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89" r:id="rId5"/>
    <p:sldId id="292" r:id="rId6"/>
    <p:sldId id="293" r:id="rId7"/>
    <p:sldId id="266" r:id="rId8"/>
    <p:sldId id="295" r:id="rId9"/>
    <p:sldId id="294" r:id="rId10"/>
    <p:sldId id="267" r:id="rId11"/>
    <p:sldId id="269" r:id="rId12"/>
    <p:sldId id="286" r:id="rId13"/>
    <p:sldId id="291" r:id="rId14"/>
    <p:sldId id="271" r:id="rId15"/>
    <p:sldId id="272" r:id="rId16"/>
    <p:sldId id="29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1A46-3656-4437-94CA-FBF0D95B882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253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1A46-3656-4437-94CA-FBF0D95B882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068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1A46-3656-4437-94CA-FBF0D95B882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87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1A46-3656-4437-94CA-FBF0D95B882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234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1A46-3656-4437-94CA-FBF0D95B882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389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1A46-3656-4437-94CA-FBF0D95B882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257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1A46-3656-4437-94CA-FBF0D95B882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198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1A46-3656-4437-94CA-FBF0D95B882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255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1A46-3656-4437-94CA-FBF0D95B882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934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1A46-3656-4437-94CA-FBF0D95B882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442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1A46-3656-4437-94CA-FBF0D95B882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99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C1A46-3656-4437-94CA-FBF0D95B882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77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1828800"/>
          </a:xfrm>
        </p:spPr>
        <p:txBody>
          <a:bodyPr/>
          <a:lstStyle/>
          <a:p>
            <a:pPr eaLnBrk="1" hangingPunct="1"/>
            <a:r>
              <a:rPr lang="en-IN" altLang="en-US" sz="3100" b="1" dirty="0">
                <a:solidFill>
                  <a:srgbClr val="FF0000"/>
                </a:solidFill>
                <a:latin typeface="Arial" charset="0"/>
                <a:cs typeface="Arial" charset="0"/>
              </a:rPr>
              <a:t>Project Team Management</a:t>
            </a:r>
            <a:r>
              <a:rPr lang="en-IN" altLang="en-US" sz="3100" b="1" dirty="0">
                <a:latin typeface="Arial" charset="0"/>
                <a:cs typeface="Arial" charset="0"/>
              </a:rPr>
              <a:t>  </a:t>
            </a:r>
          </a:p>
        </p:txBody>
      </p:sp>
      <p:sp>
        <p:nvSpPr>
          <p:cNvPr id="14339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286000"/>
          </a:xfrm>
        </p:spPr>
        <p:txBody>
          <a:bodyPr/>
          <a:lstStyle/>
          <a:p>
            <a:pPr eaLnBrk="1" hangingPunct="1"/>
            <a:endParaRPr lang="en-IN" altLang="en-US" sz="24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419600"/>
            <a:ext cx="920750" cy="903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41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IN" altLang="en-US" sz="1200">
                <a:solidFill>
                  <a:srgbClr val="898989"/>
                </a:solidFill>
                <a:latin typeface="Arial" charset="0"/>
              </a:rPr>
              <a:t>Circulation restricted.</a:t>
            </a:r>
          </a:p>
        </p:txBody>
      </p:sp>
    </p:spTree>
    <p:extLst>
      <p:ext uri="{BB962C8B-B14F-4D97-AF65-F5344CB8AC3E}">
        <p14:creationId xmlns:p14="http://schemas.microsoft.com/office/powerpoint/2010/main" val="3619648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b="1"/>
              <a:t>Selecting the Project Team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en-US" altLang="en-US" sz="2800" dirty="0"/>
              <a:t>At </a:t>
            </a:r>
            <a:r>
              <a:rPr lang="en-US" altLang="en-US" sz="2800" dirty="0">
                <a:solidFill>
                  <a:srgbClr val="FF0000"/>
                </a:solidFill>
              </a:rPr>
              <a:t>what point </a:t>
            </a:r>
            <a:r>
              <a:rPr lang="en-US" altLang="en-US" sz="2800" dirty="0"/>
              <a:t>is the project </a:t>
            </a:r>
            <a:r>
              <a:rPr lang="en-US" altLang="en-US" sz="2800" dirty="0">
                <a:solidFill>
                  <a:srgbClr val="FF0000"/>
                </a:solidFill>
              </a:rPr>
              <a:t>team formed?</a:t>
            </a:r>
          </a:p>
          <a:p>
            <a:pPr eaLnBrk="1" hangingPunct="1">
              <a:buFont typeface="Wingdings" pitchFamily="2" charset="2"/>
              <a:buChar char="Ø"/>
            </a:pPr>
            <a:endParaRPr lang="en-US" altLang="en-US" sz="2800" dirty="0"/>
          </a:p>
          <a:p>
            <a:pPr eaLnBrk="1" hangingPunct="1">
              <a:buFont typeface="Wingdings" pitchFamily="2" charset="2"/>
              <a:buChar char="Ø"/>
            </a:pPr>
            <a:r>
              <a:rPr lang="en-US" altLang="en-US" sz="2800" dirty="0">
                <a:solidFill>
                  <a:srgbClr val="FF0000"/>
                </a:solidFill>
              </a:rPr>
              <a:t>Who should select</a:t>
            </a:r>
            <a:r>
              <a:rPr lang="en-US" altLang="en-US" sz="2800" dirty="0"/>
              <a:t> the project team?</a:t>
            </a:r>
          </a:p>
          <a:p>
            <a:pPr eaLnBrk="1" hangingPunct="1">
              <a:buFont typeface="Wingdings" pitchFamily="2" charset="2"/>
              <a:buChar char="Ø"/>
            </a:pPr>
            <a:endParaRPr lang="en-US" altLang="en-US" sz="2800" dirty="0"/>
          </a:p>
          <a:p>
            <a:pPr eaLnBrk="1" hangingPunct="1">
              <a:buFont typeface="Wingdings" pitchFamily="2" charset="2"/>
              <a:buChar char="Ø"/>
            </a:pPr>
            <a:r>
              <a:rPr lang="en-US" altLang="en-US" sz="2800" dirty="0"/>
              <a:t>What </a:t>
            </a:r>
            <a:r>
              <a:rPr lang="en-US" altLang="en-US" sz="2800" dirty="0">
                <a:solidFill>
                  <a:srgbClr val="FF0000"/>
                </a:solidFill>
              </a:rPr>
              <a:t>types of people</a:t>
            </a:r>
            <a:r>
              <a:rPr lang="en-US" altLang="en-US" sz="2800" dirty="0"/>
              <a:t> should be on the team?</a:t>
            </a:r>
          </a:p>
          <a:p>
            <a:pPr eaLnBrk="1" hangingPunct="1">
              <a:buFont typeface="Wingdings" pitchFamily="2" charset="2"/>
              <a:buChar char="Ø"/>
            </a:pPr>
            <a:endParaRPr lang="en-US" altLang="en-US" sz="2800" dirty="0"/>
          </a:p>
          <a:p>
            <a:pPr eaLnBrk="1" hangingPunct="1">
              <a:buFont typeface="Wingdings" pitchFamily="2" charset="2"/>
              <a:buChar char="Ø"/>
            </a:pPr>
            <a:r>
              <a:rPr lang="en-US" altLang="en-US" sz="2800" dirty="0"/>
              <a:t>How do the </a:t>
            </a:r>
            <a:r>
              <a:rPr lang="en-US" altLang="en-US" sz="2800" dirty="0">
                <a:solidFill>
                  <a:srgbClr val="FF0000"/>
                </a:solidFill>
              </a:rPr>
              <a:t>team members get started?</a:t>
            </a:r>
          </a:p>
        </p:txBody>
      </p:sp>
      <p:sp>
        <p:nvSpPr>
          <p:cNvPr id="16388" name="Footer Placeholder 1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400"/>
              <a:t>Circulation restricted.</a:t>
            </a:r>
          </a:p>
        </p:txBody>
      </p:sp>
    </p:spTree>
    <p:extLst>
      <p:ext uri="{BB962C8B-B14F-4D97-AF65-F5344CB8AC3E}">
        <p14:creationId xmlns:p14="http://schemas.microsoft.com/office/powerpoint/2010/main" val="3353032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b="1"/>
              <a:t>Characteristics of Effective Teams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/>
              <a:t>An </a:t>
            </a:r>
            <a:r>
              <a:rPr lang="en-US" altLang="en-US" sz="2800" u="sng" dirty="0">
                <a:solidFill>
                  <a:srgbClr val="FF0000"/>
                </a:solidFill>
              </a:rPr>
              <a:t>effective project team</a:t>
            </a:r>
            <a:r>
              <a:rPr lang="en-US" altLang="en-US" sz="2800" u="sng" dirty="0"/>
              <a:t> </a:t>
            </a:r>
            <a:r>
              <a:rPr lang="en-US" altLang="en-US" sz="2800" dirty="0"/>
              <a:t>has:</a:t>
            </a:r>
          </a:p>
          <a:p>
            <a:pPr eaLnBrk="1" hangingPunct="1"/>
            <a:r>
              <a:rPr lang="en-US" altLang="en-US" sz="2800" dirty="0"/>
              <a:t>A </a:t>
            </a:r>
            <a:r>
              <a:rPr lang="en-US" altLang="en-US" sz="2800" dirty="0">
                <a:solidFill>
                  <a:srgbClr val="FF0000"/>
                </a:solidFill>
              </a:rPr>
              <a:t>clear understanding</a:t>
            </a:r>
            <a:r>
              <a:rPr lang="en-US" altLang="en-US" sz="2800" dirty="0"/>
              <a:t> of the project objective</a:t>
            </a:r>
          </a:p>
          <a:p>
            <a:pPr eaLnBrk="1" hangingPunct="1"/>
            <a:r>
              <a:rPr lang="en-US" altLang="en-US" sz="2800" dirty="0"/>
              <a:t>Clear </a:t>
            </a:r>
            <a:r>
              <a:rPr lang="en-US" altLang="en-US" sz="2800" dirty="0">
                <a:solidFill>
                  <a:srgbClr val="FF0000"/>
                </a:solidFill>
              </a:rPr>
              <a:t>expectations</a:t>
            </a:r>
            <a:r>
              <a:rPr lang="en-US" altLang="en-US" sz="2800" dirty="0"/>
              <a:t> of each person’s role and responsibilities</a:t>
            </a:r>
          </a:p>
          <a:p>
            <a:pPr eaLnBrk="1" hangingPunct="1"/>
            <a:r>
              <a:rPr lang="en-US" altLang="en-US" sz="2800" dirty="0"/>
              <a:t>A </a:t>
            </a:r>
            <a:r>
              <a:rPr lang="en-US" altLang="en-US" sz="2800" u="sng" dirty="0"/>
              <a:t>result orientation</a:t>
            </a:r>
          </a:p>
          <a:p>
            <a:pPr eaLnBrk="1" hangingPunct="1"/>
            <a:r>
              <a:rPr lang="en-US" altLang="en-US" sz="2800" dirty="0"/>
              <a:t>A high degree of </a:t>
            </a:r>
            <a:r>
              <a:rPr lang="en-US" altLang="en-US" sz="2800" dirty="0">
                <a:solidFill>
                  <a:srgbClr val="FF0000"/>
                </a:solidFill>
              </a:rPr>
              <a:t>cooperation and collaboration</a:t>
            </a:r>
          </a:p>
          <a:p>
            <a:pPr eaLnBrk="1" hangingPunct="1"/>
            <a:r>
              <a:rPr lang="en-US" altLang="en-US" sz="2800" dirty="0"/>
              <a:t>An atmosphere of </a:t>
            </a:r>
            <a:r>
              <a:rPr lang="en-US" altLang="en-US" sz="2800" u="sng" dirty="0"/>
              <a:t>open communication</a:t>
            </a:r>
          </a:p>
          <a:p>
            <a:pPr eaLnBrk="1" hangingPunct="1"/>
            <a:r>
              <a:rPr lang="en-US" altLang="en-US" sz="2800" dirty="0"/>
              <a:t>A </a:t>
            </a:r>
            <a:r>
              <a:rPr lang="en-US" altLang="en-US" sz="2800" u="sng" dirty="0"/>
              <a:t>high level of trust</a:t>
            </a:r>
          </a:p>
        </p:txBody>
      </p:sp>
      <p:sp>
        <p:nvSpPr>
          <p:cNvPr id="17412" name="Footer Placeholder 1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400"/>
              <a:t>Circulation restricted.</a:t>
            </a:r>
          </a:p>
        </p:txBody>
      </p:sp>
    </p:spTree>
    <p:extLst>
      <p:ext uri="{BB962C8B-B14F-4D97-AF65-F5344CB8AC3E}">
        <p14:creationId xmlns:p14="http://schemas.microsoft.com/office/powerpoint/2010/main" val="3886368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76288D5-C00D-48D8-A66E-5ADA44178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 descr="Johari Window Technique Can Improve Knowledge Sharing">
            <a:extLst>
              <a:ext uri="{FF2B5EF4-FFF2-40B4-BE49-F238E27FC236}">
                <a16:creationId xmlns:a16="http://schemas.microsoft.com/office/drawing/2014/main" xmlns="" id="{8BE83E8C-BA75-4F41-9588-79CC9CA9CCE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7" y="381000"/>
            <a:ext cx="7538405" cy="6202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771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8 Types of Organizational Structures in Project Management">
            <a:extLst>
              <a:ext uri="{FF2B5EF4-FFF2-40B4-BE49-F238E27FC236}">
                <a16:creationId xmlns:a16="http://schemas.microsoft.com/office/drawing/2014/main" xmlns="" id="{8A927B54-69FF-3BD5-3A43-BB017D6C162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75" y="533400"/>
            <a:ext cx="7992850" cy="559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6801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0CE6D436-FC84-82F5-D0C0-90B337C65D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838200"/>
            <a:ext cx="8305800" cy="526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651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b="1"/>
              <a:t>Management Styles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 eaLnBrk="1" hangingPunct="1">
              <a:buFont typeface="Wingdings" pitchFamily="2" charset="2"/>
              <a:buChar char="Ø"/>
            </a:pPr>
            <a:r>
              <a:rPr lang="en-US" altLang="en-US" sz="2800" dirty="0"/>
              <a:t>Most people believe that a </a:t>
            </a:r>
            <a:r>
              <a:rPr lang="en-US" altLang="en-US" sz="2800" i="1" u="sng" dirty="0">
                <a:solidFill>
                  <a:srgbClr val="FF0000"/>
                </a:solidFill>
              </a:rPr>
              <a:t>participative</a:t>
            </a:r>
            <a:r>
              <a:rPr lang="en-US" altLang="en-US" sz="2800" u="sng" dirty="0">
                <a:solidFill>
                  <a:srgbClr val="FF0000"/>
                </a:solidFill>
              </a:rPr>
              <a:t> management style </a:t>
            </a:r>
            <a:r>
              <a:rPr lang="en-US" altLang="en-US" sz="2800" dirty="0"/>
              <a:t>works best with project teams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altLang="en-US" dirty="0"/>
              <a:t>It </a:t>
            </a:r>
            <a:r>
              <a:rPr lang="en-US" altLang="en-US" u="sng" dirty="0"/>
              <a:t>gives more empowerment </a:t>
            </a:r>
            <a:r>
              <a:rPr lang="en-US" altLang="en-US" dirty="0"/>
              <a:t>to team members and 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altLang="en-US" dirty="0"/>
              <a:t>Allows them to be </a:t>
            </a:r>
            <a:r>
              <a:rPr lang="en-US" altLang="en-US" b="1" u="sng" dirty="0"/>
              <a:t>more self-directed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altLang="en-US" dirty="0"/>
              <a:t>Requires </a:t>
            </a:r>
            <a:r>
              <a:rPr lang="en-US" altLang="en-US" dirty="0">
                <a:solidFill>
                  <a:srgbClr val="FF0000"/>
                </a:solidFill>
              </a:rPr>
              <a:t>less supervision </a:t>
            </a:r>
            <a:r>
              <a:rPr lang="en-US" altLang="en-US" dirty="0"/>
              <a:t>by the PM</a:t>
            </a:r>
          </a:p>
        </p:txBody>
      </p:sp>
      <p:sp>
        <p:nvSpPr>
          <p:cNvPr id="23556" name="Footer Placeholder 1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400"/>
              <a:t>Circulation restricted.</a:t>
            </a:r>
          </a:p>
        </p:txBody>
      </p:sp>
    </p:spTree>
    <p:extLst>
      <p:ext uri="{BB962C8B-B14F-4D97-AF65-F5344CB8AC3E}">
        <p14:creationId xmlns:p14="http://schemas.microsoft.com/office/powerpoint/2010/main" val="1113767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B76C51-29D8-005C-F508-C64714947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highlight>
                  <a:srgbClr val="FFFF00"/>
                </a:highlight>
              </a:rPr>
              <a:t>How to Empower People??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15DC482-6A52-DE5E-5AB1-7A81A8E50F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7181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9A8B57AD-18F9-1FF5-5D7D-AB3CCC7C6A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609600"/>
            <a:ext cx="7848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405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b="1" dirty="0"/>
              <a:t>Conflict in Project Teams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/>
              <a:t>Conflict </a:t>
            </a:r>
            <a:r>
              <a:rPr lang="en-US" altLang="en-US" sz="2800" dirty="0">
                <a:highlight>
                  <a:srgbClr val="FFFF00"/>
                </a:highlight>
              </a:rPr>
              <a:t>is inevitable</a:t>
            </a:r>
            <a:r>
              <a:rPr lang="en-US" altLang="en-US" sz="2800" dirty="0"/>
              <a:t>; PM should expect conflict</a:t>
            </a:r>
          </a:p>
          <a:p>
            <a:pPr eaLnBrk="1" hangingPunct="1"/>
            <a:endParaRPr lang="en-US" altLang="en-US" sz="2400" dirty="0"/>
          </a:p>
          <a:p>
            <a:pPr eaLnBrk="1" hangingPunct="1"/>
            <a:r>
              <a:rPr lang="en-US" altLang="en-US" sz="2800" dirty="0"/>
              <a:t>PM can </a:t>
            </a:r>
            <a:r>
              <a:rPr lang="en-US" altLang="en-US" sz="2800" dirty="0">
                <a:highlight>
                  <a:srgbClr val="FFFF00"/>
                </a:highlight>
              </a:rPr>
              <a:t>anticipate and avoid some conflicts</a:t>
            </a:r>
            <a:r>
              <a:rPr lang="en-US" altLang="en-US" sz="2800" dirty="0"/>
              <a:t>; others must be managed and resolved</a:t>
            </a:r>
          </a:p>
          <a:p>
            <a:pPr eaLnBrk="1" hangingPunct="1"/>
            <a:endParaRPr lang="en-US" altLang="en-US" sz="2400" dirty="0"/>
          </a:p>
          <a:p>
            <a:pPr eaLnBrk="1" hangingPunct="1"/>
            <a:r>
              <a:rPr lang="en-US" altLang="en-US" sz="2800" dirty="0"/>
              <a:t>PM </a:t>
            </a:r>
            <a:r>
              <a:rPr lang="en-US" altLang="en-US" sz="2800" dirty="0">
                <a:highlight>
                  <a:srgbClr val="FFFF00"/>
                </a:highlight>
              </a:rPr>
              <a:t>can learn different approaches for managing and resolving conflict</a:t>
            </a:r>
            <a:r>
              <a:rPr lang="en-US" altLang="en-US" sz="2800" dirty="0"/>
              <a:t>; it’s a learned skill</a:t>
            </a:r>
          </a:p>
          <a:p>
            <a:pPr eaLnBrk="1" hangingPunct="1"/>
            <a:endParaRPr lang="en-US" altLang="en-US" sz="2400" dirty="0"/>
          </a:p>
          <a:p>
            <a:pPr eaLnBrk="1" hangingPunct="1"/>
            <a:r>
              <a:rPr lang="en-US" altLang="en-US" sz="2800" dirty="0"/>
              <a:t>Fast conflict resolution is key to project success</a:t>
            </a:r>
          </a:p>
        </p:txBody>
      </p:sp>
      <p:sp>
        <p:nvSpPr>
          <p:cNvPr id="24580" name="Footer Placeholder 1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400"/>
              <a:t>Circulation restricted.</a:t>
            </a:r>
          </a:p>
        </p:txBody>
      </p:sp>
    </p:spTree>
    <p:extLst>
      <p:ext uri="{BB962C8B-B14F-4D97-AF65-F5344CB8AC3E}">
        <p14:creationId xmlns:p14="http://schemas.microsoft.com/office/powerpoint/2010/main" val="496369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rmAutofit fontScale="90000"/>
          </a:bodyPr>
          <a:lstStyle/>
          <a:p>
            <a:r>
              <a:rPr lang="en-US" sz="2400" b="1" dirty="0">
                <a:latin typeface="+mn-lt"/>
              </a:rPr>
              <a:t>PROJECT CONFLICTS AND RECOMMEND SOLUTIONS</a:t>
            </a:r>
          </a:p>
        </p:txBody>
      </p:sp>
      <p:sp>
        <p:nvSpPr>
          <p:cNvPr id="2662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048000" y="6553200"/>
            <a:ext cx="28956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400"/>
              <a:t>Circulation restricted.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213923"/>
              </p:ext>
            </p:extLst>
          </p:nvPr>
        </p:nvGraphicFramePr>
        <p:xfrm>
          <a:off x="533400" y="990599"/>
          <a:ext cx="7924800" cy="511497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41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41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41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8547">
                <a:tc>
                  <a:txBody>
                    <a:bodyPr/>
                    <a:lstStyle/>
                    <a:p>
                      <a:r>
                        <a:rPr lang="en-US" sz="14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Sources of Conflict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Definitions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Suggested Solutions</a:t>
                      </a:r>
                      <a:endParaRPr lang="en-US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60254"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Conflict over project priorities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Views of project participants differ over sequence of activities and tasks. Includes goals incompatibility and differences in long-term versus short-term perspectives.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Develop a master plan compatible with long-term strategies.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Conflict over administration</a:t>
                      </a:r>
                    </a:p>
                    <a:p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procedures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Conflicts over managerial and</a:t>
                      </a:r>
                    </a:p>
                    <a:p>
                      <a:pPr algn="just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administrative issues of how the project will be organized and managed.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Clarify roles, responsibilities, and reporting relationships at the beginning of the project.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38457"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Conflict over technical opinions and performance trade-offs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Disagreements over technical</a:t>
                      </a:r>
                    </a:p>
                    <a:p>
                      <a:pPr algn="l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issues, performance specifications, and technical trade-offs.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Use peer review and steering</a:t>
                      </a:r>
                    </a:p>
                    <a:p>
                      <a:pPr algn="l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committees to review specifications</a:t>
                      </a:r>
                    </a:p>
                    <a:p>
                      <a:pPr algn="l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and design.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180913"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Conflict over human resources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Conflicts concerning staffing and allocation of project personnel and where to get them and how.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Develop a work breakdown</a:t>
                      </a:r>
                    </a:p>
                    <a:p>
                      <a:pPr algn="l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structure and a corresponding</a:t>
                      </a:r>
                    </a:p>
                    <a:p>
                      <a:pPr algn="l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responsibility matrix.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7573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Circulation restricted.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8267085"/>
              </p:ext>
            </p:extLst>
          </p:nvPr>
        </p:nvGraphicFramePr>
        <p:xfrm>
          <a:off x="609600" y="1295400"/>
          <a:ext cx="7924800" cy="4648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68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41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559380"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Conflict over cost and budget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Conflict over cost estimates from support areas regarding work breakdown structures and estimating techniques.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Develop overall budgets supported by detailed budget and cost estimates of subproject tasks and</a:t>
                      </a:r>
                    </a:p>
                    <a:p>
                      <a:pPr algn="just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activities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29440"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Conflict over schedules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Disagreements about the timing, sequencing, and scheduling of project related tasks and information system to prepare and monitor project schedules.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Develop an overall schedule that integrates schedules for subprojects with staffing and other life constraints.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59380"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Personality conflict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Disagreements on Interpersonal issues.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Emphasize team building</a:t>
                      </a:r>
                    </a:p>
                    <a:p>
                      <a:pPr algn="just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and create an environment that</a:t>
                      </a:r>
                    </a:p>
                    <a:p>
                      <a:pPr algn="just"/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emphasizes respect, diversity, and equality.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2400" b="1" dirty="0" err="1">
                <a:latin typeface="+mn-lt"/>
              </a:rPr>
              <a:t>Contd</a:t>
            </a:r>
            <a:r>
              <a:rPr lang="en-US" sz="2400" b="1" dirty="0">
                <a:latin typeface="+mn-lt"/>
              </a:rPr>
              <a:t>…</a:t>
            </a:r>
            <a:br>
              <a:rPr lang="en-US" sz="2400" b="1" dirty="0">
                <a:latin typeface="+mn-lt"/>
              </a:rPr>
            </a:br>
            <a:r>
              <a:rPr lang="en-US" sz="2400" b="1" dirty="0">
                <a:latin typeface="+mn-lt"/>
              </a:rPr>
              <a:t>PROJECT CONFLICTS AND RECOMMEND SOLUTIONS</a:t>
            </a:r>
          </a:p>
        </p:txBody>
      </p:sp>
    </p:spTree>
    <p:extLst>
      <p:ext uri="{BB962C8B-B14F-4D97-AF65-F5344CB8AC3E}">
        <p14:creationId xmlns:p14="http://schemas.microsoft.com/office/powerpoint/2010/main" val="1715559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AB682F-7B39-49A6-979F-C1467C464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Big Five personality traits - Wikipedia">
            <a:extLst>
              <a:ext uri="{FF2B5EF4-FFF2-40B4-BE49-F238E27FC236}">
                <a16:creationId xmlns:a16="http://schemas.microsoft.com/office/drawing/2014/main" xmlns="" id="{4A108C74-67C9-451E-A9D7-329DE758180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00200"/>
            <a:ext cx="769620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611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b="1"/>
              <a:t>Root Causes of Conflict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 b="1" i="1" dirty="0"/>
              <a:t>Facts</a:t>
            </a:r>
            <a:r>
              <a:rPr lang="en-US" altLang="en-US" sz="2800" dirty="0"/>
              <a:t>:  People see the same fact from distinctly </a:t>
            </a:r>
            <a:r>
              <a:rPr lang="en-US" altLang="en-US" sz="2800" dirty="0">
                <a:solidFill>
                  <a:srgbClr val="FF0000"/>
                </a:solidFill>
              </a:rPr>
              <a:t>different viewpoints</a:t>
            </a:r>
          </a:p>
          <a:p>
            <a:pPr eaLnBrk="1" hangingPunct="1"/>
            <a:r>
              <a:rPr lang="en-US" altLang="en-US" sz="2800" b="1" i="1" dirty="0"/>
              <a:t>Methods</a:t>
            </a:r>
            <a:r>
              <a:rPr lang="en-US" altLang="en-US" sz="2800" dirty="0"/>
              <a:t>:  People disagree on </a:t>
            </a:r>
            <a:r>
              <a:rPr lang="en-US" altLang="en-US" sz="2800" dirty="0">
                <a:solidFill>
                  <a:srgbClr val="FF0000"/>
                </a:solidFill>
              </a:rPr>
              <a:t>how to do </a:t>
            </a:r>
            <a:r>
              <a:rPr lang="en-US" altLang="en-US" sz="2800" dirty="0"/>
              <a:t>something</a:t>
            </a:r>
          </a:p>
          <a:p>
            <a:pPr eaLnBrk="1" hangingPunct="1"/>
            <a:r>
              <a:rPr lang="en-US" altLang="en-US" sz="2800" b="1" i="1" dirty="0"/>
              <a:t>Goals</a:t>
            </a:r>
            <a:r>
              <a:rPr lang="en-US" altLang="en-US" sz="2800" dirty="0"/>
              <a:t>:  The </a:t>
            </a:r>
            <a:r>
              <a:rPr lang="en-US" altLang="en-US" sz="2800" dirty="0">
                <a:solidFill>
                  <a:srgbClr val="FF0000"/>
                </a:solidFill>
              </a:rPr>
              <a:t>goals</a:t>
            </a:r>
            <a:r>
              <a:rPr lang="en-US" altLang="en-US" sz="2800" dirty="0"/>
              <a:t> toward which people work are </a:t>
            </a:r>
            <a:r>
              <a:rPr lang="en-US" altLang="en-US" sz="2800" dirty="0">
                <a:highlight>
                  <a:srgbClr val="FFFF00"/>
                </a:highlight>
              </a:rPr>
              <a:t>different</a:t>
            </a:r>
          </a:p>
          <a:p>
            <a:pPr eaLnBrk="1" hangingPunct="1"/>
            <a:r>
              <a:rPr lang="en-US" altLang="en-US" sz="2800" b="1" i="1" dirty="0"/>
              <a:t>Values</a:t>
            </a:r>
            <a:r>
              <a:rPr lang="en-US" altLang="en-US" sz="2800" dirty="0"/>
              <a:t>:  People differ in their </a:t>
            </a:r>
            <a:r>
              <a:rPr lang="en-US" altLang="en-US" sz="2800" dirty="0">
                <a:solidFill>
                  <a:srgbClr val="FF0000"/>
                </a:solidFill>
              </a:rPr>
              <a:t>basic values</a:t>
            </a:r>
          </a:p>
        </p:txBody>
      </p:sp>
      <p:sp>
        <p:nvSpPr>
          <p:cNvPr id="28676" name="Footer Placeholder 1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400"/>
              <a:t>Circulation restricted.</a:t>
            </a:r>
          </a:p>
        </p:txBody>
      </p:sp>
    </p:spTree>
    <p:extLst>
      <p:ext uri="{BB962C8B-B14F-4D97-AF65-F5344CB8AC3E}">
        <p14:creationId xmlns:p14="http://schemas.microsoft.com/office/powerpoint/2010/main" val="539447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600" b="1" dirty="0"/>
              <a:t>Managing Dysfunctional Conflict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pPr marL="338138" indent="-338138" algn="just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/>
              <a:t>5 Alternative Approaches to Managing Conflict:</a:t>
            </a:r>
          </a:p>
          <a:p>
            <a:pPr marL="338138" indent="-338138" algn="just" eaLnBrk="1" hangingPunct="1">
              <a:lnSpc>
                <a:spcPct val="90000"/>
              </a:lnSpc>
            </a:pPr>
            <a:r>
              <a:rPr lang="en-US" altLang="en-US" sz="2400" b="1" dirty="0"/>
              <a:t>Mediate the conflict</a:t>
            </a:r>
            <a:r>
              <a:rPr lang="en-US" altLang="en-US" sz="2400" dirty="0"/>
              <a:t> – negotiate a solution</a:t>
            </a:r>
          </a:p>
          <a:p>
            <a:pPr marL="801688" lvl="1" indent="-349250" algn="just" eaLnBrk="1" hangingPunct="1">
              <a:lnSpc>
                <a:spcPct val="90000"/>
              </a:lnSpc>
            </a:pPr>
            <a:r>
              <a:rPr lang="en-US" altLang="en-US" sz="2400" dirty="0"/>
              <a:t>emphasize </a:t>
            </a:r>
            <a:r>
              <a:rPr lang="en-US" altLang="en-US" sz="2400" dirty="0">
                <a:highlight>
                  <a:srgbClr val="FFFF00"/>
                </a:highlight>
              </a:rPr>
              <a:t>urgency for the sake of project success</a:t>
            </a:r>
          </a:p>
          <a:p>
            <a:pPr marL="338138" indent="-338138" algn="just" eaLnBrk="1" hangingPunct="1">
              <a:lnSpc>
                <a:spcPct val="90000"/>
              </a:lnSpc>
            </a:pPr>
            <a:r>
              <a:rPr lang="en-US" altLang="en-US" sz="2400" b="1" dirty="0"/>
              <a:t>Arbitrate the conflict</a:t>
            </a:r>
            <a:r>
              <a:rPr lang="en-US" altLang="en-US" sz="2400" dirty="0"/>
              <a:t> – </a:t>
            </a:r>
            <a:r>
              <a:rPr lang="en-US" altLang="en-US" sz="2400" dirty="0">
                <a:solidFill>
                  <a:srgbClr val="FF0000"/>
                </a:solidFill>
              </a:rPr>
              <a:t>impose a solution</a:t>
            </a:r>
          </a:p>
          <a:p>
            <a:pPr marL="801688" lvl="1" indent="-349250" algn="just" eaLnBrk="1" hangingPunct="1">
              <a:lnSpc>
                <a:spcPct val="90000"/>
              </a:lnSpc>
            </a:pPr>
            <a:r>
              <a:rPr lang="en-US" altLang="en-US" sz="2400" dirty="0"/>
              <a:t>do what is best for project success</a:t>
            </a:r>
          </a:p>
          <a:p>
            <a:pPr marL="801688" lvl="1" indent="-349250" algn="just" eaLnBrk="1" hangingPunct="1">
              <a:lnSpc>
                <a:spcPct val="90000"/>
              </a:lnSpc>
            </a:pPr>
            <a:r>
              <a:rPr lang="en-US" altLang="en-US" sz="2400" dirty="0"/>
              <a:t>try to allow both sides to save face</a:t>
            </a:r>
          </a:p>
          <a:p>
            <a:pPr marL="338138" indent="-338138" algn="just" eaLnBrk="1" hangingPunct="1">
              <a:lnSpc>
                <a:spcPct val="90000"/>
              </a:lnSpc>
            </a:pPr>
            <a:endParaRPr lang="en-US" altLang="en-US" sz="2400" b="1" dirty="0"/>
          </a:p>
          <a:p>
            <a:pPr marL="338138" indent="-338138" algn="just" eaLnBrk="1" hangingPunct="1">
              <a:lnSpc>
                <a:spcPct val="90000"/>
              </a:lnSpc>
            </a:pPr>
            <a:r>
              <a:rPr lang="en-US" altLang="en-US" sz="2400" b="1" dirty="0"/>
              <a:t>Control the conflict</a:t>
            </a:r>
            <a:r>
              <a:rPr lang="en-US" altLang="en-US" sz="2400" dirty="0"/>
              <a:t> – reduce tensions; How?</a:t>
            </a:r>
            <a:endParaRPr lang="en-US" altLang="en-US" sz="2400" b="1" dirty="0"/>
          </a:p>
          <a:p>
            <a:pPr marL="338138" indent="-338138" algn="just" eaLnBrk="1" hangingPunct="1">
              <a:lnSpc>
                <a:spcPct val="90000"/>
              </a:lnSpc>
            </a:pPr>
            <a:endParaRPr lang="en-US" altLang="en-US" sz="2400" b="1" dirty="0"/>
          </a:p>
          <a:p>
            <a:pPr marL="338138" indent="-338138" algn="just" eaLnBrk="1" hangingPunct="1">
              <a:lnSpc>
                <a:spcPct val="90000"/>
              </a:lnSpc>
            </a:pPr>
            <a:r>
              <a:rPr lang="en-US" altLang="en-US" sz="2400" b="1" dirty="0"/>
              <a:t>Accept it</a:t>
            </a:r>
            <a:r>
              <a:rPr lang="en-US" altLang="en-US" sz="2400" dirty="0"/>
              <a:t> – sometimes, </a:t>
            </a:r>
            <a:r>
              <a:rPr lang="en-US" altLang="en-US" sz="2400" dirty="0">
                <a:highlight>
                  <a:srgbClr val="FFFF00"/>
                </a:highlight>
              </a:rPr>
              <a:t>learn to work around it</a:t>
            </a:r>
          </a:p>
          <a:p>
            <a:pPr marL="338138" indent="-338138" algn="just" eaLnBrk="1" hangingPunct="1">
              <a:lnSpc>
                <a:spcPct val="90000"/>
              </a:lnSpc>
            </a:pPr>
            <a:endParaRPr lang="en-US" altLang="en-US" sz="2400" b="1" dirty="0"/>
          </a:p>
          <a:p>
            <a:pPr marL="338138" indent="-338138" algn="just" eaLnBrk="1" hangingPunct="1">
              <a:lnSpc>
                <a:spcPct val="90000"/>
              </a:lnSpc>
            </a:pPr>
            <a:r>
              <a:rPr lang="en-US" altLang="en-US" sz="2400" b="1" dirty="0"/>
              <a:t>Eliminate people</a:t>
            </a:r>
            <a:r>
              <a:rPr lang="en-US" altLang="en-US" sz="2400" dirty="0"/>
              <a:t> – if no longer tolerable</a:t>
            </a:r>
          </a:p>
          <a:p>
            <a:pPr marL="801688" lvl="1" indent="-349250" algn="just" eaLnBrk="1" hangingPunct="1">
              <a:lnSpc>
                <a:spcPct val="90000"/>
              </a:lnSpc>
            </a:pPr>
            <a:r>
              <a:rPr lang="en-US" altLang="en-US" sz="2400" dirty="0">
                <a:solidFill>
                  <a:srgbClr val="FF0000"/>
                </a:solidFill>
              </a:rPr>
              <a:t>remove one or both </a:t>
            </a:r>
            <a:r>
              <a:rPr lang="en-US" altLang="en-US" sz="2400" dirty="0"/>
              <a:t>members from team</a:t>
            </a:r>
          </a:p>
        </p:txBody>
      </p:sp>
      <p:sp>
        <p:nvSpPr>
          <p:cNvPr id="29700" name="Footer Placeholder 1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400"/>
              <a:t>Circulation restricted.</a:t>
            </a:r>
          </a:p>
        </p:txBody>
      </p:sp>
    </p:spTree>
    <p:extLst>
      <p:ext uri="{BB962C8B-B14F-4D97-AF65-F5344CB8AC3E}">
        <p14:creationId xmlns:p14="http://schemas.microsoft.com/office/powerpoint/2010/main" val="4110858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CC6070-849E-4B56-9E8C-E0CF3484B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 descr="Thomas &amp; Kilmann's Conflict Resolution Model - YouTube">
            <a:extLst>
              <a:ext uri="{FF2B5EF4-FFF2-40B4-BE49-F238E27FC236}">
                <a16:creationId xmlns:a16="http://schemas.microsoft.com/office/drawing/2014/main" xmlns="" id="{88D36AE7-E931-46DE-8E86-469229F7F60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33400"/>
            <a:ext cx="7239000" cy="530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39602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570</Words>
  <Application>Microsoft Office PowerPoint</Application>
  <PresentationFormat>On-screen Show (4:3)</PresentationFormat>
  <Paragraphs>95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Wingdings</vt:lpstr>
      <vt:lpstr>Office Theme</vt:lpstr>
      <vt:lpstr>Project Team Management  </vt:lpstr>
      <vt:lpstr>Selecting the Project Team</vt:lpstr>
      <vt:lpstr>Characteristics of Effective Teams</vt:lpstr>
      <vt:lpstr>PowerPoint Presentation</vt:lpstr>
      <vt:lpstr>PowerPoint Presentation</vt:lpstr>
      <vt:lpstr>PowerPoint Presentation</vt:lpstr>
      <vt:lpstr>Management Styles</vt:lpstr>
      <vt:lpstr>How to Empower People??</vt:lpstr>
      <vt:lpstr>PowerPoint Presentation</vt:lpstr>
      <vt:lpstr>Conflict in Project Teams </vt:lpstr>
      <vt:lpstr>PROJECT CONFLICTS AND RECOMMEND SOLUTIONS</vt:lpstr>
      <vt:lpstr>Contd… PROJECT CONFLICTS AND RECOMMEND SOLUTIONS</vt:lpstr>
      <vt:lpstr>PowerPoint Presentation</vt:lpstr>
      <vt:lpstr>Root Causes of Conflict</vt:lpstr>
      <vt:lpstr>Managing Dysfunctional Conflict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Team Management</dc:title>
  <dc:creator>Academic Associate 2</dc:creator>
  <cp:lastModifiedBy>hp</cp:lastModifiedBy>
  <cp:revision>10</cp:revision>
  <dcterms:created xsi:type="dcterms:W3CDTF">2017-09-08T19:25:05Z</dcterms:created>
  <dcterms:modified xsi:type="dcterms:W3CDTF">2022-09-26T09:26:40Z</dcterms:modified>
</cp:coreProperties>
</file>