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handoutMasterIdLst>
    <p:handoutMasterId r:id="rId41"/>
  </p:handoutMasterIdLst>
  <p:sldIdLst>
    <p:sldId id="256" r:id="rId2"/>
    <p:sldId id="448" r:id="rId3"/>
    <p:sldId id="449" r:id="rId4"/>
    <p:sldId id="450" r:id="rId5"/>
    <p:sldId id="456" r:id="rId6"/>
    <p:sldId id="457" r:id="rId7"/>
    <p:sldId id="476" r:id="rId8"/>
    <p:sldId id="462" r:id="rId9"/>
    <p:sldId id="463" r:id="rId10"/>
    <p:sldId id="464" r:id="rId11"/>
    <p:sldId id="468" r:id="rId12"/>
    <p:sldId id="477" r:id="rId13"/>
    <p:sldId id="470" r:id="rId14"/>
    <p:sldId id="472" r:id="rId15"/>
    <p:sldId id="471" r:id="rId16"/>
    <p:sldId id="479" r:id="rId17"/>
    <p:sldId id="478" r:id="rId18"/>
    <p:sldId id="480" r:id="rId19"/>
    <p:sldId id="482" r:id="rId20"/>
    <p:sldId id="483" r:id="rId21"/>
    <p:sldId id="485" r:id="rId22"/>
    <p:sldId id="487" r:id="rId23"/>
    <p:sldId id="488" r:id="rId24"/>
    <p:sldId id="489" r:id="rId25"/>
    <p:sldId id="490" r:id="rId26"/>
    <p:sldId id="501" r:id="rId27"/>
    <p:sldId id="491" r:id="rId28"/>
    <p:sldId id="492" r:id="rId29"/>
    <p:sldId id="493" r:id="rId30"/>
    <p:sldId id="495" r:id="rId31"/>
    <p:sldId id="500" r:id="rId32"/>
    <p:sldId id="496" r:id="rId33"/>
    <p:sldId id="497" r:id="rId34"/>
    <p:sldId id="503" r:id="rId35"/>
    <p:sldId id="504" r:id="rId36"/>
    <p:sldId id="502" r:id="rId37"/>
    <p:sldId id="505" r:id="rId38"/>
    <p:sldId id="508"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ection>
        <p14:section name="Design, Annotate, Work Together, Tell Me" id="{B9B51309-D148-4332-87C2-07BE32FBCA3B}">
          <p14:sldIdLst>
            <p14:sldId id="256"/>
            <p14:sldId id="448"/>
            <p14:sldId id="449"/>
            <p14:sldId id="450"/>
            <p14:sldId id="456"/>
            <p14:sldId id="457"/>
            <p14:sldId id="476"/>
            <p14:sldId id="462"/>
            <p14:sldId id="463"/>
            <p14:sldId id="464"/>
            <p14:sldId id="468"/>
            <p14:sldId id="477"/>
            <p14:sldId id="470"/>
            <p14:sldId id="472"/>
            <p14:sldId id="471"/>
            <p14:sldId id="479"/>
            <p14:sldId id="478"/>
            <p14:sldId id="480"/>
            <p14:sldId id="482"/>
            <p14:sldId id="483"/>
            <p14:sldId id="485"/>
            <p14:sldId id="487"/>
            <p14:sldId id="488"/>
            <p14:sldId id="489"/>
            <p14:sldId id="490"/>
            <p14:sldId id="501"/>
            <p14:sldId id="491"/>
            <p14:sldId id="492"/>
            <p14:sldId id="493"/>
            <p14:sldId id="495"/>
            <p14:sldId id="500"/>
            <p14:sldId id="496"/>
            <p14:sldId id="497"/>
            <p14:sldId id="503"/>
            <p14:sldId id="504"/>
            <p14:sldId id="502"/>
            <p14:sldId id="505"/>
            <p14:sldId id="508"/>
          </p14:sldIdLst>
        </p14:section>
      </p14:sectionLst>
    </p:ext>
    <p:ext uri="{EFAFB233-063F-42B5-8137-9DF3F51BA10A}">
      <p15:sldGuideLst xmlns:p15="http://schemas.microsoft.com/office/powerpoint/2012/main">
        <p15:guide id="1" orient="horz" pos="2184" userDrawn="1">
          <p15:clr>
            <a:srgbClr val="A4A3A4"/>
          </p15:clr>
        </p15:guide>
        <p15:guide id="2" pos="3840" userDrawn="1">
          <p15:clr>
            <a:srgbClr val="A4A3A4"/>
          </p15:clr>
        </p15:guide>
        <p15:guide id="3" pos="3940" userDrawn="1">
          <p15:clr>
            <a:srgbClr val="A4A3A4"/>
          </p15:clr>
        </p15:guide>
        <p15:guide id="4" pos="40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12" autoAdjust="0"/>
    <p:restoredTop sz="80392" autoAdjust="0"/>
  </p:normalViewPr>
  <p:slideViewPr>
    <p:cSldViewPr snapToGrid="0">
      <p:cViewPr varScale="1">
        <p:scale>
          <a:sx n="66" d="100"/>
          <a:sy n="66" d="100"/>
        </p:scale>
        <p:origin x="1354" y="53"/>
      </p:cViewPr>
      <p:guideLst>
        <p:guide orient="horz" pos="2184"/>
        <p:guide pos="3840"/>
        <p:guide pos="3940"/>
        <p:guide pos="4040"/>
      </p:guideLst>
    </p:cSldViewPr>
  </p:slideViewPr>
  <p:outlineViewPr>
    <p:cViewPr>
      <p:scale>
        <a:sx n="33" d="100"/>
        <a:sy n="33" d="100"/>
      </p:scale>
      <p:origin x="0" y="-471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9" d="100"/>
          <a:sy n="69" d="100"/>
        </p:scale>
        <p:origin x="2784"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t>11/29/2022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t>‹#›</a:t>
            </a:fld>
            <a:endParaRPr lang="en-US"/>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11/29/2022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a:t>
            </a:fld>
            <a:endParaRPr lang="en-US"/>
          </a:p>
        </p:txBody>
      </p:sp>
    </p:spTree>
    <p:extLst>
      <p:ext uri="{BB962C8B-B14F-4D97-AF65-F5344CB8AC3E}">
        <p14:creationId xmlns:p14="http://schemas.microsoft.com/office/powerpoint/2010/main" val="3440423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a:t>
            </a:fld>
            <a:endParaRPr lang="en-US"/>
          </a:p>
        </p:txBody>
      </p:sp>
    </p:spTree>
    <p:extLst>
      <p:ext uri="{BB962C8B-B14F-4D97-AF65-F5344CB8AC3E}">
        <p14:creationId xmlns:p14="http://schemas.microsoft.com/office/powerpoint/2010/main" val="3934675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4</a:t>
            </a:fld>
            <a:endParaRPr lang="en-US"/>
          </a:p>
        </p:txBody>
      </p:sp>
    </p:spTree>
    <p:extLst>
      <p:ext uri="{BB962C8B-B14F-4D97-AF65-F5344CB8AC3E}">
        <p14:creationId xmlns:p14="http://schemas.microsoft.com/office/powerpoint/2010/main" val="2763895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5</a:t>
            </a:fld>
            <a:endParaRPr lang="en-US"/>
          </a:p>
        </p:txBody>
      </p:sp>
    </p:spTree>
    <p:extLst>
      <p:ext uri="{BB962C8B-B14F-4D97-AF65-F5344CB8AC3E}">
        <p14:creationId xmlns:p14="http://schemas.microsoft.com/office/powerpoint/2010/main" val="1337002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6</a:t>
            </a:fld>
            <a:endParaRPr lang="en-US"/>
          </a:p>
        </p:txBody>
      </p:sp>
    </p:spTree>
    <p:extLst>
      <p:ext uri="{BB962C8B-B14F-4D97-AF65-F5344CB8AC3E}">
        <p14:creationId xmlns:p14="http://schemas.microsoft.com/office/powerpoint/2010/main" val="3875951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dirty="0">
              <a:solidFill>
                <a:prstClr val="black"/>
              </a:solidFill>
              <a:latin typeface="Calibri" panose="020F0502020204030204"/>
            </a:endParaRPr>
          </a:p>
        </p:txBody>
      </p:sp>
      <p:sp>
        <p:nvSpPr>
          <p:cNvPr id="4" name="Slide Number Placeholder 3"/>
          <p:cNvSpPr>
            <a:spLocks noGrp="1"/>
          </p:cNvSpPr>
          <p:nvPr>
            <p:ph type="sldNum" sz="quarter" idx="5"/>
          </p:nvPr>
        </p:nvSpPr>
        <p:spPr/>
        <p:txBody>
          <a:bodyPr/>
          <a:lstStyle/>
          <a:p>
            <a:fld id="{DF61EA0F-A667-4B49-8422-0062BC55E249}" type="slidenum">
              <a:rPr lang="en-US" smtClean="0"/>
              <a:t>7</a:t>
            </a:fld>
            <a:endParaRPr lang="en-US"/>
          </a:p>
        </p:txBody>
      </p:sp>
    </p:spTree>
    <p:extLst>
      <p:ext uri="{BB962C8B-B14F-4D97-AF65-F5344CB8AC3E}">
        <p14:creationId xmlns:p14="http://schemas.microsoft.com/office/powerpoint/2010/main" val="3324728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8</a:t>
            </a:fld>
            <a:endParaRPr lang="en-US"/>
          </a:p>
        </p:txBody>
      </p:sp>
    </p:spTree>
    <p:extLst>
      <p:ext uri="{BB962C8B-B14F-4D97-AF65-F5344CB8AC3E}">
        <p14:creationId xmlns:p14="http://schemas.microsoft.com/office/powerpoint/2010/main" val="2297285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9</a:t>
            </a:fld>
            <a:endParaRPr lang="en-US"/>
          </a:p>
        </p:txBody>
      </p:sp>
    </p:spTree>
    <p:extLst>
      <p:ext uri="{BB962C8B-B14F-4D97-AF65-F5344CB8AC3E}">
        <p14:creationId xmlns:p14="http://schemas.microsoft.com/office/powerpoint/2010/main" val="1615680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10</a:t>
            </a:fld>
            <a:endParaRPr lang="en-US"/>
          </a:p>
        </p:txBody>
      </p:sp>
    </p:spTree>
    <p:extLst>
      <p:ext uri="{BB962C8B-B14F-4D97-AF65-F5344CB8AC3E}">
        <p14:creationId xmlns:p14="http://schemas.microsoft.com/office/powerpoint/2010/main" val="2355927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11</a:t>
            </a:fld>
            <a:endParaRPr lang="en-US"/>
          </a:p>
        </p:txBody>
      </p:sp>
    </p:spTree>
    <p:extLst>
      <p:ext uri="{BB962C8B-B14F-4D97-AF65-F5344CB8AC3E}">
        <p14:creationId xmlns:p14="http://schemas.microsoft.com/office/powerpoint/2010/main" val="430544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12</a:t>
            </a:fld>
            <a:endParaRPr lang="en-US"/>
          </a:p>
        </p:txBody>
      </p:sp>
    </p:spTree>
    <p:extLst>
      <p:ext uri="{BB962C8B-B14F-4D97-AF65-F5344CB8AC3E}">
        <p14:creationId xmlns:p14="http://schemas.microsoft.com/office/powerpoint/2010/main" val="3678844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13</a:t>
            </a:fld>
            <a:endParaRPr lang="en-US"/>
          </a:p>
        </p:txBody>
      </p:sp>
    </p:spTree>
    <p:extLst>
      <p:ext uri="{BB962C8B-B14F-4D97-AF65-F5344CB8AC3E}">
        <p14:creationId xmlns:p14="http://schemas.microsoft.com/office/powerpoint/2010/main" val="1922499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14</a:t>
            </a:fld>
            <a:endParaRPr lang="en-US"/>
          </a:p>
        </p:txBody>
      </p:sp>
    </p:spTree>
    <p:extLst>
      <p:ext uri="{BB962C8B-B14F-4D97-AF65-F5344CB8AC3E}">
        <p14:creationId xmlns:p14="http://schemas.microsoft.com/office/powerpoint/2010/main" val="15139343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just" defTabSz="914400" rtl="0" eaLnBrk="1" fontAlgn="auto" latinLnBrk="0" hangingPunct="1">
              <a:lnSpc>
                <a:spcPct val="100000"/>
              </a:lnSpc>
              <a:spcBef>
                <a:spcPct val="0"/>
              </a:spcBef>
              <a:spcAft>
                <a:spcPct val="0"/>
              </a:spcAft>
              <a:buClrTx/>
              <a:buSzTx/>
              <a:buFont typeface="Arial" panose="020B0604020202020204" pitchFamily="34" charset="0"/>
              <a:buChar char="•"/>
              <a:tabLst/>
              <a:defRPr/>
            </a:pPr>
            <a:endParaRPr lang="en-US" sz="1200" b="1" dirty="0">
              <a:solidFill>
                <a:prstClr val="black"/>
              </a:solidFill>
              <a:latin typeface="Calibri" panose="020F0502020204030204"/>
            </a:endParaRPr>
          </a:p>
        </p:txBody>
      </p:sp>
      <p:sp>
        <p:nvSpPr>
          <p:cNvPr id="4" name="Slide Number Placeholder 3"/>
          <p:cNvSpPr>
            <a:spLocks noGrp="1"/>
          </p:cNvSpPr>
          <p:nvPr>
            <p:ph type="sldNum" sz="quarter" idx="5"/>
          </p:nvPr>
        </p:nvSpPr>
        <p:spPr/>
        <p:txBody>
          <a:bodyPr/>
          <a:lstStyle/>
          <a:p>
            <a:fld id="{DF61EA0F-A667-4B49-8422-0062BC55E249}" type="slidenum">
              <a:rPr lang="en-US" smtClean="0"/>
              <a:t>15</a:t>
            </a:fld>
            <a:endParaRPr lang="en-US"/>
          </a:p>
        </p:txBody>
      </p:sp>
    </p:spTree>
    <p:extLst>
      <p:ext uri="{BB962C8B-B14F-4D97-AF65-F5344CB8AC3E}">
        <p14:creationId xmlns:p14="http://schemas.microsoft.com/office/powerpoint/2010/main" val="78192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16</a:t>
            </a:fld>
            <a:endParaRPr lang="en-US"/>
          </a:p>
        </p:txBody>
      </p:sp>
    </p:spTree>
    <p:extLst>
      <p:ext uri="{BB962C8B-B14F-4D97-AF65-F5344CB8AC3E}">
        <p14:creationId xmlns:p14="http://schemas.microsoft.com/office/powerpoint/2010/main" val="1303960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17</a:t>
            </a:fld>
            <a:endParaRPr lang="en-US"/>
          </a:p>
        </p:txBody>
      </p:sp>
    </p:spTree>
    <p:extLst>
      <p:ext uri="{BB962C8B-B14F-4D97-AF65-F5344CB8AC3E}">
        <p14:creationId xmlns:p14="http://schemas.microsoft.com/office/powerpoint/2010/main" val="2201753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18</a:t>
            </a:fld>
            <a:endParaRPr lang="en-US"/>
          </a:p>
        </p:txBody>
      </p:sp>
    </p:spTree>
    <p:extLst>
      <p:ext uri="{BB962C8B-B14F-4D97-AF65-F5344CB8AC3E}">
        <p14:creationId xmlns:p14="http://schemas.microsoft.com/office/powerpoint/2010/main" val="3904291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19</a:t>
            </a:fld>
            <a:endParaRPr lang="en-US"/>
          </a:p>
        </p:txBody>
      </p:sp>
    </p:spTree>
    <p:extLst>
      <p:ext uri="{BB962C8B-B14F-4D97-AF65-F5344CB8AC3E}">
        <p14:creationId xmlns:p14="http://schemas.microsoft.com/office/powerpoint/2010/main" val="1156755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20</a:t>
            </a:fld>
            <a:endParaRPr lang="en-US"/>
          </a:p>
        </p:txBody>
      </p:sp>
    </p:spTree>
    <p:extLst>
      <p:ext uri="{BB962C8B-B14F-4D97-AF65-F5344CB8AC3E}">
        <p14:creationId xmlns:p14="http://schemas.microsoft.com/office/powerpoint/2010/main" val="20126745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21</a:t>
            </a:fld>
            <a:endParaRPr lang="en-US"/>
          </a:p>
        </p:txBody>
      </p:sp>
    </p:spTree>
    <p:extLst>
      <p:ext uri="{BB962C8B-B14F-4D97-AF65-F5344CB8AC3E}">
        <p14:creationId xmlns:p14="http://schemas.microsoft.com/office/powerpoint/2010/main" val="34831347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22</a:t>
            </a:fld>
            <a:endParaRPr lang="en-US"/>
          </a:p>
        </p:txBody>
      </p:sp>
    </p:spTree>
    <p:extLst>
      <p:ext uri="{BB962C8B-B14F-4D97-AF65-F5344CB8AC3E}">
        <p14:creationId xmlns:p14="http://schemas.microsoft.com/office/powerpoint/2010/main" val="3645419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23</a:t>
            </a:fld>
            <a:endParaRPr lang="en-US"/>
          </a:p>
        </p:txBody>
      </p:sp>
    </p:spTree>
    <p:extLst>
      <p:ext uri="{BB962C8B-B14F-4D97-AF65-F5344CB8AC3E}">
        <p14:creationId xmlns:p14="http://schemas.microsoft.com/office/powerpoint/2010/main" val="3148757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24</a:t>
            </a:fld>
            <a:endParaRPr lang="en-US"/>
          </a:p>
        </p:txBody>
      </p:sp>
    </p:spTree>
    <p:extLst>
      <p:ext uri="{BB962C8B-B14F-4D97-AF65-F5344CB8AC3E}">
        <p14:creationId xmlns:p14="http://schemas.microsoft.com/office/powerpoint/2010/main" val="2020090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25</a:t>
            </a:fld>
            <a:endParaRPr lang="en-US"/>
          </a:p>
        </p:txBody>
      </p:sp>
    </p:spTree>
    <p:extLst>
      <p:ext uri="{BB962C8B-B14F-4D97-AF65-F5344CB8AC3E}">
        <p14:creationId xmlns:p14="http://schemas.microsoft.com/office/powerpoint/2010/main" val="13751238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26</a:t>
            </a:fld>
            <a:endParaRPr lang="en-US"/>
          </a:p>
        </p:txBody>
      </p:sp>
    </p:spTree>
    <p:extLst>
      <p:ext uri="{BB962C8B-B14F-4D97-AF65-F5344CB8AC3E}">
        <p14:creationId xmlns:p14="http://schemas.microsoft.com/office/powerpoint/2010/main" val="35661946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27</a:t>
            </a:fld>
            <a:endParaRPr lang="en-US"/>
          </a:p>
        </p:txBody>
      </p:sp>
    </p:spTree>
    <p:extLst>
      <p:ext uri="{BB962C8B-B14F-4D97-AF65-F5344CB8AC3E}">
        <p14:creationId xmlns:p14="http://schemas.microsoft.com/office/powerpoint/2010/main" val="20930192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28</a:t>
            </a:fld>
            <a:endParaRPr lang="en-US"/>
          </a:p>
        </p:txBody>
      </p:sp>
    </p:spTree>
    <p:extLst>
      <p:ext uri="{BB962C8B-B14F-4D97-AF65-F5344CB8AC3E}">
        <p14:creationId xmlns:p14="http://schemas.microsoft.com/office/powerpoint/2010/main" val="14944983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29</a:t>
            </a:fld>
            <a:endParaRPr lang="en-US"/>
          </a:p>
        </p:txBody>
      </p:sp>
    </p:spTree>
    <p:extLst>
      <p:ext uri="{BB962C8B-B14F-4D97-AF65-F5344CB8AC3E}">
        <p14:creationId xmlns:p14="http://schemas.microsoft.com/office/powerpoint/2010/main" val="28910695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30</a:t>
            </a:fld>
            <a:endParaRPr lang="en-US"/>
          </a:p>
        </p:txBody>
      </p:sp>
    </p:spTree>
    <p:extLst>
      <p:ext uri="{BB962C8B-B14F-4D97-AF65-F5344CB8AC3E}">
        <p14:creationId xmlns:p14="http://schemas.microsoft.com/office/powerpoint/2010/main" val="15324182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31</a:t>
            </a:fld>
            <a:endParaRPr lang="en-US"/>
          </a:p>
        </p:txBody>
      </p:sp>
    </p:spTree>
    <p:extLst>
      <p:ext uri="{BB962C8B-B14F-4D97-AF65-F5344CB8AC3E}">
        <p14:creationId xmlns:p14="http://schemas.microsoft.com/office/powerpoint/2010/main" val="41810198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32</a:t>
            </a:fld>
            <a:endParaRPr lang="en-US"/>
          </a:p>
        </p:txBody>
      </p:sp>
    </p:spTree>
    <p:extLst>
      <p:ext uri="{BB962C8B-B14F-4D97-AF65-F5344CB8AC3E}">
        <p14:creationId xmlns:p14="http://schemas.microsoft.com/office/powerpoint/2010/main" val="8344425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33</a:t>
            </a:fld>
            <a:endParaRPr lang="en-US"/>
          </a:p>
        </p:txBody>
      </p:sp>
    </p:spTree>
    <p:extLst>
      <p:ext uri="{BB962C8B-B14F-4D97-AF65-F5344CB8AC3E}">
        <p14:creationId xmlns:p14="http://schemas.microsoft.com/office/powerpoint/2010/main" val="8164169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34</a:t>
            </a:fld>
            <a:endParaRPr lang="en-US"/>
          </a:p>
        </p:txBody>
      </p:sp>
    </p:spTree>
    <p:extLst>
      <p:ext uri="{BB962C8B-B14F-4D97-AF65-F5344CB8AC3E}">
        <p14:creationId xmlns:p14="http://schemas.microsoft.com/office/powerpoint/2010/main" val="34004721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35</a:t>
            </a:fld>
            <a:endParaRPr lang="en-US"/>
          </a:p>
        </p:txBody>
      </p:sp>
    </p:spTree>
    <p:extLst>
      <p:ext uri="{BB962C8B-B14F-4D97-AF65-F5344CB8AC3E}">
        <p14:creationId xmlns:p14="http://schemas.microsoft.com/office/powerpoint/2010/main" val="18586550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36</a:t>
            </a:fld>
            <a:endParaRPr lang="en-US"/>
          </a:p>
        </p:txBody>
      </p:sp>
    </p:spTree>
    <p:extLst>
      <p:ext uri="{BB962C8B-B14F-4D97-AF65-F5344CB8AC3E}">
        <p14:creationId xmlns:p14="http://schemas.microsoft.com/office/powerpoint/2010/main" val="16689411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37</a:t>
            </a:fld>
            <a:endParaRPr lang="en-US"/>
          </a:p>
        </p:txBody>
      </p:sp>
    </p:spTree>
    <p:extLst>
      <p:ext uri="{BB962C8B-B14F-4D97-AF65-F5344CB8AC3E}">
        <p14:creationId xmlns:p14="http://schemas.microsoft.com/office/powerpoint/2010/main" val="13071229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38</a:t>
            </a:fld>
            <a:endParaRPr lang="en-US"/>
          </a:p>
        </p:txBody>
      </p:sp>
    </p:spTree>
    <p:extLst>
      <p:ext uri="{BB962C8B-B14F-4D97-AF65-F5344CB8AC3E}">
        <p14:creationId xmlns:p14="http://schemas.microsoft.com/office/powerpoint/2010/main" val="898895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12192000" cy="6857999"/>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US"/>
              <a:t>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userDrawn="1"/>
        </p:nvSpPr>
        <p:spPr>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11/29/2022</a:t>
            </a:fld>
            <a:endParaRPr lang="en-US"/>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7091"/>
            <a:ext cx="10515600" cy="3274833"/>
          </a:xfrm>
        </p:spPr>
        <p:txBody>
          <a:bodyPr>
            <a:normAutofit/>
          </a:bodyPr>
          <a:lstStyle/>
          <a:p>
            <a:r>
              <a:rPr lang="en-US" sz="4000" dirty="0">
                <a:solidFill>
                  <a:schemeClr val="bg1"/>
                </a:solidFill>
              </a:rPr>
              <a:t>Project Selection  and </a:t>
            </a:r>
            <a:r>
              <a:rPr lang="en-US" sz="4000" dirty="0"/>
              <a:t> </a:t>
            </a:r>
            <a:r>
              <a:rPr lang="en-US" sz="4000" dirty="0">
                <a:solidFill>
                  <a:schemeClr val="bg1"/>
                </a:solidFill>
              </a:rPr>
              <a:t>Portfolio Management</a:t>
            </a:r>
            <a:endParaRPr lang="en-US" sz="4800" dirty="0">
              <a:solidFill>
                <a:schemeClr val="bg1"/>
              </a:solidFill>
            </a:endParaRPr>
          </a:p>
        </p:txBody>
      </p:sp>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ight from open door">
            <a:extLst>
              <a:ext uri="{FF2B5EF4-FFF2-40B4-BE49-F238E27FC236}">
                <a16:creationId xmlns:a16="http://schemas.microsoft.com/office/drawing/2014/main" id="{3E945867-EB23-471A-BA87-213610EE1352}"/>
              </a:ext>
            </a:extLst>
          </p:cNvPr>
          <p:cNvPicPr>
            <a:picLocks noChangeAspect="1"/>
          </p:cNvPicPr>
          <p:nvPr/>
        </p:nvPicPr>
        <p:blipFill rotWithShape="1">
          <a:blip r:embed="rId3" cstate="print">
            <a:alphaModFix amt="35000"/>
            <a:extLst>
              <a:ext uri="{28A0092B-C50C-407E-A947-70E740481C1C}">
                <a14:useLocalDpi xmlns:a14="http://schemas.microsoft.com/office/drawing/2010/main" val="0"/>
              </a:ext>
            </a:extLst>
          </a:blip>
          <a:srcRect t="4919" b="4843"/>
          <a:stretch/>
        </p:blipFill>
        <p:spPr>
          <a:xfrm>
            <a:off x="281357" y="308919"/>
            <a:ext cx="11679984" cy="6215449"/>
          </a:xfrm>
          <a:prstGeom prst="rect">
            <a:avLst/>
          </a:prstGeom>
        </p:spPr>
      </p:pic>
      <p:sp>
        <p:nvSpPr>
          <p:cNvPr id="8" name="Title 7"/>
          <p:cNvSpPr>
            <a:spLocks noGrp="1"/>
          </p:cNvSpPr>
          <p:nvPr>
            <p:ph type="title"/>
          </p:nvPr>
        </p:nvSpPr>
        <p:spPr>
          <a:xfrm>
            <a:off x="465788" y="1419715"/>
            <a:ext cx="8296222" cy="640080"/>
          </a:xfrm>
        </p:spPr>
        <p:txBody>
          <a:bodyPr>
            <a:noAutofit/>
          </a:bodyPr>
          <a:lstStyle/>
          <a:p>
            <a:r>
              <a:rPr lang="en-US" altLang="en-US" b="1" dirty="0"/>
              <a:t>Project Selection </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1569660"/>
          </a:xfrm>
          <a:prstGeom prst="rect">
            <a:avLst/>
          </a:prstGeom>
          <a:noFill/>
        </p:spPr>
        <p:txBody>
          <a:bodyPr wrap="square" rtlCol="0">
            <a:spAutoFit/>
          </a:bodyPr>
          <a:lstStyle/>
          <a:p>
            <a:pPr marL="342900" indent="-342900" algn="just">
              <a:spcBef>
                <a:spcPct val="0"/>
              </a:spcBef>
              <a:spcAft>
                <a:spcPct val="0"/>
              </a:spcAft>
              <a:buFont typeface="Arial" panose="020B0604020202020204" pitchFamily="34" charset="0"/>
              <a:buChar char="•"/>
            </a:pPr>
            <a:r>
              <a:rPr lang="en-US" sz="2400" b="1" dirty="0">
                <a:solidFill>
                  <a:schemeClr val="tx1">
                    <a:lumMod val="95000"/>
                    <a:lumOff val="5000"/>
                  </a:schemeClr>
                </a:solidFill>
                <a:latin typeface="Calibri" panose="020F0502020204030204"/>
              </a:rPr>
              <a:t>Critical Decision </a:t>
            </a:r>
          </a:p>
          <a:p>
            <a:pPr marL="342900" indent="-342900" algn="just">
              <a:spcBef>
                <a:spcPct val="0"/>
              </a:spcBef>
              <a:spcAft>
                <a:spcPct val="0"/>
              </a:spcAft>
              <a:buFont typeface="Arial" panose="020B0604020202020204" pitchFamily="34" charset="0"/>
              <a:buChar char="•"/>
            </a:pPr>
            <a:r>
              <a:rPr lang="en-US" sz="2400" dirty="0">
                <a:solidFill>
                  <a:schemeClr val="tx1">
                    <a:lumMod val="95000"/>
                    <a:lumOff val="5000"/>
                  </a:schemeClr>
                </a:solidFill>
                <a:latin typeface="Calibri" panose="020F0502020204030204"/>
              </a:rPr>
              <a:t>Highly sophisticated methods </a:t>
            </a:r>
          </a:p>
          <a:p>
            <a:pPr marL="342900" indent="-342900" algn="just">
              <a:spcBef>
                <a:spcPct val="0"/>
              </a:spcBef>
              <a:spcAft>
                <a:spcPct val="0"/>
              </a:spcAft>
              <a:buFont typeface="Arial" panose="020B0604020202020204" pitchFamily="34" charset="0"/>
              <a:buChar char="•"/>
            </a:pPr>
            <a:r>
              <a:rPr lang="en-US" sz="2400" dirty="0">
                <a:solidFill>
                  <a:schemeClr val="tx1">
                    <a:lumMod val="95000"/>
                    <a:lumOff val="5000"/>
                  </a:schemeClr>
                </a:solidFill>
                <a:latin typeface="Calibri" panose="020F0502020204030204"/>
              </a:rPr>
              <a:t>Internal methods – technical concerns, available data, and corporate culture and preferences</a:t>
            </a:r>
          </a:p>
        </p:txBody>
      </p:sp>
    </p:spTree>
    <p:extLst>
      <p:ext uri="{BB962C8B-B14F-4D97-AF65-F5344CB8AC3E}">
        <p14:creationId xmlns:p14="http://schemas.microsoft.com/office/powerpoint/2010/main" val="4505546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Project Selection - Examples </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4154984"/>
          </a:xfrm>
          <a:prstGeom prst="rect">
            <a:avLst/>
          </a:prstGeom>
          <a:noFill/>
        </p:spPr>
        <p:txBody>
          <a:bodyPr wrap="square" rtlCol="0">
            <a:spAutoFit/>
          </a:bodyPr>
          <a:lstStyle/>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Siemens</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Every business unit in each of the 190 countries in which the company operates uses a system entitled “</a:t>
            </a:r>
            <a:r>
              <a:rPr lang="en-US" sz="2400" dirty="0" err="1">
                <a:solidFill>
                  <a:prstClr val="black"/>
                </a:solidFill>
                <a:latin typeface="Calibri" panose="020F0502020204030204"/>
              </a:rPr>
              <a:t>PM@Siemens</a:t>
            </a:r>
            <a:r>
              <a:rPr lang="en-US" sz="2400" dirty="0">
                <a:solidFill>
                  <a:prstClr val="black"/>
                </a:solidFill>
                <a:latin typeface="Calibri" panose="020F0502020204030204"/>
              </a:rPr>
              <a:t>” for categorizing projects that employs a two-digit code. </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Each project is awarded a letter from A to F, indicating its significance to the company, and a number from 0 to 3, indicating its overall risk level. </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Larger or riskier projects (e.g., an “A0”) require approval from Siemens’s main board in Germany, but many of the lesser projects (e.g., an “F3”) can be approved by local business units. </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Too many A0s in the portfolio can indicate mounting risks while too many F3 projects may signal a lack of economic value overall.</a:t>
            </a:r>
          </a:p>
        </p:txBody>
      </p:sp>
    </p:spTree>
    <p:extLst>
      <p:ext uri="{BB962C8B-B14F-4D97-AF65-F5344CB8AC3E}">
        <p14:creationId xmlns:p14="http://schemas.microsoft.com/office/powerpoint/2010/main" val="19755779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Project Selection - Examples </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4154984"/>
          </a:xfrm>
          <a:prstGeom prst="rect">
            <a:avLst/>
          </a:prstGeom>
          <a:noFill/>
        </p:spPr>
        <p:txBody>
          <a:bodyPr wrap="square" rtlCol="0">
            <a:spAutoFit/>
          </a:bodyPr>
          <a:lstStyle/>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The Royal Bank of Canada has developed a scoring model to rate its project opportunities. </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The criteria for the portfolio scoring include:</a:t>
            </a:r>
          </a:p>
          <a:p>
            <a:pPr marL="800100" lvl="1"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project importance – strategic importance, magnitude of impact, and economic benefits)</a:t>
            </a:r>
          </a:p>
          <a:p>
            <a:pPr marL="800100" lvl="1"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ease of doing – cost of development, project complexity, and resource availability). </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Expected annual expenditure and total project spending are then added to this rank-ordered list to prioritize the project options. </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Decision rules are used (e.g., projects of low importance that are difficult to execute get a “no-go” rating).</a:t>
            </a:r>
          </a:p>
        </p:txBody>
      </p:sp>
    </p:spTree>
    <p:extLst>
      <p:ext uri="{BB962C8B-B14F-4D97-AF65-F5344CB8AC3E}">
        <p14:creationId xmlns:p14="http://schemas.microsoft.com/office/powerpoint/2010/main" val="23227318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lose-up of question mark on a hardwood floor against a wall">
            <a:extLst>
              <a:ext uri="{FF2B5EF4-FFF2-40B4-BE49-F238E27FC236}">
                <a16:creationId xmlns:a16="http://schemas.microsoft.com/office/drawing/2014/main" id="{EC691A81-D90E-CCBF-DC1D-3B35FD1FC16D}"/>
              </a:ext>
            </a:extLst>
          </p:cNvPr>
          <p:cNvPicPr>
            <a:picLocks noChangeAspect="1"/>
          </p:cNvPicPr>
          <p:nvPr/>
        </p:nvPicPr>
        <p:blipFill rotWithShape="1">
          <a:blip r:embed="rId3" cstate="print">
            <a:alphaModFix amt="20000"/>
            <a:extLst>
              <a:ext uri="{28A0092B-C50C-407E-A947-70E740481C1C}">
                <a14:useLocalDpi xmlns:a14="http://schemas.microsoft.com/office/drawing/2010/main" val="0"/>
              </a:ext>
            </a:extLst>
          </a:blip>
          <a:srcRect l="2305" r="7461"/>
          <a:stretch/>
        </p:blipFill>
        <p:spPr>
          <a:xfrm>
            <a:off x="296562" y="262065"/>
            <a:ext cx="11615352" cy="6324086"/>
          </a:xfrm>
          <a:prstGeom prst="rect">
            <a:avLst/>
          </a:prstGeom>
        </p:spPr>
      </p:pic>
      <p:sp>
        <p:nvSpPr>
          <p:cNvPr id="8" name="Title 7"/>
          <p:cNvSpPr>
            <a:spLocks noGrp="1"/>
          </p:cNvSpPr>
          <p:nvPr>
            <p:ph type="title"/>
          </p:nvPr>
        </p:nvSpPr>
        <p:spPr>
          <a:xfrm>
            <a:off x="465788" y="1419715"/>
            <a:ext cx="8296222" cy="640080"/>
          </a:xfrm>
        </p:spPr>
        <p:txBody>
          <a:bodyPr>
            <a:noAutofit/>
          </a:bodyPr>
          <a:lstStyle/>
          <a:p>
            <a:r>
              <a:rPr lang="en-US" altLang="en-US" b="1" dirty="0"/>
              <a:t>Project Selection</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416320"/>
          </a:xfrm>
          <a:prstGeom prst="rect">
            <a:avLst/>
          </a:prstGeom>
          <a:noFill/>
        </p:spPr>
        <p:txBody>
          <a:bodyPr wrap="square" rtlCol="0">
            <a:spAutoFit/>
          </a:bodyPr>
          <a:lstStyle/>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Complexity and Consequences</a:t>
            </a:r>
          </a:p>
          <a:p>
            <a:pPr marL="342900" indent="-342900" algn="just">
              <a:spcBef>
                <a:spcPct val="0"/>
              </a:spcBef>
              <a:spcAft>
                <a:spcPct val="0"/>
              </a:spcAft>
              <a:buFont typeface="Arial" panose="020B0604020202020204" pitchFamily="34" charset="0"/>
              <a:buChar char="•"/>
            </a:pPr>
            <a:endParaRPr lang="en-US" sz="2400" dirty="0">
              <a:solidFill>
                <a:prstClr val="black"/>
              </a:solidFill>
              <a:latin typeface="Calibri" panose="020F0502020204030204"/>
            </a:endParaRP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Companies squander nearly billions of dollars on projects that are created but never used by their intended clients. </a:t>
            </a:r>
          </a:p>
          <a:p>
            <a:pPr marL="342900" indent="-342900" algn="just">
              <a:spcBef>
                <a:spcPct val="0"/>
              </a:spcBef>
              <a:spcAft>
                <a:spcPct val="0"/>
              </a:spcAft>
              <a:buFont typeface="Arial" panose="020B0604020202020204" pitchFamily="34" charset="0"/>
              <a:buChar char="•"/>
            </a:pPr>
            <a:endParaRPr lang="en-US" sz="2400" dirty="0">
              <a:solidFill>
                <a:prstClr val="black"/>
              </a:solidFill>
              <a:latin typeface="Calibri" panose="020F0502020204030204"/>
            </a:endParaRP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How do we make the most reasonable choices in selecting projects? </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What kind of information should we collect? </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Should decisions be based strictly on financial analysis, or should other criteria be considered?</a:t>
            </a:r>
          </a:p>
        </p:txBody>
      </p:sp>
    </p:spTree>
    <p:extLst>
      <p:ext uri="{BB962C8B-B14F-4D97-AF65-F5344CB8AC3E}">
        <p14:creationId xmlns:p14="http://schemas.microsoft.com/office/powerpoint/2010/main" val="42001412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hite abstract stairs">
            <a:extLst>
              <a:ext uri="{FF2B5EF4-FFF2-40B4-BE49-F238E27FC236}">
                <a16:creationId xmlns:a16="http://schemas.microsoft.com/office/drawing/2014/main" id="{7623DECB-45F3-7549-FE9C-28D091E3A66A}"/>
              </a:ext>
            </a:extLst>
          </p:cNvPr>
          <p:cNvPicPr>
            <a:picLocks noChangeAspect="1"/>
          </p:cNvPicPr>
          <p:nvPr/>
        </p:nvPicPr>
        <p:blipFill rotWithShape="1">
          <a:blip r:embed="rId3" cstate="print">
            <a:alphaModFix amt="50000"/>
            <a:extLst>
              <a:ext uri="{28A0092B-C50C-407E-A947-70E740481C1C}">
                <a14:useLocalDpi xmlns:a14="http://schemas.microsoft.com/office/drawing/2010/main" val="0"/>
              </a:ext>
            </a:extLst>
          </a:blip>
          <a:srcRect t="37652"/>
          <a:stretch/>
        </p:blipFill>
        <p:spPr>
          <a:xfrm>
            <a:off x="518628" y="1506784"/>
            <a:ext cx="11207583" cy="5031176"/>
          </a:xfrm>
          <a:prstGeom prst="rect">
            <a:avLst/>
          </a:prstGeom>
        </p:spPr>
      </p:pic>
      <p:sp>
        <p:nvSpPr>
          <p:cNvPr id="8" name="Title 7"/>
          <p:cNvSpPr>
            <a:spLocks noGrp="1"/>
          </p:cNvSpPr>
          <p:nvPr>
            <p:ph type="title"/>
          </p:nvPr>
        </p:nvSpPr>
        <p:spPr>
          <a:xfrm>
            <a:off x="465788" y="1419715"/>
            <a:ext cx="8296222" cy="640080"/>
          </a:xfrm>
        </p:spPr>
        <p:txBody>
          <a:bodyPr>
            <a:noAutofit/>
          </a:bodyPr>
          <a:lstStyle/>
          <a:p>
            <a:r>
              <a:rPr lang="en-US" altLang="en-US" b="1" dirty="0"/>
              <a:t>Project Selection Models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785652"/>
          </a:xfrm>
          <a:prstGeom prst="rect">
            <a:avLst/>
          </a:prstGeom>
          <a:noFill/>
        </p:spPr>
        <p:txBody>
          <a:bodyPr wrap="square" rtlCol="0">
            <a:spAutoFit/>
          </a:bodyPr>
          <a:lstStyle/>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Guidelines developed by organizational decision makers </a:t>
            </a:r>
          </a:p>
          <a:p>
            <a:pPr marL="342900" indent="-342900" algn="just">
              <a:spcBef>
                <a:spcPct val="0"/>
              </a:spcBef>
              <a:spcAft>
                <a:spcPct val="0"/>
              </a:spcAft>
              <a:buFont typeface="Arial" panose="020B0604020202020204" pitchFamily="34" charset="0"/>
              <a:buChar char="•"/>
            </a:pPr>
            <a:r>
              <a:rPr lang="en-US" altLang="en-US" sz="2400" dirty="0"/>
              <a:t>To help managers pick winners from a pool of projects</a:t>
            </a:r>
            <a:r>
              <a:rPr lang="en-US" sz="2400" dirty="0">
                <a:solidFill>
                  <a:prstClr val="black"/>
                </a:solidFill>
                <a:latin typeface="Calibri" panose="020F0502020204030204"/>
              </a:rPr>
              <a:t>.</a:t>
            </a:r>
          </a:p>
          <a:p>
            <a:pPr marL="342900" indent="-342900" algn="just">
              <a:spcBef>
                <a:spcPct val="0"/>
              </a:spcBef>
              <a:spcAft>
                <a:spcPct val="0"/>
              </a:spcAft>
              <a:buFont typeface="Arial" panose="020B0604020202020204" pitchFamily="34" charset="0"/>
              <a:buChar char="•"/>
            </a:pPr>
            <a:endParaRPr lang="en-US" sz="2400" dirty="0">
              <a:solidFill>
                <a:prstClr val="black"/>
              </a:solidFill>
              <a:latin typeface="Calibri" panose="020F0502020204030204"/>
            </a:endParaRPr>
          </a:p>
          <a:p>
            <a:pPr marL="342900" indent="-342900" algn="just">
              <a:spcBef>
                <a:spcPct val="0"/>
              </a:spcBef>
              <a:spcAft>
                <a:spcPct val="0"/>
              </a:spcAft>
              <a:buFont typeface="Arial" panose="020B0604020202020204" pitchFamily="34" charset="0"/>
              <a:buChar char="•"/>
            </a:pPr>
            <a:endParaRPr lang="en-US" sz="2400" dirty="0">
              <a:solidFill>
                <a:prstClr val="black"/>
              </a:solidFill>
              <a:latin typeface="Calibri" panose="020F0502020204030204"/>
            </a:endParaRP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Suppose you were interested in developing a model that allowed you to effectively screen project alternatives. </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How might you ensure that the model was capable of picking potential “winners” from the large set of possible project choices? </a:t>
            </a:r>
          </a:p>
          <a:p>
            <a:pPr marL="800100" lvl="1"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High potential payoffs?</a:t>
            </a:r>
          </a:p>
          <a:p>
            <a:pPr marL="342900" indent="-3429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Would such a screening model be useful? </a:t>
            </a:r>
          </a:p>
        </p:txBody>
      </p:sp>
    </p:spTree>
    <p:extLst>
      <p:ext uri="{BB962C8B-B14F-4D97-AF65-F5344CB8AC3E}">
        <p14:creationId xmlns:p14="http://schemas.microsoft.com/office/powerpoint/2010/main" val="6484507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Project Selection Models – Critical Factors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2677656"/>
          </a:xfrm>
          <a:prstGeom prst="rect">
            <a:avLst/>
          </a:prstGeom>
          <a:noFill/>
        </p:spPr>
        <p:txBody>
          <a:bodyPr wrap="square" rtlCol="0">
            <a:spAutoFit/>
          </a:bodyPr>
          <a:lstStyle/>
          <a:p>
            <a:pPr marL="457200" indent="-457200" algn="just">
              <a:spcBef>
                <a:spcPct val="0"/>
              </a:spcBef>
              <a:spcAft>
                <a:spcPct val="0"/>
              </a:spcAft>
              <a:buFont typeface="+mj-lt"/>
              <a:buAutoNum type="arabicPeriod"/>
            </a:pPr>
            <a:r>
              <a:rPr lang="en-US" sz="2400" dirty="0">
                <a:solidFill>
                  <a:prstClr val="black"/>
                </a:solidFill>
                <a:latin typeface="Calibri" panose="020F0502020204030204"/>
              </a:rPr>
              <a:t>Realism</a:t>
            </a:r>
          </a:p>
          <a:p>
            <a:pPr marL="457200" indent="-457200" algn="just">
              <a:spcBef>
                <a:spcPct val="0"/>
              </a:spcBef>
              <a:spcAft>
                <a:spcPct val="0"/>
              </a:spcAft>
              <a:buFont typeface="+mj-lt"/>
              <a:buAutoNum type="arabicPeriod" startAt="2"/>
            </a:pPr>
            <a:r>
              <a:rPr lang="en-US" sz="2400" dirty="0">
                <a:solidFill>
                  <a:prstClr val="black"/>
                </a:solidFill>
                <a:latin typeface="Calibri" panose="020F0502020204030204"/>
              </a:rPr>
              <a:t>Capability</a:t>
            </a:r>
          </a:p>
          <a:p>
            <a:pPr marL="457200" indent="-457200" algn="just">
              <a:spcBef>
                <a:spcPct val="0"/>
              </a:spcBef>
              <a:spcAft>
                <a:spcPct val="0"/>
              </a:spcAft>
              <a:buFont typeface="+mj-lt"/>
              <a:buAutoNum type="arabicPeriod" startAt="2"/>
            </a:pPr>
            <a:r>
              <a:rPr lang="en-US" sz="2400" dirty="0">
                <a:solidFill>
                  <a:prstClr val="black"/>
                </a:solidFill>
                <a:latin typeface="Calibri" panose="020F0502020204030204"/>
              </a:rPr>
              <a:t>Flexibility</a:t>
            </a:r>
          </a:p>
          <a:p>
            <a:pPr marL="457200" indent="-457200" algn="just">
              <a:spcBef>
                <a:spcPct val="0"/>
              </a:spcBef>
              <a:spcAft>
                <a:spcPct val="0"/>
              </a:spcAft>
              <a:buFont typeface="+mj-lt"/>
              <a:buAutoNum type="arabicPeriod" startAt="4"/>
            </a:pPr>
            <a:r>
              <a:rPr lang="en-US" sz="2400" dirty="0">
                <a:solidFill>
                  <a:prstClr val="black"/>
                </a:solidFill>
                <a:latin typeface="Calibri" panose="020F0502020204030204"/>
              </a:rPr>
              <a:t>Ease of use</a:t>
            </a:r>
          </a:p>
          <a:p>
            <a:pPr marL="457200" indent="-457200" algn="just">
              <a:spcBef>
                <a:spcPct val="0"/>
              </a:spcBef>
              <a:spcAft>
                <a:spcPct val="0"/>
              </a:spcAft>
              <a:buFont typeface="+mj-lt"/>
              <a:buAutoNum type="arabicPeriod" startAt="4"/>
            </a:pPr>
            <a:r>
              <a:rPr lang="en-US" sz="2400" dirty="0">
                <a:solidFill>
                  <a:prstClr val="black"/>
                </a:solidFill>
                <a:latin typeface="Calibri" panose="020F0502020204030204"/>
              </a:rPr>
              <a:t>Cost</a:t>
            </a:r>
          </a:p>
          <a:p>
            <a:pPr marL="457200" indent="-457200" algn="just">
              <a:spcBef>
                <a:spcPct val="0"/>
              </a:spcBef>
              <a:spcAft>
                <a:spcPct val="0"/>
              </a:spcAft>
              <a:buFont typeface="+mj-lt"/>
              <a:buAutoNum type="arabicPeriod" startAt="4"/>
            </a:pPr>
            <a:r>
              <a:rPr lang="en-US" sz="2400" dirty="0">
                <a:solidFill>
                  <a:prstClr val="black"/>
                </a:solidFill>
                <a:latin typeface="Calibri" panose="020F0502020204030204"/>
              </a:rPr>
              <a:t>Comparability</a:t>
            </a:r>
          </a:p>
          <a:p>
            <a:pPr marL="457200" indent="-457200" algn="just">
              <a:spcBef>
                <a:spcPct val="0"/>
              </a:spcBef>
              <a:spcAft>
                <a:spcPct val="0"/>
              </a:spcAft>
              <a:buFont typeface="+mj-lt"/>
              <a:buAutoNum type="arabicPeriod"/>
            </a:pP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5554370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d balloon with push pin">
            <a:extLst>
              <a:ext uri="{FF2B5EF4-FFF2-40B4-BE49-F238E27FC236}">
                <a16:creationId xmlns:a16="http://schemas.microsoft.com/office/drawing/2014/main" id="{938A66D0-2355-AE82-7114-17AE0A22CB22}"/>
              </a:ext>
            </a:extLst>
          </p:cNvPr>
          <p:cNvPicPr>
            <a:picLocks noChangeAspect="1"/>
          </p:cNvPicPr>
          <p:nvPr/>
        </p:nvPicPr>
        <p:blipFill rotWithShape="1">
          <a:blip r:embed="rId3" cstate="print">
            <a:alphaModFix amt="20000"/>
            <a:extLst>
              <a:ext uri="{28A0092B-C50C-407E-A947-70E740481C1C}">
                <a14:useLocalDpi xmlns:a14="http://schemas.microsoft.com/office/drawing/2010/main" val="0"/>
              </a:ext>
            </a:extLst>
          </a:blip>
          <a:srcRect t="30705"/>
          <a:stretch/>
        </p:blipFill>
        <p:spPr>
          <a:xfrm>
            <a:off x="266136" y="1246720"/>
            <a:ext cx="11659727" cy="5392340"/>
          </a:xfrm>
          <a:prstGeom prst="rect">
            <a:avLst/>
          </a:prstGeom>
        </p:spPr>
      </p:pic>
      <p:sp>
        <p:nvSpPr>
          <p:cNvPr id="8" name="Title 7"/>
          <p:cNvSpPr>
            <a:spLocks noGrp="1"/>
          </p:cNvSpPr>
          <p:nvPr>
            <p:ph type="title"/>
          </p:nvPr>
        </p:nvSpPr>
        <p:spPr>
          <a:xfrm>
            <a:off x="465788" y="1419715"/>
            <a:ext cx="8296222" cy="640080"/>
          </a:xfrm>
        </p:spPr>
        <p:txBody>
          <a:bodyPr>
            <a:noAutofit/>
          </a:bodyPr>
          <a:lstStyle/>
          <a:p>
            <a:r>
              <a:rPr lang="en-US" altLang="en-US" b="1" dirty="0"/>
              <a:t>Project Selection Models – Decision Criteria</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2308324"/>
          </a:xfrm>
          <a:prstGeom prst="rect">
            <a:avLst/>
          </a:prstGeom>
          <a:noFill/>
        </p:spPr>
        <p:txBody>
          <a:bodyPr wrap="square" rtlCol="0">
            <a:spAutoFit/>
          </a:bodyPr>
          <a:lstStyle/>
          <a:p>
            <a:pPr marL="457200"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Risk—unpredictability to the firm</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Technical risk</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Financial risk</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Safety risk</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Quality risk</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Legal exposure</a:t>
            </a:r>
          </a:p>
        </p:txBody>
      </p:sp>
    </p:spTree>
    <p:extLst>
      <p:ext uri="{BB962C8B-B14F-4D97-AF65-F5344CB8AC3E}">
        <p14:creationId xmlns:p14="http://schemas.microsoft.com/office/powerpoint/2010/main" val="2372376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le of American dollar banknotes">
            <a:extLst>
              <a:ext uri="{FF2B5EF4-FFF2-40B4-BE49-F238E27FC236}">
                <a16:creationId xmlns:a16="http://schemas.microsoft.com/office/drawing/2014/main" id="{A94959ED-107B-0F2D-5217-F722C9646947}"/>
              </a:ext>
            </a:extLst>
          </p:cNvPr>
          <p:cNvPicPr>
            <a:picLocks noChangeAspect="1"/>
          </p:cNvPicPr>
          <p:nvPr/>
        </p:nvPicPr>
        <p:blipFill rotWithShape="1">
          <a:blip r:embed="rId3" cstate="print">
            <a:alphaModFix amt="5000"/>
            <a:extLst>
              <a:ext uri="{28A0092B-C50C-407E-A947-70E740481C1C}">
                <a14:useLocalDpi xmlns:a14="http://schemas.microsoft.com/office/drawing/2010/main" val="0"/>
              </a:ext>
            </a:extLst>
          </a:blip>
          <a:srcRect t="28299"/>
          <a:stretch/>
        </p:blipFill>
        <p:spPr>
          <a:xfrm>
            <a:off x="465788" y="383059"/>
            <a:ext cx="11260424" cy="6054811"/>
          </a:xfrm>
          <a:prstGeom prst="rect">
            <a:avLst/>
          </a:prstGeom>
        </p:spPr>
      </p:pic>
      <p:sp>
        <p:nvSpPr>
          <p:cNvPr id="8" name="Title 7"/>
          <p:cNvSpPr>
            <a:spLocks noGrp="1"/>
          </p:cNvSpPr>
          <p:nvPr>
            <p:ph type="title"/>
          </p:nvPr>
        </p:nvSpPr>
        <p:spPr>
          <a:xfrm>
            <a:off x="465788" y="1419715"/>
            <a:ext cx="8296222" cy="640080"/>
          </a:xfrm>
        </p:spPr>
        <p:txBody>
          <a:bodyPr>
            <a:noAutofit/>
          </a:bodyPr>
          <a:lstStyle/>
          <a:p>
            <a:r>
              <a:rPr lang="en-US" altLang="en-US" b="1" dirty="0"/>
              <a:t>Project Selection Models – Decision Criteria</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046988"/>
          </a:xfrm>
          <a:prstGeom prst="rect">
            <a:avLst/>
          </a:prstGeom>
          <a:noFill/>
        </p:spPr>
        <p:txBody>
          <a:bodyPr wrap="square" rtlCol="0">
            <a:spAutoFit/>
          </a:bodyPr>
          <a:lstStyle/>
          <a:p>
            <a:pPr marL="457200"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Commercial—market potential of the project</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Expected return on investment</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Payback period</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Potential market share</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Long-term market dominance</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Initial cash outlay</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Ability to generate future business/new markets</a:t>
            </a:r>
          </a:p>
          <a:p>
            <a:pPr algn="just">
              <a:spcBef>
                <a:spcPct val="0"/>
              </a:spcBef>
              <a:spcAft>
                <a:spcPct val="0"/>
              </a:spcAft>
            </a:pP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14016377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mmercial dock with container cargo ship container storage and crane unloading ship">
            <a:extLst>
              <a:ext uri="{FF2B5EF4-FFF2-40B4-BE49-F238E27FC236}">
                <a16:creationId xmlns:a16="http://schemas.microsoft.com/office/drawing/2014/main" id="{7325A954-A317-6194-4DEA-78630614EAD1}"/>
              </a:ext>
            </a:extLst>
          </p:cNvPr>
          <p:cNvPicPr>
            <a:picLocks noChangeAspect="1"/>
          </p:cNvPicPr>
          <p:nvPr/>
        </p:nvPicPr>
        <p:blipFill>
          <a:blip r:embed="rId3" cstate="print">
            <a:alphaModFix amt="5000"/>
            <a:extLst>
              <a:ext uri="{28A0092B-C50C-407E-A947-70E740481C1C}">
                <a14:useLocalDpi xmlns:a14="http://schemas.microsoft.com/office/drawing/2010/main" val="0"/>
              </a:ext>
            </a:extLst>
          </a:blip>
          <a:stretch>
            <a:fillRect/>
          </a:stretch>
        </p:blipFill>
        <p:spPr>
          <a:xfrm>
            <a:off x="-6950" y="3904"/>
            <a:ext cx="12198950" cy="6854095"/>
          </a:xfrm>
          <a:prstGeom prst="rect">
            <a:avLst/>
          </a:prstGeom>
        </p:spPr>
      </p:pic>
      <p:sp>
        <p:nvSpPr>
          <p:cNvPr id="8" name="Title 7"/>
          <p:cNvSpPr>
            <a:spLocks noGrp="1"/>
          </p:cNvSpPr>
          <p:nvPr>
            <p:ph type="title"/>
          </p:nvPr>
        </p:nvSpPr>
        <p:spPr>
          <a:xfrm>
            <a:off x="465788" y="1419715"/>
            <a:ext cx="8296222" cy="640080"/>
          </a:xfrm>
        </p:spPr>
        <p:txBody>
          <a:bodyPr>
            <a:noAutofit/>
          </a:bodyPr>
          <a:lstStyle/>
          <a:p>
            <a:r>
              <a:rPr lang="en-US" altLang="en-US" b="1" dirty="0"/>
              <a:t>Project Selection Models – Decision Criteria</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785652"/>
          </a:xfrm>
          <a:prstGeom prst="rect">
            <a:avLst/>
          </a:prstGeom>
          <a:noFill/>
        </p:spPr>
        <p:txBody>
          <a:bodyPr wrap="square" rtlCol="0">
            <a:spAutoFit/>
          </a:bodyPr>
          <a:lstStyle/>
          <a:p>
            <a:pPr marL="457200"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Internal operating—Change in internal operations</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Need to develop/train employees</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Change in workforce size or composition</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Change in physical environment</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Change in manufacturing or service operations resulting from the project</a:t>
            </a:r>
          </a:p>
          <a:p>
            <a:pPr marL="457200" indent="-457200" algn="just">
              <a:spcBef>
                <a:spcPct val="0"/>
              </a:spcBef>
              <a:spcAft>
                <a:spcPct val="0"/>
              </a:spcAft>
              <a:buFont typeface="Arial" panose="020B0604020202020204" pitchFamily="34" charset="0"/>
              <a:buChar char="•"/>
            </a:pPr>
            <a:endParaRPr lang="en-US" sz="2400" dirty="0">
              <a:solidFill>
                <a:prstClr val="black"/>
              </a:solidFill>
              <a:latin typeface="Calibri" panose="020F0502020204030204"/>
            </a:endParaRPr>
          </a:p>
          <a:p>
            <a:pPr marL="457200"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Additional factors, including:</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Patent protection</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Impact on company’s image</a:t>
            </a:r>
          </a:p>
          <a:p>
            <a:pPr marL="914400" lvl="1"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Strategic fit</a:t>
            </a:r>
          </a:p>
        </p:txBody>
      </p:sp>
    </p:spTree>
    <p:extLst>
      <p:ext uri="{BB962C8B-B14F-4D97-AF65-F5344CB8AC3E}">
        <p14:creationId xmlns:p14="http://schemas.microsoft.com/office/powerpoint/2010/main" val="20072831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Project Selection Approaches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2793522"/>
          </a:xfrm>
          <a:prstGeom prst="rect">
            <a:avLst/>
          </a:prstGeom>
          <a:noFill/>
        </p:spPr>
        <p:txBody>
          <a:bodyPr wrap="square" rtlCol="0">
            <a:spAutoFit/>
          </a:bodyPr>
          <a:lstStyle/>
          <a:p>
            <a:pPr marL="342900" indent="-342900">
              <a:lnSpc>
                <a:spcPct val="150000"/>
              </a:lnSpc>
              <a:buSzPct val="150000"/>
              <a:buFont typeface="Arial" panose="020B0604020202020204" pitchFamily="34" charset="0"/>
              <a:buChar char="•"/>
            </a:pPr>
            <a:r>
              <a:rPr lang="en-US" altLang="en-US" sz="2400" dirty="0"/>
              <a:t>Checklist</a:t>
            </a:r>
          </a:p>
          <a:p>
            <a:pPr marL="342900" indent="-342900">
              <a:lnSpc>
                <a:spcPct val="150000"/>
              </a:lnSpc>
              <a:buSzPct val="150000"/>
              <a:buFont typeface="Arial" panose="020B0604020202020204" pitchFamily="34" charset="0"/>
              <a:buChar char="•"/>
            </a:pPr>
            <a:r>
              <a:rPr lang="en-US" altLang="en-US" sz="2400" dirty="0"/>
              <a:t>Simple scoring models</a:t>
            </a:r>
          </a:p>
          <a:p>
            <a:pPr marL="342900" indent="-342900">
              <a:lnSpc>
                <a:spcPct val="150000"/>
              </a:lnSpc>
              <a:buSzPct val="150000"/>
              <a:buFont typeface="Arial" panose="020B0604020202020204" pitchFamily="34" charset="0"/>
              <a:buChar char="•"/>
            </a:pPr>
            <a:r>
              <a:rPr lang="en-US" altLang="en-US" sz="2400" dirty="0"/>
              <a:t>Analytic hierarchy process</a:t>
            </a:r>
          </a:p>
          <a:p>
            <a:pPr marL="342900" indent="-342900">
              <a:lnSpc>
                <a:spcPct val="150000"/>
              </a:lnSpc>
              <a:buSzPct val="150000"/>
              <a:buFont typeface="Arial" panose="020B0604020202020204" pitchFamily="34" charset="0"/>
              <a:buChar char="•"/>
            </a:pPr>
            <a:r>
              <a:rPr lang="en-US" altLang="en-US" sz="2400" dirty="0"/>
              <a:t>Profile models</a:t>
            </a:r>
          </a:p>
          <a:p>
            <a:pPr marL="342900" indent="-342900">
              <a:lnSpc>
                <a:spcPct val="150000"/>
              </a:lnSpc>
              <a:buSzPct val="150000"/>
              <a:buFont typeface="Arial" panose="020B0604020202020204" pitchFamily="34" charset="0"/>
              <a:buChar char="•"/>
            </a:pPr>
            <a:r>
              <a:rPr lang="en-US" altLang="en-US" sz="2400" dirty="0"/>
              <a:t>Financial models</a:t>
            </a:r>
          </a:p>
        </p:txBody>
      </p:sp>
    </p:spTree>
    <p:extLst>
      <p:ext uri="{BB962C8B-B14F-4D97-AF65-F5344CB8AC3E}">
        <p14:creationId xmlns:p14="http://schemas.microsoft.com/office/powerpoint/2010/main" val="9709925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Project Selection Approaches – Checklist Model</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785652"/>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A checklist is a list of criteria applied to possible projects.</a:t>
            </a:r>
          </a:p>
          <a:p>
            <a:pPr>
              <a:buFontTx/>
              <a:buNone/>
            </a:pPr>
            <a:endParaRPr lang="en-US" altLang="en-US" sz="2400" dirty="0"/>
          </a:p>
          <a:p>
            <a:pPr>
              <a:buFont typeface="Wingdings" panose="05000000000000000000" pitchFamily="2" charset="2"/>
              <a:buChar char="ü"/>
            </a:pPr>
            <a:r>
              <a:rPr lang="en-US" altLang="en-US" sz="2400" dirty="0"/>
              <a:t> Requires agreement on </a:t>
            </a:r>
            <a:r>
              <a:rPr lang="en-US" altLang="en-US" sz="2400" i="1" dirty="0">
                <a:solidFill>
                  <a:srgbClr val="0000CC"/>
                </a:solidFill>
              </a:rPr>
              <a:t>criteria</a:t>
            </a:r>
          </a:p>
          <a:p>
            <a:pPr>
              <a:buFont typeface="Wingdings" panose="05000000000000000000" pitchFamily="2" charset="2"/>
              <a:buChar char="ü"/>
            </a:pPr>
            <a:r>
              <a:rPr lang="en-US" altLang="en-US" sz="2400" dirty="0"/>
              <a:t> Assumes all criteria are </a:t>
            </a:r>
            <a:r>
              <a:rPr lang="en-US" altLang="en-US" sz="2400" i="1" dirty="0">
                <a:solidFill>
                  <a:srgbClr val="0000CC"/>
                </a:solidFill>
              </a:rPr>
              <a:t>equally important</a:t>
            </a:r>
          </a:p>
          <a:p>
            <a:pPr>
              <a:buFontTx/>
              <a:buNone/>
            </a:pPr>
            <a:endParaRPr lang="en-US" altLang="en-US" sz="2400" b="1" i="1" dirty="0">
              <a:solidFill>
                <a:srgbClr val="0000CC"/>
              </a:solidFill>
            </a:endParaRPr>
          </a:p>
          <a:p>
            <a:pPr marL="457200" indent="-457200" algn="just">
              <a:spcBef>
                <a:spcPct val="0"/>
              </a:spcBef>
              <a:spcAft>
                <a:spcPct val="0"/>
              </a:spcAft>
              <a:buFont typeface="Arial" panose="020B0604020202020204" pitchFamily="34" charset="0"/>
              <a:buChar char="•"/>
            </a:pPr>
            <a:endParaRPr lang="en-US" sz="2400" dirty="0">
              <a:solidFill>
                <a:prstClr val="black"/>
              </a:solidFill>
              <a:latin typeface="Calibri" panose="020F0502020204030204"/>
            </a:endParaRPr>
          </a:p>
          <a:p>
            <a:pPr marL="457200"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Develop list of criteria that pertain to our choice of projects, and then apply them to different possible projects.</a:t>
            </a:r>
          </a:p>
          <a:p>
            <a:pPr marL="457200" indent="-457200" algn="just">
              <a:spcBef>
                <a:spcPct val="0"/>
              </a:spcBef>
              <a:spcAft>
                <a:spcPct val="0"/>
              </a:spcAft>
              <a:buFont typeface="Arial" panose="020B0604020202020204" pitchFamily="34" charset="0"/>
              <a:buChar char="•"/>
            </a:pPr>
            <a:endParaRPr lang="en-US" sz="2400" dirty="0">
              <a:solidFill>
                <a:prstClr val="black"/>
              </a:solidFill>
              <a:latin typeface="Calibri" panose="020F0502020204030204"/>
            </a:endParaRPr>
          </a:p>
          <a:p>
            <a:pPr marL="457200" indent="-457200" algn="just">
              <a:spcBef>
                <a:spcPct val="0"/>
              </a:spcBef>
              <a:spcAft>
                <a:spcPct val="0"/>
              </a:spcAft>
              <a:buFont typeface="Arial" panose="020B0604020202020204" pitchFamily="34" charset="0"/>
              <a:buChar char="•"/>
            </a:pPr>
            <a:r>
              <a:rPr lang="en-US" sz="2400" dirty="0">
                <a:solidFill>
                  <a:prstClr val="black"/>
                </a:solidFill>
                <a:latin typeface="Calibri" panose="020F0502020204030204"/>
              </a:rPr>
              <a:t>Simplest of all the models</a:t>
            </a:r>
          </a:p>
        </p:txBody>
      </p:sp>
    </p:spTree>
    <p:extLst>
      <p:ext uri="{BB962C8B-B14F-4D97-AF65-F5344CB8AC3E}">
        <p14:creationId xmlns:p14="http://schemas.microsoft.com/office/powerpoint/2010/main" val="24882265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8" y="1419715"/>
            <a:ext cx="8296222" cy="640080"/>
          </a:xfrm>
        </p:spPr>
        <p:txBody>
          <a:bodyPr>
            <a:noAutofit/>
          </a:bodyPr>
          <a:lstStyle/>
          <a:p>
            <a:r>
              <a:rPr lang="en-US" altLang="en-US" b="1" dirty="0"/>
              <a:t>Project Selection Approaches – Checklist Model</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graphicFrame>
        <p:nvGraphicFramePr>
          <p:cNvPr id="10" name="Table 9">
            <a:extLst>
              <a:ext uri="{FF2B5EF4-FFF2-40B4-BE49-F238E27FC236}">
                <a16:creationId xmlns:a16="http://schemas.microsoft.com/office/drawing/2014/main" id="{AE087F5C-7A7A-2F96-D93F-F9FE00E7155C}"/>
              </a:ext>
            </a:extLst>
          </p:cNvPr>
          <p:cNvGraphicFramePr>
            <a:graphicFrameLocks noGrp="1"/>
          </p:cNvGraphicFramePr>
          <p:nvPr>
            <p:extLst>
              <p:ext uri="{D42A27DB-BD31-4B8C-83A1-F6EECF244321}">
                <p14:modId xmlns:p14="http://schemas.microsoft.com/office/powerpoint/2010/main" val="3502856508"/>
              </p:ext>
            </p:extLst>
          </p:nvPr>
        </p:nvGraphicFramePr>
        <p:xfrm>
          <a:off x="2062843" y="1419715"/>
          <a:ext cx="8066314" cy="4334472"/>
        </p:xfrm>
        <a:graphic>
          <a:graphicData uri="http://schemas.openxmlformats.org/drawingml/2006/table">
            <a:tbl>
              <a:tblPr/>
              <a:tblGrid>
                <a:gridCol w="1367593">
                  <a:extLst>
                    <a:ext uri="{9D8B030D-6E8A-4147-A177-3AD203B41FA5}">
                      <a16:colId xmlns:a16="http://schemas.microsoft.com/office/drawing/2014/main" val="530766813"/>
                    </a:ext>
                  </a:extLst>
                </a:gridCol>
                <a:gridCol w="3431415">
                  <a:extLst>
                    <a:ext uri="{9D8B030D-6E8A-4147-A177-3AD203B41FA5}">
                      <a16:colId xmlns:a16="http://schemas.microsoft.com/office/drawing/2014/main" val="3516084582"/>
                    </a:ext>
                  </a:extLst>
                </a:gridCol>
                <a:gridCol w="1089102">
                  <a:extLst>
                    <a:ext uri="{9D8B030D-6E8A-4147-A177-3AD203B41FA5}">
                      <a16:colId xmlns:a16="http://schemas.microsoft.com/office/drawing/2014/main" val="2047784562"/>
                    </a:ext>
                  </a:extLst>
                </a:gridCol>
                <a:gridCol w="1089102">
                  <a:extLst>
                    <a:ext uri="{9D8B030D-6E8A-4147-A177-3AD203B41FA5}">
                      <a16:colId xmlns:a16="http://schemas.microsoft.com/office/drawing/2014/main" val="3245961429"/>
                    </a:ext>
                  </a:extLst>
                </a:gridCol>
                <a:gridCol w="1089102">
                  <a:extLst>
                    <a:ext uri="{9D8B030D-6E8A-4147-A177-3AD203B41FA5}">
                      <a16:colId xmlns:a16="http://schemas.microsoft.com/office/drawing/2014/main" val="3272297091"/>
                    </a:ext>
                  </a:extLst>
                </a:gridCol>
              </a:tblGrid>
              <a:tr h="361206">
                <a:tc>
                  <a:txBody>
                    <a:bodyPr/>
                    <a:lstStyle/>
                    <a:p>
                      <a:pPr algn="l" fontAlgn="b"/>
                      <a:endParaRPr lang="en-IN" sz="1600" b="1" i="0" u="none" strike="noStrike" dirty="0">
                        <a:solidFill>
                          <a:srgbClr val="000000"/>
                        </a:solidFill>
                        <a:effectLst/>
                        <a:latin typeface="Calibri" panose="020F0502020204030204" pitchFamily="34" charset="0"/>
                      </a:endParaRPr>
                    </a:p>
                  </a:txBody>
                  <a:tcPr marL="7620" marR="7620" marT="762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en-IN" sz="1600" b="0" i="0" u="none" strike="noStrike">
                          <a:solidFill>
                            <a:srgbClr val="000000"/>
                          </a:solidFill>
                          <a:effectLst/>
                          <a:latin typeface="Calibri" panose="020F0502020204030204" pitchFamily="34" charset="0"/>
                        </a:rPr>
                        <a:t> </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gridSpan="3">
                  <a:txBody>
                    <a:bodyPr/>
                    <a:lstStyle/>
                    <a:p>
                      <a:pPr algn="ctr" fontAlgn="b"/>
                      <a:r>
                        <a:rPr lang="en-IN" sz="1600" b="0" i="0" u="none" strike="noStrike" dirty="0">
                          <a:solidFill>
                            <a:srgbClr val="000000"/>
                          </a:solidFill>
                          <a:effectLst/>
                          <a:latin typeface="Calibri" panose="020F0502020204030204" pitchFamily="34" charset="0"/>
                        </a:rPr>
                        <a:t>Performance</a:t>
                      </a:r>
                    </a:p>
                  </a:txBody>
                  <a:tcPr marL="7620" marR="7620" marT="7620"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796134003"/>
                  </a:ext>
                </a:extLst>
              </a:tr>
              <a:tr h="361206">
                <a:tc>
                  <a:txBody>
                    <a:bodyPr/>
                    <a:lstStyle/>
                    <a:p>
                      <a:pPr algn="l" fontAlgn="b"/>
                      <a:r>
                        <a:rPr lang="en-IN" sz="1600" b="1" i="0" u="none" strike="noStrike">
                          <a:solidFill>
                            <a:srgbClr val="FFFFFF"/>
                          </a:solidFill>
                          <a:effectLst/>
                          <a:latin typeface="Calibri" panose="020F0502020204030204" pitchFamily="34" charset="0"/>
                        </a:rPr>
                        <a:t>Project</a:t>
                      </a:r>
                    </a:p>
                  </a:txBody>
                  <a:tcPr marL="7620" marR="7620" marT="762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ED7D31"/>
                    </a:solidFill>
                  </a:tcPr>
                </a:tc>
                <a:tc>
                  <a:txBody>
                    <a:bodyPr/>
                    <a:lstStyle/>
                    <a:p>
                      <a:pPr algn="l" fontAlgn="b"/>
                      <a:r>
                        <a:rPr lang="en-IN" sz="1600" b="1" i="0" u="none" strike="noStrike">
                          <a:solidFill>
                            <a:srgbClr val="FFFFFF"/>
                          </a:solidFill>
                          <a:effectLst/>
                          <a:latin typeface="Calibri" panose="020F0502020204030204" pitchFamily="34" charset="0"/>
                        </a:rPr>
                        <a:t>Criteria</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ED7D31"/>
                    </a:solidFill>
                  </a:tcPr>
                </a:tc>
                <a:tc>
                  <a:txBody>
                    <a:bodyPr/>
                    <a:lstStyle/>
                    <a:p>
                      <a:pPr algn="l" fontAlgn="b"/>
                      <a:r>
                        <a:rPr lang="en-IN" sz="1600" b="1" i="0" u="none" strike="noStrike">
                          <a:solidFill>
                            <a:srgbClr val="FFFFFF"/>
                          </a:solidFill>
                          <a:effectLst/>
                          <a:latin typeface="Calibri" panose="020F0502020204030204" pitchFamily="34" charset="0"/>
                        </a:rPr>
                        <a:t>High</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ED7D31"/>
                    </a:solidFill>
                  </a:tcPr>
                </a:tc>
                <a:tc>
                  <a:txBody>
                    <a:bodyPr/>
                    <a:lstStyle/>
                    <a:p>
                      <a:pPr algn="l" fontAlgn="b"/>
                      <a:r>
                        <a:rPr lang="en-IN" sz="1600" b="1" i="0" u="none" strike="noStrike">
                          <a:solidFill>
                            <a:srgbClr val="FFFFFF"/>
                          </a:solidFill>
                          <a:effectLst/>
                          <a:latin typeface="Calibri" panose="020F0502020204030204" pitchFamily="34" charset="0"/>
                        </a:rPr>
                        <a:t>Medium</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ED7D31"/>
                    </a:solidFill>
                  </a:tcPr>
                </a:tc>
                <a:tc>
                  <a:txBody>
                    <a:bodyPr/>
                    <a:lstStyle/>
                    <a:p>
                      <a:pPr algn="l" fontAlgn="b"/>
                      <a:r>
                        <a:rPr lang="en-IN" sz="1600" b="1" i="0" u="none" strike="noStrike">
                          <a:solidFill>
                            <a:srgbClr val="FFFFFF"/>
                          </a:solidFill>
                          <a:effectLst/>
                          <a:latin typeface="Calibri" panose="020F0502020204030204" pitchFamily="34" charset="0"/>
                        </a:rPr>
                        <a:t>Low</a:t>
                      </a:r>
                    </a:p>
                  </a:txBody>
                  <a:tcPr marL="7620" marR="7620" marT="7620"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ED7D31"/>
                    </a:solidFill>
                  </a:tcPr>
                </a:tc>
                <a:extLst>
                  <a:ext uri="{0D108BD9-81ED-4DB2-BD59-A6C34878D82A}">
                    <a16:rowId xmlns:a16="http://schemas.microsoft.com/office/drawing/2014/main" val="2152052350"/>
                  </a:ext>
                </a:extLst>
              </a:tr>
              <a:tr h="361206">
                <a:tc>
                  <a:txBody>
                    <a:bodyPr/>
                    <a:lstStyle/>
                    <a:p>
                      <a:pPr algn="ctr" fontAlgn="b"/>
                      <a:r>
                        <a:rPr lang="en-IN" sz="1600" b="1" i="0" u="none" strike="noStrike" dirty="0">
                          <a:solidFill>
                            <a:srgbClr val="000000"/>
                          </a:solidFill>
                          <a:effectLst/>
                          <a:latin typeface="Calibri" panose="020F0502020204030204" pitchFamily="34" charset="0"/>
                        </a:rPr>
                        <a:t>Janus</a:t>
                      </a:r>
                    </a:p>
                  </a:txBody>
                  <a:tcPr marL="7620" marR="7620" marT="762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en-IN" sz="1600" b="0" i="0" u="none" strike="noStrike">
                          <a:solidFill>
                            <a:srgbClr val="000000"/>
                          </a:solidFill>
                          <a:effectLst/>
                          <a:latin typeface="Calibri" panose="020F0502020204030204" pitchFamily="34" charset="0"/>
                        </a:rPr>
                        <a:t>Stategic fit</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en-IN" sz="1600" b="0" i="0" u="none" strike="noStrike">
                          <a:solidFill>
                            <a:srgbClr val="000000"/>
                          </a:solidFill>
                          <a:effectLst/>
                          <a:latin typeface="Calibri" panose="020F0502020204030204" pitchFamily="34" charset="0"/>
                        </a:rPr>
                        <a:t>(×)</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2342347427"/>
                  </a:ext>
                </a:extLst>
              </a:tr>
              <a:tr h="361206">
                <a:tc>
                  <a:txBody>
                    <a:bodyPr/>
                    <a:lstStyle/>
                    <a:p>
                      <a:pPr algn="l" fontAlgn="b"/>
                      <a:endParaRPr lang="en-IN" sz="1600" b="1" i="0" u="none" strike="noStrike">
                        <a:solidFill>
                          <a:srgbClr val="000000"/>
                        </a:solidFill>
                        <a:effectLst/>
                        <a:latin typeface="Calibri" panose="020F0502020204030204" pitchFamily="34" charset="0"/>
                      </a:endParaRPr>
                    </a:p>
                  </a:txBody>
                  <a:tcPr marL="7620" marR="7620" marT="762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en-IN" sz="1600" b="0" i="0" u="none" strike="noStrike">
                          <a:solidFill>
                            <a:srgbClr val="000000"/>
                          </a:solidFill>
                          <a:effectLst/>
                          <a:latin typeface="Calibri" panose="020F0502020204030204" pitchFamily="34" charset="0"/>
                        </a:rPr>
                        <a:t>Prbability of technical success</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en-IN" sz="1600" b="0" i="0" u="none" strike="noStrike">
                          <a:solidFill>
                            <a:srgbClr val="000000"/>
                          </a:solidFill>
                          <a:effectLst/>
                          <a:latin typeface="Calibri" panose="020F0502020204030204" pitchFamily="34" charset="0"/>
                        </a:rPr>
                        <a:t>(×)</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4149953083"/>
                  </a:ext>
                </a:extLst>
              </a:tr>
              <a:tr h="361206">
                <a:tc>
                  <a:txBody>
                    <a:bodyPr/>
                    <a:lstStyle/>
                    <a:p>
                      <a:pPr algn="l" fontAlgn="b"/>
                      <a:endParaRPr lang="en-IN" sz="1600" b="1" i="0" u="none" strike="noStrike">
                        <a:solidFill>
                          <a:srgbClr val="000000"/>
                        </a:solidFill>
                        <a:effectLst/>
                        <a:latin typeface="Calibri" panose="020F0502020204030204" pitchFamily="34" charset="0"/>
                      </a:endParaRPr>
                    </a:p>
                  </a:txBody>
                  <a:tcPr marL="7620" marR="7620" marT="762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en-IN" sz="1600" b="0" i="0" u="none" strike="noStrike">
                          <a:solidFill>
                            <a:srgbClr val="000000"/>
                          </a:solidFill>
                          <a:effectLst/>
                          <a:latin typeface="Calibri" panose="020F0502020204030204" pitchFamily="34" charset="0"/>
                        </a:rPr>
                        <a:t>Fiancial risk</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en-IN" sz="1600" b="0" i="0" u="none" strike="noStrike">
                          <a:solidFill>
                            <a:srgbClr val="000000"/>
                          </a:solidFill>
                          <a:effectLst/>
                          <a:latin typeface="Calibri" panose="020F0502020204030204" pitchFamily="34" charset="0"/>
                        </a:rPr>
                        <a:t>(×)</a:t>
                      </a:r>
                    </a:p>
                  </a:txBody>
                  <a:tcPr marL="7620" marR="7620" marT="7620"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1887401072"/>
                  </a:ext>
                </a:extLst>
              </a:tr>
              <a:tr h="361206">
                <a:tc>
                  <a:txBody>
                    <a:bodyPr/>
                    <a:lstStyle/>
                    <a:p>
                      <a:pPr algn="l" fontAlgn="b"/>
                      <a:endParaRPr lang="en-IN" sz="1600" b="1" i="0" u="none" strike="noStrike">
                        <a:solidFill>
                          <a:srgbClr val="000000"/>
                        </a:solidFill>
                        <a:effectLst/>
                        <a:latin typeface="Calibri" panose="020F0502020204030204" pitchFamily="34" charset="0"/>
                      </a:endParaRPr>
                    </a:p>
                  </a:txBody>
                  <a:tcPr marL="7620" marR="7620" marT="762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en-IN" sz="1600" b="0" i="0" u="none" strike="noStrike">
                          <a:solidFill>
                            <a:srgbClr val="000000"/>
                          </a:solidFill>
                          <a:effectLst/>
                          <a:latin typeface="Calibri" panose="020F0502020204030204" pitchFamily="34" charset="0"/>
                        </a:rPr>
                        <a:t>Poential profit</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en-IN" sz="1600" b="0" i="0" u="none" strike="noStrike">
                          <a:solidFill>
                            <a:srgbClr val="000000"/>
                          </a:solidFill>
                          <a:effectLst/>
                          <a:latin typeface="Calibri" panose="020F0502020204030204" pitchFamily="34" charset="0"/>
                        </a:rPr>
                        <a:t>(×)</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2390044827"/>
                  </a:ext>
                </a:extLst>
              </a:tr>
              <a:tr h="361206">
                <a:tc>
                  <a:txBody>
                    <a:bodyPr/>
                    <a:lstStyle/>
                    <a:p>
                      <a:pPr algn="l" fontAlgn="b"/>
                      <a:endParaRPr lang="en-IN" sz="1600" b="1" i="0" u="none" strike="noStrike">
                        <a:solidFill>
                          <a:srgbClr val="000000"/>
                        </a:solidFill>
                        <a:effectLst/>
                        <a:latin typeface="Calibri" panose="020F0502020204030204" pitchFamily="34" charset="0"/>
                      </a:endParaRPr>
                    </a:p>
                  </a:txBody>
                  <a:tcPr marL="7620" marR="7620" marT="762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en-IN" sz="1600" b="0" i="0" u="none" strike="noStrike" dirty="0">
                          <a:solidFill>
                            <a:srgbClr val="000000"/>
                          </a:solidFill>
                          <a:effectLst/>
                          <a:latin typeface="Calibri" panose="020F0502020204030204" pitchFamily="34" charset="0"/>
                        </a:rPr>
                        <a:t>Strategic leverage</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en-IN" sz="1600" b="0" i="0" u="none" strike="noStrike">
                          <a:solidFill>
                            <a:srgbClr val="000000"/>
                          </a:solidFill>
                          <a:effectLst/>
                          <a:latin typeface="Calibri" panose="020F0502020204030204" pitchFamily="34" charset="0"/>
                        </a:rPr>
                        <a:t>(×)</a:t>
                      </a:r>
                    </a:p>
                  </a:txBody>
                  <a:tcPr marL="7620" marR="7620" marT="7620"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2380837907"/>
                  </a:ext>
                </a:extLst>
              </a:tr>
              <a:tr h="361206">
                <a:tc>
                  <a:txBody>
                    <a:bodyPr/>
                    <a:lstStyle/>
                    <a:p>
                      <a:pPr algn="ctr" fontAlgn="b"/>
                      <a:r>
                        <a:rPr lang="en-IN" sz="1600" b="1" i="0" u="none" strike="noStrike" dirty="0">
                          <a:solidFill>
                            <a:srgbClr val="000000"/>
                          </a:solidFill>
                          <a:effectLst/>
                          <a:latin typeface="Calibri" panose="020F0502020204030204" pitchFamily="34" charset="0"/>
                        </a:rPr>
                        <a:t>Gemini</a:t>
                      </a:r>
                    </a:p>
                  </a:txBody>
                  <a:tcPr marL="7620" marR="7620" marT="762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en-IN" sz="1600" b="0" i="0" u="none" strike="noStrike">
                          <a:solidFill>
                            <a:srgbClr val="000000"/>
                          </a:solidFill>
                          <a:effectLst/>
                          <a:latin typeface="Calibri" panose="020F0502020204030204" pitchFamily="34" charset="0"/>
                        </a:rPr>
                        <a:t>Stategic fit</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en-IN" sz="1600" b="0" i="0" u="none" strike="noStrike">
                          <a:solidFill>
                            <a:srgbClr val="000000"/>
                          </a:solidFill>
                          <a:effectLst/>
                          <a:latin typeface="Calibri" panose="020F0502020204030204" pitchFamily="34" charset="0"/>
                        </a:rPr>
                        <a:t>(×)</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1877863308"/>
                  </a:ext>
                </a:extLst>
              </a:tr>
              <a:tr h="361206">
                <a:tc>
                  <a:txBody>
                    <a:bodyPr/>
                    <a:lstStyle/>
                    <a:p>
                      <a:pPr algn="l" fontAlgn="b"/>
                      <a:endParaRPr lang="en-IN" sz="1600" b="1" i="0" u="none" strike="noStrike">
                        <a:solidFill>
                          <a:srgbClr val="000000"/>
                        </a:solidFill>
                        <a:effectLst/>
                        <a:latin typeface="Calibri" panose="020F0502020204030204" pitchFamily="34" charset="0"/>
                      </a:endParaRPr>
                    </a:p>
                  </a:txBody>
                  <a:tcPr marL="7620" marR="7620" marT="762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en-IN" sz="1600" b="0" i="0" u="none" strike="noStrike">
                          <a:solidFill>
                            <a:srgbClr val="000000"/>
                          </a:solidFill>
                          <a:effectLst/>
                          <a:latin typeface="Calibri" panose="020F0502020204030204" pitchFamily="34" charset="0"/>
                        </a:rPr>
                        <a:t>Prbability of technical success</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en-IN" sz="1600" b="0" i="0" u="none" strike="noStrike">
                          <a:solidFill>
                            <a:srgbClr val="000000"/>
                          </a:solidFill>
                          <a:effectLst/>
                          <a:latin typeface="Calibri" panose="020F0502020204030204" pitchFamily="34" charset="0"/>
                        </a:rPr>
                        <a:t>(×)</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3798674995"/>
                  </a:ext>
                </a:extLst>
              </a:tr>
              <a:tr h="361206">
                <a:tc>
                  <a:txBody>
                    <a:bodyPr/>
                    <a:lstStyle/>
                    <a:p>
                      <a:pPr algn="l" fontAlgn="b"/>
                      <a:endParaRPr lang="en-IN" sz="1600" b="1" i="0" u="none" strike="noStrike">
                        <a:solidFill>
                          <a:srgbClr val="000000"/>
                        </a:solidFill>
                        <a:effectLst/>
                        <a:latin typeface="Calibri" panose="020F0502020204030204" pitchFamily="34" charset="0"/>
                      </a:endParaRPr>
                    </a:p>
                  </a:txBody>
                  <a:tcPr marL="7620" marR="7620" marT="762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en-IN" sz="1600" b="0" i="0" u="none" strike="noStrike">
                          <a:solidFill>
                            <a:srgbClr val="000000"/>
                          </a:solidFill>
                          <a:effectLst/>
                          <a:latin typeface="Calibri" panose="020F0502020204030204" pitchFamily="34" charset="0"/>
                        </a:rPr>
                        <a:t>Fiancial risk</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en-IN" sz="1600" b="0" i="0" u="none" strike="noStrike">
                          <a:solidFill>
                            <a:srgbClr val="000000"/>
                          </a:solidFill>
                          <a:effectLst/>
                          <a:latin typeface="Calibri" panose="020F0502020204030204" pitchFamily="34" charset="0"/>
                        </a:rPr>
                        <a:t>(×)</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878852438"/>
                  </a:ext>
                </a:extLst>
              </a:tr>
              <a:tr h="361206">
                <a:tc>
                  <a:txBody>
                    <a:bodyPr/>
                    <a:lstStyle/>
                    <a:p>
                      <a:pPr algn="l" fontAlgn="b"/>
                      <a:endParaRPr lang="en-IN" sz="1600" b="1" i="0" u="none" strike="noStrike">
                        <a:solidFill>
                          <a:srgbClr val="000000"/>
                        </a:solidFill>
                        <a:effectLst/>
                        <a:latin typeface="Calibri" panose="020F0502020204030204" pitchFamily="34" charset="0"/>
                      </a:endParaRPr>
                    </a:p>
                  </a:txBody>
                  <a:tcPr marL="7620" marR="7620" marT="762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en-IN" sz="1600" b="0" i="0" u="none" strike="noStrike">
                          <a:solidFill>
                            <a:srgbClr val="000000"/>
                          </a:solidFill>
                          <a:effectLst/>
                          <a:latin typeface="Calibri" panose="020F0502020204030204" pitchFamily="34" charset="0"/>
                        </a:rPr>
                        <a:t>Poential profit</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en-IN" sz="1600" b="0" i="0" u="none" strike="noStrike">
                          <a:solidFill>
                            <a:srgbClr val="000000"/>
                          </a:solidFill>
                          <a:effectLst/>
                          <a:latin typeface="Calibri" panose="020F0502020204030204" pitchFamily="34" charset="0"/>
                        </a:rPr>
                        <a:t>(×)</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1994525345"/>
                  </a:ext>
                </a:extLst>
              </a:tr>
              <a:tr h="361206">
                <a:tc>
                  <a:txBody>
                    <a:bodyPr/>
                    <a:lstStyle/>
                    <a:p>
                      <a:pPr algn="l" fontAlgn="b"/>
                      <a:endParaRPr lang="en-IN" sz="1600" b="1" i="0" u="none" strike="noStrike" dirty="0">
                        <a:solidFill>
                          <a:srgbClr val="000000"/>
                        </a:solidFill>
                        <a:effectLst/>
                        <a:latin typeface="Calibri" panose="020F0502020204030204" pitchFamily="34" charset="0"/>
                      </a:endParaRPr>
                    </a:p>
                  </a:txBody>
                  <a:tcPr marL="7620" marR="7620" marT="762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en-IN" sz="1600" b="0" i="0" u="none" strike="noStrike">
                          <a:solidFill>
                            <a:srgbClr val="000000"/>
                          </a:solidFill>
                          <a:effectLst/>
                          <a:latin typeface="Calibri" panose="020F0502020204030204" pitchFamily="34" charset="0"/>
                        </a:rPr>
                        <a:t>Stategic leverage</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endParaRPr lang="en-IN"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en-IN" sz="1600" b="0" i="0" u="none" strike="noStrike">
                          <a:solidFill>
                            <a:srgbClr val="000000"/>
                          </a:solidFill>
                          <a:effectLst/>
                          <a:latin typeface="Calibri" panose="020F0502020204030204" pitchFamily="34" charset="0"/>
                        </a:rPr>
                        <a:t>(×)</a:t>
                      </a:r>
                    </a:p>
                  </a:txBody>
                  <a:tcPr marL="7620" marR="7620" marT="762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endParaRPr lang="en-IN" sz="1600" b="0" i="0" u="none" strike="noStrike" dirty="0">
                        <a:solidFill>
                          <a:srgbClr val="000000"/>
                        </a:solidFill>
                        <a:effectLst/>
                        <a:latin typeface="Calibri" panose="020F0502020204030204" pitchFamily="34" charset="0"/>
                      </a:endParaRPr>
                    </a:p>
                  </a:txBody>
                  <a:tcPr marL="7620" marR="7620" marT="7620" marB="0" anchor="b">
                    <a:lnL>
                      <a:noFill/>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3780693515"/>
                  </a:ext>
                </a:extLst>
              </a:tr>
            </a:tbl>
          </a:graphicData>
        </a:graphic>
      </p:graphicFrame>
      <p:sp>
        <p:nvSpPr>
          <p:cNvPr id="12" name="TextBox 11">
            <a:extLst>
              <a:ext uri="{FF2B5EF4-FFF2-40B4-BE49-F238E27FC236}">
                <a16:creationId xmlns:a16="http://schemas.microsoft.com/office/drawing/2014/main" id="{AD1283FA-B7B1-FEFC-4DC9-65DAE64CD087}"/>
              </a:ext>
            </a:extLst>
          </p:cNvPr>
          <p:cNvSpPr txBox="1"/>
          <p:nvPr/>
        </p:nvSpPr>
        <p:spPr>
          <a:xfrm>
            <a:off x="2062843" y="5979664"/>
            <a:ext cx="8850086" cy="369332"/>
          </a:xfrm>
          <a:prstGeom prst="rect">
            <a:avLst/>
          </a:prstGeom>
          <a:noFill/>
        </p:spPr>
        <p:txBody>
          <a:bodyPr wrap="square">
            <a:spAutoFit/>
          </a:bodyPr>
          <a:lstStyle/>
          <a:p>
            <a:pPr>
              <a:buFontTx/>
              <a:buNone/>
            </a:pPr>
            <a:r>
              <a:rPr lang="en-US" altLang="en-US" sz="1800" i="1" dirty="0">
                <a:solidFill>
                  <a:srgbClr val="FF0000"/>
                </a:solidFill>
              </a:rPr>
              <a:t>Checklists are valuable for recording opinions and encouraging discussion</a:t>
            </a:r>
          </a:p>
        </p:txBody>
      </p:sp>
    </p:spTree>
    <p:extLst>
      <p:ext uri="{BB962C8B-B14F-4D97-AF65-F5344CB8AC3E}">
        <p14:creationId xmlns:p14="http://schemas.microsoft.com/office/powerpoint/2010/main" val="22364534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Simplified Scoring Models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046988"/>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Each project receives a score that is the weighted sum of its grade on a list of criteria. Scoring models require:</a:t>
            </a:r>
          </a:p>
          <a:p>
            <a:pPr marL="800100" lvl="1" indent="-342900">
              <a:buFont typeface="Arial" panose="020B0604020202020204" pitchFamily="34" charset="0"/>
              <a:buChar char="•"/>
            </a:pPr>
            <a:r>
              <a:rPr lang="en-US" altLang="en-US" sz="2400" dirty="0"/>
              <a:t>agreement on </a:t>
            </a:r>
            <a:r>
              <a:rPr lang="en-US" altLang="en-US" sz="2400" i="1" dirty="0">
                <a:solidFill>
                  <a:srgbClr val="0000CC"/>
                </a:solidFill>
              </a:rPr>
              <a:t>criteria</a:t>
            </a:r>
          </a:p>
          <a:p>
            <a:pPr marL="800100" lvl="1" indent="-342900">
              <a:buFont typeface="Arial" panose="020B0604020202020204" pitchFamily="34" charset="0"/>
              <a:buChar char="•"/>
            </a:pPr>
            <a:r>
              <a:rPr lang="en-US" altLang="en-US" sz="2400" dirty="0"/>
              <a:t>agreement on </a:t>
            </a:r>
            <a:r>
              <a:rPr lang="en-US" altLang="en-US" sz="2400" i="1" dirty="0">
                <a:solidFill>
                  <a:srgbClr val="0000CC"/>
                </a:solidFill>
              </a:rPr>
              <a:t>weights</a:t>
            </a:r>
            <a:r>
              <a:rPr lang="en-US" altLang="en-US" sz="2400" dirty="0"/>
              <a:t> for criteria</a:t>
            </a:r>
          </a:p>
          <a:p>
            <a:pPr marL="800100" lvl="1" indent="-342900">
              <a:buFont typeface="Arial" panose="020B0604020202020204" pitchFamily="34" charset="0"/>
              <a:buChar char="•"/>
            </a:pPr>
            <a:r>
              <a:rPr lang="en-US" altLang="en-US" sz="2400" dirty="0"/>
              <a:t>a </a:t>
            </a:r>
            <a:r>
              <a:rPr lang="en-US" altLang="en-US" sz="2400" i="1" dirty="0">
                <a:solidFill>
                  <a:srgbClr val="0000CC"/>
                </a:solidFill>
              </a:rPr>
              <a:t>score</a:t>
            </a:r>
            <a:r>
              <a:rPr lang="en-US" altLang="en-US" sz="2400" dirty="0"/>
              <a:t> assigned for each criteria</a:t>
            </a:r>
          </a:p>
          <a:p>
            <a:pPr>
              <a:buFontTx/>
              <a:buNone/>
            </a:pPr>
            <a:endParaRPr lang="en-US" altLang="en-US" sz="2400" dirty="0"/>
          </a:p>
          <a:p>
            <a:pPr>
              <a:buFontTx/>
              <a:buNone/>
            </a:pPr>
            <a:endParaRPr lang="en-US" altLang="en-US" sz="2400" dirty="0"/>
          </a:p>
          <a:p>
            <a:endParaRPr lang="en-US" altLang="en-US" sz="2400" dirty="0"/>
          </a:p>
        </p:txBody>
      </p:sp>
      <p:pic>
        <p:nvPicPr>
          <p:cNvPr id="4" name="Picture 3">
            <a:extLst>
              <a:ext uri="{FF2B5EF4-FFF2-40B4-BE49-F238E27FC236}">
                <a16:creationId xmlns:a16="http://schemas.microsoft.com/office/drawing/2014/main" id="{36264890-CA46-D5AB-27F7-10285D96F0AD}"/>
              </a:ext>
            </a:extLst>
          </p:cNvPr>
          <p:cNvPicPr>
            <a:picLocks noChangeAspect="1"/>
          </p:cNvPicPr>
          <p:nvPr/>
        </p:nvPicPr>
        <p:blipFill>
          <a:blip r:embed="rId3"/>
          <a:stretch>
            <a:fillRect/>
          </a:stretch>
        </p:blipFill>
        <p:spPr>
          <a:xfrm>
            <a:off x="1014004" y="4005726"/>
            <a:ext cx="5417820" cy="792480"/>
          </a:xfrm>
          <a:prstGeom prst="rect">
            <a:avLst/>
          </a:prstGeom>
        </p:spPr>
      </p:pic>
    </p:spTree>
    <p:extLst>
      <p:ext uri="{BB962C8B-B14F-4D97-AF65-F5344CB8AC3E}">
        <p14:creationId xmlns:p14="http://schemas.microsoft.com/office/powerpoint/2010/main" val="1658527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Simplified Scoring Models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5" name="TextBox 4">
            <a:extLst>
              <a:ext uri="{FF2B5EF4-FFF2-40B4-BE49-F238E27FC236}">
                <a16:creationId xmlns:a16="http://schemas.microsoft.com/office/drawing/2014/main" id="{86107FA4-1816-1664-8069-96DE7B8F68F9}"/>
              </a:ext>
            </a:extLst>
          </p:cNvPr>
          <p:cNvSpPr txBox="1"/>
          <p:nvPr/>
        </p:nvSpPr>
        <p:spPr>
          <a:xfrm>
            <a:off x="917504" y="5856514"/>
            <a:ext cx="7903028" cy="369332"/>
          </a:xfrm>
          <a:prstGeom prst="rect">
            <a:avLst/>
          </a:prstGeom>
          <a:noFill/>
        </p:spPr>
        <p:txBody>
          <a:bodyPr wrap="square">
            <a:spAutoFit/>
          </a:bodyPr>
          <a:lstStyle/>
          <a:p>
            <a:pPr>
              <a:buFontTx/>
              <a:buNone/>
            </a:pPr>
            <a:r>
              <a:rPr lang="en-US" altLang="en-US" sz="1800" i="1" dirty="0">
                <a:solidFill>
                  <a:srgbClr val="FF0000"/>
                </a:solidFill>
              </a:rPr>
              <a:t>Relative scores can be misleading!</a:t>
            </a:r>
          </a:p>
        </p:txBody>
      </p:sp>
      <p:pic>
        <p:nvPicPr>
          <p:cNvPr id="6" name="Picture 5">
            <a:extLst>
              <a:ext uri="{FF2B5EF4-FFF2-40B4-BE49-F238E27FC236}">
                <a16:creationId xmlns:a16="http://schemas.microsoft.com/office/drawing/2014/main" id="{0E5F25E3-FBED-D616-2696-E5C2B0CF5D91}"/>
              </a:ext>
            </a:extLst>
          </p:cNvPr>
          <p:cNvPicPr>
            <a:picLocks noChangeAspect="1"/>
          </p:cNvPicPr>
          <p:nvPr/>
        </p:nvPicPr>
        <p:blipFill>
          <a:blip r:embed="rId3"/>
          <a:stretch>
            <a:fillRect/>
          </a:stretch>
        </p:blipFill>
        <p:spPr>
          <a:xfrm>
            <a:off x="917504" y="2099369"/>
            <a:ext cx="4990498" cy="3171152"/>
          </a:xfrm>
          <a:prstGeom prst="rect">
            <a:avLst/>
          </a:prstGeom>
        </p:spPr>
      </p:pic>
      <p:pic>
        <p:nvPicPr>
          <p:cNvPr id="9" name="Picture 8">
            <a:extLst>
              <a:ext uri="{FF2B5EF4-FFF2-40B4-BE49-F238E27FC236}">
                <a16:creationId xmlns:a16="http://schemas.microsoft.com/office/drawing/2014/main" id="{3CFA9DD6-7847-C228-49CE-5C1E9C1EB32F}"/>
              </a:ext>
            </a:extLst>
          </p:cNvPr>
          <p:cNvPicPr>
            <a:picLocks noChangeAspect="1"/>
          </p:cNvPicPr>
          <p:nvPr/>
        </p:nvPicPr>
        <p:blipFill>
          <a:blip r:embed="rId4"/>
          <a:stretch>
            <a:fillRect/>
          </a:stretch>
        </p:blipFill>
        <p:spPr>
          <a:xfrm>
            <a:off x="6487886" y="2099369"/>
            <a:ext cx="4990499" cy="3171152"/>
          </a:xfrm>
          <a:prstGeom prst="rect">
            <a:avLst/>
          </a:prstGeom>
        </p:spPr>
      </p:pic>
    </p:spTree>
    <p:extLst>
      <p:ext uri="{BB962C8B-B14F-4D97-AF65-F5344CB8AC3E}">
        <p14:creationId xmlns:p14="http://schemas.microsoft.com/office/powerpoint/2010/main" val="30783566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Analytical Hierarchy Process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046988"/>
          </a:xfrm>
          <a:prstGeom prst="rect">
            <a:avLst/>
          </a:prstGeom>
          <a:noFill/>
        </p:spPr>
        <p:txBody>
          <a:bodyPr wrap="square" rtlCol="0">
            <a:spAutoFit/>
          </a:bodyPr>
          <a:lstStyle/>
          <a:p>
            <a:pPr marL="533400" indent="-533400">
              <a:buFontTx/>
              <a:buNone/>
            </a:pPr>
            <a:r>
              <a:rPr lang="en-US" altLang="en-US" sz="2400" dirty="0"/>
              <a:t>The AHP is a four-step process:</a:t>
            </a:r>
          </a:p>
          <a:p>
            <a:pPr marL="533400" indent="-533400">
              <a:buClr>
                <a:schemeClr val="tx1"/>
              </a:buClr>
              <a:buFontTx/>
              <a:buAutoNum type="arabicPeriod"/>
            </a:pPr>
            <a:r>
              <a:rPr lang="en-US" altLang="en-US" sz="2400" dirty="0"/>
              <a:t>Construct a hierarchy of </a:t>
            </a:r>
            <a:r>
              <a:rPr lang="en-US" altLang="en-US" sz="2400" i="1" dirty="0">
                <a:solidFill>
                  <a:srgbClr val="0000CC"/>
                </a:solidFill>
              </a:rPr>
              <a:t>criteria and sub-criteria</a:t>
            </a:r>
          </a:p>
          <a:p>
            <a:pPr marL="533400" indent="-533400">
              <a:buClr>
                <a:schemeClr val="tx1"/>
              </a:buClr>
              <a:buFontTx/>
              <a:buAutoNum type="arabicPeriod"/>
            </a:pPr>
            <a:r>
              <a:rPr lang="en-US" altLang="en-US" sz="2400" i="1" dirty="0">
                <a:solidFill>
                  <a:srgbClr val="0000CC"/>
                </a:solidFill>
              </a:rPr>
              <a:t>Allocate weights</a:t>
            </a:r>
            <a:r>
              <a:rPr lang="en-US" altLang="en-US" sz="2400" dirty="0"/>
              <a:t> to criteria</a:t>
            </a:r>
          </a:p>
          <a:p>
            <a:pPr marL="533400" indent="-533400">
              <a:buClr>
                <a:schemeClr val="tx1"/>
              </a:buClr>
              <a:buFontTx/>
              <a:buAutoNum type="arabicPeriod"/>
            </a:pPr>
            <a:r>
              <a:rPr lang="en-US" altLang="en-US" sz="2400" dirty="0"/>
              <a:t>Assign </a:t>
            </a:r>
            <a:r>
              <a:rPr lang="en-US" altLang="en-US" sz="2400" i="1" dirty="0">
                <a:solidFill>
                  <a:srgbClr val="0000CC"/>
                </a:solidFill>
              </a:rPr>
              <a:t>numerical values</a:t>
            </a:r>
            <a:r>
              <a:rPr lang="en-US" altLang="en-US" sz="2400" dirty="0"/>
              <a:t> to evaluation dimensions</a:t>
            </a:r>
          </a:p>
          <a:p>
            <a:pPr marL="533400" indent="-533400">
              <a:buClr>
                <a:schemeClr val="tx1"/>
              </a:buClr>
              <a:buFontTx/>
              <a:buAutoNum type="arabicPeriod"/>
            </a:pPr>
            <a:r>
              <a:rPr lang="en-US" altLang="en-US" sz="2400" i="1" dirty="0">
                <a:solidFill>
                  <a:srgbClr val="0000CC"/>
                </a:solidFill>
              </a:rPr>
              <a:t>Scores determined</a:t>
            </a:r>
            <a:r>
              <a:rPr lang="en-US" altLang="en-US" sz="2400" dirty="0"/>
              <a:t> by summing the products of numeric evaluations and weights</a:t>
            </a:r>
          </a:p>
          <a:p>
            <a:pPr marL="533400" indent="-533400">
              <a:buFontTx/>
              <a:buNone/>
            </a:pPr>
            <a:endParaRPr lang="en-US" altLang="en-US" sz="2400" i="1" dirty="0"/>
          </a:p>
          <a:p>
            <a:pPr marL="533400" indent="-533400">
              <a:buFontTx/>
              <a:buNone/>
            </a:pPr>
            <a:r>
              <a:rPr lang="en-US" altLang="en-US" sz="2400" i="1" dirty="0">
                <a:solidFill>
                  <a:srgbClr val="FF0000"/>
                </a:solidFill>
              </a:rPr>
              <a:t>	Unlike the simple scoring model, these scores are comparable!	</a:t>
            </a:r>
          </a:p>
        </p:txBody>
      </p:sp>
    </p:spTree>
    <p:extLst>
      <p:ext uri="{BB962C8B-B14F-4D97-AF65-F5344CB8AC3E}">
        <p14:creationId xmlns:p14="http://schemas.microsoft.com/office/powerpoint/2010/main" val="12611322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Analytical Hierarchy Process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graphicFrame>
        <p:nvGraphicFramePr>
          <p:cNvPr id="11" name="Table 10">
            <a:extLst>
              <a:ext uri="{FF2B5EF4-FFF2-40B4-BE49-F238E27FC236}">
                <a16:creationId xmlns:a16="http://schemas.microsoft.com/office/drawing/2014/main" id="{19C64DB3-0E85-A9C1-4631-0FB27B6F3D32}"/>
              </a:ext>
            </a:extLst>
          </p:cNvPr>
          <p:cNvGraphicFramePr>
            <a:graphicFrameLocks noGrp="1"/>
          </p:cNvGraphicFramePr>
          <p:nvPr>
            <p:extLst>
              <p:ext uri="{D42A27DB-BD31-4B8C-83A1-F6EECF244321}">
                <p14:modId xmlns:p14="http://schemas.microsoft.com/office/powerpoint/2010/main" val="1231959955"/>
              </p:ext>
            </p:extLst>
          </p:nvPr>
        </p:nvGraphicFramePr>
        <p:xfrm>
          <a:off x="1874369" y="1624552"/>
          <a:ext cx="8775701" cy="3346590"/>
        </p:xfrm>
        <a:graphic>
          <a:graphicData uri="http://schemas.openxmlformats.org/drawingml/2006/table">
            <a:tbl>
              <a:tblPr/>
              <a:tblGrid>
                <a:gridCol w="3754311">
                  <a:extLst>
                    <a:ext uri="{9D8B030D-6E8A-4147-A177-3AD203B41FA5}">
                      <a16:colId xmlns:a16="http://schemas.microsoft.com/office/drawing/2014/main" val="1253302390"/>
                    </a:ext>
                  </a:extLst>
                </a:gridCol>
                <a:gridCol w="5021390">
                  <a:extLst>
                    <a:ext uri="{9D8B030D-6E8A-4147-A177-3AD203B41FA5}">
                      <a16:colId xmlns:a16="http://schemas.microsoft.com/office/drawing/2014/main" val="1122582590"/>
                    </a:ext>
                  </a:extLst>
                </a:gridCol>
              </a:tblGrid>
              <a:tr h="0">
                <a:tc>
                  <a:txBody>
                    <a:bodyPr/>
                    <a:lstStyle/>
                    <a:p>
                      <a:pPr algn="l" fontAlgn="b"/>
                      <a:r>
                        <a:rPr lang="en-IN" sz="2000" b="1" i="0" u="none" strike="noStrike" dirty="0">
                          <a:solidFill>
                            <a:srgbClr val="FFFFFF"/>
                          </a:solidFill>
                          <a:effectLst/>
                          <a:latin typeface="Calibri" panose="020F0502020204030204" pitchFamily="34" charset="0"/>
                        </a:rPr>
                        <a:t>First level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l" fontAlgn="b"/>
                      <a:r>
                        <a:rPr lang="en-IN" sz="2000" b="1" i="0" u="none" strike="noStrike">
                          <a:solidFill>
                            <a:srgbClr val="FFFFFF"/>
                          </a:solidFill>
                          <a:effectLst/>
                          <a:latin typeface="Calibri" panose="020F0502020204030204" pitchFamily="34" charset="0"/>
                        </a:rPr>
                        <a:t>Second level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extLst>
                  <a:ext uri="{0D108BD9-81ED-4DB2-BD59-A6C34878D82A}">
                    <a16:rowId xmlns:a16="http://schemas.microsoft.com/office/drawing/2014/main" val="3686480757"/>
                  </a:ext>
                </a:extLst>
              </a:tr>
              <a:tr h="364131">
                <a:tc>
                  <a:txBody>
                    <a:bodyPr/>
                    <a:lstStyle/>
                    <a:p>
                      <a:pPr algn="l" fontAlgn="b"/>
                      <a:r>
                        <a:rPr lang="en-IN" sz="2000" b="0" i="0" u="none" strike="noStrike" dirty="0">
                          <a:solidFill>
                            <a:srgbClr val="000000"/>
                          </a:solidFill>
                          <a:effectLst/>
                          <a:latin typeface="Calibri" panose="020F0502020204030204" pitchFamily="34" charset="0"/>
                        </a:rPr>
                        <a:t>1. Financial benefits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b"/>
                      <a:r>
                        <a:rPr lang="en-IN" sz="2000" b="0" i="0" u="none" strike="noStrike">
                          <a:solidFill>
                            <a:srgbClr val="000000"/>
                          </a:solidFill>
                          <a:effectLst/>
                          <a:latin typeface="Calibri" panose="020F0502020204030204" pitchFamily="34" charset="0"/>
                        </a:rPr>
                        <a:t>1A: Short-term</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461418952"/>
                  </a:ext>
                </a:extLst>
              </a:tr>
              <a:tr h="364131">
                <a:tc>
                  <a:txBody>
                    <a:bodyPr/>
                    <a:lstStyle/>
                    <a:p>
                      <a:pPr algn="l" fontAlgn="b"/>
                      <a:endParaRPr lang="en-IN" sz="20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r>
                        <a:rPr lang="en-IN" sz="2000" b="0" i="0" u="none" strike="noStrike">
                          <a:solidFill>
                            <a:srgbClr val="000000"/>
                          </a:solidFill>
                          <a:effectLst/>
                          <a:latin typeface="Calibri" panose="020F0502020204030204" pitchFamily="34" charset="0"/>
                        </a:rPr>
                        <a:t>1B: Long-term</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2299295938"/>
                  </a:ext>
                </a:extLst>
              </a:tr>
              <a:tr h="647259">
                <a:tc>
                  <a:txBody>
                    <a:bodyPr/>
                    <a:lstStyle/>
                    <a:p>
                      <a:pPr algn="l" fontAlgn="b"/>
                      <a:r>
                        <a:rPr lang="en-IN" sz="2000" b="0" i="0" u="none" strike="noStrike" dirty="0">
                          <a:solidFill>
                            <a:srgbClr val="000000"/>
                          </a:solidFill>
                          <a:effectLst/>
                          <a:latin typeface="Calibri" panose="020F0502020204030204" pitchFamily="34" charset="0"/>
                        </a:rPr>
                        <a:t>2. Contribution to strategy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b"/>
                      <a:r>
                        <a:rPr lang="en-US" sz="2000" b="0" i="0" u="none" strike="noStrike">
                          <a:solidFill>
                            <a:srgbClr val="000000"/>
                          </a:solidFill>
                          <a:effectLst/>
                          <a:latin typeface="Calibri" panose="020F0502020204030204" pitchFamily="34" charset="0"/>
                        </a:rPr>
                        <a:t>2A: Increasing market share for product X;</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2025912740"/>
                  </a:ext>
                </a:extLst>
              </a:tr>
              <a:tr h="647259">
                <a:tc>
                  <a:txBody>
                    <a:bodyPr/>
                    <a:lstStyle/>
                    <a:p>
                      <a:pPr algn="l" fontAlgn="b"/>
                      <a:endParaRPr lang="en-IN" sz="20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panose="020F0502020204030204" pitchFamily="34" charset="0"/>
                        </a:rPr>
                        <a:t>2B: Retaining existing customers for product Y;</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1576385980"/>
                  </a:ext>
                </a:extLst>
              </a:tr>
              <a:tr h="364131">
                <a:tc>
                  <a:txBody>
                    <a:bodyPr/>
                    <a:lstStyle/>
                    <a:p>
                      <a:pPr algn="l" fontAlgn="b"/>
                      <a:endParaRPr lang="en-IN" sz="20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b"/>
                      <a:r>
                        <a:rPr lang="en-IN" sz="2000" b="0" i="0" u="none" strike="noStrike">
                          <a:solidFill>
                            <a:srgbClr val="000000"/>
                          </a:solidFill>
                          <a:effectLst/>
                          <a:latin typeface="Calibri" panose="020F0502020204030204" pitchFamily="34" charset="0"/>
                        </a:rPr>
                        <a:t>2C: Improving cost management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1006317108"/>
                  </a:ext>
                </a:extLst>
              </a:tr>
              <a:tr h="647259">
                <a:tc>
                  <a:txBody>
                    <a:bodyPr/>
                    <a:lstStyle/>
                    <a:p>
                      <a:pPr algn="l" fontAlgn="b"/>
                      <a:r>
                        <a:rPr lang="en-US" sz="2000" b="0" i="0" u="none" strike="noStrike" dirty="0">
                          <a:solidFill>
                            <a:srgbClr val="000000"/>
                          </a:solidFill>
                          <a:effectLst/>
                          <a:latin typeface="Calibri" panose="020F0502020204030204" pitchFamily="34" charset="0"/>
                        </a:rPr>
                        <a:t>3. Contribution to IT infrastructure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IN" sz="20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0423290"/>
                  </a:ext>
                </a:extLst>
              </a:tr>
            </a:tbl>
          </a:graphicData>
        </a:graphic>
      </p:graphicFrame>
    </p:spTree>
    <p:extLst>
      <p:ext uri="{BB962C8B-B14F-4D97-AF65-F5344CB8AC3E}">
        <p14:creationId xmlns:p14="http://schemas.microsoft.com/office/powerpoint/2010/main" val="6164804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Analytical Hierarchy Process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graphicFrame>
        <p:nvGraphicFramePr>
          <p:cNvPr id="11" name="Table 10">
            <a:extLst>
              <a:ext uri="{FF2B5EF4-FFF2-40B4-BE49-F238E27FC236}">
                <a16:creationId xmlns:a16="http://schemas.microsoft.com/office/drawing/2014/main" id="{19C64DB3-0E85-A9C1-4631-0FB27B6F3D32}"/>
              </a:ext>
            </a:extLst>
          </p:cNvPr>
          <p:cNvGraphicFramePr>
            <a:graphicFrameLocks noGrp="1"/>
          </p:cNvGraphicFramePr>
          <p:nvPr>
            <p:extLst>
              <p:ext uri="{D42A27DB-BD31-4B8C-83A1-F6EECF244321}">
                <p14:modId xmlns:p14="http://schemas.microsoft.com/office/powerpoint/2010/main" val="1080123822"/>
              </p:ext>
            </p:extLst>
          </p:nvPr>
        </p:nvGraphicFramePr>
        <p:xfrm>
          <a:off x="1874369" y="1624552"/>
          <a:ext cx="8775701" cy="3346590"/>
        </p:xfrm>
        <a:graphic>
          <a:graphicData uri="http://schemas.openxmlformats.org/drawingml/2006/table">
            <a:tbl>
              <a:tblPr/>
              <a:tblGrid>
                <a:gridCol w="3754311">
                  <a:extLst>
                    <a:ext uri="{9D8B030D-6E8A-4147-A177-3AD203B41FA5}">
                      <a16:colId xmlns:a16="http://schemas.microsoft.com/office/drawing/2014/main" val="1253302390"/>
                    </a:ext>
                  </a:extLst>
                </a:gridCol>
                <a:gridCol w="5021390">
                  <a:extLst>
                    <a:ext uri="{9D8B030D-6E8A-4147-A177-3AD203B41FA5}">
                      <a16:colId xmlns:a16="http://schemas.microsoft.com/office/drawing/2014/main" val="1122582590"/>
                    </a:ext>
                  </a:extLst>
                </a:gridCol>
              </a:tblGrid>
              <a:tr h="0">
                <a:tc>
                  <a:txBody>
                    <a:bodyPr/>
                    <a:lstStyle/>
                    <a:p>
                      <a:pPr algn="l" fontAlgn="b"/>
                      <a:r>
                        <a:rPr lang="en-IN" sz="2000" b="1" i="0" u="none" strike="noStrike" dirty="0">
                          <a:solidFill>
                            <a:srgbClr val="FFFFFF"/>
                          </a:solidFill>
                          <a:effectLst/>
                          <a:latin typeface="Calibri" panose="020F0502020204030204" pitchFamily="34" charset="0"/>
                        </a:rPr>
                        <a:t>First level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l" fontAlgn="b"/>
                      <a:r>
                        <a:rPr lang="en-IN" sz="2000" b="1" i="0" u="none" strike="noStrike">
                          <a:solidFill>
                            <a:srgbClr val="FFFFFF"/>
                          </a:solidFill>
                          <a:effectLst/>
                          <a:latin typeface="Calibri" panose="020F0502020204030204" pitchFamily="34" charset="0"/>
                        </a:rPr>
                        <a:t>Second level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extLst>
                  <a:ext uri="{0D108BD9-81ED-4DB2-BD59-A6C34878D82A}">
                    <a16:rowId xmlns:a16="http://schemas.microsoft.com/office/drawing/2014/main" val="3686480757"/>
                  </a:ext>
                </a:extLst>
              </a:tr>
              <a:tr h="364131">
                <a:tc>
                  <a:txBody>
                    <a:bodyPr/>
                    <a:lstStyle/>
                    <a:p>
                      <a:pPr algn="l" fontAlgn="b"/>
                      <a:r>
                        <a:rPr lang="en-IN" sz="2000" b="0" i="0" u="none" strike="noStrike">
                          <a:solidFill>
                            <a:srgbClr val="000000"/>
                          </a:solidFill>
                          <a:effectLst/>
                          <a:latin typeface="Calibri" panose="020F0502020204030204" pitchFamily="34" charset="0"/>
                        </a:rPr>
                        <a:t>1. Financial benefits (0.52)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b"/>
                      <a:r>
                        <a:rPr lang="en-IN" sz="2000" b="0" i="0" u="none" strike="noStrike">
                          <a:solidFill>
                            <a:srgbClr val="000000"/>
                          </a:solidFill>
                          <a:effectLst/>
                          <a:latin typeface="Calibri" panose="020F0502020204030204" pitchFamily="34" charset="0"/>
                        </a:rPr>
                        <a:t>1A: Short-term (0.156)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461418952"/>
                  </a:ext>
                </a:extLst>
              </a:tr>
              <a:tr h="364131">
                <a:tc>
                  <a:txBody>
                    <a:bodyPr/>
                    <a:lstStyle/>
                    <a:p>
                      <a:pPr algn="l" fontAlgn="b"/>
                      <a:endParaRPr lang="en-IN" sz="20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r>
                        <a:rPr lang="en-IN" sz="2000" b="0" i="0" u="none" strike="noStrike">
                          <a:solidFill>
                            <a:srgbClr val="000000"/>
                          </a:solidFill>
                          <a:effectLst/>
                          <a:latin typeface="Calibri" panose="020F0502020204030204" pitchFamily="34" charset="0"/>
                        </a:rPr>
                        <a:t>1B: Long-term (0.364)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2299295938"/>
                  </a:ext>
                </a:extLst>
              </a:tr>
              <a:tr h="647259">
                <a:tc>
                  <a:txBody>
                    <a:bodyPr/>
                    <a:lstStyle/>
                    <a:p>
                      <a:pPr algn="l" fontAlgn="b"/>
                      <a:r>
                        <a:rPr lang="en-US" sz="2000" b="0" i="0" u="none" strike="noStrike">
                          <a:solidFill>
                            <a:srgbClr val="000000"/>
                          </a:solidFill>
                          <a:effectLst/>
                          <a:latin typeface="Calibri" panose="020F0502020204030204" pitchFamily="34" charset="0"/>
                        </a:rPr>
                        <a:t>2. Contribution to strategy (0.34)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b"/>
                      <a:r>
                        <a:rPr lang="en-US" sz="2000" b="0" i="0" u="none" strike="noStrike">
                          <a:solidFill>
                            <a:srgbClr val="000000"/>
                          </a:solidFill>
                          <a:effectLst/>
                          <a:latin typeface="Calibri" panose="020F0502020204030204" pitchFamily="34" charset="0"/>
                        </a:rPr>
                        <a:t>2A: Increasing market share for product X; (0.1020)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2025912740"/>
                  </a:ext>
                </a:extLst>
              </a:tr>
              <a:tr h="647259">
                <a:tc>
                  <a:txBody>
                    <a:bodyPr/>
                    <a:lstStyle/>
                    <a:p>
                      <a:pPr algn="l" fontAlgn="b"/>
                      <a:endParaRPr lang="en-IN" sz="20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panose="020F0502020204030204" pitchFamily="34" charset="0"/>
                        </a:rPr>
                        <a:t>2B: Retaining existing customers for product Y; (0.1564)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1576385980"/>
                  </a:ext>
                </a:extLst>
              </a:tr>
              <a:tr h="364131">
                <a:tc>
                  <a:txBody>
                    <a:bodyPr/>
                    <a:lstStyle/>
                    <a:p>
                      <a:pPr algn="l" fontAlgn="b"/>
                      <a:endParaRPr lang="en-IN" sz="20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l" fontAlgn="b"/>
                      <a:r>
                        <a:rPr lang="en-US" sz="2000" b="0" i="0" u="none" strike="noStrike">
                          <a:solidFill>
                            <a:srgbClr val="000000"/>
                          </a:solidFill>
                          <a:effectLst/>
                          <a:latin typeface="Calibri" panose="020F0502020204030204" pitchFamily="34" charset="0"/>
                        </a:rPr>
                        <a:t>2C: Improving cost management (0.0816)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1006317108"/>
                  </a:ext>
                </a:extLst>
              </a:tr>
              <a:tr h="647259">
                <a:tc>
                  <a:txBody>
                    <a:bodyPr/>
                    <a:lstStyle/>
                    <a:p>
                      <a:pPr algn="l" fontAlgn="b"/>
                      <a:r>
                        <a:rPr lang="en-US" sz="2000" b="0" i="0" u="none" strike="noStrike">
                          <a:solidFill>
                            <a:srgbClr val="000000"/>
                          </a:solidFill>
                          <a:effectLst/>
                          <a:latin typeface="Calibri" panose="020F0502020204030204" pitchFamily="34" charset="0"/>
                        </a:rPr>
                        <a:t>3. Contribution to IT infrastructure (0.140)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IN" sz="20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9BC2E6"/>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0423290"/>
                  </a:ext>
                </a:extLst>
              </a:tr>
            </a:tbl>
          </a:graphicData>
        </a:graphic>
      </p:graphicFrame>
    </p:spTree>
    <p:extLst>
      <p:ext uri="{BB962C8B-B14F-4D97-AF65-F5344CB8AC3E}">
        <p14:creationId xmlns:p14="http://schemas.microsoft.com/office/powerpoint/2010/main" val="21495110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Analytical Hierarchy Process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graphicFrame>
        <p:nvGraphicFramePr>
          <p:cNvPr id="3" name="Table 2">
            <a:extLst>
              <a:ext uri="{FF2B5EF4-FFF2-40B4-BE49-F238E27FC236}">
                <a16:creationId xmlns:a16="http://schemas.microsoft.com/office/drawing/2014/main" id="{FB8FAA1B-ABD2-B990-C5BF-162778808B4C}"/>
              </a:ext>
            </a:extLst>
          </p:cNvPr>
          <p:cNvGraphicFramePr>
            <a:graphicFrameLocks noGrp="1"/>
          </p:cNvGraphicFramePr>
          <p:nvPr>
            <p:extLst>
              <p:ext uri="{D42A27DB-BD31-4B8C-83A1-F6EECF244321}">
                <p14:modId xmlns:p14="http://schemas.microsoft.com/office/powerpoint/2010/main" val="2839049878"/>
              </p:ext>
            </p:extLst>
          </p:nvPr>
        </p:nvGraphicFramePr>
        <p:xfrm>
          <a:off x="2247898" y="1730827"/>
          <a:ext cx="7418614" cy="3494316"/>
        </p:xfrm>
        <a:graphic>
          <a:graphicData uri="http://schemas.openxmlformats.org/drawingml/2006/table">
            <a:tbl>
              <a:tblPr/>
              <a:tblGrid>
                <a:gridCol w="3317267">
                  <a:extLst>
                    <a:ext uri="{9D8B030D-6E8A-4147-A177-3AD203B41FA5}">
                      <a16:colId xmlns:a16="http://schemas.microsoft.com/office/drawing/2014/main" val="2975830146"/>
                    </a:ext>
                  </a:extLst>
                </a:gridCol>
                <a:gridCol w="2653813">
                  <a:extLst>
                    <a:ext uri="{9D8B030D-6E8A-4147-A177-3AD203B41FA5}">
                      <a16:colId xmlns:a16="http://schemas.microsoft.com/office/drawing/2014/main" val="2056340699"/>
                    </a:ext>
                  </a:extLst>
                </a:gridCol>
                <a:gridCol w="1447534">
                  <a:extLst>
                    <a:ext uri="{9D8B030D-6E8A-4147-A177-3AD203B41FA5}">
                      <a16:colId xmlns:a16="http://schemas.microsoft.com/office/drawing/2014/main" val="3655200187"/>
                    </a:ext>
                  </a:extLst>
                </a:gridCol>
              </a:tblGrid>
              <a:tr h="499188">
                <a:tc>
                  <a:txBody>
                    <a:bodyPr/>
                    <a:lstStyle/>
                    <a:p>
                      <a:pPr algn="ctr" fontAlgn="b"/>
                      <a:endParaRPr lang="en-IN" sz="2000" b="1"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9BC2E6"/>
                      </a:solidFill>
                      <a:prstDash val="solid"/>
                      <a:round/>
                      <a:headEnd type="none" w="med" len="med"/>
                      <a:tailEnd type="none" w="med" len="med"/>
                    </a:lnB>
                  </a:tcPr>
                </a:tc>
                <a:tc>
                  <a:txBody>
                    <a:bodyPr/>
                    <a:lstStyle/>
                    <a:p>
                      <a:pPr algn="ctr" fontAlgn="b"/>
                      <a:endParaRPr lang="en-IN" sz="20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9BC2E6"/>
                      </a:solidFill>
                      <a:prstDash val="solid"/>
                      <a:round/>
                      <a:headEnd type="none" w="med" len="med"/>
                      <a:tailEnd type="none" w="med" len="med"/>
                    </a:lnB>
                  </a:tcPr>
                </a:tc>
                <a:tc>
                  <a:txBody>
                    <a:bodyPr/>
                    <a:lstStyle/>
                    <a:p>
                      <a:pPr algn="ctr" fontAlgn="b"/>
                      <a:endParaRPr lang="en-IN" sz="20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3495281374"/>
                  </a:ext>
                </a:extLst>
              </a:tr>
              <a:tr h="499188">
                <a:tc>
                  <a:txBody>
                    <a:bodyPr/>
                    <a:lstStyle/>
                    <a:p>
                      <a:pPr algn="ctr" fontAlgn="b"/>
                      <a:r>
                        <a:rPr lang="en-IN" sz="2000" b="1" i="0" u="none" strike="noStrike">
                          <a:solidFill>
                            <a:srgbClr val="FFFFFF"/>
                          </a:solidFill>
                          <a:effectLst/>
                          <a:latin typeface="Calibri" panose="020F0502020204030204" pitchFamily="34" charset="0"/>
                        </a:rPr>
                        <a:t>Evaluation Dimention</a:t>
                      </a:r>
                    </a:p>
                  </a:txBody>
                  <a:tcPr marL="7620" marR="7620" marT="762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ctr" fontAlgn="b"/>
                      <a:r>
                        <a:rPr lang="en-IN" sz="2000" b="1" i="0" u="none" strike="noStrike">
                          <a:solidFill>
                            <a:srgbClr val="FFFFFF"/>
                          </a:solidFill>
                          <a:effectLst/>
                          <a:latin typeface="Calibri" panose="020F0502020204030204" pitchFamily="34" charset="0"/>
                        </a:rPr>
                        <a:t>Numerical Value</a:t>
                      </a:r>
                    </a:p>
                  </a:txBody>
                  <a:tcPr marL="7620" marR="7620" marT="762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ctr" fontAlgn="b"/>
                      <a:r>
                        <a:rPr lang="en-IN" sz="2000" b="1" i="0" u="none" strike="noStrike">
                          <a:solidFill>
                            <a:srgbClr val="FFFFFF"/>
                          </a:solidFill>
                          <a:effectLst/>
                          <a:latin typeface="Calibri" panose="020F0502020204030204" pitchFamily="34" charset="0"/>
                        </a:rPr>
                        <a:t>Priority</a:t>
                      </a:r>
                    </a:p>
                  </a:txBody>
                  <a:tcPr marL="7620" marR="7620" marT="762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extLst>
                  <a:ext uri="{0D108BD9-81ED-4DB2-BD59-A6C34878D82A}">
                    <a16:rowId xmlns:a16="http://schemas.microsoft.com/office/drawing/2014/main" val="754800708"/>
                  </a:ext>
                </a:extLst>
              </a:tr>
              <a:tr h="499188">
                <a:tc>
                  <a:txBody>
                    <a:bodyPr/>
                    <a:lstStyle/>
                    <a:p>
                      <a:pPr algn="ctr" fontAlgn="b"/>
                      <a:r>
                        <a:rPr lang="en-IN" sz="2000" b="0" i="0" u="none" strike="noStrike">
                          <a:solidFill>
                            <a:srgbClr val="000000"/>
                          </a:solidFill>
                          <a:effectLst/>
                          <a:latin typeface="Calibri" panose="020F0502020204030204" pitchFamily="34" charset="0"/>
                        </a:rPr>
                        <a:t>Poor</a:t>
                      </a:r>
                    </a:p>
                  </a:txBody>
                  <a:tcPr marL="7620" marR="7620" marT="762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ctr" fontAlgn="b"/>
                      <a:r>
                        <a:rPr lang="en-IN" sz="2000" b="0" i="0" u="none" strike="noStrike">
                          <a:solidFill>
                            <a:srgbClr val="000000"/>
                          </a:solidFill>
                          <a:effectLst/>
                          <a:latin typeface="Calibri" panose="020F0502020204030204" pitchFamily="34" charset="0"/>
                        </a:rPr>
                        <a:t>0</a:t>
                      </a:r>
                    </a:p>
                  </a:txBody>
                  <a:tcPr marL="7620" marR="7620" marT="762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ctr" fontAlgn="b"/>
                      <a:r>
                        <a:rPr lang="en-IN" sz="2000" b="0" i="0" u="none" strike="noStrike">
                          <a:solidFill>
                            <a:srgbClr val="000000"/>
                          </a:solidFill>
                          <a:effectLst/>
                          <a:latin typeface="Calibri" panose="020F0502020204030204" pitchFamily="34" charset="0"/>
                        </a:rPr>
                        <a:t>0</a:t>
                      </a:r>
                    </a:p>
                  </a:txBody>
                  <a:tcPr marL="7620" marR="7620" marT="762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3888152788"/>
                  </a:ext>
                </a:extLst>
              </a:tr>
              <a:tr h="499188">
                <a:tc>
                  <a:txBody>
                    <a:bodyPr/>
                    <a:lstStyle/>
                    <a:p>
                      <a:pPr algn="ctr" fontAlgn="b"/>
                      <a:r>
                        <a:rPr lang="en-IN" sz="2000" b="0" i="0" u="none" strike="noStrike" dirty="0">
                          <a:solidFill>
                            <a:srgbClr val="000000"/>
                          </a:solidFill>
                          <a:effectLst/>
                          <a:latin typeface="Calibri" panose="020F0502020204030204" pitchFamily="34" charset="0"/>
                        </a:rPr>
                        <a:t>Fair</a:t>
                      </a:r>
                    </a:p>
                  </a:txBody>
                  <a:tcPr marL="7620" marR="7620" marT="762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ctr" fontAlgn="b"/>
                      <a:r>
                        <a:rPr lang="en-IN" sz="2000" b="0" i="0" u="none" strike="noStrike">
                          <a:solidFill>
                            <a:srgbClr val="000000"/>
                          </a:solidFill>
                          <a:effectLst/>
                          <a:latin typeface="Calibri" panose="020F0502020204030204" pitchFamily="34" charset="0"/>
                        </a:rPr>
                        <a:t>10</a:t>
                      </a:r>
                    </a:p>
                  </a:txBody>
                  <a:tcPr marL="7620" marR="7620" marT="762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ctr" fontAlgn="b"/>
                      <a:r>
                        <a:rPr lang="en-IN" sz="2000" b="0" i="0" u="none" strike="noStrike">
                          <a:solidFill>
                            <a:srgbClr val="000000"/>
                          </a:solidFill>
                          <a:effectLst/>
                          <a:latin typeface="Calibri" panose="020F0502020204030204" pitchFamily="34" charset="0"/>
                        </a:rPr>
                        <a:t>0.05</a:t>
                      </a:r>
                    </a:p>
                  </a:txBody>
                  <a:tcPr marL="7620" marR="7620" marT="762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614333176"/>
                  </a:ext>
                </a:extLst>
              </a:tr>
              <a:tr h="499188">
                <a:tc>
                  <a:txBody>
                    <a:bodyPr/>
                    <a:lstStyle/>
                    <a:p>
                      <a:pPr algn="ctr" fontAlgn="b"/>
                      <a:r>
                        <a:rPr lang="en-IN" sz="2000" b="0" i="0" u="none" strike="noStrike" dirty="0">
                          <a:solidFill>
                            <a:srgbClr val="000000"/>
                          </a:solidFill>
                          <a:effectLst/>
                          <a:latin typeface="Calibri" panose="020F0502020204030204" pitchFamily="34" charset="0"/>
                        </a:rPr>
                        <a:t>Good</a:t>
                      </a:r>
                    </a:p>
                  </a:txBody>
                  <a:tcPr marL="7620" marR="7620" marT="762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ctr" fontAlgn="b"/>
                      <a:r>
                        <a:rPr lang="en-IN" sz="2000" b="0" i="0" u="none" strike="noStrike">
                          <a:solidFill>
                            <a:srgbClr val="000000"/>
                          </a:solidFill>
                          <a:effectLst/>
                          <a:latin typeface="Calibri" panose="020F0502020204030204" pitchFamily="34" charset="0"/>
                        </a:rPr>
                        <a:t>30</a:t>
                      </a:r>
                    </a:p>
                  </a:txBody>
                  <a:tcPr marL="7620" marR="7620" marT="762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ctr" fontAlgn="b"/>
                      <a:r>
                        <a:rPr lang="en-IN" sz="2000" b="0" i="0" u="none" strike="noStrike">
                          <a:solidFill>
                            <a:srgbClr val="000000"/>
                          </a:solidFill>
                          <a:effectLst/>
                          <a:latin typeface="Calibri" panose="020F0502020204030204" pitchFamily="34" charset="0"/>
                        </a:rPr>
                        <a:t>0.15</a:t>
                      </a:r>
                    </a:p>
                  </a:txBody>
                  <a:tcPr marL="7620" marR="7620" marT="762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1962813583"/>
                  </a:ext>
                </a:extLst>
              </a:tr>
              <a:tr h="499188">
                <a:tc>
                  <a:txBody>
                    <a:bodyPr/>
                    <a:lstStyle/>
                    <a:p>
                      <a:pPr algn="ctr" fontAlgn="b"/>
                      <a:r>
                        <a:rPr lang="en-IN" sz="2000" b="0" i="0" u="none" strike="noStrike">
                          <a:solidFill>
                            <a:srgbClr val="000000"/>
                          </a:solidFill>
                          <a:effectLst/>
                          <a:latin typeface="Calibri" panose="020F0502020204030204" pitchFamily="34" charset="0"/>
                        </a:rPr>
                        <a:t>Very Good</a:t>
                      </a:r>
                    </a:p>
                  </a:txBody>
                  <a:tcPr marL="7620" marR="7620" marT="762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ctr" fontAlgn="b"/>
                      <a:r>
                        <a:rPr lang="en-IN" sz="2000" b="0" i="0" u="none" strike="noStrike">
                          <a:solidFill>
                            <a:srgbClr val="000000"/>
                          </a:solidFill>
                          <a:effectLst/>
                          <a:latin typeface="Calibri" panose="020F0502020204030204" pitchFamily="34" charset="0"/>
                        </a:rPr>
                        <a:t>60</a:t>
                      </a:r>
                    </a:p>
                  </a:txBody>
                  <a:tcPr marL="7620" marR="7620" marT="762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ctr" fontAlgn="b"/>
                      <a:r>
                        <a:rPr lang="en-IN" sz="2000" b="0" i="0" u="none" strike="noStrike">
                          <a:solidFill>
                            <a:srgbClr val="000000"/>
                          </a:solidFill>
                          <a:effectLst/>
                          <a:latin typeface="Calibri" panose="020F0502020204030204" pitchFamily="34" charset="0"/>
                        </a:rPr>
                        <a:t>0.3</a:t>
                      </a:r>
                    </a:p>
                  </a:txBody>
                  <a:tcPr marL="7620" marR="7620" marT="762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1329632277"/>
                  </a:ext>
                </a:extLst>
              </a:tr>
              <a:tr h="499188">
                <a:tc>
                  <a:txBody>
                    <a:bodyPr/>
                    <a:lstStyle/>
                    <a:p>
                      <a:pPr algn="ctr" fontAlgn="b"/>
                      <a:r>
                        <a:rPr lang="en-IN" sz="2000" b="0" i="0" u="none" strike="noStrike">
                          <a:solidFill>
                            <a:srgbClr val="000000"/>
                          </a:solidFill>
                          <a:effectLst/>
                          <a:latin typeface="Calibri" panose="020F0502020204030204" pitchFamily="34" charset="0"/>
                        </a:rPr>
                        <a:t>Excellent</a:t>
                      </a:r>
                    </a:p>
                  </a:txBody>
                  <a:tcPr marL="7620" marR="7620" marT="762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ctr" fontAlgn="b"/>
                      <a:r>
                        <a:rPr lang="en-IN" sz="2000" b="0" i="0" u="none" strike="noStrike">
                          <a:solidFill>
                            <a:srgbClr val="000000"/>
                          </a:solidFill>
                          <a:effectLst/>
                          <a:latin typeface="Calibri" panose="020F0502020204030204" pitchFamily="34" charset="0"/>
                        </a:rPr>
                        <a:t>100</a:t>
                      </a:r>
                    </a:p>
                  </a:txBody>
                  <a:tcPr marL="7620" marR="7620" marT="762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ctr" fontAlgn="b"/>
                      <a:r>
                        <a:rPr lang="en-IN" sz="2000" b="0" i="0" u="none" strike="noStrike" dirty="0">
                          <a:solidFill>
                            <a:srgbClr val="000000"/>
                          </a:solidFill>
                          <a:effectLst/>
                          <a:latin typeface="Calibri" panose="020F0502020204030204" pitchFamily="34" charset="0"/>
                        </a:rPr>
                        <a:t>0.5</a:t>
                      </a:r>
                    </a:p>
                  </a:txBody>
                  <a:tcPr marL="7620" marR="7620" marT="762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2966481181"/>
                  </a:ext>
                </a:extLst>
              </a:tr>
            </a:tbl>
          </a:graphicData>
        </a:graphic>
      </p:graphicFrame>
    </p:spTree>
    <p:extLst>
      <p:ext uri="{BB962C8B-B14F-4D97-AF65-F5344CB8AC3E}">
        <p14:creationId xmlns:p14="http://schemas.microsoft.com/office/powerpoint/2010/main" val="22069495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Analytical Hierarchy Process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graphicFrame>
        <p:nvGraphicFramePr>
          <p:cNvPr id="3" name="Table 2">
            <a:extLst>
              <a:ext uri="{FF2B5EF4-FFF2-40B4-BE49-F238E27FC236}">
                <a16:creationId xmlns:a16="http://schemas.microsoft.com/office/drawing/2014/main" id="{FB8FAA1B-ABD2-B990-C5BF-162778808B4C}"/>
              </a:ext>
            </a:extLst>
          </p:cNvPr>
          <p:cNvGraphicFramePr>
            <a:graphicFrameLocks noGrp="1"/>
          </p:cNvGraphicFramePr>
          <p:nvPr/>
        </p:nvGraphicFramePr>
        <p:xfrm>
          <a:off x="2247898" y="1730827"/>
          <a:ext cx="7418614" cy="3494316"/>
        </p:xfrm>
        <a:graphic>
          <a:graphicData uri="http://schemas.openxmlformats.org/drawingml/2006/table">
            <a:tbl>
              <a:tblPr/>
              <a:tblGrid>
                <a:gridCol w="3317267">
                  <a:extLst>
                    <a:ext uri="{9D8B030D-6E8A-4147-A177-3AD203B41FA5}">
                      <a16:colId xmlns:a16="http://schemas.microsoft.com/office/drawing/2014/main" val="2975830146"/>
                    </a:ext>
                  </a:extLst>
                </a:gridCol>
                <a:gridCol w="2653813">
                  <a:extLst>
                    <a:ext uri="{9D8B030D-6E8A-4147-A177-3AD203B41FA5}">
                      <a16:colId xmlns:a16="http://schemas.microsoft.com/office/drawing/2014/main" val="2056340699"/>
                    </a:ext>
                  </a:extLst>
                </a:gridCol>
                <a:gridCol w="1447534">
                  <a:extLst>
                    <a:ext uri="{9D8B030D-6E8A-4147-A177-3AD203B41FA5}">
                      <a16:colId xmlns:a16="http://schemas.microsoft.com/office/drawing/2014/main" val="3655200187"/>
                    </a:ext>
                  </a:extLst>
                </a:gridCol>
              </a:tblGrid>
              <a:tr h="499188">
                <a:tc>
                  <a:txBody>
                    <a:bodyPr/>
                    <a:lstStyle/>
                    <a:p>
                      <a:pPr algn="ctr" fontAlgn="b"/>
                      <a:endParaRPr lang="en-IN" sz="2000" b="1"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9BC2E6"/>
                      </a:solidFill>
                      <a:prstDash val="solid"/>
                      <a:round/>
                      <a:headEnd type="none" w="med" len="med"/>
                      <a:tailEnd type="none" w="med" len="med"/>
                    </a:lnB>
                  </a:tcPr>
                </a:tc>
                <a:tc>
                  <a:txBody>
                    <a:bodyPr/>
                    <a:lstStyle/>
                    <a:p>
                      <a:pPr algn="ctr" fontAlgn="b"/>
                      <a:endParaRPr lang="en-IN" sz="20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9BC2E6"/>
                      </a:solidFill>
                      <a:prstDash val="solid"/>
                      <a:round/>
                      <a:headEnd type="none" w="med" len="med"/>
                      <a:tailEnd type="none" w="med" len="med"/>
                    </a:lnB>
                  </a:tcPr>
                </a:tc>
                <a:tc>
                  <a:txBody>
                    <a:bodyPr/>
                    <a:lstStyle/>
                    <a:p>
                      <a:pPr algn="ctr" fontAlgn="b"/>
                      <a:endParaRPr lang="en-IN" sz="20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3495281374"/>
                  </a:ext>
                </a:extLst>
              </a:tr>
              <a:tr h="499188">
                <a:tc>
                  <a:txBody>
                    <a:bodyPr/>
                    <a:lstStyle/>
                    <a:p>
                      <a:pPr algn="ctr" fontAlgn="b"/>
                      <a:r>
                        <a:rPr lang="en-IN" sz="2000" b="1" i="0" u="none" strike="noStrike">
                          <a:solidFill>
                            <a:srgbClr val="FFFFFF"/>
                          </a:solidFill>
                          <a:effectLst/>
                          <a:latin typeface="Calibri" panose="020F0502020204030204" pitchFamily="34" charset="0"/>
                        </a:rPr>
                        <a:t>Evaluation Dimention</a:t>
                      </a:r>
                    </a:p>
                  </a:txBody>
                  <a:tcPr marL="7620" marR="7620" marT="762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ctr" fontAlgn="b"/>
                      <a:r>
                        <a:rPr lang="en-IN" sz="2000" b="1" i="0" u="none" strike="noStrike">
                          <a:solidFill>
                            <a:srgbClr val="FFFFFF"/>
                          </a:solidFill>
                          <a:effectLst/>
                          <a:latin typeface="Calibri" panose="020F0502020204030204" pitchFamily="34" charset="0"/>
                        </a:rPr>
                        <a:t>Numerical Value</a:t>
                      </a:r>
                    </a:p>
                  </a:txBody>
                  <a:tcPr marL="7620" marR="7620" marT="762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ctr" fontAlgn="b"/>
                      <a:r>
                        <a:rPr lang="en-IN" sz="2000" b="1" i="0" u="none" strike="noStrike">
                          <a:solidFill>
                            <a:srgbClr val="FFFFFF"/>
                          </a:solidFill>
                          <a:effectLst/>
                          <a:latin typeface="Calibri" panose="020F0502020204030204" pitchFamily="34" charset="0"/>
                        </a:rPr>
                        <a:t>Priority</a:t>
                      </a:r>
                    </a:p>
                  </a:txBody>
                  <a:tcPr marL="7620" marR="7620" marT="762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extLst>
                  <a:ext uri="{0D108BD9-81ED-4DB2-BD59-A6C34878D82A}">
                    <a16:rowId xmlns:a16="http://schemas.microsoft.com/office/drawing/2014/main" val="754800708"/>
                  </a:ext>
                </a:extLst>
              </a:tr>
              <a:tr h="499188">
                <a:tc>
                  <a:txBody>
                    <a:bodyPr/>
                    <a:lstStyle/>
                    <a:p>
                      <a:pPr algn="ctr" fontAlgn="b"/>
                      <a:r>
                        <a:rPr lang="en-IN" sz="2000" b="0" i="0" u="none" strike="noStrike">
                          <a:solidFill>
                            <a:srgbClr val="000000"/>
                          </a:solidFill>
                          <a:effectLst/>
                          <a:latin typeface="Calibri" panose="020F0502020204030204" pitchFamily="34" charset="0"/>
                        </a:rPr>
                        <a:t>Poor</a:t>
                      </a:r>
                    </a:p>
                  </a:txBody>
                  <a:tcPr marL="7620" marR="7620" marT="762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ctr" fontAlgn="b"/>
                      <a:r>
                        <a:rPr lang="en-IN" sz="2000" b="0" i="0" u="none" strike="noStrike">
                          <a:solidFill>
                            <a:srgbClr val="000000"/>
                          </a:solidFill>
                          <a:effectLst/>
                          <a:latin typeface="Calibri" panose="020F0502020204030204" pitchFamily="34" charset="0"/>
                        </a:rPr>
                        <a:t>0</a:t>
                      </a:r>
                    </a:p>
                  </a:txBody>
                  <a:tcPr marL="7620" marR="7620" marT="762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ctr" fontAlgn="b"/>
                      <a:r>
                        <a:rPr lang="en-IN" sz="2000" b="0" i="0" u="none" strike="noStrike">
                          <a:solidFill>
                            <a:srgbClr val="000000"/>
                          </a:solidFill>
                          <a:effectLst/>
                          <a:latin typeface="Calibri" panose="020F0502020204030204" pitchFamily="34" charset="0"/>
                        </a:rPr>
                        <a:t>0</a:t>
                      </a:r>
                    </a:p>
                  </a:txBody>
                  <a:tcPr marL="7620" marR="7620" marT="762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3888152788"/>
                  </a:ext>
                </a:extLst>
              </a:tr>
              <a:tr h="499188">
                <a:tc>
                  <a:txBody>
                    <a:bodyPr/>
                    <a:lstStyle/>
                    <a:p>
                      <a:pPr algn="ctr" fontAlgn="b"/>
                      <a:r>
                        <a:rPr lang="en-IN" sz="2000" b="0" i="0" u="none" strike="noStrike" dirty="0">
                          <a:solidFill>
                            <a:srgbClr val="000000"/>
                          </a:solidFill>
                          <a:effectLst/>
                          <a:latin typeface="Calibri" panose="020F0502020204030204" pitchFamily="34" charset="0"/>
                        </a:rPr>
                        <a:t>Fair</a:t>
                      </a:r>
                    </a:p>
                  </a:txBody>
                  <a:tcPr marL="7620" marR="7620" marT="762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ctr" fontAlgn="b"/>
                      <a:r>
                        <a:rPr lang="en-IN" sz="2000" b="0" i="0" u="none" strike="noStrike">
                          <a:solidFill>
                            <a:srgbClr val="000000"/>
                          </a:solidFill>
                          <a:effectLst/>
                          <a:latin typeface="Calibri" panose="020F0502020204030204" pitchFamily="34" charset="0"/>
                        </a:rPr>
                        <a:t>10</a:t>
                      </a:r>
                    </a:p>
                  </a:txBody>
                  <a:tcPr marL="7620" marR="7620" marT="762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ctr" fontAlgn="b"/>
                      <a:r>
                        <a:rPr lang="en-IN" sz="2000" b="0" i="0" u="none" strike="noStrike">
                          <a:solidFill>
                            <a:srgbClr val="000000"/>
                          </a:solidFill>
                          <a:effectLst/>
                          <a:latin typeface="Calibri" panose="020F0502020204030204" pitchFamily="34" charset="0"/>
                        </a:rPr>
                        <a:t>0.05</a:t>
                      </a:r>
                    </a:p>
                  </a:txBody>
                  <a:tcPr marL="7620" marR="7620" marT="762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614333176"/>
                  </a:ext>
                </a:extLst>
              </a:tr>
              <a:tr h="499188">
                <a:tc>
                  <a:txBody>
                    <a:bodyPr/>
                    <a:lstStyle/>
                    <a:p>
                      <a:pPr algn="ctr" fontAlgn="b"/>
                      <a:r>
                        <a:rPr lang="en-IN" sz="2000" b="0" i="0" u="none" strike="noStrike" dirty="0">
                          <a:solidFill>
                            <a:srgbClr val="000000"/>
                          </a:solidFill>
                          <a:effectLst/>
                          <a:latin typeface="Calibri" panose="020F0502020204030204" pitchFamily="34" charset="0"/>
                        </a:rPr>
                        <a:t>Good</a:t>
                      </a:r>
                    </a:p>
                  </a:txBody>
                  <a:tcPr marL="7620" marR="7620" marT="762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ctr" fontAlgn="b"/>
                      <a:r>
                        <a:rPr lang="en-IN" sz="2000" b="0" i="0" u="none" strike="noStrike">
                          <a:solidFill>
                            <a:srgbClr val="000000"/>
                          </a:solidFill>
                          <a:effectLst/>
                          <a:latin typeface="Calibri" panose="020F0502020204030204" pitchFamily="34" charset="0"/>
                        </a:rPr>
                        <a:t>30</a:t>
                      </a:r>
                    </a:p>
                  </a:txBody>
                  <a:tcPr marL="7620" marR="7620" marT="762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ctr" fontAlgn="b"/>
                      <a:r>
                        <a:rPr lang="en-IN" sz="2000" b="0" i="0" u="none" strike="noStrike">
                          <a:solidFill>
                            <a:srgbClr val="000000"/>
                          </a:solidFill>
                          <a:effectLst/>
                          <a:latin typeface="Calibri" panose="020F0502020204030204" pitchFamily="34" charset="0"/>
                        </a:rPr>
                        <a:t>0.15</a:t>
                      </a:r>
                    </a:p>
                  </a:txBody>
                  <a:tcPr marL="7620" marR="7620" marT="762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1962813583"/>
                  </a:ext>
                </a:extLst>
              </a:tr>
              <a:tr h="499188">
                <a:tc>
                  <a:txBody>
                    <a:bodyPr/>
                    <a:lstStyle/>
                    <a:p>
                      <a:pPr algn="ctr" fontAlgn="b"/>
                      <a:r>
                        <a:rPr lang="en-IN" sz="2000" b="0" i="0" u="none" strike="noStrike">
                          <a:solidFill>
                            <a:srgbClr val="000000"/>
                          </a:solidFill>
                          <a:effectLst/>
                          <a:latin typeface="Calibri" panose="020F0502020204030204" pitchFamily="34" charset="0"/>
                        </a:rPr>
                        <a:t>Very Good</a:t>
                      </a:r>
                    </a:p>
                  </a:txBody>
                  <a:tcPr marL="7620" marR="7620" marT="762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ctr" fontAlgn="b"/>
                      <a:r>
                        <a:rPr lang="en-IN" sz="2000" b="0" i="0" u="none" strike="noStrike">
                          <a:solidFill>
                            <a:srgbClr val="000000"/>
                          </a:solidFill>
                          <a:effectLst/>
                          <a:latin typeface="Calibri" panose="020F0502020204030204" pitchFamily="34" charset="0"/>
                        </a:rPr>
                        <a:t>60</a:t>
                      </a:r>
                    </a:p>
                  </a:txBody>
                  <a:tcPr marL="7620" marR="7620" marT="762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tc>
                  <a:txBody>
                    <a:bodyPr/>
                    <a:lstStyle/>
                    <a:p>
                      <a:pPr algn="ctr" fontAlgn="b"/>
                      <a:r>
                        <a:rPr lang="en-IN" sz="2000" b="0" i="0" u="none" strike="noStrike">
                          <a:solidFill>
                            <a:srgbClr val="000000"/>
                          </a:solidFill>
                          <a:effectLst/>
                          <a:latin typeface="Calibri" panose="020F0502020204030204" pitchFamily="34" charset="0"/>
                        </a:rPr>
                        <a:t>0.3</a:t>
                      </a:r>
                    </a:p>
                  </a:txBody>
                  <a:tcPr marL="7620" marR="7620" marT="762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tcPr>
                </a:tc>
                <a:extLst>
                  <a:ext uri="{0D108BD9-81ED-4DB2-BD59-A6C34878D82A}">
                    <a16:rowId xmlns:a16="http://schemas.microsoft.com/office/drawing/2014/main" val="1329632277"/>
                  </a:ext>
                </a:extLst>
              </a:tr>
              <a:tr h="499188">
                <a:tc>
                  <a:txBody>
                    <a:bodyPr/>
                    <a:lstStyle/>
                    <a:p>
                      <a:pPr algn="ctr" fontAlgn="b"/>
                      <a:r>
                        <a:rPr lang="en-IN" sz="2000" b="0" i="0" u="none" strike="noStrike">
                          <a:solidFill>
                            <a:srgbClr val="000000"/>
                          </a:solidFill>
                          <a:effectLst/>
                          <a:latin typeface="Calibri" panose="020F0502020204030204" pitchFamily="34" charset="0"/>
                        </a:rPr>
                        <a:t>Excellent</a:t>
                      </a:r>
                    </a:p>
                  </a:txBody>
                  <a:tcPr marL="7620" marR="7620" marT="7620" marB="0" anchor="b">
                    <a:lnL w="6350" cap="flat" cmpd="sng" algn="ctr">
                      <a:solidFill>
                        <a:srgbClr val="9BC2E6"/>
                      </a:solidFill>
                      <a:prstDash val="solid"/>
                      <a:round/>
                      <a:headEnd type="none" w="med" len="med"/>
                      <a:tailEnd type="none" w="med" len="med"/>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ctr" fontAlgn="b"/>
                      <a:r>
                        <a:rPr lang="en-IN" sz="2000" b="0" i="0" u="none" strike="noStrike">
                          <a:solidFill>
                            <a:srgbClr val="000000"/>
                          </a:solidFill>
                          <a:effectLst/>
                          <a:latin typeface="Calibri" panose="020F0502020204030204" pitchFamily="34" charset="0"/>
                        </a:rPr>
                        <a:t>100</a:t>
                      </a:r>
                    </a:p>
                  </a:txBody>
                  <a:tcPr marL="7620" marR="7620" marT="7620" marB="0" anchor="b">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tc>
                  <a:txBody>
                    <a:bodyPr/>
                    <a:lstStyle/>
                    <a:p>
                      <a:pPr algn="ctr" fontAlgn="b"/>
                      <a:r>
                        <a:rPr lang="en-IN" sz="2000" b="0" i="0" u="none" strike="noStrike" dirty="0">
                          <a:solidFill>
                            <a:srgbClr val="000000"/>
                          </a:solidFill>
                          <a:effectLst/>
                          <a:latin typeface="Calibri" panose="020F0502020204030204" pitchFamily="34" charset="0"/>
                        </a:rPr>
                        <a:t>0.5</a:t>
                      </a:r>
                    </a:p>
                  </a:txBody>
                  <a:tcPr marL="7620" marR="7620" marT="7620" marB="0" anchor="b">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DDEBF7"/>
                    </a:solidFill>
                  </a:tcPr>
                </a:tc>
                <a:extLst>
                  <a:ext uri="{0D108BD9-81ED-4DB2-BD59-A6C34878D82A}">
                    <a16:rowId xmlns:a16="http://schemas.microsoft.com/office/drawing/2014/main" val="2966481181"/>
                  </a:ext>
                </a:extLst>
              </a:tr>
            </a:tbl>
          </a:graphicData>
        </a:graphic>
      </p:graphicFrame>
    </p:spTree>
    <p:extLst>
      <p:ext uri="{BB962C8B-B14F-4D97-AF65-F5344CB8AC3E}">
        <p14:creationId xmlns:p14="http://schemas.microsoft.com/office/powerpoint/2010/main" val="27426799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Analytical Hierarchy Process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graphicFrame>
        <p:nvGraphicFramePr>
          <p:cNvPr id="9" name="Table 8">
            <a:extLst>
              <a:ext uri="{FF2B5EF4-FFF2-40B4-BE49-F238E27FC236}">
                <a16:creationId xmlns:a16="http://schemas.microsoft.com/office/drawing/2014/main" id="{0C9B7B9A-8447-256C-5729-8C71FBDD612A}"/>
              </a:ext>
            </a:extLst>
          </p:cNvPr>
          <p:cNvGraphicFramePr>
            <a:graphicFrameLocks noGrp="1"/>
          </p:cNvGraphicFramePr>
          <p:nvPr/>
        </p:nvGraphicFramePr>
        <p:xfrm>
          <a:off x="627324" y="1554698"/>
          <a:ext cx="11098889" cy="4780788"/>
        </p:xfrm>
        <a:graphic>
          <a:graphicData uri="http://schemas.openxmlformats.org/drawingml/2006/table">
            <a:tbl>
              <a:tblPr/>
              <a:tblGrid>
                <a:gridCol w="764342">
                  <a:extLst>
                    <a:ext uri="{9D8B030D-6E8A-4147-A177-3AD203B41FA5}">
                      <a16:colId xmlns:a16="http://schemas.microsoft.com/office/drawing/2014/main" val="1916192361"/>
                    </a:ext>
                  </a:extLst>
                </a:gridCol>
                <a:gridCol w="939504">
                  <a:extLst>
                    <a:ext uri="{9D8B030D-6E8A-4147-A177-3AD203B41FA5}">
                      <a16:colId xmlns:a16="http://schemas.microsoft.com/office/drawing/2014/main" val="2305276634"/>
                    </a:ext>
                  </a:extLst>
                </a:gridCol>
                <a:gridCol w="939504">
                  <a:extLst>
                    <a:ext uri="{9D8B030D-6E8A-4147-A177-3AD203B41FA5}">
                      <a16:colId xmlns:a16="http://schemas.microsoft.com/office/drawing/2014/main" val="3510234687"/>
                    </a:ext>
                  </a:extLst>
                </a:gridCol>
                <a:gridCol w="2038247">
                  <a:extLst>
                    <a:ext uri="{9D8B030D-6E8A-4147-A177-3AD203B41FA5}">
                      <a16:colId xmlns:a16="http://schemas.microsoft.com/office/drawing/2014/main" val="3815472765"/>
                    </a:ext>
                  </a:extLst>
                </a:gridCol>
                <a:gridCol w="2372646">
                  <a:extLst>
                    <a:ext uri="{9D8B030D-6E8A-4147-A177-3AD203B41FA5}">
                      <a16:colId xmlns:a16="http://schemas.microsoft.com/office/drawing/2014/main" val="349992305"/>
                    </a:ext>
                  </a:extLst>
                </a:gridCol>
                <a:gridCol w="1640152">
                  <a:extLst>
                    <a:ext uri="{9D8B030D-6E8A-4147-A177-3AD203B41FA5}">
                      <a16:colId xmlns:a16="http://schemas.microsoft.com/office/drawing/2014/main" val="1652869964"/>
                    </a:ext>
                  </a:extLst>
                </a:gridCol>
                <a:gridCol w="1640152">
                  <a:extLst>
                    <a:ext uri="{9D8B030D-6E8A-4147-A177-3AD203B41FA5}">
                      <a16:colId xmlns:a16="http://schemas.microsoft.com/office/drawing/2014/main" val="1240866541"/>
                    </a:ext>
                  </a:extLst>
                </a:gridCol>
                <a:gridCol w="764342">
                  <a:extLst>
                    <a:ext uri="{9D8B030D-6E8A-4147-A177-3AD203B41FA5}">
                      <a16:colId xmlns:a16="http://schemas.microsoft.com/office/drawing/2014/main" val="2030826590"/>
                    </a:ext>
                  </a:extLst>
                </a:gridCol>
              </a:tblGrid>
              <a:tr h="1183002">
                <a:tc>
                  <a:txBody>
                    <a:bodyPr/>
                    <a:lstStyle/>
                    <a:p>
                      <a:pPr algn="ctr" fontAlgn="b"/>
                      <a:endParaRPr lang="en-IN" sz="17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IN" sz="1700" b="0" i="0" u="none" strike="noStrike" dirty="0">
                          <a:solidFill>
                            <a:srgbClr val="000000"/>
                          </a:solidFill>
                          <a:effectLst/>
                          <a:latin typeface="Calibri" panose="020F0502020204030204" pitchFamily="34" charset="0"/>
                        </a:rPr>
                        <a:t>1. Financial benefits (0.52)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hMerge="1">
                  <a:txBody>
                    <a:bodyPr/>
                    <a:lstStyle/>
                    <a:p>
                      <a:endParaRPr lang="en-IN"/>
                    </a:p>
                  </a:txBody>
                  <a:tcPr/>
                </a:tc>
                <a:tc gridSpan="3">
                  <a:txBody>
                    <a:bodyPr/>
                    <a:lstStyle/>
                    <a:p>
                      <a:pPr algn="ctr" fontAlgn="b"/>
                      <a:r>
                        <a:rPr lang="en-US" sz="1700" b="0" i="0" u="none" strike="noStrike" dirty="0">
                          <a:solidFill>
                            <a:srgbClr val="000000"/>
                          </a:solidFill>
                          <a:effectLst/>
                          <a:latin typeface="Calibri" panose="020F0502020204030204" pitchFamily="34" charset="0"/>
                        </a:rPr>
                        <a:t>2. Contribution to strategy (0.34)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hMerge="1">
                  <a:txBody>
                    <a:bodyPr/>
                    <a:lstStyle/>
                    <a:p>
                      <a:endParaRPr lang="en-IN"/>
                    </a:p>
                  </a:txBody>
                  <a:tcPr/>
                </a:tc>
                <a:tc hMerge="1">
                  <a:txBody>
                    <a:bodyPr/>
                    <a:lstStyle/>
                    <a:p>
                      <a:endParaRPr lang="en-IN"/>
                    </a:p>
                  </a:txBody>
                  <a:tcPr/>
                </a:tc>
                <a:tc>
                  <a:txBody>
                    <a:bodyPr/>
                    <a:lstStyle/>
                    <a:p>
                      <a:pPr algn="ctr" fontAlgn="b"/>
                      <a:r>
                        <a:rPr lang="en-US" sz="1700" b="0" i="0" u="none" strike="noStrike">
                          <a:solidFill>
                            <a:srgbClr val="000000"/>
                          </a:solidFill>
                          <a:effectLst/>
                          <a:latin typeface="Calibri" panose="020F0502020204030204" pitchFamily="34" charset="0"/>
                        </a:rPr>
                        <a:t>3. Contribution to IT infrastructure (0.140)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IN" sz="17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4803683"/>
                  </a:ext>
                </a:extLst>
              </a:tr>
              <a:tr h="1183002">
                <a:tc>
                  <a:txBody>
                    <a:bodyPr/>
                    <a:lstStyle/>
                    <a:p>
                      <a:pPr algn="ctr" fontAlgn="b"/>
                      <a:r>
                        <a:rPr lang="en-IN" sz="1700" b="0" i="0" u="none" strike="noStrike" dirty="0" err="1">
                          <a:solidFill>
                            <a:srgbClr val="000000"/>
                          </a:solidFill>
                          <a:effectLst/>
                          <a:latin typeface="Calibri" panose="020F0502020204030204" pitchFamily="34" charset="0"/>
                        </a:rPr>
                        <a:t>Proj</a:t>
                      </a:r>
                      <a:r>
                        <a:rPr lang="en-IN" sz="17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700" b="0" i="0" u="none" strike="noStrike">
                          <a:solidFill>
                            <a:srgbClr val="000000"/>
                          </a:solidFill>
                          <a:effectLst/>
                          <a:latin typeface="Calibri" panose="020F0502020204030204" pitchFamily="34" charset="0"/>
                        </a:rPr>
                        <a:t>1A: Short-term (0.156)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1B: Long-term (0.364)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700" b="0" i="0" u="none" strike="noStrike">
                          <a:solidFill>
                            <a:srgbClr val="000000"/>
                          </a:solidFill>
                          <a:effectLst/>
                          <a:latin typeface="Calibri" panose="020F0502020204030204" pitchFamily="34" charset="0"/>
                        </a:rPr>
                        <a:t>2A: Increasing market share for product X; (0.1020)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1700" b="0" i="0" u="none" strike="noStrike">
                          <a:solidFill>
                            <a:srgbClr val="000000"/>
                          </a:solidFill>
                          <a:effectLst/>
                          <a:latin typeface="Calibri" panose="020F0502020204030204" pitchFamily="34" charset="0"/>
                        </a:rPr>
                        <a:t>2B: Retaining existing customers for product Y; (0.1564)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700" b="0" i="0" u="none" strike="noStrike">
                          <a:solidFill>
                            <a:srgbClr val="000000"/>
                          </a:solidFill>
                          <a:effectLst/>
                          <a:latin typeface="Calibri" panose="020F0502020204030204" pitchFamily="34" charset="0"/>
                        </a:rPr>
                        <a:t>2C: Improving cost management (0.0816)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700" b="0" i="0" u="none" strike="noStrike">
                          <a:solidFill>
                            <a:srgbClr val="000000"/>
                          </a:solidFill>
                          <a:effectLst/>
                          <a:latin typeface="Calibri" panose="020F0502020204030204" pitchFamily="34" charset="0"/>
                        </a:rPr>
                        <a:t>Total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14341051"/>
                  </a:ext>
                </a:extLst>
              </a:tr>
              <a:tr h="402464">
                <a:tc>
                  <a:txBody>
                    <a:bodyPr/>
                    <a:lstStyle/>
                    <a:p>
                      <a:pPr algn="ctr" fontAlgn="b"/>
                      <a:endParaRPr lang="en-IN" sz="17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700" b="1" i="0" u="none" strike="noStrike">
                          <a:solidFill>
                            <a:srgbClr val="FFFFFF"/>
                          </a:solidFill>
                          <a:effectLst/>
                          <a:latin typeface="Calibri" panose="020F0502020204030204" pitchFamily="34" charset="0"/>
                        </a:rPr>
                        <a:t>0.156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9BD5"/>
                    </a:solidFill>
                  </a:tcPr>
                </a:tc>
                <a:tc>
                  <a:txBody>
                    <a:bodyPr/>
                    <a:lstStyle/>
                    <a:p>
                      <a:pPr algn="ctr" fontAlgn="b"/>
                      <a:r>
                        <a:rPr lang="en-IN" sz="1700" b="1" i="0" u="none" strike="noStrike">
                          <a:solidFill>
                            <a:srgbClr val="FFFFFF"/>
                          </a:solidFill>
                          <a:effectLst/>
                          <a:latin typeface="Calibri" panose="020F0502020204030204" pitchFamily="34" charset="0"/>
                        </a:rPr>
                        <a:t>0.364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9BD5"/>
                    </a:solidFill>
                  </a:tcPr>
                </a:tc>
                <a:tc>
                  <a:txBody>
                    <a:bodyPr/>
                    <a:lstStyle/>
                    <a:p>
                      <a:pPr algn="ctr" fontAlgn="b"/>
                      <a:r>
                        <a:rPr lang="en-IN" sz="1700" b="1" i="0" u="none" strike="noStrike">
                          <a:solidFill>
                            <a:srgbClr val="FFFFFF"/>
                          </a:solidFill>
                          <a:effectLst/>
                          <a:latin typeface="Calibri" panose="020F0502020204030204" pitchFamily="34" charset="0"/>
                        </a:rPr>
                        <a:t>0.102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9BD5"/>
                    </a:solidFill>
                  </a:tcPr>
                </a:tc>
                <a:tc>
                  <a:txBody>
                    <a:bodyPr/>
                    <a:lstStyle/>
                    <a:p>
                      <a:pPr algn="ctr" fontAlgn="b"/>
                      <a:r>
                        <a:rPr lang="en-IN" sz="1700" b="1" i="0" u="none" strike="noStrike">
                          <a:solidFill>
                            <a:srgbClr val="FFFFFF"/>
                          </a:solidFill>
                          <a:effectLst/>
                          <a:latin typeface="Calibri" panose="020F0502020204030204" pitchFamily="34" charset="0"/>
                        </a:rPr>
                        <a:t>0.1564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9BD5"/>
                    </a:solidFill>
                  </a:tcPr>
                </a:tc>
                <a:tc>
                  <a:txBody>
                    <a:bodyPr/>
                    <a:lstStyle/>
                    <a:p>
                      <a:pPr algn="ctr" fontAlgn="b"/>
                      <a:r>
                        <a:rPr lang="en-IN" sz="1700" b="1" i="0" u="none" strike="noStrike">
                          <a:solidFill>
                            <a:srgbClr val="FFFFFF"/>
                          </a:solidFill>
                          <a:effectLst/>
                          <a:latin typeface="Calibri" panose="020F0502020204030204" pitchFamily="34" charset="0"/>
                        </a:rPr>
                        <a:t>0.0816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9BD5"/>
                    </a:solidFill>
                  </a:tcPr>
                </a:tc>
                <a:tc>
                  <a:txBody>
                    <a:bodyPr/>
                    <a:lstStyle/>
                    <a:p>
                      <a:pPr algn="ctr" fontAlgn="b"/>
                      <a:r>
                        <a:rPr lang="en-IN" sz="1700" b="1" i="0" u="none" strike="noStrike">
                          <a:solidFill>
                            <a:srgbClr val="FFFFFF"/>
                          </a:solidFill>
                          <a:effectLst/>
                          <a:latin typeface="Calibri" panose="020F0502020204030204" pitchFamily="34" charset="0"/>
                        </a:rPr>
                        <a:t>0.14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9BD5"/>
                    </a:solidFill>
                  </a:tcPr>
                </a:tc>
                <a:tc>
                  <a:txBody>
                    <a:bodyPr/>
                    <a:lstStyle/>
                    <a:p>
                      <a:pPr algn="ctr" fontAlgn="b"/>
                      <a:r>
                        <a:rPr lang="en-IN" sz="1700" b="1" i="0" u="none" strike="noStrike">
                          <a:solidFill>
                            <a:srgbClr val="FFFFFF"/>
                          </a:solidFill>
                          <a:effectLst/>
                          <a:latin typeface="Calibri" panose="020F0502020204030204" pitchFamily="34" charset="0"/>
                        </a:rPr>
                        <a:t>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2977712818"/>
                  </a:ext>
                </a:extLst>
              </a:tr>
              <a:tr h="402464">
                <a:tc>
                  <a:txBody>
                    <a:bodyPr/>
                    <a:lstStyle/>
                    <a:p>
                      <a:pPr algn="ctr" fontAlgn="b"/>
                      <a:r>
                        <a:rPr lang="en-IN" sz="1700" b="0" i="0" u="none" strike="noStrike">
                          <a:solidFill>
                            <a:srgbClr val="000000"/>
                          </a:solidFill>
                          <a:effectLst/>
                          <a:latin typeface="Calibri" panose="020F0502020204030204" pitchFamily="34" charset="0"/>
                        </a:rPr>
                        <a:t>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700" b="0" i="0" u="none" strike="noStrike">
                          <a:solidFill>
                            <a:srgbClr val="000000"/>
                          </a:solidFill>
                          <a:effectLst/>
                          <a:latin typeface="Calibri" panose="020F0502020204030204" pitchFamily="34" charset="0"/>
                        </a:rPr>
                        <a:t>Excellent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Excellent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Excellent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Excellent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Excellent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Excellent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1</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extLst>
                  <a:ext uri="{0D108BD9-81ED-4DB2-BD59-A6C34878D82A}">
                    <a16:rowId xmlns:a16="http://schemas.microsoft.com/office/drawing/2014/main" val="681461604"/>
                  </a:ext>
                </a:extLst>
              </a:tr>
              <a:tr h="402464">
                <a:tc>
                  <a:txBody>
                    <a:bodyPr/>
                    <a:lstStyle/>
                    <a:p>
                      <a:pPr algn="ctr" fontAlgn="b"/>
                      <a:r>
                        <a:rPr lang="en-IN" sz="1700" b="0" i="0" u="none" strike="noStrike">
                          <a:solidFill>
                            <a:srgbClr val="000000"/>
                          </a:solidFill>
                          <a:effectLst/>
                          <a:latin typeface="Calibri" panose="020F0502020204030204" pitchFamily="34" charset="0"/>
                        </a:rPr>
                        <a:t>B</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700" b="0" i="0" u="none" strike="noStrike">
                          <a:solidFill>
                            <a:srgbClr val="000000"/>
                          </a:solidFill>
                          <a:effectLst/>
                          <a:latin typeface="Calibri" panose="020F0502020204030204" pitchFamily="34" charset="0"/>
                        </a:rPr>
                        <a:t>Good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Excellent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Good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Excellent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Good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Excellent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0.76228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extLst>
                  <a:ext uri="{0D108BD9-81ED-4DB2-BD59-A6C34878D82A}">
                    <a16:rowId xmlns:a16="http://schemas.microsoft.com/office/drawing/2014/main" val="2130861180"/>
                  </a:ext>
                </a:extLst>
              </a:tr>
              <a:tr h="402464">
                <a:tc>
                  <a:txBody>
                    <a:bodyPr/>
                    <a:lstStyle/>
                    <a:p>
                      <a:pPr algn="ctr" fontAlgn="b"/>
                      <a:r>
                        <a:rPr lang="en-IN" sz="1700" b="0" i="0" u="none" strike="noStrike">
                          <a:solidFill>
                            <a:srgbClr val="000000"/>
                          </a:solidFill>
                          <a:effectLst/>
                          <a:latin typeface="Calibri" panose="020F0502020204030204" pitchFamily="34" charset="0"/>
                        </a:rPr>
                        <a:t>C</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700" b="0" i="0" u="none" strike="noStrike">
                          <a:solidFill>
                            <a:srgbClr val="000000"/>
                          </a:solidFill>
                          <a:effectLst/>
                          <a:latin typeface="Calibri" panose="020F0502020204030204" pitchFamily="34" charset="0"/>
                        </a:rPr>
                        <a:t>Excellent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Good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Excellent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Good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Excellent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Good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0.53772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extLst>
                  <a:ext uri="{0D108BD9-81ED-4DB2-BD59-A6C34878D82A}">
                    <a16:rowId xmlns:a16="http://schemas.microsoft.com/office/drawing/2014/main" val="148380033"/>
                  </a:ext>
                </a:extLst>
              </a:tr>
              <a:tr h="402464">
                <a:tc>
                  <a:txBody>
                    <a:bodyPr/>
                    <a:lstStyle/>
                    <a:p>
                      <a:pPr algn="ctr" fontAlgn="b"/>
                      <a:r>
                        <a:rPr lang="en-IN" sz="1700" b="0" i="0" u="none" strike="noStrike">
                          <a:solidFill>
                            <a:srgbClr val="000000"/>
                          </a:solidFill>
                          <a:effectLst/>
                          <a:latin typeface="Calibri" panose="020F0502020204030204" pitchFamily="34" charset="0"/>
                        </a:rPr>
                        <a:t>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700" b="0" i="0" u="none" strike="noStrike">
                          <a:solidFill>
                            <a:srgbClr val="000000"/>
                          </a:solidFill>
                          <a:effectLst/>
                          <a:latin typeface="Calibri" panose="020F0502020204030204" pitchFamily="34" charset="0"/>
                        </a:rPr>
                        <a:t>Very Good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Very Good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Very Good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Very Good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Very Good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Very Good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0.6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extLst>
                  <a:ext uri="{0D108BD9-81ED-4DB2-BD59-A6C34878D82A}">
                    <a16:rowId xmlns:a16="http://schemas.microsoft.com/office/drawing/2014/main" val="2318675390"/>
                  </a:ext>
                </a:extLst>
              </a:tr>
              <a:tr h="402464">
                <a:tc>
                  <a:txBody>
                    <a:bodyPr/>
                    <a:lstStyle/>
                    <a:p>
                      <a:pPr algn="ctr" fontAlgn="b"/>
                      <a:r>
                        <a:rPr lang="en-IN" sz="1700" b="0" i="0" u="none" strike="noStrike">
                          <a:solidFill>
                            <a:srgbClr val="000000"/>
                          </a:solidFill>
                          <a:effectLst/>
                          <a:latin typeface="Calibri" panose="020F0502020204030204" pitchFamily="34" charset="0"/>
                        </a:rPr>
                        <a:t>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700" b="0" i="0" u="none" strike="noStrike">
                          <a:solidFill>
                            <a:srgbClr val="000000"/>
                          </a:solidFill>
                          <a:effectLst/>
                          <a:latin typeface="Calibri" panose="020F0502020204030204" pitchFamily="34" charset="0"/>
                        </a:rPr>
                        <a:t>Poor</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Fair</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pPr algn="ctr" fontAlgn="b"/>
                      <a:r>
                        <a:rPr lang="en-IN" sz="1700" b="0" i="0" u="none" strike="noStrike">
                          <a:solidFill>
                            <a:srgbClr val="000000"/>
                          </a:solidFill>
                          <a:effectLst/>
                          <a:latin typeface="Calibri" panose="020F0502020204030204" pitchFamily="34" charset="0"/>
                        </a:rPr>
                        <a:t>Good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Very Good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pPr algn="ctr" fontAlgn="b"/>
                      <a:r>
                        <a:rPr lang="en-IN" sz="1700" b="0" i="0" u="none" strike="noStrike">
                          <a:solidFill>
                            <a:srgbClr val="000000"/>
                          </a:solidFill>
                          <a:effectLst/>
                          <a:latin typeface="Calibri" panose="020F0502020204030204" pitchFamily="34" charset="0"/>
                        </a:rPr>
                        <a:t>Excellent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a:solidFill>
                            <a:srgbClr val="000000"/>
                          </a:solidFill>
                          <a:effectLst/>
                          <a:latin typeface="Calibri" panose="020F0502020204030204" pitchFamily="34" charset="0"/>
                        </a:rPr>
                        <a:t>Good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en-IN" sz="1700" b="0" i="0" u="none" strike="noStrike" dirty="0">
                          <a:solidFill>
                            <a:srgbClr val="000000"/>
                          </a:solidFill>
                          <a:effectLst/>
                          <a:latin typeface="Calibri" panose="020F0502020204030204" pitchFamily="34" charset="0"/>
                        </a:rPr>
                        <a:t>0.28444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extLst>
                  <a:ext uri="{0D108BD9-81ED-4DB2-BD59-A6C34878D82A}">
                    <a16:rowId xmlns:a16="http://schemas.microsoft.com/office/drawing/2014/main" val="706563292"/>
                  </a:ext>
                </a:extLst>
              </a:tr>
            </a:tbl>
          </a:graphicData>
        </a:graphic>
      </p:graphicFrame>
    </p:spTree>
    <p:extLst>
      <p:ext uri="{BB962C8B-B14F-4D97-AF65-F5344CB8AC3E}">
        <p14:creationId xmlns:p14="http://schemas.microsoft.com/office/powerpoint/2010/main" val="17142105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Profile Models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2677656"/>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Show risk/return options for projects. </a:t>
            </a:r>
          </a:p>
          <a:p>
            <a:pPr marL="342900" indent="-342900">
              <a:buFont typeface="Arial" panose="020B0604020202020204" pitchFamily="34" charset="0"/>
              <a:buChar char="•"/>
            </a:pPr>
            <a:r>
              <a:rPr lang="en-US" altLang="en-US" sz="2400" dirty="0"/>
              <a:t>Requires:</a:t>
            </a:r>
          </a:p>
          <a:p>
            <a:pPr marL="800100" lvl="1" indent="-342900">
              <a:buClr>
                <a:schemeClr val="tx1"/>
              </a:buClr>
              <a:buSzPct val="150000"/>
              <a:buFont typeface="Arial" panose="020B0604020202020204" pitchFamily="34" charset="0"/>
              <a:buChar char="•"/>
            </a:pPr>
            <a:r>
              <a:rPr lang="en-US" altLang="en-US" sz="2400" i="1" dirty="0">
                <a:solidFill>
                  <a:srgbClr val="0000CC"/>
                </a:solidFill>
              </a:rPr>
              <a:t>Criteria</a:t>
            </a:r>
            <a:r>
              <a:rPr lang="en-US" altLang="en-US" sz="2400" dirty="0"/>
              <a:t> selection as axes</a:t>
            </a:r>
          </a:p>
          <a:p>
            <a:pPr marL="800100" lvl="1" indent="-342900">
              <a:buClr>
                <a:schemeClr val="tx1"/>
              </a:buClr>
              <a:buSzPct val="150000"/>
              <a:buFont typeface="Arial" panose="020B0604020202020204" pitchFamily="34" charset="0"/>
              <a:buChar char="•"/>
            </a:pPr>
            <a:r>
              <a:rPr lang="en-US" altLang="en-US" sz="2400" i="1" dirty="0">
                <a:solidFill>
                  <a:srgbClr val="0000CC"/>
                </a:solidFill>
              </a:rPr>
              <a:t>Rating</a:t>
            </a:r>
            <a:r>
              <a:rPr lang="en-US" altLang="en-US" sz="2400" dirty="0"/>
              <a:t> each project on criteria</a:t>
            </a:r>
          </a:p>
          <a:p>
            <a:pPr marL="342900" indent="-342900">
              <a:buClr>
                <a:schemeClr val="tx1"/>
              </a:buClr>
              <a:buSzPct val="150000"/>
              <a:buFont typeface="Arial" panose="020B0604020202020204" pitchFamily="34" charset="0"/>
              <a:buChar char="•"/>
            </a:pPr>
            <a:endParaRPr lang="en-US" altLang="en-US" sz="2400" dirty="0"/>
          </a:p>
          <a:p>
            <a:pPr marL="342900" indent="-342900">
              <a:buClr>
                <a:schemeClr val="tx1"/>
              </a:buClr>
              <a:buSzPct val="150000"/>
              <a:buFont typeface="Arial" panose="020B0604020202020204" pitchFamily="34" charset="0"/>
              <a:buChar char="•"/>
            </a:pPr>
            <a:endParaRPr lang="en-US" altLang="en-US" sz="2400" dirty="0"/>
          </a:p>
          <a:p>
            <a:pPr marL="342900" indent="-342900">
              <a:buClr>
                <a:schemeClr val="tx1"/>
              </a:buClr>
              <a:buSzPct val="150000"/>
              <a:buFont typeface="Arial" panose="020B0604020202020204" pitchFamily="34" charset="0"/>
              <a:buChar char="•"/>
            </a:pPr>
            <a:endParaRPr lang="en-US" altLang="en-US" sz="2400" dirty="0"/>
          </a:p>
        </p:txBody>
      </p:sp>
      <p:grpSp>
        <p:nvGrpSpPr>
          <p:cNvPr id="5" name="Group 30">
            <a:extLst>
              <a:ext uri="{FF2B5EF4-FFF2-40B4-BE49-F238E27FC236}">
                <a16:creationId xmlns:a16="http://schemas.microsoft.com/office/drawing/2014/main" id="{3F0DD9E0-7A76-5E1C-5368-364FDF8CF48A}"/>
              </a:ext>
            </a:extLst>
          </p:cNvPr>
          <p:cNvGrpSpPr>
            <a:grpSpLocks/>
          </p:cNvGrpSpPr>
          <p:nvPr/>
        </p:nvGrpSpPr>
        <p:grpSpPr bwMode="auto">
          <a:xfrm>
            <a:off x="3465616" y="3057512"/>
            <a:ext cx="7543800" cy="3481388"/>
            <a:chOff x="0" y="2016"/>
            <a:chExt cx="4752" cy="2193"/>
          </a:xfrm>
        </p:grpSpPr>
        <p:sp>
          <p:nvSpPr>
            <p:cNvPr id="6" name="Text Box 17">
              <a:extLst>
                <a:ext uri="{FF2B5EF4-FFF2-40B4-BE49-F238E27FC236}">
                  <a16:creationId xmlns:a16="http://schemas.microsoft.com/office/drawing/2014/main" id="{57E4C6CF-CCFE-AC81-63D7-9C0F62599358}"/>
                </a:ext>
              </a:extLst>
            </p:cNvPr>
            <p:cNvSpPr txBox="1">
              <a:spLocks noChangeArrowheads="1"/>
            </p:cNvSpPr>
            <p:nvPr/>
          </p:nvSpPr>
          <p:spPr bwMode="auto">
            <a:xfrm>
              <a:off x="0" y="2304"/>
              <a:ext cx="20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Maximum Desired Risk</a:t>
              </a:r>
            </a:p>
          </p:txBody>
        </p:sp>
        <p:grpSp>
          <p:nvGrpSpPr>
            <p:cNvPr id="7" name="Group 29">
              <a:extLst>
                <a:ext uri="{FF2B5EF4-FFF2-40B4-BE49-F238E27FC236}">
                  <a16:creationId xmlns:a16="http://schemas.microsoft.com/office/drawing/2014/main" id="{97197637-9FCD-0546-2C43-DC42229E512A}"/>
                </a:ext>
              </a:extLst>
            </p:cNvPr>
            <p:cNvGrpSpPr>
              <a:grpSpLocks/>
            </p:cNvGrpSpPr>
            <p:nvPr/>
          </p:nvGrpSpPr>
          <p:grpSpPr bwMode="auto">
            <a:xfrm>
              <a:off x="1344" y="2016"/>
              <a:ext cx="3408" cy="2193"/>
              <a:chOff x="1344" y="2016"/>
              <a:chExt cx="3408" cy="2193"/>
            </a:xfrm>
          </p:grpSpPr>
          <p:sp>
            <p:nvSpPr>
              <p:cNvPr id="9" name="Text Box 18">
                <a:extLst>
                  <a:ext uri="{FF2B5EF4-FFF2-40B4-BE49-F238E27FC236}">
                    <a16:creationId xmlns:a16="http://schemas.microsoft.com/office/drawing/2014/main" id="{0828F4F4-9B0C-0111-5EFC-11CDE861F020}"/>
                  </a:ext>
                </a:extLst>
              </p:cNvPr>
              <p:cNvSpPr txBox="1">
                <a:spLocks noChangeArrowheads="1"/>
              </p:cNvSpPr>
              <p:nvPr/>
            </p:nvSpPr>
            <p:spPr bwMode="auto">
              <a:xfrm>
                <a:off x="1776" y="3840"/>
                <a:ext cx="1104" cy="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65000"/>
                  </a:lnSpc>
                  <a:spcBef>
                    <a:spcPct val="50000"/>
                  </a:spcBef>
                </a:pPr>
                <a:r>
                  <a:rPr lang="en-US" altLang="en-US"/>
                  <a:t>Minimum </a:t>
                </a:r>
              </a:p>
              <a:p>
                <a:pPr>
                  <a:lnSpc>
                    <a:spcPct val="65000"/>
                  </a:lnSpc>
                  <a:spcBef>
                    <a:spcPct val="50000"/>
                  </a:spcBef>
                </a:pPr>
                <a:r>
                  <a:rPr lang="en-US" altLang="en-US"/>
                  <a:t>Desired Return</a:t>
                </a:r>
              </a:p>
            </p:txBody>
          </p:sp>
          <p:sp>
            <p:nvSpPr>
              <p:cNvPr id="10" name="Rectangle 5">
                <a:extLst>
                  <a:ext uri="{FF2B5EF4-FFF2-40B4-BE49-F238E27FC236}">
                    <a16:creationId xmlns:a16="http://schemas.microsoft.com/office/drawing/2014/main" id="{4C799FF5-8520-AF2C-04B0-447A4E9C1EAE}"/>
                  </a:ext>
                </a:extLst>
              </p:cNvPr>
              <p:cNvSpPr>
                <a:spLocks noChangeArrowheads="1"/>
              </p:cNvSpPr>
              <p:nvPr/>
            </p:nvSpPr>
            <p:spPr bwMode="auto">
              <a:xfrm>
                <a:off x="1536" y="2016"/>
                <a:ext cx="3216" cy="1824"/>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1" name="Text Box 6">
                <a:extLst>
                  <a:ext uri="{FF2B5EF4-FFF2-40B4-BE49-F238E27FC236}">
                    <a16:creationId xmlns:a16="http://schemas.microsoft.com/office/drawing/2014/main" id="{332911FD-49BA-9BA4-7159-EFCB8768D6ED}"/>
                  </a:ext>
                </a:extLst>
              </p:cNvPr>
              <p:cNvSpPr txBox="1">
                <a:spLocks noChangeArrowheads="1"/>
              </p:cNvSpPr>
              <p:nvPr/>
            </p:nvSpPr>
            <p:spPr bwMode="auto">
              <a:xfrm>
                <a:off x="3264" y="3840"/>
                <a:ext cx="14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FF0000"/>
                    </a:solidFill>
                  </a:rPr>
                  <a:t>Return</a:t>
                </a:r>
              </a:p>
            </p:txBody>
          </p:sp>
          <p:sp>
            <p:nvSpPr>
              <p:cNvPr id="12" name="Text Box 7">
                <a:extLst>
                  <a:ext uri="{FF2B5EF4-FFF2-40B4-BE49-F238E27FC236}">
                    <a16:creationId xmlns:a16="http://schemas.microsoft.com/office/drawing/2014/main" id="{49B0ABC9-4ED4-CABC-A998-E02F080E07E5}"/>
                  </a:ext>
                </a:extLst>
              </p:cNvPr>
              <p:cNvSpPr txBox="1">
                <a:spLocks noChangeArrowheads="1"/>
              </p:cNvSpPr>
              <p:nvPr/>
            </p:nvSpPr>
            <p:spPr bwMode="auto">
              <a:xfrm>
                <a:off x="1344" y="2880"/>
                <a:ext cx="192" cy="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FF0000"/>
                    </a:solidFill>
                  </a:rPr>
                  <a:t>Risk</a:t>
                </a:r>
              </a:p>
            </p:txBody>
          </p:sp>
          <p:sp>
            <p:nvSpPr>
              <p:cNvPr id="13" name="Text Box 8">
                <a:extLst>
                  <a:ext uri="{FF2B5EF4-FFF2-40B4-BE49-F238E27FC236}">
                    <a16:creationId xmlns:a16="http://schemas.microsoft.com/office/drawing/2014/main" id="{393E9B8A-C2B9-4C2F-FC28-64A1A19DF1FC}"/>
                  </a:ext>
                </a:extLst>
              </p:cNvPr>
              <p:cNvSpPr txBox="1">
                <a:spLocks noChangeArrowheads="1"/>
              </p:cNvSpPr>
              <p:nvPr/>
            </p:nvSpPr>
            <p:spPr bwMode="auto">
              <a:xfrm>
                <a:off x="1824" y="3264"/>
                <a:ext cx="3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X</a:t>
                </a:r>
                <a:r>
                  <a:rPr lang="en-US" altLang="en-US" baseline="-25000"/>
                  <a:t>1</a:t>
                </a:r>
              </a:p>
            </p:txBody>
          </p:sp>
          <p:sp>
            <p:nvSpPr>
              <p:cNvPr id="14" name="Text Box 9">
                <a:extLst>
                  <a:ext uri="{FF2B5EF4-FFF2-40B4-BE49-F238E27FC236}">
                    <a16:creationId xmlns:a16="http://schemas.microsoft.com/office/drawing/2014/main" id="{A0EC2174-58CD-7CFC-0331-9EBE2FE263A5}"/>
                  </a:ext>
                </a:extLst>
              </p:cNvPr>
              <p:cNvSpPr txBox="1">
                <a:spLocks noChangeArrowheads="1"/>
              </p:cNvSpPr>
              <p:nvPr/>
            </p:nvSpPr>
            <p:spPr bwMode="auto">
              <a:xfrm>
                <a:off x="2880" y="3120"/>
                <a:ext cx="3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X</a:t>
                </a:r>
                <a:r>
                  <a:rPr lang="en-US" altLang="en-US" baseline="-25000"/>
                  <a:t>3</a:t>
                </a:r>
              </a:p>
            </p:txBody>
          </p:sp>
          <p:sp>
            <p:nvSpPr>
              <p:cNvPr id="15" name="Text Box 10">
                <a:extLst>
                  <a:ext uri="{FF2B5EF4-FFF2-40B4-BE49-F238E27FC236}">
                    <a16:creationId xmlns:a16="http://schemas.microsoft.com/office/drawing/2014/main" id="{A077B02C-E20A-4873-3A37-D1D1225DBB1C}"/>
                  </a:ext>
                </a:extLst>
              </p:cNvPr>
              <p:cNvSpPr txBox="1">
                <a:spLocks noChangeArrowheads="1"/>
              </p:cNvSpPr>
              <p:nvPr/>
            </p:nvSpPr>
            <p:spPr bwMode="auto">
              <a:xfrm>
                <a:off x="3792" y="2640"/>
                <a:ext cx="3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X</a:t>
                </a:r>
                <a:r>
                  <a:rPr lang="en-US" altLang="en-US" baseline="-25000"/>
                  <a:t>5</a:t>
                </a:r>
              </a:p>
            </p:txBody>
          </p:sp>
          <p:sp>
            <p:nvSpPr>
              <p:cNvPr id="16" name="Text Box 11">
                <a:extLst>
                  <a:ext uri="{FF2B5EF4-FFF2-40B4-BE49-F238E27FC236}">
                    <a16:creationId xmlns:a16="http://schemas.microsoft.com/office/drawing/2014/main" id="{86038080-3C48-B51F-11EB-19AD08037A21}"/>
                  </a:ext>
                </a:extLst>
              </p:cNvPr>
              <p:cNvSpPr txBox="1">
                <a:spLocks noChangeArrowheads="1"/>
              </p:cNvSpPr>
              <p:nvPr/>
            </p:nvSpPr>
            <p:spPr bwMode="auto">
              <a:xfrm>
                <a:off x="4272" y="2160"/>
                <a:ext cx="3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X</a:t>
                </a:r>
                <a:r>
                  <a:rPr lang="en-US" altLang="en-US" baseline="-25000"/>
                  <a:t>6</a:t>
                </a:r>
              </a:p>
            </p:txBody>
          </p:sp>
          <p:cxnSp>
            <p:nvCxnSpPr>
              <p:cNvPr id="17" name="AutoShape 12">
                <a:extLst>
                  <a:ext uri="{FF2B5EF4-FFF2-40B4-BE49-F238E27FC236}">
                    <a16:creationId xmlns:a16="http://schemas.microsoft.com/office/drawing/2014/main" id="{D336E85B-1BDE-7FA7-66FD-D0DD0F00B304}"/>
                  </a:ext>
                </a:extLst>
              </p:cNvPr>
              <p:cNvCxnSpPr>
                <a:cxnSpLocks noChangeShapeType="1"/>
                <a:stCxn id="13" idx="3"/>
                <a:endCxn id="14" idx="1"/>
              </p:cNvCxnSpPr>
              <p:nvPr/>
            </p:nvCxnSpPr>
            <p:spPr bwMode="auto">
              <a:xfrm flipV="1">
                <a:off x="2160" y="3236"/>
                <a:ext cx="720" cy="144"/>
              </a:xfrm>
              <a:prstGeom prst="straightConnector1">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AutoShape 13">
                <a:extLst>
                  <a:ext uri="{FF2B5EF4-FFF2-40B4-BE49-F238E27FC236}">
                    <a16:creationId xmlns:a16="http://schemas.microsoft.com/office/drawing/2014/main" id="{84A9D63F-6F65-7D11-62D8-65718C2F04AA}"/>
                  </a:ext>
                </a:extLst>
              </p:cNvPr>
              <p:cNvCxnSpPr>
                <a:cxnSpLocks noChangeShapeType="1"/>
                <a:stCxn id="14" idx="3"/>
                <a:endCxn id="15" idx="2"/>
              </p:cNvCxnSpPr>
              <p:nvPr/>
            </p:nvCxnSpPr>
            <p:spPr bwMode="auto">
              <a:xfrm flipV="1">
                <a:off x="3216" y="2871"/>
                <a:ext cx="744" cy="365"/>
              </a:xfrm>
              <a:prstGeom prst="straightConnector1">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Line 15">
                <a:extLst>
                  <a:ext uri="{FF2B5EF4-FFF2-40B4-BE49-F238E27FC236}">
                    <a16:creationId xmlns:a16="http://schemas.microsoft.com/office/drawing/2014/main" id="{45D8ED4D-5AB4-DBEA-5E7E-CB7822245754}"/>
                  </a:ext>
                </a:extLst>
              </p:cNvPr>
              <p:cNvSpPr>
                <a:spLocks noChangeShapeType="1"/>
              </p:cNvSpPr>
              <p:nvPr/>
            </p:nvSpPr>
            <p:spPr bwMode="auto">
              <a:xfrm>
                <a:off x="1536" y="2496"/>
                <a:ext cx="3216" cy="0"/>
              </a:xfrm>
              <a:prstGeom prst="line">
                <a:avLst/>
              </a:prstGeom>
              <a:noFill/>
              <a:ln w="381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0" name="Line 16">
                <a:extLst>
                  <a:ext uri="{FF2B5EF4-FFF2-40B4-BE49-F238E27FC236}">
                    <a16:creationId xmlns:a16="http://schemas.microsoft.com/office/drawing/2014/main" id="{C7C0D255-1B36-3B67-6F23-21E09C7BC453}"/>
                  </a:ext>
                </a:extLst>
              </p:cNvPr>
              <p:cNvSpPr>
                <a:spLocks noChangeShapeType="1"/>
              </p:cNvSpPr>
              <p:nvPr/>
            </p:nvSpPr>
            <p:spPr bwMode="auto">
              <a:xfrm>
                <a:off x="2400" y="2016"/>
                <a:ext cx="0" cy="1824"/>
              </a:xfrm>
              <a:prstGeom prst="line">
                <a:avLst/>
              </a:prstGeom>
              <a:noFill/>
              <a:ln w="381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1" name="Text Box 19">
                <a:extLst>
                  <a:ext uri="{FF2B5EF4-FFF2-40B4-BE49-F238E27FC236}">
                    <a16:creationId xmlns:a16="http://schemas.microsoft.com/office/drawing/2014/main" id="{196D15EB-C8BF-3A25-F908-BC6B78483C83}"/>
                  </a:ext>
                </a:extLst>
              </p:cNvPr>
              <p:cNvSpPr txBox="1">
                <a:spLocks noChangeArrowheads="1"/>
              </p:cNvSpPr>
              <p:nvPr/>
            </p:nvSpPr>
            <p:spPr bwMode="auto">
              <a:xfrm>
                <a:off x="3216" y="2640"/>
                <a:ext cx="3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X</a:t>
                </a:r>
                <a:r>
                  <a:rPr lang="en-US" altLang="en-US" baseline="-25000"/>
                  <a:t>4</a:t>
                </a:r>
              </a:p>
            </p:txBody>
          </p:sp>
          <p:sp>
            <p:nvSpPr>
              <p:cNvPr id="22" name="Text Box 20">
                <a:extLst>
                  <a:ext uri="{FF2B5EF4-FFF2-40B4-BE49-F238E27FC236}">
                    <a16:creationId xmlns:a16="http://schemas.microsoft.com/office/drawing/2014/main" id="{E79BB806-764B-643B-0A25-C1A5017FB5C9}"/>
                  </a:ext>
                </a:extLst>
              </p:cNvPr>
              <p:cNvSpPr txBox="1">
                <a:spLocks noChangeArrowheads="1"/>
              </p:cNvSpPr>
              <p:nvPr/>
            </p:nvSpPr>
            <p:spPr bwMode="auto">
              <a:xfrm>
                <a:off x="2448" y="2544"/>
                <a:ext cx="3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X</a:t>
                </a:r>
                <a:r>
                  <a:rPr lang="en-US" altLang="en-US" baseline="-25000"/>
                  <a:t>2</a:t>
                </a:r>
              </a:p>
            </p:txBody>
          </p:sp>
          <p:sp>
            <p:nvSpPr>
              <p:cNvPr id="23" name="Text Box 21">
                <a:extLst>
                  <a:ext uri="{FF2B5EF4-FFF2-40B4-BE49-F238E27FC236}">
                    <a16:creationId xmlns:a16="http://schemas.microsoft.com/office/drawing/2014/main" id="{753612C7-946E-CA96-5EC1-9FA613FD1652}"/>
                  </a:ext>
                </a:extLst>
              </p:cNvPr>
              <p:cNvSpPr txBox="1">
                <a:spLocks noChangeArrowheads="1"/>
              </p:cNvSpPr>
              <p:nvPr/>
            </p:nvSpPr>
            <p:spPr bwMode="auto">
              <a:xfrm>
                <a:off x="3408" y="3360"/>
                <a:ext cx="12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Efficient Frontier</a:t>
                </a:r>
              </a:p>
            </p:txBody>
          </p:sp>
          <p:cxnSp>
            <p:nvCxnSpPr>
              <p:cNvPr id="24" name="AutoShape 25">
                <a:extLst>
                  <a:ext uri="{FF2B5EF4-FFF2-40B4-BE49-F238E27FC236}">
                    <a16:creationId xmlns:a16="http://schemas.microsoft.com/office/drawing/2014/main" id="{44641944-62A6-56D3-B4F3-6E05216F94E5}"/>
                  </a:ext>
                </a:extLst>
              </p:cNvPr>
              <p:cNvCxnSpPr>
                <a:cxnSpLocks noChangeShapeType="1"/>
                <a:stCxn id="15" idx="3"/>
                <a:endCxn id="16" idx="2"/>
              </p:cNvCxnSpPr>
              <p:nvPr/>
            </p:nvCxnSpPr>
            <p:spPr bwMode="auto">
              <a:xfrm flipV="1">
                <a:off x="4128" y="2391"/>
                <a:ext cx="312" cy="365"/>
              </a:xfrm>
              <a:prstGeom prst="straightConnector1">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Line 26">
                <a:extLst>
                  <a:ext uri="{FF2B5EF4-FFF2-40B4-BE49-F238E27FC236}">
                    <a16:creationId xmlns:a16="http://schemas.microsoft.com/office/drawing/2014/main" id="{39586CE0-2873-3782-270D-8059C1F85DB6}"/>
                  </a:ext>
                </a:extLst>
              </p:cNvPr>
              <p:cNvSpPr>
                <a:spLocks noChangeShapeType="1"/>
              </p:cNvSpPr>
              <p:nvPr/>
            </p:nvSpPr>
            <p:spPr bwMode="auto">
              <a:xfrm flipV="1">
                <a:off x="4128" y="2640"/>
                <a:ext cx="144" cy="768"/>
              </a:xfrm>
              <a:prstGeom prst="line">
                <a:avLst/>
              </a:prstGeom>
              <a:noFill/>
              <a:ln w="254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grpSp>
    </p:spTree>
    <p:extLst>
      <p:ext uri="{BB962C8B-B14F-4D97-AF65-F5344CB8AC3E}">
        <p14:creationId xmlns:p14="http://schemas.microsoft.com/office/powerpoint/2010/main" val="19000198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Financial Models</a:t>
            </a:r>
            <a:br>
              <a:rPr lang="en-US" altLang="en-US" b="1" dirty="0"/>
            </a:br>
            <a:br>
              <a:rPr lang="en-US" altLang="en-US" b="1" dirty="0"/>
            </a:br>
            <a:endParaRPr lang="en-US" b="1" dirty="0">
              <a:latin typeface="Segoe UI Light" panose="020B0502040204020203" pitchFamily="34" charset="0"/>
              <a:cs typeface="Segoe UI Light" panose="020B0502040204020203" pitchFamily="34" charset="0"/>
            </a:endParaRPr>
          </a:p>
        </p:txBody>
      </p:sp>
      <p:sp>
        <p:nvSpPr>
          <p:cNvPr id="2" name="TextBox 1"/>
          <p:cNvSpPr txBox="1"/>
          <p:nvPr/>
        </p:nvSpPr>
        <p:spPr>
          <a:xfrm>
            <a:off x="665018" y="1565564"/>
            <a:ext cx="11008353" cy="3785652"/>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Based on the time value of money principal</a:t>
            </a:r>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r>
              <a:rPr lang="en-US" altLang="en-US" sz="2400" dirty="0"/>
              <a:t>Payback period</a:t>
            </a:r>
          </a:p>
          <a:p>
            <a:pPr marL="342900" indent="-342900">
              <a:buFont typeface="Arial" panose="020B0604020202020204" pitchFamily="34" charset="0"/>
              <a:buChar char="•"/>
            </a:pPr>
            <a:r>
              <a:rPr lang="en-US" altLang="en-US" sz="2400" dirty="0"/>
              <a:t>Net present value</a:t>
            </a:r>
          </a:p>
          <a:p>
            <a:pPr marL="342900" indent="-342900">
              <a:buFont typeface="Arial" panose="020B0604020202020204" pitchFamily="34" charset="0"/>
              <a:buChar char="•"/>
            </a:pPr>
            <a:r>
              <a:rPr lang="en-US" altLang="en-US" sz="2400" dirty="0"/>
              <a:t>Internal rate of return</a:t>
            </a:r>
          </a:p>
          <a:p>
            <a:endParaRPr lang="en-US" altLang="en-US" sz="2400" dirty="0"/>
          </a:p>
          <a:p>
            <a:pPr marL="533400" indent="-533400"/>
            <a:r>
              <a:rPr lang="en-US" altLang="en-US" sz="2400" i="1" dirty="0">
                <a:solidFill>
                  <a:srgbClr val="FF0000"/>
                </a:solidFill>
              </a:rPr>
              <a:t>All of these models use discounted cash flows</a:t>
            </a:r>
          </a:p>
          <a:p>
            <a:pPr marL="533400" indent="-533400"/>
            <a:endParaRPr lang="en-US" altLang="en-US" sz="2400" i="1" dirty="0"/>
          </a:p>
          <a:p>
            <a:pPr marL="342900" indent="-342900">
              <a:buFont typeface="Arial" panose="020B0604020202020204" pitchFamily="34" charset="0"/>
              <a:buChar char="•"/>
            </a:pPr>
            <a:r>
              <a:rPr lang="en-US" altLang="en-US" sz="2400" i="1" dirty="0">
                <a:solidFill>
                  <a:srgbClr val="0000CC"/>
                </a:solidFill>
              </a:rPr>
              <a:t>Time value of money</a:t>
            </a:r>
          </a:p>
          <a:p>
            <a:pPr marL="342900" indent="-342900">
              <a:buFont typeface="Arial" panose="020B0604020202020204" pitchFamily="34" charset="0"/>
              <a:buChar char="•"/>
            </a:pPr>
            <a:endParaRPr lang="en-US" altLang="en-US" sz="2400" dirty="0"/>
          </a:p>
        </p:txBody>
      </p:sp>
    </p:spTree>
    <p:extLst>
      <p:ext uri="{BB962C8B-B14F-4D97-AF65-F5344CB8AC3E}">
        <p14:creationId xmlns:p14="http://schemas.microsoft.com/office/powerpoint/2010/main" val="18608667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Payback period</a:t>
            </a:r>
            <a:br>
              <a:rPr lang="en-US" altLang="en-US" b="1" dirty="0"/>
            </a:br>
            <a:br>
              <a:rPr lang="en-US" altLang="en-US" b="1" dirty="0"/>
            </a:br>
            <a:endParaRPr lang="en-US" b="1" dirty="0"/>
          </a:p>
        </p:txBody>
      </p:sp>
      <p:sp>
        <p:nvSpPr>
          <p:cNvPr id="2" name="TextBox 1"/>
          <p:cNvSpPr txBox="1"/>
          <p:nvPr/>
        </p:nvSpPr>
        <p:spPr>
          <a:xfrm>
            <a:off x="665017" y="1598130"/>
            <a:ext cx="11008353" cy="3416320"/>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Determines </a:t>
            </a:r>
            <a:r>
              <a:rPr lang="en-US" altLang="en-US" sz="2400" i="1" dirty="0">
                <a:solidFill>
                  <a:srgbClr val="0000CC"/>
                </a:solidFill>
              </a:rPr>
              <a:t>how long</a:t>
            </a:r>
            <a:r>
              <a:rPr lang="en-US" altLang="en-US" sz="2400" dirty="0"/>
              <a:t> it takes for a project to reach a breakeven point</a:t>
            </a:r>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r>
              <a:rPr lang="en-US" altLang="en-US" sz="2400" u="sng" dirty="0"/>
              <a:t>Lower</a:t>
            </a:r>
            <a:r>
              <a:rPr lang="en-US" altLang="en-US" sz="2400" dirty="0"/>
              <a:t> numbers are </a:t>
            </a:r>
            <a:r>
              <a:rPr lang="en-US" altLang="en-US" sz="2400" u="sng" dirty="0"/>
              <a:t>better</a:t>
            </a:r>
            <a:r>
              <a:rPr lang="en-US" altLang="en-US" sz="2400" dirty="0"/>
              <a:t> </a:t>
            </a:r>
            <a:r>
              <a:rPr lang="en-US" altLang="en-US" sz="2400" b="1" i="1" dirty="0">
                <a:solidFill>
                  <a:srgbClr val="FF0000"/>
                </a:solidFill>
              </a:rPr>
              <a:t>(faster payback)</a:t>
            </a:r>
          </a:p>
          <a:p>
            <a:pPr marL="342900" indent="-342900">
              <a:buFont typeface="Arial" panose="020B0604020202020204" pitchFamily="34" charset="0"/>
              <a:buChar char="•"/>
            </a:pPr>
            <a:endParaRPr lang="en-US" altLang="en-US" sz="2400" dirty="0"/>
          </a:p>
        </p:txBody>
      </p:sp>
      <p:graphicFrame>
        <p:nvGraphicFramePr>
          <p:cNvPr id="4" name="Object 4">
            <a:extLst>
              <a:ext uri="{FF2B5EF4-FFF2-40B4-BE49-F238E27FC236}">
                <a16:creationId xmlns:a16="http://schemas.microsoft.com/office/drawing/2014/main" id="{BBEBC870-C6F5-9561-8892-57E33703F348}"/>
              </a:ext>
            </a:extLst>
          </p:cNvPr>
          <p:cNvGraphicFramePr>
            <a:graphicFrameLocks noChangeAspect="1"/>
          </p:cNvGraphicFramePr>
          <p:nvPr>
            <p:extLst>
              <p:ext uri="{D42A27DB-BD31-4B8C-83A1-F6EECF244321}">
                <p14:modId xmlns:p14="http://schemas.microsoft.com/office/powerpoint/2010/main" val="2195712013"/>
              </p:ext>
            </p:extLst>
          </p:nvPr>
        </p:nvGraphicFramePr>
        <p:xfrm>
          <a:off x="2702093" y="2599425"/>
          <a:ext cx="6934200" cy="1122363"/>
        </p:xfrm>
        <a:graphic>
          <a:graphicData uri="http://schemas.openxmlformats.org/presentationml/2006/ole">
            <mc:AlternateContent xmlns:mc="http://schemas.openxmlformats.org/markup-compatibility/2006">
              <mc:Choice xmlns:v="urn:schemas-microsoft-com:vml" Requires="v">
                <p:oleObj name="Equation" r:id="rId3" imgW="2590560" imgH="419040" progId="Equation.DSMT4">
                  <p:embed/>
                </p:oleObj>
              </mc:Choice>
              <mc:Fallback>
                <p:oleObj name="Equation" r:id="rId3" imgW="2590560" imgH="419040" progId="Equation.DSMT4">
                  <p:embed/>
                  <p:pic>
                    <p:nvPicPr>
                      <p:cNvPr id="13316" name="Object 4">
                        <a:extLst>
                          <a:ext uri="{FF2B5EF4-FFF2-40B4-BE49-F238E27FC236}">
                            <a16:creationId xmlns:a16="http://schemas.microsoft.com/office/drawing/2014/main" id="{6C6F64D1-50FC-F22E-1189-B449A09D68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2093" y="2599425"/>
                        <a:ext cx="6934200" cy="1122363"/>
                      </a:xfrm>
                      <a:prstGeom prst="rect">
                        <a:avLst/>
                      </a:prstGeom>
                      <a:solidFill>
                        <a:srgbClr val="FFCC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0806867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Payback period</a:t>
            </a:r>
            <a:br>
              <a:rPr lang="en-US" altLang="en-US" b="1" dirty="0"/>
            </a:br>
            <a:br>
              <a:rPr lang="en-US" altLang="en-US" b="1" dirty="0"/>
            </a:br>
            <a:endParaRPr lang="en-US" b="1" dirty="0"/>
          </a:p>
        </p:txBody>
      </p:sp>
      <p:sp>
        <p:nvSpPr>
          <p:cNvPr id="2" name="TextBox 1"/>
          <p:cNvSpPr txBox="1"/>
          <p:nvPr/>
        </p:nvSpPr>
        <p:spPr>
          <a:xfrm>
            <a:off x="665017" y="1598130"/>
            <a:ext cx="11008353" cy="1200329"/>
          </a:xfrm>
          <a:prstGeom prst="rect">
            <a:avLst/>
          </a:prstGeom>
          <a:noFill/>
        </p:spPr>
        <p:txBody>
          <a:bodyPr wrap="square" rtlCol="0">
            <a:spAutoFit/>
          </a:bodyPr>
          <a:lstStyle/>
          <a:p>
            <a:pPr marL="342900" indent="-342900" algn="just">
              <a:buFont typeface="Arial" panose="020B0604020202020204" pitchFamily="34" charset="0"/>
              <a:buChar char="•"/>
            </a:pPr>
            <a:r>
              <a:rPr lang="en-US" altLang="en-US" sz="2400" dirty="0"/>
              <a:t>A project requires an initial investment of $200,000 and will generate cash savings of $75,000 each year for the next five years. What is the payback period?</a:t>
            </a:r>
          </a:p>
        </p:txBody>
      </p:sp>
      <p:sp>
        <p:nvSpPr>
          <p:cNvPr id="5" name="Text Box 38">
            <a:extLst>
              <a:ext uri="{FF2B5EF4-FFF2-40B4-BE49-F238E27FC236}">
                <a16:creationId xmlns:a16="http://schemas.microsoft.com/office/drawing/2014/main" id="{96EBC92F-B5DA-4CF7-080D-1DEBB179B4BB}"/>
              </a:ext>
            </a:extLst>
          </p:cNvPr>
          <p:cNvSpPr txBox="1">
            <a:spLocks noChangeArrowheads="1"/>
          </p:cNvSpPr>
          <p:nvPr/>
        </p:nvSpPr>
        <p:spPr bwMode="auto">
          <a:xfrm>
            <a:off x="7906870" y="2721428"/>
            <a:ext cx="2743200"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dirty="0">
                <a:solidFill>
                  <a:srgbClr val="FF0000"/>
                </a:solidFill>
              </a:rPr>
              <a:t>Divide the cumulative amount by the cash flow amount in the third year and subtract from 3 to find out the moment the project breaks even.</a:t>
            </a:r>
          </a:p>
        </p:txBody>
      </p:sp>
      <p:graphicFrame>
        <p:nvGraphicFramePr>
          <p:cNvPr id="6" name="Group 37">
            <a:extLst>
              <a:ext uri="{FF2B5EF4-FFF2-40B4-BE49-F238E27FC236}">
                <a16:creationId xmlns:a16="http://schemas.microsoft.com/office/drawing/2014/main" id="{16860D2D-49F8-9161-9067-A982C69D8C36}"/>
              </a:ext>
            </a:extLst>
          </p:cNvPr>
          <p:cNvGraphicFramePr>
            <a:graphicFrameLocks/>
          </p:cNvGraphicFramePr>
          <p:nvPr>
            <p:extLst>
              <p:ext uri="{D42A27DB-BD31-4B8C-83A1-F6EECF244321}">
                <p14:modId xmlns:p14="http://schemas.microsoft.com/office/powerpoint/2010/main" val="3408841174"/>
              </p:ext>
            </p:extLst>
          </p:nvPr>
        </p:nvGraphicFramePr>
        <p:xfrm>
          <a:off x="1752600" y="3091543"/>
          <a:ext cx="4495800" cy="2544764"/>
        </p:xfrm>
        <a:graphic>
          <a:graphicData uri="http://schemas.openxmlformats.org/drawingml/2006/table">
            <a:tbl>
              <a:tblPr/>
              <a:tblGrid>
                <a:gridCol w="962025">
                  <a:extLst>
                    <a:ext uri="{9D8B030D-6E8A-4147-A177-3AD203B41FA5}">
                      <a16:colId xmlns:a16="http://schemas.microsoft.com/office/drawing/2014/main" val="627396182"/>
                    </a:ext>
                  </a:extLst>
                </a:gridCol>
                <a:gridCol w="1781175">
                  <a:extLst>
                    <a:ext uri="{9D8B030D-6E8A-4147-A177-3AD203B41FA5}">
                      <a16:colId xmlns:a16="http://schemas.microsoft.com/office/drawing/2014/main" val="4103100503"/>
                    </a:ext>
                  </a:extLst>
                </a:gridCol>
                <a:gridCol w="1752600">
                  <a:extLst>
                    <a:ext uri="{9D8B030D-6E8A-4147-A177-3AD203B41FA5}">
                      <a16:colId xmlns:a16="http://schemas.microsoft.com/office/drawing/2014/main" val="2929450399"/>
                    </a:ext>
                  </a:extLst>
                </a:gridCol>
              </a:tblGrid>
              <a:tr h="509588">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Year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Cash Flow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Cumulative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42477414"/>
                  </a:ext>
                </a:extLst>
              </a:tr>
              <a:tr h="508000">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($200,000)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rPr>
                        <a:t>($200,000)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27195113"/>
                  </a:ext>
                </a:extLst>
              </a:tr>
              <a:tr h="509588">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$75,000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($125,000)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18299676"/>
                  </a:ext>
                </a:extLst>
              </a:tr>
              <a:tr h="508000">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$75,000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($50,000)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07242054"/>
                  </a:ext>
                </a:extLst>
              </a:tr>
              <a:tr h="509588">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$75,000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rPr>
                        <a:t>$25,000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7536943"/>
                  </a:ext>
                </a:extLst>
              </a:tr>
            </a:tbl>
          </a:graphicData>
        </a:graphic>
      </p:graphicFrame>
      <p:cxnSp>
        <p:nvCxnSpPr>
          <p:cNvPr id="7" name="AutoShape 40">
            <a:extLst>
              <a:ext uri="{FF2B5EF4-FFF2-40B4-BE49-F238E27FC236}">
                <a16:creationId xmlns:a16="http://schemas.microsoft.com/office/drawing/2014/main" id="{5629D640-FC74-B25C-84A6-DEA410C59258}"/>
              </a:ext>
            </a:extLst>
          </p:cNvPr>
          <p:cNvCxnSpPr>
            <a:cxnSpLocks noChangeShapeType="1"/>
          </p:cNvCxnSpPr>
          <p:nvPr/>
        </p:nvCxnSpPr>
        <p:spPr bwMode="auto">
          <a:xfrm flipH="1">
            <a:off x="3940629" y="3670981"/>
            <a:ext cx="3962421" cy="1588889"/>
          </a:xfrm>
          <a:prstGeom prst="straightConnector1">
            <a:avLst/>
          </a:prstGeom>
          <a:noFill/>
          <a:ln w="381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AutoShape 41">
            <a:extLst>
              <a:ext uri="{FF2B5EF4-FFF2-40B4-BE49-F238E27FC236}">
                <a16:creationId xmlns:a16="http://schemas.microsoft.com/office/drawing/2014/main" id="{9F28E24E-345F-7ABE-A104-2E1690D9A8FC}"/>
              </a:ext>
            </a:extLst>
          </p:cNvPr>
          <p:cNvCxnSpPr>
            <a:cxnSpLocks noChangeShapeType="1"/>
          </p:cNvCxnSpPr>
          <p:nvPr/>
        </p:nvCxnSpPr>
        <p:spPr bwMode="auto">
          <a:xfrm flipH="1">
            <a:off x="5704114" y="3670981"/>
            <a:ext cx="2198936" cy="1588889"/>
          </a:xfrm>
          <a:prstGeom prst="straightConnector1">
            <a:avLst/>
          </a:prstGeom>
          <a:noFill/>
          <a:ln w="381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13" name="Object 39">
            <a:extLst>
              <a:ext uri="{FF2B5EF4-FFF2-40B4-BE49-F238E27FC236}">
                <a16:creationId xmlns:a16="http://schemas.microsoft.com/office/drawing/2014/main" id="{0B5EE071-0AEE-47A3-EE19-B79756626C60}"/>
              </a:ext>
            </a:extLst>
          </p:cNvPr>
          <p:cNvGraphicFramePr>
            <a:graphicFrameLocks noChangeAspect="1"/>
          </p:cNvGraphicFramePr>
          <p:nvPr>
            <p:extLst>
              <p:ext uri="{D42A27DB-BD31-4B8C-83A1-F6EECF244321}">
                <p14:modId xmlns:p14="http://schemas.microsoft.com/office/powerpoint/2010/main" val="2781098885"/>
              </p:ext>
            </p:extLst>
          </p:nvPr>
        </p:nvGraphicFramePr>
        <p:xfrm>
          <a:off x="7903050" y="5117759"/>
          <a:ext cx="2971800" cy="817563"/>
        </p:xfrm>
        <a:graphic>
          <a:graphicData uri="http://schemas.openxmlformats.org/presentationml/2006/ole">
            <mc:AlternateContent xmlns:mc="http://schemas.openxmlformats.org/markup-compatibility/2006">
              <mc:Choice xmlns:v="urn:schemas-microsoft-com:vml" Requires="v">
                <p:oleObj name="Equation" r:id="rId3" imgW="1523880" imgH="419040" progId="Equation.DSMT4">
                  <p:embed/>
                </p:oleObj>
              </mc:Choice>
              <mc:Fallback>
                <p:oleObj name="Equation" r:id="rId3" imgW="1523880" imgH="419040" progId="Equation.DSMT4">
                  <p:embed/>
                  <p:pic>
                    <p:nvPicPr>
                      <p:cNvPr id="25639" name="Object 39">
                        <a:extLst>
                          <a:ext uri="{FF2B5EF4-FFF2-40B4-BE49-F238E27FC236}">
                            <a16:creationId xmlns:a16="http://schemas.microsoft.com/office/drawing/2014/main" id="{BE201955-61E0-947A-DF9F-647824B0ED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3050" y="5117759"/>
                        <a:ext cx="2971800" cy="817563"/>
                      </a:xfrm>
                      <a:prstGeom prst="rect">
                        <a:avLst/>
                      </a:prstGeom>
                      <a:solidFill>
                        <a:srgbClr val="FFCC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7891472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Payback period</a:t>
            </a:r>
            <a:br>
              <a:rPr lang="en-US" altLang="en-US" b="1" dirty="0"/>
            </a:br>
            <a:br>
              <a:rPr lang="en-US" altLang="en-US" b="1" dirty="0"/>
            </a:br>
            <a:endParaRPr lang="en-US" b="1" dirty="0"/>
          </a:p>
        </p:txBody>
      </p:sp>
      <p:sp>
        <p:nvSpPr>
          <p:cNvPr id="2" name="TextBox 1"/>
          <p:cNvSpPr txBox="1"/>
          <p:nvPr/>
        </p:nvSpPr>
        <p:spPr>
          <a:xfrm>
            <a:off x="665017" y="1456615"/>
            <a:ext cx="11008353" cy="461665"/>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Calculate payback period for Nova Western.</a:t>
            </a:r>
          </a:p>
        </p:txBody>
      </p:sp>
    </p:spTree>
    <p:extLst>
      <p:ext uri="{BB962C8B-B14F-4D97-AF65-F5344CB8AC3E}">
        <p14:creationId xmlns:p14="http://schemas.microsoft.com/office/powerpoint/2010/main" val="14756240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Net Present Value</a:t>
            </a:r>
            <a:br>
              <a:rPr lang="en-US" altLang="en-US" b="1" dirty="0"/>
            </a:br>
            <a:br>
              <a:rPr lang="en-US" altLang="en-US" b="1" dirty="0"/>
            </a:br>
            <a:endParaRPr lang="en-US" b="1" dirty="0"/>
          </a:p>
        </p:txBody>
      </p:sp>
      <p:sp>
        <p:nvSpPr>
          <p:cNvPr id="2" name="TextBox 1"/>
          <p:cNvSpPr txBox="1"/>
          <p:nvPr/>
        </p:nvSpPr>
        <p:spPr>
          <a:xfrm>
            <a:off x="665017" y="1598130"/>
            <a:ext cx="11008353" cy="830997"/>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Projects the change in the firm’s stock value if a project is undertaken.</a:t>
            </a:r>
          </a:p>
          <a:p>
            <a:pPr>
              <a:buFontTx/>
              <a:buNone/>
            </a:pPr>
            <a:endParaRPr lang="en-US" altLang="en-US" sz="2400" dirty="0"/>
          </a:p>
        </p:txBody>
      </p:sp>
      <p:graphicFrame>
        <p:nvGraphicFramePr>
          <p:cNvPr id="5" name="Object 4">
            <a:extLst>
              <a:ext uri="{FF2B5EF4-FFF2-40B4-BE49-F238E27FC236}">
                <a16:creationId xmlns:a16="http://schemas.microsoft.com/office/drawing/2014/main" id="{C4252FC6-2507-377D-33BA-79F325877F64}"/>
              </a:ext>
            </a:extLst>
          </p:cNvPr>
          <p:cNvGraphicFramePr>
            <a:graphicFrameLocks noChangeAspect="1"/>
          </p:cNvGraphicFramePr>
          <p:nvPr>
            <p:extLst>
              <p:ext uri="{D42A27DB-BD31-4B8C-83A1-F6EECF244321}">
                <p14:modId xmlns:p14="http://schemas.microsoft.com/office/powerpoint/2010/main" val="3410763072"/>
              </p:ext>
            </p:extLst>
          </p:nvPr>
        </p:nvGraphicFramePr>
        <p:xfrm>
          <a:off x="1520993" y="2525486"/>
          <a:ext cx="4648200" cy="3444875"/>
        </p:xfrm>
        <a:graphic>
          <a:graphicData uri="http://schemas.openxmlformats.org/presentationml/2006/ole">
            <mc:AlternateContent xmlns:mc="http://schemas.openxmlformats.org/markup-compatibility/2006">
              <mc:Choice xmlns:v="urn:schemas-microsoft-com:vml" Requires="v">
                <p:oleObj name="Equation" r:id="rId3" imgW="2158920" imgH="1600200" progId="Equation.DSMT4">
                  <p:embed/>
                </p:oleObj>
              </mc:Choice>
              <mc:Fallback>
                <p:oleObj name="Equation" r:id="rId3" imgW="2158920" imgH="1600200" progId="Equation.DSMT4">
                  <p:embed/>
                  <p:pic>
                    <p:nvPicPr>
                      <p:cNvPr id="14340" name="Object 4">
                        <a:extLst>
                          <a:ext uri="{FF2B5EF4-FFF2-40B4-BE49-F238E27FC236}">
                            <a16:creationId xmlns:a16="http://schemas.microsoft.com/office/drawing/2014/main" id="{A9324849-8274-30B7-73E0-F4F34F882B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0993" y="2525486"/>
                        <a:ext cx="4648200" cy="3444875"/>
                      </a:xfrm>
                      <a:prstGeom prst="rect">
                        <a:avLst/>
                      </a:prstGeom>
                      <a:solidFill>
                        <a:srgbClr val="FFCC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 Box 5">
            <a:extLst>
              <a:ext uri="{FF2B5EF4-FFF2-40B4-BE49-F238E27FC236}">
                <a16:creationId xmlns:a16="http://schemas.microsoft.com/office/drawing/2014/main" id="{FED1E6A5-A057-C473-9E6D-201CED534B0B}"/>
              </a:ext>
            </a:extLst>
          </p:cNvPr>
          <p:cNvSpPr txBox="1">
            <a:spLocks noChangeArrowheads="1"/>
          </p:cNvSpPr>
          <p:nvPr/>
        </p:nvSpPr>
        <p:spPr bwMode="auto">
          <a:xfrm>
            <a:off x="8120743" y="3429000"/>
            <a:ext cx="2209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i="1" dirty="0">
                <a:solidFill>
                  <a:srgbClr val="FF0000"/>
                </a:solidFill>
              </a:rPr>
              <a:t>Higher NPV values are better!</a:t>
            </a:r>
          </a:p>
        </p:txBody>
      </p:sp>
    </p:spTree>
    <p:extLst>
      <p:ext uri="{BB962C8B-B14F-4D97-AF65-F5344CB8AC3E}">
        <p14:creationId xmlns:p14="http://schemas.microsoft.com/office/powerpoint/2010/main" val="36550504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Net Present Value</a:t>
            </a:r>
            <a:br>
              <a:rPr lang="en-US" altLang="en-US" b="1" dirty="0"/>
            </a:br>
            <a:br>
              <a:rPr lang="en-US" altLang="en-US" b="1" dirty="0"/>
            </a:br>
            <a:endParaRPr lang="en-US" b="1" dirty="0"/>
          </a:p>
        </p:txBody>
      </p:sp>
      <p:sp>
        <p:nvSpPr>
          <p:cNvPr id="2" name="TextBox 1"/>
          <p:cNvSpPr txBox="1"/>
          <p:nvPr/>
        </p:nvSpPr>
        <p:spPr>
          <a:xfrm>
            <a:off x="665017" y="1456615"/>
            <a:ext cx="11008353" cy="1569660"/>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Should you invest $60,000 in a project that will return $15,000 per year for five years? You have a minimum return of 8% and expect inflation to hold steady at 3% over the next five years.</a:t>
            </a:r>
          </a:p>
          <a:p>
            <a:pPr>
              <a:buFontTx/>
              <a:buNone/>
            </a:pPr>
            <a:endParaRPr lang="en-US" altLang="en-US" sz="2400" dirty="0"/>
          </a:p>
        </p:txBody>
      </p:sp>
      <p:graphicFrame>
        <p:nvGraphicFramePr>
          <p:cNvPr id="7" name="Group 390">
            <a:extLst>
              <a:ext uri="{FF2B5EF4-FFF2-40B4-BE49-F238E27FC236}">
                <a16:creationId xmlns:a16="http://schemas.microsoft.com/office/drawing/2014/main" id="{7B7FDD11-40B1-0779-43D0-C3316418CE3F}"/>
              </a:ext>
            </a:extLst>
          </p:cNvPr>
          <p:cNvGraphicFramePr>
            <a:graphicFrameLocks/>
          </p:cNvGraphicFramePr>
          <p:nvPr>
            <p:extLst>
              <p:ext uri="{D42A27DB-BD31-4B8C-83A1-F6EECF244321}">
                <p14:modId xmlns:p14="http://schemas.microsoft.com/office/powerpoint/2010/main" val="2846449850"/>
              </p:ext>
            </p:extLst>
          </p:nvPr>
        </p:nvGraphicFramePr>
        <p:xfrm>
          <a:off x="1240972" y="2800529"/>
          <a:ext cx="6100763" cy="3657600"/>
        </p:xfrm>
        <a:graphic>
          <a:graphicData uri="http://schemas.openxmlformats.org/drawingml/2006/table">
            <a:tbl>
              <a:tblPr/>
              <a:tblGrid>
                <a:gridCol w="931863">
                  <a:extLst>
                    <a:ext uri="{9D8B030D-6E8A-4147-A177-3AD203B41FA5}">
                      <a16:colId xmlns:a16="http://schemas.microsoft.com/office/drawing/2014/main" val="3102753590"/>
                    </a:ext>
                  </a:extLst>
                </a:gridCol>
                <a:gridCol w="1544637">
                  <a:extLst>
                    <a:ext uri="{9D8B030D-6E8A-4147-A177-3AD203B41FA5}">
                      <a16:colId xmlns:a16="http://schemas.microsoft.com/office/drawing/2014/main" val="1762175866"/>
                    </a:ext>
                  </a:extLst>
                </a:gridCol>
                <a:gridCol w="1639888">
                  <a:extLst>
                    <a:ext uri="{9D8B030D-6E8A-4147-A177-3AD203B41FA5}">
                      <a16:colId xmlns:a16="http://schemas.microsoft.com/office/drawing/2014/main" val="502900243"/>
                    </a:ext>
                  </a:extLst>
                </a:gridCol>
                <a:gridCol w="1984375">
                  <a:extLst>
                    <a:ext uri="{9D8B030D-6E8A-4147-A177-3AD203B41FA5}">
                      <a16:colId xmlns:a16="http://schemas.microsoft.com/office/drawing/2014/main" val="4226514468"/>
                    </a:ext>
                  </a:extLst>
                </a:gridCol>
              </a:tblGrid>
              <a:tr h="323850">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rPr>
                        <a:t>Year</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Net flow</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Discount</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NPV</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09888933"/>
                  </a:ext>
                </a:extLst>
              </a:tr>
              <a:tr h="244475">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-$60,000</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1.0000</a:t>
                      </a:r>
                      <a:endParaRPr kumimoji="0" lang="en-US" altLang="en-US" sz="2400" b="0" i="0" u="none" strike="noStrike" cap="none" normalizeH="0" baseline="0" dirty="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-$60,000.00</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96250310"/>
                  </a:ext>
                </a:extLst>
              </a:tr>
              <a:tr h="369888">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1</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$15,000</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0.9009</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$13,513.51</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37547347"/>
                  </a:ext>
                </a:extLst>
              </a:tr>
              <a:tr h="444500">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rPr>
                        <a:t>2</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$15,000</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0.8116</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$12,174.34</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278100"/>
                  </a:ext>
                </a:extLst>
              </a:tr>
              <a:tr h="442913">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$15,000</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0.7312</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$10,967.87</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46418427"/>
                  </a:ext>
                </a:extLst>
              </a:tr>
              <a:tr h="444500">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$15,000</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0.6587</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$9,880.96</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25862370"/>
                  </a:ext>
                </a:extLst>
              </a:tr>
              <a:tr h="444500">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$15,000</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0.5935</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rPr>
                        <a:t>$8,901.77</a:t>
                      </a: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15440977"/>
                  </a:ext>
                </a:extLst>
              </a:tr>
              <a:tr h="444500">
                <a:tc gridSpan="3">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endParaRPr kumimoji="0" lang="en-US" altLang="en-US" sz="24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hMerge="1">
                  <a:txBody>
                    <a:bodyPr/>
                    <a:lstStyle/>
                    <a:p>
                      <a:endParaRPr lang="en-IN"/>
                    </a:p>
                  </a:txBody>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0000"/>
                          </a:solidFill>
                          <a:effectLst/>
                          <a:latin typeface="Arial" panose="020B0604020202020204" pitchFamily="34" charset="0"/>
                        </a:rPr>
                        <a:t>-$4,561.54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27382245"/>
                  </a:ext>
                </a:extLst>
              </a:tr>
            </a:tbl>
          </a:graphicData>
        </a:graphic>
      </p:graphicFrame>
      <p:sp>
        <p:nvSpPr>
          <p:cNvPr id="9" name="Text Box 348">
            <a:extLst>
              <a:ext uri="{FF2B5EF4-FFF2-40B4-BE49-F238E27FC236}">
                <a16:creationId xmlns:a16="http://schemas.microsoft.com/office/drawing/2014/main" id="{FE4EF73E-5983-2275-D4AD-2D41F77F158A}"/>
              </a:ext>
            </a:extLst>
          </p:cNvPr>
          <p:cNvSpPr txBox="1">
            <a:spLocks noChangeArrowheads="1"/>
          </p:cNvSpPr>
          <p:nvPr/>
        </p:nvSpPr>
        <p:spPr bwMode="auto">
          <a:xfrm>
            <a:off x="8850085" y="3422535"/>
            <a:ext cx="1676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solidFill>
                  <a:srgbClr val="FF0000"/>
                </a:solidFill>
              </a:rPr>
              <a:t>The NPV column total is -$4561, so don’t invest!</a:t>
            </a:r>
          </a:p>
        </p:txBody>
      </p:sp>
    </p:spTree>
    <p:extLst>
      <p:ext uri="{BB962C8B-B14F-4D97-AF65-F5344CB8AC3E}">
        <p14:creationId xmlns:p14="http://schemas.microsoft.com/office/powerpoint/2010/main" val="6400332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Net Present Value</a:t>
            </a:r>
            <a:br>
              <a:rPr lang="en-US" altLang="en-US" b="1" dirty="0"/>
            </a:br>
            <a:br>
              <a:rPr lang="en-US" altLang="en-US" b="1" dirty="0"/>
            </a:br>
            <a:endParaRPr lang="en-US" b="1" dirty="0"/>
          </a:p>
        </p:txBody>
      </p:sp>
      <p:sp>
        <p:nvSpPr>
          <p:cNvPr id="2" name="TextBox 1"/>
          <p:cNvSpPr txBox="1"/>
          <p:nvPr/>
        </p:nvSpPr>
        <p:spPr>
          <a:xfrm>
            <a:off x="665017" y="1456615"/>
            <a:ext cx="11008353" cy="461665"/>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Calculate NPV for Nova Western.</a:t>
            </a:r>
          </a:p>
        </p:txBody>
      </p:sp>
    </p:spTree>
    <p:extLst>
      <p:ext uri="{BB962C8B-B14F-4D97-AF65-F5344CB8AC3E}">
        <p14:creationId xmlns:p14="http://schemas.microsoft.com/office/powerpoint/2010/main" val="4955154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Discounted Payback period</a:t>
            </a:r>
            <a:br>
              <a:rPr lang="en-US" altLang="en-US" b="1" dirty="0"/>
            </a:br>
            <a:br>
              <a:rPr lang="en-US" altLang="en-US" b="1" dirty="0"/>
            </a:br>
            <a:endParaRPr lang="en-US" b="1" dirty="0"/>
          </a:p>
        </p:txBody>
      </p:sp>
      <p:sp>
        <p:nvSpPr>
          <p:cNvPr id="2" name="TextBox 1"/>
          <p:cNvSpPr txBox="1"/>
          <p:nvPr/>
        </p:nvSpPr>
        <p:spPr>
          <a:xfrm>
            <a:off x="665017" y="1598130"/>
            <a:ext cx="11008353" cy="1200329"/>
          </a:xfrm>
          <a:prstGeom prst="rect">
            <a:avLst/>
          </a:prstGeom>
          <a:noFill/>
        </p:spPr>
        <p:txBody>
          <a:bodyPr wrap="square" rtlCol="0">
            <a:spAutoFit/>
          </a:bodyPr>
          <a:lstStyle/>
          <a:p>
            <a:pPr marL="342900" indent="-342900" algn="just">
              <a:buFont typeface="Arial" panose="020B0604020202020204" pitchFamily="34" charset="0"/>
              <a:buChar char="•"/>
            </a:pPr>
            <a:r>
              <a:rPr lang="en-US" altLang="en-US" sz="2400" dirty="0"/>
              <a:t>A project requires an initial investment of $200,000 and will generate cash savings of $75,000 each year for the next five years. What is the payback period? Calculate with a discount rate of 8%</a:t>
            </a:r>
          </a:p>
        </p:txBody>
      </p:sp>
      <p:graphicFrame>
        <p:nvGraphicFramePr>
          <p:cNvPr id="6" name="Group 37">
            <a:extLst>
              <a:ext uri="{FF2B5EF4-FFF2-40B4-BE49-F238E27FC236}">
                <a16:creationId xmlns:a16="http://schemas.microsoft.com/office/drawing/2014/main" id="{16860D2D-49F8-9161-9067-A982C69D8C36}"/>
              </a:ext>
            </a:extLst>
          </p:cNvPr>
          <p:cNvGraphicFramePr>
            <a:graphicFrameLocks/>
          </p:cNvGraphicFramePr>
          <p:nvPr/>
        </p:nvGraphicFramePr>
        <p:xfrm>
          <a:off x="1752600" y="3091543"/>
          <a:ext cx="4495800" cy="2544764"/>
        </p:xfrm>
        <a:graphic>
          <a:graphicData uri="http://schemas.openxmlformats.org/drawingml/2006/table">
            <a:tbl>
              <a:tblPr/>
              <a:tblGrid>
                <a:gridCol w="962025">
                  <a:extLst>
                    <a:ext uri="{9D8B030D-6E8A-4147-A177-3AD203B41FA5}">
                      <a16:colId xmlns:a16="http://schemas.microsoft.com/office/drawing/2014/main" val="627396182"/>
                    </a:ext>
                  </a:extLst>
                </a:gridCol>
                <a:gridCol w="1781175">
                  <a:extLst>
                    <a:ext uri="{9D8B030D-6E8A-4147-A177-3AD203B41FA5}">
                      <a16:colId xmlns:a16="http://schemas.microsoft.com/office/drawing/2014/main" val="4103100503"/>
                    </a:ext>
                  </a:extLst>
                </a:gridCol>
                <a:gridCol w="1752600">
                  <a:extLst>
                    <a:ext uri="{9D8B030D-6E8A-4147-A177-3AD203B41FA5}">
                      <a16:colId xmlns:a16="http://schemas.microsoft.com/office/drawing/2014/main" val="2929450399"/>
                    </a:ext>
                  </a:extLst>
                </a:gridCol>
              </a:tblGrid>
              <a:tr h="509588">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Year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Cash Flow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Cumulative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42477414"/>
                  </a:ext>
                </a:extLst>
              </a:tr>
              <a:tr h="508000">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($200,000)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rPr>
                        <a:t>($200,000)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27195113"/>
                  </a:ext>
                </a:extLst>
              </a:tr>
              <a:tr h="509588">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$75,000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($125,000)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18299676"/>
                  </a:ext>
                </a:extLst>
              </a:tr>
              <a:tr h="508000">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$75,000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($50,000)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07242054"/>
                  </a:ext>
                </a:extLst>
              </a:tr>
              <a:tr h="509588">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rPr>
                        <a:t>$75,000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panose="020B0604020202020204" pitchFamily="34" charset="0"/>
                        </a:defRPr>
                      </a:lvl1pPr>
                      <a:lvl2pPr algn="l">
                        <a:spcBef>
                          <a:spcPct val="20000"/>
                        </a:spcBef>
                        <a:defRPr sz="2000">
                          <a:solidFill>
                            <a:schemeClr val="tx1"/>
                          </a:solidFill>
                          <a:latin typeface="Arial" panose="020B0604020202020204" pitchFamily="34" charset="0"/>
                        </a:defRPr>
                      </a:lvl2pPr>
                      <a:lvl3pPr algn="l">
                        <a:spcBef>
                          <a:spcPct val="20000"/>
                        </a:spcBef>
                        <a:defRPr>
                          <a:solidFill>
                            <a:schemeClr val="tx1"/>
                          </a:solidFill>
                          <a:latin typeface="Arial" panose="020B0604020202020204" pitchFamily="34" charset="0"/>
                        </a:defRPr>
                      </a:lvl3pPr>
                      <a:lvl4pPr algn="l">
                        <a:spcBef>
                          <a:spcPct val="20000"/>
                        </a:spcBef>
                        <a:defRPr sz="1600">
                          <a:solidFill>
                            <a:schemeClr val="tx1"/>
                          </a:solidFill>
                          <a:latin typeface="Arial" panose="020B0604020202020204" pitchFamily="34" charset="0"/>
                        </a:defRPr>
                      </a:lvl4pPr>
                      <a:lvl5pPr algn="l">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rPr>
                        <a:t>$25,000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7536943"/>
                  </a:ext>
                </a:extLst>
              </a:tr>
            </a:tbl>
          </a:graphicData>
        </a:graphic>
      </p:graphicFrame>
      <p:sp>
        <p:nvSpPr>
          <p:cNvPr id="10" name="TextBox 9">
            <a:extLst>
              <a:ext uri="{FF2B5EF4-FFF2-40B4-BE49-F238E27FC236}">
                <a16:creationId xmlns:a16="http://schemas.microsoft.com/office/drawing/2014/main" id="{2D5CB475-DFE7-87E7-FB5D-D76DBA12BA5C}"/>
              </a:ext>
            </a:extLst>
          </p:cNvPr>
          <p:cNvSpPr txBox="1"/>
          <p:nvPr/>
        </p:nvSpPr>
        <p:spPr>
          <a:xfrm>
            <a:off x="7249885" y="3659432"/>
            <a:ext cx="3668486" cy="707886"/>
          </a:xfrm>
          <a:prstGeom prst="rect">
            <a:avLst/>
          </a:prstGeom>
          <a:noFill/>
        </p:spPr>
        <p:txBody>
          <a:bodyPr wrap="square">
            <a:spAutoFit/>
          </a:bodyPr>
          <a:lstStyle/>
          <a:p>
            <a:pPr algn="ctr"/>
            <a:r>
              <a:rPr lang="en-US" altLang="en-US" sz="2000" dirty="0">
                <a:solidFill>
                  <a:srgbClr val="FF0000"/>
                </a:solidFill>
              </a:rPr>
              <a:t>Cash flows should be discounted</a:t>
            </a:r>
          </a:p>
        </p:txBody>
      </p:sp>
    </p:spTree>
    <p:extLst>
      <p:ext uri="{BB962C8B-B14F-4D97-AF65-F5344CB8AC3E}">
        <p14:creationId xmlns:p14="http://schemas.microsoft.com/office/powerpoint/2010/main" val="624212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Discounted Payback period</a:t>
            </a:r>
            <a:br>
              <a:rPr lang="en-US" altLang="en-US" b="1" dirty="0"/>
            </a:br>
            <a:br>
              <a:rPr lang="en-US" altLang="en-US" b="1" dirty="0"/>
            </a:br>
            <a:endParaRPr lang="en-US" b="1" dirty="0"/>
          </a:p>
        </p:txBody>
      </p:sp>
      <p:sp>
        <p:nvSpPr>
          <p:cNvPr id="2" name="TextBox 1"/>
          <p:cNvSpPr txBox="1"/>
          <p:nvPr/>
        </p:nvSpPr>
        <p:spPr>
          <a:xfrm>
            <a:off x="665017" y="1456615"/>
            <a:ext cx="11008353" cy="461665"/>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Calculate discounted payback period for Nova Western.</a:t>
            </a:r>
          </a:p>
        </p:txBody>
      </p:sp>
    </p:spTree>
    <p:extLst>
      <p:ext uri="{BB962C8B-B14F-4D97-AF65-F5344CB8AC3E}">
        <p14:creationId xmlns:p14="http://schemas.microsoft.com/office/powerpoint/2010/main" val="17615525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Internal Rate of Return</a:t>
            </a:r>
            <a:br>
              <a:rPr lang="en-US" altLang="en-US" b="1" dirty="0"/>
            </a:br>
            <a:br>
              <a:rPr lang="en-US" altLang="en-US" b="1" dirty="0"/>
            </a:br>
            <a:endParaRPr lang="en-US" b="1" dirty="0"/>
          </a:p>
        </p:txBody>
      </p:sp>
      <p:sp>
        <p:nvSpPr>
          <p:cNvPr id="2" name="TextBox 1"/>
          <p:cNvSpPr txBox="1"/>
          <p:nvPr/>
        </p:nvSpPr>
        <p:spPr>
          <a:xfrm>
            <a:off x="665017" y="1598130"/>
            <a:ext cx="11008353" cy="892552"/>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A project must meet a </a:t>
            </a:r>
            <a:r>
              <a:rPr lang="en-US" altLang="en-US" sz="2800" i="1" dirty="0">
                <a:solidFill>
                  <a:srgbClr val="0000CC"/>
                </a:solidFill>
              </a:rPr>
              <a:t>minimum rate of return </a:t>
            </a:r>
            <a:r>
              <a:rPr lang="en-US" altLang="en-US" sz="2400" dirty="0"/>
              <a:t>before it is worthy of consideration.</a:t>
            </a:r>
          </a:p>
        </p:txBody>
      </p:sp>
      <p:graphicFrame>
        <p:nvGraphicFramePr>
          <p:cNvPr id="7" name="Object 5">
            <a:extLst>
              <a:ext uri="{FF2B5EF4-FFF2-40B4-BE49-F238E27FC236}">
                <a16:creationId xmlns:a16="http://schemas.microsoft.com/office/drawing/2014/main" id="{2ED63ACE-F04F-4381-B8F1-A2265C2D968A}"/>
              </a:ext>
            </a:extLst>
          </p:cNvPr>
          <p:cNvGraphicFramePr>
            <a:graphicFrameLocks noChangeAspect="1"/>
          </p:cNvGraphicFramePr>
          <p:nvPr/>
        </p:nvGraphicFramePr>
        <p:xfrm>
          <a:off x="850900" y="2743200"/>
          <a:ext cx="6678613" cy="3248025"/>
        </p:xfrm>
        <a:graphic>
          <a:graphicData uri="http://schemas.openxmlformats.org/presentationml/2006/ole">
            <mc:AlternateContent xmlns:mc="http://schemas.openxmlformats.org/markup-compatibility/2006">
              <mc:Choice xmlns:v="urn:schemas-microsoft-com:vml" Requires="v">
                <p:oleObj name="Equation" r:id="rId3" imgW="3238200" imgH="1574640" progId="Equation.DSMT4">
                  <p:embed/>
                </p:oleObj>
              </mc:Choice>
              <mc:Fallback>
                <p:oleObj name="Equation" r:id="rId3" imgW="3238200" imgH="1574640" progId="Equation.DSMT4">
                  <p:embed/>
                  <p:pic>
                    <p:nvPicPr>
                      <p:cNvPr id="15365" name="Object 5">
                        <a:extLst>
                          <a:ext uri="{FF2B5EF4-FFF2-40B4-BE49-F238E27FC236}">
                            <a16:creationId xmlns:a16="http://schemas.microsoft.com/office/drawing/2014/main" id="{7CB7DC22-8B5E-74A3-35A4-40A126125B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0900" y="2743200"/>
                        <a:ext cx="6678613" cy="3248025"/>
                      </a:xfrm>
                      <a:prstGeom prst="rect">
                        <a:avLst/>
                      </a:prstGeom>
                      <a:solidFill>
                        <a:srgbClr val="FFCC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Text Box 6">
            <a:extLst>
              <a:ext uri="{FF2B5EF4-FFF2-40B4-BE49-F238E27FC236}">
                <a16:creationId xmlns:a16="http://schemas.microsoft.com/office/drawing/2014/main" id="{BCE66AA0-7FC9-2278-5AF3-8EE38B51A85B}"/>
              </a:ext>
            </a:extLst>
          </p:cNvPr>
          <p:cNvSpPr txBox="1">
            <a:spLocks noChangeArrowheads="1"/>
          </p:cNvSpPr>
          <p:nvPr/>
        </p:nvSpPr>
        <p:spPr bwMode="auto">
          <a:xfrm>
            <a:off x="8686800" y="2960914"/>
            <a:ext cx="2209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i="1" dirty="0">
                <a:solidFill>
                  <a:srgbClr val="FF0000"/>
                </a:solidFill>
              </a:rPr>
              <a:t>Higher IRR values are better!</a:t>
            </a:r>
          </a:p>
        </p:txBody>
      </p:sp>
    </p:spTree>
    <p:extLst>
      <p:ext uri="{BB962C8B-B14F-4D97-AF65-F5344CB8AC3E}">
        <p14:creationId xmlns:p14="http://schemas.microsoft.com/office/powerpoint/2010/main" val="15101784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Internal Rate of Return</a:t>
            </a:r>
            <a:br>
              <a:rPr lang="en-US" altLang="en-US" b="1" dirty="0"/>
            </a:br>
            <a:br>
              <a:rPr lang="en-US" altLang="en-US" b="1" dirty="0"/>
            </a:br>
            <a:endParaRPr lang="en-US" b="1" dirty="0"/>
          </a:p>
        </p:txBody>
      </p:sp>
      <p:sp>
        <p:nvSpPr>
          <p:cNvPr id="2" name="TextBox 1"/>
          <p:cNvSpPr txBox="1"/>
          <p:nvPr/>
        </p:nvSpPr>
        <p:spPr>
          <a:xfrm>
            <a:off x="665017" y="1598130"/>
            <a:ext cx="11008353" cy="978729"/>
          </a:xfrm>
          <a:prstGeom prst="rect">
            <a:avLst/>
          </a:prstGeom>
          <a:noFill/>
        </p:spPr>
        <p:txBody>
          <a:bodyPr wrap="square" rtlCol="0">
            <a:spAutoFit/>
          </a:bodyPr>
          <a:lstStyle/>
          <a:p>
            <a:pPr marL="342900" indent="-342900">
              <a:lnSpc>
                <a:spcPct val="80000"/>
              </a:lnSpc>
              <a:buFont typeface="Arial" panose="020B0604020202020204" pitchFamily="34" charset="0"/>
              <a:buChar char="•"/>
            </a:pPr>
            <a:r>
              <a:rPr lang="en-US" altLang="en-US" sz="2400" dirty="0"/>
              <a:t>A project that costs $40,000 will generate cash flows of $14,000 for the next four years. You have a rate of return requirement of 17%; does this project meet the threshold?</a:t>
            </a:r>
          </a:p>
        </p:txBody>
      </p:sp>
      <p:graphicFrame>
        <p:nvGraphicFramePr>
          <p:cNvPr id="7" name="Group 68">
            <a:extLst>
              <a:ext uri="{FF2B5EF4-FFF2-40B4-BE49-F238E27FC236}">
                <a16:creationId xmlns:a16="http://schemas.microsoft.com/office/drawing/2014/main" id="{B20E7DA2-9C68-A64C-3668-1A57668858C1}"/>
              </a:ext>
            </a:extLst>
          </p:cNvPr>
          <p:cNvGraphicFramePr>
            <a:graphicFrameLocks/>
          </p:cNvGraphicFramePr>
          <p:nvPr>
            <p:extLst>
              <p:ext uri="{D42A27DB-BD31-4B8C-83A1-F6EECF244321}">
                <p14:modId xmlns:p14="http://schemas.microsoft.com/office/powerpoint/2010/main" val="2198838582"/>
              </p:ext>
            </p:extLst>
          </p:nvPr>
        </p:nvGraphicFramePr>
        <p:xfrm>
          <a:off x="1099458" y="2752422"/>
          <a:ext cx="5715000" cy="2787015"/>
        </p:xfrm>
        <a:graphic>
          <a:graphicData uri="http://schemas.openxmlformats.org/drawingml/2006/table">
            <a:tbl>
              <a:tblPr/>
              <a:tblGrid>
                <a:gridCol w="871538">
                  <a:extLst>
                    <a:ext uri="{9D8B030D-6E8A-4147-A177-3AD203B41FA5}">
                      <a16:colId xmlns:a16="http://schemas.microsoft.com/office/drawing/2014/main" val="3052024260"/>
                    </a:ext>
                  </a:extLst>
                </a:gridCol>
                <a:gridCol w="1449387">
                  <a:extLst>
                    <a:ext uri="{9D8B030D-6E8A-4147-A177-3AD203B41FA5}">
                      <a16:colId xmlns:a16="http://schemas.microsoft.com/office/drawing/2014/main" val="3273817738"/>
                    </a:ext>
                  </a:extLst>
                </a:gridCol>
                <a:gridCol w="1641475">
                  <a:extLst>
                    <a:ext uri="{9D8B030D-6E8A-4147-A177-3AD203B41FA5}">
                      <a16:colId xmlns:a16="http://schemas.microsoft.com/office/drawing/2014/main" val="2895141180"/>
                    </a:ext>
                  </a:extLst>
                </a:gridCol>
                <a:gridCol w="1752600">
                  <a:extLst>
                    <a:ext uri="{9D8B030D-6E8A-4147-A177-3AD203B41FA5}">
                      <a16:colId xmlns:a16="http://schemas.microsoft.com/office/drawing/2014/main" val="3460088031"/>
                    </a:ext>
                  </a:extLst>
                </a:gridCol>
              </a:tblGrid>
              <a:tr h="323850">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rPr>
                        <a:t>Year</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Net flow</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Discount</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NPV</a:t>
                      </a:r>
                      <a:endParaRPr kumimoji="0" lang="en-US" altLang="en-US" sz="2000" b="0" i="0" u="none" strike="noStrike" cap="none" normalizeH="0" baseline="0" dirty="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24616430"/>
                  </a:ext>
                </a:extLst>
              </a:tr>
              <a:tr h="244475">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rPr>
                        <a:t>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-$40,000</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1.0000</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-$40,000.00</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94908781"/>
                  </a:ext>
                </a:extLst>
              </a:tr>
              <a:tr h="363538">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rPr>
                        <a:t>1</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$14,000</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0.9009</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$12,173.91</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48225011"/>
                  </a:ext>
                </a:extLst>
              </a:tr>
              <a:tr h="363538">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rPr>
                        <a:t>2</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$14,000</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0.8116</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$10,586.01</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55055890"/>
                  </a:ext>
                </a:extLst>
              </a:tr>
              <a:tr h="363538">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rPr>
                        <a:t>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$14,000</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0.7312</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$9,205.23</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17362359"/>
                  </a:ext>
                </a:extLst>
              </a:tr>
              <a:tr h="363538">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rPr>
                        <a:t>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$14,000</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0.6587</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$8,004.55</a:t>
                      </a: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91150164"/>
                  </a:ext>
                </a:extLst>
              </a:tr>
              <a:tr h="409575">
                <a:tc gridSpan="3">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endParaRPr kumimoji="0" lang="en-US" altLang="en-US" sz="2000" b="0" i="0" u="none" strike="noStrike" cap="none" normalizeH="0" baseline="0">
                        <a:ln>
                          <a:noFill/>
                        </a:ln>
                        <a:solidFill>
                          <a:schemeClr val="tx1"/>
                        </a:solidFill>
                        <a:effectLst/>
                        <a:latin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hMerge="1">
                  <a:txBody>
                    <a:bodyPr/>
                    <a:lstStyle/>
                    <a:p>
                      <a:endParaRPr lang="en-IN"/>
                    </a:p>
                  </a:txBody>
                  <a:tcPr/>
                </a:tc>
                <a:tc>
                  <a:txBody>
                    <a:bodyPr/>
                    <a:lstStyle>
                      <a:lvl1pPr marL="342900" indent="-342900" algn="l">
                        <a:spcBef>
                          <a:spcPct val="20000"/>
                        </a:spcBef>
                        <a:defRPr sz="2400">
                          <a:solidFill>
                            <a:schemeClr val="tx1"/>
                          </a:solidFill>
                          <a:latin typeface="Arial" panose="020B0604020202020204" pitchFamily="34" charset="0"/>
                        </a:defRPr>
                      </a:lvl1pPr>
                      <a:lvl2pPr marL="742950" indent="-285750" algn="l">
                        <a:spcBef>
                          <a:spcPct val="20000"/>
                        </a:spcBef>
                        <a:defRPr sz="2000">
                          <a:solidFill>
                            <a:schemeClr val="tx1"/>
                          </a:solidFill>
                          <a:latin typeface="Arial" panose="020B0604020202020204" pitchFamily="34" charset="0"/>
                        </a:defRPr>
                      </a:lvl2pPr>
                      <a:lvl3pPr marL="1143000" indent="-228600" algn="l">
                        <a:spcBef>
                          <a:spcPct val="20000"/>
                        </a:spcBef>
                        <a:defRPr>
                          <a:solidFill>
                            <a:schemeClr val="tx1"/>
                          </a:solidFill>
                          <a:latin typeface="Arial" panose="020B0604020202020204" pitchFamily="34" charset="0"/>
                        </a:defRPr>
                      </a:lvl3pPr>
                      <a:lvl4pPr marL="1600200" indent="-228600" algn="l">
                        <a:spcBef>
                          <a:spcPct val="20000"/>
                        </a:spcBef>
                        <a:defRPr sz="1600">
                          <a:solidFill>
                            <a:schemeClr val="tx1"/>
                          </a:solidFill>
                          <a:latin typeface="Arial" panose="020B0604020202020204" pitchFamily="34" charset="0"/>
                        </a:defRPr>
                      </a:lvl4pPr>
                      <a:lvl5pPr marL="2057400" indent="-228600" algn="l">
                        <a:spcBef>
                          <a:spcPct val="20000"/>
                        </a:spcBef>
                        <a:defRPr sz="1600">
                          <a:solidFill>
                            <a:schemeClr val="tx1"/>
                          </a:solidFill>
                          <a:latin typeface="Arial" panose="020B0604020202020204" pitchFamily="34" charset="0"/>
                        </a:defRPr>
                      </a:lvl5pPr>
                      <a:lvl6pPr marL="2514600" indent="-228600" fontAlgn="base">
                        <a:spcBef>
                          <a:spcPct val="20000"/>
                        </a:spcBef>
                        <a:spcAft>
                          <a:spcPct val="0"/>
                        </a:spcAft>
                        <a:defRPr sz="1600">
                          <a:solidFill>
                            <a:schemeClr val="tx1"/>
                          </a:solidFill>
                          <a:latin typeface="Arial" panose="020B0604020202020204" pitchFamily="34" charset="0"/>
                        </a:defRPr>
                      </a:lvl6pPr>
                      <a:lvl7pPr marL="2971800" indent="-228600" fontAlgn="base">
                        <a:spcBef>
                          <a:spcPct val="20000"/>
                        </a:spcBef>
                        <a:spcAft>
                          <a:spcPct val="0"/>
                        </a:spcAft>
                        <a:defRPr sz="1600">
                          <a:solidFill>
                            <a:schemeClr val="tx1"/>
                          </a:solidFill>
                          <a:latin typeface="Arial" panose="020B0604020202020204" pitchFamily="34" charset="0"/>
                        </a:defRPr>
                      </a:lvl7pPr>
                      <a:lvl8pPr marL="3429000" indent="-228600" fontAlgn="base">
                        <a:spcBef>
                          <a:spcPct val="20000"/>
                        </a:spcBef>
                        <a:spcAft>
                          <a:spcPct val="0"/>
                        </a:spcAft>
                        <a:defRPr sz="1600">
                          <a:solidFill>
                            <a:schemeClr val="tx1"/>
                          </a:solidFill>
                          <a:latin typeface="Arial" panose="020B0604020202020204" pitchFamily="34" charset="0"/>
                        </a:defRPr>
                      </a:lvl8pPr>
                      <a:lvl9pPr marL="3886200" indent="-228600" fontAlgn="base">
                        <a:spcBef>
                          <a:spcPct val="20000"/>
                        </a:spcBef>
                        <a:spcAft>
                          <a:spcPct val="0"/>
                        </a:spcAft>
                        <a:defRPr sz="1600">
                          <a:solidFill>
                            <a:schemeClr val="tx1"/>
                          </a:solidFill>
                          <a:latin typeface="Arial" panose="020B0604020202020204" pitchFamily="34" charset="0"/>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FF0000"/>
                          </a:solidFill>
                          <a:effectLst/>
                          <a:latin typeface="Arial" panose="020B0604020202020204" pitchFamily="34" charset="0"/>
                        </a:rPr>
                        <a:t>-$30.30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94185492"/>
                  </a:ext>
                </a:extLst>
              </a:tr>
            </a:tbl>
          </a:graphicData>
        </a:graphic>
      </p:graphicFrame>
      <p:sp>
        <p:nvSpPr>
          <p:cNvPr id="9" name="Text Box 62">
            <a:extLst>
              <a:ext uri="{FF2B5EF4-FFF2-40B4-BE49-F238E27FC236}">
                <a16:creationId xmlns:a16="http://schemas.microsoft.com/office/drawing/2014/main" id="{FF77FB7E-1FF9-6E87-9C0D-2FB0CBCCA664}"/>
              </a:ext>
            </a:extLst>
          </p:cNvPr>
          <p:cNvSpPr txBox="1">
            <a:spLocks noChangeArrowheads="1"/>
          </p:cNvSpPr>
          <p:nvPr/>
        </p:nvSpPr>
        <p:spPr bwMode="auto">
          <a:xfrm>
            <a:off x="8675914" y="3155460"/>
            <a:ext cx="17526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400" dirty="0">
                <a:solidFill>
                  <a:srgbClr val="FF0000"/>
                </a:solidFill>
              </a:rPr>
              <a:t>This table has been calculated using a discount rate of 11%</a:t>
            </a:r>
          </a:p>
        </p:txBody>
      </p:sp>
      <p:sp>
        <p:nvSpPr>
          <p:cNvPr id="11" name="Text Box 63">
            <a:extLst>
              <a:ext uri="{FF2B5EF4-FFF2-40B4-BE49-F238E27FC236}">
                <a16:creationId xmlns:a16="http://schemas.microsoft.com/office/drawing/2014/main" id="{7B1E09B3-EB5A-E1BD-4295-D2ADDACA5006}"/>
              </a:ext>
            </a:extLst>
          </p:cNvPr>
          <p:cNvSpPr txBox="1">
            <a:spLocks noChangeArrowheads="1"/>
          </p:cNvSpPr>
          <p:nvPr/>
        </p:nvSpPr>
        <p:spPr bwMode="auto">
          <a:xfrm>
            <a:off x="685800" y="5715000"/>
            <a:ext cx="7010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400">
                <a:solidFill>
                  <a:srgbClr val="0000CC"/>
                </a:solidFill>
              </a:rPr>
              <a:t>The project doesn’t meet our 17% requirement and should not be considered further.</a:t>
            </a:r>
          </a:p>
        </p:txBody>
      </p:sp>
    </p:spTree>
    <p:extLst>
      <p:ext uri="{BB962C8B-B14F-4D97-AF65-F5344CB8AC3E}">
        <p14:creationId xmlns:p14="http://schemas.microsoft.com/office/powerpoint/2010/main" val="25932717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Case</a:t>
            </a:r>
            <a:br>
              <a:rPr lang="en-US" altLang="en-US" b="1" dirty="0"/>
            </a:br>
            <a:br>
              <a:rPr lang="en-US" altLang="en-US" b="1" dirty="0"/>
            </a:br>
            <a:endParaRPr lang="en-US" b="1" dirty="0"/>
          </a:p>
        </p:txBody>
      </p:sp>
      <p:sp>
        <p:nvSpPr>
          <p:cNvPr id="2" name="TextBox 1"/>
          <p:cNvSpPr txBox="1"/>
          <p:nvPr/>
        </p:nvSpPr>
        <p:spPr>
          <a:xfrm>
            <a:off x="665017" y="1456615"/>
            <a:ext cx="11008353" cy="3785652"/>
          </a:xfrm>
          <a:prstGeom prst="rect">
            <a:avLst/>
          </a:prstGeom>
          <a:noFill/>
        </p:spPr>
        <p:txBody>
          <a:bodyPr wrap="square" rtlCol="0">
            <a:spAutoFit/>
          </a:bodyPr>
          <a:lstStyle/>
          <a:p>
            <a:pPr marL="342900" indent="-342900" algn="just">
              <a:buFont typeface="Arial" panose="020B0604020202020204" pitchFamily="34" charset="0"/>
              <a:buChar char="•"/>
            </a:pPr>
            <a:r>
              <a:rPr lang="en-US" altLang="en-US" sz="2400" dirty="0"/>
              <a:t>Scoring Method</a:t>
            </a:r>
          </a:p>
          <a:p>
            <a:pPr marL="342900" indent="-342900" algn="just">
              <a:buFont typeface="Arial" panose="020B0604020202020204" pitchFamily="34" charset="0"/>
              <a:buChar char="•"/>
            </a:pPr>
            <a:r>
              <a:rPr lang="en-US" altLang="en-US" sz="2400" dirty="0"/>
              <a:t>Advantages</a:t>
            </a:r>
          </a:p>
          <a:p>
            <a:pPr marL="800100" lvl="1" indent="-342900" algn="just">
              <a:buFont typeface="Arial" panose="020B0604020202020204" pitchFamily="34" charset="0"/>
              <a:buChar char="•"/>
            </a:pPr>
            <a:r>
              <a:rPr lang="en-US" altLang="en-US" sz="2400" dirty="0"/>
              <a:t>Appropriate to use in terms of knowing whether a project is aligned with the company's strategic goals or not.</a:t>
            </a:r>
          </a:p>
          <a:p>
            <a:pPr marL="800100" lvl="1" indent="-342900" algn="just">
              <a:buFont typeface="Arial" panose="020B0604020202020204" pitchFamily="34" charset="0"/>
              <a:buChar char="•"/>
            </a:pPr>
            <a:r>
              <a:rPr lang="en-US" altLang="en-US" sz="2400" dirty="0"/>
              <a:t>Easy to use and to comprehend as well</a:t>
            </a:r>
          </a:p>
          <a:p>
            <a:pPr marL="342900" indent="-342900" algn="just">
              <a:buFont typeface="Arial" panose="020B0604020202020204" pitchFamily="34" charset="0"/>
              <a:buChar char="•"/>
            </a:pPr>
            <a:r>
              <a:rPr lang="en-US" altLang="en-US" sz="2400" dirty="0"/>
              <a:t>Disadvantages</a:t>
            </a:r>
          </a:p>
          <a:p>
            <a:pPr marL="800100" lvl="1" indent="-342900" algn="just">
              <a:buFont typeface="Arial" panose="020B0604020202020204" pitchFamily="34" charset="0"/>
              <a:buChar char="•"/>
            </a:pPr>
            <a:r>
              <a:rPr lang="en-US" altLang="en-US" sz="2400" dirty="0"/>
              <a:t>The rating scale (1 3 or above) that is used is not very accurate. </a:t>
            </a:r>
          </a:p>
          <a:p>
            <a:pPr marL="800100" lvl="1" indent="-342900" algn="just">
              <a:buFont typeface="Arial" panose="020B0604020202020204" pitchFamily="34" charset="0"/>
              <a:buChar char="•"/>
            </a:pPr>
            <a:r>
              <a:rPr lang="en-US" altLang="en-US" sz="2400" dirty="0"/>
              <a:t>There is no certainty whether the link between the selected/chosen criteria and the company's strategic goals are 100% aligned or not</a:t>
            </a:r>
          </a:p>
          <a:p>
            <a:pPr marL="342900" indent="-342900" algn="just">
              <a:buFont typeface="Arial" panose="020B0604020202020204" pitchFamily="34" charset="0"/>
              <a:buChar char="•"/>
            </a:pPr>
            <a:endParaRPr lang="en-US" altLang="en-US" sz="2400" dirty="0"/>
          </a:p>
        </p:txBody>
      </p:sp>
    </p:spTree>
    <p:extLst>
      <p:ext uri="{BB962C8B-B14F-4D97-AF65-F5344CB8AC3E}">
        <p14:creationId xmlns:p14="http://schemas.microsoft.com/office/powerpoint/2010/main" val="3004931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Case</a:t>
            </a:r>
            <a:br>
              <a:rPr lang="en-US" altLang="en-US" b="1" dirty="0"/>
            </a:br>
            <a:br>
              <a:rPr lang="en-US" altLang="en-US" b="1" dirty="0"/>
            </a:br>
            <a:endParaRPr lang="en-US" b="1" dirty="0"/>
          </a:p>
        </p:txBody>
      </p:sp>
      <p:sp>
        <p:nvSpPr>
          <p:cNvPr id="2" name="TextBox 1"/>
          <p:cNvSpPr txBox="1"/>
          <p:nvPr/>
        </p:nvSpPr>
        <p:spPr>
          <a:xfrm>
            <a:off x="665017" y="1456615"/>
            <a:ext cx="11008353" cy="3416320"/>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AHP:</a:t>
            </a:r>
          </a:p>
          <a:p>
            <a:pPr marL="342900" indent="-342900">
              <a:buFont typeface="Arial" panose="020B0604020202020204" pitchFamily="34" charset="0"/>
              <a:buChar char="•"/>
            </a:pPr>
            <a:r>
              <a:rPr lang="en-US" altLang="en-US" sz="2400" dirty="0"/>
              <a:t>Advantages</a:t>
            </a:r>
          </a:p>
          <a:p>
            <a:pPr marL="800100" lvl="1" indent="-342900">
              <a:buFont typeface="Arial" panose="020B0604020202020204" pitchFamily="34" charset="0"/>
              <a:buChar char="•"/>
            </a:pPr>
            <a:r>
              <a:rPr lang="en-US" altLang="en-US" sz="2400" dirty="0"/>
              <a:t>Ability to rank choices relative to their effectiveness in meeting conflicting objectives Ability to detect inconsistent judgments.</a:t>
            </a:r>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r>
              <a:rPr lang="en-US" altLang="en-US" sz="2400" dirty="0"/>
              <a:t>Disadvantages</a:t>
            </a:r>
          </a:p>
          <a:p>
            <a:pPr marL="800100" lvl="1" indent="-342900">
              <a:buFont typeface="Arial" panose="020B0604020202020204" pitchFamily="34" charset="0"/>
              <a:buChar char="•"/>
            </a:pPr>
            <a:r>
              <a:rPr lang="en-US" altLang="en-US" sz="2400" dirty="0"/>
              <a:t>It only works because the matrices are all of the same mathematical form known as a positive reciprocal matrix. </a:t>
            </a:r>
          </a:p>
          <a:p>
            <a:pPr marL="800100" lvl="1" indent="-342900">
              <a:buFont typeface="Arial" panose="020B0604020202020204" pitchFamily="34" charset="0"/>
              <a:buChar char="•"/>
            </a:pPr>
            <a:r>
              <a:rPr lang="en-US" altLang="en-US" sz="2400" dirty="0"/>
              <a:t>The rating scale that is used is not very accurate and is not standardized</a:t>
            </a:r>
          </a:p>
        </p:txBody>
      </p:sp>
    </p:spTree>
    <p:extLst>
      <p:ext uri="{BB962C8B-B14F-4D97-AF65-F5344CB8AC3E}">
        <p14:creationId xmlns:p14="http://schemas.microsoft.com/office/powerpoint/2010/main" val="4599058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Case</a:t>
            </a:r>
            <a:br>
              <a:rPr lang="en-US" altLang="en-US" b="1" dirty="0"/>
            </a:br>
            <a:br>
              <a:rPr lang="en-US" altLang="en-US" b="1" dirty="0"/>
            </a:br>
            <a:endParaRPr lang="en-US" b="1" dirty="0"/>
          </a:p>
        </p:txBody>
      </p:sp>
      <p:sp>
        <p:nvSpPr>
          <p:cNvPr id="2" name="TextBox 1"/>
          <p:cNvSpPr txBox="1"/>
          <p:nvPr/>
        </p:nvSpPr>
        <p:spPr>
          <a:xfrm>
            <a:off x="665017" y="1456615"/>
            <a:ext cx="11008353" cy="4154984"/>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NPV:</a:t>
            </a:r>
          </a:p>
          <a:p>
            <a:pPr marL="342900" indent="-342900">
              <a:buFont typeface="Arial" panose="020B0604020202020204" pitchFamily="34" charset="0"/>
              <a:buChar char="•"/>
            </a:pPr>
            <a:r>
              <a:rPr lang="en-US" altLang="en-US" sz="2400" dirty="0"/>
              <a:t>Advantages </a:t>
            </a:r>
          </a:p>
          <a:p>
            <a:pPr marL="800100" lvl="1" indent="-342900">
              <a:buFont typeface="Arial" panose="020B0604020202020204" pitchFamily="34" charset="0"/>
              <a:buChar char="•"/>
            </a:pPr>
            <a:r>
              <a:rPr lang="en-US" altLang="en-US" sz="2400" dirty="0"/>
              <a:t>Easy method to execute.</a:t>
            </a:r>
          </a:p>
          <a:p>
            <a:pPr marL="800100" lvl="1" indent="-342900" algn="just">
              <a:buFont typeface="Arial" panose="020B0604020202020204" pitchFamily="34" charset="0"/>
              <a:buChar char="•"/>
            </a:pPr>
            <a:r>
              <a:rPr lang="en-US" altLang="en-US" sz="2400" dirty="0"/>
              <a:t>Ensures that the company will invest in a project that will definitely generate profit.</a:t>
            </a:r>
          </a:p>
          <a:p>
            <a:pPr marL="342900" indent="-342900">
              <a:buFont typeface="Arial" panose="020B0604020202020204" pitchFamily="34" charset="0"/>
              <a:buChar char="•"/>
            </a:pPr>
            <a:r>
              <a:rPr lang="en-US" altLang="en-US" sz="2400" dirty="0"/>
              <a:t>Disadvantages </a:t>
            </a:r>
          </a:p>
          <a:p>
            <a:pPr marL="800100" lvl="1" indent="-342900">
              <a:buFont typeface="Arial" panose="020B0604020202020204" pitchFamily="34" charset="0"/>
              <a:buChar char="•"/>
            </a:pPr>
            <a:r>
              <a:rPr lang="en-US" altLang="en-US" sz="2400" dirty="0"/>
              <a:t>Ignores probabilities and risk.</a:t>
            </a:r>
          </a:p>
          <a:p>
            <a:pPr marL="800100" lvl="1" indent="-342900">
              <a:buFont typeface="Arial" panose="020B0604020202020204" pitchFamily="34" charset="0"/>
              <a:buChar char="•"/>
            </a:pPr>
            <a:r>
              <a:rPr lang="en-US" altLang="en-US" sz="2400" dirty="0"/>
              <a:t>Assumes that financial projections are accurate.</a:t>
            </a:r>
          </a:p>
          <a:p>
            <a:pPr marL="800100" lvl="1" indent="-342900">
              <a:buFont typeface="Arial" panose="020B0604020202020204" pitchFamily="34" charset="0"/>
              <a:buChar char="•"/>
            </a:pPr>
            <a:r>
              <a:rPr lang="en-US" altLang="en-US" sz="2400" dirty="0"/>
              <a:t>Assumes that strategic considerations are irrelevant.</a:t>
            </a:r>
          </a:p>
          <a:p>
            <a:pPr marL="800100" lvl="1" indent="-342900">
              <a:buFont typeface="Arial" panose="020B0604020202020204" pitchFamily="34" charset="0"/>
              <a:buChar char="•"/>
            </a:pPr>
            <a:r>
              <a:rPr lang="en-US" altLang="en-US" sz="2400" dirty="0"/>
              <a:t>Fails to deal with constrained resources.</a:t>
            </a:r>
          </a:p>
          <a:p>
            <a:pPr marL="800100" lvl="1" indent="-342900">
              <a:buFont typeface="Arial" panose="020B0604020202020204" pitchFamily="34" charset="0"/>
              <a:buChar char="•"/>
            </a:pPr>
            <a:r>
              <a:rPr lang="en-US" altLang="en-US" sz="2400" dirty="0"/>
              <a:t>Difficulty in making accurate long-term predictions.</a:t>
            </a:r>
          </a:p>
        </p:txBody>
      </p:sp>
    </p:spTree>
    <p:extLst>
      <p:ext uri="{BB962C8B-B14F-4D97-AF65-F5344CB8AC3E}">
        <p14:creationId xmlns:p14="http://schemas.microsoft.com/office/powerpoint/2010/main" val="18172038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Case</a:t>
            </a:r>
            <a:br>
              <a:rPr lang="en-US" altLang="en-US" b="1" dirty="0"/>
            </a:br>
            <a:br>
              <a:rPr lang="en-US" altLang="en-US" b="1" dirty="0"/>
            </a:br>
            <a:endParaRPr lang="en-US" b="1" dirty="0"/>
          </a:p>
        </p:txBody>
      </p:sp>
      <p:sp>
        <p:nvSpPr>
          <p:cNvPr id="2" name="TextBox 1"/>
          <p:cNvSpPr txBox="1"/>
          <p:nvPr/>
        </p:nvSpPr>
        <p:spPr>
          <a:xfrm>
            <a:off x="665017" y="1456615"/>
            <a:ext cx="11008353" cy="3785652"/>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Payback Period</a:t>
            </a:r>
          </a:p>
          <a:p>
            <a:pPr marL="800100" lvl="1" indent="-342900">
              <a:buFont typeface="Arial" panose="020B0604020202020204" pitchFamily="34" charset="0"/>
              <a:buChar char="•"/>
            </a:pPr>
            <a:r>
              <a:rPr lang="en-US" altLang="en-US" sz="2400" dirty="0"/>
              <a:t>Advantages </a:t>
            </a:r>
          </a:p>
          <a:p>
            <a:pPr marL="1257300" lvl="2" indent="-342900">
              <a:buFont typeface="Arial" panose="020B0604020202020204" pitchFamily="34" charset="0"/>
              <a:buChar char="•"/>
            </a:pPr>
            <a:r>
              <a:rPr lang="en-US" altLang="en-US" sz="2400" dirty="0"/>
              <a:t>Allows the company to make a more intelligent determination of the length of time needed to satisfy the initial project investment(Pinto, 2010) </a:t>
            </a:r>
          </a:p>
          <a:p>
            <a:pPr marL="1257300" lvl="2" indent="-342900">
              <a:buFont typeface="Arial" panose="020B0604020202020204" pitchFamily="34" charset="0"/>
              <a:buChar char="•"/>
            </a:pPr>
            <a:r>
              <a:rPr lang="en-US" altLang="en-US" sz="2400" dirty="0"/>
              <a:t>Easy to compute</a:t>
            </a:r>
          </a:p>
          <a:p>
            <a:pPr marL="342900" indent="-342900">
              <a:buFont typeface="Arial" panose="020B0604020202020204" pitchFamily="34" charset="0"/>
              <a:buChar char="•"/>
            </a:pPr>
            <a:endParaRPr lang="en-US" altLang="en-US" sz="2400" dirty="0"/>
          </a:p>
          <a:p>
            <a:pPr marL="800100" lvl="1" indent="-342900">
              <a:buFont typeface="Arial" panose="020B0604020202020204" pitchFamily="34" charset="0"/>
              <a:buChar char="•"/>
            </a:pPr>
            <a:r>
              <a:rPr lang="en-US" altLang="en-US" sz="2400" dirty="0"/>
              <a:t>Disadvantages</a:t>
            </a:r>
          </a:p>
          <a:p>
            <a:pPr marL="1257300" lvl="2" indent="-342900">
              <a:buFont typeface="Arial" panose="020B0604020202020204" pitchFamily="34" charset="0"/>
              <a:buChar char="•"/>
            </a:pPr>
            <a:r>
              <a:rPr lang="en-US" altLang="en-US" sz="2400" dirty="0"/>
              <a:t>Leaves out information regarding profitability during project payback periods as well as any profits made after payback periods end.</a:t>
            </a:r>
          </a:p>
        </p:txBody>
      </p:sp>
    </p:spTree>
    <p:extLst>
      <p:ext uri="{BB962C8B-B14F-4D97-AF65-F5344CB8AC3E}">
        <p14:creationId xmlns:p14="http://schemas.microsoft.com/office/powerpoint/2010/main" val="29960771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5787" y="1419715"/>
            <a:ext cx="10184283" cy="640080"/>
          </a:xfrm>
        </p:spPr>
        <p:txBody>
          <a:bodyPr>
            <a:noAutofit/>
          </a:bodyPr>
          <a:lstStyle/>
          <a:p>
            <a:r>
              <a:rPr lang="en-US" altLang="en-US" b="1" dirty="0"/>
              <a:t>Project Selection Approaches – Multiple Projects</a:t>
            </a:r>
            <a:br>
              <a:rPr lang="en-US" altLang="en-US" b="1" dirty="0"/>
            </a:br>
            <a:br>
              <a:rPr lang="en-US" altLang="en-US" b="1" dirty="0"/>
            </a:br>
            <a:endParaRPr lang="en-US" b="1" dirty="0"/>
          </a:p>
        </p:txBody>
      </p:sp>
      <p:sp>
        <p:nvSpPr>
          <p:cNvPr id="2" name="TextBox 1"/>
          <p:cNvSpPr txBox="1"/>
          <p:nvPr/>
        </p:nvSpPr>
        <p:spPr>
          <a:xfrm>
            <a:off x="665017" y="1456615"/>
            <a:ext cx="11008353" cy="461665"/>
          </a:xfrm>
          <a:prstGeom prst="rect">
            <a:avLst/>
          </a:prstGeom>
          <a:noFill/>
        </p:spPr>
        <p:txBody>
          <a:bodyPr wrap="square" rtlCol="0">
            <a:spAutoFit/>
          </a:bodyPr>
          <a:lstStyle/>
          <a:p>
            <a:pPr marL="342900" indent="-342900">
              <a:buFont typeface="Arial" panose="020B0604020202020204" pitchFamily="34" charset="0"/>
              <a:buChar char="•"/>
            </a:pPr>
            <a:r>
              <a:rPr lang="en-US" altLang="en-US" sz="2400" dirty="0"/>
              <a:t>Excel Solver</a:t>
            </a:r>
          </a:p>
        </p:txBody>
      </p:sp>
    </p:spTree>
    <p:extLst>
      <p:ext uri="{BB962C8B-B14F-4D97-AF65-F5344CB8AC3E}">
        <p14:creationId xmlns:p14="http://schemas.microsoft.com/office/powerpoint/2010/main" val="29325909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_Win32.potx" id="{D9CC5ABA-9FE4-444A-92A5-6CD4234E93DA}" vid="{405B2633-D8A8-4EE3-8AC5-51C45A9BCD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4340</TotalTime>
  <Words>2033</Words>
  <Application>Microsoft Office PowerPoint</Application>
  <PresentationFormat>Widescreen</PresentationFormat>
  <Paragraphs>471</Paragraphs>
  <Slides>38</Slides>
  <Notes>38</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5" baseType="lpstr">
      <vt:lpstr>Arial</vt:lpstr>
      <vt:lpstr>Calibri</vt:lpstr>
      <vt:lpstr>Segoe UI</vt:lpstr>
      <vt:lpstr>Segoe UI Light</vt:lpstr>
      <vt:lpstr>Wingdings</vt:lpstr>
      <vt:lpstr>WelcomeDoc</vt:lpstr>
      <vt:lpstr>Equation</vt:lpstr>
      <vt:lpstr>Project Selection  and  Portfolio Management</vt:lpstr>
      <vt:lpstr>Project Selection   </vt:lpstr>
      <vt:lpstr>Project Selection - Examples   </vt:lpstr>
      <vt:lpstr>Project Selection - Examples   </vt:lpstr>
      <vt:lpstr>Project Selection  </vt:lpstr>
      <vt:lpstr>Project Selection Models  </vt:lpstr>
      <vt:lpstr>Project Selection Models – Critical Factors  </vt:lpstr>
      <vt:lpstr>Project Selection Models – Decision Criteria  </vt:lpstr>
      <vt:lpstr>Project Selection Models – Decision Criteria  </vt:lpstr>
      <vt:lpstr>Project Selection Models – Decision Criteria  </vt:lpstr>
      <vt:lpstr>Project Selection Approaches  </vt:lpstr>
      <vt:lpstr>Project Selection Approaches – Checklist Model  </vt:lpstr>
      <vt:lpstr>Project Selection Approaches – Checklist Model  </vt:lpstr>
      <vt:lpstr>Project Selection Approaches – Simplified Scoring Models  </vt:lpstr>
      <vt:lpstr>Project Selection Approaches – Simplified Scoring Models  </vt:lpstr>
      <vt:lpstr>Project Selection Approaches – Analytical Hierarchy Process  </vt:lpstr>
      <vt:lpstr>Project Selection Approaches – Analytical Hierarchy Process  </vt:lpstr>
      <vt:lpstr>Project Selection Approaches – Analytical Hierarchy Process  </vt:lpstr>
      <vt:lpstr>Project Selection Approaches – Analytical Hierarchy Process  </vt:lpstr>
      <vt:lpstr>Project Selection Approaches – Analytical Hierarchy Process  </vt:lpstr>
      <vt:lpstr>Project Selection Approaches – Analytical Hierarchy Process  </vt:lpstr>
      <vt:lpstr>Project Selection Approaches – Profile Models  </vt:lpstr>
      <vt:lpstr>Project Selection Approaches – Financial Models  </vt:lpstr>
      <vt:lpstr>Project Selection Approaches – Payback period  </vt:lpstr>
      <vt:lpstr>Project Selection Approaches – Payback period  </vt:lpstr>
      <vt:lpstr>Project Selection Approaches – Payback period  </vt:lpstr>
      <vt:lpstr>Project Selection Approaches – Net Present Value  </vt:lpstr>
      <vt:lpstr>Project Selection Approaches – Net Present Value  </vt:lpstr>
      <vt:lpstr>Project Selection Approaches – Net Present Value  </vt:lpstr>
      <vt:lpstr>Project Selection Approaches – Discounted Payback period  </vt:lpstr>
      <vt:lpstr>Project Selection Approaches – Discounted Payback period  </vt:lpstr>
      <vt:lpstr>Project Selection Approaches – Internal Rate of Return  </vt:lpstr>
      <vt:lpstr>Project Selection Approaches – Internal Rate of Return  </vt:lpstr>
      <vt:lpstr>Case  </vt:lpstr>
      <vt:lpstr>Case  </vt:lpstr>
      <vt:lpstr>Case  </vt:lpstr>
      <vt:lpstr>Case  </vt:lpstr>
      <vt:lpstr>Project Selection Approaches – Multiple Projects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 &amp; Systems</dc:title>
  <dc:creator>Venkataraghavan Krishnaswamy</dc:creator>
  <cp:keywords/>
  <cp:lastModifiedBy>Harshit Singh</cp:lastModifiedBy>
  <cp:revision>684</cp:revision>
  <dcterms:created xsi:type="dcterms:W3CDTF">2017-08-18T03:12:24Z</dcterms:created>
  <dcterms:modified xsi:type="dcterms:W3CDTF">2022-11-29T05:57:56Z</dcterms:modified>
  <cp:version/>
</cp:coreProperties>
</file>