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75" r:id="rId13"/>
    <p:sldId id="276" r:id="rId14"/>
    <p:sldId id="277" r:id="rId15"/>
    <p:sldId id="266" r:id="rId16"/>
    <p:sldId id="267" r:id="rId17"/>
    <p:sldId id="268" r:id="rId18"/>
    <p:sldId id="269" r:id="rId19"/>
    <p:sldId id="270" r:id="rId20"/>
    <p:sldId id="328" r:id="rId21"/>
    <p:sldId id="329" r:id="rId22"/>
    <p:sldId id="330" r:id="rId23"/>
    <p:sldId id="331" r:id="rId24"/>
    <p:sldId id="332" r:id="rId25"/>
    <p:sldId id="271" r:id="rId26"/>
    <p:sldId id="272" r:id="rId27"/>
    <p:sldId id="273" r:id="rId28"/>
    <p:sldId id="278" r:id="rId29"/>
    <p:sldId id="279" r:id="rId30"/>
    <p:sldId id="280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25" r:id="rId39"/>
    <p:sldId id="281" r:id="rId40"/>
    <p:sldId id="291" r:id="rId41"/>
    <p:sldId id="293" r:id="rId42"/>
    <p:sldId id="294" r:id="rId43"/>
    <p:sldId id="282" r:id="rId44"/>
    <p:sldId id="295" r:id="rId45"/>
    <p:sldId id="296" r:id="rId46"/>
    <p:sldId id="297" r:id="rId47"/>
    <p:sldId id="298" r:id="rId48"/>
    <p:sldId id="299" r:id="rId49"/>
    <p:sldId id="300" r:id="rId50"/>
    <p:sldId id="326" r:id="rId51"/>
    <p:sldId id="333" r:id="rId52"/>
    <p:sldId id="327" r:id="rId53"/>
    <p:sldId id="302" r:id="rId54"/>
    <p:sldId id="301" r:id="rId55"/>
    <p:sldId id="303" r:id="rId56"/>
    <p:sldId id="304" r:id="rId57"/>
    <p:sldId id="305" r:id="rId58"/>
    <p:sldId id="306" r:id="rId59"/>
    <p:sldId id="308" r:id="rId60"/>
    <p:sldId id="309" r:id="rId61"/>
    <p:sldId id="310" r:id="rId62"/>
    <p:sldId id="315" r:id="rId63"/>
    <p:sldId id="316" r:id="rId64"/>
    <p:sldId id="317" r:id="rId65"/>
    <p:sldId id="318" r:id="rId66"/>
    <p:sldId id="319" r:id="rId67"/>
    <p:sldId id="320" r:id="rId68"/>
    <p:sldId id="323" r:id="rId69"/>
    <p:sldId id="324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1B9EE-81D5-4F54-8251-929DF1C2C091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D4F69-8E55-41A4-AEDD-740A02EFD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1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E918DE-5F1E-400E-9A85-317CD07F1E7D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4EB689-675E-4A74-8173-B31B52D4619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Anurag Tiwari</a:t>
            </a:r>
          </a:p>
          <a:p>
            <a:pPr>
              <a:spcBef>
                <a:spcPct val="0"/>
              </a:spcBef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</a:t>
            </a:r>
          </a:p>
          <a:p>
            <a:pPr>
              <a:spcBef>
                <a:spcPct val="0"/>
              </a:spcBef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IIM Rohtak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3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completing this chapter, you should be able to: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scope management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project success.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developing a scope statement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Breakdown Structure (WBS)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project.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Breakdown Structure (OBS)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project.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Breakdown Structure (CBS)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project.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Method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(CPM)</a:t>
            </a:r>
          </a:p>
          <a:p>
            <a:pPr marL="457200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96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Case: The Expeditionary Fighting Vehicle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5" descr="Captu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00200"/>
            <a:ext cx="7991475" cy="4506913"/>
          </a:xfrm>
        </p:spPr>
      </p:pic>
    </p:spTree>
    <p:extLst>
      <p:ext uri="{BB962C8B-B14F-4D97-AF65-F5344CB8AC3E}">
        <p14:creationId xmlns:p14="http://schemas.microsoft.com/office/powerpoint/2010/main" val="19091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Expeditionary Fighting Vehicle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state-of-the-art acquisition program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Department of Defense (DoD). 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began to replace the 1970s-era Amphibious Assault Vehicle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was to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armored support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contract was awarded to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Dynamics Corporation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(GDC) in June 1996 for full engineering and design work. 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2001 the contract was further signed for system development and demonstration (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SDD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26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Expeditionary Fighting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Far-too-ambitious schedule became a problem for GD and a series of technical problems began to surface.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additional years were added to the SDD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December 2004, tests of EFV prototypes demonstrated: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failure in the vehicle’s main computer system,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 the vehicle’s steering to freeze.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hydraulic systems began leaking and failing.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Originally intended to operate for an average of 70 hours, which later reduced to 43.5 hours.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4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Expeditionary Fighting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additional two years were added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2006, 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vehicles were able to operate for only 4.5 hours b/w each breakdown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took nearly 3.5 hours of corrective maintenance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reliability resulted in 117 mission failures 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only completed 2 out of 11 amphibious tests, 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out of 10 gunnery tests,</a:t>
            </a:r>
          </a:p>
          <a:p>
            <a:pPr lvl="1"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none of the land mobility tests.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00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Expeditionary Fighting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Marines planned to purchase 1,025 of them at a total cost of $8.5 billion. 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DoD estimated the program’s cost at more than $14 billion dollars, and reduced the order to 573 vehicles. </a:t>
            </a:r>
          </a:p>
          <a:p>
            <a:pPr algn="just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 of the EFV risen from $8.3 million/vehicle to more than $23 million.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98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Expeditionary Fighting 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where was the problem lying?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the project incurred huge cost and consumed unnecessary time?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was the outcome?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failure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68% of IT projects fail (Source:</a:t>
            </a:r>
            <a:r>
              <a:rPr lang="en-US" alt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TechRepublic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75% of IT executives believe their projects are “doomed from the start” (Source: </a:t>
            </a:r>
            <a:r>
              <a:rPr lang="en-US" alt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Geneca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of all Project Management Offices (PMOs) close within just three years (Source: </a:t>
            </a:r>
            <a:r>
              <a:rPr lang="en-US" alt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KeyedIN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57% of projects fail due to “breakdown in communications” (</a:t>
            </a:r>
            <a:r>
              <a:rPr lang="en-US" alt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source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39% of projects fail due to lack of planning, resources, and activities (</a:t>
            </a:r>
            <a:r>
              <a:rPr lang="en-US" alt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source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every $1 billion invested in the United States, $122 million was wasted due to poor performance (Source: </a:t>
            </a:r>
            <a:r>
              <a:rPr lang="en-US" alt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PMI.org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599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 of Project Failure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Inaccurate requirements – 38%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project objectives – 35%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communication – 30%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Undefined project goals – 30%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cost estimates – 29%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Inaccurate task time estimate – 27%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dependency – 25%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change management – 25%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Inexperienced project manager – 20%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resources – 20%</a:t>
            </a: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5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Unique, one-time operations designed to accomplish a specific set of objectives in a limited time frame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Olympic Games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Producing a movie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development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ERP implementation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67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 go through a series of stages – a life cycle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 bring together people with a diversity of knowledge and skills, most of whom remain associated with the project for less than its full life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 structure affects how projects are managed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69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Initiating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Planning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Executing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Monitoring and Controlling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Closing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999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Project Life Cycle (cont.)</a:t>
            </a:r>
          </a:p>
        </p:txBody>
      </p:sp>
      <p:pic>
        <p:nvPicPr>
          <p:cNvPr id="4" name="Content Placeholder 2" descr="Screen Shot 2019-10-07 at 10.20.36 AM.pn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r="-742"/>
          <a:stretch>
            <a:fillRect/>
          </a:stretch>
        </p:blipFill>
        <p:spPr>
          <a:xfrm>
            <a:off x="438931" y="1527175"/>
            <a:ext cx="8229626" cy="4572000"/>
          </a:xfrm>
        </p:spPr>
      </p:pic>
    </p:spTree>
    <p:extLst>
      <p:ext uri="{BB962C8B-B14F-4D97-AF65-F5344CB8AC3E}">
        <p14:creationId xmlns:p14="http://schemas.microsoft.com/office/powerpoint/2010/main" val="315811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Project Scope Management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Scope Management includes the processes required to ensure that the project includes all the work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required.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primarily concerned with defining and controlling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is not included in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project.</a:t>
            </a:r>
          </a:p>
          <a:p>
            <a:r>
              <a:rPr lang="en-US" sz="2000" b="1" dirty="0" smtClean="0"/>
              <a:t>Figure </a:t>
            </a:r>
            <a:r>
              <a:rPr lang="en-US" sz="2000" dirty="0" smtClean="0"/>
              <a:t>provides </a:t>
            </a:r>
            <a:r>
              <a:rPr lang="en-US" sz="2000" dirty="0"/>
              <a:t>an overview of the </a:t>
            </a:r>
            <a:r>
              <a:rPr lang="en-US" sz="2000" dirty="0" smtClean="0"/>
              <a:t>major project </a:t>
            </a:r>
            <a:r>
              <a:rPr lang="en-US" sz="2000" dirty="0"/>
              <a:t>scope management processes: </a:t>
            </a:r>
            <a:br>
              <a:rPr lang="en-US" sz="2000" dirty="0"/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0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45" y="178341"/>
            <a:ext cx="8534400" cy="454152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FF0000"/>
                </a:solidFill>
              </a:rPr>
              <a:t>Project Scope Management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5344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26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Project Scope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—committing the organization to begin the next phase of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—developing a written scope statement as the basis for future project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decisions.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—subdividing the major project deliverables into smaller,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manageable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—formalizing acceptance of the project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Control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—controlling changes to project scope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Scope Management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503920" cy="4572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Tx/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a project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terms of its goals and objectives and consists of: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development</a:t>
            </a:r>
          </a:p>
          <a:p>
            <a:pPr marL="12573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 of work		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 statement</a:t>
            </a:r>
          </a:p>
          <a:p>
            <a:pPr marL="1257300" lvl="2" indent="-457200" algn="just">
              <a:buFont typeface="Wingdings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Break down structure</a:t>
            </a:r>
          </a:p>
          <a:p>
            <a:pPr marL="1257300" lvl="2" indent="-457200" algn="just">
              <a:buFont typeface="Wingdings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Break down structure</a:t>
            </a:r>
          </a:p>
          <a:p>
            <a:pPr marL="1257300" lvl="2" indent="-457200" algn="just">
              <a:buFont typeface="Wingdings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Break down structure	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authorization			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 reporting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systems</a:t>
            </a:r>
          </a:p>
          <a:p>
            <a:pPr marL="857250" lvl="1" indent="-457200" algn="just">
              <a:lnSpc>
                <a:spcPct val="150000"/>
              </a:lnSpc>
              <a:buFont typeface="Verdana" pitchFamily="34" charset="0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closeout</a:t>
            </a:r>
          </a:p>
          <a:p>
            <a:pPr algn="just">
              <a:lnSpc>
                <a:spcPct val="15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7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Scope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project context, the term “scope” may refer to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features and functions that are to be included in 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or service.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work that must be done in order to deliver a product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specified features and functions.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80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Work Break Down Structure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Dividing complex projects to simpler and manageable tasks is the process identified as work breakdown structure(WBS).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Usually, the project manager use this method for simplifying the project execution.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WBS, much larger tasks are broken-down to manageable chunks of work. These chunks can be easily supervised and estimated. </a:t>
            </a:r>
          </a:p>
          <a:p>
            <a:r>
              <a:rPr lang="en-IN" sz="2000" dirty="0"/>
              <a:t>A work breakdown structure element may be a product, data a service or any combination. </a:t>
            </a:r>
          </a:p>
          <a:p>
            <a:r>
              <a:rPr lang="en-IN" sz="2000" dirty="0"/>
              <a:t>A WBS also provides the necessary framework for detailed cost estimating and control along with providing guidance for schedule development and control.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42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Example of Outlined WBS. 	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38200" y="1600200"/>
            <a:ext cx="152400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Name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76856" y="4038600"/>
            <a:ext cx="152400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 2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1600200"/>
            <a:ext cx="1538656" cy="2438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 1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15512" y="3197469"/>
            <a:ext cx="1535724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Subtask 1.2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09644" y="2359267"/>
            <a:ext cx="1541591" cy="8382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Subtask </a:t>
            </a:r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00855" y="4422648"/>
            <a:ext cx="1559163" cy="6065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Subtask 2.1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54167" y="2819400"/>
            <a:ext cx="1524000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1.1.2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57101" y="2511669"/>
            <a:ext cx="1524000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1.1.1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54167" y="3719145"/>
            <a:ext cx="1524000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1.2.2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57100" y="3402622"/>
            <a:ext cx="1524000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1.2.1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4169" y="3094891"/>
            <a:ext cx="1524000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09643" y="4026876"/>
            <a:ext cx="1541591" cy="3868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60020" y="4721469"/>
            <a:ext cx="1500558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2.1.2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60021" y="4415317"/>
            <a:ext cx="1518145" cy="307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Package 2.1.2</a:t>
            </a:r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54167" y="4037809"/>
            <a:ext cx="1524000" cy="3848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04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WBS Helps Manager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/>
              <a:t>Facilitates evaluation of cost, time and technical performance of the organization on a project. </a:t>
            </a:r>
          </a:p>
          <a:p>
            <a:r>
              <a:rPr lang="en-IN" sz="2000" dirty="0" smtClean="0"/>
              <a:t>Provides management with information appropriate to each organizational level. </a:t>
            </a:r>
          </a:p>
          <a:p>
            <a:r>
              <a:rPr lang="en-IN" sz="2000" dirty="0" smtClean="0"/>
              <a:t>Help in the development of the organization breakdown structure. </a:t>
            </a:r>
          </a:p>
          <a:p>
            <a:r>
              <a:rPr lang="en-IN" sz="2000" dirty="0" smtClean="0"/>
              <a:t>Help manager plan, schedule, and budget. 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877071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Process of WBS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/>
              <a:t>First, let’s look at what al we need to get started. There are several inputs you will need to get you off on  the right foot.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2000" dirty="0" smtClean="0"/>
              <a:t>The project scope statement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2000" dirty="0" smtClean="0"/>
              <a:t>The project scope management plan.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2000" dirty="0" smtClean="0"/>
              <a:t>Organizational process Assets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sz="2000" dirty="0" smtClean="0"/>
              <a:t>Approve change requests. 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46902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How to built a WBS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Begins with the Charter, focusing on objectives and Deliverables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 the main product(s) down into sub products. 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the structure to match how you’ll manage the project 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Lowest level not too detailed, not too large. 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a need for integration?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support activities 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of completeness-is all the effort included?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coding structure if needed </a:t>
            </a:r>
          </a:p>
          <a:p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 work package managers.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147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case of a large, urban hospital that has made the decision to introduce an organization-wide  IT system for: 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billing, 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accounts receivable, 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record keeping, 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 supervision, 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medical process control. 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step in launching this large installation project is to identify the important elements in introducing the technology.</a:t>
            </a:r>
          </a:p>
          <a:p>
            <a:pPr>
              <a:lnSpc>
                <a:spcPct val="15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373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is a basic approach to identifying the deliverables in a project to install a new information system for an organization.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aptur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026" y="2209800"/>
            <a:ext cx="6019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596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apture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0"/>
            <a:ext cx="6096000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44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95600"/>
            <a:ext cx="8534400" cy="758952"/>
          </a:xfrm>
        </p:spPr>
        <p:txBody>
          <a:bodyPr>
            <a:noAutofit/>
          </a:bodyPr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Organizational Breakdown 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420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apture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6294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420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Method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using CPM, you will be able to answer  questions such as: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Monotype Sorts" pitchFamily="2" charset="2"/>
              <a:buAutoNum type="arabicPeriod"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the entire project be completed?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Monotype Sorts" pitchFamily="2" charset="2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activities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tasks in the project, that is, the ones that will delay the entire project if they are late?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Monotype Sorts" pitchFamily="2" charset="2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the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noncritical activities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that is, the ones that can run late without delaying the whole project’s completion time?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Monotype Sorts" pitchFamily="2" charset="2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particular date,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project on schedule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behind schedule, or ahead of the schedule?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Monotype Sorts" pitchFamily="2" charset="2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any given date,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money spent equal to, less than, or greater than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budgeted amount?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75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90868" y="0"/>
            <a:ext cx="8911687" cy="128089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Path-Example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3337792"/>
            <a:ext cx="1016000" cy="1099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7836" y="2247902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74817" y="4755575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>
            <a:stCxn id="5" idx="3"/>
          </p:cNvCxnSpPr>
          <p:nvPr/>
        </p:nvCxnSpPr>
        <p:spPr>
          <a:xfrm flipV="1">
            <a:off x="1244600" y="2522684"/>
            <a:ext cx="1533236" cy="1364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7" idx="1"/>
          </p:cNvCxnSpPr>
          <p:nvPr/>
        </p:nvCxnSpPr>
        <p:spPr>
          <a:xfrm>
            <a:off x="1244600" y="3887356"/>
            <a:ext cx="1630217" cy="11430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378200" y="2522683"/>
            <a:ext cx="13392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174999" y="2798617"/>
            <a:ext cx="1842656" cy="1985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717473" y="2246749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17473" y="4784081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>
            <a:endCxn id="13" idx="1"/>
          </p:cNvCxnSpPr>
          <p:nvPr/>
        </p:nvCxnSpPr>
        <p:spPr>
          <a:xfrm flipV="1">
            <a:off x="3475181" y="5058863"/>
            <a:ext cx="1242292" cy="90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241146" y="3359729"/>
            <a:ext cx="902854" cy="1099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18" idx="3"/>
            <a:endCxn id="15" idx="1"/>
          </p:cNvCxnSpPr>
          <p:nvPr/>
        </p:nvCxnSpPr>
        <p:spPr>
          <a:xfrm>
            <a:off x="6829006" y="2523836"/>
            <a:ext cx="1412140" cy="13854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5" idx="1"/>
          </p:cNvCxnSpPr>
          <p:nvPr/>
        </p:nvCxnSpPr>
        <p:spPr>
          <a:xfrm flipV="1">
            <a:off x="6889686" y="3909293"/>
            <a:ext cx="1351460" cy="1149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228642" y="2249054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89322" y="4754671"/>
            <a:ext cx="600364" cy="549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/>
          <p:cNvCxnSpPr>
            <a:stCxn id="13" idx="3"/>
            <a:endCxn id="19" idx="1"/>
          </p:cNvCxnSpPr>
          <p:nvPr/>
        </p:nvCxnSpPr>
        <p:spPr>
          <a:xfrm flipV="1">
            <a:off x="5317837" y="5029453"/>
            <a:ext cx="971485" cy="29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" idx="3"/>
            <a:endCxn id="18" idx="1"/>
          </p:cNvCxnSpPr>
          <p:nvPr/>
        </p:nvCxnSpPr>
        <p:spPr>
          <a:xfrm>
            <a:off x="5317837" y="2521531"/>
            <a:ext cx="910805" cy="2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39083" y="1801090"/>
            <a:ext cx="877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8720" y="1824180"/>
            <a:ext cx="877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89889" y="1889723"/>
            <a:ext cx="877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36064" y="5339687"/>
            <a:ext cx="877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8720" y="5440760"/>
            <a:ext cx="970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04490" y="5423883"/>
            <a:ext cx="970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3Weeks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598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– B – E – F – Finish: 8 weeks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– A – C – D – Finish: 9 weeks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– B – C – D – Finish: 10 weeks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critical path is path B-C-D that which is of 10 weeks. WHY?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activity D is delayed 1 week, the project will be delayed with 1 week.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if activity E is delayed 1 week, it will not delay the project WHY?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331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Contents in an AON Node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855807" y="2382982"/>
            <a:ext cx="3140364" cy="1995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Name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902692"/>
            <a:ext cx="2779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Earliest Start Time (EST)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5961" y="1874742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8907" y="1916307"/>
            <a:ext cx="2965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Earliest Finish Time (EFT)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595092"/>
            <a:ext cx="262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Latest Start Time (LST)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68910" y="4595091"/>
            <a:ext cx="1682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Float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8907" y="4548924"/>
            <a:ext cx="275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Latest Finish Time (LFT)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4484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80391411"/>
              </p:ext>
            </p:extLst>
          </p:nvPr>
        </p:nvGraphicFramePr>
        <p:xfrm>
          <a:off x="301625" y="1527170"/>
          <a:ext cx="8461374" cy="4264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458"/>
                <a:gridCol w="2820458"/>
                <a:gridCol w="2820458"/>
              </a:tblGrid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Predecessor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(days)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b,c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d,e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g,h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2167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the critical path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79236" y="3380508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98618" y="2609272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5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8617" y="4142507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84252" y="3560616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4253" y="2609272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84254" y="1708726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3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 flipV="1">
            <a:off x="1971963" y="2900218"/>
            <a:ext cx="826655" cy="771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  <a:endCxn id="6" idx="1"/>
          </p:cNvCxnSpPr>
          <p:nvPr/>
        </p:nvCxnSpPr>
        <p:spPr>
          <a:xfrm>
            <a:off x="1971963" y="3671454"/>
            <a:ext cx="826654" cy="761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</p:cNvCxnSpPr>
          <p:nvPr/>
        </p:nvCxnSpPr>
        <p:spPr>
          <a:xfrm flipV="1">
            <a:off x="3491345" y="1902691"/>
            <a:ext cx="992907" cy="997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  <a:endCxn id="8" idx="1"/>
          </p:cNvCxnSpPr>
          <p:nvPr/>
        </p:nvCxnSpPr>
        <p:spPr>
          <a:xfrm>
            <a:off x="3491345" y="2900218"/>
            <a:ext cx="9929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7" idx="1"/>
          </p:cNvCxnSpPr>
          <p:nvPr/>
        </p:nvCxnSpPr>
        <p:spPr>
          <a:xfrm>
            <a:off x="3491345" y="2900218"/>
            <a:ext cx="992907" cy="951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299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114" y="137805"/>
            <a:ext cx="7282700" cy="75895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the critical path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4163" y="3289713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3545" y="2518477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5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3544" y="4051712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99179" y="3469821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3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9180" y="2518477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99181" y="1617931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 flipV="1">
            <a:off x="785291" y="2809423"/>
            <a:ext cx="928254" cy="771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  <a:endCxn id="6" idx="1"/>
          </p:cNvCxnSpPr>
          <p:nvPr/>
        </p:nvCxnSpPr>
        <p:spPr>
          <a:xfrm>
            <a:off x="785291" y="3580659"/>
            <a:ext cx="928253" cy="761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</p:cNvCxnSpPr>
          <p:nvPr/>
        </p:nvCxnSpPr>
        <p:spPr>
          <a:xfrm flipV="1">
            <a:off x="2304673" y="1811897"/>
            <a:ext cx="1094505" cy="997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  <a:endCxn id="8" idx="1"/>
          </p:cNvCxnSpPr>
          <p:nvPr/>
        </p:nvCxnSpPr>
        <p:spPr>
          <a:xfrm>
            <a:off x="2304673" y="2809423"/>
            <a:ext cx="10945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7" idx="1"/>
          </p:cNvCxnSpPr>
          <p:nvPr/>
        </p:nvCxnSpPr>
        <p:spPr>
          <a:xfrm>
            <a:off x="2304673" y="2809423"/>
            <a:ext cx="1094506" cy="951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274162" y="2509239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4162" y="1631785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5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15721" y="3871604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23217" y="2019713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29436" y="3340512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  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09035" y="2860222"/>
            <a:ext cx="591128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Arrow Connector 20"/>
          <p:cNvCxnSpPr>
            <a:stCxn id="9" idx="3"/>
            <a:endCxn id="16" idx="1"/>
          </p:cNvCxnSpPr>
          <p:nvPr/>
        </p:nvCxnSpPr>
        <p:spPr>
          <a:xfrm>
            <a:off x="3990309" y="1908877"/>
            <a:ext cx="1283853" cy="13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5" idx="1"/>
          </p:cNvCxnSpPr>
          <p:nvPr/>
        </p:nvCxnSpPr>
        <p:spPr>
          <a:xfrm>
            <a:off x="4091907" y="2800184"/>
            <a:ext cx="118225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3"/>
            <a:endCxn id="15" idx="1"/>
          </p:cNvCxnSpPr>
          <p:nvPr/>
        </p:nvCxnSpPr>
        <p:spPr>
          <a:xfrm>
            <a:off x="3990309" y="1908877"/>
            <a:ext cx="1283853" cy="8913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3"/>
            <a:endCxn id="17" idx="1"/>
          </p:cNvCxnSpPr>
          <p:nvPr/>
        </p:nvCxnSpPr>
        <p:spPr>
          <a:xfrm>
            <a:off x="3990307" y="3760767"/>
            <a:ext cx="1325414" cy="4017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3"/>
            <a:endCxn id="17" idx="1"/>
          </p:cNvCxnSpPr>
          <p:nvPr/>
        </p:nvCxnSpPr>
        <p:spPr>
          <a:xfrm flipV="1">
            <a:off x="2304672" y="4162550"/>
            <a:ext cx="3011049" cy="1801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8" idx="1"/>
          </p:cNvCxnSpPr>
          <p:nvPr/>
        </p:nvCxnSpPr>
        <p:spPr>
          <a:xfrm>
            <a:off x="5963695" y="1814205"/>
            <a:ext cx="1559522" cy="496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5" idx="3"/>
            <a:endCxn id="18" idx="1"/>
          </p:cNvCxnSpPr>
          <p:nvPr/>
        </p:nvCxnSpPr>
        <p:spPr>
          <a:xfrm flipV="1">
            <a:off x="5865290" y="2310659"/>
            <a:ext cx="1657927" cy="489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3"/>
            <a:endCxn id="19" idx="1"/>
          </p:cNvCxnSpPr>
          <p:nvPr/>
        </p:nvCxnSpPr>
        <p:spPr>
          <a:xfrm flipV="1">
            <a:off x="5906849" y="3631458"/>
            <a:ext cx="1722587" cy="531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3"/>
          </p:cNvCxnSpPr>
          <p:nvPr/>
        </p:nvCxnSpPr>
        <p:spPr>
          <a:xfrm>
            <a:off x="8114345" y="2310659"/>
            <a:ext cx="1394689" cy="840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0" idx="1"/>
          </p:cNvCxnSpPr>
          <p:nvPr/>
        </p:nvCxnSpPr>
        <p:spPr>
          <a:xfrm flipV="1">
            <a:off x="8322162" y="3151168"/>
            <a:ext cx="1186873" cy="480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33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the critical path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228600" y="3380508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0782" y="2609272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5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0781" y="4558127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6416" y="3782280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c3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6417" y="2747812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6</a:t>
            </a:r>
          </a:p>
        </p:txBody>
      </p:sp>
      <p:sp>
        <p:nvSpPr>
          <p:cNvPr id="9" name="Rectangle 8"/>
          <p:cNvSpPr/>
          <p:nvPr/>
        </p:nvSpPr>
        <p:spPr>
          <a:xfrm>
            <a:off x="2976418" y="1708726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 flipV="1">
            <a:off x="464127" y="2900218"/>
            <a:ext cx="826655" cy="771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  <a:endCxn id="6" idx="1"/>
          </p:cNvCxnSpPr>
          <p:nvPr/>
        </p:nvCxnSpPr>
        <p:spPr>
          <a:xfrm>
            <a:off x="464127" y="3671454"/>
            <a:ext cx="826654" cy="1177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</p:cNvCxnSpPr>
          <p:nvPr/>
        </p:nvCxnSpPr>
        <p:spPr>
          <a:xfrm flipV="1">
            <a:off x="1983509" y="1902691"/>
            <a:ext cx="992907" cy="997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  <a:endCxn id="8" idx="1"/>
          </p:cNvCxnSpPr>
          <p:nvPr/>
        </p:nvCxnSpPr>
        <p:spPr>
          <a:xfrm>
            <a:off x="1983509" y="2900218"/>
            <a:ext cx="992908" cy="138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7" idx="1"/>
          </p:cNvCxnSpPr>
          <p:nvPr/>
        </p:nvCxnSpPr>
        <p:spPr>
          <a:xfrm>
            <a:off x="1983509" y="2900218"/>
            <a:ext cx="992907" cy="117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851399" y="2830934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51399" y="1722580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5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92958" y="4193299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00454" y="2110508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42021" y="3209643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  6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86272" y="2951017"/>
            <a:ext cx="692727" cy="5818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Arrow Connector 20"/>
          <p:cNvCxnSpPr>
            <a:stCxn id="9" idx="3"/>
            <a:endCxn id="16" idx="1"/>
          </p:cNvCxnSpPr>
          <p:nvPr/>
        </p:nvCxnSpPr>
        <p:spPr>
          <a:xfrm>
            <a:off x="3669145" y="1999672"/>
            <a:ext cx="1182254" cy="13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5" idx="1"/>
          </p:cNvCxnSpPr>
          <p:nvPr/>
        </p:nvCxnSpPr>
        <p:spPr>
          <a:xfrm>
            <a:off x="3669145" y="3121879"/>
            <a:ext cx="118225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3"/>
            <a:endCxn id="15" idx="1"/>
          </p:cNvCxnSpPr>
          <p:nvPr/>
        </p:nvCxnSpPr>
        <p:spPr>
          <a:xfrm>
            <a:off x="3669145" y="1999672"/>
            <a:ext cx="1182254" cy="112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3"/>
            <a:endCxn id="17" idx="1"/>
          </p:cNvCxnSpPr>
          <p:nvPr/>
        </p:nvCxnSpPr>
        <p:spPr>
          <a:xfrm>
            <a:off x="3669143" y="4073226"/>
            <a:ext cx="1223815" cy="4110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3"/>
            <a:endCxn id="17" idx="1"/>
          </p:cNvCxnSpPr>
          <p:nvPr/>
        </p:nvCxnSpPr>
        <p:spPr>
          <a:xfrm flipV="1">
            <a:off x="1983508" y="4484245"/>
            <a:ext cx="2909450" cy="364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8" idx="1"/>
          </p:cNvCxnSpPr>
          <p:nvPr/>
        </p:nvCxnSpPr>
        <p:spPr>
          <a:xfrm>
            <a:off x="5540933" y="1905000"/>
            <a:ext cx="1559521" cy="496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5" idx="3"/>
            <a:endCxn id="18" idx="1"/>
          </p:cNvCxnSpPr>
          <p:nvPr/>
        </p:nvCxnSpPr>
        <p:spPr>
          <a:xfrm flipV="1">
            <a:off x="5544126" y="2401454"/>
            <a:ext cx="1556328" cy="720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3"/>
            <a:endCxn id="19" idx="1"/>
          </p:cNvCxnSpPr>
          <p:nvPr/>
        </p:nvCxnSpPr>
        <p:spPr>
          <a:xfrm flipV="1">
            <a:off x="5585685" y="3500589"/>
            <a:ext cx="1556336" cy="983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3"/>
          </p:cNvCxnSpPr>
          <p:nvPr/>
        </p:nvCxnSpPr>
        <p:spPr>
          <a:xfrm>
            <a:off x="7793181" y="2401454"/>
            <a:ext cx="1293091" cy="840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9" idx="3"/>
            <a:endCxn id="20" idx="1"/>
          </p:cNvCxnSpPr>
          <p:nvPr/>
        </p:nvCxnSpPr>
        <p:spPr>
          <a:xfrm flipV="1">
            <a:off x="7834748" y="3241963"/>
            <a:ext cx="1251524" cy="2586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90781" y="2262953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0        5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86169" y="3237357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27728" y="4281128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0        4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04643" y="5202422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11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67181" y="1408695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71805" y="2281503"/>
            <a:ext cx="65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7      11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11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76429" y="3302087"/>
            <a:ext cx="65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lain" startAt="5"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11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5      8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08761" y="4322671"/>
            <a:ext cx="65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8     11</a:t>
            </a:r>
          </a:p>
          <a:p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94240" y="1394846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9      14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69809" y="2323071"/>
            <a:ext cx="65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12    17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11    17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65197" y="3380599"/>
            <a:ext cx="65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11    17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88293" y="4779859"/>
            <a:ext cx="65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11    15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00454" y="1819784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17    21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37400" y="2687799"/>
            <a:ext cx="65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17    21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12    18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78967" y="3879366"/>
            <a:ext cx="65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15    21</a:t>
            </a:r>
          </a:p>
          <a:p>
            <a:pPr marL="228600" indent="-228600">
              <a:buAutoNum type="arabicPlain" startAt="5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11430" y="3879366"/>
            <a:ext cx="65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8      12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35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Example 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739359"/>
              </p:ext>
            </p:extLst>
          </p:nvPr>
        </p:nvGraphicFramePr>
        <p:xfrm>
          <a:off x="457200" y="1600200"/>
          <a:ext cx="80772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  <a:gridCol w="1346200"/>
                <a:gridCol w="1346200"/>
                <a:gridCol w="13462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Slack Time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595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ea typeface="ＭＳ Ｐゴシック" pitchFamily="34" charset="-128"/>
              </a:rPr>
              <a:t>Example: Cool Homes (P) Ltd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7700" y="1366838"/>
          <a:ext cx="7823200" cy="4354554"/>
        </p:xfrm>
        <a:graphic>
          <a:graphicData uri="http://schemas.openxmlformats.org/drawingml/2006/table">
            <a:tbl>
              <a:tblPr/>
              <a:tblGrid>
                <a:gridCol w="876300"/>
                <a:gridCol w="3962400"/>
                <a:gridCol w="1752600"/>
                <a:gridCol w="1231900"/>
              </a:tblGrid>
              <a:tr h="64003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Activity</a:t>
                      </a:r>
                    </a:p>
                  </a:txBody>
                  <a:tcPr marT="45717" marB="45717" anchor="b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2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T="45717" marB="45717" anchor="b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2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Immediate Predecessors</a:t>
                      </a:r>
                    </a:p>
                  </a:txBody>
                  <a:tcPr marT="45717" marB="45717" anchor="b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2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</a:t>
                      </a:r>
                    </a:p>
                  </a:txBody>
                  <a:tcPr marT="45717" marB="45717" anchor="b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2FF"/>
                    </a:solidFill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Design/Approval of plan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Foundation/Superstructure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Select and order accessories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Wiring for building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Carpentry Works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Laying of roof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Wall Plastering/Laying floors/painting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E, F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Fixing fittings (Sanitary, electrical, etc.)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C, G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Obtaining power/Water connection 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E, F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</a:t>
                      </a:r>
                    </a:p>
                  </a:txBody>
                  <a:tcPr marT="45717" marB="45717" horzOverflow="overflow">
                    <a:lnL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Final Polishing, testing, handover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 H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>
                      <a:noFill/>
                    </a:lnL>
                    <a:lnR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3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78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08357" y="3370475"/>
            <a:ext cx="574196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497249" y="2514599"/>
            <a:ext cx="10173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B(12)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97249" y="57911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C(4)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98843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89884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45249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40649" y="251622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0413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G(3)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11949" y="5714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517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4" idx="7"/>
            <a:endCxn id="6" idx="2"/>
          </p:cNvCxnSpPr>
          <p:nvPr/>
        </p:nvCxnSpPr>
        <p:spPr>
          <a:xfrm flipV="1">
            <a:off x="1016331" y="2889679"/>
            <a:ext cx="480918" cy="508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7"/>
            <a:endCxn id="8" idx="3"/>
          </p:cNvCxnSpPr>
          <p:nvPr/>
        </p:nvCxnSpPr>
        <p:spPr>
          <a:xfrm flipV="1">
            <a:off x="2365612" y="2164300"/>
            <a:ext cx="659900" cy="4601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10" idx="2"/>
          </p:cNvCxnSpPr>
          <p:nvPr/>
        </p:nvCxnSpPr>
        <p:spPr>
          <a:xfrm>
            <a:off x="3763794" y="1899079"/>
            <a:ext cx="781455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4"/>
          </p:cNvCxnSpPr>
          <p:nvPr/>
        </p:nvCxnSpPr>
        <p:spPr>
          <a:xfrm>
            <a:off x="2005925" y="3264758"/>
            <a:ext cx="892918" cy="100244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6"/>
            <a:endCxn id="12" idx="2"/>
          </p:cNvCxnSpPr>
          <p:nvPr/>
        </p:nvCxnSpPr>
        <p:spPr>
          <a:xfrm>
            <a:off x="3763794" y="4337479"/>
            <a:ext cx="94033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4"/>
            <a:endCxn id="12" idx="0"/>
          </p:cNvCxnSpPr>
          <p:nvPr/>
        </p:nvCxnSpPr>
        <p:spPr>
          <a:xfrm>
            <a:off x="4977725" y="2274158"/>
            <a:ext cx="158884" cy="1688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7"/>
            <a:endCxn id="11" idx="2"/>
          </p:cNvCxnSpPr>
          <p:nvPr/>
        </p:nvCxnSpPr>
        <p:spPr>
          <a:xfrm flipV="1">
            <a:off x="3637125" y="2891300"/>
            <a:ext cx="2203524" cy="11809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4"/>
            <a:endCxn id="7" idx="2"/>
          </p:cNvCxnSpPr>
          <p:nvPr/>
        </p:nvCxnSpPr>
        <p:spPr>
          <a:xfrm>
            <a:off x="710525" y="4038599"/>
            <a:ext cx="786724" cy="21276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" idx="6"/>
            <a:endCxn id="13" idx="2"/>
          </p:cNvCxnSpPr>
          <p:nvPr/>
        </p:nvCxnSpPr>
        <p:spPr>
          <a:xfrm flipV="1">
            <a:off x="2362200" y="6090079"/>
            <a:ext cx="2449749" cy="76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6"/>
            <a:endCxn id="14" idx="3"/>
          </p:cNvCxnSpPr>
          <p:nvPr/>
        </p:nvCxnSpPr>
        <p:spPr>
          <a:xfrm flipV="1">
            <a:off x="5676900" y="3928741"/>
            <a:ext cx="1966818" cy="21613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1" idx="6"/>
            <a:endCxn id="14" idx="1"/>
          </p:cNvCxnSpPr>
          <p:nvPr/>
        </p:nvCxnSpPr>
        <p:spPr>
          <a:xfrm>
            <a:off x="6705600" y="2891300"/>
            <a:ext cx="938118" cy="5069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2" idx="4"/>
            <a:endCxn id="13" idx="0"/>
          </p:cNvCxnSpPr>
          <p:nvPr/>
        </p:nvCxnSpPr>
        <p:spPr>
          <a:xfrm>
            <a:off x="5136609" y="4712558"/>
            <a:ext cx="107816" cy="10024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686800" y="3436701"/>
            <a:ext cx="6992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601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78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08357" y="3370475"/>
            <a:ext cx="574196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497249" y="2514599"/>
            <a:ext cx="10173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B(12)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97249" y="57911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C(4)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98843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89884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45249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40649" y="251622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0413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G(3)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11949" y="5714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517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4" idx="7"/>
            <a:endCxn id="6" idx="2"/>
          </p:cNvCxnSpPr>
          <p:nvPr/>
        </p:nvCxnSpPr>
        <p:spPr>
          <a:xfrm flipV="1">
            <a:off x="1016331" y="2889679"/>
            <a:ext cx="480918" cy="508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7"/>
            <a:endCxn id="8" idx="3"/>
          </p:cNvCxnSpPr>
          <p:nvPr/>
        </p:nvCxnSpPr>
        <p:spPr>
          <a:xfrm flipV="1">
            <a:off x="2365612" y="2164300"/>
            <a:ext cx="659900" cy="4601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10" idx="2"/>
          </p:cNvCxnSpPr>
          <p:nvPr/>
        </p:nvCxnSpPr>
        <p:spPr>
          <a:xfrm>
            <a:off x="3763794" y="1899079"/>
            <a:ext cx="781455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4"/>
          </p:cNvCxnSpPr>
          <p:nvPr/>
        </p:nvCxnSpPr>
        <p:spPr>
          <a:xfrm>
            <a:off x="2005925" y="3264758"/>
            <a:ext cx="892918" cy="100244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6"/>
            <a:endCxn id="12" idx="2"/>
          </p:cNvCxnSpPr>
          <p:nvPr/>
        </p:nvCxnSpPr>
        <p:spPr>
          <a:xfrm>
            <a:off x="3763794" y="4337479"/>
            <a:ext cx="94033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4"/>
            <a:endCxn id="12" idx="0"/>
          </p:cNvCxnSpPr>
          <p:nvPr/>
        </p:nvCxnSpPr>
        <p:spPr>
          <a:xfrm>
            <a:off x="4977725" y="2274158"/>
            <a:ext cx="158884" cy="1688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7"/>
            <a:endCxn id="11" idx="2"/>
          </p:cNvCxnSpPr>
          <p:nvPr/>
        </p:nvCxnSpPr>
        <p:spPr>
          <a:xfrm flipV="1">
            <a:off x="3637125" y="2891300"/>
            <a:ext cx="2203524" cy="11809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4"/>
            <a:endCxn id="7" idx="2"/>
          </p:cNvCxnSpPr>
          <p:nvPr/>
        </p:nvCxnSpPr>
        <p:spPr>
          <a:xfrm>
            <a:off x="710525" y="4038599"/>
            <a:ext cx="786724" cy="21276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" idx="6"/>
            <a:endCxn id="13" idx="2"/>
          </p:cNvCxnSpPr>
          <p:nvPr/>
        </p:nvCxnSpPr>
        <p:spPr>
          <a:xfrm flipV="1">
            <a:off x="2362200" y="6090079"/>
            <a:ext cx="2449749" cy="76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6"/>
            <a:endCxn id="14" idx="3"/>
          </p:cNvCxnSpPr>
          <p:nvPr/>
        </p:nvCxnSpPr>
        <p:spPr>
          <a:xfrm flipV="1">
            <a:off x="5676900" y="3928741"/>
            <a:ext cx="1966818" cy="21613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1" idx="6"/>
            <a:endCxn id="14" idx="1"/>
          </p:cNvCxnSpPr>
          <p:nvPr/>
        </p:nvCxnSpPr>
        <p:spPr>
          <a:xfrm>
            <a:off x="6705600" y="2891300"/>
            <a:ext cx="938118" cy="5069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2" idx="4"/>
            <a:endCxn id="13" idx="0"/>
          </p:cNvCxnSpPr>
          <p:nvPr/>
        </p:nvCxnSpPr>
        <p:spPr>
          <a:xfrm>
            <a:off x="5136609" y="4712558"/>
            <a:ext cx="107816" cy="10024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686800" y="3436701"/>
            <a:ext cx="6992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432" y="2889678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0    8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2265" y="2104881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8    20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2957658" y="1185445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20    22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4545249" y="1168568"/>
            <a:ext cx="795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22   24</a:t>
            </a:r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4743862" y="3623845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28    31</a:t>
            </a:r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2920002" y="3590187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20    28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5897402" y="2274158"/>
            <a:ext cx="811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28   30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1576220" y="5376445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8    12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4942954" y="5359568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31    33</a:t>
            </a:r>
            <a:endParaRPr 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7605090" y="2955999"/>
            <a:ext cx="838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33    35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3578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78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08357" y="3370475"/>
            <a:ext cx="574196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497249" y="2514599"/>
            <a:ext cx="10173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B(12)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97249" y="57911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C(4)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98843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89884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E(8)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45249" y="1523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40649" y="251622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04133" y="39623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G(3)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11949" y="5714999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517049" y="3288440"/>
            <a:ext cx="864951" cy="7501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J(2)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4" idx="7"/>
            <a:endCxn id="6" idx="2"/>
          </p:cNvCxnSpPr>
          <p:nvPr/>
        </p:nvCxnSpPr>
        <p:spPr>
          <a:xfrm flipV="1">
            <a:off x="1016331" y="2889679"/>
            <a:ext cx="480918" cy="5086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7"/>
            <a:endCxn id="8" idx="3"/>
          </p:cNvCxnSpPr>
          <p:nvPr/>
        </p:nvCxnSpPr>
        <p:spPr>
          <a:xfrm flipV="1">
            <a:off x="2365612" y="2164300"/>
            <a:ext cx="659900" cy="4601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10" idx="2"/>
          </p:cNvCxnSpPr>
          <p:nvPr/>
        </p:nvCxnSpPr>
        <p:spPr>
          <a:xfrm>
            <a:off x="3763794" y="1899079"/>
            <a:ext cx="781455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4"/>
          </p:cNvCxnSpPr>
          <p:nvPr/>
        </p:nvCxnSpPr>
        <p:spPr>
          <a:xfrm>
            <a:off x="2005925" y="3264758"/>
            <a:ext cx="892918" cy="100244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6"/>
            <a:endCxn id="12" idx="2"/>
          </p:cNvCxnSpPr>
          <p:nvPr/>
        </p:nvCxnSpPr>
        <p:spPr>
          <a:xfrm>
            <a:off x="3763794" y="4337479"/>
            <a:ext cx="94033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4"/>
            <a:endCxn id="12" idx="0"/>
          </p:cNvCxnSpPr>
          <p:nvPr/>
        </p:nvCxnSpPr>
        <p:spPr>
          <a:xfrm>
            <a:off x="4977725" y="2274158"/>
            <a:ext cx="158884" cy="16882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7"/>
            <a:endCxn id="11" idx="2"/>
          </p:cNvCxnSpPr>
          <p:nvPr/>
        </p:nvCxnSpPr>
        <p:spPr>
          <a:xfrm flipV="1">
            <a:off x="3637125" y="2891300"/>
            <a:ext cx="2203524" cy="11809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4"/>
            <a:endCxn id="7" idx="2"/>
          </p:cNvCxnSpPr>
          <p:nvPr/>
        </p:nvCxnSpPr>
        <p:spPr>
          <a:xfrm>
            <a:off x="710525" y="4038599"/>
            <a:ext cx="786724" cy="21276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" idx="6"/>
            <a:endCxn id="13" idx="2"/>
          </p:cNvCxnSpPr>
          <p:nvPr/>
        </p:nvCxnSpPr>
        <p:spPr>
          <a:xfrm flipV="1">
            <a:off x="2362200" y="6090079"/>
            <a:ext cx="2449749" cy="76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6"/>
            <a:endCxn id="14" idx="3"/>
          </p:cNvCxnSpPr>
          <p:nvPr/>
        </p:nvCxnSpPr>
        <p:spPr>
          <a:xfrm flipV="1">
            <a:off x="5676900" y="3928741"/>
            <a:ext cx="1966818" cy="21613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1" idx="6"/>
            <a:endCxn id="14" idx="1"/>
          </p:cNvCxnSpPr>
          <p:nvPr/>
        </p:nvCxnSpPr>
        <p:spPr>
          <a:xfrm>
            <a:off x="6705600" y="2891300"/>
            <a:ext cx="938118" cy="5069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2" idx="4"/>
            <a:endCxn id="13" idx="0"/>
          </p:cNvCxnSpPr>
          <p:nvPr/>
        </p:nvCxnSpPr>
        <p:spPr>
          <a:xfrm>
            <a:off x="5136609" y="4712558"/>
            <a:ext cx="107816" cy="10024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686800" y="3436701"/>
            <a:ext cx="69923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432" y="2889678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0    8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2265" y="2104881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8    20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2957658" y="1185445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20    22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4545249" y="1168568"/>
            <a:ext cx="795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22   24</a:t>
            </a:r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4743862" y="3623845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28    31</a:t>
            </a:r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2920002" y="3590187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20    28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5897402" y="2274158"/>
            <a:ext cx="811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28   30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1576220" y="5376445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8    12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4942954" y="5359568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31    33</a:t>
            </a:r>
            <a:endParaRPr 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7605090" y="2955999"/>
            <a:ext cx="838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33    35</a:t>
            </a:r>
            <a:endParaRPr lang="en-US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7605089" y="4168201"/>
            <a:ext cx="838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33    35</a:t>
            </a:r>
            <a:endParaRPr lang="en-US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4825078" y="6372081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31    33</a:t>
            </a:r>
            <a:endParaRPr lang="en-US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5866909" y="3303275"/>
            <a:ext cx="838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31    33</a:t>
            </a:r>
            <a:endParaRPr 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4771829" y="4712558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28    31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4556062" y="2345322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26    28</a:t>
            </a:r>
            <a:endParaRPr lang="en-US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2960078" y="4763885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20    28</a:t>
            </a:r>
            <a:endParaRPr lang="en-US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2948784" y="2345322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24    26</a:t>
            </a:r>
            <a:endParaRPr lang="en-US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1576961" y="3313566"/>
            <a:ext cx="747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8    20</a:t>
            </a:r>
            <a:endParaRPr lang="en-US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336864" y="4097923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0    8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1531275" y="6465158"/>
            <a:ext cx="803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27    31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04186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ea typeface="ＭＳ Ｐゴシック" pitchFamily="34" charset="-128"/>
              </a:rPr>
              <a:t>Cool Homes (P) Ltd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930575"/>
              </p:ext>
            </p:extLst>
          </p:nvPr>
        </p:nvGraphicFramePr>
        <p:xfrm>
          <a:off x="1676400" y="1676400"/>
          <a:ext cx="6134100" cy="429754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76299"/>
                <a:gridCol w="1066800"/>
                <a:gridCol w="838200"/>
                <a:gridCol w="1110895"/>
                <a:gridCol w="1120953"/>
                <a:gridCol w="1120953"/>
              </a:tblGrid>
              <a:tr h="64003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Activity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Early Start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Early Finish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Late start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Late finish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Total Slack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  <a:tr h="365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J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4" marB="4571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1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Rock Cafe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Hard Rock Café owns cafes, hotels and conducts live concerts and annual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Rockfest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Rockfest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attended by over 100,000 fans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time nine months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major tasks were identified: 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 booking, Ticketing, PR, Online promotion, Television, Show production, travel, etc.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activities were divided into a series of 26 sub-tasks</a:t>
            </a: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88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Rock Cafe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98384"/>
              </p:ext>
            </p:extLst>
          </p:nvPr>
        </p:nvGraphicFramePr>
        <p:xfrm>
          <a:off x="210772" y="1295400"/>
          <a:ext cx="8508460" cy="546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9176"/>
                <a:gridCol w="2429684"/>
                <a:gridCol w="21336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IMMEDIATE PREDECESSORS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IMMEDIATE PREDECESSORS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G, 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R, X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3938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able Placeholder 5" descr="Hard Rock Caf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066800"/>
            <a:ext cx="8324850" cy="543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69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600" y="33909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A7</a:t>
            </a:r>
            <a:endParaRPr lang="en-US" sz="1050" dirty="0"/>
          </a:p>
        </p:txBody>
      </p:sp>
      <p:sp>
        <p:nvSpPr>
          <p:cNvPr id="5" name="Oval 4"/>
          <p:cNvSpPr/>
          <p:nvPr/>
        </p:nvSpPr>
        <p:spPr>
          <a:xfrm>
            <a:off x="1143000" y="33909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B3</a:t>
            </a:r>
            <a:endParaRPr lang="en-US" sz="1050" dirty="0"/>
          </a:p>
        </p:txBody>
      </p:sp>
      <p:sp>
        <p:nvSpPr>
          <p:cNvPr id="6" name="Oval 5"/>
          <p:cNvSpPr/>
          <p:nvPr/>
        </p:nvSpPr>
        <p:spPr>
          <a:xfrm>
            <a:off x="897377" y="135457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C3</a:t>
            </a:r>
            <a:endParaRPr lang="en-US" sz="1050" dirty="0"/>
          </a:p>
        </p:txBody>
      </p:sp>
      <p:sp>
        <p:nvSpPr>
          <p:cNvPr id="7" name="Oval 6"/>
          <p:cNvSpPr/>
          <p:nvPr/>
        </p:nvSpPr>
        <p:spPr>
          <a:xfrm>
            <a:off x="876300" y="5562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T4</a:t>
            </a:r>
            <a:endParaRPr lang="en-US" sz="1050" dirty="0"/>
          </a:p>
        </p:txBody>
      </p:sp>
      <p:sp>
        <p:nvSpPr>
          <p:cNvPr id="8" name="Oval 7"/>
          <p:cNvSpPr/>
          <p:nvPr/>
        </p:nvSpPr>
        <p:spPr>
          <a:xfrm>
            <a:off x="2041187" y="215467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D4</a:t>
            </a:r>
            <a:endParaRPr lang="en-US" sz="1050" dirty="0"/>
          </a:p>
        </p:txBody>
      </p:sp>
      <p:sp>
        <p:nvSpPr>
          <p:cNvPr id="9" name="Oval 8"/>
          <p:cNvSpPr/>
          <p:nvPr/>
        </p:nvSpPr>
        <p:spPr>
          <a:xfrm>
            <a:off x="2057400" y="2789404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H4</a:t>
            </a:r>
            <a:endParaRPr lang="en-US" sz="1050" dirty="0"/>
          </a:p>
        </p:txBody>
      </p:sp>
      <p:sp>
        <p:nvSpPr>
          <p:cNvPr id="10" name="Oval 9"/>
          <p:cNvSpPr/>
          <p:nvPr/>
        </p:nvSpPr>
        <p:spPr>
          <a:xfrm>
            <a:off x="2041187" y="33909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P20</a:t>
            </a:r>
            <a:endParaRPr lang="en-US" sz="1050" dirty="0"/>
          </a:p>
        </p:txBody>
      </p:sp>
      <p:sp>
        <p:nvSpPr>
          <p:cNvPr id="11" name="Oval 10"/>
          <p:cNvSpPr/>
          <p:nvPr/>
        </p:nvSpPr>
        <p:spPr>
          <a:xfrm>
            <a:off x="2057400" y="4038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Y6</a:t>
            </a:r>
            <a:endParaRPr lang="en-US" sz="1050" dirty="0"/>
          </a:p>
        </p:txBody>
      </p:sp>
      <p:sp>
        <p:nvSpPr>
          <p:cNvPr id="12" name="Oval 11"/>
          <p:cNvSpPr/>
          <p:nvPr/>
        </p:nvSpPr>
        <p:spPr>
          <a:xfrm>
            <a:off x="2060643" y="4672518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Q4</a:t>
            </a:r>
            <a:endParaRPr lang="en-US" sz="1050" dirty="0"/>
          </a:p>
        </p:txBody>
      </p:sp>
      <p:sp>
        <p:nvSpPr>
          <p:cNvPr id="13" name="Oval 12"/>
          <p:cNvSpPr/>
          <p:nvPr/>
        </p:nvSpPr>
        <p:spPr>
          <a:xfrm>
            <a:off x="2743200" y="137079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K2</a:t>
            </a:r>
            <a:endParaRPr lang="en-US" sz="1050" dirty="0"/>
          </a:p>
        </p:txBody>
      </p:sp>
      <p:sp>
        <p:nvSpPr>
          <p:cNvPr id="14" name="Oval 13"/>
          <p:cNvSpPr/>
          <p:nvPr/>
        </p:nvSpPr>
        <p:spPr>
          <a:xfrm>
            <a:off x="4267200" y="135457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L3</a:t>
            </a:r>
            <a:endParaRPr lang="en-US" sz="1050" dirty="0"/>
          </a:p>
        </p:txBody>
      </p:sp>
      <p:sp>
        <p:nvSpPr>
          <p:cNvPr id="15" name="Oval 14"/>
          <p:cNvSpPr/>
          <p:nvPr/>
        </p:nvSpPr>
        <p:spPr>
          <a:xfrm>
            <a:off x="5486400" y="135457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M8</a:t>
            </a:r>
            <a:endParaRPr lang="en-US" sz="1050" dirty="0"/>
          </a:p>
        </p:txBody>
      </p:sp>
      <p:sp>
        <p:nvSpPr>
          <p:cNvPr id="16" name="Oval 15"/>
          <p:cNvSpPr/>
          <p:nvPr/>
        </p:nvSpPr>
        <p:spPr>
          <a:xfrm>
            <a:off x="4267200" y="204272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N6</a:t>
            </a:r>
            <a:endParaRPr lang="en-US" sz="1050" dirty="0"/>
          </a:p>
        </p:txBody>
      </p:sp>
      <p:sp>
        <p:nvSpPr>
          <p:cNvPr id="17" name="Oval 16"/>
          <p:cNvSpPr/>
          <p:nvPr/>
        </p:nvSpPr>
        <p:spPr>
          <a:xfrm>
            <a:off x="3733800" y="215467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E6</a:t>
            </a:r>
            <a:endParaRPr lang="en-US" sz="1050" dirty="0"/>
          </a:p>
        </p:txBody>
      </p:sp>
      <p:sp>
        <p:nvSpPr>
          <p:cNvPr id="18" name="Oval 17"/>
          <p:cNvSpPr/>
          <p:nvPr/>
        </p:nvSpPr>
        <p:spPr>
          <a:xfrm>
            <a:off x="5029200" y="2138465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F4</a:t>
            </a:r>
            <a:endParaRPr lang="en-US" sz="1050" dirty="0"/>
          </a:p>
        </p:txBody>
      </p:sp>
      <p:sp>
        <p:nvSpPr>
          <p:cNvPr id="19" name="Oval 18"/>
          <p:cNvSpPr/>
          <p:nvPr/>
        </p:nvSpPr>
        <p:spPr>
          <a:xfrm>
            <a:off x="3730557" y="28575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I4</a:t>
            </a:r>
            <a:endParaRPr lang="en-US" sz="1050" dirty="0"/>
          </a:p>
        </p:txBody>
      </p:sp>
      <p:sp>
        <p:nvSpPr>
          <p:cNvPr id="20" name="Oval 19"/>
          <p:cNvSpPr/>
          <p:nvPr/>
        </p:nvSpPr>
        <p:spPr>
          <a:xfrm>
            <a:off x="5562600" y="2854252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J10</a:t>
            </a:r>
            <a:endParaRPr lang="en-US" sz="1050" dirty="0"/>
          </a:p>
        </p:txBody>
      </p:sp>
      <p:sp>
        <p:nvSpPr>
          <p:cNvPr id="21" name="Oval 20"/>
          <p:cNvSpPr/>
          <p:nvPr/>
        </p:nvSpPr>
        <p:spPr>
          <a:xfrm>
            <a:off x="4495800" y="4038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Z6</a:t>
            </a:r>
            <a:endParaRPr lang="en-US" sz="1050" dirty="0"/>
          </a:p>
        </p:txBody>
      </p:sp>
      <p:sp>
        <p:nvSpPr>
          <p:cNvPr id="22" name="Oval 21"/>
          <p:cNvSpPr/>
          <p:nvPr/>
        </p:nvSpPr>
        <p:spPr>
          <a:xfrm>
            <a:off x="4533900" y="46482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R4</a:t>
            </a:r>
            <a:endParaRPr lang="en-US" sz="1050" dirty="0"/>
          </a:p>
        </p:txBody>
      </p:sp>
      <p:sp>
        <p:nvSpPr>
          <p:cNvPr id="23" name="Oval 22"/>
          <p:cNvSpPr/>
          <p:nvPr/>
        </p:nvSpPr>
        <p:spPr>
          <a:xfrm>
            <a:off x="2512168" y="5562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U6</a:t>
            </a:r>
            <a:endParaRPr lang="en-US" sz="1050" dirty="0"/>
          </a:p>
        </p:txBody>
      </p:sp>
      <p:sp>
        <p:nvSpPr>
          <p:cNvPr id="24" name="Oval 23"/>
          <p:cNvSpPr/>
          <p:nvPr/>
        </p:nvSpPr>
        <p:spPr>
          <a:xfrm>
            <a:off x="4000500" y="5552062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X8</a:t>
            </a:r>
            <a:endParaRPr lang="en-US" sz="1050" dirty="0"/>
          </a:p>
        </p:txBody>
      </p:sp>
      <p:sp>
        <p:nvSpPr>
          <p:cNvPr id="25" name="Oval 24"/>
          <p:cNvSpPr/>
          <p:nvPr/>
        </p:nvSpPr>
        <p:spPr>
          <a:xfrm>
            <a:off x="5830111" y="4833824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S3</a:t>
            </a:r>
            <a:endParaRPr lang="en-US" sz="1050" dirty="0"/>
          </a:p>
        </p:txBody>
      </p:sp>
      <p:sp>
        <p:nvSpPr>
          <p:cNvPr id="26" name="Oval 25"/>
          <p:cNvSpPr/>
          <p:nvPr/>
        </p:nvSpPr>
        <p:spPr>
          <a:xfrm>
            <a:off x="2547836" y="6324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V7</a:t>
            </a:r>
            <a:endParaRPr lang="en-US" sz="1050" dirty="0"/>
          </a:p>
        </p:txBody>
      </p:sp>
      <p:sp>
        <p:nvSpPr>
          <p:cNvPr id="27" name="Oval 26"/>
          <p:cNvSpPr/>
          <p:nvPr/>
        </p:nvSpPr>
        <p:spPr>
          <a:xfrm>
            <a:off x="4000500" y="6324600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W4</a:t>
            </a:r>
            <a:endParaRPr lang="en-US" sz="1050" dirty="0"/>
          </a:p>
        </p:txBody>
      </p:sp>
      <p:sp>
        <p:nvSpPr>
          <p:cNvPr id="28" name="Oval 27"/>
          <p:cNvSpPr/>
          <p:nvPr/>
        </p:nvSpPr>
        <p:spPr>
          <a:xfrm>
            <a:off x="6553200" y="2370307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G2</a:t>
            </a:r>
            <a:endParaRPr lang="en-US" sz="1050" dirty="0"/>
          </a:p>
        </p:txBody>
      </p:sp>
      <p:sp>
        <p:nvSpPr>
          <p:cNvPr id="29" name="Oval 28"/>
          <p:cNvSpPr/>
          <p:nvPr/>
        </p:nvSpPr>
        <p:spPr>
          <a:xfrm>
            <a:off x="7467600" y="3002605"/>
            <a:ext cx="5334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O7</a:t>
            </a:r>
            <a:endParaRPr lang="en-US" sz="1050" dirty="0"/>
          </a:p>
        </p:txBody>
      </p:sp>
      <p:sp>
        <p:nvSpPr>
          <p:cNvPr id="30" name="Oval 29"/>
          <p:cNvSpPr/>
          <p:nvPr/>
        </p:nvSpPr>
        <p:spPr>
          <a:xfrm>
            <a:off x="8458200" y="3495472"/>
            <a:ext cx="685800" cy="533400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END</a:t>
            </a:r>
            <a:endParaRPr lang="en-US" sz="1050" dirty="0"/>
          </a:p>
        </p:txBody>
      </p:sp>
      <p:cxnSp>
        <p:nvCxnSpPr>
          <p:cNvPr id="32" name="Straight Arrow Connector 31"/>
          <p:cNvCxnSpPr>
            <a:stCxn id="4" idx="6"/>
            <a:endCxn id="5" idx="2"/>
          </p:cNvCxnSpPr>
          <p:nvPr/>
        </p:nvCxnSpPr>
        <p:spPr>
          <a:xfrm>
            <a:off x="762000" y="3657600"/>
            <a:ext cx="381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0"/>
            <a:endCxn id="6" idx="4"/>
          </p:cNvCxnSpPr>
          <p:nvPr/>
        </p:nvCxnSpPr>
        <p:spPr>
          <a:xfrm flipV="1">
            <a:off x="495300" y="1887977"/>
            <a:ext cx="668777" cy="150292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4" idx="4"/>
            <a:endCxn id="7" idx="0"/>
          </p:cNvCxnSpPr>
          <p:nvPr/>
        </p:nvCxnSpPr>
        <p:spPr>
          <a:xfrm>
            <a:off x="495300" y="3924300"/>
            <a:ext cx="647700" cy="16383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6"/>
            <a:endCxn id="13" idx="2"/>
          </p:cNvCxnSpPr>
          <p:nvPr/>
        </p:nvCxnSpPr>
        <p:spPr>
          <a:xfrm>
            <a:off x="1430777" y="1621277"/>
            <a:ext cx="1312423" cy="162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3" idx="6"/>
            <a:endCxn id="14" idx="2"/>
          </p:cNvCxnSpPr>
          <p:nvPr/>
        </p:nvCxnSpPr>
        <p:spPr>
          <a:xfrm flipV="1">
            <a:off x="3276600" y="1621277"/>
            <a:ext cx="990600" cy="162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4" idx="6"/>
            <a:endCxn id="15" idx="2"/>
          </p:cNvCxnSpPr>
          <p:nvPr/>
        </p:nvCxnSpPr>
        <p:spPr>
          <a:xfrm>
            <a:off x="4800600" y="1621277"/>
            <a:ext cx="685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6" idx="7"/>
            <a:endCxn id="16" idx="2"/>
          </p:cNvCxnSpPr>
          <p:nvPr/>
        </p:nvCxnSpPr>
        <p:spPr>
          <a:xfrm flipV="1">
            <a:off x="1352662" y="470972"/>
            <a:ext cx="2914538" cy="96172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5" idx="0"/>
            <a:endCxn id="8" idx="2"/>
          </p:cNvCxnSpPr>
          <p:nvPr/>
        </p:nvCxnSpPr>
        <p:spPr>
          <a:xfrm flipV="1">
            <a:off x="1409700" y="2421377"/>
            <a:ext cx="631487" cy="96952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5" idx="7"/>
            <a:endCxn id="9" idx="2"/>
          </p:cNvCxnSpPr>
          <p:nvPr/>
        </p:nvCxnSpPr>
        <p:spPr>
          <a:xfrm flipV="1">
            <a:off x="1598285" y="3056104"/>
            <a:ext cx="459115" cy="41291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5" idx="6"/>
            <a:endCxn id="10" idx="2"/>
          </p:cNvCxnSpPr>
          <p:nvPr/>
        </p:nvCxnSpPr>
        <p:spPr>
          <a:xfrm>
            <a:off x="1676400" y="3657600"/>
            <a:ext cx="36478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5" idx="5"/>
            <a:endCxn id="11" idx="2"/>
          </p:cNvCxnSpPr>
          <p:nvPr/>
        </p:nvCxnSpPr>
        <p:spPr>
          <a:xfrm>
            <a:off x="1598285" y="3846185"/>
            <a:ext cx="459115" cy="45911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" idx="4"/>
            <a:endCxn id="12" idx="2"/>
          </p:cNvCxnSpPr>
          <p:nvPr/>
        </p:nvCxnSpPr>
        <p:spPr>
          <a:xfrm>
            <a:off x="1409700" y="3924300"/>
            <a:ext cx="650943" cy="101491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8" idx="6"/>
            <a:endCxn id="14" idx="3"/>
          </p:cNvCxnSpPr>
          <p:nvPr/>
        </p:nvCxnSpPr>
        <p:spPr>
          <a:xfrm flipV="1">
            <a:off x="2574587" y="1809862"/>
            <a:ext cx="1770728" cy="61151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8" idx="6"/>
            <a:endCxn id="17" idx="2"/>
          </p:cNvCxnSpPr>
          <p:nvPr/>
        </p:nvCxnSpPr>
        <p:spPr>
          <a:xfrm>
            <a:off x="2574587" y="2421377"/>
            <a:ext cx="115921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7" idx="6"/>
            <a:endCxn id="18" idx="2"/>
          </p:cNvCxnSpPr>
          <p:nvPr/>
        </p:nvCxnSpPr>
        <p:spPr>
          <a:xfrm flipV="1">
            <a:off x="4267200" y="2405165"/>
            <a:ext cx="762000" cy="162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18" idx="6"/>
            <a:endCxn id="28" idx="2"/>
          </p:cNvCxnSpPr>
          <p:nvPr/>
        </p:nvCxnSpPr>
        <p:spPr>
          <a:xfrm>
            <a:off x="5562600" y="2405165"/>
            <a:ext cx="990600" cy="2318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28" idx="5"/>
            <a:endCxn id="29" idx="1"/>
          </p:cNvCxnSpPr>
          <p:nvPr/>
        </p:nvCxnSpPr>
        <p:spPr>
          <a:xfrm>
            <a:off x="7008485" y="2825592"/>
            <a:ext cx="537230" cy="2551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6" idx="6"/>
            <a:endCxn id="30" idx="0"/>
          </p:cNvCxnSpPr>
          <p:nvPr/>
        </p:nvCxnSpPr>
        <p:spPr>
          <a:xfrm>
            <a:off x="4800600" y="470972"/>
            <a:ext cx="4000500" cy="30245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9" idx="6"/>
            <a:endCxn id="30" idx="2"/>
          </p:cNvCxnSpPr>
          <p:nvPr/>
        </p:nvCxnSpPr>
        <p:spPr>
          <a:xfrm>
            <a:off x="8001000" y="3269305"/>
            <a:ext cx="457200" cy="49286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" idx="6"/>
          </p:cNvCxnSpPr>
          <p:nvPr/>
        </p:nvCxnSpPr>
        <p:spPr>
          <a:xfrm>
            <a:off x="2590800" y="3056104"/>
            <a:ext cx="1066800" cy="6809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9" idx="6"/>
            <a:endCxn id="20" idx="2"/>
          </p:cNvCxnSpPr>
          <p:nvPr/>
        </p:nvCxnSpPr>
        <p:spPr>
          <a:xfrm flipV="1">
            <a:off x="4263957" y="3120952"/>
            <a:ext cx="1298643" cy="324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20" idx="6"/>
            <a:endCxn id="30" idx="2"/>
          </p:cNvCxnSpPr>
          <p:nvPr/>
        </p:nvCxnSpPr>
        <p:spPr>
          <a:xfrm>
            <a:off x="6096000" y="3120952"/>
            <a:ext cx="2362200" cy="64122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" idx="6"/>
            <a:endCxn id="30" idx="2"/>
          </p:cNvCxnSpPr>
          <p:nvPr/>
        </p:nvCxnSpPr>
        <p:spPr>
          <a:xfrm>
            <a:off x="2574587" y="3657600"/>
            <a:ext cx="5883613" cy="10457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11" idx="6"/>
            <a:endCxn id="21" idx="2"/>
          </p:cNvCxnSpPr>
          <p:nvPr/>
        </p:nvCxnSpPr>
        <p:spPr>
          <a:xfrm>
            <a:off x="2590800" y="4305300"/>
            <a:ext cx="1905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21" idx="6"/>
            <a:endCxn id="30" idx="2"/>
          </p:cNvCxnSpPr>
          <p:nvPr/>
        </p:nvCxnSpPr>
        <p:spPr>
          <a:xfrm flipV="1">
            <a:off x="5029200" y="3762172"/>
            <a:ext cx="3429000" cy="5431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2" idx="6"/>
            <a:endCxn id="22" idx="2"/>
          </p:cNvCxnSpPr>
          <p:nvPr/>
        </p:nvCxnSpPr>
        <p:spPr>
          <a:xfrm flipV="1">
            <a:off x="2594043" y="4914900"/>
            <a:ext cx="1939857" cy="2431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22" idx="6"/>
            <a:endCxn id="25" idx="1"/>
          </p:cNvCxnSpPr>
          <p:nvPr/>
        </p:nvCxnSpPr>
        <p:spPr>
          <a:xfrm flipV="1">
            <a:off x="5067300" y="4911939"/>
            <a:ext cx="840926" cy="296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22" idx="7"/>
            <a:endCxn id="29" idx="3"/>
          </p:cNvCxnSpPr>
          <p:nvPr/>
        </p:nvCxnSpPr>
        <p:spPr>
          <a:xfrm flipV="1">
            <a:off x="4989185" y="3457890"/>
            <a:ext cx="2556530" cy="1268425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7" idx="6"/>
            <a:endCxn id="23" idx="2"/>
          </p:cNvCxnSpPr>
          <p:nvPr/>
        </p:nvCxnSpPr>
        <p:spPr>
          <a:xfrm>
            <a:off x="1409700" y="5829300"/>
            <a:ext cx="1102468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23" idx="6"/>
            <a:endCxn id="24" idx="2"/>
          </p:cNvCxnSpPr>
          <p:nvPr/>
        </p:nvCxnSpPr>
        <p:spPr>
          <a:xfrm flipV="1">
            <a:off x="3045568" y="5818762"/>
            <a:ext cx="954932" cy="1053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24" idx="6"/>
            <a:endCxn id="25" idx="3"/>
          </p:cNvCxnSpPr>
          <p:nvPr/>
        </p:nvCxnSpPr>
        <p:spPr>
          <a:xfrm flipV="1">
            <a:off x="4533900" y="5289109"/>
            <a:ext cx="1374326" cy="52965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25" idx="6"/>
            <a:endCxn id="30" idx="2"/>
          </p:cNvCxnSpPr>
          <p:nvPr/>
        </p:nvCxnSpPr>
        <p:spPr>
          <a:xfrm flipV="1">
            <a:off x="6363511" y="3762172"/>
            <a:ext cx="2094689" cy="133835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7" idx="5"/>
            <a:endCxn id="26" idx="2"/>
          </p:cNvCxnSpPr>
          <p:nvPr/>
        </p:nvCxnSpPr>
        <p:spPr>
          <a:xfrm>
            <a:off x="1331585" y="6017885"/>
            <a:ext cx="1216251" cy="57341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26" idx="6"/>
            <a:endCxn id="27" idx="2"/>
          </p:cNvCxnSpPr>
          <p:nvPr/>
        </p:nvCxnSpPr>
        <p:spPr>
          <a:xfrm>
            <a:off x="3081236" y="6591300"/>
            <a:ext cx="919264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27" idx="5"/>
            <a:endCxn id="30" idx="4"/>
          </p:cNvCxnSpPr>
          <p:nvPr/>
        </p:nvCxnSpPr>
        <p:spPr>
          <a:xfrm flipV="1">
            <a:off x="4455785" y="4028872"/>
            <a:ext cx="4345315" cy="27510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1795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712993"/>
              </p:ext>
            </p:extLst>
          </p:nvPr>
        </p:nvGraphicFramePr>
        <p:xfrm>
          <a:off x="0" y="1209675"/>
          <a:ext cx="8972550" cy="54604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834"/>
                <a:gridCol w="1437716"/>
                <a:gridCol w="1371600"/>
                <a:gridCol w="1524000"/>
                <a:gridCol w="1752600"/>
                <a:gridCol w="1447800"/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start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finish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start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 finish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Slack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760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107856"/>
              </p:ext>
            </p:extLst>
          </p:nvPr>
        </p:nvGraphicFramePr>
        <p:xfrm>
          <a:off x="76200" y="1295400"/>
          <a:ext cx="8915400" cy="54604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834"/>
                <a:gridCol w="1456766"/>
                <a:gridCol w="1524000"/>
                <a:gridCol w="1676400"/>
                <a:gridCol w="1600200"/>
                <a:gridCol w="1219200"/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start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finish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start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 finish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Slack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45714" marB="4571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800" b="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19" marB="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368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Rock’s </a:t>
            </a:r>
            <a:r>
              <a:rPr lang="en-US" alt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Rockfest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 for Managers: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Keeping in touch with each person responsible for major activities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100000 fans entering the venue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Bottleneck in tasks with longer duration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Overshooting of cost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Resignations of any of the key manager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8020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Work Break Down Structure 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92" y="4446095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Rockfest</a:t>
            </a:r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Event, with Site selected (A) Level 1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2895600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local Promoter(B) level2 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4803648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Hire Production Manager ©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6356722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Hire Operations Manager(T)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68852" y="1447683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 (D) Level 3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0664" y="1795037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 Deal (E)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54314" y="2186295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Hire Director(F) 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68852" y="2892669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Headline Entertainers(H)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68852" y="3278007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 travel (P)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68852" y="3711644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Merchandise Details(Y)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68852" y="4284785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Hire Sponsors(Q)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68852" y="4668716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Sound/staging (N)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68852" y="5086408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Venue Capacity(K)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68852" y="6128239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Plan(U)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68852" y="6548746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Security director(V)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22967" y="2186295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Camera Placement (G) level4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43600" y="2778369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Entertainers (I)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43600" y="3125607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Travel for Talent(J)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14174" y="3711644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sales of Merchandise (Z)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05383" y="4233438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Finalize Sponsors(R)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905383" y="4572000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Signage for  Sponsors(S)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887798" y="4910562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Ticketmaster contract(L)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887798" y="5258033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Onsite ticketing(M)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05383" y="6128239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Power, </a:t>
            </a:r>
            <a:r>
              <a:rPr lang="en-IN" sz="1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87798" y="6553200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 police/fire plan (W)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Elbow Connector 30"/>
          <p:cNvCxnSpPr>
            <a:stCxn id="5" idx="1"/>
            <a:endCxn id="7" idx="1"/>
          </p:cNvCxnSpPr>
          <p:nvPr/>
        </p:nvCxnSpPr>
        <p:spPr>
          <a:xfrm rot="10800000" flipV="1">
            <a:off x="1905000" y="3048000"/>
            <a:ext cx="12700" cy="3461122"/>
          </a:xfrm>
          <a:prstGeom prst="bentConnector3">
            <a:avLst>
              <a:gd name="adj1" fmla="val 9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4" idx="3"/>
          </p:cNvCxnSpPr>
          <p:nvPr/>
        </p:nvCxnSpPr>
        <p:spPr>
          <a:xfrm>
            <a:off x="1608992" y="4598495"/>
            <a:ext cx="219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 rot="10800000" flipV="1">
            <a:off x="3754315" y="1529862"/>
            <a:ext cx="12700" cy="3048000"/>
          </a:xfrm>
          <a:prstGeom prst="bentConnector3">
            <a:avLst>
              <a:gd name="adj1" fmla="val 96922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9" idx="1"/>
          </p:cNvCxnSpPr>
          <p:nvPr/>
        </p:nvCxnSpPr>
        <p:spPr>
          <a:xfrm>
            <a:off x="3657600" y="1947437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639528" y="2362200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648320" y="3045072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657600" y="3434861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657600" y="3865680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16" idx="1"/>
          </p:cNvCxnSpPr>
          <p:nvPr/>
        </p:nvCxnSpPr>
        <p:spPr>
          <a:xfrm rot="10800000" flipV="1">
            <a:off x="3768852" y="4838700"/>
            <a:ext cx="12700" cy="400108"/>
          </a:xfrm>
          <a:prstGeom prst="bentConnector3">
            <a:avLst>
              <a:gd name="adj1" fmla="val 11769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505200" y="4973516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0800000" flipV="1">
            <a:off x="3753827" y="6348692"/>
            <a:ext cx="12700" cy="400108"/>
          </a:xfrm>
          <a:prstGeom prst="bentConnector3">
            <a:avLst>
              <a:gd name="adj1" fmla="val 11769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536464" y="6518032"/>
            <a:ext cx="103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 rot="10800000" flipV="1">
            <a:off x="5923942" y="2878718"/>
            <a:ext cx="12700" cy="400108"/>
          </a:xfrm>
          <a:prstGeom prst="bentConnector3">
            <a:avLst>
              <a:gd name="adj1" fmla="val 11769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 rot="10800000" flipV="1">
            <a:off x="5905383" y="4342464"/>
            <a:ext cx="12700" cy="400108"/>
          </a:xfrm>
          <a:prstGeom prst="bentConnector3">
            <a:avLst>
              <a:gd name="adj1" fmla="val 11769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endCxn id="73" idx="1"/>
          </p:cNvCxnSpPr>
          <p:nvPr/>
        </p:nvCxnSpPr>
        <p:spPr>
          <a:xfrm rot="5400000">
            <a:off x="5534259" y="5411518"/>
            <a:ext cx="707078" cy="12700"/>
          </a:xfrm>
          <a:prstGeom prst="bentConnector4">
            <a:avLst>
              <a:gd name="adj1" fmla="val 675"/>
              <a:gd name="adj2" fmla="val 12769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0" idx="3"/>
            <a:endCxn id="19" idx="1"/>
          </p:cNvCxnSpPr>
          <p:nvPr/>
        </p:nvCxnSpPr>
        <p:spPr>
          <a:xfrm>
            <a:off x="5354514" y="2338695"/>
            <a:ext cx="56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1" idx="3"/>
          </p:cNvCxnSpPr>
          <p:nvPr/>
        </p:nvCxnSpPr>
        <p:spPr>
          <a:xfrm>
            <a:off x="5369052" y="3045069"/>
            <a:ext cx="4088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354514" y="4451956"/>
            <a:ext cx="4088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354513" y="5228843"/>
            <a:ext cx="4088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368189" y="6280639"/>
            <a:ext cx="56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8" idx="3"/>
            <a:endCxn id="29" idx="1"/>
          </p:cNvCxnSpPr>
          <p:nvPr/>
        </p:nvCxnSpPr>
        <p:spPr>
          <a:xfrm>
            <a:off x="5369052" y="6701146"/>
            <a:ext cx="518746" cy="4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375147" y="3858124"/>
            <a:ext cx="56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887798" y="5612657"/>
            <a:ext cx="16002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Passes and stage credential (O)</a:t>
            </a:r>
            <a:endParaRPr lang="en-IN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Straight Connector 80"/>
          <p:cNvCxnSpPr>
            <a:endCxn id="27" idx="1"/>
          </p:cNvCxnSpPr>
          <p:nvPr/>
        </p:nvCxnSpPr>
        <p:spPr>
          <a:xfrm>
            <a:off x="5758622" y="5398687"/>
            <a:ext cx="129176" cy="11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572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WBS Six Main Purpose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 the project objectives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Gives an organization chart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logic for tracking cost, schedule and performance specification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project status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 project miscommunication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control structure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2726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Using Slack 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of slack times provides managers with information for planning allocation of scarce resources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efforts will be directed toward those activities that might be most susceptible to delaying the project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slack times are based on the assumption that all of the activities on the same path will be started as early as possible and not exceed their expected time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two activities are on the same path and have the same slack, this will be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slack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available to both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713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Probabilistic Time 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beta distribution is generally used to describe the inherent variability in time estimates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probabilistic approach involves three time estimates:</a:t>
            </a:r>
          </a:p>
          <a:p>
            <a:pPr lv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Optimistic time, (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time required under optimal conditions</a:t>
            </a:r>
          </a:p>
          <a:p>
            <a:pPr lv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Pessimistic time, (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time required under the worst conditions</a:t>
            </a:r>
          </a:p>
          <a:p>
            <a:pPr lv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likely time, (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probable length of time required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2022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Beta Distribution</a:t>
            </a:r>
          </a:p>
        </p:txBody>
      </p:sp>
      <p:pic>
        <p:nvPicPr>
          <p:cNvPr id="4" name="Picture 3" descr="ste25251_17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99" y="1828800"/>
            <a:ext cx="6712575" cy="280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8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Probabilistic Time Estimates (2 of 3)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expected time, </a:t>
            </a:r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,for an activity is a weighted average of the three time estimates:</a:t>
            </a:r>
          </a:p>
          <a:p>
            <a:pPr eaLnBrk="1" hangingPunct="1"/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expected duration of a path is equal to the sum of the expected times of the activities on that path:</a:t>
            </a:r>
          </a:p>
          <a:p>
            <a:pPr eaLnBrk="1" hangingPunct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009143"/>
              </p:ext>
            </p:extLst>
          </p:nvPr>
        </p:nvGraphicFramePr>
        <p:xfrm>
          <a:off x="914400" y="2438400"/>
          <a:ext cx="23558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3" imgW="1016000" imgH="419100" progId="Equation.3">
                  <p:embed/>
                </p:oleObj>
              </mc:Choice>
              <mc:Fallback>
                <p:oleObj name="Equation" r:id="rId3" imgW="1016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38400"/>
                        <a:ext cx="2355850" cy="971550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580822"/>
              </p:ext>
            </p:extLst>
          </p:nvPr>
        </p:nvGraphicFramePr>
        <p:xfrm>
          <a:off x="889000" y="4343400"/>
          <a:ext cx="7112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5" imgW="3556000" imgH="254000" progId="Equation.3">
                  <p:embed/>
                </p:oleObj>
              </mc:Choice>
              <mc:Fallback>
                <p:oleObj name="Equation" r:id="rId5" imgW="35560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4343400"/>
                        <a:ext cx="7112000" cy="508000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0" y="6596390"/>
            <a:ext cx="5935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17-</a:t>
            </a:r>
            <a:fld id="{78C8B78F-49AC-44F6-AA95-D2AF30A24F9D}" type="slidenum">
              <a:rPr lang="en-US" sz="1100" smtClean="0">
                <a:solidFill>
                  <a:schemeClr val="tx2"/>
                </a:solidFill>
              </a:rPr>
              <a:pPr/>
              <a:t>56</a:t>
            </a:fld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46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Probabilistic Time Estimates (3 of 3)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standard deviation of each activity’s time is estimated as one-sixth of the difference between the pessimistic and optimistic time estimates.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variance is the square of the standard deviation:</a:t>
            </a:r>
          </a:p>
          <a:p>
            <a:pPr eaLnBrk="1" hangingPunct="1">
              <a:buFontTx/>
              <a:buNone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of the expected time for the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path:</a:t>
            </a: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511475"/>
              </p:ext>
            </p:extLst>
          </p:nvPr>
        </p:nvGraphicFramePr>
        <p:xfrm>
          <a:off x="1835150" y="3124200"/>
          <a:ext cx="23558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1016000" imgH="508000" progId="Equation.3">
                  <p:embed/>
                </p:oleObj>
              </mc:Choice>
              <mc:Fallback>
                <p:oleObj name="Equation" r:id="rId3" imgW="10160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124200"/>
                        <a:ext cx="2355850" cy="1177925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890724"/>
              </p:ext>
            </p:extLst>
          </p:nvPr>
        </p:nvGraphicFramePr>
        <p:xfrm>
          <a:off x="1828800" y="5029200"/>
          <a:ext cx="541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5" imgW="2705100" imgH="292100" progId="Equation.3">
                  <p:embed/>
                </p:oleObj>
              </mc:Choice>
              <mc:Fallback>
                <p:oleObj name="Equation" r:id="rId5" imgW="2705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029200"/>
                        <a:ext cx="5410200" cy="584200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0" y="6596390"/>
            <a:ext cx="5935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17-</a:t>
            </a:r>
            <a:fld id="{78C8B78F-49AC-44F6-AA95-D2AF30A24F9D}" type="slidenum">
              <a:rPr lang="en-US" sz="1100" smtClean="0">
                <a:solidFill>
                  <a:schemeClr val="tx2"/>
                </a:solidFill>
              </a:rPr>
              <a:pPr/>
              <a:t>57</a:t>
            </a:fld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3672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Knowledge of Path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of expected path times and their standard deviations enables managers to compute probabilistic estimates about project completion such as: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probability that the project will be completed by a certain time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probability that the project will take longer than its expected completion time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039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Determining Path Probabilities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179549"/>
              </p:ext>
            </p:extLst>
          </p:nvPr>
        </p:nvGraphicFramePr>
        <p:xfrm>
          <a:off x="3581400" y="5257800"/>
          <a:ext cx="3438525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3" imgW="1854200" imgH="406400" progId="Equation.3">
                  <p:embed/>
                </p:oleObj>
              </mc:Choice>
              <mc:Fallback>
                <p:oleObj name="Equation" r:id="rId3" imgW="18542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257800"/>
                        <a:ext cx="3438525" cy="754062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Screen Shot 2019-10-07 at 10.26.55 A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7924800" cy="37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324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Project Completion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project is not complete until all project activities are complete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risky to only consider the critical path when assessing the probability of completing a project within a specified time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determine the probability of completing the project within a particular time frame</a:t>
            </a:r>
          </a:p>
          <a:p>
            <a:pPr lvl="2"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probability that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path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project will be completed within the specified time</a:t>
            </a:r>
          </a:p>
          <a:p>
            <a:pPr lvl="2"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Multiply these probabilities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 is the probability that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be completed within the specified time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186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Assumption: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Independence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 that path duration times are independent of each other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that</a:t>
            </a:r>
          </a:p>
          <a:p>
            <a:pPr marL="1828800" lvl="3" indent="-457200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times are independent</a:t>
            </a:r>
          </a:p>
          <a:p>
            <a:pPr marL="1828800" lvl="3" indent="-457200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activity is on only one path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assumption of independence is usually considered to be met if only a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activities in a large project are on multiple paths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5244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Pert Example 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6056655"/>
                  </p:ext>
                </p:extLst>
              </p:nvPr>
            </p:nvGraphicFramePr>
            <p:xfrm>
              <a:off x="1421859" y="1705582"/>
              <a:ext cx="7621179" cy="46158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71582"/>
                    <a:gridCol w="916159"/>
                    <a:gridCol w="486200"/>
                    <a:gridCol w="457200"/>
                    <a:gridCol w="609600"/>
                    <a:gridCol w="1828800"/>
                    <a:gridCol w="1651638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Activity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Designation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Time Estimates</a:t>
                          </a:r>
                        </a:p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m         b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Estimated Times(ET)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𝒂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𝟒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𝒎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𝒃</m:t>
                                    </m:r>
                                  </m:num>
                                  <m:den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Activity Variance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𝝈</m:t>
                                  </m:r>
                                </m:e>
                                <m:sup>
                                  <m:r>
                                    <a:rPr lang="en-US" sz="16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  <a:cs typeface="Times New Roman" panose="02020603050405020304" pitchFamily="18" charset="0"/>
                                              </a:rPr>
                                              <m:t>𝒃</m:t>
                                            </m:r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  <a:cs typeface="Times New Roman" panose="020206030504050203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  <a:cs typeface="Times New Roman" panose="02020603050405020304" pitchFamily="18" charset="0"/>
                                              </a:rPr>
                                              <m:t>𝒂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b="1" i="1" smtClean="0">
                                                <a:latin typeface="Cambria Math"/>
                                                <a:cs typeface="Times New Roman" panose="02020603050405020304" pitchFamily="18" charset="0"/>
                                              </a:rPr>
                                              <m:t>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Design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Build Prototype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Evaluate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Equipment 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2.7778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Test Prototype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0.1111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 Equipment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Report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1.7778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Method Report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0.1111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 Final Report 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6056655"/>
                  </p:ext>
                </p:extLst>
              </p:nvPr>
            </p:nvGraphicFramePr>
            <p:xfrm>
              <a:off x="1421859" y="1705582"/>
              <a:ext cx="7621179" cy="461587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71582"/>
                    <a:gridCol w="916159"/>
                    <a:gridCol w="486200"/>
                    <a:gridCol w="457200"/>
                    <a:gridCol w="609600"/>
                    <a:gridCol w="1828800"/>
                    <a:gridCol w="1651638"/>
                  </a:tblGrid>
                  <a:tr h="1186879"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Activity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Designation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Time Estimates</a:t>
                          </a:r>
                        </a:p>
                        <a:p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m         b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26333" t="-1538" r="-90667" b="-2948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61255" t="-1538" r="-369" b="-294872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Design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Build Prototype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Evaluate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Equipment 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2.7778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Test Prototype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0.1111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 Equipment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Report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1.7778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</a:t>
                          </a:r>
                          <a:r>
                            <a:rPr lang="en-US" sz="16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Method Report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0.1111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Write Final Report 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49684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1000" y="31242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A(21)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057400" y="17526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C(7)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034702" y="44958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B(5)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91000" y="44958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D(2)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096000" y="44958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E(5)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0" y="1744494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F(8)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924800" y="3276600"/>
            <a:ext cx="1066800" cy="10668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G(2)</a:t>
            </a:r>
            <a:endParaRPr lang="en-US" dirty="0"/>
          </a:p>
        </p:txBody>
      </p:sp>
      <p:cxnSp>
        <p:nvCxnSpPr>
          <p:cNvPr id="12" name="Straight Arrow Connector 11"/>
          <p:cNvCxnSpPr>
            <a:endCxn id="5" idx="2"/>
          </p:cNvCxnSpPr>
          <p:nvPr/>
        </p:nvCxnSpPr>
        <p:spPr>
          <a:xfrm flipV="1">
            <a:off x="1371600" y="2286000"/>
            <a:ext cx="685800" cy="990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5"/>
            <a:endCxn id="6" idx="2"/>
          </p:cNvCxnSpPr>
          <p:nvPr/>
        </p:nvCxnSpPr>
        <p:spPr>
          <a:xfrm>
            <a:off x="1291571" y="4034771"/>
            <a:ext cx="743131" cy="9944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9" idx="2"/>
          </p:cNvCxnSpPr>
          <p:nvPr/>
        </p:nvCxnSpPr>
        <p:spPr>
          <a:xfrm flipV="1">
            <a:off x="3124200" y="2277894"/>
            <a:ext cx="2971800" cy="81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0" idx="1"/>
          </p:cNvCxnSpPr>
          <p:nvPr/>
        </p:nvCxnSpPr>
        <p:spPr>
          <a:xfrm>
            <a:off x="7162800" y="2277894"/>
            <a:ext cx="918229" cy="11549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6"/>
            <a:endCxn id="7" idx="2"/>
          </p:cNvCxnSpPr>
          <p:nvPr/>
        </p:nvCxnSpPr>
        <p:spPr>
          <a:xfrm>
            <a:off x="3101502" y="5029200"/>
            <a:ext cx="108949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6"/>
            <a:endCxn id="8" idx="2"/>
          </p:cNvCxnSpPr>
          <p:nvPr/>
        </p:nvCxnSpPr>
        <p:spPr>
          <a:xfrm>
            <a:off x="5257800" y="5029200"/>
            <a:ext cx="838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  <a:endCxn id="10" idx="3"/>
          </p:cNvCxnSpPr>
          <p:nvPr/>
        </p:nvCxnSpPr>
        <p:spPr>
          <a:xfrm flipV="1">
            <a:off x="7162800" y="4187171"/>
            <a:ext cx="918229" cy="8420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7"/>
            <a:endCxn id="9" idx="4"/>
          </p:cNvCxnSpPr>
          <p:nvPr/>
        </p:nvCxnSpPr>
        <p:spPr>
          <a:xfrm flipV="1">
            <a:off x="5101571" y="2811294"/>
            <a:ext cx="1527829" cy="1840735"/>
          </a:xfrm>
          <a:prstGeom prst="straightConnector1">
            <a:avLst/>
          </a:prstGeom>
          <a:ln w="19050">
            <a:solidFill>
              <a:schemeClr val="accent2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5"/>
            <a:endCxn id="8" idx="1"/>
          </p:cNvCxnSpPr>
          <p:nvPr/>
        </p:nvCxnSpPr>
        <p:spPr>
          <a:xfrm>
            <a:off x="2967971" y="2663171"/>
            <a:ext cx="3284258" cy="198885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3399" y="2617059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0    21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01911" y="137516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21    28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16696" y="4126468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21    26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77001" y="4086255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26    28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162765" y="1383268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28    36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96000" y="405545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28    33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993970" y="2893315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36    38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993168" y="4357168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36    38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167333" y="5587398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31    36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560229" y="2893315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28   36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334709" y="5562600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26   28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210726" y="2911813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21   28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62607" y="559194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21   26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02941" y="4270921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0   21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55746" y="1425234"/>
                <a:ext cx="11445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ET=7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=2.7778</a:t>
                </a:r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746" y="1425234"/>
                <a:ext cx="1144544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2660" t="-3125" r="-212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337408" y="3365212"/>
                <a:ext cx="78098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ET=21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=9</a:t>
                </a:r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408" y="3365212"/>
                <a:ext cx="780983" cy="584775"/>
              </a:xfrm>
              <a:prstGeom prst="rect">
                <a:avLst/>
              </a:prstGeom>
              <a:blipFill rotWithShape="1">
                <a:blip r:embed="rId3"/>
                <a:stretch>
                  <a:fillRect l="-3876" t="-3125" r="-1550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084961" y="5979588"/>
                <a:ext cx="6864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ET=5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=1</a:t>
                </a:r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61" y="5979588"/>
                <a:ext cx="686406" cy="584775"/>
              </a:xfrm>
              <a:prstGeom prst="rect">
                <a:avLst/>
              </a:prstGeom>
              <a:blipFill rotWithShape="1">
                <a:blip r:embed="rId4"/>
                <a:stretch>
                  <a:fillRect l="-4425" t="-3125" r="-265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337164" y="5931932"/>
                <a:ext cx="10788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ET=2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=0.1111</a:t>
                </a:r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164" y="5931932"/>
                <a:ext cx="1078821" cy="584775"/>
              </a:xfrm>
              <a:prstGeom prst="rect">
                <a:avLst/>
              </a:prstGeom>
              <a:blipFill rotWithShape="1">
                <a:blip r:embed="rId5"/>
                <a:stretch>
                  <a:fillRect l="-2825" t="-3125" r="-1130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83979" y="5997262"/>
                <a:ext cx="11172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ET=5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=1.7778</a:t>
                </a:r>
                <a:endParaRPr lang="en-US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979" y="5997262"/>
                <a:ext cx="1117294" cy="584775"/>
              </a:xfrm>
              <a:prstGeom prst="rect">
                <a:avLst/>
              </a:prstGeom>
              <a:blipFill rotWithShape="1">
                <a:blip r:embed="rId6"/>
                <a:stretch>
                  <a:fillRect l="-2732" t="-3125" r="-2732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06739" y="4726500"/>
                <a:ext cx="6928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ET=2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=0</a:t>
                </a:r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6739" y="4726500"/>
                <a:ext cx="692818" cy="584775"/>
              </a:xfrm>
              <a:prstGeom prst="rect">
                <a:avLst/>
              </a:prstGeom>
              <a:blipFill rotWithShape="1">
                <a:blip r:embed="rId7"/>
                <a:stretch>
                  <a:fillRect l="-5310" t="-3125" r="-265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231982" y="1460212"/>
                <a:ext cx="10788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ET=8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=0.1111</a:t>
                </a:r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982" y="1460212"/>
                <a:ext cx="1078821" cy="584775"/>
              </a:xfrm>
              <a:prstGeom prst="rect">
                <a:avLst/>
              </a:prstGeom>
              <a:blipFill rotWithShape="1">
                <a:blip r:embed="rId8"/>
                <a:stretch>
                  <a:fillRect l="-2825" t="-3158" r="-1130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564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 two critical Paths is the network, we must decide which variance to use in arriving at the probability of meeting the project due date.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Lets calculate the critical path with largest total variance.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variance associated with activity A,C,F and G would be used to find the probability of completion.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=9+2.7778+0.1111+0=11.8889.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case management asks for the probability of completing the project in 35 weeks,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D=35. The expected completion time was found to be 38.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Substituting into the Z equation and solving, we obtain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287"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29000" y="5334000"/>
                <a:ext cx="3657600" cy="7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𝑍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𝑐𝑝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35−38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11.8889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=−0.87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334000"/>
                <a:ext cx="3657600" cy="7528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43354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Southwestern University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378301"/>
              </p:ext>
            </p:extLst>
          </p:nvPr>
        </p:nvGraphicFramePr>
        <p:xfrm>
          <a:off x="381000" y="1143000"/>
          <a:ext cx="8432800" cy="5469255"/>
        </p:xfrm>
        <a:graphic>
          <a:graphicData uri="http://schemas.openxmlformats.org/drawingml/2006/table">
            <a:tbl>
              <a:tblPr/>
              <a:tblGrid>
                <a:gridCol w="1651000"/>
                <a:gridCol w="3810000"/>
                <a:gridCol w="2971800"/>
              </a:tblGrid>
              <a:tr h="371475">
                <a:tc gridSpan="3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Southwestern University</a:t>
                      </a:r>
                      <a:endParaRPr kumimoji="0" lang="en-AU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IMMEDIATE PREDECESSORS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Bonding, Insurance, tax structuring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Foundation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Upgrading sky box stadium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Upgrading Walkways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Interior wiring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Inspection approvals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Plumbing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D, F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Painting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Hardware/AC/Metal working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Tile/Carpet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Inspection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detail work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I,K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2555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56486"/>
              </p:ext>
            </p:extLst>
          </p:nvPr>
        </p:nvGraphicFramePr>
        <p:xfrm>
          <a:off x="147544" y="1219200"/>
          <a:ext cx="8763000" cy="5200650"/>
        </p:xfrm>
        <a:graphic>
          <a:graphicData uri="http://schemas.openxmlformats.org/drawingml/2006/table">
            <a:tbl>
              <a:tblPr/>
              <a:tblGrid>
                <a:gridCol w="1392238"/>
                <a:gridCol w="1350962"/>
                <a:gridCol w="1905000"/>
                <a:gridCol w="1905000"/>
                <a:gridCol w="2209800"/>
              </a:tblGrid>
              <a:tr h="371475">
                <a:tc gridSpan="5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Southwestern University</a:t>
                      </a:r>
                      <a:endParaRPr kumimoji="0" lang="en-AU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Optimistic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 Likely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Pessimistic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Crash cost/day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8343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Southwestern University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89000" y="2667000"/>
            <a:ext cx="1992312" cy="1839913"/>
            <a:chOff x="308" y="1767"/>
            <a:chExt cx="1220" cy="1796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734" y="2786"/>
              <a:ext cx="426" cy="4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104" y="1767"/>
              <a:ext cx="424" cy="451"/>
              <a:chOff x="1088" y="1711"/>
              <a:chExt cx="424" cy="451"/>
            </a:xfrm>
          </p:grpSpPr>
          <p:sp>
            <p:nvSpPr>
              <p:cNvPr id="14" name="Oval 6"/>
              <p:cNvSpPr>
                <a:spLocks noChangeArrowheads="1"/>
              </p:cNvSpPr>
              <p:nvPr/>
            </p:nvSpPr>
            <p:spPr bwMode="auto">
              <a:xfrm>
                <a:off x="1088" y="1736"/>
                <a:ext cx="424" cy="425"/>
              </a:xfrm>
              <a:prstGeom prst="ellipse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7"/>
              <p:cNvSpPr txBox="1">
                <a:spLocks noChangeArrowheads="1"/>
              </p:cNvSpPr>
              <p:nvPr/>
            </p:nvSpPr>
            <p:spPr bwMode="auto">
              <a:xfrm>
                <a:off x="1139" y="1711"/>
                <a:ext cx="239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r>
                  <a:rPr lang="en-AU" altLang="en-US" sz="2400"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B</a:t>
                </a:r>
              </a:p>
            </p:txBody>
          </p:sp>
        </p:grpSp>
        <p:sp>
          <p:nvSpPr>
            <p:cNvPr id="7" name="Line 8"/>
            <p:cNvSpPr>
              <a:spLocks noChangeShapeType="1"/>
            </p:cNvSpPr>
            <p:nvPr/>
          </p:nvSpPr>
          <p:spPr bwMode="auto">
            <a:xfrm flipV="1">
              <a:off x="726" y="2134"/>
              <a:ext cx="426" cy="4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308" y="2488"/>
              <a:ext cx="598" cy="424"/>
              <a:chOff x="308" y="2488"/>
              <a:chExt cx="598" cy="424"/>
            </a:xfrm>
          </p:grpSpPr>
          <p:sp>
            <p:nvSpPr>
              <p:cNvPr id="12" name="Oval 10"/>
              <p:cNvSpPr>
                <a:spLocks noChangeArrowheads="1"/>
              </p:cNvSpPr>
              <p:nvPr/>
            </p:nvSpPr>
            <p:spPr bwMode="auto">
              <a:xfrm>
                <a:off x="456" y="2488"/>
                <a:ext cx="424" cy="426"/>
              </a:xfrm>
              <a:prstGeom prst="ellipse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308" y="2511"/>
                <a:ext cx="598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   A</a:t>
                </a:r>
              </a:p>
            </p:txBody>
          </p:sp>
        </p:grp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1104" y="3112"/>
              <a:ext cx="424" cy="451"/>
              <a:chOff x="1104" y="3072"/>
              <a:chExt cx="424" cy="451"/>
            </a:xfrm>
          </p:grpSpPr>
          <p:sp>
            <p:nvSpPr>
              <p:cNvPr id="10" name="Oval 13"/>
              <p:cNvSpPr>
                <a:spLocks noChangeArrowheads="1"/>
              </p:cNvSpPr>
              <p:nvPr/>
            </p:nvSpPr>
            <p:spPr bwMode="auto">
              <a:xfrm>
                <a:off x="1104" y="3088"/>
                <a:ext cx="424" cy="426"/>
              </a:xfrm>
              <a:prstGeom prst="ellipse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14"/>
              <p:cNvSpPr txBox="1">
                <a:spLocks noChangeArrowheads="1"/>
              </p:cNvSpPr>
              <p:nvPr/>
            </p:nvSpPr>
            <p:spPr bwMode="auto">
              <a:xfrm>
                <a:off x="1155" y="3072"/>
                <a:ext cx="239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r>
                  <a:rPr lang="en-AU" altLang="en-US" sz="2400"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46112" y="3886200"/>
            <a:ext cx="1670050" cy="1004888"/>
            <a:chOff x="142" y="2976"/>
            <a:chExt cx="933" cy="942"/>
          </a:xfrm>
        </p:grpSpPr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142" y="3209"/>
              <a:ext cx="933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AU" altLang="en-US" sz="2400"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Start Activity</a:t>
              </a: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624" y="2976"/>
              <a:ext cx="16" cy="2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Line 20"/>
          <p:cNvSpPr>
            <a:spLocks noChangeShapeType="1"/>
          </p:cNvSpPr>
          <p:nvPr/>
        </p:nvSpPr>
        <p:spPr bwMode="auto">
          <a:xfrm flipH="1">
            <a:off x="3084512" y="2667000"/>
            <a:ext cx="2235200" cy="12858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 flipV="1">
            <a:off x="2982912" y="4406900"/>
            <a:ext cx="2336800" cy="1651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5421312" y="2286000"/>
            <a:ext cx="23336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AU" altLang="en-US" sz="240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Activity A</a:t>
            </a:r>
          </a:p>
          <a:p>
            <a:pPr algn="ctr">
              <a:lnSpc>
                <a:spcPct val="90000"/>
              </a:lnSpc>
            </a:pPr>
            <a:r>
              <a:rPr lang="en-AU" altLang="en-US" sz="240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(foundation)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525705" y="4191000"/>
            <a:ext cx="267252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AU" altLang="en-US" sz="240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Activity B</a:t>
            </a:r>
          </a:p>
          <a:p>
            <a:pPr algn="ctr">
              <a:lnSpc>
                <a:spcPct val="90000"/>
              </a:lnSpc>
            </a:pPr>
            <a:r>
              <a:rPr lang="en-AU" altLang="en-US" sz="240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(Upgrading skybox)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11201400" y="295275"/>
            <a:ext cx="838200" cy="768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88F983D-5E4B-4825-95E0-8CBF6C787706}" type="slidenum">
              <a:rPr lang="en-US" altLang="en-US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67</a:t>
            </a:fld>
            <a:endParaRPr lang="en-US" altLang="en-US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3060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Southwestern University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9688" y="2667000"/>
            <a:ext cx="1992312" cy="1839913"/>
            <a:chOff x="308" y="1767"/>
            <a:chExt cx="1220" cy="1796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734" y="2786"/>
              <a:ext cx="426" cy="4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104" y="1767"/>
              <a:ext cx="424" cy="451"/>
              <a:chOff x="1088" y="1711"/>
              <a:chExt cx="424" cy="451"/>
            </a:xfrm>
          </p:grpSpPr>
          <p:sp>
            <p:nvSpPr>
              <p:cNvPr id="14" name="Oval 6"/>
              <p:cNvSpPr>
                <a:spLocks noChangeArrowheads="1"/>
              </p:cNvSpPr>
              <p:nvPr/>
            </p:nvSpPr>
            <p:spPr bwMode="auto">
              <a:xfrm>
                <a:off x="1088" y="1736"/>
                <a:ext cx="424" cy="425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Text Box 7"/>
              <p:cNvSpPr txBox="1">
                <a:spLocks noChangeArrowheads="1"/>
              </p:cNvSpPr>
              <p:nvPr/>
            </p:nvSpPr>
            <p:spPr bwMode="auto">
              <a:xfrm>
                <a:off x="1139" y="1711"/>
                <a:ext cx="221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r>
                  <a:rPr lang="en-AU" altLang="en-US" sz="2400">
                    <a:ea typeface="ＭＳ Ｐゴシック" pitchFamily="34" charset="-128"/>
                  </a:rPr>
                  <a:t>B</a:t>
                </a:r>
              </a:p>
            </p:txBody>
          </p:sp>
        </p:grpSp>
        <p:sp>
          <p:nvSpPr>
            <p:cNvPr id="7" name="Line 8"/>
            <p:cNvSpPr>
              <a:spLocks noChangeShapeType="1"/>
            </p:cNvSpPr>
            <p:nvPr/>
          </p:nvSpPr>
          <p:spPr bwMode="auto">
            <a:xfrm flipV="1">
              <a:off x="726" y="2134"/>
              <a:ext cx="426" cy="4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308" y="2488"/>
              <a:ext cx="598" cy="424"/>
              <a:chOff x="308" y="2488"/>
              <a:chExt cx="598" cy="424"/>
            </a:xfrm>
          </p:grpSpPr>
          <p:sp>
            <p:nvSpPr>
              <p:cNvPr id="12" name="Oval 10"/>
              <p:cNvSpPr>
                <a:spLocks noChangeArrowheads="1"/>
              </p:cNvSpPr>
              <p:nvPr/>
            </p:nvSpPr>
            <p:spPr bwMode="auto">
              <a:xfrm>
                <a:off x="456" y="2488"/>
                <a:ext cx="424" cy="426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308" y="2511"/>
                <a:ext cx="598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>
                    <a:ea typeface="ＭＳ Ｐゴシック" pitchFamily="34" charset="-128"/>
                  </a:rPr>
                  <a:t>    A</a:t>
                </a:r>
              </a:p>
            </p:txBody>
          </p:sp>
        </p:grp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1104" y="3112"/>
              <a:ext cx="424" cy="451"/>
              <a:chOff x="1104" y="3072"/>
              <a:chExt cx="424" cy="451"/>
            </a:xfrm>
          </p:grpSpPr>
          <p:sp>
            <p:nvSpPr>
              <p:cNvPr id="10" name="Oval 13"/>
              <p:cNvSpPr>
                <a:spLocks noChangeArrowheads="1"/>
              </p:cNvSpPr>
              <p:nvPr/>
            </p:nvSpPr>
            <p:spPr bwMode="auto">
              <a:xfrm>
                <a:off x="1104" y="3088"/>
                <a:ext cx="424" cy="426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endParaRPr lang="en-NZ" alt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Text Box 14"/>
              <p:cNvSpPr txBox="1">
                <a:spLocks noChangeArrowheads="1"/>
              </p:cNvSpPr>
              <p:nvPr/>
            </p:nvSpPr>
            <p:spPr bwMode="auto">
              <a:xfrm>
                <a:off x="1155" y="3072"/>
                <a:ext cx="266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itchFamily="34" charset="0"/>
                  </a:defRPr>
                </a:lvl9pPr>
              </a:lstStyle>
              <a:p>
                <a:r>
                  <a:rPr lang="en-AU" altLang="en-US" sz="2400">
                    <a:ea typeface="ＭＳ Ｐゴシック" pitchFamily="34" charset="-128"/>
                  </a:rPr>
                  <a:t>C</a:t>
                </a:r>
              </a:p>
            </p:txBody>
          </p:sp>
        </p:grpSp>
      </p:grp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2844800" y="25908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2641600" y="41148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 flipV="1">
            <a:off x="2047875" y="2867025"/>
            <a:ext cx="796925" cy="46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>
            <a:off x="2032000" y="4313238"/>
            <a:ext cx="609600" cy="460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4267200" y="25146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1" name="Oval 6"/>
          <p:cNvSpPr>
            <a:spLocks noChangeArrowheads="1"/>
          </p:cNvSpPr>
          <p:nvPr/>
        </p:nvSpPr>
        <p:spPr bwMode="auto">
          <a:xfrm>
            <a:off x="5181600" y="33528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6502400" y="33528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auto">
          <a:xfrm>
            <a:off x="7537450" y="25146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4" name="Oval 6"/>
          <p:cNvSpPr>
            <a:spLocks noChangeArrowheads="1"/>
          </p:cNvSpPr>
          <p:nvPr/>
        </p:nvSpPr>
        <p:spPr bwMode="auto">
          <a:xfrm>
            <a:off x="7823200" y="3984625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9061450" y="25146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6" name="Oval 6"/>
          <p:cNvSpPr>
            <a:spLocks noChangeArrowheads="1"/>
          </p:cNvSpPr>
          <p:nvPr/>
        </p:nvSpPr>
        <p:spPr bwMode="auto">
          <a:xfrm>
            <a:off x="10363200" y="3276600"/>
            <a:ext cx="692150" cy="43497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endParaRPr lang="en-NZ" altLang="en-US">
              <a:latin typeface="Arial" charset="0"/>
              <a:cs typeface="Arial" charset="0"/>
            </a:endParaRPr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 flipV="1">
            <a:off x="3571875" y="2743200"/>
            <a:ext cx="695325" cy="46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 flipV="1">
            <a:off x="3352800" y="3657600"/>
            <a:ext cx="18288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4876800" y="2865438"/>
            <a:ext cx="508000" cy="4873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>
            <a:off x="5908675" y="3551238"/>
            <a:ext cx="593725" cy="460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 flipV="1">
            <a:off x="7112000" y="2895600"/>
            <a:ext cx="6096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7213600" y="3627438"/>
            <a:ext cx="711200" cy="411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8229600" y="2713038"/>
            <a:ext cx="812800" cy="460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8"/>
          <p:cNvSpPr>
            <a:spLocks noChangeShapeType="1"/>
          </p:cNvSpPr>
          <p:nvPr/>
        </p:nvSpPr>
        <p:spPr bwMode="auto">
          <a:xfrm flipV="1">
            <a:off x="8534400" y="3581400"/>
            <a:ext cx="1828800" cy="5794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9753600" y="2819400"/>
            <a:ext cx="8128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2681288" y="2590800"/>
            <a:ext cx="97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E</a:t>
            </a: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2438400" y="4087813"/>
            <a:ext cx="976313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D</a:t>
            </a: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4103688" y="2514600"/>
            <a:ext cx="97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F</a:t>
            </a:r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5018088" y="3325813"/>
            <a:ext cx="97631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G</a:t>
            </a: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6338888" y="3352800"/>
            <a:ext cx="97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H</a:t>
            </a: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7354888" y="2514600"/>
            <a:ext cx="97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J</a:t>
            </a: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7721600" y="3962400"/>
            <a:ext cx="976313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I</a:t>
            </a:r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8878888" y="2514600"/>
            <a:ext cx="97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k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10199688" y="3249613"/>
            <a:ext cx="97631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1000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ea typeface="ＭＳ Ｐゴシック" pitchFamily="34" charset="-128"/>
              </a:rPr>
              <a:t>    L</a:t>
            </a:r>
          </a:p>
        </p:txBody>
      </p:sp>
      <p:sp>
        <p:nvSpPr>
          <p:cNvPr id="45" name="Slide Number Placeholder 52"/>
          <p:cNvSpPr>
            <a:spLocks noGrp="1"/>
          </p:cNvSpPr>
          <p:nvPr>
            <p:ph type="sldNum" sz="quarter" idx="12"/>
          </p:nvPr>
        </p:nvSpPr>
        <p:spPr>
          <a:xfrm>
            <a:off x="10352088" y="295275"/>
            <a:ext cx="838200" cy="768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F424F2D-E53B-451C-B313-801BD44FF367}" type="slidenum">
              <a:rPr lang="en-US" altLang="en-US">
                <a:solidFill>
                  <a:srgbClr val="FFFFFF"/>
                </a:solidFill>
              </a:rPr>
              <a:pPr/>
              <a:t>68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831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Southwestern University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483753"/>
              </p:ext>
            </p:extLst>
          </p:nvPr>
        </p:nvGraphicFramePr>
        <p:xfrm>
          <a:off x="385763" y="1219200"/>
          <a:ext cx="8605837" cy="5200650"/>
        </p:xfrm>
        <a:graphic>
          <a:graphicData uri="http://schemas.openxmlformats.org/drawingml/2006/table">
            <a:tbl>
              <a:tblPr/>
              <a:tblGrid>
                <a:gridCol w="1331912"/>
                <a:gridCol w="1254125"/>
                <a:gridCol w="1219200"/>
                <a:gridCol w="1295400"/>
                <a:gridCol w="1295400"/>
                <a:gridCol w="1066800"/>
                <a:gridCol w="1143000"/>
              </a:tblGrid>
              <a:tr h="371475">
                <a:tc gridSpan="5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Southwestern University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LF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Slack</a:t>
                      </a:r>
                    </a:p>
                  </a:txBody>
                  <a:tcPr marL="121926" marR="121926" anchor="b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8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210.1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8AD0D6"/>
                        </a:buClr>
                        <a:buSzPct val="80000"/>
                        <a:buFont typeface="Wingdings 3" pitchFamily="18" charset="2"/>
                        <a:defRPr sz="1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6" marR="121926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100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1417</TotalTime>
  <Words>3255</Words>
  <Application>Microsoft Office PowerPoint</Application>
  <PresentationFormat>On-screen Show (4:3)</PresentationFormat>
  <Paragraphs>1207</Paragraphs>
  <Slides>69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2" baseType="lpstr">
      <vt:lpstr>ＭＳ Ｐゴシック</vt:lpstr>
      <vt:lpstr>Arial</vt:lpstr>
      <vt:lpstr>Calibri</vt:lpstr>
      <vt:lpstr>Cambria Math</vt:lpstr>
      <vt:lpstr>Century Gothic</vt:lpstr>
      <vt:lpstr>Georgia</vt:lpstr>
      <vt:lpstr>Monotype Sorts</vt:lpstr>
      <vt:lpstr>Times New Roman</vt:lpstr>
      <vt:lpstr>Verdana</vt:lpstr>
      <vt:lpstr>Wingdings</vt:lpstr>
      <vt:lpstr>Wingdings 2</vt:lpstr>
      <vt:lpstr>Civic</vt:lpstr>
      <vt:lpstr>Equation</vt:lpstr>
      <vt:lpstr>Project Management</vt:lpstr>
      <vt:lpstr>Learning Objectives</vt:lpstr>
      <vt:lpstr>Case: The Expeditionary Fighting Vehicle</vt:lpstr>
      <vt:lpstr>Expeditionary Fighting Vehicle</vt:lpstr>
      <vt:lpstr>Expeditionary Fighting Vehicle</vt:lpstr>
      <vt:lpstr>Expeditionary Fighting Vehicle</vt:lpstr>
      <vt:lpstr>Expeditionary Fighting Vehicle</vt:lpstr>
      <vt:lpstr>Expeditionary Fighting Vehicle</vt:lpstr>
      <vt:lpstr>Project failure</vt:lpstr>
      <vt:lpstr>Causes of Project Failure</vt:lpstr>
      <vt:lpstr>Projects</vt:lpstr>
      <vt:lpstr>The Nature of Projects</vt:lpstr>
      <vt:lpstr>Project Life Cycle</vt:lpstr>
      <vt:lpstr>Project Life Cycle (cont.)</vt:lpstr>
      <vt:lpstr>Project Scope Management</vt:lpstr>
      <vt:lpstr>Project Scope Management</vt:lpstr>
      <vt:lpstr>Project Scope Management</vt:lpstr>
      <vt:lpstr>Project Scope Management</vt:lpstr>
      <vt:lpstr>Project Scope Management</vt:lpstr>
      <vt:lpstr>Work Break Down Structure </vt:lpstr>
      <vt:lpstr>Example of Outlined WBS.  </vt:lpstr>
      <vt:lpstr>WBS Helps Manager </vt:lpstr>
      <vt:lpstr>Process of WBS</vt:lpstr>
      <vt:lpstr>How to built a WBS</vt:lpstr>
      <vt:lpstr>Example</vt:lpstr>
      <vt:lpstr>Example</vt:lpstr>
      <vt:lpstr>PowerPoint Presentation</vt:lpstr>
      <vt:lpstr>         Organizational Breakdown Structure</vt:lpstr>
      <vt:lpstr>PowerPoint Presentation</vt:lpstr>
      <vt:lpstr>Critical Path Method</vt:lpstr>
      <vt:lpstr>PowerPoint Presentation</vt:lpstr>
      <vt:lpstr>Critical Path </vt:lpstr>
      <vt:lpstr>Information Contents in an AON Node </vt:lpstr>
      <vt:lpstr>Example</vt:lpstr>
      <vt:lpstr>Finding the critical path</vt:lpstr>
      <vt:lpstr>Finding the critical path</vt:lpstr>
      <vt:lpstr>Finding the critical path</vt:lpstr>
      <vt:lpstr>Example </vt:lpstr>
      <vt:lpstr>Example: Cool Homes (P) Ltd</vt:lpstr>
      <vt:lpstr>Critical path </vt:lpstr>
      <vt:lpstr>Critical path </vt:lpstr>
      <vt:lpstr>Critical path </vt:lpstr>
      <vt:lpstr>Cool Homes (P) Ltd</vt:lpstr>
      <vt:lpstr>Hard Rock Cafe</vt:lpstr>
      <vt:lpstr>Hard Rock Cafe</vt:lpstr>
      <vt:lpstr>PowerPoint Presentation</vt:lpstr>
      <vt:lpstr>PowerPoint Presentation</vt:lpstr>
      <vt:lpstr>PowerPoint Presentation</vt:lpstr>
      <vt:lpstr>PowerPoint Presentation</vt:lpstr>
      <vt:lpstr>Hard Rock’s Rockfest</vt:lpstr>
      <vt:lpstr>Work Break Down Structure </vt:lpstr>
      <vt:lpstr>WBS Six Main Purpose </vt:lpstr>
      <vt:lpstr>Using Slack Times</vt:lpstr>
      <vt:lpstr>Probabilistic Time Estimates</vt:lpstr>
      <vt:lpstr>The Beta Distribution</vt:lpstr>
      <vt:lpstr>Probabilistic Time Estimates (2 of 3)</vt:lpstr>
      <vt:lpstr>Probabilistic Time Estimates (3 of 3)</vt:lpstr>
      <vt:lpstr>Knowledge of Path Statistics</vt:lpstr>
      <vt:lpstr>Determining Path Probabilities</vt:lpstr>
      <vt:lpstr>Project Completion Time</vt:lpstr>
      <vt:lpstr>Assumption: Independence</vt:lpstr>
      <vt:lpstr>Pert Example </vt:lpstr>
      <vt:lpstr>Example </vt:lpstr>
      <vt:lpstr>Example </vt:lpstr>
      <vt:lpstr>Southwestern University</vt:lpstr>
      <vt:lpstr>PowerPoint Presentation</vt:lpstr>
      <vt:lpstr>Southwestern University</vt:lpstr>
      <vt:lpstr>Southwestern University</vt:lpstr>
      <vt:lpstr>Southwestern University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</dc:title>
  <dc:creator>Windows User</dc:creator>
  <cp:lastModifiedBy>hp</cp:lastModifiedBy>
  <cp:revision>36</cp:revision>
  <dcterms:created xsi:type="dcterms:W3CDTF">2021-08-22T14:51:12Z</dcterms:created>
  <dcterms:modified xsi:type="dcterms:W3CDTF">2022-12-11T07:49:38Z</dcterms:modified>
</cp:coreProperties>
</file>