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4"/>
  </p:sldMasterIdLst>
  <p:notesMasterIdLst>
    <p:notesMasterId r:id="rId29"/>
  </p:notesMasterIdLst>
  <p:sldIdLst>
    <p:sldId id="257" r:id="rId5"/>
    <p:sldId id="329" r:id="rId6"/>
    <p:sldId id="385" r:id="rId7"/>
    <p:sldId id="348" r:id="rId8"/>
    <p:sldId id="275" r:id="rId9"/>
    <p:sldId id="276" r:id="rId10"/>
    <p:sldId id="293" r:id="rId11"/>
    <p:sldId id="260" r:id="rId12"/>
    <p:sldId id="330" r:id="rId13"/>
    <p:sldId id="256" r:id="rId14"/>
    <p:sldId id="263" r:id="rId15"/>
    <p:sldId id="349" r:id="rId16"/>
    <p:sldId id="350" r:id="rId17"/>
    <p:sldId id="267" r:id="rId18"/>
    <p:sldId id="268" r:id="rId19"/>
    <p:sldId id="351" r:id="rId20"/>
    <p:sldId id="355" r:id="rId21"/>
    <p:sldId id="264" r:id="rId22"/>
    <p:sldId id="356" r:id="rId23"/>
    <p:sldId id="354" r:id="rId24"/>
    <p:sldId id="357" r:id="rId25"/>
    <p:sldId id="359" r:id="rId26"/>
    <p:sldId id="360" r:id="rId27"/>
    <p:sldId id="38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19" autoAdjust="0"/>
  </p:normalViewPr>
  <p:slideViewPr>
    <p:cSldViewPr snapToGrid="0">
      <p:cViewPr varScale="1">
        <p:scale>
          <a:sx n="60" d="100"/>
          <a:sy n="60" d="100"/>
        </p:scale>
        <p:origin x="1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000CBA-F387-465C-9341-1EFA98979AF9}" type="datetimeFigureOut">
              <a:rPr lang="en-IN" smtClean="0"/>
              <a:t>09-03-2024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3586D-2D9C-4A48-B34F-C15E1A5528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9894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0B9204E-5BA3-47B0-B787-20192F46E4CD}" type="slidenum">
              <a:rPr lang="ar-SA" altLang="en-US" sz="1200" smtClean="0">
                <a:latin typeface="Arial" panose="020B0604020202020204" pitchFamily="34" charset="0"/>
                <a:ea typeface="Osaka" pitchFamily="1" charset="-128"/>
              </a:rPr>
              <a:pPr/>
              <a:t>6</a:t>
            </a:fld>
            <a:endParaRPr lang="en-US" altLang="en-US" sz="1200">
              <a:latin typeface="Arial" panose="020B0604020202020204" pitchFamily="34" charset="0"/>
              <a:ea typeface="Osaka" pitchFamily="1" charset="-128"/>
              <a:cs typeface="Arial" panose="020B0604020202020204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spcAft>
                <a:spcPct val="2500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380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3/9/2024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3/9/2024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3/9/2024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3/9/2024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3/9/2024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3/9/2024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3/9/2024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3/9/2024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3/9/2024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3/9/2024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3/9/2024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3/9/2024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</p:spPr>
        <p:txBody>
          <a:bodyPr>
            <a:normAutofit/>
          </a:bodyPr>
          <a:lstStyle/>
          <a:p>
            <a:r>
              <a:rPr lang="en-US" dirty="0"/>
              <a:t>Project Appraisal and Selection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468233"/>
          </a:xfrm>
        </p:spPr>
        <p:txBody>
          <a:bodyPr>
            <a:normAutofit/>
          </a:bodyPr>
          <a:lstStyle/>
          <a:p>
            <a:r>
              <a:rPr lang="en-US" dirty="0" err="1"/>
              <a:t>Vishnuprasad</a:t>
            </a:r>
            <a:r>
              <a:rPr lang="en-US" dirty="0"/>
              <a:t> </a:t>
            </a:r>
            <a:r>
              <a:rPr lang="en-US" dirty="0" err="1"/>
              <a:t>nagadevara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733" y="3081867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DDE0273-0A10-4A7B-B877-88FDD4294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Journey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72E246-96C0-49F1-AD29-C092365DC5AE}"/>
              </a:ext>
            </a:extLst>
          </p:cNvPr>
          <p:cNvSpPr txBox="1"/>
          <p:nvPr/>
        </p:nvSpPr>
        <p:spPr>
          <a:xfrm>
            <a:off x="2133600" y="2286001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Agricultural College Bapatla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6E142B-1F89-459C-88FD-A896157F80AA}"/>
              </a:ext>
            </a:extLst>
          </p:cNvPr>
          <p:cNvSpPr txBox="1"/>
          <p:nvPr/>
        </p:nvSpPr>
        <p:spPr>
          <a:xfrm>
            <a:off x="2971800" y="311699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1968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62DB18-388A-4667-8C50-BD7A477ABF94}"/>
              </a:ext>
            </a:extLst>
          </p:cNvPr>
          <p:cNvSpPr txBox="1"/>
          <p:nvPr/>
        </p:nvSpPr>
        <p:spPr>
          <a:xfrm>
            <a:off x="6984569" y="195316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GB Pant University of </a:t>
            </a:r>
            <a:r>
              <a:rPr lang="en-US" dirty="0" err="1"/>
              <a:t>Agrl</a:t>
            </a:r>
            <a:r>
              <a:rPr lang="en-US" dirty="0"/>
              <a:t> and Technology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4D81B8-EC9D-4FBD-B0D5-A899B8DB996B}"/>
              </a:ext>
            </a:extLst>
          </p:cNvPr>
          <p:cNvSpPr txBox="1"/>
          <p:nvPr/>
        </p:nvSpPr>
        <p:spPr>
          <a:xfrm>
            <a:off x="8089469" y="278415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1970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4C4D82-F26B-49A3-BB33-7086ABDD33B1}"/>
              </a:ext>
            </a:extLst>
          </p:cNvPr>
          <p:cNvSpPr txBox="1"/>
          <p:nvPr/>
        </p:nvSpPr>
        <p:spPr>
          <a:xfrm>
            <a:off x="2286000" y="440966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Iowa State University</a:t>
            </a:r>
          </a:p>
          <a:p>
            <a:pPr algn="ctr"/>
            <a:r>
              <a:rPr lang="en-US" dirty="0"/>
              <a:t>1974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2AC17A-9260-4FB8-962F-D46E81764A9A}"/>
              </a:ext>
            </a:extLst>
          </p:cNvPr>
          <p:cNvSpPr txBox="1"/>
          <p:nvPr/>
        </p:nvSpPr>
        <p:spPr>
          <a:xfrm>
            <a:off x="7277100" y="4403001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IIM Bangalore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407DA2-7537-4D53-846C-D5108DD0A566}"/>
              </a:ext>
            </a:extLst>
          </p:cNvPr>
          <p:cNvSpPr txBox="1"/>
          <p:nvPr/>
        </p:nvSpPr>
        <p:spPr>
          <a:xfrm>
            <a:off x="7467600" y="4864666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1976-2014</a:t>
            </a:r>
          </a:p>
        </p:txBody>
      </p: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A5981670-E1AC-4620-B13B-A62B4032D02F}"/>
              </a:ext>
            </a:extLst>
          </p:cNvPr>
          <p:cNvCxnSpPr>
            <a:stCxn id="5" idx="3"/>
            <a:endCxn id="7" idx="1"/>
          </p:cNvCxnSpPr>
          <p:nvPr/>
        </p:nvCxnSpPr>
        <p:spPr bwMode="auto">
          <a:xfrm flipV="1">
            <a:off x="4724401" y="2276326"/>
            <a:ext cx="2260169" cy="33284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324475FD-3317-4C96-9BE4-B0EAD2D2FA0F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 bwMode="auto">
          <a:xfrm rot="5400000">
            <a:off x="5273252" y="1136241"/>
            <a:ext cx="1810169" cy="473666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E41A7C7B-B4F1-4E97-BDCA-7F57FE043052}"/>
              </a:ext>
            </a:extLst>
          </p:cNvPr>
          <p:cNvCxnSpPr>
            <a:stCxn id="10" idx="2"/>
            <a:endCxn id="11" idx="1"/>
          </p:cNvCxnSpPr>
          <p:nvPr/>
        </p:nvCxnSpPr>
        <p:spPr bwMode="auto">
          <a:xfrm rot="5400000" flipH="1" flipV="1">
            <a:off x="5309389" y="3088279"/>
            <a:ext cx="468323" cy="3467100"/>
          </a:xfrm>
          <a:prstGeom prst="curvedConnector4">
            <a:avLst>
              <a:gd name="adj1" fmla="val -48812"/>
              <a:gd name="adj2" fmla="val 7197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683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A38D2-8F08-DD25-5814-7972BB313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72249"/>
          </a:xfrm>
        </p:spPr>
        <p:txBody>
          <a:bodyPr/>
          <a:lstStyle/>
          <a:p>
            <a:r>
              <a:rPr lang="en-IN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9C268-EA22-DE64-303C-A965181FA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62459"/>
            <a:ext cx="11029615" cy="4734685"/>
          </a:xfrm>
        </p:spPr>
        <p:txBody>
          <a:bodyPr>
            <a:normAutofit/>
          </a:bodyPr>
          <a:lstStyle/>
          <a:p>
            <a:r>
              <a:rPr lang="en-IN" sz="3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Century Gothic" panose="020B0502020202020204" pitchFamily="34" charset="0"/>
              </a:rPr>
              <a:t>Project Life Cycle: </a:t>
            </a:r>
          </a:p>
          <a:p>
            <a:pPr lvl="1"/>
            <a:r>
              <a:rPr lang="en-IN" sz="2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Century Gothic" panose="020B0502020202020204" pitchFamily="34" charset="0"/>
              </a:rPr>
              <a:t>Program Management</a:t>
            </a:r>
          </a:p>
          <a:p>
            <a:pPr lvl="1"/>
            <a:r>
              <a:rPr lang="en-IN" sz="2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Century Gothic" panose="020B0502020202020204" pitchFamily="34" charset="0"/>
              </a:rPr>
              <a:t>Managing Project Risk</a:t>
            </a:r>
          </a:p>
          <a:p>
            <a:r>
              <a:rPr lang="en-IN" sz="3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Century Gothic" panose="020B0502020202020204" pitchFamily="34" charset="0"/>
              </a:rPr>
              <a:t> Project appraisal and Selection techniques</a:t>
            </a:r>
          </a:p>
          <a:p>
            <a:pPr lvl="1"/>
            <a:r>
              <a:rPr lang="en-IN" sz="29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Century Gothic" panose="020B0502020202020204" pitchFamily="34" charset="0"/>
              </a:rPr>
              <a:t>Public Private Partnership</a:t>
            </a:r>
          </a:p>
          <a:p>
            <a:pPr lvl="1"/>
            <a:r>
              <a:rPr lang="en-IN" sz="2900" i="1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Century Gothic" panose="020B0502020202020204" pitchFamily="34" charset="0"/>
              </a:rPr>
              <a:t>Case: </a:t>
            </a:r>
            <a:r>
              <a:rPr lang="en-IN" sz="2900" i="1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Century Gothic" panose="020B0502020202020204" pitchFamily="34" charset="0"/>
              </a:rPr>
              <a:t>Kalihari</a:t>
            </a:r>
            <a:r>
              <a:rPr lang="en-IN" sz="2900" i="1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Century Gothic" panose="020B0502020202020204" pitchFamily="34" charset="0"/>
              </a:rPr>
              <a:t> Port Project</a:t>
            </a:r>
            <a:endParaRPr lang="en-IN" sz="2900" dirty="0">
              <a:solidFill>
                <a:srgbClr val="000000"/>
              </a:solidFill>
              <a:effectLst/>
              <a:latin typeface="Century Gothic" panose="020B0502020202020204" pitchFamily="34" charset="0"/>
              <a:ea typeface="Aptos" panose="020B0004020202020204" pitchFamily="34" charset="0"/>
              <a:cs typeface="Century Gothic" panose="020B0502020202020204" pitchFamily="34" charset="0"/>
            </a:endParaRPr>
          </a:p>
          <a:p>
            <a:pPr lvl="1"/>
            <a:r>
              <a:rPr lang="en-IN" sz="2900" i="1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Century Gothic" panose="020B0502020202020204" pitchFamily="34" charset="0"/>
              </a:rPr>
              <a:t>Tool: Excel</a:t>
            </a:r>
            <a:endParaRPr lang="en-IN" sz="2900" dirty="0">
              <a:solidFill>
                <a:srgbClr val="000000"/>
              </a:solidFill>
              <a:effectLst/>
              <a:latin typeface="Century Gothic" panose="020B0502020202020204" pitchFamily="34" charset="0"/>
              <a:ea typeface="Aptos" panose="020B0004020202020204" pitchFamily="34" charset="0"/>
              <a:cs typeface="Century Gothic" panose="020B050202020202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9310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a Project?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360332" y="2236447"/>
            <a:ext cx="7772400" cy="369411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dirty="0"/>
              <a:t>Involves Investment</a:t>
            </a:r>
          </a:p>
          <a:p>
            <a:pPr eaLnBrk="1" hangingPunct="1"/>
            <a:r>
              <a:rPr lang="en-US" altLang="en-US" sz="2800" dirty="0"/>
              <a:t>Achieve an Objective</a:t>
            </a:r>
          </a:p>
          <a:p>
            <a:pPr eaLnBrk="1" hangingPunct="1"/>
            <a:r>
              <a:rPr lang="en-US" altLang="en-US" sz="2800" dirty="0"/>
              <a:t>Can be Analyzed and Evaluated Independently</a:t>
            </a:r>
          </a:p>
          <a:p>
            <a:pPr eaLnBrk="1" hangingPunct="1"/>
            <a:r>
              <a:rPr lang="en-US" altLang="en-US" sz="2800" dirty="0"/>
              <a:t>Program/Portfolio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Definition of A Project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sz="2800" dirty="0"/>
              <a:t>Characteristics of a Project</a:t>
            </a:r>
          </a:p>
          <a:p>
            <a:pPr lvl="1" eaLnBrk="1" hangingPunct="1"/>
            <a:r>
              <a:rPr lang="en-US" altLang="en-US" sz="2400" dirty="0"/>
              <a:t>Has a Definite Start</a:t>
            </a:r>
          </a:p>
          <a:p>
            <a:pPr lvl="1" eaLnBrk="1" hangingPunct="1"/>
            <a:r>
              <a:rPr lang="en-US" altLang="en-US" sz="2400" dirty="0"/>
              <a:t>Has a Definite End</a:t>
            </a:r>
          </a:p>
          <a:p>
            <a:pPr lvl="1" eaLnBrk="1" hangingPunct="1"/>
            <a:r>
              <a:rPr lang="en-US" altLang="en-US" sz="2400" dirty="0"/>
              <a:t>Consumes Resources to Achieve the Objective</a:t>
            </a:r>
          </a:p>
          <a:p>
            <a:pPr eaLnBrk="1" hangingPunct="1"/>
            <a:r>
              <a:rPr lang="en-US" altLang="en-US" sz="2800" dirty="0"/>
              <a:t>Elements of a Project</a:t>
            </a:r>
          </a:p>
          <a:p>
            <a:pPr lvl="1" eaLnBrk="1" hangingPunct="1"/>
            <a:r>
              <a:rPr lang="en-US" altLang="en-US" sz="2400" dirty="0"/>
              <a:t>Operations</a:t>
            </a:r>
          </a:p>
          <a:p>
            <a:pPr lvl="1" eaLnBrk="1" hangingPunct="1"/>
            <a:r>
              <a:rPr lang="en-US" altLang="en-US" sz="2400" dirty="0"/>
              <a:t>Resources</a:t>
            </a:r>
          </a:p>
          <a:p>
            <a:pPr lvl="1" eaLnBrk="1" hangingPunct="1"/>
            <a:r>
              <a:rPr lang="en-US" altLang="en-US" sz="2400" dirty="0"/>
              <a:t>Conditions or Constraints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Oval 3"/>
          <p:cNvSpPr>
            <a:spLocks noChangeArrowheads="1"/>
          </p:cNvSpPr>
          <p:nvPr/>
        </p:nvSpPr>
        <p:spPr bwMode="auto">
          <a:xfrm>
            <a:off x="3421064" y="1368426"/>
            <a:ext cx="4606925" cy="4481513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>
              <a:ea typeface="Osaka" pitchFamily="1" charset="-128"/>
            </a:endParaRP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4860926" y="1268414"/>
            <a:ext cx="2016125" cy="4476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latin typeface="Verdana" panose="020B0604030504040204" pitchFamily="34" charset="0"/>
                <a:ea typeface="Osaka" pitchFamily="1" charset="-128"/>
                <a:cs typeface="Times New Roman" panose="02020603050405020304" pitchFamily="18" charset="0"/>
              </a:rPr>
              <a:t>Identification</a:t>
            </a:r>
            <a:endParaRPr lang="en-US" altLang="en-US" sz="1600" dirty="0">
              <a:latin typeface="Arial" panose="020B0604020202020204" pitchFamily="34" charset="0"/>
              <a:ea typeface="Osaka" pitchFamily="1" charset="-128"/>
              <a:cs typeface="Times New Roman" panose="02020603050405020304" pitchFamily="18" charset="0"/>
            </a:endParaRPr>
          </a:p>
        </p:txBody>
      </p:sp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2747963" y="4754563"/>
            <a:ext cx="2305050" cy="4492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dirty="0">
                <a:latin typeface="Verdana" panose="020B0604030504040204" pitchFamily="34" charset="0"/>
                <a:ea typeface="Osaka" pitchFamily="1" charset="-128"/>
                <a:cs typeface="Times New Roman" panose="02020603050405020304" pitchFamily="18" charset="0"/>
              </a:rPr>
              <a:t>Monitoring </a:t>
            </a:r>
            <a:endParaRPr lang="en-US" altLang="en-US" sz="1400" dirty="0">
              <a:latin typeface="Arial" panose="020B0604020202020204" pitchFamily="34" charset="0"/>
              <a:ea typeface="Osaka" pitchFamily="1" charset="-128"/>
              <a:cs typeface="Times New Roman" panose="02020603050405020304" pitchFamily="18" charset="0"/>
            </a:endParaRPr>
          </a:p>
        </p:txBody>
      </p:sp>
      <p:sp>
        <p:nvSpPr>
          <p:cNvPr id="26629" name="Rectangle 6"/>
          <p:cNvSpPr>
            <a:spLocks noChangeArrowheads="1"/>
          </p:cNvSpPr>
          <p:nvPr/>
        </p:nvSpPr>
        <p:spPr bwMode="auto">
          <a:xfrm>
            <a:off x="6396038" y="4720979"/>
            <a:ext cx="2150990" cy="48284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latin typeface="Verdana" panose="020B0604030504040204" pitchFamily="34" charset="0"/>
                <a:ea typeface="Osaka" pitchFamily="1" charset="-128"/>
                <a:cs typeface="Times New Roman" panose="02020603050405020304" pitchFamily="18" charset="0"/>
              </a:rPr>
              <a:t>Implementation Planning </a:t>
            </a:r>
            <a:endParaRPr lang="en-US" altLang="en-US" sz="1600" dirty="0">
              <a:latin typeface="Arial" panose="020B0604020202020204" pitchFamily="34" charset="0"/>
              <a:ea typeface="Osaka" pitchFamily="1" charset="-128"/>
              <a:cs typeface="Times New Roman" panose="02020603050405020304" pitchFamily="18" charset="0"/>
            </a:endParaRPr>
          </a:p>
        </p:txBody>
      </p:sp>
      <p:sp>
        <p:nvSpPr>
          <p:cNvPr id="26630" name="Rectangle 7"/>
          <p:cNvSpPr>
            <a:spLocks noChangeArrowheads="1"/>
          </p:cNvSpPr>
          <p:nvPr/>
        </p:nvSpPr>
        <p:spPr bwMode="auto">
          <a:xfrm>
            <a:off x="2460625" y="2762251"/>
            <a:ext cx="1824038" cy="4492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dirty="0">
                <a:solidFill>
                  <a:srgbClr val="000000"/>
                </a:solidFill>
                <a:latin typeface="Verdana" panose="020B0604030504040204" pitchFamily="34" charset="0"/>
                <a:ea typeface="Osaka" pitchFamily="1" charset="-128"/>
                <a:cs typeface="Times New Roman" panose="02020603050405020304" pitchFamily="18" charset="0"/>
              </a:rPr>
              <a:t>Post Project Evaluation</a:t>
            </a:r>
            <a:endParaRPr lang="en-US" altLang="en-US" sz="1400" b="1" dirty="0">
              <a:solidFill>
                <a:srgbClr val="000000"/>
              </a:solidFill>
              <a:latin typeface="Arial" panose="020B0604020202020204" pitchFamily="34" charset="0"/>
              <a:ea typeface="Osaka" pitchFamily="1" charset="-128"/>
              <a:cs typeface="Times New Roman" panose="02020603050405020304" pitchFamily="18" charset="0"/>
            </a:endParaRPr>
          </a:p>
        </p:txBody>
      </p:sp>
      <p:sp>
        <p:nvSpPr>
          <p:cNvPr id="26631" name="Rectangle 8"/>
          <p:cNvSpPr>
            <a:spLocks noChangeArrowheads="1"/>
          </p:cNvSpPr>
          <p:nvPr/>
        </p:nvSpPr>
        <p:spPr bwMode="auto">
          <a:xfrm>
            <a:off x="6972301" y="2762251"/>
            <a:ext cx="2111375" cy="6492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latin typeface="Verdana" panose="020B0604030504040204" pitchFamily="34" charset="0"/>
                <a:ea typeface="Osaka" pitchFamily="1" charset="-128"/>
                <a:cs typeface="Times New Roman" panose="02020603050405020304" pitchFamily="18" charset="0"/>
              </a:rPr>
              <a:t>Formulation and Appraisal</a:t>
            </a:r>
            <a:endParaRPr lang="en-US" altLang="en-US" sz="1600" b="1" dirty="0">
              <a:latin typeface="Arial" panose="020B0604020202020204" pitchFamily="34" charset="0"/>
              <a:ea typeface="Osaka" pitchFamily="1" charset="-128"/>
              <a:cs typeface="Times New Roman" panose="02020603050405020304" pitchFamily="18" charset="0"/>
            </a:endParaRPr>
          </a:p>
        </p:txBody>
      </p:sp>
      <p:sp>
        <p:nvSpPr>
          <p:cNvPr id="26633" name="Oval 10"/>
          <p:cNvSpPr>
            <a:spLocks noChangeArrowheads="1"/>
          </p:cNvSpPr>
          <p:nvPr/>
        </p:nvSpPr>
        <p:spPr bwMode="auto">
          <a:xfrm>
            <a:off x="8893176" y="4057651"/>
            <a:ext cx="1774825" cy="747713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Verdana" panose="020B0604030504040204" pitchFamily="34" charset="0"/>
                <a:ea typeface="Osaka" pitchFamily="1" charset="-128"/>
                <a:cs typeface="Times New Roman" panose="02020603050405020304" pitchFamily="18" charset="0"/>
              </a:rPr>
              <a:t>Financing decision </a:t>
            </a:r>
            <a:endParaRPr lang="en-US" altLang="en-US" sz="1400" b="1">
              <a:solidFill>
                <a:srgbClr val="000000"/>
              </a:solidFill>
              <a:latin typeface="Arial" panose="020B0604020202020204" pitchFamily="34" charset="0"/>
              <a:ea typeface="Osaka" pitchFamily="1" charset="-128"/>
              <a:cs typeface="Times New Roman" panose="02020603050405020304" pitchFamily="18" charset="0"/>
            </a:endParaRPr>
          </a:p>
        </p:txBody>
      </p:sp>
      <p:sp>
        <p:nvSpPr>
          <p:cNvPr id="26634" name="AutoShape 11"/>
          <p:cNvSpPr>
            <a:spLocks noChangeArrowheads="1"/>
          </p:cNvSpPr>
          <p:nvPr/>
        </p:nvSpPr>
        <p:spPr bwMode="auto">
          <a:xfrm>
            <a:off x="2555876" y="1368425"/>
            <a:ext cx="1249363" cy="298450"/>
          </a:xfrm>
          <a:prstGeom prst="rightArrow">
            <a:avLst>
              <a:gd name="adj1" fmla="val 50000"/>
              <a:gd name="adj2" fmla="val 104654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>
              <a:ea typeface="Osaka" pitchFamily="1" charset="-128"/>
            </a:endParaRPr>
          </a:p>
        </p:txBody>
      </p:sp>
      <p:sp>
        <p:nvSpPr>
          <p:cNvPr id="26635" name="AutoShape 12"/>
          <p:cNvSpPr>
            <a:spLocks noChangeArrowheads="1"/>
          </p:cNvSpPr>
          <p:nvPr/>
        </p:nvSpPr>
        <p:spPr bwMode="auto">
          <a:xfrm rot="-2474486">
            <a:off x="3995739" y="1666875"/>
            <a:ext cx="384175" cy="5969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>
              <a:ea typeface="Osaka" pitchFamily="1" charset="-128"/>
            </a:endParaRPr>
          </a:p>
        </p:txBody>
      </p:sp>
      <p:sp>
        <p:nvSpPr>
          <p:cNvPr id="26636" name="AutoShape 13"/>
          <p:cNvSpPr>
            <a:spLocks noChangeArrowheads="1"/>
          </p:cNvSpPr>
          <p:nvPr/>
        </p:nvSpPr>
        <p:spPr bwMode="auto">
          <a:xfrm rot="3175941">
            <a:off x="8975726" y="3565526"/>
            <a:ext cx="596900" cy="187325"/>
          </a:xfrm>
          <a:prstGeom prst="rightArrow">
            <a:avLst>
              <a:gd name="adj1" fmla="val 50000"/>
              <a:gd name="adj2" fmla="val 79661"/>
            </a:avLst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>
              <a:ea typeface="Osaka" pitchFamily="1" charset="-128"/>
            </a:endParaRPr>
          </a:p>
        </p:txBody>
      </p:sp>
      <p:sp>
        <p:nvSpPr>
          <p:cNvPr id="26638" name="AutoShape 15"/>
          <p:cNvSpPr>
            <a:spLocks noChangeArrowheads="1"/>
          </p:cNvSpPr>
          <p:nvPr/>
        </p:nvSpPr>
        <p:spPr bwMode="auto">
          <a:xfrm rot="2728861">
            <a:off x="7181851" y="1844676"/>
            <a:ext cx="450850" cy="62547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>
              <a:ea typeface="Osaka" pitchFamily="1" charset="-128"/>
            </a:endParaRPr>
          </a:p>
        </p:txBody>
      </p:sp>
      <p:sp>
        <p:nvSpPr>
          <p:cNvPr id="26640" name="AutoShape 17"/>
          <p:cNvSpPr>
            <a:spLocks noChangeArrowheads="1"/>
          </p:cNvSpPr>
          <p:nvPr/>
        </p:nvSpPr>
        <p:spPr bwMode="auto">
          <a:xfrm rot="10599781">
            <a:off x="5530850" y="5549900"/>
            <a:ext cx="433388" cy="5969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>
              <a:ea typeface="Osaka" pitchFamily="1" charset="-128"/>
            </a:endParaRPr>
          </a:p>
        </p:txBody>
      </p:sp>
      <p:sp>
        <p:nvSpPr>
          <p:cNvPr id="26641" name="AutoShape 18"/>
          <p:cNvSpPr>
            <a:spLocks noChangeArrowheads="1"/>
          </p:cNvSpPr>
          <p:nvPr/>
        </p:nvSpPr>
        <p:spPr bwMode="auto">
          <a:xfrm rot="-5948848">
            <a:off x="3289301" y="3783013"/>
            <a:ext cx="449262" cy="57626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>
              <a:ea typeface="Osaka" pitchFamily="1" charset="-128"/>
            </a:endParaRPr>
          </a:p>
        </p:txBody>
      </p:sp>
      <p:sp>
        <p:nvSpPr>
          <p:cNvPr id="26642" name="AutoShape 19"/>
          <p:cNvSpPr>
            <a:spLocks noChangeArrowheads="1"/>
          </p:cNvSpPr>
          <p:nvPr/>
        </p:nvSpPr>
        <p:spPr bwMode="auto">
          <a:xfrm rot="6533827">
            <a:off x="7804151" y="3695701"/>
            <a:ext cx="449263" cy="57626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>
              <a:ea typeface="Osaka" pitchFamily="1" charset="-128"/>
            </a:endParaRPr>
          </a:p>
        </p:txBody>
      </p:sp>
      <p:sp>
        <p:nvSpPr>
          <p:cNvPr id="26643" name="Rectangle 20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3048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/>
              <a:t>The project life cycle</a:t>
            </a:r>
            <a:endParaRPr lang="en-US" altLang="en-US" sz="4800"/>
          </a:p>
        </p:txBody>
      </p:sp>
      <p:sp>
        <p:nvSpPr>
          <p:cNvPr id="2" name="Rectangle 20"/>
          <p:cNvSpPr>
            <a:spLocks noChangeArrowheads="1"/>
          </p:cNvSpPr>
          <p:nvPr/>
        </p:nvSpPr>
        <p:spPr bwMode="auto">
          <a:xfrm>
            <a:off x="2971801" y="6158908"/>
            <a:ext cx="722375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en-US" sz="1600" dirty="0">
                <a:latin typeface="Arial" panose="020B0604020202020204" pitchFamily="34" charset="0"/>
              </a:rPr>
              <a:t>Follows the life of a project from the initial idea through to its completion</a:t>
            </a:r>
            <a:endParaRPr lang="en-US" alt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2583409" y="6442329"/>
            <a:ext cx="80867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600" dirty="0">
                <a:latin typeface="Arial" panose="020B0604020202020204" pitchFamily="34" charset="0"/>
              </a:rPr>
              <a:t>Defines key decisions, information requirements and responsibilities at each phase</a:t>
            </a:r>
            <a:endParaRPr lang="en-GB" altLang="en-US" sz="16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  <p:bldP spid="26627" grpId="0" animBg="1"/>
      <p:bldP spid="26628" grpId="0" animBg="1"/>
      <p:bldP spid="26629" grpId="0" animBg="1"/>
      <p:bldP spid="26630" grpId="0" animBg="1"/>
      <p:bldP spid="26631" grpId="0" animBg="1"/>
      <p:bldP spid="26633" grpId="0" animBg="1"/>
      <p:bldP spid="26634" grpId="0" animBg="1"/>
      <p:bldP spid="26635" grpId="0" animBg="1"/>
      <p:bldP spid="26636" grpId="0" animBg="1"/>
      <p:bldP spid="26638" grpId="0" animBg="1"/>
      <p:bldP spid="26640" grpId="0" animBg="1"/>
      <p:bldP spid="26641" grpId="0" animBg="1"/>
      <p:bldP spid="26642" grpId="0" animBg="1"/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C834D9-BAA2-4C47-AF89-0FC304726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673" y="838200"/>
            <a:ext cx="8915400" cy="4876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D19CBC-9445-48B4-9556-FD2F223C1210}"/>
              </a:ext>
            </a:extLst>
          </p:cNvPr>
          <p:cNvSpPr txBox="1"/>
          <p:nvPr/>
        </p:nvSpPr>
        <p:spPr>
          <a:xfrm>
            <a:off x="2324100" y="1173998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Identification and Appraisal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45EAD9D-910F-4E57-9F96-2171D9651690}"/>
              </a:ext>
            </a:extLst>
          </p:cNvPr>
          <p:cNvCxnSpPr>
            <a:cxnSpLocks/>
            <a:stCxn id="3" idx="2"/>
          </p:cNvCxnSpPr>
          <p:nvPr/>
        </p:nvCxnSpPr>
        <p:spPr bwMode="auto">
          <a:xfrm>
            <a:off x="3048000" y="1758772"/>
            <a:ext cx="0" cy="18988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8BE18B3-8F72-4568-BC8A-E3D40AEA6F8A}"/>
              </a:ext>
            </a:extLst>
          </p:cNvPr>
          <p:cNvSpPr txBox="1"/>
          <p:nvPr/>
        </p:nvSpPr>
        <p:spPr>
          <a:xfrm>
            <a:off x="3638232" y="1831024"/>
            <a:ext cx="1600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Implementation Planning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B7BD1FE-ED20-49EB-89EC-C0059CC12F1C}"/>
              </a:ext>
            </a:extLst>
          </p:cNvPr>
          <p:cNvCxnSpPr/>
          <p:nvPr/>
        </p:nvCxnSpPr>
        <p:spPr bwMode="auto">
          <a:xfrm>
            <a:off x="4438328" y="2415798"/>
            <a:ext cx="0" cy="5560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763EB44-1014-4F05-AFFB-9615774B05F0}"/>
              </a:ext>
            </a:extLst>
          </p:cNvPr>
          <p:cNvSpPr txBox="1"/>
          <p:nvPr/>
        </p:nvSpPr>
        <p:spPr>
          <a:xfrm>
            <a:off x="8290952" y="1143001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Executing and Monitoring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B1432A-4BF6-4852-95BE-4F7FB2C91D76}"/>
              </a:ext>
            </a:extLst>
          </p:cNvPr>
          <p:cNvSpPr txBox="1"/>
          <p:nvPr/>
        </p:nvSpPr>
        <p:spPr>
          <a:xfrm>
            <a:off x="9027767" y="2679413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Post Project Evaluation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7BAB8E0-F796-4D22-91BB-D8068811C2A5}"/>
              </a:ext>
            </a:extLst>
          </p:cNvPr>
          <p:cNvCxnSpPr>
            <a:stCxn id="10" idx="2"/>
          </p:cNvCxnSpPr>
          <p:nvPr/>
        </p:nvCxnSpPr>
        <p:spPr bwMode="auto">
          <a:xfrm flipH="1">
            <a:off x="8305800" y="1727776"/>
            <a:ext cx="709052" cy="6880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A372620-F5E5-4A0A-BDAA-C7CF68849BC9}"/>
              </a:ext>
            </a:extLst>
          </p:cNvPr>
          <p:cNvCxnSpPr/>
          <p:nvPr/>
        </p:nvCxnSpPr>
        <p:spPr bwMode="auto">
          <a:xfrm flipH="1">
            <a:off x="9601200" y="3276600"/>
            <a:ext cx="137552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40566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880" y="1965977"/>
            <a:ext cx="6713537" cy="404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Risk Event Occurrence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EAC3F-5ACA-4B4F-B0E7-1D01523C5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26594"/>
          </a:xfrm>
        </p:spPr>
        <p:txBody>
          <a:bodyPr/>
          <a:lstStyle/>
          <a:p>
            <a:r>
              <a:rPr lang="en-US" dirty="0"/>
              <a:t>Risk Assessment Matrix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1007DC-A016-4CE0-989E-C75B8F156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030" y="1894539"/>
            <a:ext cx="8196093" cy="472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91488-1573-7C4F-C5EF-21207C7B1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BD9A583-E792-22E1-2EC8-1374515EF4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/>
              <a:t>Project Appraisal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136114-851E-4265-FAFE-90AD65696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2296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C4A08-B349-8125-9016-4C8C9A386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03681E0-CBE3-2778-810B-B9DB7A66A4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1192" y="702156"/>
            <a:ext cx="11029616" cy="68373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Project Appraisal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1A0D99A-9832-B8DE-EACB-B8AFAF35D7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81192" y="1671638"/>
            <a:ext cx="11029615" cy="4303712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Concept of PIB: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Costs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Direct Costs: </a:t>
            </a:r>
            <a:r>
              <a:rPr lang="en-US" altLang="en-US" sz="2400" b="1" dirty="0">
                <a:highlight>
                  <a:srgbClr val="FFFF00"/>
                </a:highlight>
              </a:rPr>
              <a:t>Quantifiable</a:t>
            </a:r>
            <a:r>
              <a:rPr lang="en-US" altLang="en-US" sz="2400" b="1" dirty="0"/>
              <a:t> Costs</a:t>
            </a:r>
            <a:r>
              <a:rPr lang="en-US" altLang="en-US" sz="2400" dirty="0"/>
              <a:t> Incurred by the PIB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Indirect Costs: </a:t>
            </a:r>
            <a:r>
              <a:rPr lang="en-US" altLang="en-US" sz="2400" b="1" dirty="0">
                <a:highlight>
                  <a:srgbClr val="FFFF00"/>
                </a:highlight>
              </a:rPr>
              <a:t>Quantifiable</a:t>
            </a:r>
            <a:r>
              <a:rPr lang="en-US" altLang="en-US" sz="2400" b="1" dirty="0"/>
              <a:t> Costs </a:t>
            </a:r>
            <a:r>
              <a:rPr lang="en-US" altLang="en-US" sz="2400" dirty="0"/>
              <a:t>Incurred by </a:t>
            </a:r>
            <a:r>
              <a:rPr lang="en-US" altLang="en-US" sz="2400" b="1" dirty="0"/>
              <a:t>Anyone</a:t>
            </a:r>
            <a:r>
              <a:rPr lang="en-US" altLang="en-US" sz="2400" dirty="0"/>
              <a:t> </a:t>
            </a:r>
            <a:r>
              <a:rPr lang="en-US" altLang="en-US" sz="2400" b="1" dirty="0"/>
              <a:t>other than PIB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Intangible Costs: Non-Quantifiable Costs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Benefits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Direct Benefits: </a:t>
            </a:r>
            <a:r>
              <a:rPr lang="en-US" altLang="en-US" sz="2400" b="1" dirty="0">
                <a:highlight>
                  <a:srgbClr val="FFFF00"/>
                </a:highlight>
              </a:rPr>
              <a:t>Quantifiable</a:t>
            </a:r>
            <a:r>
              <a:rPr lang="en-US" altLang="en-US" sz="2400" dirty="0"/>
              <a:t> Benefits Accruing to PIB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Indirect Benefits: </a:t>
            </a:r>
            <a:r>
              <a:rPr lang="en-US" altLang="en-US" sz="2400" b="1" dirty="0">
                <a:highlight>
                  <a:srgbClr val="FFFF00"/>
                </a:highlight>
              </a:rPr>
              <a:t>Quantifiable</a:t>
            </a:r>
            <a:r>
              <a:rPr lang="en-US" altLang="en-US" sz="2400" b="1" dirty="0"/>
              <a:t> Benefits</a:t>
            </a:r>
            <a:r>
              <a:rPr lang="en-US" altLang="en-US" sz="2400" dirty="0"/>
              <a:t> Accruing to </a:t>
            </a:r>
            <a:r>
              <a:rPr lang="en-US" altLang="en-US" sz="2400" b="1" dirty="0"/>
              <a:t>Anyone</a:t>
            </a:r>
            <a:r>
              <a:rPr lang="en-US" altLang="en-US" sz="2400" dirty="0"/>
              <a:t> Other than PIB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Intangible Benefits: Non-Quantifiable Benefits</a:t>
            </a:r>
          </a:p>
        </p:txBody>
      </p:sp>
    </p:spTree>
    <p:extLst>
      <p:ext uri="{BB962C8B-B14F-4D97-AF65-F5344CB8AC3E}">
        <p14:creationId xmlns:p14="http://schemas.microsoft.com/office/powerpoint/2010/main" val="230867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11ED7-370A-245E-3EA3-11416FB90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17127"/>
          </a:xfrm>
        </p:spPr>
        <p:txBody>
          <a:bodyPr/>
          <a:lstStyle/>
          <a:p>
            <a:r>
              <a:rPr lang="en-IN" dirty="0"/>
              <a:t>Truck Terminal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EFBD9-6303-CF00-BDC0-799945367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87578"/>
            <a:ext cx="11029615" cy="4880540"/>
          </a:xfrm>
        </p:spPr>
        <p:txBody>
          <a:bodyPr>
            <a:normAutofit/>
          </a:bodyPr>
          <a:lstStyle/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Approximately 25% road fatalities in Odisha are due to collision of vehicles with illegally parked trucks on the highways.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Government of Odisha planned to set up truck terminals along the national and state highways.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The terminal will have Petrol Bunk, Restaurant, Dormitory, Toilets and Bathrooms, ATMs, Health Clinic and Repair </a:t>
            </a:r>
            <a:r>
              <a:rPr lang="en-US" sz="1800" dirty="0">
                <a:solidFill>
                  <a:srgbClr val="000000"/>
                </a:solidFill>
                <a:latin typeface="Georgia" panose="02040502050405020303" pitchFamily="18" charset="0"/>
              </a:rPr>
              <a:t>F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acility.</a:t>
            </a:r>
          </a:p>
          <a:p>
            <a:pPr algn="l"/>
            <a:r>
              <a:rPr lang="en-IN" sz="26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Requirements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Financing the total project cost.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Construction of Truck Terminal along with parking facility.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Operation and maintenance of developed facilities during concession period.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Handover the facilities as per concession agreement.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Development of Commercial Facilities on PPP mode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79352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72420-C298-796E-FC27-B62E9BF54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7"/>
            <a:ext cx="11029616" cy="442246"/>
          </a:xfrm>
        </p:spPr>
        <p:txBody>
          <a:bodyPr>
            <a:normAutofit fontScale="90000"/>
          </a:bodyPr>
          <a:lstStyle/>
          <a:p>
            <a:r>
              <a:rPr lang="en-IN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5A19A-E181-9C19-CCDA-E94E28894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144403"/>
            <a:ext cx="11029615" cy="5570547"/>
          </a:xfrm>
        </p:spPr>
        <p:txBody>
          <a:bodyPr>
            <a:normAutofit/>
          </a:bodyPr>
          <a:lstStyle/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To reduce accident and fatalities due to on road parking.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To make best use and effective utilization of resources.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To provide best class facilities for parking of trucks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To monetize and enhance the revenue for Odisha Road Safety Society </a:t>
            </a:r>
          </a:p>
          <a:p>
            <a:r>
              <a:rPr lang="en-IN" sz="20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To prevent encroachments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To comply with future demand and people’s expectations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To provide direct and indirect employment </a:t>
            </a:r>
          </a:p>
          <a:p>
            <a:r>
              <a:rPr lang="en-IN" sz="20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To meet industry requirements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To create state of art infrastructure and Services for the users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To achieve self-sustaining through optimum utilization of resources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To encourage redevelopment of neighborhoods and to achieve foster greater economic health. </a:t>
            </a:r>
          </a:p>
        </p:txBody>
      </p:sp>
    </p:spTree>
    <p:extLst>
      <p:ext uri="{BB962C8B-B14F-4D97-AF65-F5344CB8AC3E}">
        <p14:creationId xmlns:p14="http://schemas.microsoft.com/office/powerpoint/2010/main" val="1681603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F6C25-7DBD-5A68-EA3A-B99DB521D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7291B-8FE0-2269-C4A4-24A8C6CBB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112" y="473869"/>
            <a:ext cx="7772400" cy="762000"/>
          </a:xfrm>
        </p:spPr>
        <p:txBody>
          <a:bodyPr/>
          <a:lstStyle/>
          <a:p>
            <a:pPr>
              <a:defRPr/>
            </a:pPr>
            <a:r>
              <a:rPr lang="en-US" dirty="0"/>
              <a:t>Costs</a:t>
            </a:r>
            <a:endParaRPr lang="en-IN" dirty="0"/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32723AA5-4C66-D538-6782-5140AD7F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62112" y="1233488"/>
            <a:ext cx="7772400" cy="685800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Who is the PIB? Department / Private Partner (PPP)?</a:t>
            </a:r>
            <a:endParaRPr lang="en-IN" altLang="en-US" sz="24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5C39F6D-00AE-C2FB-6223-AA1A92F185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477264"/>
              </p:ext>
            </p:extLst>
          </p:nvPr>
        </p:nvGraphicFramePr>
        <p:xfrm>
          <a:off x="1281112" y="1916906"/>
          <a:ext cx="8534400" cy="4876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214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</a:rPr>
                        <a:t>Tangible (Quantifiable) Costs</a:t>
                      </a:r>
                      <a:endParaRPr lang="en-IN" sz="1800" dirty="0">
                        <a:solidFill>
                          <a:schemeClr val="bg2"/>
                        </a:solidFill>
                      </a:endParaRPr>
                    </a:p>
                  </a:txBody>
                  <a:tcPr marT="45716" marB="45716"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</a:rPr>
                        <a:t>Intangible Costs</a:t>
                      </a:r>
                      <a:endParaRPr lang="en-IN" sz="1800" dirty="0">
                        <a:solidFill>
                          <a:schemeClr val="bg2"/>
                        </a:solidFill>
                      </a:endParaRP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14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Direct Costs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Indirect Costs</a:t>
                      </a:r>
                      <a:endParaRPr lang="en-IN" sz="1800" dirty="0"/>
                    </a:p>
                  </a:txBody>
                  <a:tcPr marT="45716" marB="45716"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149">
                <a:tc>
                  <a:txBody>
                    <a:bodyPr/>
                    <a:lstStyle/>
                    <a:p>
                      <a:r>
                        <a:rPr lang="en-IN" sz="1800" dirty="0"/>
                        <a:t>Cost of Land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Parking Charges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Land taken from Vegetation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149">
                <a:tc>
                  <a:txBody>
                    <a:bodyPr/>
                    <a:lstStyle/>
                    <a:p>
                      <a:r>
                        <a:rPr lang="en-IN" sz="1800" dirty="0"/>
                        <a:t>Capital Cost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Rent (ATM)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149">
                <a:tc>
                  <a:txBody>
                    <a:bodyPr/>
                    <a:lstStyle/>
                    <a:p>
                      <a:r>
                        <a:rPr lang="en-IN" sz="1800" dirty="0"/>
                        <a:t>Maintenance Cost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Charges for Health Facility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IN" sz="180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149">
                <a:tc>
                  <a:txBody>
                    <a:bodyPr/>
                    <a:lstStyle/>
                    <a:p>
                      <a:r>
                        <a:rPr lang="en-IN" sz="1800" dirty="0"/>
                        <a:t>Tax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Rent for Petrol Pump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IN" sz="180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3001">
                <a:tc>
                  <a:txBody>
                    <a:bodyPr/>
                    <a:lstStyle/>
                    <a:p>
                      <a:r>
                        <a:rPr lang="en-IN" sz="1800" dirty="0"/>
                        <a:t>Interest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Rent for Repair Facility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IN" sz="180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3702"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Charges for Restaurant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8940"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Loss of Income from Land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4064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69896-E9C7-7E9D-F65B-9C513777E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837D7-982A-C9AD-ABA2-77441E011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8335" y="634844"/>
            <a:ext cx="7772400" cy="762000"/>
          </a:xfrm>
        </p:spPr>
        <p:txBody>
          <a:bodyPr/>
          <a:lstStyle/>
          <a:p>
            <a:pPr>
              <a:defRPr/>
            </a:pPr>
            <a:r>
              <a:rPr lang="en-US" dirty="0"/>
              <a:t>Benefits</a:t>
            </a:r>
            <a:endParaRPr lang="en-IN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2CC753F-E22D-BDC3-588F-888B254CE0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72564"/>
              </p:ext>
            </p:extLst>
          </p:nvPr>
        </p:nvGraphicFramePr>
        <p:xfrm>
          <a:off x="1828800" y="1752600"/>
          <a:ext cx="8534400" cy="4808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214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Tangible Benefits</a:t>
                      </a:r>
                      <a:endParaRPr lang="en-IN" sz="1800" dirty="0">
                        <a:solidFill>
                          <a:schemeClr val="bg1"/>
                        </a:solidFill>
                      </a:endParaRPr>
                    </a:p>
                  </a:txBody>
                  <a:tcPr marT="45716" marB="45716"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Intangible Benefits</a:t>
                      </a:r>
                      <a:endParaRPr lang="en-IN" sz="1800" dirty="0">
                        <a:solidFill>
                          <a:schemeClr val="bg1"/>
                        </a:solidFill>
                      </a:endParaRP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14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Direct Benefits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Indirect Benefits</a:t>
                      </a:r>
                      <a:endParaRPr lang="en-IN" sz="1800" dirty="0"/>
                    </a:p>
                  </a:txBody>
                  <a:tcPr marT="45716" marB="45716"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149">
                <a:tc>
                  <a:txBody>
                    <a:bodyPr/>
                    <a:lstStyle/>
                    <a:p>
                      <a:r>
                        <a:rPr lang="en-IN" sz="1800" dirty="0"/>
                        <a:t>Parking Charges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Tax to Government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Safety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14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/>
                        <a:t>Rent from Restaurant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Land value received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Health of Drivers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149">
                <a:tc>
                  <a:txBody>
                    <a:bodyPr/>
                    <a:lstStyle/>
                    <a:p>
                      <a:r>
                        <a:rPr lang="en-IN" sz="1800" dirty="0"/>
                        <a:t>Rent from Petrol Pump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Wages received by Workers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Livelihood generated 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14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/>
                        <a:t>Rent from ATM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IN" sz="180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Reduction in Poverty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300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/>
                        <a:t>Rent from Health Facility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IN" sz="180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IN" sz="180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370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/>
                        <a:t>Rent from Repair Shop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8940"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1823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5D538-9255-FDBB-2EB7-E8531753E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578740"/>
            <a:ext cx="11029616" cy="621761"/>
          </a:xfrm>
        </p:spPr>
        <p:txBody>
          <a:bodyPr/>
          <a:lstStyle/>
          <a:p>
            <a:r>
              <a:rPr lang="en-IN" dirty="0"/>
              <a:t>Role of PPP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E9D4E-00BC-3FC3-4B94-F887E34D2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284649"/>
            <a:ext cx="11029615" cy="5267616"/>
          </a:xfrm>
        </p:spPr>
        <p:txBody>
          <a:bodyPr>
            <a:noAutofit/>
          </a:bodyPr>
          <a:lstStyle/>
          <a:p>
            <a:r>
              <a:rPr lang="en-IN" sz="2400" dirty="0"/>
              <a:t>Scenario 1:</a:t>
            </a:r>
          </a:p>
          <a:p>
            <a:pPr lvl="1"/>
            <a:r>
              <a:rPr lang="en-IN" sz="2100" dirty="0"/>
              <a:t>Direct Benefits &gt; Direct Costs</a:t>
            </a:r>
          </a:p>
          <a:p>
            <a:pPr lvl="1"/>
            <a:r>
              <a:rPr lang="en-IN" sz="2100" dirty="0"/>
              <a:t>Private player will be most efficient</a:t>
            </a:r>
          </a:p>
          <a:p>
            <a:r>
              <a:rPr lang="en-IN" sz="2400" dirty="0"/>
              <a:t>Scenario 2:</a:t>
            </a:r>
          </a:p>
          <a:p>
            <a:pPr lvl="1"/>
            <a:r>
              <a:rPr lang="en-IN" sz="2100" dirty="0"/>
              <a:t>Direct Benefits &lt; Direct Costs, BUT</a:t>
            </a:r>
          </a:p>
          <a:p>
            <a:pPr lvl="1"/>
            <a:r>
              <a:rPr lang="en-IN" sz="2100" dirty="0"/>
              <a:t>Direct Benefits + Indirect Benefits &gt; Direct Costs + Indirect Costs</a:t>
            </a:r>
          </a:p>
          <a:p>
            <a:pPr lvl="1"/>
            <a:r>
              <a:rPr lang="en-IN" sz="2100" dirty="0"/>
              <a:t>PPP is most appropriate with VGF and Transfer of Indirect Benefits to Direct Benefits</a:t>
            </a:r>
          </a:p>
          <a:p>
            <a:r>
              <a:rPr lang="en-IN" sz="2400" dirty="0"/>
              <a:t>Scenario 3:</a:t>
            </a:r>
          </a:p>
          <a:p>
            <a:pPr lvl="1"/>
            <a:r>
              <a:rPr lang="en-IN" sz="2100" dirty="0"/>
              <a:t>Direct Benefits + Indirect Benefits &lt; Direct Costs + Indirect Costs BUT</a:t>
            </a:r>
          </a:p>
          <a:p>
            <a:pPr lvl="1"/>
            <a:r>
              <a:rPr lang="en-IN" sz="2100" dirty="0"/>
              <a:t>Intangible Benefits Overweigh everything else</a:t>
            </a:r>
          </a:p>
          <a:p>
            <a:pPr lvl="1"/>
            <a:r>
              <a:rPr lang="en-IN" sz="2100" dirty="0"/>
              <a:t>Most appropriate for Government to Step in completely</a:t>
            </a:r>
          </a:p>
        </p:txBody>
      </p:sp>
    </p:spTree>
    <p:extLst>
      <p:ext uri="{BB962C8B-B14F-4D97-AF65-F5344CB8AC3E}">
        <p14:creationId xmlns:p14="http://schemas.microsoft.com/office/powerpoint/2010/main" val="99484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ACC1D-1EDD-8755-A792-892C7D141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Project Appraisal and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EEF26-EF08-2B43-4D9E-4CC5B6B46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2246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02D95CB-7759-796F-D73E-A09A9A803C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8177" y="876300"/>
            <a:ext cx="77724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Appraisal Criteria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143268B-D1C9-E35F-83A6-785C1E8653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0"/>
            <a:ext cx="7772400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dirty="0"/>
              <a:t>Pay-back Period</a:t>
            </a:r>
          </a:p>
          <a:p>
            <a:pPr eaLnBrk="1" hangingPunct="1"/>
            <a:r>
              <a:rPr lang="en-US" altLang="en-US" sz="2800" dirty="0"/>
              <a:t>Net Present Value</a:t>
            </a:r>
          </a:p>
          <a:p>
            <a:pPr eaLnBrk="1" hangingPunct="1"/>
            <a:r>
              <a:rPr lang="en-US" altLang="en-US" sz="2800" dirty="0"/>
              <a:t>Internal Rate of Return</a:t>
            </a:r>
          </a:p>
          <a:p>
            <a:pPr eaLnBrk="1" hangingPunct="1"/>
            <a:r>
              <a:rPr lang="en-US" altLang="en-US" sz="2800" dirty="0"/>
              <a:t>Benefit-Cost Ratio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64EBD-B38E-2C77-462B-D5968ED03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34838"/>
            <a:ext cx="11029616" cy="453466"/>
          </a:xfrm>
        </p:spPr>
        <p:txBody>
          <a:bodyPr>
            <a:normAutofit fontScale="90000"/>
          </a:bodyPr>
          <a:lstStyle/>
          <a:p>
            <a:r>
              <a:rPr lang="en-IN" dirty="0"/>
              <a:t>Appraisal Examples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E48EAE2-D9FA-FB79-9F8D-AA41776662B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7077" y="1041014"/>
          <a:ext cx="8874729" cy="1702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359">
                  <a:extLst>
                    <a:ext uri="{9D8B030D-6E8A-4147-A177-3AD203B41FA5}">
                      <a16:colId xmlns:a16="http://schemas.microsoft.com/office/drawing/2014/main" val="3455729673"/>
                    </a:ext>
                  </a:extLst>
                </a:gridCol>
                <a:gridCol w="1322397">
                  <a:extLst>
                    <a:ext uri="{9D8B030D-6E8A-4147-A177-3AD203B41FA5}">
                      <a16:colId xmlns:a16="http://schemas.microsoft.com/office/drawing/2014/main" val="3617860820"/>
                    </a:ext>
                  </a:extLst>
                </a:gridCol>
                <a:gridCol w="1408064">
                  <a:extLst>
                    <a:ext uri="{9D8B030D-6E8A-4147-A177-3AD203B41FA5}">
                      <a16:colId xmlns:a16="http://schemas.microsoft.com/office/drawing/2014/main" val="827212790"/>
                    </a:ext>
                  </a:extLst>
                </a:gridCol>
                <a:gridCol w="1823190">
                  <a:extLst>
                    <a:ext uri="{9D8B030D-6E8A-4147-A177-3AD203B41FA5}">
                      <a16:colId xmlns:a16="http://schemas.microsoft.com/office/drawing/2014/main" val="3095049277"/>
                    </a:ext>
                  </a:extLst>
                </a:gridCol>
                <a:gridCol w="1716604">
                  <a:extLst>
                    <a:ext uri="{9D8B030D-6E8A-4147-A177-3AD203B41FA5}">
                      <a16:colId xmlns:a16="http://schemas.microsoft.com/office/drawing/2014/main" val="1499959299"/>
                    </a:ext>
                  </a:extLst>
                </a:gridCol>
                <a:gridCol w="1666115">
                  <a:extLst>
                    <a:ext uri="{9D8B030D-6E8A-4147-A177-3AD203B41FA5}">
                      <a16:colId xmlns:a16="http://schemas.microsoft.com/office/drawing/2014/main" val="1819418555"/>
                    </a:ext>
                  </a:extLst>
                </a:gridCol>
              </a:tblGrid>
              <a:tr h="340437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 dirty="0">
                          <a:effectLst/>
                          <a:latin typeface="Arial" panose="020B0604020202020204" pitchFamily="34" charset="0"/>
                        </a:rPr>
                        <a:t>Project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Year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Capital Cost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 dirty="0">
                          <a:effectLst/>
                          <a:latin typeface="Arial" panose="020B0604020202020204" pitchFamily="34" charset="0"/>
                        </a:rPr>
                        <a:t>Operational Cost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Value of Output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Net Value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518309225"/>
                  </a:ext>
                </a:extLst>
              </a:tr>
              <a:tr h="34043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50000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4001900855"/>
                  </a:ext>
                </a:extLst>
              </a:tr>
              <a:tr h="340437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35000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25000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40646138"/>
                  </a:ext>
                </a:extLst>
              </a:tr>
              <a:tr h="340437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107592677"/>
                  </a:ext>
                </a:extLst>
              </a:tr>
              <a:tr h="340437">
                <a:tc>
                  <a:txBody>
                    <a:bodyPr/>
                    <a:lstStyle/>
                    <a:p>
                      <a:pPr algn="ctr" fontAlgn="ctr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65000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28107584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41B71A-4429-2B32-5555-5E08FF036335}"/>
              </a:ext>
            </a:extLst>
          </p:cNvPr>
          <p:cNvGraphicFramePr>
            <a:graphicFrameLocks noGrp="1"/>
          </p:cNvGraphicFramePr>
          <p:nvPr/>
        </p:nvGraphicFramePr>
        <p:xfrm>
          <a:off x="403906" y="2749737"/>
          <a:ext cx="8857900" cy="1702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2449">
                  <a:extLst>
                    <a:ext uri="{9D8B030D-6E8A-4147-A177-3AD203B41FA5}">
                      <a16:colId xmlns:a16="http://schemas.microsoft.com/office/drawing/2014/main" val="2305085678"/>
                    </a:ext>
                  </a:extLst>
                </a:gridCol>
                <a:gridCol w="1318307">
                  <a:extLst>
                    <a:ext uri="{9D8B030D-6E8A-4147-A177-3AD203B41FA5}">
                      <a16:colId xmlns:a16="http://schemas.microsoft.com/office/drawing/2014/main" val="967229395"/>
                    </a:ext>
                  </a:extLst>
                </a:gridCol>
                <a:gridCol w="1408064">
                  <a:extLst>
                    <a:ext uri="{9D8B030D-6E8A-4147-A177-3AD203B41FA5}">
                      <a16:colId xmlns:a16="http://schemas.microsoft.com/office/drawing/2014/main" val="3705174235"/>
                    </a:ext>
                  </a:extLst>
                </a:gridCol>
                <a:gridCol w="1817580">
                  <a:extLst>
                    <a:ext uri="{9D8B030D-6E8A-4147-A177-3AD203B41FA5}">
                      <a16:colId xmlns:a16="http://schemas.microsoft.com/office/drawing/2014/main" val="405690162"/>
                    </a:ext>
                  </a:extLst>
                </a:gridCol>
                <a:gridCol w="1744653">
                  <a:extLst>
                    <a:ext uri="{9D8B030D-6E8A-4147-A177-3AD203B41FA5}">
                      <a16:colId xmlns:a16="http://schemas.microsoft.com/office/drawing/2014/main" val="1355822719"/>
                    </a:ext>
                  </a:extLst>
                </a:gridCol>
                <a:gridCol w="1626847">
                  <a:extLst>
                    <a:ext uri="{9D8B030D-6E8A-4147-A177-3AD203B41FA5}">
                      <a16:colId xmlns:a16="http://schemas.microsoft.com/office/drawing/2014/main" val="616468631"/>
                    </a:ext>
                  </a:extLst>
                </a:gridCol>
              </a:tblGrid>
              <a:tr h="34043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effectLst/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763" marR="4763" marT="4763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50000</a:t>
                      </a:r>
                    </a:p>
                  </a:txBody>
                  <a:tcPr marL="4763" marR="4763" marT="4763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4763" marR="4763" marT="4763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764928"/>
                  </a:ext>
                </a:extLst>
              </a:tr>
              <a:tr h="340437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35000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25000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59614106"/>
                  </a:ext>
                </a:extLst>
              </a:tr>
              <a:tr h="340437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61835303"/>
                  </a:ext>
                </a:extLst>
              </a:tr>
              <a:tr h="340437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115022226"/>
                  </a:ext>
                </a:extLst>
              </a:tr>
              <a:tr h="340437">
                <a:tc>
                  <a:txBody>
                    <a:bodyPr/>
                    <a:lstStyle/>
                    <a:p>
                      <a:pPr algn="ctr" fontAlgn="ctr"/>
                      <a:endParaRPr lang="en-IN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85000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02459288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7C6AC59-F0CE-B31A-5426-8C1C8196B647}"/>
              </a:ext>
            </a:extLst>
          </p:cNvPr>
          <p:cNvGraphicFramePr>
            <a:graphicFrameLocks noGrp="1"/>
          </p:cNvGraphicFramePr>
          <p:nvPr/>
        </p:nvGraphicFramePr>
        <p:xfrm>
          <a:off x="427592" y="4451922"/>
          <a:ext cx="8834214" cy="2257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764">
                  <a:extLst>
                    <a:ext uri="{9D8B030D-6E8A-4147-A177-3AD203B41FA5}">
                      <a16:colId xmlns:a16="http://schemas.microsoft.com/office/drawing/2014/main" val="4287519416"/>
                    </a:ext>
                  </a:extLst>
                </a:gridCol>
                <a:gridCol w="1312697">
                  <a:extLst>
                    <a:ext uri="{9D8B030D-6E8A-4147-A177-3AD203B41FA5}">
                      <a16:colId xmlns:a16="http://schemas.microsoft.com/office/drawing/2014/main" val="3548107458"/>
                    </a:ext>
                  </a:extLst>
                </a:gridCol>
                <a:gridCol w="1447332">
                  <a:extLst>
                    <a:ext uri="{9D8B030D-6E8A-4147-A177-3AD203B41FA5}">
                      <a16:colId xmlns:a16="http://schemas.microsoft.com/office/drawing/2014/main" val="1452283189"/>
                    </a:ext>
                  </a:extLst>
                </a:gridCol>
                <a:gridCol w="1789532">
                  <a:extLst>
                    <a:ext uri="{9D8B030D-6E8A-4147-A177-3AD203B41FA5}">
                      <a16:colId xmlns:a16="http://schemas.microsoft.com/office/drawing/2014/main" val="3636142605"/>
                    </a:ext>
                  </a:extLst>
                </a:gridCol>
                <a:gridCol w="1727823">
                  <a:extLst>
                    <a:ext uri="{9D8B030D-6E8A-4147-A177-3AD203B41FA5}">
                      <a16:colId xmlns:a16="http://schemas.microsoft.com/office/drawing/2014/main" val="543025041"/>
                    </a:ext>
                  </a:extLst>
                </a:gridCol>
                <a:gridCol w="1638066">
                  <a:extLst>
                    <a:ext uri="{9D8B030D-6E8A-4147-A177-3AD203B41FA5}">
                      <a16:colId xmlns:a16="http://schemas.microsoft.com/office/drawing/2014/main" val="601684448"/>
                    </a:ext>
                  </a:extLst>
                </a:gridCol>
              </a:tblGrid>
              <a:tr h="376236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effectLst/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4763" marR="4763" marT="476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763" marR="4763" marT="4763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50000</a:t>
                      </a:r>
                    </a:p>
                  </a:txBody>
                  <a:tcPr marL="4763" marR="4763" marT="4763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763" marR="4763" marT="4763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-10000</a:t>
                      </a:r>
                    </a:p>
                  </a:txBody>
                  <a:tcPr marL="4763" marR="4763" marT="4763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04755"/>
                  </a:ext>
                </a:extLst>
              </a:tr>
              <a:tr h="37623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25000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35000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25000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280377158"/>
                  </a:ext>
                </a:extLst>
              </a:tr>
              <a:tr h="37623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40000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945650226"/>
                  </a:ext>
                </a:extLst>
              </a:tr>
              <a:tr h="37623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40000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851623661"/>
                  </a:ext>
                </a:extLst>
              </a:tr>
              <a:tr h="37623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40000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045473221"/>
                  </a:ext>
                </a:extLst>
              </a:tr>
              <a:tr h="376236">
                <a:tc>
                  <a:txBody>
                    <a:bodyPr/>
                    <a:lstStyle/>
                    <a:p>
                      <a:pPr algn="ctr" fontAlgn="b"/>
                      <a:endParaRPr lang="en-IN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105000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67808244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FE2BB3B-C891-D851-D958-21FA633D758D}"/>
              </a:ext>
            </a:extLst>
          </p:cNvPr>
          <p:cNvGraphicFramePr>
            <a:graphicFrameLocks noGrp="1"/>
          </p:cNvGraphicFramePr>
          <p:nvPr/>
        </p:nvGraphicFramePr>
        <p:xfrm>
          <a:off x="9261806" y="1034476"/>
          <a:ext cx="2543117" cy="565803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43117">
                  <a:extLst>
                    <a:ext uri="{9D8B030D-6E8A-4147-A177-3AD203B41FA5}">
                      <a16:colId xmlns:a16="http://schemas.microsoft.com/office/drawing/2014/main" val="3846124373"/>
                    </a:ext>
                  </a:extLst>
                </a:gridCol>
              </a:tblGrid>
              <a:tr h="45114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200"/>
                        </a:spcBef>
                      </a:pPr>
                      <a:r>
                        <a:rPr lang="en-US" sz="1800" dirty="0">
                          <a:effectLst/>
                        </a:rPr>
                        <a:t>Payback period (Years)</a:t>
                      </a:r>
                      <a:endParaRPr lang="en-IN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1582255"/>
                  </a:ext>
                </a:extLst>
              </a:tr>
              <a:tr h="12968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200"/>
                        </a:spcBef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2.25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431466"/>
                  </a:ext>
                </a:extLst>
              </a:tr>
              <a:tr h="16436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200"/>
                        </a:spcBef>
                      </a:pPr>
                      <a:r>
                        <a:rPr lang="en-US" sz="2000" dirty="0">
                          <a:effectLst/>
                        </a:rPr>
                        <a:t>2.25</a:t>
                      </a:r>
                      <a:endParaRPr lang="en-IN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16030937"/>
                  </a:ext>
                </a:extLst>
              </a:tr>
              <a:tr h="226636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200"/>
                        </a:spcBef>
                      </a:pPr>
                      <a:r>
                        <a:rPr lang="en-US" sz="2000" dirty="0">
                          <a:effectLst/>
                        </a:rPr>
                        <a:t>3.00</a:t>
                      </a:r>
                      <a:endParaRPr lang="en-IN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954919"/>
                  </a:ext>
                </a:extLst>
              </a:tr>
            </a:tbl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306420EA-E634-8E5B-C2EA-CF0B6DF31EE4}"/>
              </a:ext>
            </a:extLst>
          </p:cNvPr>
          <p:cNvSpPr/>
          <p:nvPr/>
        </p:nvSpPr>
        <p:spPr>
          <a:xfrm>
            <a:off x="7859352" y="2462709"/>
            <a:ext cx="1099524" cy="327780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F126F58-E0B9-80F9-4443-B30789EDC5CB}"/>
              </a:ext>
            </a:extLst>
          </p:cNvPr>
          <p:cNvSpPr/>
          <p:nvPr/>
        </p:nvSpPr>
        <p:spPr>
          <a:xfrm>
            <a:off x="7859352" y="4174418"/>
            <a:ext cx="1099524" cy="327780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7A9A6EE-B226-7643-DDB1-87272B98D97A}"/>
              </a:ext>
            </a:extLst>
          </p:cNvPr>
          <p:cNvSpPr/>
          <p:nvPr/>
        </p:nvSpPr>
        <p:spPr>
          <a:xfrm>
            <a:off x="7859965" y="6381558"/>
            <a:ext cx="1099524" cy="327780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598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018D-C644-415C-C20A-78ED48AD4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89078"/>
          </a:xfrm>
        </p:spPr>
        <p:txBody>
          <a:bodyPr/>
          <a:lstStyle/>
          <a:p>
            <a:r>
              <a:rPr lang="en-IN" dirty="0"/>
              <a:t>Time Value for Money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D4C44-4BF9-B14E-73A4-4E88A82AF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42699"/>
            <a:ext cx="11029615" cy="4981517"/>
          </a:xfrm>
        </p:spPr>
        <p:txBody>
          <a:bodyPr>
            <a:noAutofit/>
          </a:bodyPr>
          <a:lstStyle/>
          <a:p>
            <a:r>
              <a:rPr lang="en-IN" sz="2000" dirty="0"/>
              <a:t>If you have Rs. 100,000 today and if Bank interest is 10% per annum, what is its value one year from now?</a:t>
            </a:r>
          </a:p>
          <a:p>
            <a:r>
              <a:rPr lang="en-IN" sz="2000" dirty="0"/>
              <a:t>100,000 principal and 10,000 interest = 110,000.</a:t>
            </a:r>
          </a:p>
          <a:p>
            <a:r>
              <a:rPr lang="en-IN" sz="2000" dirty="0"/>
              <a:t>OR Rs. 110,000 one year from now is worth only 100,000 today! (if interest rate is 10%)</a:t>
            </a:r>
          </a:p>
          <a:p>
            <a:r>
              <a:rPr lang="en-IN" sz="2000" dirty="0"/>
              <a:t>What about 2 years?</a:t>
            </a:r>
          </a:p>
          <a:p>
            <a:r>
              <a:rPr lang="en-IN" sz="2000" dirty="0"/>
              <a:t>100,000 will become 110,000 in one year and 110,000 will become 121,000 one year later!</a:t>
            </a:r>
          </a:p>
          <a:p>
            <a:r>
              <a:rPr lang="en-IN" sz="2000" dirty="0"/>
              <a:t>OR 121,000 two years from now is worth only 100,000 today!</a:t>
            </a:r>
          </a:p>
          <a:p>
            <a:r>
              <a:rPr lang="en-IN" sz="2000" dirty="0"/>
              <a:t>We are calculating PRESENT VALUE of Future Income/ Revenue</a:t>
            </a:r>
          </a:p>
          <a:p>
            <a:r>
              <a:rPr lang="en-IN" sz="2000" dirty="0"/>
              <a:t>We multiply with interest rate into the future</a:t>
            </a:r>
          </a:p>
          <a:p>
            <a:r>
              <a:rPr lang="en-IN" sz="2000" dirty="0"/>
              <a:t>We divide by interest rate to get PRESENT VALUE</a:t>
            </a:r>
          </a:p>
        </p:txBody>
      </p:sp>
    </p:spTree>
    <p:extLst>
      <p:ext uri="{BB962C8B-B14F-4D97-AF65-F5344CB8AC3E}">
        <p14:creationId xmlns:p14="http://schemas.microsoft.com/office/powerpoint/2010/main" val="16847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45527-451B-7038-4B3D-0C4B03292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22737"/>
          </a:xfrm>
        </p:spPr>
        <p:txBody>
          <a:bodyPr/>
          <a:lstStyle/>
          <a:p>
            <a:r>
              <a:rPr lang="en-IN" dirty="0"/>
              <a:t>Calculating Future Value and Present Value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008A81-0B8C-570C-E17D-9E66BFE80D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192" y="1604407"/>
                <a:ext cx="11029615" cy="4977928"/>
              </a:xfrm>
            </p:spPr>
            <p:txBody>
              <a:bodyPr/>
              <a:lstStyle/>
              <a:p>
                <a:r>
                  <a:rPr lang="en-IN" sz="2000" dirty="0"/>
                  <a:t>Getting Future Value:</a:t>
                </a:r>
              </a:p>
              <a:p>
                <a:r>
                  <a:rPr lang="en-IN" sz="2000" dirty="0"/>
                  <a:t>100,000 today is 100,000 x (1.1) = 110,000 one year from now (Same as 100,000 x (1+r)</a:t>
                </a:r>
              </a:p>
              <a:p>
                <a:r>
                  <a:rPr lang="en-IN" sz="2000" dirty="0"/>
                  <a:t>110,000 is 110,000 x (1.1) = 121,000 another year later (Same as 100,000 x (1+r)</a:t>
                </a:r>
                <a:r>
                  <a:rPr lang="en-IN" sz="2000" baseline="50000" dirty="0"/>
                  <a:t>2</a:t>
                </a:r>
              </a:p>
              <a:p>
                <a:r>
                  <a:rPr lang="en-IN" sz="2000" dirty="0"/>
                  <a:t>Getting Present Value:</a:t>
                </a:r>
              </a:p>
              <a:p>
                <a:r>
                  <a:rPr lang="en-IN" sz="2000" dirty="0"/>
                  <a:t>110,000 one year from now is same as 110,000/(1.1) = 100,000 today</a:t>
                </a:r>
              </a:p>
              <a:p>
                <a:r>
                  <a:rPr lang="en-IN" sz="2000" dirty="0"/>
                  <a:t>121,000 two years from now is same as 121,000/{(1.1)x(1.1)} = 100,000 today</a:t>
                </a:r>
              </a:p>
              <a:p>
                <a:r>
                  <a:rPr lang="en-IN" sz="2000" dirty="0"/>
                  <a:t>Same as 121,000/(1+r)</a:t>
                </a:r>
                <a:r>
                  <a:rPr lang="en-IN" sz="2000" baseline="50000" dirty="0"/>
                  <a:t>2</a:t>
                </a:r>
              </a:p>
              <a:p>
                <a:r>
                  <a:rPr lang="en-IN" sz="2000" dirty="0"/>
                  <a:t>Mathematical Formula:</a:t>
                </a:r>
              </a:p>
              <a:p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𝑃𝑉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𝐹𝑉</m:t>
                        </m:r>
                      </m:num>
                      <m:den>
                        <m:sSup>
                          <m:sSupPr>
                            <m:ctrlPr>
                              <a:rPr lang="en-IN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IN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IN" sz="2400" b="0" i="1" smtClean="0">
                                    <a:latin typeface="Cambria Math" panose="02040503050406030204" pitchFamily="18" charset="0"/>
                                  </a:rPr>
                                  <m:t>1+0.1</m:t>
                                </m:r>
                              </m:e>
                            </m:d>
                          </m:e>
                          <m:sup>
                            <m:r>
                              <a:rPr lang="en-IN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N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𝐹𝑉</m:t>
                        </m:r>
                      </m:num>
                      <m:den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IN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IN" sz="2400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IN" sz="24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d>
                          </m:e>
                          <m:sup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 ;    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𝑑𝑖𝑠𝑐𝑜𝑢𝑛𝑡𝑖𝑛𝑔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𝑟𝑎𝑡𝑒</m:t>
                    </m:r>
                  </m:oMath>
                </a14:m>
                <a:endParaRPr lang="en-IN" sz="2400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008A81-0B8C-570C-E17D-9E66BFE80D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1604407"/>
                <a:ext cx="11029615" cy="4977928"/>
              </a:xfrm>
              <a:blipFill>
                <a:blip r:embed="rId2"/>
                <a:stretch>
                  <a:fillRect l="-27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312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234A0-4EEC-0E58-807E-694216579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03915"/>
          </a:xfrm>
        </p:spPr>
        <p:txBody>
          <a:bodyPr/>
          <a:lstStyle/>
          <a:p>
            <a:r>
              <a:rPr lang="en-IN" dirty="0"/>
              <a:t>Appraisal Criteria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5B34708-9946-160B-2AAE-E1B3DEDF04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9319596"/>
              </p:ext>
            </p:extLst>
          </p:nvPr>
        </p:nvGraphicFramePr>
        <p:xfrm>
          <a:off x="172571" y="2053585"/>
          <a:ext cx="11846857" cy="4571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987">
                  <a:extLst>
                    <a:ext uri="{9D8B030D-6E8A-4147-A177-3AD203B41FA5}">
                      <a16:colId xmlns:a16="http://schemas.microsoft.com/office/drawing/2014/main" val="1943189298"/>
                    </a:ext>
                  </a:extLst>
                </a:gridCol>
                <a:gridCol w="1076987">
                  <a:extLst>
                    <a:ext uri="{9D8B030D-6E8A-4147-A177-3AD203B41FA5}">
                      <a16:colId xmlns:a16="http://schemas.microsoft.com/office/drawing/2014/main" val="3630614112"/>
                    </a:ext>
                  </a:extLst>
                </a:gridCol>
                <a:gridCol w="1076987">
                  <a:extLst>
                    <a:ext uri="{9D8B030D-6E8A-4147-A177-3AD203B41FA5}">
                      <a16:colId xmlns:a16="http://schemas.microsoft.com/office/drawing/2014/main" val="2996131019"/>
                    </a:ext>
                  </a:extLst>
                </a:gridCol>
                <a:gridCol w="1076987">
                  <a:extLst>
                    <a:ext uri="{9D8B030D-6E8A-4147-A177-3AD203B41FA5}">
                      <a16:colId xmlns:a16="http://schemas.microsoft.com/office/drawing/2014/main" val="3622596620"/>
                    </a:ext>
                  </a:extLst>
                </a:gridCol>
                <a:gridCol w="1076987">
                  <a:extLst>
                    <a:ext uri="{9D8B030D-6E8A-4147-A177-3AD203B41FA5}">
                      <a16:colId xmlns:a16="http://schemas.microsoft.com/office/drawing/2014/main" val="2478685487"/>
                    </a:ext>
                  </a:extLst>
                </a:gridCol>
                <a:gridCol w="1076987">
                  <a:extLst>
                    <a:ext uri="{9D8B030D-6E8A-4147-A177-3AD203B41FA5}">
                      <a16:colId xmlns:a16="http://schemas.microsoft.com/office/drawing/2014/main" val="997138101"/>
                    </a:ext>
                  </a:extLst>
                </a:gridCol>
                <a:gridCol w="1076987">
                  <a:extLst>
                    <a:ext uri="{9D8B030D-6E8A-4147-A177-3AD203B41FA5}">
                      <a16:colId xmlns:a16="http://schemas.microsoft.com/office/drawing/2014/main" val="4113628497"/>
                    </a:ext>
                  </a:extLst>
                </a:gridCol>
                <a:gridCol w="1076987">
                  <a:extLst>
                    <a:ext uri="{9D8B030D-6E8A-4147-A177-3AD203B41FA5}">
                      <a16:colId xmlns:a16="http://schemas.microsoft.com/office/drawing/2014/main" val="895929665"/>
                    </a:ext>
                  </a:extLst>
                </a:gridCol>
                <a:gridCol w="1076987">
                  <a:extLst>
                    <a:ext uri="{9D8B030D-6E8A-4147-A177-3AD203B41FA5}">
                      <a16:colId xmlns:a16="http://schemas.microsoft.com/office/drawing/2014/main" val="3453235833"/>
                    </a:ext>
                  </a:extLst>
                </a:gridCol>
                <a:gridCol w="1076987">
                  <a:extLst>
                    <a:ext uri="{9D8B030D-6E8A-4147-A177-3AD203B41FA5}">
                      <a16:colId xmlns:a16="http://schemas.microsoft.com/office/drawing/2014/main" val="1647739741"/>
                    </a:ext>
                  </a:extLst>
                </a:gridCol>
                <a:gridCol w="1076987">
                  <a:extLst>
                    <a:ext uri="{9D8B030D-6E8A-4147-A177-3AD203B41FA5}">
                      <a16:colId xmlns:a16="http://schemas.microsoft.com/office/drawing/2014/main" val="219199548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Discounting Rate=</a:t>
                      </a:r>
                    </a:p>
                  </a:txBody>
                  <a:tcPr marL="4763" marR="4763" marT="4763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10.00%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Present Value</a:t>
                      </a:r>
                    </a:p>
                  </a:txBody>
                  <a:tcPr marL="4763" marR="4763" marT="4763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801848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Project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Year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Capital Cost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Operational Cost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Value of Output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Net Value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Benefits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Costs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BCR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NPV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IRR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937748192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50000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60000</a:t>
                      </a:r>
                    </a:p>
                  </a:txBody>
                  <a:tcPr marL="4763" marR="4763" marT="4763" marB="0" anchor="b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1.12</a:t>
                      </a:r>
                    </a:p>
                  </a:txBody>
                  <a:tcPr marL="4763" marR="4763" marT="4763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9256.20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-30000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39891256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35000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25000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31818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9091</a:t>
                      </a:r>
                    </a:p>
                  </a:txBody>
                  <a:tcPr marL="4763" marR="4763" marT="4763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25000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92845112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24793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8264</a:t>
                      </a:r>
                    </a:p>
                  </a:txBody>
                  <a:tcPr marL="4763" marR="4763" marT="4763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17871502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65000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86612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77355</a:t>
                      </a:r>
                    </a:p>
                  </a:txBody>
                  <a:tcPr marL="4763" marR="4763" marT="4763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33.33%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358543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ctr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IN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777464089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50000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60000</a:t>
                      </a:r>
                    </a:p>
                  </a:txBody>
                  <a:tcPr marL="4763" marR="4763" marT="4763" marB="0" anchor="b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1.29</a:t>
                      </a:r>
                    </a:p>
                  </a:txBody>
                  <a:tcPr marL="4763" marR="4763" marT="4763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24282.49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-30000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2812785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35000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25000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31818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9091</a:t>
                      </a:r>
                    </a:p>
                  </a:txBody>
                  <a:tcPr marL="4763" marR="4763" marT="4763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25000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46087595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24793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8264</a:t>
                      </a:r>
                    </a:p>
                  </a:txBody>
                  <a:tcPr marL="4763" marR="4763" marT="4763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25338191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22539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7513</a:t>
                      </a:r>
                    </a:p>
                  </a:txBody>
                  <a:tcPr marL="4763" marR="4763" marT="4763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20000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84397395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85000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109151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84869</a:t>
                      </a:r>
                    </a:p>
                  </a:txBody>
                  <a:tcPr marL="4763" marR="4763" marT="4763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54.45%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17334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80427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F749A-DFE5-66F9-EBAF-5A1334B45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Appraisal Criteria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D09C09F-01D2-62FB-CE83-076FF29939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7477711"/>
              </p:ext>
            </p:extLst>
          </p:nvPr>
        </p:nvGraphicFramePr>
        <p:xfrm>
          <a:off x="289112" y="2341563"/>
          <a:ext cx="11321860" cy="3716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9260">
                  <a:extLst>
                    <a:ext uri="{9D8B030D-6E8A-4147-A177-3AD203B41FA5}">
                      <a16:colId xmlns:a16="http://schemas.microsoft.com/office/drawing/2014/main" val="2452975645"/>
                    </a:ext>
                  </a:extLst>
                </a:gridCol>
                <a:gridCol w="1029260">
                  <a:extLst>
                    <a:ext uri="{9D8B030D-6E8A-4147-A177-3AD203B41FA5}">
                      <a16:colId xmlns:a16="http://schemas.microsoft.com/office/drawing/2014/main" val="1120452908"/>
                    </a:ext>
                  </a:extLst>
                </a:gridCol>
                <a:gridCol w="1029260">
                  <a:extLst>
                    <a:ext uri="{9D8B030D-6E8A-4147-A177-3AD203B41FA5}">
                      <a16:colId xmlns:a16="http://schemas.microsoft.com/office/drawing/2014/main" val="3279604101"/>
                    </a:ext>
                  </a:extLst>
                </a:gridCol>
                <a:gridCol w="1029260">
                  <a:extLst>
                    <a:ext uri="{9D8B030D-6E8A-4147-A177-3AD203B41FA5}">
                      <a16:colId xmlns:a16="http://schemas.microsoft.com/office/drawing/2014/main" val="2698213420"/>
                    </a:ext>
                  </a:extLst>
                </a:gridCol>
                <a:gridCol w="1029260">
                  <a:extLst>
                    <a:ext uri="{9D8B030D-6E8A-4147-A177-3AD203B41FA5}">
                      <a16:colId xmlns:a16="http://schemas.microsoft.com/office/drawing/2014/main" val="3827889278"/>
                    </a:ext>
                  </a:extLst>
                </a:gridCol>
                <a:gridCol w="1029260">
                  <a:extLst>
                    <a:ext uri="{9D8B030D-6E8A-4147-A177-3AD203B41FA5}">
                      <a16:colId xmlns:a16="http://schemas.microsoft.com/office/drawing/2014/main" val="1490557059"/>
                    </a:ext>
                  </a:extLst>
                </a:gridCol>
                <a:gridCol w="1029260">
                  <a:extLst>
                    <a:ext uri="{9D8B030D-6E8A-4147-A177-3AD203B41FA5}">
                      <a16:colId xmlns:a16="http://schemas.microsoft.com/office/drawing/2014/main" val="434505033"/>
                    </a:ext>
                  </a:extLst>
                </a:gridCol>
                <a:gridCol w="1029260">
                  <a:extLst>
                    <a:ext uri="{9D8B030D-6E8A-4147-A177-3AD203B41FA5}">
                      <a16:colId xmlns:a16="http://schemas.microsoft.com/office/drawing/2014/main" val="1166979133"/>
                    </a:ext>
                  </a:extLst>
                </a:gridCol>
                <a:gridCol w="1029260">
                  <a:extLst>
                    <a:ext uri="{9D8B030D-6E8A-4147-A177-3AD203B41FA5}">
                      <a16:colId xmlns:a16="http://schemas.microsoft.com/office/drawing/2014/main" val="2952762681"/>
                    </a:ext>
                  </a:extLst>
                </a:gridCol>
                <a:gridCol w="1029260">
                  <a:extLst>
                    <a:ext uri="{9D8B030D-6E8A-4147-A177-3AD203B41FA5}">
                      <a16:colId xmlns:a16="http://schemas.microsoft.com/office/drawing/2014/main" val="1579900617"/>
                    </a:ext>
                  </a:extLst>
                </a:gridCol>
                <a:gridCol w="1029260">
                  <a:extLst>
                    <a:ext uri="{9D8B030D-6E8A-4147-A177-3AD203B41FA5}">
                      <a16:colId xmlns:a16="http://schemas.microsoft.com/office/drawing/2014/main" val="4068976400"/>
                    </a:ext>
                  </a:extLst>
                </a:gridCol>
              </a:tblGrid>
              <a:tr h="44625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Discounting Rate=</a:t>
                      </a:r>
                    </a:p>
                  </a:txBody>
                  <a:tcPr marL="4763" marR="4763" marT="4763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10.00%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Present Value</a:t>
                      </a:r>
                    </a:p>
                  </a:txBody>
                  <a:tcPr marL="4763" marR="4763" marT="4763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N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388422354"/>
                  </a:ext>
                </a:extLst>
              </a:tr>
              <a:tr h="592582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 dirty="0">
                          <a:effectLst/>
                          <a:latin typeface="Arial" panose="020B0604020202020204" pitchFamily="34" charset="0"/>
                        </a:rPr>
                        <a:t>Project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Year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Capital Cost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Operational Cost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Value of Output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Net Value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Benefits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Costs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BCR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NPV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>
                          <a:effectLst/>
                          <a:latin typeface="Arial" panose="020B0604020202020204" pitchFamily="34" charset="0"/>
                        </a:rPr>
                        <a:t>IRR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636093561"/>
                  </a:ext>
                </a:extLst>
              </a:tr>
              <a:tr h="44625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50000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-10000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60000</a:t>
                      </a:r>
                    </a:p>
                  </a:txBody>
                  <a:tcPr marL="4763" marR="4763" marT="4763" marB="0" anchor="b"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1.07</a:t>
                      </a:r>
                    </a:p>
                  </a:txBody>
                  <a:tcPr marL="4763" marR="4763" marT="4763" marB="0" anchor="ctr"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7823.24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-60000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262035016"/>
                  </a:ext>
                </a:extLst>
              </a:tr>
              <a:tr h="446251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25000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35000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25000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31818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31818</a:t>
                      </a:r>
                    </a:p>
                  </a:txBody>
                  <a:tcPr marL="4763" marR="4763" marT="4763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335954587"/>
                  </a:ext>
                </a:extLst>
              </a:tr>
              <a:tr h="446251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40000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33058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8264</a:t>
                      </a:r>
                    </a:p>
                  </a:txBody>
                  <a:tcPr marL="4763" marR="4763" marT="4763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435597155"/>
                  </a:ext>
                </a:extLst>
              </a:tr>
              <a:tr h="446251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40000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30053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7513</a:t>
                      </a:r>
                    </a:p>
                  </a:txBody>
                  <a:tcPr marL="4763" marR="4763" marT="4763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438416699"/>
                  </a:ext>
                </a:extLst>
              </a:tr>
              <a:tr h="446251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40000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27321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6830</a:t>
                      </a:r>
                    </a:p>
                  </a:txBody>
                  <a:tcPr marL="4763" marR="4763" marT="4763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30000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740486836"/>
                  </a:ext>
                </a:extLst>
              </a:tr>
              <a:tr h="446251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105000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>
                          <a:effectLst/>
                          <a:latin typeface="Arial" panose="020B0604020202020204" pitchFamily="34" charset="0"/>
                        </a:rPr>
                        <a:t>122249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114426</a:t>
                      </a:r>
                    </a:p>
                  </a:txBody>
                  <a:tcPr marL="4763" marR="4763" marT="4763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b="0" i="0" u="none" strike="noStrike" dirty="0">
                          <a:effectLst/>
                          <a:latin typeface="Arial" panose="020B0604020202020204" pitchFamily="34" charset="0"/>
                        </a:rPr>
                        <a:t>14.71%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679915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6321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1D761-DCD2-6FA9-17B5-92296B2A2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40ABF-0484-F262-12BC-329AAD45A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3499067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1E7CA09-9778-4414-AE97-8064B12DA3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7BD4C1-B6B1-4715-ABF9-E660A51A4E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289AE2-D2AE-49D1-AFAC-3A79F679425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{C33C71B6-6D8F-4662-BB46-07B899C309F3}tf33552983_win32</Template>
  <TotalTime>771</TotalTime>
  <Words>1132</Words>
  <Application>Microsoft Office PowerPoint</Application>
  <PresentationFormat>Widescreen</PresentationFormat>
  <Paragraphs>386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Arial</vt:lpstr>
      <vt:lpstr>Calibri</vt:lpstr>
      <vt:lpstr>Cambria Math</vt:lpstr>
      <vt:lpstr>Century Gothic</vt:lpstr>
      <vt:lpstr>Franklin Gothic Book</vt:lpstr>
      <vt:lpstr>Franklin Gothic Demi</vt:lpstr>
      <vt:lpstr>Georgia</vt:lpstr>
      <vt:lpstr>Osaka</vt:lpstr>
      <vt:lpstr>Verdana</vt:lpstr>
      <vt:lpstr>Wingdings 2</vt:lpstr>
      <vt:lpstr>DividendVTI</vt:lpstr>
      <vt:lpstr>Project Appraisal and Selection</vt:lpstr>
      <vt:lpstr>My Journey</vt:lpstr>
      <vt:lpstr>Agenda</vt:lpstr>
      <vt:lpstr>What is a Project?</vt:lpstr>
      <vt:lpstr>Definition of A Project</vt:lpstr>
      <vt:lpstr>The project life cycle</vt:lpstr>
      <vt:lpstr>PowerPoint Presentation</vt:lpstr>
      <vt:lpstr>Risk Event Occurrence</vt:lpstr>
      <vt:lpstr>Risk Assessment Matrix</vt:lpstr>
      <vt:lpstr>Project Appraisal</vt:lpstr>
      <vt:lpstr>Project Appraisal</vt:lpstr>
      <vt:lpstr>Truck Terminal </vt:lpstr>
      <vt:lpstr>Objectives</vt:lpstr>
      <vt:lpstr>Costs</vt:lpstr>
      <vt:lpstr>Benefits</vt:lpstr>
      <vt:lpstr>Role of PPP</vt:lpstr>
      <vt:lpstr>Project Appraisal and Selection</vt:lpstr>
      <vt:lpstr>Appraisal Criteria</vt:lpstr>
      <vt:lpstr>Appraisal Examples</vt:lpstr>
      <vt:lpstr>Time Value for Money</vt:lpstr>
      <vt:lpstr>Calculating Future Value and Present Value</vt:lpstr>
      <vt:lpstr>Appraisal Criteria</vt:lpstr>
      <vt:lpstr>Appraisal Criteria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Nagadevara V</dc:creator>
  <cp:lastModifiedBy>Nagadevara V</cp:lastModifiedBy>
  <cp:revision>28</cp:revision>
  <dcterms:created xsi:type="dcterms:W3CDTF">2020-10-31T07:27:34Z</dcterms:created>
  <dcterms:modified xsi:type="dcterms:W3CDTF">2024-03-09T15:22:10Z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