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93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54430-D383-4D0C-B07F-A70629939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0713" y="5234609"/>
            <a:ext cx="6321287" cy="1006989"/>
          </a:xfrm>
        </p:spPr>
        <p:txBody>
          <a:bodyPr/>
          <a:lstStyle/>
          <a:p>
            <a:pPr algn="r"/>
            <a:r>
              <a:rPr lang="en-US" dirty="0"/>
              <a:t>Product Life Cycle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FC68CC-4025-4525-B08F-07D363D99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671" y="0"/>
            <a:ext cx="9634330" cy="535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49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2C26E-4A36-4940-95E5-AD2A05C8B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Product Life Cycle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4D735F-B96E-4032-A72B-2046EC2A3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Product Life-Cycle Strategies | Chad Sorensen - Marketing Portfolio">
            <a:extLst>
              <a:ext uri="{FF2B5EF4-FFF2-40B4-BE49-F238E27FC236}">
                <a16:creationId xmlns:a16="http://schemas.microsoft.com/office/drawing/2014/main" id="{C377C0BC-54E9-4818-8F19-19E2418AE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1" y="1831661"/>
            <a:ext cx="8911687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184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F1C9A46-3ED7-4FC7-9EA5-9F6E057F7A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5635" y="1285462"/>
            <a:ext cx="9395791" cy="508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207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9F024AF-20ED-4E39-A0D5-19443A81A4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5540" y="397565"/>
            <a:ext cx="10129472" cy="606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006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59941" y="6426504"/>
            <a:ext cx="7651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12/14/2015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6311" y="6426504"/>
            <a:ext cx="26600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srgbClr val="888888"/>
                </a:solidFill>
                <a:latin typeface="Carlito"/>
                <a:cs typeface="Carlito"/>
              </a:rPr>
              <a:t>Product </a:t>
            </a:r>
            <a:r>
              <a:rPr sz="1200" spc="-10" dirty="0">
                <a:solidFill>
                  <a:srgbClr val="888888"/>
                </a:solidFill>
                <a:latin typeface="Carlito"/>
                <a:cs typeface="Carlito"/>
              </a:rPr>
              <a:t>Life Cycle </a:t>
            </a: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- </a:t>
            </a:r>
            <a:r>
              <a:rPr sz="1200" spc="-5" dirty="0">
                <a:solidFill>
                  <a:srgbClr val="888888"/>
                </a:solidFill>
                <a:latin typeface="Carlito"/>
                <a:cs typeface="Carlito"/>
              </a:rPr>
              <a:t>Competitive</a:t>
            </a:r>
            <a:r>
              <a:rPr sz="1200" spc="-30" dirty="0">
                <a:solidFill>
                  <a:srgbClr val="888888"/>
                </a:solidFill>
                <a:latin typeface="Carlito"/>
                <a:cs typeface="Carlito"/>
              </a:rPr>
              <a:t> </a:t>
            </a:r>
            <a:r>
              <a:rPr sz="1200" spc="-10" dirty="0">
                <a:solidFill>
                  <a:srgbClr val="888888"/>
                </a:solidFill>
                <a:latin typeface="Carlito"/>
                <a:cs typeface="Carlito"/>
              </a:rPr>
              <a:t>Marketing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34066" y="6377433"/>
            <a:ext cx="1549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dirty="0">
                <a:solidFill>
                  <a:srgbClr val="C00000"/>
                </a:solidFill>
                <a:latin typeface="Carlito"/>
                <a:cs typeface="Carlito"/>
              </a:rPr>
              <a:t>6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524000" y="1"/>
            <a:ext cx="9164320" cy="1100455"/>
            <a:chOff x="0" y="0"/>
            <a:chExt cx="9164320" cy="1100455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9143999" cy="102565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42188" y="36576"/>
              <a:ext cx="7708392" cy="104546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054" y="761"/>
              <a:ext cx="9093835" cy="943610"/>
            </a:xfrm>
            <a:custGeom>
              <a:avLst/>
              <a:gdLst/>
              <a:ahLst/>
              <a:cxnLst/>
              <a:rect l="l" t="t" r="r" b="b"/>
              <a:pathLst>
                <a:path w="9093835" h="943610">
                  <a:moveTo>
                    <a:pt x="8936482" y="0"/>
                  </a:moveTo>
                  <a:lnTo>
                    <a:pt x="157226" y="0"/>
                  </a:lnTo>
                  <a:lnTo>
                    <a:pt x="107531" y="8012"/>
                  </a:lnTo>
                  <a:lnTo>
                    <a:pt x="64371" y="30325"/>
                  </a:lnTo>
                  <a:lnTo>
                    <a:pt x="30336" y="64355"/>
                  </a:lnTo>
                  <a:lnTo>
                    <a:pt x="8015" y="107517"/>
                  </a:lnTo>
                  <a:lnTo>
                    <a:pt x="0" y="157226"/>
                  </a:lnTo>
                  <a:lnTo>
                    <a:pt x="0" y="786130"/>
                  </a:lnTo>
                  <a:lnTo>
                    <a:pt x="8015" y="835838"/>
                  </a:lnTo>
                  <a:lnTo>
                    <a:pt x="30336" y="879000"/>
                  </a:lnTo>
                  <a:lnTo>
                    <a:pt x="64371" y="913030"/>
                  </a:lnTo>
                  <a:lnTo>
                    <a:pt x="107531" y="935343"/>
                  </a:lnTo>
                  <a:lnTo>
                    <a:pt x="157226" y="943356"/>
                  </a:lnTo>
                  <a:lnTo>
                    <a:pt x="8936482" y="943356"/>
                  </a:lnTo>
                  <a:lnTo>
                    <a:pt x="8986190" y="935343"/>
                  </a:lnTo>
                  <a:lnTo>
                    <a:pt x="9029352" y="913030"/>
                  </a:lnTo>
                  <a:lnTo>
                    <a:pt x="9063382" y="879000"/>
                  </a:lnTo>
                  <a:lnTo>
                    <a:pt x="9085695" y="835838"/>
                  </a:lnTo>
                  <a:lnTo>
                    <a:pt x="9093708" y="786130"/>
                  </a:lnTo>
                  <a:lnTo>
                    <a:pt x="9093708" y="157226"/>
                  </a:lnTo>
                  <a:lnTo>
                    <a:pt x="9085695" y="107517"/>
                  </a:lnTo>
                  <a:lnTo>
                    <a:pt x="9063382" y="64355"/>
                  </a:lnTo>
                  <a:lnTo>
                    <a:pt x="9029352" y="30325"/>
                  </a:lnTo>
                  <a:lnTo>
                    <a:pt x="8986190" y="8012"/>
                  </a:lnTo>
                  <a:lnTo>
                    <a:pt x="893648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054" y="761"/>
              <a:ext cx="9093835" cy="943610"/>
            </a:xfrm>
            <a:custGeom>
              <a:avLst/>
              <a:gdLst/>
              <a:ahLst/>
              <a:cxnLst/>
              <a:rect l="l" t="t" r="r" b="b"/>
              <a:pathLst>
                <a:path w="9093835" h="943610">
                  <a:moveTo>
                    <a:pt x="0" y="157226"/>
                  </a:moveTo>
                  <a:lnTo>
                    <a:pt x="8015" y="107517"/>
                  </a:lnTo>
                  <a:lnTo>
                    <a:pt x="30336" y="64355"/>
                  </a:lnTo>
                  <a:lnTo>
                    <a:pt x="64371" y="30325"/>
                  </a:lnTo>
                  <a:lnTo>
                    <a:pt x="107531" y="8012"/>
                  </a:lnTo>
                  <a:lnTo>
                    <a:pt x="157226" y="0"/>
                  </a:lnTo>
                  <a:lnTo>
                    <a:pt x="8936482" y="0"/>
                  </a:lnTo>
                  <a:lnTo>
                    <a:pt x="8986190" y="8012"/>
                  </a:lnTo>
                  <a:lnTo>
                    <a:pt x="9029352" y="30325"/>
                  </a:lnTo>
                  <a:lnTo>
                    <a:pt x="9063382" y="64355"/>
                  </a:lnTo>
                  <a:lnTo>
                    <a:pt x="9085695" y="107517"/>
                  </a:lnTo>
                  <a:lnTo>
                    <a:pt x="9093708" y="157226"/>
                  </a:lnTo>
                  <a:lnTo>
                    <a:pt x="9093708" y="786130"/>
                  </a:lnTo>
                  <a:lnTo>
                    <a:pt x="9085695" y="835838"/>
                  </a:lnTo>
                  <a:lnTo>
                    <a:pt x="9063382" y="879000"/>
                  </a:lnTo>
                  <a:lnTo>
                    <a:pt x="9029352" y="913030"/>
                  </a:lnTo>
                  <a:lnTo>
                    <a:pt x="8986190" y="935343"/>
                  </a:lnTo>
                  <a:lnTo>
                    <a:pt x="8936482" y="943356"/>
                  </a:lnTo>
                  <a:lnTo>
                    <a:pt x="157226" y="943356"/>
                  </a:lnTo>
                  <a:lnTo>
                    <a:pt x="107531" y="935343"/>
                  </a:lnTo>
                  <a:lnTo>
                    <a:pt x="64371" y="913030"/>
                  </a:lnTo>
                  <a:lnTo>
                    <a:pt x="30336" y="879000"/>
                  </a:lnTo>
                  <a:lnTo>
                    <a:pt x="8015" y="835838"/>
                  </a:lnTo>
                  <a:lnTo>
                    <a:pt x="0" y="786130"/>
                  </a:lnTo>
                  <a:lnTo>
                    <a:pt x="0" y="157226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852311" y="99787"/>
            <a:ext cx="8283050" cy="56682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/>
              <a:t>INTRODUCTION </a:t>
            </a:r>
            <a:r>
              <a:rPr spc="-75" dirty="0"/>
              <a:t>STAGE </a:t>
            </a:r>
            <a:r>
              <a:rPr dirty="0"/>
              <a:t>( 1995 –</a:t>
            </a:r>
            <a:r>
              <a:rPr spc="15" dirty="0"/>
              <a:t> </a:t>
            </a:r>
            <a:r>
              <a:rPr spc="-5" dirty="0"/>
              <a:t>2002)</a:t>
            </a:r>
          </a:p>
        </p:txBody>
      </p:sp>
      <p:sp>
        <p:nvSpPr>
          <p:cNvPr id="15" name="object 15"/>
          <p:cNvSpPr/>
          <p:nvPr/>
        </p:nvSpPr>
        <p:spPr>
          <a:xfrm>
            <a:off x="4243522" y="2646685"/>
            <a:ext cx="3500628" cy="24195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720976" y="1217758"/>
            <a:ext cx="23190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b="1" dirty="0">
                <a:solidFill>
                  <a:srgbClr val="FF0000"/>
                </a:solidFill>
                <a:latin typeface="Carlito"/>
                <a:cs typeface="Carlito"/>
              </a:rPr>
              <a:t>NOKIA</a:t>
            </a:r>
            <a:r>
              <a:rPr sz="3600" b="1" spc="-7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3600" b="1" dirty="0">
                <a:solidFill>
                  <a:srgbClr val="FF0000"/>
                </a:solidFill>
                <a:latin typeface="Carlito"/>
                <a:cs typeface="Carlito"/>
              </a:rPr>
              <a:t>2110</a:t>
            </a:r>
            <a:endParaRPr sz="3600" dirty="0">
              <a:latin typeface="Carlito"/>
              <a:cs typeface="Carlito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235575" y="1164082"/>
            <a:ext cx="44958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3065" indent="-355600">
              <a:spcBef>
                <a:spcPts val="95"/>
              </a:spcBef>
              <a:buAutoNum type="arabicPeriod"/>
              <a:tabLst>
                <a:tab pos="393700" algn="l"/>
              </a:tabLst>
            </a:pP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7">
            <a:extLst>
              <a:ext uri="{FF2B5EF4-FFF2-40B4-BE49-F238E27FC236}">
                <a16:creationId xmlns:a16="http://schemas.microsoft.com/office/drawing/2014/main" id="{FAF6DE4D-D900-4046-BE6B-E0DE0D1255F8}"/>
              </a:ext>
            </a:extLst>
          </p:cNvPr>
          <p:cNvSpPr txBox="1">
            <a:spLocks/>
          </p:cNvSpPr>
          <p:nvPr/>
        </p:nvSpPr>
        <p:spPr>
          <a:xfrm>
            <a:off x="3361971" y="937056"/>
            <a:ext cx="59804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Carlito"/>
                <a:ea typeface="+mj-ea"/>
                <a:cs typeface="Carlito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-2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rlito"/>
                <a:ea typeface="+mj-ea"/>
              </a:rPr>
              <a:t>GROWTH </a:t>
            </a:r>
            <a:r>
              <a:rPr kumimoji="0" lang="en-US" sz="3600" b="1" i="0" u="none" strike="noStrike" kern="0" cap="none" spc="-75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rlito"/>
                <a:ea typeface="+mj-ea"/>
              </a:rPr>
              <a:t>STAGE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rlito"/>
                <a:ea typeface="+mj-ea"/>
              </a:rPr>
              <a:t>( 2003 – 2009</a:t>
            </a:r>
            <a:r>
              <a:rPr kumimoji="0" lang="en-US" sz="3600" b="1" i="0" u="none" strike="noStrike" kern="0" cap="none" spc="25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rlito"/>
                <a:ea typeface="+mj-ea"/>
              </a:rPr>
              <a:t>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rlito"/>
                <a:ea typeface="+mj-ea"/>
              </a:rPr>
              <a:t>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744AA3-A603-4A7A-A1FF-13E7AA320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7958" y="1896689"/>
            <a:ext cx="7718205" cy="42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556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802EA9-D69B-4361-82D2-67A9370951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21464" y="2133600"/>
            <a:ext cx="7450897" cy="3778250"/>
          </a:xfrm>
          <a:prstGeom prst="rect">
            <a:avLst/>
          </a:prstGeom>
        </p:spPr>
      </p:pic>
      <p:sp>
        <p:nvSpPr>
          <p:cNvPr id="4" name="object 15">
            <a:extLst>
              <a:ext uri="{FF2B5EF4-FFF2-40B4-BE49-F238E27FC236}">
                <a16:creationId xmlns:a16="http://schemas.microsoft.com/office/drawing/2014/main" id="{754ED96B-DF83-45B2-841C-D6864E6F3560}"/>
              </a:ext>
            </a:extLst>
          </p:cNvPr>
          <p:cNvSpPr txBox="1">
            <a:spLocks/>
          </p:cNvSpPr>
          <p:nvPr/>
        </p:nvSpPr>
        <p:spPr>
          <a:xfrm>
            <a:off x="3939857" y="809891"/>
            <a:ext cx="62141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Carlito"/>
                <a:ea typeface="+mj-ea"/>
                <a:cs typeface="Carlito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-35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rlito"/>
                <a:ea typeface="+mj-ea"/>
              </a:rPr>
              <a:t>MATURITY </a:t>
            </a:r>
            <a:r>
              <a:rPr kumimoji="0" lang="en-US" sz="3600" b="1" i="0" u="none" strike="noStrike" kern="0" cap="none" spc="-75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rlito"/>
                <a:ea typeface="+mj-ea"/>
              </a:rPr>
              <a:t>STAGE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rlito"/>
                <a:ea typeface="+mj-ea"/>
              </a:rPr>
              <a:t>( 2009 – 2011</a:t>
            </a:r>
            <a:r>
              <a:rPr kumimoji="0" lang="en-US" sz="3600" b="1" i="0" u="none" strike="noStrike" kern="0" cap="none" spc="5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rlito"/>
                <a:ea typeface="+mj-ea"/>
              </a:rPr>
              <a:t>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rlito"/>
                <a:ea typeface="+mj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82842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17CC0-D2EF-401A-A766-76194594D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5" dirty="0">
                <a:solidFill>
                  <a:schemeClr val="accent1">
                    <a:lumMod val="75000"/>
                  </a:schemeClr>
                </a:solidFill>
              </a:rPr>
              <a:t>DECLINE </a:t>
            </a:r>
            <a:r>
              <a:rPr lang="en-US" spc="-80" dirty="0">
                <a:solidFill>
                  <a:schemeClr val="accent1">
                    <a:lumMod val="75000"/>
                  </a:schemeClr>
                </a:solidFill>
              </a:rPr>
              <a:t>STAGE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( 2011 </a:t>
            </a:r>
            <a:r>
              <a:rPr lang="en-US" spc="-5" dirty="0">
                <a:solidFill>
                  <a:schemeClr val="accent1">
                    <a:lumMod val="75000"/>
                  </a:schemeClr>
                </a:solidFill>
              </a:rPr>
              <a:t>Q3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– </a:t>
            </a:r>
            <a:r>
              <a:rPr lang="en-US" spc="-10" dirty="0">
                <a:solidFill>
                  <a:schemeClr val="accent1">
                    <a:lumMod val="75000"/>
                  </a:schemeClr>
                </a:solidFill>
              </a:rPr>
              <a:t>PRESENT</a:t>
            </a:r>
            <a:r>
              <a:rPr lang="en-US" spc="7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69B1CD9-9C08-4F8C-A627-E26387A37E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3551" y="2447369"/>
            <a:ext cx="2085013" cy="16399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1FBE39-D9A0-4CCB-BA31-2386781AC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690" y="2725664"/>
            <a:ext cx="1024217" cy="163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533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396DA-47E0-458D-B5B2-F5ADEC054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7030A0"/>
                </a:solidFill>
              </a:rPr>
              <a:t>Current Trends (Free from PLC)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Positioning strategies for Moving from Maturity to Growth position.</a:t>
            </a:r>
          </a:p>
          <a:p>
            <a:pPr marL="0" indent="0">
              <a:buNone/>
            </a:pP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Reverse Positioning – Swatch Watch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Breakaway Positioning – EZ squirt Ketchup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Stealth Positioning – Eye toy, MAC MINI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Mee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-too companies (Cost Leadership)</a:t>
            </a:r>
          </a:p>
        </p:txBody>
      </p:sp>
    </p:spTree>
    <p:extLst>
      <p:ext uri="{BB962C8B-B14F-4D97-AF65-F5344CB8AC3E}">
        <p14:creationId xmlns:p14="http://schemas.microsoft.com/office/powerpoint/2010/main" val="147694999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253</TotalTime>
  <Words>87</Words>
  <Application>Microsoft Macintosh PowerPoint</Application>
  <PresentationFormat>Widescreen</PresentationFormat>
  <Paragraphs>17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Carlito</vt:lpstr>
      <vt:lpstr>Century Gothic</vt:lpstr>
      <vt:lpstr>Times New Roman</vt:lpstr>
      <vt:lpstr>Wingdings 3</vt:lpstr>
      <vt:lpstr>Wisp</vt:lpstr>
      <vt:lpstr>Product Life Cycle</vt:lpstr>
      <vt:lpstr>Product Life Cycle</vt:lpstr>
      <vt:lpstr>PowerPoint Presentation</vt:lpstr>
      <vt:lpstr>PowerPoint Presentation</vt:lpstr>
      <vt:lpstr>INTRODUCTION STAGE ( 1995 – 2002)</vt:lpstr>
      <vt:lpstr>PowerPoint Presentation</vt:lpstr>
      <vt:lpstr>PowerPoint Presentation</vt:lpstr>
      <vt:lpstr>DECLINE STAGE ( 2011 Q3 – PRESENT 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Life Cycle</dc:title>
  <dc:creator>uttamchakraborty</dc:creator>
  <cp:lastModifiedBy>ajay@uptop.in</cp:lastModifiedBy>
  <cp:revision>11</cp:revision>
  <dcterms:created xsi:type="dcterms:W3CDTF">2020-10-07T04:01:41Z</dcterms:created>
  <dcterms:modified xsi:type="dcterms:W3CDTF">2020-10-18T03:08:31Z</dcterms:modified>
</cp:coreProperties>
</file>