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8"/>
  </p:notesMasterIdLst>
  <p:sldIdLst>
    <p:sldId id="256" r:id="rId2"/>
    <p:sldId id="257" r:id="rId3"/>
    <p:sldId id="258" r:id="rId4"/>
    <p:sldId id="259" r:id="rId5"/>
    <p:sldId id="262" r:id="rId6"/>
    <p:sldId id="263" r:id="rId7"/>
    <p:sldId id="264" r:id="rId8"/>
    <p:sldId id="265" r:id="rId9"/>
    <p:sldId id="260" r:id="rId10"/>
    <p:sldId id="296" r:id="rId11"/>
    <p:sldId id="261"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0" r:id="rId36"/>
    <p:sldId id="291" r:id="rId37"/>
    <p:sldId id="292" r:id="rId38"/>
    <p:sldId id="293" r:id="rId39"/>
    <p:sldId id="294" r:id="rId40"/>
    <p:sldId id="295" r:id="rId41"/>
    <p:sldId id="298" r:id="rId42"/>
    <p:sldId id="299" r:id="rId43"/>
    <p:sldId id="300" r:id="rId44"/>
    <p:sldId id="301" r:id="rId45"/>
    <p:sldId id="302" r:id="rId46"/>
    <p:sldId id="303" r:id="rId47"/>
    <p:sldId id="304" r:id="rId48"/>
    <p:sldId id="305" r:id="rId49"/>
    <p:sldId id="306" r:id="rId50"/>
    <p:sldId id="316" r:id="rId51"/>
    <p:sldId id="308" r:id="rId52"/>
    <p:sldId id="309" r:id="rId53"/>
    <p:sldId id="318" r:id="rId54"/>
    <p:sldId id="317" r:id="rId55"/>
    <p:sldId id="319" r:id="rId56"/>
    <p:sldId id="320" r:id="rId57"/>
    <p:sldId id="321" r:id="rId58"/>
    <p:sldId id="310" r:id="rId59"/>
    <p:sldId id="311" r:id="rId60"/>
    <p:sldId id="322" r:id="rId61"/>
    <p:sldId id="323" r:id="rId62"/>
    <p:sldId id="324" r:id="rId63"/>
    <p:sldId id="325" r:id="rId64"/>
    <p:sldId id="327" r:id="rId65"/>
    <p:sldId id="326" r:id="rId66"/>
    <p:sldId id="328" r:id="rId67"/>
    <p:sldId id="334" r:id="rId68"/>
    <p:sldId id="312" r:id="rId69"/>
    <p:sldId id="329" r:id="rId70"/>
    <p:sldId id="330" r:id="rId71"/>
    <p:sldId id="331" r:id="rId72"/>
    <p:sldId id="332" r:id="rId73"/>
    <p:sldId id="333" r:id="rId74"/>
    <p:sldId id="314" r:id="rId75"/>
    <p:sldId id="335" r:id="rId76"/>
    <p:sldId id="315"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C52DB-A01D-4DB6-9536-63DD1EECE4B2}" type="doc">
      <dgm:prSet loTypeId="urn:microsoft.com/office/officeart/2005/8/layout/list1" loCatId="list" qsTypeId="urn:microsoft.com/office/officeart/2005/8/quickstyle/3d3" qsCatId="3D" csTypeId="urn:microsoft.com/office/officeart/2005/8/colors/accent6_2" csCatId="accent6" phldr="1"/>
      <dgm:spPr/>
      <dgm:t>
        <a:bodyPr/>
        <a:lstStyle/>
        <a:p>
          <a:endParaRPr lang="en-US"/>
        </a:p>
      </dgm:t>
    </dgm:pt>
    <dgm:pt modelId="{18634488-EA53-4EC3-9616-5AF1A78569DF}">
      <dgm:prSet phldrT="[Text]"/>
      <dgm:spPr/>
      <dgm:t>
        <a:bodyPr/>
        <a:lstStyle/>
        <a:p>
          <a:r>
            <a:rPr lang="en-US" dirty="0" smtClean="0">
              <a:latin typeface="Century" panose="02040604050505020304" pitchFamily="18" charset="0"/>
            </a:rPr>
            <a:t>Make-to-Stock</a:t>
          </a:r>
          <a:endParaRPr lang="en-US" dirty="0">
            <a:latin typeface="Century" panose="02040604050505020304" pitchFamily="18" charset="0"/>
          </a:endParaRPr>
        </a:p>
      </dgm:t>
    </dgm:pt>
    <dgm:pt modelId="{D2ACB60E-9987-40B4-AB6D-8C7B6B9D4F8C}" type="parTrans" cxnId="{49DC90EB-CDBD-4787-8068-D5EA1176101A}">
      <dgm:prSet/>
      <dgm:spPr/>
      <dgm:t>
        <a:bodyPr/>
        <a:lstStyle/>
        <a:p>
          <a:endParaRPr lang="en-US">
            <a:latin typeface="Century" panose="02040604050505020304" pitchFamily="18" charset="0"/>
          </a:endParaRPr>
        </a:p>
      </dgm:t>
    </dgm:pt>
    <dgm:pt modelId="{39395BCD-DA7D-46CE-873C-6CF20E466413}" type="sibTrans" cxnId="{49DC90EB-CDBD-4787-8068-D5EA1176101A}">
      <dgm:prSet/>
      <dgm:spPr/>
      <dgm:t>
        <a:bodyPr/>
        <a:lstStyle/>
        <a:p>
          <a:endParaRPr lang="en-US">
            <a:latin typeface="Century" panose="02040604050505020304" pitchFamily="18" charset="0"/>
          </a:endParaRPr>
        </a:p>
      </dgm:t>
    </dgm:pt>
    <dgm:pt modelId="{655E046F-1437-4E29-BBF5-CB6B967EE2FD}">
      <dgm:prSet phldrT="[Text]"/>
      <dgm:spPr/>
      <dgm:t>
        <a:bodyPr/>
        <a:lstStyle/>
        <a:p>
          <a:r>
            <a:rPr lang="en-US" dirty="0" smtClean="0">
              <a:latin typeface="Century" panose="02040604050505020304" pitchFamily="18" charset="0"/>
            </a:rPr>
            <a:t>Assemble-to-Order</a:t>
          </a:r>
          <a:endParaRPr lang="en-US" dirty="0">
            <a:latin typeface="Century" panose="02040604050505020304" pitchFamily="18" charset="0"/>
          </a:endParaRPr>
        </a:p>
      </dgm:t>
    </dgm:pt>
    <dgm:pt modelId="{A5C8D163-F856-44D0-BF02-15F42986946D}" type="parTrans" cxnId="{888DD127-B62B-4145-AC48-30715D85FBBE}">
      <dgm:prSet/>
      <dgm:spPr/>
      <dgm:t>
        <a:bodyPr/>
        <a:lstStyle/>
        <a:p>
          <a:endParaRPr lang="en-US">
            <a:latin typeface="Century" panose="02040604050505020304" pitchFamily="18" charset="0"/>
          </a:endParaRPr>
        </a:p>
      </dgm:t>
    </dgm:pt>
    <dgm:pt modelId="{7CA4E72E-C36C-4B91-A669-0025CC9F413F}" type="sibTrans" cxnId="{888DD127-B62B-4145-AC48-30715D85FBBE}">
      <dgm:prSet/>
      <dgm:spPr/>
      <dgm:t>
        <a:bodyPr/>
        <a:lstStyle/>
        <a:p>
          <a:endParaRPr lang="en-US">
            <a:latin typeface="Century" panose="02040604050505020304" pitchFamily="18" charset="0"/>
          </a:endParaRPr>
        </a:p>
      </dgm:t>
    </dgm:pt>
    <dgm:pt modelId="{7B86B7E4-BECA-4FC1-9A6C-5E64D0F9A475}">
      <dgm:prSet phldrT="[Text]"/>
      <dgm:spPr/>
      <dgm:t>
        <a:bodyPr/>
        <a:lstStyle/>
        <a:p>
          <a:r>
            <a:rPr lang="en-US" dirty="0" smtClean="0">
              <a:latin typeface="Century" panose="02040604050505020304" pitchFamily="18" charset="0"/>
            </a:rPr>
            <a:t>Make-to-Order</a:t>
          </a:r>
          <a:endParaRPr lang="en-US" dirty="0">
            <a:latin typeface="Century" panose="02040604050505020304" pitchFamily="18" charset="0"/>
          </a:endParaRPr>
        </a:p>
      </dgm:t>
    </dgm:pt>
    <dgm:pt modelId="{0F34D2A6-D005-4215-939B-45E9EACB86BB}" type="parTrans" cxnId="{12B754DC-AA59-46CF-861F-33DD0D4BEF1F}">
      <dgm:prSet/>
      <dgm:spPr/>
      <dgm:t>
        <a:bodyPr/>
        <a:lstStyle/>
        <a:p>
          <a:endParaRPr lang="en-US">
            <a:latin typeface="Century" panose="02040604050505020304" pitchFamily="18" charset="0"/>
          </a:endParaRPr>
        </a:p>
      </dgm:t>
    </dgm:pt>
    <dgm:pt modelId="{CFDE9F28-7F0D-4A11-9D35-D7852C79BEE5}" type="sibTrans" cxnId="{12B754DC-AA59-46CF-861F-33DD0D4BEF1F}">
      <dgm:prSet/>
      <dgm:spPr/>
      <dgm:t>
        <a:bodyPr/>
        <a:lstStyle/>
        <a:p>
          <a:endParaRPr lang="en-US">
            <a:latin typeface="Century" panose="02040604050505020304" pitchFamily="18" charset="0"/>
          </a:endParaRPr>
        </a:p>
      </dgm:t>
    </dgm:pt>
    <dgm:pt modelId="{D49D7DCA-4C81-4C27-8D0B-22B8C6A948A6}">
      <dgm:prSet phldrT="[Text]"/>
      <dgm:spPr/>
      <dgm:t>
        <a:bodyPr/>
        <a:lstStyle/>
        <a:p>
          <a:r>
            <a:rPr lang="en-US" dirty="0" smtClean="0">
              <a:latin typeface="Century" panose="02040604050505020304" pitchFamily="18" charset="0"/>
            </a:rPr>
            <a:t>Engineer-to-Order</a:t>
          </a:r>
          <a:endParaRPr lang="en-US" dirty="0">
            <a:latin typeface="Century" panose="02040604050505020304" pitchFamily="18" charset="0"/>
          </a:endParaRPr>
        </a:p>
      </dgm:t>
    </dgm:pt>
    <dgm:pt modelId="{CA18A0D7-0922-4D55-B936-127AEB78D7BD}" type="parTrans" cxnId="{3013D82C-166C-4FF3-A58A-C4757B3E37E8}">
      <dgm:prSet/>
      <dgm:spPr/>
      <dgm:t>
        <a:bodyPr/>
        <a:lstStyle/>
        <a:p>
          <a:endParaRPr lang="en-US">
            <a:latin typeface="Century" panose="02040604050505020304" pitchFamily="18" charset="0"/>
          </a:endParaRPr>
        </a:p>
      </dgm:t>
    </dgm:pt>
    <dgm:pt modelId="{7AD1F853-ECC1-4E11-9615-BBB685271E01}" type="sibTrans" cxnId="{3013D82C-166C-4FF3-A58A-C4757B3E37E8}">
      <dgm:prSet/>
      <dgm:spPr/>
      <dgm:t>
        <a:bodyPr/>
        <a:lstStyle/>
        <a:p>
          <a:endParaRPr lang="en-US">
            <a:latin typeface="Century" panose="02040604050505020304" pitchFamily="18" charset="0"/>
          </a:endParaRPr>
        </a:p>
      </dgm:t>
    </dgm:pt>
    <dgm:pt modelId="{44AEADDA-2D45-405B-8522-870422AE7299}">
      <dgm:prSet phldrT="[Text]"/>
      <dgm:spPr/>
      <dgm:t>
        <a:bodyPr/>
        <a:lstStyle/>
        <a:p>
          <a:r>
            <a:rPr lang="en-US" dirty="0" smtClean="0">
              <a:latin typeface="Century" panose="02040604050505020304" pitchFamily="18" charset="0"/>
            </a:rPr>
            <a:t>Serve customers from finished goods inventory</a:t>
          </a:r>
          <a:endParaRPr lang="en-US" dirty="0">
            <a:latin typeface="Century" panose="02040604050505020304" pitchFamily="18" charset="0"/>
          </a:endParaRPr>
        </a:p>
      </dgm:t>
    </dgm:pt>
    <dgm:pt modelId="{25B38FD9-16CC-4645-8A2B-6EC467206DF4}" type="parTrans" cxnId="{EB14AE5E-D322-49E6-9C51-7357FFDF75ED}">
      <dgm:prSet/>
      <dgm:spPr/>
      <dgm:t>
        <a:bodyPr/>
        <a:lstStyle/>
        <a:p>
          <a:endParaRPr lang="en-US">
            <a:latin typeface="Century" panose="02040604050505020304" pitchFamily="18" charset="0"/>
          </a:endParaRPr>
        </a:p>
      </dgm:t>
    </dgm:pt>
    <dgm:pt modelId="{D03D9DE4-596E-4F1F-BEC1-D5458C905492}" type="sibTrans" cxnId="{EB14AE5E-D322-49E6-9C51-7357FFDF75ED}">
      <dgm:prSet/>
      <dgm:spPr/>
      <dgm:t>
        <a:bodyPr/>
        <a:lstStyle/>
        <a:p>
          <a:endParaRPr lang="en-US">
            <a:latin typeface="Century" panose="02040604050505020304" pitchFamily="18" charset="0"/>
          </a:endParaRPr>
        </a:p>
      </dgm:t>
    </dgm:pt>
    <dgm:pt modelId="{1CF22BD1-7EE6-4E3E-AD23-EA5F67C22613}">
      <dgm:prSet phldrT="[Text]"/>
      <dgm:spPr/>
      <dgm:t>
        <a:bodyPr/>
        <a:lstStyle/>
        <a:p>
          <a:r>
            <a:rPr lang="en-US" dirty="0" smtClean="0">
              <a:latin typeface="Century" panose="02040604050505020304" pitchFamily="18" charset="0"/>
            </a:rPr>
            <a:t>Combine a number of preassembled modules to meet a customer’s specifications</a:t>
          </a:r>
          <a:endParaRPr lang="en-US" dirty="0">
            <a:latin typeface="Century" panose="02040604050505020304" pitchFamily="18" charset="0"/>
          </a:endParaRPr>
        </a:p>
      </dgm:t>
    </dgm:pt>
    <dgm:pt modelId="{A79E9C22-1161-4C4B-8566-85277121FAD8}" type="parTrans" cxnId="{9006373F-7200-4C1D-980A-403A014B2043}">
      <dgm:prSet/>
      <dgm:spPr/>
      <dgm:t>
        <a:bodyPr/>
        <a:lstStyle/>
        <a:p>
          <a:endParaRPr lang="en-US">
            <a:latin typeface="Century" panose="02040604050505020304" pitchFamily="18" charset="0"/>
          </a:endParaRPr>
        </a:p>
      </dgm:t>
    </dgm:pt>
    <dgm:pt modelId="{518910C4-55DD-4856-BD5A-235DF05E4178}" type="sibTrans" cxnId="{9006373F-7200-4C1D-980A-403A014B2043}">
      <dgm:prSet/>
      <dgm:spPr/>
      <dgm:t>
        <a:bodyPr/>
        <a:lstStyle/>
        <a:p>
          <a:endParaRPr lang="en-US">
            <a:latin typeface="Century" panose="02040604050505020304" pitchFamily="18" charset="0"/>
          </a:endParaRPr>
        </a:p>
      </dgm:t>
    </dgm:pt>
    <dgm:pt modelId="{93560596-29E8-4C0F-8050-CD1E5086F597}">
      <dgm:prSet phldrT="[Text]"/>
      <dgm:spPr/>
      <dgm:t>
        <a:bodyPr/>
        <a:lstStyle/>
        <a:p>
          <a:r>
            <a:rPr lang="en-US" dirty="0" smtClean="0">
              <a:latin typeface="Century" panose="02040604050505020304" pitchFamily="18" charset="0"/>
            </a:rPr>
            <a:t>Make the customer’s product from raw materials, parts, and components</a:t>
          </a:r>
          <a:endParaRPr lang="en-US" dirty="0">
            <a:latin typeface="Century" panose="02040604050505020304" pitchFamily="18" charset="0"/>
          </a:endParaRPr>
        </a:p>
      </dgm:t>
    </dgm:pt>
    <dgm:pt modelId="{0F51A19B-1841-4C11-8986-C48A067801BD}" type="parTrans" cxnId="{C691C486-BFFD-4974-8D19-5A0BAAEB79B4}">
      <dgm:prSet/>
      <dgm:spPr/>
      <dgm:t>
        <a:bodyPr/>
        <a:lstStyle/>
        <a:p>
          <a:endParaRPr lang="en-US">
            <a:latin typeface="Century" panose="02040604050505020304" pitchFamily="18" charset="0"/>
          </a:endParaRPr>
        </a:p>
      </dgm:t>
    </dgm:pt>
    <dgm:pt modelId="{8E57B3DC-7B47-4E7E-9323-3994A0ED9269}" type="sibTrans" cxnId="{C691C486-BFFD-4974-8D19-5A0BAAEB79B4}">
      <dgm:prSet/>
      <dgm:spPr/>
      <dgm:t>
        <a:bodyPr/>
        <a:lstStyle/>
        <a:p>
          <a:endParaRPr lang="en-US">
            <a:latin typeface="Century" panose="02040604050505020304" pitchFamily="18" charset="0"/>
          </a:endParaRPr>
        </a:p>
      </dgm:t>
    </dgm:pt>
    <dgm:pt modelId="{72D2721C-E66B-4056-AD30-026877FD34C0}">
      <dgm:prSet phldrT="[Text]"/>
      <dgm:spPr/>
      <dgm:t>
        <a:bodyPr/>
        <a:lstStyle/>
        <a:p>
          <a:r>
            <a:rPr lang="en-US" dirty="0" smtClean="0">
              <a:latin typeface="Century" panose="02040604050505020304" pitchFamily="18" charset="0"/>
            </a:rPr>
            <a:t>Work with the customer to design and then make the product</a:t>
          </a:r>
          <a:endParaRPr lang="en-US" dirty="0">
            <a:latin typeface="Century" panose="02040604050505020304" pitchFamily="18" charset="0"/>
          </a:endParaRPr>
        </a:p>
      </dgm:t>
    </dgm:pt>
    <dgm:pt modelId="{0B6047B9-7E58-4ABD-826F-3D569BF60F5B}" type="parTrans" cxnId="{04E41724-346E-4086-B4CF-A1CED92E88E0}">
      <dgm:prSet/>
      <dgm:spPr/>
      <dgm:t>
        <a:bodyPr/>
        <a:lstStyle/>
        <a:p>
          <a:endParaRPr lang="en-US">
            <a:latin typeface="Century" panose="02040604050505020304" pitchFamily="18" charset="0"/>
          </a:endParaRPr>
        </a:p>
      </dgm:t>
    </dgm:pt>
    <dgm:pt modelId="{A530B07A-9308-49F5-8E23-9478B9EA3575}" type="sibTrans" cxnId="{04E41724-346E-4086-B4CF-A1CED92E88E0}">
      <dgm:prSet/>
      <dgm:spPr/>
      <dgm:t>
        <a:bodyPr/>
        <a:lstStyle/>
        <a:p>
          <a:endParaRPr lang="en-US">
            <a:latin typeface="Century" panose="02040604050505020304" pitchFamily="18" charset="0"/>
          </a:endParaRPr>
        </a:p>
      </dgm:t>
    </dgm:pt>
    <dgm:pt modelId="{945B4524-ED66-4792-A004-A76B8AF18D76}" type="pres">
      <dgm:prSet presAssocID="{A6BC52DB-A01D-4DB6-9536-63DD1EECE4B2}" presName="linear" presStyleCnt="0">
        <dgm:presLayoutVars>
          <dgm:dir/>
          <dgm:animLvl val="lvl"/>
          <dgm:resizeHandles val="exact"/>
        </dgm:presLayoutVars>
      </dgm:prSet>
      <dgm:spPr/>
      <dgm:t>
        <a:bodyPr/>
        <a:lstStyle/>
        <a:p>
          <a:endParaRPr lang="en-US"/>
        </a:p>
      </dgm:t>
    </dgm:pt>
    <dgm:pt modelId="{7F6A0418-CEA4-4DAC-9F9D-55D3691FE706}" type="pres">
      <dgm:prSet presAssocID="{18634488-EA53-4EC3-9616-5AF1A78569DF}" presName="parentLin" presStyleCnt="0"/>
      <dgm:spPr/>
      <dgm:t>
        <a:bodyPr/>
        <a:lstStyle/>
        <a:p>
          <a:endParaRPr lang="en-US"/>
        </a:p>
      </dgm:t>
    </dgm:pt>
    <dgm:pt modelId="{6F4336E1-3E05-48C0-BBE9-F1EA2F6BAD2E}" type="pres">
      <dgm:prSet presAssocID="{18634488-EA53-4EC3-9616-5AF1A78569DF}" presName="parentLeftMargin" presStyleLbl="node1" presStyleIdx="0" presStyleCnt="4"/>
      <dgm:spPr/>
      <dgm:t>
        <a:bodyPr/>
        <a:lstStyle/>
        <a:p>
          <a:endParaRPr lang="en-US"/>
        </a:p>
      </dgm:t>
    </dgm:pt>
    <dgm:pt modelId="{1E4D05EF-13D3-422E-A9FC-D51EECB78AC0}" type="pres">
      <dgm:prSet presAssocID="{18634488-EA53-4EC3-9616-5AF1A78569DF}" presName="parentText" presStyleLbl="node1" presStyleIdx="0" presStyleCnt="4">
        <dgm:presLayoutVars>
          <dgm:chMax val="0"/>
          <dgm:bulletEnabled val="1"/>
        </dgm:presLayoutVars>
      </dgm:prSet>
      <dgm:spPr/>
      <dgm:t>
        <a:bodyPr/>
        <a:lstStyle/>
        <a:p>
          <a:endParaRPr lang="en-US"/>
        </a:p>
      </dgm:t>
    </dgm:pt>
    <dgm:pt modelId="{9FE4F373-1DBC-453E-B222-A77EBBE8D52C}" type="pres">
      <dgm:prSet presAssocID="{18634488-EA53-4EC3-9616-5AF1A78569DF}" presName="negativeSpace" presStyleCnt="0"/>
      <dgm:spPr/>
      <dgm:t>
        <a:bodyPr/>
        <a:lstStyle/>
        <a:p>
          <a:endParaRPr lang="en-US"/>
        </a:p>
      </dgm:t>
    </dgm:pt>
    <dgm:pt modelId="{34E4891A-4B84-46F0-B8A8-D1FDE498137E}" type="pres">
      <dgm:prSet presAssocID="{18634488-EA53-4EC3-9616-5AF1A78569DF}" presName="childText" presStyleLbl="conFgAcc1" presStyleIdx="0" presStyleCnt="4">
        <dgm:presLayoutVars>
          <dgm:bulletEnabled val="1"/>
        </dgm:presLayoutVars>
      </dgm:prSet>
      <dgm:spPr/>
      <dgm:t>
        <a:bodyPr/>
        <a:lstStyle/>
        <a:p>
          <a:endParaRPr lang="en-US"/>
        </a:p>
      </dgm:t>
    </dgm:pt>
    <dgm:pt modelId="{D6FBA377-E798-4755-9439-8F5245299508}" type="pres">
      <dgm:prSet presAssocID="{39395BCD-DA7D-46CE-873C-6CF20E466413}" presName="spaceBetweenRectangles" presStyleCnt="0"/>
      <dgm:spPr/>
      <dgm:t>
        <a:bodyPr/>
        <a:lstStyle/>
        <a:p>
          <a:endParaRPr lang="en-US"/>
        </a:p>
      </dgm:t>
    </dgm:pt>
    <dgm:pt modelId="{B0EAD0BB-9CB1-4B22-AB83-B12B2229FA26}" type="pres">
      <dgm:prSet presAssocID="{655E046F-1437-4E29-BBF5-CB6B967EE2FD}" presName="parentLin" presStyleCnt="0"/>
      <dgm:spPr/>
      <dgm:t>
        <a:bodyPr/>
        <a:lstStyle/>
        <a:p>
          <a:endParaRPr lang="en-US"/>
        </a:p>
      </dgm:t>
    </dgm:pt>
    <dgm:pt modelId="{113F4208-D6E3-4AA9-84DD-04CF1467AD03}" type="pres">
      <dgm:prSet presAssocID="{655E046F-1437-4E29-BBF5-CB6B967EE2FD}" presName="parentLeftMargin" presStyleLbl="node1" presStyleIdx="0" presStyleCnt="4"/>
      <dgm:spPr/>
      <dgm:t>
        <a:bodyPr/>
        <a:lstStyle/>
        <a:p>
          <a:endParaRPr lang="en-US"/>
        </a:p>
      </dgm:t>
    </dgm:pt>
    <dgm:pt modelId="{F0EF0262-1C4E-42E4-AE4F-BB787FE04E58}" type="pres">
      <dgm:prSet presAssocID="{655E046F-1437-4E29-BBF5-CB6B967EE2FD}" presName="parentText" presStyleLbl="node1" presStyleIdx="1" presStyleCnt="4">
        <dgm:presLayoutVars>
          <dgm:chMax val="0"/>
          <dgm:bulletEnabled val="1"/>
        </dgm:presLayoutVars>
      </dgm:prSet>
      <dgm:spPr/>
      <dgm:t>
        <a:bodyPr/>
        <a:lstStyle/>
        <a:p>
          <a:endParaRPr lang="en-US"/>
        </a:p>
      </dgm:t>
    </dgm:pt>
    <dgm:pt modelId="{6316F80A-A8D8-4968-B5AB-3DC9427E9162}" type="pres">
      <dgm:prSet presAssocID="{655E046F-1437-4E29-BBF5-CB6B967EE2FD}" presName="negativeSpace" presStyleCnt="0"/>
      <dgm:spPr/>
      <dgm:t>
        <a:bodyPr/>
        <a:lstStyle/>
        <a:p>
          <a:endParaRPr lang="en-US"/>
        </a:p>
      </dgm:t>
    </dgm:pt>
    <dgm:pt modelId="{044B3F71-F7E0-4CF0-9374-8EFB828739F9}" type="pres">
      <dgm:prSet presAssocID="{655E046F-1437-4E29-BBF5-CB6B967EE2FD}" presName="childText" presStyleLbl="conFgAcc1" presStyleIdx="1" presStyleCnt="4">
        <dgm:presLayoutVars>
          <dgm:bulletEnabled val="1"/>
        </dgm:presLayoutVars>
      </dgm:prSet>
      <dgm:spPr/>
      <dgm:t>
        <a:bodyPr/>
        <a:lstStyle/>
        <a:p>
          <a:endParaRPr lang="en-US"/>
        </a:p>
      </dgm:t>
    </dgm:pt>
    <dgm:pt modelId="{6F21A05F-3A86-42EF-AD38-C152F72A14B4}" type="pres">
      <dgm:prSet presAssocID="{7CA4E72E-C36C-4B91-A669-0025CC9F413F}" presName="spaceBetweenRectangles" presStyleCnt="0"/>
      <dgm:spPr/>
      <dgm:t>
        <a:bodyPr/>
        <a:lstStyle/>
        <a:p>
          <a:endParaRPr lang="en-US"/>
        </a:p>
      </dgm:t>
    </dgm:pt>
    <dgm:pt modelId="{C6CB459A-F9D7-4554-96CC-96057209EA3F}" type="pres">
      <dgm:prSet presAssocID="{7B86B7E4-BECA-4FC1-9A6C-5E64D0F9A475}" presName="parentLin" presStyleCnt="0"/>
      <dgm:spPr/>
      <dgm:t>
        <a:bodyPr/>
        <a:lstStyle/>
        <a:p>
          <a:endParaRPr lang="en-US"/>
        </a:p>
      </dgm:t>
    </dgm:pt>
    <dgm:pt modelId="{B92B5E65-8721-4B37-AEC0-11D6382C1DC2}" type="pres">
      <dgm:prSet presAssocID="{7B86B7E4-BECA-4FC1-9A6C-5E64D0F9A475}" presName="parentLeftMargin" presStyleLbl="node1" presStyleIdx="1" presStyleCnt="4"/>
      <dgm:spPr/>
      <dgm:t>
        <a:bodyPr/>
        <a:lstStyle/>
        <a:p>
          <a:endParaRPr lang="en-US"/>
        </a:p>
      </dgm:t>
    </dgm:pt>
    <dgm:pt modelId="{BFB7A1CA-477E-4A0D-8BD5-64E5B9DF209D}" type="pres">
      <dgm:prSet presAssocID="{7B86B7E4-BECA-4FC1-9A6C-5E64D0F9A475}" presName="parentText" presStyleLbl="node1" presStyleIdx="2" presStyleCnt="4">
        <dgm:presLayoutVars>
          <dgm:chMax val="0"/>
          <dgm:bulletEnabled val="1"/>
        </dgm:presLayoutVars>
      </dgm:prSet>
      <dgm:spPr/>
      <dgm:t>
        <a:bodyPr/>
        <a:lstStyle/>
        <a:p>
          <a:endParaRPr lang="en-US"/>
        </a:p>
      </dgm:t>
    </dgm:pt>
    <dgm:pt modelId="{791D6F26-37DF-4C29-B5AF-7DFD8495ABAD}" type="pres">
      <dgm:prSet presAssocID="{7B86B7E4-BECA-4FC1-9A6C-5E64D0F9A475}" presName="negativeSpace" presStyleCnt="0"/>
      <dgm:spPr/>
      <dgm:t>
        <a:bodyPr/>
        <a:lstStyle/>
        <a:p>
          <a:endParaRPr lang="en-US"/>
        </a:p>
      </dgm:t>
    </dgm:pt>
    <dgm:pt modelId="{FD5173C5-0850-4879-B2DF-5F9525DA89F5}" type="pres">
      <dgm:prSet presAssocID="{7B86B7E4-BECA-4FC1-9A6C-5E64D0F9A475}" presName="childText" presStyleLbl="conFgAcc1" presStyleIdx="2" presStyleCnt="4">
        <dgm:presLayoutVars>
          <dgm:bulletEnabled val="1"/>
        </dgm:presLayoutVars>
      </dgm:prSet>
      <dgm:spPr/>
      <dgm:t>
        <a:bodyPr/>
        <a:lstStyle/>
        <a:p>
          <a:endParaRPr lang="en-US"/>
        </a:p>
      </dgm:t>
    </dgm:pt>
    <dgm:pt modelId="{0B86DBBC-4890-4BAC-8597-76FC5EE7C6F9}" type="pres">
      <dgm:prSet presAssocID="{CFDE9F28-7F0D-4A11-9D35-D7852C79BEE5}" presName="spaceBetweenRectangles" presStyleCnt="0"/>
      <dgm:spPr/>
      <dgm:t>
        <a:bodyPr/>
        <a:lstStyle/>
        <a:p>
          <a:endParaRPr lang="en-US"/>
        </a:p>
      </dgm:t>
    </dgm:pt>
    <dgm:pt modelId="{62A80672-2D11-484F-B271-58D364BAAA8D}" type="pres">
      <dgm:prSet presAssocID="{D49D7DCA-4C81-4C27-8D0B-22B8C6A948A6}" presName="parentLin" presStyleCnt="0"/>
      <dgm:spPr/>
      <dgm:t>
        <a:bodyPr/>
        <a:lstStyle/>
        <a:p>
          <a:endParaRPr lang="en-US"/>
        </a:p>
      </dgm:t>
    </dgm:pt>
    <dgm:pt modelId="{32C3641E-3414-47CE-8D44-657E78E09EB2}" type="pres">
      <dgm:prSet presAssocID="{D49D7DCA-4C81-4C27-8D0B-22B8C6A948A6}" presName="parentLeftMargin" presStyleLbl="node1" presStyleIdx="2" presStyleCnt="4"/>
      <dgm:spPr/>
      <dgm:t>
        <a:bodyPr/>
        <a:lstStyle/>
        <a:p>
          <a:endParaRPr lang="en-US"/>
        </a:p>
      </dgm:t>
    </dgm:pt>
    <dgm:pt modelId="{CA81CF62-2811-4B15-AD09-1C066A07C4AF}" type="pres">
      <dgm:prSet presAssocID="{D49D7DCA-4C81-4C27-8D0B-22B8C6A948A6}" presName="parentText" presStyleLbl="node1" presStyleIdx="3" presStyleCnt="4">
        <dgm:presLayoutVars>
          <dgm:chMax val="0"/>
          <dgm:bulletEnabled val="1"/>
        </dgm:presLayoutVars>
      </dgm:prSet>
      <dgm:spPr/>
      <dgm:t>
        <a:bodyPr/>
        <a:lstStyle/>
        <a:p>
          <a:endParaRPr lang="en-US"/>
        </a:p>
      </dgm:t>
    </dgm:pt>
    <dgm:pt modelId="{F372A488-04A5-4749-B5BE-BB82B640C712}" type="pres">
      <dgm:prSet presAssocID="{D49D7DCA-4C81-4C27-8D0B-22B8C6A948A6}" presName="negativeSpace" presStyleCnt="0"/>
      <dgm:spPr/>
      <dgm:t>
        <a:bodyPr/>
        <a:lstStyle/>
        <a:p>
          <a:endParaRPr lang="en-US"/>
        </a:p>
      </dgm:t>
    </dgm:pt>
    <dgm:pt modelId="{C32C9B67-6CFE-46DD-89B2-D48310F6EAD5}" type="pres">
      <dgm:prSet presAssocID="{D49D7DCA-4C81-4C27-8D0B-22B8C6A948A6}" presName="childText" presStyleLbl="conFgAcc1" presStyleIdx="3" presStyleCnt="4">
        <dgm:presLayoutVars>
          <dgm:bulletEnabled val="1"/>
        </dgm:presLayoutVars>
      </dgm:prSet>
      <dgm:spPr/>
      <dgm:t>
        <a:bodyPr/>
        <a:lstStyle/>
        <a:p>
          <a:endParaRPr lang="en-US"/>
        </a:p>
      </dgm:t>
    </dgm:pt>
  </dgm:ptLst>
  <dgm:cxnLst>
    <dgm:cxn modelId="{38EF8194-3ACE-493F-82DB-903684D82EF7}" type="presOf" srcId="{93560596-29E8-4C0F-8050-CD1E5086F597}" destId="{FD5173C5-0850-4879-B2DF-5F9525DA89F5}" srcOrd="0" destOrd="0" presId="urn:microsoft.com/office/officeart/2005/8/layout/list1"/>
    <dgm:cxn modelId="{9006373F-7200-4C1D-980A-403A014B2043}" srcId="{655E046F-1437-4E29-BBF5-CB6B967EE2FD}" destId="{1CF22BD1-7EE6-4E3E-AD23-EA5F67C22613}" srcOrd="0" destOrd="0" parTransId="{A79E9C22-1161-4C4B-8566-85277121FAD8}" sibTransId="{518910C4-55DD-4856-BD5A-235DF05E4178}"/>
    <dgm:cxn modelId="{78DE3CAA-39D1-4641-88E2-3FB3E4B33597}" type="presOf" srcId="{44AEADDA-2D45-405B-8522-870422AE7299}" destId="{34E4891A-4B84-46F0-B8A8-D1FDE498137E}" srcOrd="0" destOrd="0" presId="urn:microsoft.com/office/officeart/2005/8/layout/list1"/>
    <dgm:cxn modelId="{20A2A93B-2EA1-47B9-AD55-8BEA211583EB}" type="presOf" srcId="{D49D7DCA-4C81-4C27-8D0B-22B8C6A948A6}" destId="{32C3641E-3414-47CE-8D44-657E78E09EB2}" srcOrd="0" destOrd="0" presId="urn:microsoft.com/office/officeart/2005/8/layout/list1"/>
    <dgm:cxn modelId="{888DD127-B62B-4145-AC48-30715D85FBBE}" srcId="{A6BC52DB-A01D-4DB6-9536-63DD1EECE4B2}" destId="{655E046F-1437-4E29-BBF5-CB6B967EE2FD}" srcOrd="1" destOrd="0" parTransId="{A5C8D163-F856-44D0-BF02-15F42986946D}" sibTransId="{7CA4E72E-C36C-4B91-A669-0025CC9F413F}"/>
    <dgm:cxn modelId="{D052FD2E-51EA-4D88-81E3-73F04661A162}" type="presOf" srcId="{72D2721C-E66B-4056-AD30-026877FD34C0}" destId="{C32C9B67-6CFE-46DD-89B2-D48310F6EAD5}" srcOrd="0" destOrd="0" presId="urn:microsoft.com/office/officeart/2005/8/layout/list1"/>
    <dgm:cxn modelId="{04E41724-346E-4086-B4CF-A1CED92E88E0}" srcId="{D49D7DCA-4C81-4C27-8D0B-22B8C6A948A6}" destId="{72D2721C-E66B-4056-AD30-026877FD34C0}" srcOrd="0" destOrd="0" parTransId="{0B6047B9-7E58-4ABD-826F-3D569BF60F5B}" sibTransId="{A530B07A-9308-49F5-8E23-9478B9EA3575}"/>
    <dgm:cxn modelId="{546A291F-E2D6-4B3B-8DE3-0D6D0707DE44}" type="presOf" srcId="{18634488-EA53-4EC3-9616-5AF1A78569DF}" destId="{6F4336E1-3E05-48C0-BBE9-F1EA2F6BAD2E}" srcOrd="0" destOrd="0" presId="urn:microsoft.com/office/officeart/2005/8/layout/list1"/>
    <dgm:cxn modelId="{12B754DC-AA59-46CF-861F-33DD0D4BEF1F}" srcId="{A6BC52DB-A01D-4DB6-9536-63DD1EECE4B2}" destId="{7B86B7E4-BECA-4FC1-9A6C-5E64D0F9A475}" srcOrd="2" destOrd="0" parTransId="{0F34D2A6-D005-4215-939B-45E9EACB86BB}" sibTransId="{CFDE9F28-7F0D-4A11-9D35-D7852C79BEE5}"/>
    <dgm:cxn modelId="{49DC90EB-CDBD-4787-8068-D5EA1176101A}" srcId="{A6BC52DB-A01D-4DB6-9536-63DD1EECE4B2}" destId="{18634488-EA53-4EC3-9616-5AF1A78569DF}" srcOrd="0" destOrd="0" parTransId="{D2ACB60E-9987-40B4-AB6D-8C7B6B9D4F8C}" sibTransId="{39395BCD-DA7D-46CE-873C-6CF20E466413}"/>
    <dgm:cxn modelId="{3013D82C-166C-4FF3-A58A-C4757B3E37E8}" srcId="{A6BC52DB-A01D-4DB6-9536-63DD1EECE4B2}" destId="{D49D7DCA-4C81-4C27-8D0B-22B8C6A948A6}" srcOrd="3" destOrd="0" parTransId="{CA18A0D7-0922-4D55-B936-127AEB78D7BD}" sibTransId="{7AD1F853-ECC1-4E11-9615-BBB685271E01}"/>
    <dgm:cxn modelId="{C691C486-BFFD-4974-8D19-5A0BAAEB79B4}" srcId="{7B86B7E4-BECA-4FC1-9A6C-5E64D0F9A475}" destId="{93560596-29E8-4C0F-8050-CD1E5086F597}" srcOrd="0" destOrd="0" parTransId="{0F51A19B-1841-4C11-8986-C48A067801BD}" sibTransId="{8E57B3DC-7B47-4E7E-9323-3994A0ED9269}"/>
    <dgm:cxn modelId="{EB14AE5E-D322-49E6-9C51-7357FFDF75ED}" srcId="{18634488-EA53-4EC3-9616-5AF1A78569DF}" destId="{44AEADDA-2D45-405B-8522-870422AE7299}" srcOrd="0" destOrd="0" parTransId="{25B38FD9-16CC-4645-8A2B-6EC467206DF4}" sibTransId="{D03D9DE4-596E-4F1F-BEC1-D5458C905492}"/>
    <dgm:cxn modelId="{E0DC3A0A-2B9B-458F-95D8-11CFA1A94C25}" type="presOf" srcId="{7B86B7E4-BECA-4FC1-9A6C-5E64D0F9A475}" destId="{B92B5E65-8721-4B37-AEC0-11D6382C1DC2}" srcOrd="0" destOrd="0" presId="urn:microsoft.com/office/officeart/2005/8/layout/list1"/>
    <dgm:cxn modelId="{1016134D-6222-454D-977F-CFE97CD14A50}" type="presOf" srcId="{A6BC52DB-A01D-4DB6-9536-63DD1EECE4B2}" destId="{945B4524-ED66-4792-A004-A76B8AF18D76}" srcOrd="0" destOrd="0" presId="urn:microsoft.com/office/officeart/2005/8/layout/list1"/>
    <dgm:cxn modelId="{239117D6-061D-4FFB-B72C-8DD79CFF1BF2}" type="presOf" srcId="{655E046F-1437-4E29-BBF5-CB6B967EE2FD}" destId="{113F4208-D6E3-4AA9-84DD-04CF1467AD03}" srcOrd="0" destOrd="0" presId="urn:microsoft.com/office/officeart/2005/8/layout/list1"/>
    <dgm:cxn modelId="{75365564-824B-434C-A1C0-02758CE56160}" type="presOf" srcId="{1CF22BD1-7EE6-4E3E-AD23-EA5F67C22613}" destId="{044B3F71-F7E0-4CF0-9374-8EFB828739F9}" srcOrd="0" destOrd="0" presId="urn:microsoft.com/office/officeart/2005/8/layout/list1"/>
    <dgm:cxn modelId="{5CAF260E-CEE2-4239-AE3F-18F3D3C094CC}" type="presOf" srcId="{7B86B7E4-BECA-4FC1-9A6C-5E64D0F9A475}" destId="{BFB7A1CA-477E-4A0D-8BD5-64E5B9DF209D}" srcOrd="1" destOrd="0" presId="urn:microsoft.com/office/officeart/2005/8/layout/list1"/>
    <dgm:cxn modelId="{54A5FE64-9D2B-4B3A-B7CC-102D4877D327}" type="presOf" srcId="{18634488-EA53-4EC3-9616-5AF1A78569DF}" destId="{1E4D05EF-13D3-422E-A9FC-D51EECB78AC0}" srcOrd="1" destOrd="0" presId="urn:microsoft.com/office/officeart/2005/8/layout/list1"/>
    <dgm:cxn modelId="{8038A123-673D-4778-AC9E-01232A3EFA8E}" type="presOf" srcId="{655E046F-1437-4E29-BBF5-CB6B967EE2FD}" destId="{F0EF0262-1C4E-42E4-AE4F-BB787FE04E58}" srcOrd="1" destOrd="0" presId="urn:microsoft.com/office/officeart/2005/8/layout/list1"/>
    <dgm:cxn modelId="{B9B3AF5A-9DDF-47EC-8549-B9434523E64A}" type="presOf" srcId="{D49D7DCA-4C81-4C27-8D0B-22B8C6A948A6}" destId="{CA81CF62-2811-4B15-AD09-1C066A07C4AF}" srcOrd="1" destOrd="0" presId="urn:microsoft.com/office/officeart/2005/8/layout/list1"/>
    <dgm:cxn modelId="{020362E8-C985-487A-AC83-0D70A63CF566}" type="presParOf" srcId="{945B4524-ED66-4792-A004-A76B8AF18D76}" destId="{7F6A0418-CEA4-4DAC-9F9D-55D3691FE706}" srcOrd="0" destOrd="0" presId="urn:microsoft.com/office/officeart/2005/8/layout/list1"/>
    <dgm:cxn modelId="{C8085652-FD94-473A-80B6-125727DEF92B}" type="presParOf" srcId="{7F6A0418-CEA4-4DAC-9F9D-55D3691FE706}" destId="{6F4336E1-3E05-48C0-BBE9-F1EA2F6BAD2E}" srcOrd="0" destOrd="0" presId="urn:microsoft.com/office/officeart/2005/8/layout/list1"/>
    <dgm:cxn modelId="{B4A8B2F3-7236-42EC-A58A-B35222B5BE75}" type="presParOf" srcId="{7F6A0418-CEA4-4DAC-9F9D-55D3691FE706}" destId="{1E4D05EF-13D3-422E-A9FC-D51EECB78AC0}" srcOrd="1" destOrd="0" presId="urn:microsoft.com/office/officeart/2005/8/layout/list1"/>
    <dgm:cxn modelId="{92769930-CECA-4AF8-9626-5EBC1A4196F2}" type="presParOf" srcId="{945B4524-ED66-4792-A004-A76B8AF18D76}" destId="{9FE4F373-1DBC-453E-B222-A77EBBE8D52C}" srcOrd="1" destOrd="0" presId="urn:microsoft.com/office/officeart/2005/8/layout/list1"/>
    <dgm:cxn modelId="{A434B68F-F0E3-40CB-963C-42B46CE25933}" type="presParOf" srcId="{945B4524-ED66-4792-A004-A76B8AF18D76}" destId="{34E4891A-4B84-46F0-B8A8-D1FDE498137E}" srcOrd="2" destOrd="0" presId="urn:microsoft.com/office/officeart/2005/8/layout/list1"/>
    <dgm:cxn modelId="{BFDD3097-019F-4454-8DB8-82F29F8184DD}" type="presParOf" srcId="{945B4524-ED66-4792-A004-A76B8AF18D76}" destId="{D6FBA377-E798-4755-9439-8F5245299508}" srcOrd="3" destOrd="0" presId="urn:microsoft.com/office/officeart/2005/8/layout/list1"/>
    <dgm:cxn modelId="{F7F540F5-4B6E-4AD1-827D-0E6727210B69}" type="presParOf" srcId="{945B4524-ED66-4792-A004-A76B8AF18D76}" destId="{B0EAD0BB-9CB1-4B22-AB83-B12B2229FA26}" srcOrd="4" destOrd="0" presId="urn:microsoft.com/office/officeart/2005/8/layout/list1"/>
    <dgm:cxn modelId="{8741369C-0A3C-403D-A3DB-4A76753E8C33}" type="presParOf" srcId="{B0EAD0BB-9CB1-4B22-AB83-B12B2229FA26}" destId="{113F4208-D6E3-4AA9-84DD-04CF1467AD03}" srcOrd="0" destOrd="0" presId="urn:microsoft.com/office/officeart/2005/8/layout/list1"/>
    <dgm:cxn modelId="{9341E8CE-14C9-4C86-B37F-F1E5BC27DA0B}" type="presParOf" srcId="{B0EAD0BB-9CB1-4B22-AB83-B12B2229FA26}" destId="{F0EF0262-1C4E-42E4-AE4F-BB787FE04E58}" srcOrd="1" destOrd="0" presId="urn:microsoft.com/office/officeart/2005/8/layout/list1"/>
    <dgm:cxn modelId="{095137EA-E1F2-4DFE-B675-2610E31AEB12}" type="presParOf" srcId="{945B4524-ED66-4792-A004-A76B8AF18D76}" destId="{6316F80A-A8D8-4968-B5AB-3DC9427E9162}" srcOrd="5" destOrd="0" presId="urn:microsoft.com/office/officeart/2005/8/layout/list1"/>
    <dgm:cxn modelId="{91ECD07C-9FA6-4E10-9BCC-E79AD4C2BAD4}" type="presParOf" srcId="{945B4524-ED66-4792-A004-A76B8AF18D76}" destId="{044B3F71-F7E0-4CF0-9374-8EFB828739F9}" srcOrd="6" destOrd="0" presId="urn:microsoft.com/office/officeart/2005/8/layout/list1"/>
    <dgm:cxn modelId="{C1AB0F0F-BACD-4BAB-A608-4E6308B53DCD}" type="presParOf" srcId="{945B4524-ED66-4792-A004-A76B8AF18D76}" destId="{6F21A05F-3A86-42EF-AD38-C152F72A14B4}" srcOrd="7" destOrd="0" presId="urn:microsoft.com/office/officeart/2005/8/layout/list1"/>
    <dgm:cxn modelId="{9B36FE3F-8011-4FB8-9897-9049F0C667F7}" type="presParOf" srcId="{945B4524-ED66-4792-A004-A76B8AF18D76}" destId="{C6CB459A-F9D7-4554-96CC-96057209EA3F}" srcOrd="8" destOrd="0" presId="urn:microsoft.com/office/officeart/2005/8/layout/list1"/>
    <dgm:cxn modelId="{241A6979-79BE-48C8-811B-EE9DB289DF26}" type="presParOf" srcId="{C6CB459A-F9D7-4554-96CC-96057209EA3F}" destId="{B92B5E65-8721-4B37-AEC0-11D6382C1DC2}" srcOrd="0" destOrd="0" presId="urn:microsoft.com/office/officeart/2005/8/layout/list1"/>
    <dgm:cxn modelId="{6C4075C9-706C-456A-A52F-861DD364D5F7}" type="presParOf" srcId="{C6CB459A-F9D7-4554-96CC-96057209EA3F}" destId="{BFB7A1CA-477E-4A0D-8BD5-64E5B9DF209D}" srcOrd="1" destOrd="0" presId="urn:microsoft.com/office/officeart/2005/8/layout/list1"/>
    <dgm:cxn modelId="{76AE2240-27DC-40DB-A780-AE948C7B75D0}" type="presParOf" srcId="{945B4524-ED66-4792-A004-A76B8AF18D76}" destId="{791D6F26-37DF-4C29-B5AF-7DFD8495ABAD}" srcOrd="9" destOrd="0" presId="urn:microsoft.com/office/officeart/2005/8/layout/list1"/>
    <dgm:cxn modelId="{9114EAA2-D42C-4926-A35B-DFB9EF6CACA4}" type="presParOf" srcId="{945B4524-ED66-4792-A004-A76B8AF18D76}" destId="{FD5173C5-0850-4879-B2DF-5F9525DA89F5}" srcOrd="10" destOrd="0" presId="urn:microsoft.com/office/officeart/2005/8/layout/list1"/>
    <dgm:cxn modelId="{0EB39CC2-7D7B-43E9-AFEE-61F8FB5D5C43}" type="presParOf" srcId="{945B4524-ED66-4792-A004-A76B8AF18D76}" destId="{0B86DBBC-4890-4BAC-8597-76FC5EE7C6F9}" srcOrd="11" destOrd="0" presId="urn:microsoft.com/office/officeart/2005/8/layout/list1"/>
    <dgm:cxn modelId="{A1C79DB4-11E3-4CB5-82D9-6CA0A628FAF0}" type="presParOf" srcId="{945B4524-ED66-4792-A004-A76B8AF18D76}" destId="{62A80672-2D11-484F-B271-58D364BAAA8D}" srcOrd="12" destOrd="0" presId="urn:microsoft.com/office/officeart/2005/8/layout/list1"/>
    <dgm:cxn modelId="{08B35DA6-76C1-4515-9ED3-B07270FC9B58}" type="presParOf" srcId="{62A80672-2D11-484F-B271-58D364BAAA8D}" destId="{32C3641E-3414-47CE-8D44-657E78E09EB2}" srcOrd="0" destOrd="0" presId="urn:microsoft.com/office/officeart/2005/8/layout/list1"/>
    <dgm:cxn modelId="{557A7AB3-5D87-4F78-AC9E-730E6C330BE7}" type="presParOf" srcId="{62A80672-2D11-484F-B271-58D364BAAA8D}" destId="{CA81CF62-2811-4B15-AD09-1C066A07C4AF}" srcOrd="1" destOrd="0" presId="urn:microsoft.com/office/officeart/2005/8/layout/list1"/>
    <dgm:cxn modelId="{01954FE7-8AF1-4F93-96A7-A150B4B65E47}" type="presParOf" srcId="{945B4524-ED66-4792-A004-A76B8AF18D76}" destId="{F372A488-04A5-4749-B5BE-BB82B640C712}" srcOrd="13" destOrd="0" presId="urn:microsoft.com/office/officeart/2005/8/layout/list1"/>
    <dgm:cxn modelId="{161CAE43-3E25-45CA-BC39-A10BC85C8389}" type="presParOf" srcId="{945B4524-ED66-4792-A004-A76B8AF18D76}" destId="{C32C9B67-6CFE-46DD-89B2-D48310F6EAD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93E0DF-38EF-40DD-B157-01092ABE2C56}"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US"/>
        </a:p>
      </dgm:t>
    </dgm:pt>
    <dgm:pt modelId="{7B86AB85-70D4-408B-AB31-71381D8CCE8E}">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Job Shop</a:t>
          </a:r>
        </a:p>
      </dgm:t>
    </dgm:pt>
    <dgm:pt modelId="{22F319DE-EC19-4CEC-8D30-821A1C46ACB3}" type="parTrans" cxnId="{184BD51C-35E1-4A8B-8346-FC5E3C272938}">
      <dgm:prSet/>
      <dgm:spPr/>
      <dgm:t>
        <a:bodyPr/>
        <a:lstStyle/>
        <a:p>
          <a:endParaRPr lang="en-US"/>
        </a:p>
      </dgm:t>
    </dgm:pt>
    <dgm:pt modelId="{9C9C04B1-24B8-4BBC-BEBC-50C4504F3704}" type="sibTrans" cxnId="{184BD51C-35E1-4A8B-8346-FC5E3C272938}">
      <dgm:prSet/>
      <dgm:spPr/>
      <dgm:t>
        <a:bodyPr/>
        <a:lstStyle/>
        <a:p>
          <a:endParaRPr lang="en-US"/>
        </a:p>
      </dgm:t>
    </dgm:pt>
    <dgm:pt modelId="{2CF8977B-A822-459B-9015-4727B70DC2A1}">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Repetitive</a:t>
          </a:r>
        </a:p>
      </dgm:t>
    </dgm:pt>
    <dgm:pt modelId="{8D6256A9-1A38-4804-BC10-06949701DCD1}" type="parTrans" cxnId="{8D302046-C3E5-48D0-88E2-BBC814FA7247}">
      <dgm:prSet/>
      <dgm:spPr/>
      <dgm:t>
        <a:bodyPr/>
        <a:lstStyle/>
        <a:p>
          <a:endParaRPr lang="en-US"/>
        </a:p>
      </dgm:t>
    </dgm:pt>
    <dgm:pt modelId="{CA83BF9C-3EA1-4FCF-BE4B-E0590B1FA2A6}" type="sibTrans" cxnId="{8D302046-C3E5-48D0-88E2-BBC814FA7247}">
      <dgm:prSet/>
      <dgm:spPr/>
      <dgm:t>
        <a:bodyPr/>
        <a:lstStyle/>
        <a:p>
          <a:endParaRPr lang="en-US"/>
        </a:p>
      </dgm:t>
    </dgm:pt>
    <dgm:pt modelId="{709CE7CA-23AA-4485-BFD7-6EACD07BEC46}">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Batch</a:t>
          </a:r>
        </a:p>
      </dgm:t>
    </dgm:pt>
    <dgm:pt modelId="{45794FA3-B2FC-46E8-B557-FCE40A841E95}" type="parTrans" cxnId="{72B9CFC7-2F44-4D37-A709-B8BC17B04818}">
      <dgm:prSet/>
      <dgm:spPr/>
      <dgm:t>
        <a:bodyPr/>
        <a:lstStyle/>
        <a:p>
          <a:endParaRPr lang="en-US"/>
        </a:p>
      </dgm:t>
    </dgm:pt>
    <dgm:pt modelId="{ABC0B46F-725B-4E8C-A84C-037EFBD9113E}" type="sibTrans" cxnId="{72B9CFC7-2F44-4D37-A709-B8BC17B04818}">
      <dgm:prSet/>
      <dgm:spPr/>
      <dgm:t>
        <a:bodyPr/>
        <a:lstStyle/>
        <a:p>
          <a:endParaRPr lang="en-US"/>
        </a:p>
      </dgm:t>
    </dgm:pt>
    <dgm:pt modelId="{ED02AD8C-F386-4782-8363-E7491EE80542}">
      <dgm:prSet phldrT="[Text]"/>
      <dgm:spPr>
        <a:solidFill>
          <a:schemeClr val="bg2">
            <a:lumMod val="75000"/>
          </a:schemeClr>
        </a:solidFill>
        <a:ln>
          <a:solidFill>
            <a:schemeClr val="tx1"/>
          </a:solidFill>
        </a:ln>
        <a:scene3d>
          <a:camera prst="orthographicFront"/>
          <a:lightRig rig="threePt" dir="t"/>
        </a:scene3d>
        <a:sp3d>
          <a:bevelT/>
        </a:sp3d>
      </dgm:spPr>
      <dgm:t>
        <a:bodyPr/>
        <a:lstStyle/>
        <a:p>
          <a:r>
            <a:rPr lang="en-US" b="1" dirty="0">
              <a:solidFill>
                <a:schemeClr val="tx1"/>
              </a:solidFill>
            </a:rPr>
            <a:t>Continuous</a:t>
          </a:r>
        </a:p>
      </dgm:t>
    </dgm:pt>
    <dgm:pt modelId="{DD8F7648-E842-4870-8721-B6ABB1DD3D58}" type="parTrans" cxnId="{FD09EE3E-2528-4362-8C3E-F30883EEE166}">
      <dgm:prSet/>
      <dgm:spPr/>
      <dgm:t>
        <a:bodyPr/>
        <a:lstStyle/>
        <a:p>
          <a:endParaRPr lang="en-US"/>
        </a:p>
      </dgm:t>
    </dgm:pt>
    <dgm:pt modelId="{2A4B0BF8-A744-4631-A75A-FEC01FF92FD9}" type="sibTrans" cxnId="{FD09EE3E-2528-4362-8C3E-F30883EEE166}">
      <dgm:prSet/>
      <dgm:spPr/>
      <dgm:t>
        <a:bodyPr/>
        <a:lstStyle/>
        <a:p>
          <a:endParaRPr lang="en-US"/>
        </a:p>
      </dgm:t>
    </dgm:pt>
    <dgm:pt modelId="{031C5F01-9D00-42B9-9164-E00183F26B2A}" type="pres">
      <dgm:prSet presAssocID="{CC93E0DF-38EF-40DD-B157-01092ABE2C56}" presName="compositeShape" presStyleCnt="0">
        <dgm:presLayoutVars>
          <dgm:chMax val="9"/>
          <dgm:dir/>
          <dgm:resizeHandles val="exact"/>
        </dgm:presLayoutVars>
      </dgm:prSet>
      <dgm:spPr/>
      <dgm:t>
        <a:bodyPr/>
        <a:lstStyle/>
        <a:p>
          <a:endParaRPr lang="en-US"/>
        </a:p>
      </dgm:t>
    </dgm:pt>
    <dgm:pt modelId="{03C7B262-5F0E-4F46-B41F-2E01DF937736}" type="pres">
      <dgm:prSet presAssocID="{CC93E0DF-38EF-40DD-B157-01092ABE2C56}" presName="triangle1" presStyleLbl="node1" presStyleIdx="0" presStyleCnt="4" custLinFactNeighborY="4167">
        <dgm:presLayoutVars>
          <dgm:bulletEnabled val="1"/>
        </dgm:presLayoutVars>
      </dgm:prSet>
      <dgm:spPr/>
      <dgm:t>
        <a:bodyPr/>
        <a:lstStyle/>
        <a:p>
          <a:endParaRPr lang="en-US"/>
        </a:p>
      </dgm:t>
    </dgm:pt>
    <dgm:pt modelId="{B81BF705-46F4-45DB-9450-A63F1C0EA5F3}" type="pres">
      <dgm:prSet presAssocID="{CC93E0DF-38EF-40DD-B157-01092ABE2C56}" presName="triangle2" presStyleLbl="node1" presStyleIdx="1" presStyleCnt="4" custLinFactNeighborY="4167">
        <dgm:presLayoutVars>
          <dgm:bulletEnabled val="1"/>
        </dgm:presLayoutVars>
      </dgm:prSet>
      <dgm:spPr/>
      <dgm:t>
        <a:bodyPr/>
        <a:lstStyle/>
        <a:p>
          <a:endParaRPr lang="en-US"/>
        </a:p>
      </dgm:t>
    </dgm:pt>
    <dgm:pt modelId="{37893292-A489-4EE1-9B63-EC0DDFFB18F7}" type="pres">
      <dgm:prSet presAssocID="{CC93E0DF-38EF-40DD-B157-01092ABE2C56}" presName="triangle3" presStyleLbl="node1" presStyleIdx="2" presStyleCnt="4">
        <dgm:presLayoutVars>
          <dgm:bulletEnabled val="1"/>
        </dgm:presLayoutVars>
      </dgm:prSet>
      <dgm:spPr/>
      <dgm:t>
        <a:bodyPr/>
        <a:lstStyle/>
        <a:p>
          <a:endParaRPr lang="en-US"/>
        </a:p>
      </dgm:t>
    </dgm:pt>
    <dgm:pt modelId="{E33D9AB5-11D5-408B-AEFC-F5BC14AD7F12}" type="pres">
      <dgm:prSet presAssocID="{CC93E0DF-38EF-40DD-B157-01092ABE2C56}" presName="triangle4" presStyleLbl="node1" presStyleIdx="3" presStyleCnt="4">
        <dgm:presLayoutVars>
          <dgm:bulletEnabled val="1"/>
        </dgm:presLayoutVars>
      </dgm:prSet>
      <dgm:spPr/>
      <dgm:t>
        <a:bodyPr/>
        <a:lstStyle/>
        <a:p>
          <a:endParaRPr lang="en-US"/>
        </a:p>
      </dgm:t>
    </dgm:pt>
  </dgm:ptLst>
  <dgm:cxnLst>
    <dgm:cxn modelId="{2EF8D64A-AAE0-4650-A491-1F2C8DEC3811}" type="presOf" srcId="{2CF8977B-A822-459B-9015-4727B70DC2A1}" destId="{B81BF705-46F4-45DB-9450-A63F1C0EA5F3}" srcOrd="0" destOrd="0" presId="urn:microsoft.com/office/officeart/2005/8/layout/pyramid4"/>
    <dgm:cxn modelId="{72B9CFC7-2F44-4D37-A709-B8BC17B04818}" srcId="{CC93E0DF-38EF-40DD-B157-01092ABE2C56}" destId="{709CE7CA-23AA-4485-BFD7-6EACD07BEC46}" srcOrd="2" destOrd="0" parTransId="{45794FA3-B2FC-46E8-B557-FCE40A841E95}" sibTransId="{ABC0B46F-725B-4E8C-A84C-037EFBD9113E}"/>
    <dgm:cxn modelId="{FD09EE3E-2528-4362-8C3E-F30883EEE166}" srcId="{CC93E0DF-38EF-40DD-B157-01092ABE2C56}" destId="{ED02AD8C-F386-4782-8363-E7491EE80542}" srcOrd="3" destOrd="0" parTransId="{DD8F7648-E842-4870-8721-B6ABB1DD3D58}" sibTransId="{2A4B0BF8-A744-4631-A75A-FEC01FF92FD9}"/>
    <dgm:cxn modelId="{DECC009D-1693-42A9-B422-C7D7355B22B0}" type="presOf" srcId="{ED02AD8C-F386-4782-8363-E7491EE80542}" destId="{E33D9AB5-11D5-408B-AEFC-F5BC14AD7F12}" srcOrd="0" destOrd="0" presId="urn:microsoft.com/office/officeart/2005/8/layout/pyramid4"/>
    <dgm:cxn modelId="{184BD51C-35E1-4A8B-8346-FC5E3C272938}" srcId="{CC93E0DF-38EF-40DD-B157-01092ABE2C56}" destId="{7B86AB85-70D4-408B-AB31-71381D8CCE8E}" srcOrd="0" destOrd="0" parTransId="{22F319DE-EC19-4CEC-8D30-821A1C46ACB3}" sibTransId="{9C9C04B1-24B8-4BBC-BEBC-50C4504F3704}"/>
    <dgm:cxn modelId="{F2884C81-C340-4AB1-BA27-5D139ECD40ED}" type="presOf" srcId="{CC93E0DF-38EF-40DD-B157-01092ABE2C56}" destId="{031C5F01-9D00-42B9-9164-E00183F26B2A}" srcOrd="0" destOrd="0" presId="urn:microsoft.com/office/officeart/2005/8/layout/pyramid4"/>
    <dgm:cxn modelId="{8D302046-C3E5-48D0-88E2-BBC814FA7247}" srcId="{CC93E0DF-38EF-40DD-B157-01092ABE2C56}" destId="{2CF8977B-A822-459B-9015-4727B70DC2A1}" srcOrd="1" destOrd="0" parTransId="{8D6256A9-1A38-4804-BC10-06949701DCD1}" sibTransId="{CA83BF9C-3EA1-4FCF-BE4B-E0590B1FA2A6}"/>
    <dgm:cxn modelId="{42CC01C3-D0E3-44A7-B4F8-74FDF3C1A6A7}" type="presOf" srcId="{709CE7CA-23AA-4485-BFD7-6EACD07BEC46}" destId="{37893292-A489-4EE1-9B63-EC0DDFFB18F7}" srcOrd="0" destOrd="0" presId="urn:microsoft.com/office/officeart/2005/8/layout/pyramid4"/>
    <dgm:cxn modelId="{4EE72B0D-6BF6-4E45-9D97-21A529DD5C1E}" type="presOf" srcId="{7B86AB85-70D4-408B-AB31-71381D8CCE8E}" destId="{03C7B262-5F0E-4F46-B41F-2E01DF937736}" srcOrd="0" destOrd="0" presId="urn:microsoft.com/office/officeart/2005/8/layout/pyramid4"/>
    <dgm:cxn modelId="{8AA03C98-E0A2-4E40-B9FF-0673D4B18212}" type="presParOf" srcId="{031C5F01-9D00-42B9-9164-E00183F26B2A}" destId="{03C7B262-5F0E-4F46-B41F-2E01DF937736}" srcOrd="0" destOrd="0" presId="urn:microsoft.com/office/officeart/2005/8/layout/pyramid4"/>
    <dgm:cxn modelId="{C8011882-684C-4203-A7BF-F032BB4DA5E7}" type="presParOf" srcId="{031C5F01-9D00-42B9-9164-E00183F26B2A}" destId="{B81BF705-46F4-45DB-9450-A63F1C0EA5F3}" srcOrd="1" destOrd="0" presId="urn:microsoft.com/office/officeart/2005/8/layout/pyramid4"/>
    <dgm:cxn modelId="{2A3B7801-C5B9-44CC-8CBD-831076BC02C6}" type="presParOf" srcId="{031C5F01-9D00-42B9-9164-E00183F26B2A}" destId="{37893292-A489-4EE1-9B63-EC0DDFFB18F7}" srcOrd="2" destOrd="0" presId="urn:microsoft.com/office/officeart/2005/8/layout/pyramid4"/>
    <dgm:cxn modelId="{D0D0DB7F-2219-4997-B06E-51CC8CEB90C0}" type="presParOf" srcId="{031C5F01-9D00-42B9-9164-E00183F26B2A}" destId="{E33D9AB5-11D5-408B-AEFC-F5BC14AD7F12}"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4891A-4B84-46F0-B8A8-D1FDE498137E}">
      <dsp:nvSpPr>
        <dsp:cNvPr id="0" name=""/>
        <dsp:cNvSpPr/>
      </dsp:nvSpPr>
      <dsp:spPr>
        <a:xfrm>
          <a:off x="0" y="307140"/>
          <a:ext cx="8153400" cy="667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Serve customers from finished goods inventory</a:t>
          </a:r>
          <a:endParaRPr lang="en-US" sz="1600" kern="1200" dirty="0">
            <a:latin typeface="Century" panose="02040604050505020304" pitchFamily="18" charset="0"/>
          </a:endParaRPr>
        </a:p>
      </dsp:txBody>
      <dsp:txXfrm>
        <a:off x="0" y="307140"/>
        <a:ext cx="8153400" cy="667800"/>
      </dsp:txXfrm>
    </dsp:sp>
    <dsp:sp modelId="{1E4D05EF-13D3-422E-A9FC-D51EECB78AC0}">
      <dsp:nvSpPr>
        <dsp:cNvPr id="0" name=""/>
        <dsp:cNvSpPr/>
      </dsp:nvSpPr>
      <dsp:spPr>
        <a:xfrm>
          <a:off x="407670" y="7098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Make-to-Stock</a:t>
          </a:r>
          <a:endParaRPr lang="en-US" sz="1600" kern="1200" dirty="0">
            <a:latin typeface="Century" panose="02040604050505020304" pitchFamily="18" charset="0"/>
          </a:endParaRPr>
        </a:p>
      </dsp:txBody>
      <dsp:txXfrm>
        <a:off x="430727" y="94037"/>
        <a:ext cx="5661266" cy="426206"/>
      </dsp:txXfrm>
    </dsp:sp>
    <dsp:sp modelId="{044B3F71-F7E0-4CF0-9374-8EFB828739F9}">
      <dsp:nvSpPr>
        <dsp:cNvPr id="0" name=""/>
        <dsp:cNvSpPr/>
      </dsp:nvSpPr>
      <dsp:spPr>
        <a:xfrm>
          <a:off x="0" y="1297500"/>
          <a:ext cx="8153400" cy="90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Combine a number of preassembled modules to meet a customer’s specifications</a:t>
          </a:r>
          <a:endParaRPr lang="en-US" sz="1600" kern="1200" dirty="0">
            <a:latin typeface="Century" panose="02040604050505020304" pitchFamily="18" charset="0"/>
          </a:endParaRPr>
        </a:p>
      </dsp:txBody>
      <dsp:txXfrm>
        <a:off x="0" y="1297500"/>
        <a:ext cx="8153400" cy="907200"/>
      </dsp:txXfrm>
    </dsp:sp>
    <dsp:sp modelId="{F0EF0262-1C4E-42E4-AE4F-BB787FE04E58}">
      <dsp:nvSpPr>
        <dsp:cNvPr id="0" name=""/>
        <dsp:cNvSpPr/>
      </dsp:nvSpPr>
      <dsp:spPr>
        <a:xfrm>
          <a:off x="407670" y="106134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Assemble-to-Order</a:t>
          </a:r>
          <a:endParaRPr lang="en-US" sz="1600" kern="1200" dirty="0">
            <a:latin typeface="Century" panose="02040604050505020304" pitchFamily="18" charset="0"/>
          </a:endParaRPr>
        </a:p>
      </dsp:txBody>
      <dsp:txXfrm>
        <a:off x="430727" y="1084397"/>
        <a:ext cx="5661266" cy="426206"/>
      </dsp:txXfrm>
    </dsp:sp>
    <dsp:sp modelId="{FD5173C5-0850-4879-B2DF-5F9525DA89F5}">
      <dsp:nvSpPr>
        <dsp:cNvPr id="0" name=""/>
        <dsp:cNvSpPr/>
      </dsp:nvSpPr>
      <dsp:spPr>
        <a:xfrm>
          <a:off x="0" y="2527259"/>
          <a:ext cx="8153400" cy="90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Make the customer’s product from raw materials, parts, and components</a:t>
          </a:r>
          <a:endParaRPr lang="en-US" sz="1600" kern="1200" dirty="0">
            <a:latin typeface="Century" panose="02040604050505020304" pitchFamily="18" charset="0"/>
          </a:endParaRPr>
        </a:p>
      </dsp:txBody>
      <dsp:txXfrm>
        <a:off x="0" y="2527259"/>
        <a:ext cx="8153400" cy="907200"/>
      </dsp:txXfrm>
    </dsp:sp>
    <dsp:sp modelId="{BFB7A1CA-477E-4A0D-8BD5-64E5B9DF209D}">
      <dsp:nvSpPr>
        <dsp:cNvPr id="0" name=""/>
        <dsp:cNvSpPr/>
      </dsp:nvSpPr>
      <dsp:spPr>
        <a:xfrm>
          <a:off x="407670" y="229110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Make-to-Order</a:t>
          </a:r>
          <a:endParaRPr lang="en-US" sz="1600" kern="1200" dirty="0">
            <a:latin typeface="Century" panose="02040604050505020304" pitchFamily="18" charset="0"/>
          </a:endParaRPr>
        </a:p>
      </dsp:txBody>
      <dsp:txXfrm>
        <a:off x="430727" y="2314157"/>
        <a:ext cx="5661266" cy="426206"/>
      </dsp:txXfrm>
    </dsp:sp>
    <dsp:sp modelId="{C32C9B67-6CFE-46DD-89B2-D48310F6EAD5}">
      <dsp:nvSpPr>
        <dsp:cNvPr id="0" name=""/>
        <dsp:cNvSpPr/>
      </dsp:nvSpPr>
      <dsp:spPr>
        <a:xfrm>
          <a:off x="0" y="3757020"/>
          <a:ext cx="8153400" cy="667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Century" panose="02040604050505020304" pitchFamily="18" charset="0"/>
            </a:rPr>
            <a:t>Work with the customer to design and then make the product</a:t>
          </a:r>
          <a:endParaRPr lang="en-US" sz="1600" kern="1200" dirty="0">
            <a:latin typeface="Century" panose="02040604050505020304" pitchFamily="18" charset="0"/>
          </a:endParaRPr>
        </a:p>
      </dsp:txBody>
      <dsp:txXfrm>
        <a:off x="0" y="3757020"/>
        <a:ext cx="8153400" cy="667800"/>
      </dsp:txXfrm>
    </dsp:sp>
    <dsp:sp modelId="{CA81CF62-2811-4B15-AD09-1C066A07C4AF}">
      <dsp:nvSpPr>
        <dsp:cNvPr id="0" name=""/>
        <dsp:cNvSpPr/>
      </dsp:nvSpPr>
      <dsp:spPr>
        <a:xfrm>
          <a:off x="407670" y="3520860"/>
          <a:ext cx="5707380" cy="472320"/>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latin typeface="Century" panose="02040604050505020304" pitchFamily="18" charset="0"/>
            </a:rPr>
            <a:t>Engineer-to-Order</a:t>
          </a:r>
          <a:endParaRPr lang="en-US" sz="1600" kern="1200" dirty="0">
            <a:latin typeface="Century" panose="02040604050505020304" pitchFamily="18" charset="0"/>
          </a:endParaRPr>
        </a:p>
      </dsp:txBody>
      <dsp:txXfrm>
        <a:off x="430727" y="3543917"/>
        <a:ext cx="5661266"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7B262-5F0E-4F46-B41F-2E01DF937736}">
      <dsp:nvSpPr>
        <dsp:cNvPr id="0" name=""/>
        <dsp:cNvSpPr/>
      </dsp:nvSpPr>
      <dsp:spPr>
        <a:xfrm>
          <a:off x="1026318" y="57353"/>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Job Shop</a:t>
          </a:r>
        </a:p>
      </dsp:txBody>
      <dsp:txXfrm>
        <a:off x="1370409" y="745534"/>
        <a:ext cx="688181" cy="688181"/>
      </dsp:txXfrm>
    </dsp:sp>
    <dsp:sp modelId="{B81BF705-46F4-45DB-9450-A63F1C0EA5F3}">
      <dsp:nvSpPr>
        <dsp:cNvPr id="0" name=""/>
        <dsp:cNvSpPr/>
      </dsp:nvSpPr>
      <dsp:spPr>
        <a:xfrm>
          <a:off x="338137"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Repetitive</a:t>
          </a:r>
        </a:p>
      </dsp:txBody>
      <dsp:txXfrm>
        <a:off x="682228" y="2064543"/>
        <a:ext cx="688181" cy="688181"/>
      </dsp:txXfrm>
    </dsp:sp>
    <dsp:sp modelId="{37893292-A489-4EE1-9B63-EC0DDFFB18F7}">
      <dsp:nvSpPr>
        <dsp:cNvPr id="0" name=""/>
        <dsp:cNvSpPr/>
      </dsp:nvSpPr>
      <dsp:spPr>
        <a:xfrm rot="10800000">
          <a:off x="1026318"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Batch</a:t>
          </a:r>
        </a:p>
      </dsp:txBody>
      <dsp:txXfrm rot="10800000">
        <a:off x="1370408" y="1376362"/>
        <a:ext cx="688181" cy="688181"/>
      </dsp:txXfrm>
    </dsp:sp>
    <dsp:sp modelId="{E33D9AB5-11D5-408B-AEFC-F5BC14AD7F12}">
      <dsp:nvSpPr>
        <dsp:cNvPr id="0" name=""/>
        <dsp:cNvSpPr/>
      </dsp:nvSpPr>
      <dsp:spPr>
        <a:xfrm>
          <a:off x="1714500" y="1376362"/>
          <a:ext cx="1376362" cy="1376362"/>
        </a:xfrm>
        <a:prstGeom prst="triangle">
          <a:avLst/>
        </a:prstGeom>
        <a:solidFill>
          <a:schemeClr val="bg2">
            <a:lumMod val="75000"/>
          </a:schemeClr>
        </a:solidFill>
        <a:ln w="15875" cap="rnd" cmpd="sng" algn="ctr">
          <a:solidFill>
            <a:schemeClr val="tx1"/>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b="1" kern="1200" dirty="0">
              <a:solidFill>
                <a:schemeClr val="tx1"/>
              </a:solidFill>
            </a:rPr>
            <a:t>Continuous</a:t>
          </a:r>
        </a:p>
      </dsp:txBody>
      <dsp:txXfrm>
        <a:off x="2058591" y="2064543"/>
        <a:ext cx="688181" cy="68818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3B5BD1-6BCD-46C4-8F69-A40A344FB311}" type="datetimeFigureOut">
              <a:rPr lang="en-US" smtClean="0"/>
              <a:t>4/9/2023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142C54-C136-4846-97F7-CF1A8CE5DDF4}" type="slidenum">
              <a:rPr lang="en-US" smtClean="0"/>
              <a:t>‹#›</a:t>
            </a:fld>
            <a:endParaRPr lang="en-US" dirty="0"/>
          </a:p>
        </p:txBody>
      </p:sp>
    </p:spTree>
    <p:extLst>
      <p:ext uri="{BB962C8B-B14F-4D97-AF65-F5344CB8AC3E}">
        <p14:creationId xmlns:p14="http://schemas.microsoft.com/office/powerpoint/2010/main" val="946376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Google Shape;103;p2: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2291" name="Google Shape;104;p2: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80188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Google Shape;109;p3: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3315" name="Google Shape;110;p3: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3975897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Google Shape;115;p4: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4339" name="Google Shape;116;p4: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81052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Google Shape;121;p5: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5363" name="Google Shape;122;p5: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57635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Google Shape;121;p5: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dirty="0" smtClean="0"/>
          </a:p>
        </p:txBody>
      </p:sp>
      <p:sp>
        <p:nvSpPr>
          <p:cNvPr id="17411" name="Google Shape;122;p5: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1234852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Google Shape;127;p6: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smtClean="0"/>
          </a:p>
        </p:txBody>
      </p:sp>
      <p:sp>
        <p:nvSpPr>
          <p:cNvPr id="16387" name="Google Shape;128;p6: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252865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Google Shape;127;p6:notes"/>
          <p:cNvSpPr>
            <a:spLocks noGrp="1"/>
          </p:cNvSpPr>
          <p:nvPr>
            <p:ph type="body" idx="1"/>
          </p:nvPr>
        </p:nvSpPr>
        <p:spPr>
          <a:xfrm>
            <a:off x="685644" y="4342777"/>
            <a:ext cx="5486713" cy="41151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91410" rIns="91410" bIns="91410"/>
          <a:lstStyle/>
          <a:p>
            <a:pPr>
              <a:spcBef>
                <a:spcPct val="0"/>
              </a:spcBef>
            </a:pPr>
            <a:endParaRPr lang="en-US" altLang="en-US" dirty="0" smtClean="0"/>
          </a:p>
        </p:txBody>
      </p:sp>
      <p:sp>
        <p:nvSpPr>
          <p:cNvPr id="18435" name="Google Shape;128;p6:notes"/>
          <p:cNvSpPr>
            <a:spLocks noGrp="1" noRot="1" noChangeAspect="1" noTextEdit="1"/>
          </p:cNvSpPr>
          <p:nvPr>
            <p:ph type="sldImg" idx="2"/>
          </p:nvPr>
        </p:nvSpPr>
        <p:spPr>
          <a:xfrm>
            <a:off x="381000" y="685800"/>
            <a:ext cx="6096000" cy="3429000"/>
          </a:xfrm>
          <a:custGeom>
            <a:avLst/>
            <a:gdLst>
              <a:gd name="T0" fmla="*/ 0 w 120000"/>
              <a:gd name="T1" fmla="*/ 0 h 120000"/>
              <a:gd name="T2" fmla="*/ 120000 w 120000"/>
              <a:gd name="T3" fmla="*/ 120000 h 120000"/>
            </a:gdLst>
            <a:ahLst/>
            <a:cxnLst/>
            <a:rect l="T0" t="T1" r="T2" b="T3"/>
            <a:pathLst>
              <a:path w="120000" h="120000" extrusionOk="0">
                <a:moveTo>
                  <a:pt x="0" y="0"/>
                </a:moveTo>
                <a:lnTo>
                  <a:pt x="120000" y="0"/>
                </a:lnTo>
                <a:lnTo>
                  <a:pt x="120000" y="120000"/>
                </a:lnTo>
                <a:lnTo>
                  <a:pt x="0" y="120000"/>
                </a:lnTo>
                <a:close/>
              </a:path>
            </a:pathLst>
          </a:custGeom>
          <a:ln/>
        </p:spPr>
      </p:sp>
    </p:spTree>
    <p:extLst>
      <p:ext uri="{BB962C8B-B14F-4D97-AF65-F5344CB8AC3E}">
        <p14:creationId xmlns:p14="http://schemas.microsoft.com/office/powerpoint/2010/main" val="2737700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994793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61556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01897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34275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49246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863048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820824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475224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15064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982275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00661A-DE6D-4CE0-8D93-FC53EA77EEF4}" type="slidenum">
              <a:rPr lang="en-IN" smtClean="0"/>
              <a:t>‹#›</a:t>
            </a:fld>
            <a:endParaRPr lang="en-IN"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8110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1355753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1723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162221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3960913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43559C-EFD9-4B6C-9BC2-67A99BA66F17}" type="datetimeFigureOut">
              <a:rPr lang="en-IN" smtClean="0"/>
              <a:t>09-04-2023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00661A-DE6D-4CE0-8D93-FC53EA77EEF4}" type="slidenum">
              <a:rPr lang="en-IN" smtClean="0"/>
              <a:t>‹#›</a:t>
            </a:fld>
            <a:endParaRPr lang="en-IN" dirty="0"/>
          </a:p>
        </p:txBody>
      </p:sp>
    </p:spTree>
    <p:extLst>
      <p:ext uri="{BB962C8B-B14F-4D97-AF65-F5344CB8AC3E}">
        <p14:creationId xmlns:p14="http://schemas.microsoft.com/office/powerpoint/2010/main" val="264885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343559C-EFD9-4B6C-9BC2-67A99BA66F17}" type="datetimeFigureOut">
              <a:rPr lang="en-IN" smtClean="0"/>
              <a:t>09-04-2023</a:t>
            </a:fld>
            <a:endParaRPr lang="en-IN"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100661A-DE6D-4CE0-8D93-FC53EA77EEF4}" type="slidenum">
              <a:rPr lang="en-IN" smtClean="0"/>
              <a:t>‹#›</a:t>
            </a:fld>
            <a:endParaRPr lang="en-IN" dirty="0"/>
          </a:p>
        </p:txBody>
      </p:sp>
    </p:spTree>
    <p:extLst>
      <p:ext uri="{BB962C8B-B14F-4D97-AF65-F5344CB8AC3E}">
        <p14:creationId xmlns:p14="http://schemas.microsoft.com/office/powerpoint/2010/main" val="3399963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5.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wmf"/><Relationship Id="rId5" Type="http://schemas.openxmlformats.org/officeDocument/2006/relationships/oleObject" Target="../embeddings/oleObject5.bin"/><Relationship Id="rId4" Type="http://schemas.openxmlformats.org/officeDocument/2006/relationships/image" Target="../media/image19.wmf"/></Relationships>
</file>

<file path=ppt/slides/_rels/slide3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2.wmf"/><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4.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and Facility </a:t>
            </a:r>
            <a:r>
              <a:rPr lang="en-US" b="1" dirty="0" smtClean="0">
                <a:solidFill>
                  <a:srgbClr val="FF0000"/>
                </a:solidFill>
                <a:latin typeface="Times New Roman" panose="02020603050405020304" pitchFamily="18" charset="0"/>
                <a:cs typeface="Times New Roman" panose="02020603050405020304" pitchFamily="18" charset="0"/>
              </a:rPr>
              <a:t>Layout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IN" dirty="0" err="1" smtClean="0">
                <a:latin typeface="Times New Roman" panose="02020603050405020304" pitchFamily="18" charset="0"/>
                <a:cs typeface="Times New Roman" panose="02020603050405020304" pitchFamily="18" charset="0"/>
              </a:rPr>
              <a:t>Dr.</a:t>
            </a:r>
            <a:r>
              <a:rPr lang="en-IN" dirty="0" smtClean="0">
                <a:latin typeface="Times New Roman" panose="02020603050405020304" pitchFamily="18" charset="0"/>
                <a:cs typeface="Times New Roman" panose="02020603050405020304" pitchFamily="18" charset="0"/>
              </a:rPr>
              <a:t> Anurag Tiwari </a:t>
            </a:r>
          </a:p>
          <a:p>
            <a:pPr algn="ctr"/>
            <a:r>
              <a:rPr lang="en-IN" dirty="0" smtClean="0">
                <a:latin typeface="Times New Roman" panose="02020603050405020304" pitchFamily="18" charset="0"/>
                <a:cs typeface="Times New Roman" panose="02020603050405020304" pitchFamily="18" charset="0"/>
              </a:rPr>
              <a:t>IIM </a:t>
            </a:r>
            <a:r>
              <a:rPr lang="en-IN" dirty="0" err="1" smtClean="0">
                <a:latin typeface="Times New Roman" panose="02020603050405020304" pitchFamily="18" charset="0"/>
                <a:cs typeface="Times New Roman" panose="02020603050405020304" pitchFamily="18" charset="0"/>
              </a:rPr>
              <a:t>Rohtak</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0923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Learning Objectives</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Types of manufacturing firms</a:t>
            </a:r>
          </a:p>
          <a:p>
            <a:pPr algn="just">
              <a:lnSpc>
                <a:spcPct val="150000"/>
              </a:lnSpc>
            </a:pPr>
            <a:r>
              <a:rPr lang="en-US" altLang="en-US" dirty="0">
                <a:latin typeface="Times New Roman" panose="02020603050405020304" pitchFamily="18" charset="0"/>
                <a:cs typeface="Times New Roman" panose="02020603050405020304" pitchFamily="18" charset="0"/>
              </a:rPr>
              <a:t>Types of manufacturing process depending on the product characteristics</a:t>
            </a:r>
          </a:p>
          <a:p>
            <a:pPr algn="just">
              <a:lnSpc>
                <a:spcPct val="150000"/>
              </a:lnSpc>
            </a:pPr>
            <a:r>
              <a:rPr lang="en-US" altLang="en-US" dirty="0">
                <a:latin typeface="Times New Roman" panose="02020603050405020304" pitchFamily="18" charset="0"/>
                <a:cs typeface="Times New Roman" panose="02020603050405020304" pitchFamily="18" charset="0"/>
              </a:rPr>
              <a:t>Assembly line balancing</a:t>
            </a:r>
          </a:p>
          <a:p>
            <a:pPr algn="just">
              <a:lnSpc>
                <a:spcPct val="150000"/>
              </a:lnSpc>
            </a:pPr>
            <a:r>
              <a:rPr lang="en-US" altLang="en-US" dirty="0">
                <a:latin typeface="Times New Roman" panose="02020603050405020304" pitchFamily="18" charset="0"/>
                <a:cs typeface="Times New Roman" panose="02020603050405020304" pitchFamily="18" charset="0"/>
              </a:rPr>
              <a:t>Measures of process </a:t>
            </a:r>
            <a:r>
              <a:rPr lang="en-US" altLang="en-US" dirty="0" smtClean="0">
                <a:latin typeface="Times New Roman" panose="02020603050405020304" pitchFamily="18" charset="0"/>
                <a:cs typeface="Times New Roman" panose="02020603050405020304" pitchFamily="18" charset="0"/>
              </a:rPr>
              <a:t>analysis</a:t>
            </a:r>
            <a:endParaRPr lang="en-US" altLang="en-US" sz="28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140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Types of Firms</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359849897"/>
              </p:ext>
            </p:extLst>
          </p:nvPr>
        </p:nvGraphicFramePr>
        <p:xfrm>
          <a:off x="2743198" y="163933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777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Positioning inventory in supply chain</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blip>
          <a:srcRect/>
          <a:stretch>
            <a:fillRect/>
          </a:stretch>
        </p:blipFill>
        <p:spPr bwMode="auto">
          <a:xfrm>
            <a:off x="3373395" y="1556952"/>
            <a:ext cx="6477000" cy="436594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228276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b="1" dirty="0">
                <a:latin typeface="Times New Roman" panose="02020603050405020304" pitchFamily="18" charset="0"/>
                <a:cs typeface="Times New Roman" panose="02020603050405020304" pitchFamily="18" charset="0"/>
              </a:rPr>
              <a:t>Process selection</a:t>
            </a:r>
          </a:p>
          <a:p>
            <a:pPr lvl="1"/>
            <a:r>
              <a:rPr lang="en-US" sz="2000" dirty="0">
                <a:latin typeface="Times New Roman" panose="02020603050405020304" pitchFamily="18" charset="0"/>
                <a:cs typeface="Times New Roman" panose="02020603050405020304" pitchFamily="18" charset="0"/>
              </a:rPr>
              <a:t>Refers to deciding on the way production of goods or services will be organized</a:t>
            </a:r>
          </a:p>
          <a:p>
            <a:pPr lvl="1"/>
            <a:r>
              <a:rPr lang="en-US" sz="2000" dirty="0">
                <a:latin typeface="Times New Roman" panose="02020603050405020304" pitchFamily="18" charset="0"/>
                <a:cs typeface="Times New Roman" panose="02020603050405020304" pitchFamily="18" charset="0"/>
              </a:rPr>
              <a:t>It has major implications for</a:t>
            </a:r>
          </a:p>
          <a:p>
            <a:pPr lvl="2"/>
            <a:r>
              <a:rPr lang="en-US" sz="2000" dirty="0">
                <a:latin typeface="Times New Roman" panose="02020603050405020304" pitchFamily="18" charset="0"/>
                <a:cs typeface="Times New Roman" panose="02020603050405020304" pitchFamily="18" charset="0"/>
              </a:rPr>
              <a:t>Capacity planning</a:t>
            </a:r>
          </a:p>
          <a:p>
            <a:pPr lvl="2"/>
            <a:r>
              <a:rPr lang="en-US" sz="2000" dirty="0">
                <a:latin typeface="Times New Roman" panose="02020603050405020304" pitchFamily="18" charset="0"/>
                <a:cs typeface="Times New Roman" panose="02020603050405020304" pitchFamily="18" charset="0"/>
              </a:rPr>
              <a:t>Layout of facilities</a:t>
            </a:r>
          </a:p>
          <a:p>
            <a:pPr lvl="2"/>
            <a:r>
              <a:rPr lang="en-US" sz="2000" dirty="0">
                <a:latin typeface="Times New Roman" panose="02020603050405020304" pitchFamily="18" charset="0"/>
                <a:cs typeface="Times New Roman" panose="02020603050405020304" pitchFamily="18" charset="0"/>
              </a:rPr>
              <a:t>Equipment</a:t>
            </a:r>
          </a:p>
          <a:p>
            <a:pPr lvl="2"/>
            <a:r>
              <a:rPr lang="en-US" sz="2000" dirty="0">
                <a:latin typeface="Times New Roman" panose="02020603050405020304" pitchFamily="18" charset="0"/>
                <a:cs typeface="Times New Roman" panose="02020603050405020304" pitchFamily="18" charset="0"/>
              </a:rPr>
              <a:t>Design of work systems</a:t>
            </a:r>
          </a:p>
          <a:p>
            <a:pPr lvl="2"/>
            <a:endParaRPr lang="en-US"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36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and System Design</a:t>
            </a:r>
            <a:endParaRPr lang="en-IN" b="1" dirty="0">
              <a:solidFill>
                <a:srgbClr val="FF0000"/>
              </a:solidFill>
              <a:latin typeface="Times New Roman" panose="02020603050405020304" pitchFamily="18" charset="0"/>
              <a:cs typeface="Times New Roman" panose="02020603050405020304" pitchFamily="18" charset="0"/>
            </a:endParaRPr>
          </a:p>
        </p:txBody>
      </p:sp>
      <p:grpSp>
        <p:nvGrpSpPr>
          <p:cNvPr id="4" name="Group 34"/>
          <p:cNvGrpSpPr/>
          <p:nvPr/>
        </p:nvGrpSpPr>
        <p:grpSpPr>
          <a:xfrm>
            <a:off x="3476368" y="1567248"/>
            <a:ext cx="6705600" cy="3505200"/>
            <a:chOff x="1219200" y="1600200"/>
            <a:chExt cx="6705600" cy="3505200"/>
          </a:xfrm>
          <a:effectLst>
            <a:outerShdw blurRad="50800" dist="38100" dir="13500000" algn="br" rotWithShape="0">
              <a:prstClr val="black">
                <a:alpha val="40000"/>
              </a:prstClr>
            </a:outerShdw>
          </a:effectLst>
        </p:grpSpPr>
        <p:sp>
          <p:nvSpPr>
            <p:cNvPr id="5" name="Oval 3104"/>
            <p:cNvSpPr>
              <a:spLocks noChangeArrowheads="1"/>
            </p:cNvSpPr>
            <p:nvPr/>
          </p:nvSpPr>
          <p:spPr bwMode="auto">
            <a:xfrm>
              <a:off x="3938522" y="3775841"/>
              <a:ext cx="1236055" cy="906517"/>
            </a:xfrm>
            <a:prstGeom prst="ellipse">
              <a:avLst/>
            </a:prstGeom>
            <a:solidFill>
              <a:schemeClr val="bg2">
                <a:lumMod val="75000"/>
              </a:schemeClr>
            </a:solidFill>
            <a:ln w="12700">
              <a:solidFill>
                <a:schemeClr val="tx1"/>
              </a:solidFill>
              <a:round/>
              <a:headEnd/>
              <a:tailEnd/>
            </a:ln>
            <a:effectLst/>
          </p:spPr>
          <p:txBody>
            <a:bodyPr wrap="none" anchor="ctr">
              <a:spAutoFit/>
            </a:bodyPr>
            <a:lstStyle/>
            <a:p>
              <a:pPr>
                <a:defRPr/>
              </a:pPr>
              <a:endParaRPr lang="en-US" dirty="0"/>
            </a:p>
          </p:txBody>
        </p:sp>
        <p:sp>
          <p:nvSpPr>
            <p:cNvPr id="6" name="Oval 3103"/>
            <p:cNvSpPr>
              <a:spLocks noChangeArrowheads="1"/>
            </p:cNvSpPr>
            <p:nvPr/>
          </p:nvSpPr>
          <p:spPr bwMode="auto">
            <a:xfrm>
              <a:off x="3938522" y="1841938"/>
              <a:ext cx="1236055" cy="906517"/>
            </a:xfrm>
            <a:prstGeom prst="ellipse">
              <a:avLst/>
            </a:prstGeom>
            <a:solidFill>
              <a:schemeClr val="bg2">
                <a:lumMod val="75000"/>
              </a:schemeClr>
            </a:solidFill>
            <a:ln w="12700">
              <a:solidFill>
                <a:schemeClr val="tx1"/>
              </a:solidFill>
              <a:round/>
              <a:headEnd/>
              <a:tailEnd/>
            </a:ln>
            <a:effectLst/>
          </p:spPr>
          <p:txBody>
            <a:bodyPr wrap="none" anchor="ctr">
              <a:spAutoFit/>
            </a:bodyPr>
            <a:lstStyle/>
            <a:p>
              <a:pPr>
                <a:defRPr/>
              </a:pPr>
              <a:endParaRPr lang="en-US" dirty="0"/>
            </a:p>
          </p:txBody>
        </p:sp>
        <p:grpSp>
          <p:nvGrpSpPr>
            <p:cNvPr id="7" name="Group 3086"/>
            <p:cNvGrpSpPr>
              <a:grpSpLocks/>
            </p:cNvGrpSpPr>
            <p:nvPr/>
          </p:nvGrpSpPr>
          <p:grpSpPr bwMode="auto">
            <a:xfrm>
              <a:off x="1219200" y="1721069"/>
              <a:ext cx="2163097" cy="966952"/>
              <a:chOff x="624" y="864"/>
              <a:chExt cx="1680" cy="768"/>
            </a:xfrm>
          </p:grpSpPr>
          <p:sp>
            <p:nvSpPr>
              <p:cNvPr id="34" name="Oval 3085"/>
              <p:cNvSpPr>
                <a:spLocks noChangeArrowheads="1"/>
              </p:cNvSpPr>
              <p:nvPr/>
            </p:nvSpPr>
            <p:spPr bwMode="auto">
              <a:xfrm>
                <a:off x="624" y="864"/>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5" name="Text Box 3076"/>
              <p:cNvSpPr txBox="1">
                <a:spLocks noChangeArrowheads="1"/>
              </p:cNvSpPr>
              <p:nvPr/>
            </p:nvSpPr>
            <p:spPr bwMode="auto">
              <a:xfrm>
                <a:off x="960" y="1104"/>
                <a:ext cx="1068" cy="318"/>
              </a:xfrm>
              <a:prstGeom prst="rect">
                <a:avLst/>
              </a:prstGeom>
              <a:noFill/>
              <a:ln w="12700">
                <a:noFill/>
                <a:miter lim="800000"/>
                <a:headEnd/>
                <a:tailEnd/>
              </a:ln>
              <a:effectLst/>
            </p:spPr>
            <p:txBody>
              <a:bodyPr wrap="none">
                <a:spAutoFit/>
              </a:bodyPr>
              <a:lstStyle/>
              <a:p>
                <a:pPr eaLnBrk="0" hangingPunct="0">
                  <a:defRPr/>
                </a:pPr>
                <a:r>
                  <a:rPr lang="en-US" sz="2000" b="1" dirty="0">
                    <a:latin typeface="Arial Narrow" pitchFamily="34" charset="0"/>
                  </a:rPr>
                  <a:t>Forecasting</a:t>
                </a:r>
              </a:p>
            </p:txBody>
          </p:sp>
        </p:grpSp>
        <p:grpSp>
          <p:nvGrpSpPr>
            <p:cNvPr id="8" name="Group 3087"/>
            <p:cNvGrpSpPr>
              <a:grpSpLocks/>
            </p:cNvGrpSpPr>
            <p:nvPr/>
          </p:nvGrpSpPr>
          <p:grpSpPr bwMode="auto">
            <a:xfrm>
              <a:off x="1219200" y="2869324"/>
              <a:ext cx="2163097" cy="966952"/>
              <a:chOff x="528" y="1680"/>
              <a:chExt cx="1680" cy="768"/>
            </a:xfrm>
          </p:grpSpPr>
          <p:sp>
            <p:nvSpPr>
              <p:cNvPr id="32" name="Oval 3075"/>
              <p:cNvSpPr>
                <a:spLocks noChangeArrowheads="1"/>
              </p:cNvSpPr>
              <p:nvPr/>
            </p:nvSpPr>
            <p:spPr bwMode="auto">
              <a:xfrm>
                <a:off x="528" y="1680"/>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3" name="Text Box 3077"/>
              <p:cNvSpPr txBox="1">
                <a:spLocks noChangeArrowheads="1"/>
              </p:cNvSpPr>
              <p:nvPr/>
            </p:nvSpPr>
            <p:spPr bwMode="auto">
              <a:xfrm>
                <a:off x="816" y="1776"/>
                <a:ext cx="1314"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Product and</a:t>
                </a:r>
                <a:br>
                  <a:rPr lang="en-US" sz="2000" b="1" dirty="0">
                    <a:latin typeface="Arial Narrow" pitchFamily="34" charset="0"/>
                  </a:rPr>
                </a:br>
                <a:r>
                  <a:rPr lang="en-US" sz="2000" b="1" dirty="0">
                    <a:latin typeface="Arial Narrow" pitchFamily="34" charset="0"/>
                  </a:rPr>
                  <a:t>Service Design</a:t>
                </a:r>
              </a:p>
            </p:txBody>
          </p:sp>
        </p:grpSp>
        <p:grpSp>
          <p:nvGrpSpPr>
            <p:cNvPr id="9" name="Group 3088"/>
            <p:cNvGrpSpPr>
              <a:grpSpLocks/>
            </p:cNvGrpSpPr>
            <p:nvPr/>
          </p:nvGrpSpPr>
          <p:grpSpPr bwMode="auto">
            <a:xfrm>
              <a:off x="1219200" y="4138448"/>
              <a:ext cx="2163097" cy="966952"/>
              <a:chOff x="480" y="2592"/>
              <a:chExt cx="1680" cy="768"/>
            </a:xfrm>
          </p:grpSpPr>
          <p:sp>
            <p:nvSpPr>
              <p:cNvPr id="30" name="Oval 3084"/>
              <p:cNvSpPr>
                <a:spLocks noChangeArrowheads="1"/>
              </p:cNvSpPr>
              <p:nvPr/>
            </p:nvSpPr>
            <p:spPr bwMode="auto">
              <a:xfrm>
                <a:off x="480" y="2592"/>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31" name="Text Box 3078"/>
              <p:cNvSpPr txBox="1">
                <a:spLocks noChangeArrowheads="1"/>
              </p:cNvSpPr>
              <p:nvPr/>
            </p:nvSpPr>
            <p:spPr bwMode="auto">
              <a:xfrm>
                <a:off x="758" y="2711"/>
                <a:ext cx="1227"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Technological</a:t>
                </a:r>
                <a:br>
                  <a:rPr lang="en-US" sz="2000" b="1" dirty="0">
                    <a:latin typeface="Arial Narrow" pitchFamily="34" charset="0"/>
                  </a:rPr>
                </a:br>
                <a:r>
                  <a:rPr lang="en-US" sz="2000" b="1" dirty="0">
                    <a:latin typeface="Arial Narrow" pitchFamily="34" charset="0"/>
                  </a:rPr>
                  <a:t>Change</a:t>
                </a:r>
              </a:p>
            </p:txBody>
          </p:sp>
        </p:grpSp>
        <p:grpSp>
          <p:nvGrpSpPr>
            <p:cNvPr id="10" name="Group 3096"/>
            <p:cNvGrpSpPr>
              <a:grpSpLocks/>
            </p:cNvGrpSpPr>
            <p:nvPr/>
          </p:nvGrpSpPr>
          <p:grpSpPr bwMode="auto">
            <a:xfrm>
              <a:off x="3814916" y="1660634"/>
              <a:ext cx="1483266" cy="3323897"/>
              <a:chOff x="2496" y="720"/>
              <a:chExt cx="1152" cy="2640"/>
            </a:xfrm>
            <a:effectLst>
              <a:outerShdw blurRad="50800" dist="38100" dir="8100000" algn="tr" rotWithShape="0">
                <a:prstClr val="black">
                  <a:alpha val="40000"/>
                </a:prstClr>
              </a:outerShdw>
            </a:effectLst>
          </p:grpSpPr>
          <p:sp>
            <p:nvSpPr>
              <p:cNvPr id="27" name="Rectangle 3089"/>
              <p:cNvSpPr>
                <a:spLocks noChangeArrowheads="1"/>
              </p:cNvSpPr>
              <p:nvPr/>
            </p:nvSpPr>
            <p:spPr bwMode="auto">
              <a:xfrm>
                <a:off x="2496" y="720"/>
                <a:ext cx="1152" cy="2640"/>
              </a:xfrm>
              <a:prstGeom prst="rect">
                <a:avLst/>
              </a:prstGeom>
              <a:noFill/>
              <a:ln w="12700">
                <a:solidFill>
                  <a:schemeClr val="tx1"/>
                </a:solidFill>
                <a:miter lim="800000"/>
                <a:headEnd/>
                <a:tailEnd/>
              </a:ln>
              <a:effectLst/>
            </p:spPr>
            <p:txBody>
              <a:bodyPr wrap="none" anchor="ctr">
                <a:spAutoFit/>
              </a:bodyPr>
              <a:lstStyle/>
              <a:p>
                <a:pPr>
                  <a:defRPr/>
                </a:pPr>
                <a:endParaRPr lang="en-US" dirty="0"/>
              </a:p>
            </p:txBody>
          </p:sp>
          <p:sp>
            <p:nvSpPr>
              <p:cNvPr id="28" name="Text Box 3079"/>
              <p:cNvSpPr txBox="1">
                <a:spLocks noChangeArrowheads="1"/>
              </p:cNvSpPr>
              <p:nvPr/>
            </p:nvSpPr>
            <p:spPr bwMode="auto">
              <a:xfrm>
                <a:off x="2682" y="960"/>
                <a:ext cx="832"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Capacity</a:t>
                </a:r>
                <a:br>
                  <a:rPr lang="en-US" sz="2000" b="1" dirty="0">
                    <a:latin typeface="Arial Narrow" pitchFamily="34" charset="0"/>
                  </a:rPr>
                </a:br>
                <a:r>
                  <a:rPr lang="en-US" sz="2000" b="1" dirty="0">
                    <a:latin typeface="Arial Narrow" pitchFamily="34" charset="0"/>
                  </a:rPr>
                  <a:t>Planning</a:t>
                </a:r>
              </a:p>
            </p:txBody>
          </p:sp>
          <p:sp>
            <p:nvSpPr>
              <p:cNvPr id="29" name="Text Box 3080"/>
              <p:cNvSpPr txBox="1">
                <a:spLocks noChangeArrowheads="1"/>
              </p:cNvSpPr>
              <p:nvPr/>
            </p:nvSpPr>
            <p:spPr bwMode="auto">
              <a:xfrm>
                <a:off x="2664" y="2496"/>
                <a:ext cx="869"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Process</a:t>
                </a:r>
                <a:br>
                  <a:rPr lang="en-US" sz="2000" b="1" dirty="0">
                    <a:latin typeface="Arial Narrow" pitchFamily="34" charset="0"/>
                  </a:rPr>
                </a:br>
                <a:r>
                  <a:rPr lang="en-US" sz="2000" b="1" dirty="0">
                    <a:latin typeface="Arial Narrow" pitchFamily="34" charset="0"/>
                  </a:rPr>
                  <a:t>Selection</a:t>
                </a:r>
              </a:p>
            </p:txBody>
          </p:sp>
        </p:grpSp>
        <p:grpSp>
          <p:nvGrpSpPr>
            <p:cNvPr id="11" name="Group 3091"/>
            <p:cNvGrpSpPr>
              <a:grpSpLocks/>
            </p:cNvGrpSpPr>
            <p:nvPr/>
          </p:nvGrpSpPr>
          <p:grpSpPr bwMode="auto">
            <a:xfrm>
              <a:off x="5761703" y="1600200"/>
              <a:ext cx="2163097" cy="966952"/>
              <a:chOff x="3888" y="672"/>
              <a:chExt cx="1680" cy="768"/>
            </a:xfrm>
          </p:grpSpPr>
          <p:sp>
            <p:nvSpPr>
              <p:cNvPr id="25" name="Oval 3090"/>
              <p:cNvSpPr>
                <a:spLocks noChangeArrowheads="1"/>
              </p:cNvSpPr>
              <p:nvPr/>
            </p:nvSpPr>
            <p:spPr bwMode="auto">
              <a:xfrm>
                <a:off x="3888" y="672"/>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6" name="Text Box 3081"/>
              <p:cNvSpPr txBox="1">
                <a:spLocks noChangeArrowheads="1"/>
              </p:cNvSpPr>
              <p:nvPr/>
            </p:nvSpPr>
            <p:spPr bwMode="auto">
              <a:xfrm>
                <a:off x="4166" y="791"/>
                <a:ext cx="1176"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Facilities and</a:t>
                </a:r>
                <a:br>
                  <a:rPr lang="en-US" sz="2000" b="1" dirty="0">
                    <a:latin typeface="Arial Narrow" pitchFamily="34" charset="0"/>
                  </a:rPr>
                </a:br>
                <a:r>
                  <a:rPr lang="en-US" sz="2000" b="1" dirty="0">
                    <a:latin typeface="Arial Narrow" pitchFamily="34" charset="0"/>
                  </a:rPr>
                  <a:t>Equipment</a:t>
                </a:r>
              </a:p>
            </p:txBody>
          </p:sp>
        </p:grpSp>
        <p:grpSp>
          <p:nvGrpSpPr>
            <p:cNvPr id="12" name="Group 3093"/>
            <p:cNvGrpSpPr>
              <a:grpSpLocks/>
            </p:cNvGrpSpPr>
            <p:nvPr/>
          </p:nvGrpSpPr>
          <p:grpSpPr bwMode="auto">
            <a:xfrm>
              <a:off x="5730802" y="2808890"/>
              <a:ext cx="2163097" cy="966952"/>
              <a:chOff x="3600" y="1536"/>
              <a:chExt cx="1680" cy="768"/>
            </a:xfrm>
          </p:grpSpPr>
          <p:sp>
            <p:nvSpPr>
              <p:cNvPr id="23" name="Oval 3092"/>
              <p:cNvSpPr>
                <a:spLocks noChangeArrowheads="1"/>
              </p:cNvSpPr>
              <p:nvPr/>
            </p:nvSpPr>
            <p:spPr bwMode="auto">
              <a:xfrm>
                <a:off x="3600" y="1536"/>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4" name="Text Box 3082"/>
              <p:cNvSpPr txBox="1">
                <a:spLocks noChangeArrowheads="1"/>
              </p:cNvSpPr>
              <p:nvPr/>
            </p:nvSpPr>
            <p:spPr bwMode="auto">
              <a:xfrm>
                <a:off x="4118" y="1751"/>
                <a:ext cx="679" cy="318"/>
              </a:xfrm>
              <a:prstGeom prst="rect">
                <a:avLst/>
              </a:prstGeom>
              <a:noFill/>
              <a:ln w="12700">
                <a:noFill/>
                <a:miter lim="800000"/>
                <a:headEnd/>
                <a:tailEnd/>
              </a:ln>
              <a:effectLst/>
            </p:spPr>
            <p:txBody>
              <a:bodyPr wrap="none">
                <a:spAutoFit/>
              </a:bodyPr>
              <a:lstStyle/>
              <a:p>
                <a:pPr eaLnBrk="0" hangingPunct="0">
                  <a:defRPr/>
                </a:pPr>
                <a:r>
                  <a:rPr lang="en-US" sz="2000" b="1" dirty="0">
                    <a:latin typeface="Arial Narrow" pitchFamily="34" charset="0"/>
                  </a:rPr>
                  <a:t>Layout</a:t>
                </a:r>
              </a:p>
            </p:txBody>
          </p:sp>
        </p:grpSp>
        <p:grpSp>
          <p:nvGrpSpPr>
            <p:cNvPr id="13" name="Group 3095"/>
            <p:cNvGrpSpPr>
              <a:grpSpLocks/>
            </p:cNvGrpSpPr>
            <p:nvPr/>
          </p:nvGrpSpPr>
          <p:grpSpPr bwMode="auto">
            <a:xfrm>
              <a:off x="5761703" y="4078014"/>
              <a:ext cx="2163097" cy="966952"/>
              <a:chOff x="3648" y="2400"/>
              <a:chExt cx="1680" cy="768"/>
            </a:xfrm>
          </p:grpSpPr>
          <p:sp>
            <p:nvSpPr>
              <p:cNvPr id="21" name="Oval 3094"/>
              <p:cNvSpPr>
                <a:spLocks noChangeArrowheads="1"/>
              </p:cNvSpPr>
              <p:nvPr/>
            </p:nvSpPr>
            <p:spPr bwMode="auto">
              <a:xfrm>
                <a:off x="3648" y="2400"/>
                <a:ext cx="1680" cy="768"/>
              </a:xfrm>
              <a:prstGeom prst="ellipse">
                <a:avLst/>
              </a:prstGeom>
              <a:solidFill>
                <a:schemeClr val="bg2">
                  <a:lumMod val="75000"/>
                </a:schemeClr>
              </a:solidFill>
              <a:ln w="12700">
                <a:solidFill>
                  <a:schemeClr val="tx1"/>
                </a:solidFill>
                <a:round/>
                <a:headEnd/>
                <a:tailEnd/>
              </a:ln>
              <a:effectLst/>
            </p:spPr>
            <p:txBody>
              <a:bodyPr anchor="ctr">
                <a:spAutoFit/>
              </a:bodyPr>
              <a:lstStyle/>
              <a:p>
                <a:pPr>
                  <a:defRPr/>
                </a:pPr>
                <a:endParaRPr lang="en-US" dirty="0"/>
              </a:p>
            </p:txBody>
          </p:sp>
          <p:sp>
            <p:nvSpPr>
              <p:cNvPr id="22" name="Text Box 3083"/>
              <p:cNvSpPr txBox="1">
                <a:spLocks noChangeArrowheads="1"/>
              </p:cNvSpPr>
              <p:nvPr/>
            </p:nvSpPr>
            <p:spPr bwMode="auto">
              <a:xfrm>
                <a:off x="4166" y="2519"/>
                <a:ext cx="687" cy="562"/>
              </a:xfrm>
              <a:prstGeom prst="rect">
                <a:avLst/>
              </a:prstGeom>
              <a:noFill/>
              <a:ln w="12700">
                <a:noFill/>
                <a:miter lim="800000"/>
                <a:headEnd/>
                <a:tailEnd/>
              </a:ln>
              <a:effectLst/>
            </p:spPr>
            <p:txBody>
              <a:bodyPr wrap="none">
                <a:spAutoFit/>
              </a:bodyPr>
              <a:lstStyle/>
              <a:p>
                <a:pPr algn="ctr" eaLnBrk="0" hangingPunct="0">
                  <a:defRPr/>
                </a:pPr>
                <a:r>
                  <a:rPr lang="en-US" sz="2000" b="1" dirty="0">
                    <a:latin typeface="Arial Narrow" pitchFamily="34" charset="0"/>
                  </a:rPr>
                  <a:t>Work</a:t>
                </a:r>
                <a:br>
                  <a:rPr lang="en-US" sz="2000" b="1" dirty="0">
                    <a:latin typeface="Arial Narrow" pitchFamily="34" charset="0"/>
                  </a:rPr>
                </a:br>
                <a:r>
                  <a:rPr lang="en-US" sz="2000" b="1" dirty="0">
                    <a:latin typeface="Arial Narrow" pitchFamily="34" charset="0"/>
                  </a:rPr>
                  <a:t>Design</a:t>
                </a:r>
              </a:p>
            </p:txBody>
          </p:sp>
        </p:grpSp>
        <p:sp>
          <p:nvSpPr>
            <p:cNvPr id="14" name="Line 3097"/>
            <p:cNvSpPr>
              <a:spLocks noChangeShapeType="1"/>
            </p:cNvSpPr>
            <p:nvPr/>
          </p:nvSpPr>
          <p:spPr bwMode="auto">
            <a:xfrm>
              <a:off x="3382297" y="2204545"/>
              <a:ext cx="432619" cy="423041"/>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5" name="Line 3098"/>
            <p:cNvSpPr>
              <a:spLocks noChangeShapeType="1"/>
            </p:cNvSpPr>
            <p:nvPr/>
          </p:nvSpPr>
          <p:spPr bwMode="auto">
            <a:xfrm>
              <a:off x="3382297" y="3352800"/>
              <a:ext cx="432619" cy="0"/>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6" name="Line 3099"/>
            <p:cNvSpPr>
              <a:spLocks noChangeShapeType="1"/>
            </p:cNvSpPr>
            <p:nvPr/>
          </p:nvSpPr>
          <p:spPr bwMode="auto">
            <a:xfrm flipV="1">
              <a:off x="3320494" y="4017579"/>
              <a:ext cx="494422" cy="483476"/>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7" name="Line 3100"/>
            <p:cNvSpPr>
              <a:spLocks noChangeShapeType="1"/>
            </p:cNvSpPr>
            <p:nvPr/>
          </p:nvSpPr>
          <p:spPr bwMode="auto">
            <a:xfrm flipV="1">
              <a:off x="5298182" y="2264979"/>
              <a:ext cx="494422" cy="241738"/>
            </a:xfrm>
            <a:prstGeom prst="line">
              <a:avLst/>
            </a:prstGeom>
            <a:noFill/>
            <a:ln w="19050">
              <a:solidFill>
                <a:schemeClr val="tx1"/>
              </a:solidFill>
              <a:round/>
              <a:headEnd/>
              <a:tailEnd type="triangle" w="med" len="med"/>
            </a:ln>
            <a:effectLst/>
          </p:spPr>
          <p:txBody>
            <a:bodyPr>
              <a:spAutoFit/>
            </a:bodyPr>
            <a:lstStyle/>
            <a:p>
              <a:pPr>
                <a:defRPr/>
              </a:pPr>
              <a:endParaRPr lang="en-US" dirty="0"/>
            </a:p>
          </p:txBody>
        </p:sp>
        <p:sp>
          <p:nvSpPr>
            <p:cNvPr id="18" name="Line 3101"/>
            <p:cNvSpPr>
              <a:spLocks noChangeShapeType="1"/>
            </p:cNvSpPr>
            <p:nvPr/>
          </p:nvSpPr>
          <p:spPr bwMode="auto">
            <a:xfrm>
              <a:off x="5298182" y="3292366"/>
              <a:ext cx="432619" cy="0"/>
            </a:xfrm>
            <a:prstGeom prst="line">
              <a:avLst/>
            </a:prstGeom>
            <a:noFill/>
            <a:ln w="19050">
              <a:solidFill>
                <a:schemeClr val="tx1"/>
              </a:solidFill>
              <a:round/>
              <a:headEnd/>
              <a:tailEnd type="triangle" w="med" len="med"/>
            </a:ln>
            <a:effectLst/>
          </p:spPr>
          <p:txBody>
            <a:bodyPr wrap="none">
              <a:spAutoFit/>
            </a:bodyPr>
            <a:lstStyle/>
            <a:p>
              <a:pPr>
                <a:defRPr/>
              </a:pPr>
              <a:endParaRPr lang="en-US" dirty="0"/>
            </a:p>
          </p:txBody>
        </p:sp>
        <p:sp>
          <p:nvSpPr>
            <p:cNvPr id="19" name="Line 3102"/>
            <p:cNvSpPr>
              <a:spLocks noChangeShapeType="1"/>
            </p:cNvSpPr>
            <p:nvPr/>
          </p:nvSpPr>
          <p:spPr bwMode="auto">
            <a:xfrm>
              <a:off x="5298182" y="4078014"/>
              <a:ext cx="494422" cy="362607"/>
            </a:xfrm>
            <a:prstGeom prst="line">
              <a:avLst/>
            </a:prstGeom>
            <a:noFill/>
            <a:ln w="19050">
              <a:solidFill>
                <a:schemeClr val="tx1"/>
              </a:solidFill>
              <a:round/>
              <a:headEnd/>
              <a:tailEnd type="triangle" w="med" len="med"/>
            </a:ln>
            <a:effectLst/>
          </p:spPr>
          <p:txBody>
            <a:bodyPr>
              <a:spAutoFit/>
            </a:bodyPr>
            <a:lstStyle/>
            <a:p>
              <a:pPr>
                <a:defRPr/>
              </a:pPr>
              <a:endParaRPr lang="en-US" dirty="0"/>
            </a:p>
          </p:txBody>
        </p:sp>
        <p:sp>
          <p:nvSpPr>
            <p:cNvPr id="20" name="AutoShape 3105"/>
            <p:cNvSpPr>
              <a:spLocks noChangeArrowheads="1"/>
            </p:cNvSpPr>
            <p:nvPr/>
          </p:nvSpPr>
          <p:spPr bwMode="auto">
            <a:xfrm>
              <a:off x="4432944" y="2748455"/>
              <a:ext cx="309014" cy="1027386"/>
            </a:xfrm>
            <a:prstGeom prst="upDownArrow">
              <a:avLst>
                <a:gd name="adj1" fmla="val 50000"/>
                <a:gd name="adj2" fmla="val 68000"/>
              </a:avLst>
            </a:prstGeom>
            <a:solidFill>
              <a:schemeClr val="bg2">
                <a:lumMod val="75000"/>
              </a:schemeClr>
            </a:solidFill>
            <a:ln w="12700">
              <a:solidFill>
                <a:schemeClr val="tx1"/>
              </a:solidFill>
              <a:miter lim="800000"/>
              <a:headEnd/>
              <a:tailEnd/>
            </a:ln>
            <a:effectLst/>
          </p:spPr>
          <p:txBody>
            <a:bodyPr wrap="none" anchor="ctr">
              <a:spAutoFit/>
            </a:bodyPr>
            <a:lstStyle/>
            <a:p>
              <a:pPr>
                <a:defRPr/>
              </a:pPr>
              <a:endParaRPr lang="en-US" dirty="0"/>
            </a:p>
          </p:txBody>
        </p:sp>
      </p:grpSp>
    </p:spTree>
    <p:extLst>
      <p:ext uri="{BB962C8B-B14F-4D97-AF65-F5344CB8AC3E}">
        <p14:creationId xmlns:p14="http://schemas.microsoft.com/office/powerpoint/2010/main" val="291729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Selection (cont.)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2891483" y="1524000"/>
            <a:ext cx="8229600" cy="4572000"/>
          </a:xfrm>
        </p:spPr>
        <p:txBody>
          <a:bodyPr/>
          <a:lstStyle/>
          <a:p>
            <a:pPr marL="514350" indent="-514350" eaLnBrk="1" hangingPunct="1">
              <a:buNone/>
            </a:pPr>
            <a:r>
              <a:rPr lang="en-US" dirty="0">
                <a:latin typeface="Times New Roman" panose="02020603050405020304" pitchFamily="18" charset="0"/>
                <a:cs typeface="Times New Roman" panose="02020603050405020304" pitchFamily="18" charset="0"/>
              </a:rPr>
              <a:t>Two key questions in process selection:</a:t>
            </a:r>
          </a:p>
          <a:p>
            <a:pPr marL="514350" indent="-514350" eaLnBrk="1" hangingPunct="1">
              <a:buFontTx/>
              <a:buAutoNum type="arabicPeriod"/>
            </a:pPr>
            <a:r>
              <a:rPr lang="en-US" b="0" dirty="0">
                <a:latin typeface="Times New Roman" panose="02020603050405020304" pitchFamily="18" charset="0"/>
                <a:cs typeface="Times New Roman" panose="02020603050405020304" pitchFamily="18" charset="0"/>
              </a:rPr>
              <a:t>How much variety will the process need to be able to handle?</a:t>
            </a:r>
          </a:p>
          <a:p>
            <a:pPr marL="514350" indent="-514350" eaLnBrk="1" hangingPunct="1">
              <a:buFontTx/>
              <a:buAutoNum type="arabicPeriod"/>
            </a:pPr>
            <a:r>
              <a:rPr lang="en-US" b="0" dirty="0">
                <a:latin typeface="Times New Roman" panose="02020603050405020304" pitchFamily="18" charset="0"/>
                <a:cs typeface="Times New Roman" panose="02020603050405020304" pitchFamily="18" charset="0"/>
              </a:rPr>
              <a:t>How much volume will the process need to be able to handle?</a:t>
            </a:r>
          </a:p>
        </p:txBody>
      </p:sp>
      <p:graphicFrame>
        <p:nvGraphicFramePr>
          <p:cNvPr id="5" name="Content Placeholder 5"/>
          <p:cNvGraphicFramePr>
            <a:graphicFrameLocks/>
          </p:cNvGraphicFramePr>
          <p:nvPr>
            <p:extLst>
              <p:ext uri="{D42A27DB-BD31-4B8C-83A1-F6EECF244321}">
                <p14:modId xmlns:p14="http://schemas.microsoft.com/office/powerpoint/2010/main" val="4146869468"/>
              </p:ext>
            </p:extLst>
          </p:nvPr>
        </p:nvGraphicFramePr>
        <p:xfrm>
          <a:off x="5177483" y="3505200"/>
          <a:ext cx="3429000" cy="275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752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5834" y="245419"/>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Types of Processing</a:t>
            </a:r>
            <a:endParaRPr lang="en-IN"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315157816"/>
              </p:ext>
            </p:extLst>
          </p:nvPr>
        </p:nvGraphicFramePr>
        <p:xfrm>
          <a:off x="2265256" y="1369975"/>
          <a:ext cx="9141652" cy="4615188"/>
        </p:xfrm>
        <a:graphic>
          <a:graphicData uri="http://schemas.openxmlformats.org/drawingml/2006/table">
            <a:tbl>
              <a:tblPr firstRow="1" bandRow="1">
                <a:tableStyleId>{5C22544A-7EE6-4342-B048-85BDC9FD1C3A}</a:tableStyleId>
              </a:tblPr>
              <a:tblGrid>
                <a:gridCol w="1546520">
                  <a:extLst>
                    <a:ext uri="{9D8B030D-6E8A-4147-A177-3AD203B41FA5}">
                      <a16:colId xmlns="" xmlns:a16="http://schemas.microsoft.com/office/drawing/2014/main" val="20000"/>
                    </a:ext>
                  </a:extLst>
                </a:gridCol>
                <a:gridCol w="2027660">
                  <a:extLst>
                    <a:ext uri="{9D8B030D-6E8A-4147-A177-3AD203B41FA5}">
                      <a16:colId xmlns="" xmlns:a16="http://schemas.microsoft.com/office/drawing/2014/main" val="20001"/>
                    </a:ext>
                  </a:extLst>
                </a:gridCol>
                <a:gridCol w="1855824">
                  <a:extLst>
                    <a:ext uri="{9D8B030D-6E8A-4147-A177-3AD203B41FA5}">
                      <a16:colId xmlns="" xmlns:a16="http://schemas.microsoft.com/office/drawing/2014/main" val="20002"/>
                    </a:ext>
                  </a:extLst>
                </a:gridCol>
                <a:gridCol w="1855824">
                  <a:extLst>
                    <a:ext uri="{9D8B030D-6E8A-4147-A177-3AD203B41FA5}">
                      <a16:colId xmlns="" xmlns:a16="http://schemas.microsoft.com/office/drawing/2014/main" val="20003"/>
                    </a:ext>
                  </a:extLst>
                </a:gridCol>
                <a:gridCol w="1855824">
                  <a:extLst>
                    <a:ext uri="{9D8B030D-6E8A-4147-A177-3AD203B41FA5}">
                      <a16:colId xmlns="" xmlns:a16="http://schemas.microsoft.com/office/drawing/2014/main" val="20004"/>
                    </a:ext>
                  </a:extLst>
                </a:gridCol>
              </a:tblGrid>
              <a:tr h="1003302">
                <a:tc>
                  <a:txBody>
                    <a:bodyPr/>
                    <a:lstStyle/>
                    <a:p>
                      <a:endParaRPr lang="en-US"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Job Shop</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Batch</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Repetitive/</a:t>
                      </a:r>
                    </a:p>
                    <a:p>
                      <a:r>
                        <a:rPr lang="en-US" dirty="0">
                          <a:solidFill>
                            <a:schemeClr val="tx1"/>
                          </a:solidFill>
                          <a:latin typeface="Times New Roman" panose="02020603050405020304" pitchFamily="18" charset="0"/>
                          <a:cs typeface="Times New Roman" panose="02020603050405020304" pitchFamily="18" charset="0"/>
                        </a:rPr>
                        <a:t>Assembly</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r>
                        <a:rPr lang="en-US" dirty="0">
                          <a:solidFill>
                            <a:schemeClr val="tx1"/>
                          </a:solidFill>
                          <a:latin typeface="Times New Roman" panose="02020603050405020304" pitchFamily="18" charset="0"/>
                          <a:cs typeface="Times New Roman" panose="02020603050405020304" pitchFamily="18" charset="0"/>
                        </a:rPr>
                        <a:t>Continuous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extLst>
                  <a:ext uri="{0D108BD9-81ED-4DB2-BD59-A6C34878D82A}">
                    <a16:rowId xmlns="" xmlns:a16="http://schemas.microsoft.com/office/drawing/2014/main" val="10000"/>
                  </a:ext>
                </a:extLst>
              </a:tr>
              <a:tr h="1203962">
                <a:tc>
                  <a:txBody>
                    <a:bodyPr/>
                    <a:lstStyle/>
                    <a:p>
                      <a:r>
                        <a:rPr lang="en-US" sz="1200" b="1" dirty="0">
                          <a:latin typeface="Times New Roman" panose="02020603050405020304" pitchFamily="18" charset="0"/>
                          <a:cs typeface="Times New Roman" panose="02020603050405020304" pitchFamily="18" charset="0"/>
                        </a:rPr>
                        <a:t>Description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Customized</a:t>
                      </a:r>
                    </a:p>
                    <a:p>
                      <a:pPr marL="285750" lvl="1" indent="0"/>
                      <a:r>
                        <a:rPr lang="en-US" sz="1200" dirty="0">
                          <a:latin typeface="Times New Roman" panose="02020603050405020304" pitchFamily="18" charset="0"/>
                          <a:cs typeface="Times New Roman" panose="02020603050405020304" pitchFamily="18" charset="0"/>
                        </a:rPr>
                        <a:t>goods or</a:t>
                      </a:r>
                    </a:p>
                    <a:p>
                      <a:pPr marL="285750"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Semi-</a:t>
                      </a:r>
                    </a:p>
                    <a:p>
                      <a:pPr marL="225425" lvl="1" indent="0"/>
                      <a:r>
                        <a:rPr lang="en-US" sz="1200" dirty="0">
                          <a:latin typeface="Times New Roman" panose="02020603050405020304" pitchFamily="18" charset="0"/>
                          <a:cs typeface="Times New Roman" panose="02020603050405020304" pitchFamily="18" charset="0"/>
                        </a:rPr>
                        <a:t>standardized</a:t>
                      </a:r>
                    </a:p>
                    <a:p>
                      <a:pPr marL="225425" lvl="1" indent="0"/>
                      <a:r>
                        <a:rPr lang="en-US" sz="1200" dirty="0">
                          <a:latin typeface="Times New Roman" panose="02020603050405020304" pitchFamily="18" charset="0"/>
                          <a:cs typeface="Times New Roman" panose="02020603050405020304" pitchFamily="18" charset="0"/>
                        </a:rPr>
                        <a:t>goods or </a:t>
                      </a:r>
                    </a:p>
                    <a:p>
                      <a:pPr marL="225425"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Standardized</a:t>
                      </a:r>
                    </a:p>
                    <a:p>
                      <a:pPr marL="225425" lvl="1" indent="0"/>
                      <a:r>
                        <a:rPr lang="en-US" sz="1200" dirty="0">
                          <a:latin typeface="Times New Roman" panose="02020603050405020304" pitchFamily="18" charset="0"/>
                          <a:cs typeface="Times New Roman" panose="02020603050405020304" pitchFamily="18" charset="0"/>
                        </a:rPr>
                        <a:t>goods or</a:t>
                      </a:r>
                    </a:p>
                    <a:p>
                      <a:pPr marL="225425" lvl="1" indent="0"/>
                      <a:r>
                        <a:rPr lang="en-US" sz="1200" dirty="0">
                          <a:latin typeface="Times New Roman" panose="02020603050405020304" pitchFamily="18" charset="0"/>
                          <a:cs typeface="Times New Roman" panose="02020603050405020304" pitchFamily="18" charset="0"/>
                        </a:rPr>
                        <a:t>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Highly standardized</a:t>
                      </a:r>
                    </a:p>
                    <a:p>
                      <a:pPr marL="225425" lvl="1" indent="0"/>
                      <a:r>
                        <a:rPr lang="en-US" sz="1200" dirty="0">
                          <a:latin typeface="Times New Roman" panose="02020603050405020304" pitchFamily="18" charset="0"/>
                          <a:cs typeface="Times New Roman" panose="02020603050405020304" pitchFamily="18" charset="0"/>
                        </a:rPr>
                        <a:t>Goods</a:t>
                      </a:r>
                      <a:r>
                        <a:rPr lang="en-US" sz="1200" baseline="0" dirty="0">
                          <a:latin typeface="Times New Roman" panose="02020603050405020304" pitchFamily="18" charset="0"/>
                          <a:cs typeface="Times New Roman" panose="02020603050405020304" pitchFamily="18" charset="0"/>
                        </a:rPr>
                        <a:t> or services</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 xmlns:a16="http://schemas.microsoft.com/office/drawing/2014/main" val="10001"/>
                  </a:ext>
                </a:extLst>
              </a:tr>
              <a:tr h="936415">
                <a:tc>
                  <a:txBody>
                    <a:bodyPr/>
                    <a:lstStyle/>
                    <a:p>
                      <a:r>
                        <a:rPr lang="en-US" sz="1200" b="1" dirty="0">
                          <a:latin typeface="Times New Roman" panose="02020603050405020304" pitchFamily="18" charset="0"/>
                          <a:cs typeface="Times New Roman" panose="02020603050405020304" pitchFamily="18" charset="0"/>
                        </a:rPr>
                        <a:t>Advantages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200" dirty="0">
                          <a:latin typeface="Times New Roman" panose="02020603050405020304" pitchFamily="18" charset="0"/>
                          <a:cs typeface="Times New Roman" panose="02020603050405020304" pitchFamily="18" charset="0"/>
                        </a:rPr>
                        <a:t>Able to handle</a:t>
                      </a:r>
                      <a:r>
                        <a:rPr lang="en-US" sz="1200" baseline="0" dirty="0">
                          <a:latin typeface="Times New Roman" panose="02020603050405020304" pitchFamily="18" charset="0"/>
                          <a:cs typeface="Times New Roman" panose="02020603050405020304" pitchFamily="18" charset="0"/>
                        </a:rPr>
                        <a:t> a </a:t>
                      </a:r>
                    </a:p>
                    <a:p>
                      <a:pPr marL="457200" lvl="1" indent="-171450"/>
                      <a:r>
                        <a:rPr lang="en-US" sz="1200" baseline="0" dirty="0">
                          <a:latin typeface="Times New Roman" panose="02020603050405020304" pitchFamily="18" charset="0"/>
                          <a:cs typeface="Times New Roman" panose="02020603050405020304" pitchFamily="18" charset="0"/>
                        </a:rPr>
                        <a:t>wide variety </a:t>
                      </a:r>
                    </a:p>
                    <a:p>
                      <a:pPr marL="457200" lvl="1" indent="-171450"/>
                      <a:r>
                        <a:rPr lang="en-US" sz="1200" baseline="0" dirty="0">
                          <a:latin typeface="Times New Roman" panose="02020603050405020304" pitchFamily="18" charset="0"/>
                          <a:cs typeface="Times New Roman" panose="02020603050405020304" pitchFamily="18" charset="0"/>
                        </a:rPr>
                        <a:t>of work</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r>
                        <a:rPr lang="en-US" sz="1200" dirty="0">
                          <a:latin typeface="Times New Roman" panose="02020603050405020304" pitchFamily="18" charset="0"/>
                          <a:cs typeface="Times New Roman" panose="02020603050405020304" pitchFamily="18" charset="0"/>
                        </a:rPr>
                        <a:t>Flexibility; easy</a:t>
                      </a:r>
                      <a:r>
                        <a:rPr lang="en-US" sz="1200" baseline="0" dirty="0">
                          <a:latin typeface="Times New Roman" panose="02020603050405020304" pitchFamily="18" charset="0"/>
                          <a:cs typeface="Times New Roman" panose="02020603050405020304" pitchFamily="18" charset="0"/>
                        </a:rPr>
                        <a:t> </a:t>
                      </a:r>
                    </a:p>
                    <a:p>
                      <a:pPr marL="225425" lvl="1" indent="0"/>
                      <a:r>
                        <a:rPr lang="en-US" sz="1200" baseline="0" dirty="0">
                          <a:latin typeface="Times New Roman" panose="02020603050405020304" pitchFamily="18" charset="0"/>
                          <a:cs typeface="Times New Roman" panose="02020603050405020304" pitchFamily="18" charset="0"/>
                        </a:rPr>
                        <a:t>to add or change products or services</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200" dirty="0">
                          <a:latin typeface="Times New Roman" panose="02020603050405020304" pitchFamily="18" charset="0"/>
                          <a:cs typeface="Times New Roman" panose="02020603050405020304" pitchFamily="18" charset="0"/>
                        </a:rPr>
                        <a:t>Low</a:t>
                      </a:r>
                      <a:r>
                        <a:rPr lang="en-US" sz="1200" baseline="0" dirty="0">
                          <a:latin typeface="Times New Roman" panose="02020603050405020304" pitchFamily="18" charset="0"/>
                          <a:cs typeface="Times New Roman" panose="02020603050405020304" pitchFamily="18" charset="0"/>
                        </a:rPr>
                        <a:t> unit </a:t>
                      </a:r>
                    </a:p>
                    <a:p>
                      <a:pPr marL="225425" lvl="1" indent="0"/>
                      <a:r>
                        <a:rPr lang="en-US" sz="1200" baseline="0" dirty="0">
                          <a:latin typeface="Times New Roman" panose="02020603050405020304" pitchFamily="18" charset="0"/>
                          <a:cs typeface="Times New Roman" panose="02020603050405020304" pitchFamily="18" charset="0"/>
                        </a:rPr>
                        <a:t>cost, high volume, efficient</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r>
                        <a:rPr lang="en-US" sz="1200" dirty="0">
                          <a:latin typeface="Times New Roman" panose="02020603050405020304" pitchFamily="18" charset="0"/>
                          <a:cs typeface="Times New Roman" panose="02020603050405020304" pitchFamily="18" charset="0"/>
                        </a:rPr>
                        <a:t>Very</a:t>
                      </a:r>
                      <a:r>
                        <a:rPr lang="en-US" sz="1200" baseline="0" dirty="0">
                          <a:latin typeface="Times New Roman" panose="02020603050405020304" pitchFamily="18" charset="0"/>
                          <a:cs typeface="Times New Roman" panose="02020603050405020304" pitchFamily="18" charset="0"/>
                        </a:rPr>
                        <a:t> efficient, very </a:t>
                      </a:r>
                    </a:p>
                    <a:p>
                      <a:pPr marL="0" indent="225425"/>
                      <a:r>
                        <a:rPr lang="en-US" sz="1200" baseline="0" dirty="0">
                          <a:latin typeface="Times New Roman" panose="02020603050405020304" pitchFamily="18" charset="0"/>
                          <a:cs typeface="Times New Roman" panose="02020603050405020304" pitchFamily="18" charset="0"/>
                        </a:rPr>
                        <a:t>high volume</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 xmlns:a16="http://schemas.microsoft.com/office/drawing/2014/main" val="10002"/>
                  </a:ext>
                </a:extLst>
              </a:tr>
              <a:tr h="1471509">
                <a:tc>
                  <a:txBody>
                    <a:bodyPr/>
                    <a:lstStyle/>
                    <a:p>
                      <a:r>
                        <a:rPr lang="en-US" sz="1200" b="1" dirty="0">
                          <a:latin typeface="Times New Roman" panose="02020603050405020304" pitchFamily="18" charset="0"/>
                          <a:cs typeface="Times New Roman" panose="02020603050405020304" pitchFamily="18" charset="0"/>
                        </a:rPr>
                        <a:t>Disadvantages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Slow, high cost</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per unit,</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complex</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planning and</a:t>
                      </a:r>
                    </a:p>
                    <a:p>
                      <a:pPr marL="457200" lvl="1" indent="-17145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scheduling</a:t>
                      </a:r>
                      <a:endParaRPr lang="en-US" sz="10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Moderate cost</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per unit,</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moderate</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scheduling</a:t>
                      </a:r>
                    </a:p>
                    <a:p>
                      <a:pPr marL="225425" indent="0"/>
                      <a:r>
                        <a:rPr kumimoji="0" lang="en-US" sz="1200" kern="1200" baseline="0" dirty="0">
                          <a:solidFill>
                            <a:schemeClr val="dk1"/>
                          </a:solidFill>
                          <a:latin typeface="Times New Roman" panose="02020603050405020304" pitchFamily="18" charset="0"/>
                          <a:ea typeface="+mn-ea"/>
                          <a:cs typeface="Times New Roman" panose="02020603050405020304" pitchFamily="18" charset="0"/>
                        </a:rPr>
                        <a:t>complexity</a:t>
                      </a:r>
                      <a:endParaRPr lang="en-US" sz="10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Low flexibility,</a:t>
                      </a:r>
                    </a:p>
                    <a:p>
                      <a:pPr marL="225425" indent="0"/>
                      <a:r>
                        <a:rPr lang="en-US" sz="1200" dirty="0">
                          <a:latin typeface="Times New Roman" panose="02020603050405020304" pitchFamily="18" charset="0"/>
                          <a:cs typeface="Times New Roman" panose="02020603050405020304" pitchFamily="18" charset="0"/>
                        </a:rPr>
                        <a:t>high cost of downtime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r>
                        <a:rPr lang="en-US" sz="1200" dirty="0">
                          <a:latin typeface="Times New Roman" panose="02020603050405020304" pitchFamily="18" charset="0"/>
                          <a:cs typeface="Times New Roman" panose="02020603050405020304" pitchFamily="18" charset="0"/>
                        </a:rPr>
                        <a:t>Very rigid, lack of </a:t>
                      </a:r>
                    </a:p>
                    <a:p>
                      <a:pPr marL="225425" indent="0"/>
                      <a:r>
                        <a:rPr lang="en-US" sz="1200" dirty="0">
                          <a:latin typeface="Times New Roman" panose="02020603050405020304" pitchFamily="18" charset="0"/>
                          <a:cs typeface="Times New Roman" panose="02020603050405020304" pitchFamily="18" charset="0"/>
                        </a:rPr>
                        <a:t>variety, costly</a:t>
                      </a:r>
                      <a:r>
                        <a:rPr lang="en-US" sz="1200" baseline="0" dirty="0">
                          <a:latin typeface="Times New Roman" panose="02020603050405020304" pitchFamily="18" charset="0"/>
                          <a:cs typeface="Times New Roman" panose="02020603050405020304" pitchFamily="18" charset="0"/>
                        </a:rPr>
                        <a:t> to change, very high cost of downtime</a:t>
                      </a:r>
                      <a:endParaRPr lang="en-US" sz="12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35509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How Production Processes are Organized</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Project:</a:t>
            </a:r>
          </a:p>
          <a:p>
            <a:pPr algn="just">
              <a:lnSpc>
                <a:spcPct val="150000"/>
              </a:lnSpc>
              <a:buFont typeface="Verdana" panose="020B0604030504040204" pitchFamily="34" charset="0"/>
              <a:buAutoNum type="arabicPeriod"/>
            </a:pPr>
            <a:r>
              <a:rPr lang="en-US" altLang="en-US" dirty="0" smtClean="0">
                <a:latin typeface="Times New Roman" panose="02020603050405020304" pitchFamily="18" charset="0"/>
                <a:cs typeface="Times New Roman" panose="02020603050405020304" pitchFamily="18" charset="0"/>
              </a:rPr>
              <a:t>WorkCentre </a:t>
            </a:r>
            <a:r>
              <a:rPr lang="en-US" altLang="en-US" dirty="0">
                <a:latin typeface="Times New Roman" panose="02020603050405020304" pitchFamily="18" charset="0"/>
                <a:cs typeface="Times New Roman" panose="02020603050405020304" pitchFamily="18" charset="0"/>
              </a:rPr>
              <a:t>(job shop)</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Manufacturing cell</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Assembly line</a:t>
            </a:r>
          </a:p>
          <a:p>
            <a:pPr algn="just">
              <a:lnSpc>
                <a:spcPct val="150000"/>
              </a:lnSpc>
              <a:buFont typeface="Verdana" panose="020B0604030504040204" pitchFamily="34" charset="0"/>
              <a:buAutoNum type="arabicPeriod"/>
            </a:pPr>
            <a:r>
              <a:rPr lang="en-US" altLang="en-US" dirty="0">
                <a:latin typeface="Times New Roman" panose="02020603050405020304" pitchFamily="18" charset="0"/>
                <a:cs typeface="Times New Roman" panose="02020603050405020304" pitchFamily="18" charset="0"/>
              </a:rPr>
              <a:t>Continuous process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445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Types</a:t>
            </a:r>
          </a:p>
        </p:txBody>
      </p:sp>
      <p:sp>
        <p:nvSpPr>
          <p:cNvPr id="4" name="Rectangle 3">
            <a:extLst>
              <a:ext uri="{FF2B5EF4-FFF2-40B4-BE49-F238E27FC236}">
                <a16:creationId xmlns:a16="http://schemas.microsoft.com/office/drawing/2014/main" xmlns="" id="{C2617825-327D-4024-9CD4-6F43630F06D5}"/>
              </a:ext>
            </a:extLst>
          </p:cNvPr>
          <p:cNvSpPr/>
          <p:nvPr/>
        </p:nvSpPr>
        <p:spPr>
          <a:xfrm>
            <a:off x="3278909" y="6166246"/>
            <a:ext cx="1828800" cy="307777"/>
          </a:xfrm>
          <a:prstGeom prst="rect">
            <a:avLst/>
          </a:prstGeom>
        </p:spPr>
        <p:txBody>
          <a:bodyPr wrap="square">
            <a:spAutoFit/>
          </a:bodyPr>
          <a:lstStyle/>
          <a:p>
            <a:r>
              <a:rPr lang="en-US" sz="1400" dirty="0">
                <a:latin typeface="+mn-lt"/>
              </a:rPr>
              <a:t>A repetitive process</a:t>
            </a:r>
          </a:p>
        </p:txBody>
      </p:sp>
      <p:sp>
        <p:nvSpPr>
          <p:cNvPr id="5" name="Rectangle 4">
            <a:extLst>
              <a:ext uri="{FF2B5EF4-FFF2-40B4-BE49-F238E27FC236}">
                <a16:creationId xmlns:a16="http://schemas.microsoft.com/office/drawing/2014/main" xmlns="" id="{7D13297F-B4EB-44CD-B1BF-147D416B4DA9}"/>
              </a:ext>
            </a:extLst>
          </p:cNvPr>
          <p:cNvSpPr/>
          <p:nvPr/>
        </p:nvSpPr>
        <p:spPr>
          <a:xfrm>
            <a:off x="8126991" y="6357373"/>
            <a:ext cx="1997218" cy="307777"/>
          </a:xfrm>
          <a:prstGeom prst="rect">
            <a:avLst/>
          </a:prstGeom>
        </p:spPr>
        <p:txBody>
          <a:bodyPr wrap="square">
            <a:spAutoFit/>
          </a:bodyPr>
          <a:lstStyle/>
          <a:p>
            <a:r>
              <a:rPr lang="en-US" sz="1400" dirty="0">
                <a:latin typeface="+mn-lt"/>
              </a:rPr>
              <a:t>A continuous process</a:t>
            </a:r>
          </a:p>
        </p:txBody>
      </p:sp>
      <p:sp>
        <p:nvSpPr>
          <p:cNvPr id="6" name="Rectangle 5">
            <a:extLst>
              <a:ext uri="{FF2B5EF4-FFF2-40B4-BE49-F238E27FC236}">
                <a16:creationId xmlns:a16="http://schemas.microsoft.com/office/drawing/2014/main" xmlns="" id="{726CD3C5-0AD9-4983-961C-5A95B36247EB}"/>
              </a:ext>
            </a:extLst>
          </p:cNvPr>
          <p:cNvSpPr/>
          <p:nvPr/>
        </p:nvSpPr>
        <p:spPr>
          <a:xfrm>
            <a:off x="3507509" y="3804046"/>
            <a:ext cx="1066800" cy="307777"/>
          </a:xfrm>
          <a:prstGeom prst="rect">
            <a:avLst/>
          </a:prstGeom>
        </p:spPr>
        <p:txBody>
          <a:bodyPr wrap="square">
            <a:spAutoFit/>
          </a:bodyPr>
          <a:lstStyle/>
          <a:p>
            <a:r>
              <a:rPr lang="en-US" sz="1400" dirty="0">
                <a:latin typeface="+mn-lt"/>
              </a:rPr>
              <a:t>A job shop</a:t>
            </a:r>
          </a:p>
        </p:txBody>
      </p:sp>
      <p:sp>
        <p:nvSpPr>
          <p:cNvPr id="7" name="Rectangle 6">
            <a:extLst>
              <a:ext uri="{FF2B5EF4-FFF2-40B4-BE49-F238E27FC236}">
                <a16:creationId xmlns:a16="http://schemas.microsoft.com/office/drawing/2014/main" xmlns="" id="{E652AEF8-428E-447D-AEC9-6A6654EE3EEA}"/>
              </a:ext>
            </a:extLst>
          </p:cNvPr>
          <p:cNvSpPr/>
          <p:nvPr/>
        </p:nvSpPr>
        <p:spPr>
          <a:xfrm>
            <a:off x="8231909" y="3807023"/>
            <a:ext cx="1549603" cy="307777"/>
          </a:xfrm>
          <a:prstGeom prst="rect">
            <a:avLst/>
          </a:prstGeom>
        </p:spPr>
        <p:txBody>
          <a:bodyPr wrap="square">
            <a:spAutoFit/>
          </a:bodyPr>
          <a:lstStyle/>
          <a:p>
            <a:r>
              <a:rPr lang="en-US" sz="1400" dirty="0">
                <a:latin typeface="+mn-lt"/>
              </a:rPr>
              <a:t>A batch process</a:t>
            </a:r>
          </a:p>
        </p:txBody>
      </p:sp>
      <p:pic>
        <p:nvPicPr>
          <p:cNvPr id="8" name="Picture 7" descr="Screen Shot 2019-08-22 at 3.48.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909" y="1444823"/>
            <a:ext cx="3421250" cy="2445471"/>
          </a:xfrm>
          <a:prstGeom prst="rect">
            <a:avLst/>
          </a:prstGeom>
        </p:spPr>
      </p:pic>
      <p:pic>
        <p:nvPicPr>
          <p:cNvPr id="9" name="Picture 8" descr="Screen Shot 2019-08-22 at 3.49.2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6909" y="4111823"/>
            <a:ext cx="2972362" cy="2133600"/>
          </a:xfrm>
          <a:prstGeom prst="rect">
            <a:avLst/>
          </a:prstGeom>
        </p:spPr>
      </p:pic>
      <p:pic>
        <p:nvPicPr>
          <p:cNvPr id="10" name="Picture 9" descr="Screen Shot 2019-08-22 at 3.50.1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9908" y="1444823"/>
            <a:ext cx="3298935" cy="2362200"/>
          </a:xfrm>
          <a:prstGeom prst="rect">
            <a:avLst/>
          </a:prstGeom>
        </p:spPr>
      </p:pic>
      <p:pic>
        <p:nvPicPr>
          <p:cNvPr id="11" name="Picture 10" descr="Screen Shot 2019-08-22 at 3.50.2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9939" y="4310110"/>
            <a:ext cx="2743200" cy="1957362"/>
          </a:xfrm>
          <a:prstGeom prst="rect">
            <a:avLst/>
          </a:prstGeom>
        </p:spPr>
      </p:pic>
    </p:spTree>
    <p:extLst>
      <p:ext uri="{BB962C8B-B14F-4D97-AF65-F5344CB8AC3E}">
        <p14:creationId xmlns:p14="http://schemas.microsoft.com/office/powerpoint/2010/main" val="1941480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Project Layout</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The product remains in a </a:t>
            </a:r>
            <a:r>
              <a:rPr lang="en-US" altLang="en-US" b="1" dirty="0">
                <a:latin typeface="Times New Roman" panose="02020603050405020304" pitchFamily="18" charset="0"/>
                <a:cs typeface="Times New Roman" panose="02020603050405020304" pitchFamily="18" charset="0"/>
              </a:rPr>
              <a:t>fixed location</a:t>
            </a:r>
          </a:p>
          <a:p>
            <a:pPr algn="just">
              <a:lnSpc>
                <a:spcPct val="150000"/>
              </a:lnSpc>
            </a:pPr>
            <a:r>
              <a:rPr lang="en-US" altLang="en-US" b="1" dirty="0">
                <a:latin typeface="Times New Roman" panose="02020603050405020304" pitchFamily="18" charset="0"/>
                <a:cs typeface="Times New Roman" panose="02020603050405020304" pitchFamily="18" charset="0"/>
              </a:rPr>
              <a:t>Hub of a wheel</a:t>
            </a:r>
            <a:r>
              <a:rPr lang="en-US" altLang="en-US" dirty="0">
                <a:latin typeface="Times New Roman" panose="02020603050405020304" pitchFamily="18" charset="0"/>
                <a:cs typeface="Times New Roman" panose="02020603050405020304" pitchFamily="18" charset="0"/>
              </a:rPr>
              <a:t> structure</a:t>
            </a:r>
          </a:p>
          <a:p>
            <a:pPr algn="just">
              <a:lnSpc>
                <a:spcPct val="150000"/>
              </a:lnSpc>
            </a:pPr>
            <a:r>
              <a:rPr lang="en-US" altLang="en-US" b="1" dirty="0">
                <a:latin typeface="Times New Roman" panose="02020603050405020304" pitchFamily="18" charset="0"/>
                <a:cs typeface="Times New Roman" panose="02020603050405020304" pitchFamily="18" charset="0"/>
              </a:rPr>
              <a:t>Low</a:t>
            </a:r>
            <a:r>
              <a:rPr lang="en-US" altLang="en-US" dirty="0">
                <a:latin typeface="Times New Roman" panose="02020603050405020304" pitchFamily="18" charset="0"/>
                <a:cs typeface="Times New Roman" panose="02020603050405020304" pitchFamily="18" charset="0"/>
              </a:rPr>
              <a:t> number of </a:t>
            </a:r>
            <a:r>
              <a:rPr lang="en-US" altLang="en-US" b="1" dirty="0">
                <a:latin typeface="Times New Roman" panose="02020603050405020304" pitchFamily="18" charset="0"/>
                <a:cs typeface="Times New Roman" panose="02020603050405020304" pitchFamily="18" charset="0"/>
              </a:rPr>
              <a:t>production units</a:t>
            </a:r>
          </a:p>
          <a:p>
            <a:pPr algn="just">
              <a:lnSpc>
                <a:spcPct val="150000"/>
              </a:lnSpc>
            </a:pPr>
            <a:r>
              <a:rPr lang="en-US" altLang="en-US" b="1" dirty="0">
                <a:latin typeface="Times New Roman" panose="02020603050405020304" pitchFamily="18" charset="0"/>
                <a:cs typeface="Times New Roman" panose="02020603050405020304" pitchFamily="18" charset="0"/>
              </a:rPr>
              <a:t>Work break down structure</a:t>
            </a:r>
          </a:p>
          <a:p>
            <a:pPr algn="just">
              <a:lnSpc>
                <a:spcPct val="150000"/>
              </a:lnSpc>
            </a:pPr>
            <a:r>
              <a:rPr lang="en-US" altLang="en-US" b="1" dirty="0">
                <a:latin typeface="Times New Roman" panose="02020603050405020304" pitchFamily="18" charset="0"/>
                <a:cs typeface="Times New Roman" panose="02020603050405020304" pitchFamily="18" charset="0"/>
              </a:rPr>
              <a:t>Precedence</a:t>
            </a:r>
            <a:r>
              <a:rPr lang="en-US" altLang="en-US" dirty="0">
                <a:latin typeface="Times New Roman" panose="02020603050405020304" pitchFamily="18" charset="0"/>
                <a:cs typeface="Times New Roman" panose="02020603050405020304" pitchFamily="18" charset="0"/>
              </a:rPr>
              <a:t> determines production stages</a:t>
            </a:r>
          </a:p>
          <a:p>
            <a:pPr algn="just">
              <a:lnSpc>
                <a:spcPct val="150000"/>
              </a:lnSpc>
            </a:pPr>
            <a:r>
              <a:rPr lang="en-US" altLang="en-US" dirty="0">
                <a:latin typeface="Times New Roman" panose="02020603050405020304" pitchFamily="18" charset="0"/>
                <a:cs typeface="Times New Roman" panose="02020603050405020304" pitchFamily="18" charset="0"/>
              </a:rPr>
              <a:t>Material is arranged as per the </a:t>
            </a:r>
            <a:r>
              <a:rPr lang="en-US" altLang="en-US" b="1" dirty="0">
                <a:latin typeface="Times New Roman" panose="02020603050405020304" pitchFamily="18" charset="0"/>
                <a:cs typeface="Times New Roman" panose="02020603050405020304" pitchFamily="18" charset="0"/>
              </a:rPr>
              <a:t>technological priority</a:t>
            </a:r>
          </a:p>
          <a:p>
            <a:pPr algn="just">
              <a:lnSpc>
                <a:spcPct val="150000"/>
              </a:lnSpc>
            </a:pPr>
            <a:r>
              <a:rPr lang="en-US" altLang="en-US" dirty="0">
                <a:latin typeface="Times New Roman" panose="02020603050405020304" pitchFamily="18" charset="0"/>
                <a:cs typeface="Times New Roman" panose="02020603050405020304" pitchFamily="18" charset="0"/>
              </a:rPr>
              <a:t>A </a:t>
            </a:r>
            <a:r>
              <a:rPr lang="en-US" altLang="en-US" b="1" dirty="0">
                <a:latin typeface="Times New Roman" panose="02020603050405020304" pitchFamily="18" charset="0"/>
                <a:cs typeface="Times New Roman" panose="02020603050405020304" pitchFamily="18" charset="0"/>
              </a:rPr>
              <a:t>high degree </a:t>
            </a:r>
            <a:r>
              <a:rPr lang="en-US" altLang="en-US" dirty="0">
                <a:latin typeface="Times New Roman" panose="02020603050405020304" pitchFamily="18" charset="0"/>
                <a:cs typeface="Times New Roman" panose="02020603050405020304" pitchFamily="18" charset="0"/>
              </a:rPr>
              <a:t>of task </a:t>
            </a:r>
            <a:r>
              <a:rPr lang="en-US" altLang="en-US" b="1" dirty="0" smtClean="0">
                <a:latin typeface="Times New Roman" panose="02020603050405020304" pitchFamily="18" charset="0"/>
                <a:cs typeface="Times New Roman" panose="02020603050405020304" pitchFamily="18" charset="0"/>
              </a:rPr>
              <a:t>scheduling</a:t>
            </a: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234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err="1">
                <a:solidFill>
                  <a:srgbClr val="FF0000"/>
                </a:solidFill>
                <a:latin typeface="Times New Roman" panose="02020603050405020304" pitchFamily="18" charset="0"/>
                <a:cs typeface="Times New Roman" panose="02020603050405020304" pitchFamily="18" charset="0"/>
              </a:rPr>
              <a:t>Workcentre</a:t>
            </a:r>
            <a:r>
              <a:rPr lang="en-US" altLang="en-US" b="1" dirty="0">
                <a:solidFill>
                  <a:srgbClr val="FF0000"/>
                </a:solidFill>
                <a:latin typeface="Times New Roman" panose="02020603050405020304" pitchFamily="18" charset="0"/>
                <a:cs typeface="Times New Roman" panose="02020603050405020304" pitchFamily="18" charset="0"/>
              </a:rPr>
              <a:t> (Job Shop)</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altLang="en-US" dirty="0">
                <a:latin typeface="Times New Roman" panose="02020603050405020304" pitchFamily="18" charset="0"/>
                <a:cs typeface="Times New Roman" panose="02020603050405020304" pitchFamily="18" charset="0"/>
              </a:rPr>
              <a:t>Sometimes referred to as </a:t>
            </a:r>
            <a:r>
              <a:rPr lang="en-US" altLang="en-US" b="1" dirty="0">
                <a:latin typeface="Times New Roman" panose="02020603050405020304" pitchFamily="18" charset="0"/>
                <a:cs typeface="Times New Roman" panose="02020603050405020304" pitchFamily="18" charset="0"/>
              </a:rPr>
              <a:t>Job shop/department</a:t>
            </a:r>
            <a:r>
              <a:rPr lang="en-US" altLang="en-US" dirty="0">
                <a:latin typeface="Times New Roman" panose="02020603050405020304" pitchFamily="18" charset="0"/>
                <a:cs typeface="Times New Roman" panose="02020603050405020304" pitchFamily="18" charset="0"/>
              </a:rPr>
              <a:t> </a:t>
            </a:r>
          </a:p>
          <a:p>
            <a:pPr algn="just">
              <a:lnSpc>
                <a:spcPct val="150000"/>
              </a:lnSpc>
            </a:pPr>
            <a:r>
              <a:rPr lang="en-US" altLang="en-US" dirty="0">
                <a:latin typeface="Times New Roman" panose="02020603050405020304" pitchFamily="18" charset="0"/>
                <a:cs typeface="Times New Roman" panose="02020603050405020304" pitchFamily="18" charset="0"/>
              </a:rPr>
              <a:t>Focus on a </a:t>
            </a:r>
            <a:r>
              <a:rPr lang="en-US" altLang="en-US" b="1" dirty="0">
                <a:latin typeface="Times New Roman" panose="02020603050405020304" pitchFamily="18" charset="0"/>
                <a:cs typeface="Times New Roman" panose="02020603050405020304" pitchFamily="18" charset="0"/>
              </a:rPr>
              <a:t>particular type of operation</a:t>
            </a:r>
          </a:p>
          <a:p>
            <a:pPr algn="just">
              <a:lnSpc>
                <a:spcPct val="150000"/>
              </a:lnSpc>
            </a:pPr>
            <a:r>
              <a:rPr lang="en-US" altLang="en-US" b="1" dirty="0">
                <a:latin typeface="Times New Roman" panose="02020603050405020304" pitchFamily="18" charset="0"/>
                <a:cs typeface="Times New Roman" panose="02020603050405020304" pitchFamily="18" charset="0"/>
              </a:rPr>
              <a:t>Similar </a:t>
            </a:r>
            <a:r>
              <a:rPr lang="en-US" altLang="en-US" b="1" dirty="0" smtClean="0">
                <a:latin typeface="Times New Roman" panose="02020603050405020304" pitchFamily="18" charset="0"/>
                <a:cs typeface="Times New Roman" panose="02020603050405020304" pitchFamily="18" charset="0"/>
              </a:rPr>
              <a:t>equipment's </a:t>
            </a:r>
            <a:r>
              <a:rPr lang="en-US" altLang="en-US" b="1" dirty="0">
                <a:latin typeface="Times New Roman" panose="02020603050405020304" pitchFamily="18" charset="0"/>
                <a:cs typeface="Times New Roman" panose="02020603050405020304" pitchFamily="18" charset="0"/>
              </a:rPr>
              <a:t>or functions are grouped together </a:t>
            </a:r>
          </a:p>
          <a:p>
            <a:pPr algn="just">
              <a:lnSpc>
                <a:spcPct val="150000"/>
              </a:lnSpc>
            </a:pPr>
            <a:r>
              <a:rPr lang="en-US" altLang="en-US" dirty="0">
                <a:latin typeface="Times New Roman" panose="02020603050405020304" pitchFamily="18" charset="0"/>
                <a:cs typeface="Times New Roman" panose="02020603050405020304" pitchFamily="18" charset="0"/>
              </a:rPr>
              <a:t>Products move through work centers as per required sequence of operations</a:t>
            </a:r>
          </a:p>
          <a:p>
            <a:pPr algn="just">
              <a:lnSpc>
                <a:spcPct val="150000"/>
              </a:lnSpc>
            </a:pPr>
            <a:r>
              <a:rPr lang="en-US" altLang="en-US" dirty="0">
                <a:latin typeface="Times New Roman" panose="02020603050405020304" pitchFamily="18" charset="0"/>
                <a:cs typeface="Times New Roman" panose="02020603050405020304" pitchFamily="18" charset="0"/>
              </a:rPr>
              <a:t>The layout should </a:t>
            </a:r>
            <a:r>
              <a:rPr lang="en-US" altLang="en-US" b="1" dirty="0">
                <a:latin typeface="Times New Roman" panose="02020603050405020304" pitchFamily="18" charset="0"/>
                <a:cs typeface="Times New Roman" panose="02020603050405020304" pitchFamily="18" charset="0"/>
              </a:rPr>
              <a:t>optimize the movement of material</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Place </a:t>
            </a:r>
            <a:r>
              <a:rPr lang="en-US" altLang="en-US" dirty="0" err="1">
                <a:latin typeface="Times New Roman" panose="02020603050405020304" pitchFamily="18" charset="0"/>
                <a:cs typeface="Times New Roman" panose="02020603050405020304" pitchFamily="18" charset="0"/>
              </a:rPr>
              <a:t>workcenters</a:t>
            </a:r>
            <a:r>
              <a:rPr lang="en-US" altLang="en-US" dirty="0">
                <a:latin typeface="Times New Roman" panose="02020603050405020304" pitchFamily="18" charset="0"/>
                <a:cs typeface="Times New Roman" panose="02020603050405020304" pitchFamily="18" charset="0"/>
              </a:rPr>
              <a:t> (with large </a:t>
            </a:r>
            <a:r>
              <a:rPr lang="en-US" altLang="en-US" b="1" dirty="0">
                <a:latin typeface="Times New Roman" panose="02020603050405020304" pitchFamily="18" charset="0"/>
                <a:cs typeface="Times New Roman" panose="02020603050405020304" pitchFamily="18" charset="0"/>
              </a:rPr>
              <a:t>interdepartmental traffic) adjacent </a:t>
            </a:r>
            <a:r>
              <a:rPr lang="en-US" altLang="en-US" dirty="0">
                <a:latin typeface="Times New Roman" panose="02020603050405020304" pitchFamily="18" charset="0"/>
                <a:cs typeface="Times New Roman" panose="02020603050405020304" pitchFamily="18" charset="0"/>
              </a:rPr>
              <a:t>to each other</a:t>
            </a:r>
          </a:p>
          <a:p>
            <a:pPr algn="just">
              <a:lnSpc>
                <a:spcPct val="150000"/>
              </a:lnSpc>
            </a:pPr>
            <a:r>
              <a:rPr lang="en-US" altLang="en-US" dirty="0">
                <a:latin typeface="Times New Roman" panose="02020603050405020304" pitchFamily="18" charset="0"/>
                <a:cs typeface="Times New Roman" panose="02020603050405020304" pitchFamily="18" charset="0"/>
              </a:rPr>
              <a:t>Handles </a:t>
            </a:r>
            <a:r>
              <a:rPr lang="en-US" altLang="en-US" b="1" dirty="0">
                <a:latin typeface="Times New Roman" panose="02020603050405020304" pitchFamily="18" charset="0"/>
                <a:cs typeface="Times New Roman" panose="02020603050405020304" pitchFamily="18" charset="0"/>
              </a:rPr>
              <a:t>large variety </a:t>
            </a:r>
            <a:r>
              <a:rPr lang="en-US" altLang="en-US" dirty="0">
                <a:latin typeface="Times New Roman" panose="02020603050405020304" pitchFamily="18" charset="0"/>
                <a:cs typeface="Times New Roman" panose="02020603050405020304" pitchFamily="18" charset="0"/>
              </a:rPr>
              <a:t>of products in </a:t>
            </a:r>
            <a:r>
              <a:rPr lang="en-US" altLang="en-US" b="1" dirty="0">
                <a:latin typeface="Times New Roman" panose="02020603050405020304" pitchFamily="18" charset="0"/>
                <a:cs typeface="Times New Roman" panose="02020603050405020304" pitchFamily="18" charset="0"/>
              </a:rPr>
              <a:t>low volume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2977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Routing Matrix Based upon Flow of Parts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862" t="3552" r="1107" b="4277"/>
          <a:stretch/>
        </p:blipFill>
        <p:spPr bwMode="auto">
          <a:xfrm>
            <a:off x="2518719" y="2434281"/>
            <a:ext cx="866457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9493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solidFill>
                  <a:srgbClr val="FF0000"/>
                </a:solidFill>
                <a:latin typeface="Times New Roman" panose="02020603050405020304" pitchFamily="18" charset="0"/>
                <a:cs typeface="Times New Roman" panose="02020603050405020304" pitchFamily="18" charset="0"/>
              </a:rPr>
              <a:t>Workcenter</a:t>
            </a:r>
            <a:r>
              <a:rPr lang="en-US" b="1" dirty="0">
                <a:solidFill>
                  <a:srgbClr val="FF0000"/>
                </a:solidFill>
                <a:latin typeface="Times New Roman" panose="02020603050405020304" pitchFamily="18" charset="0"/>
                <a:cs typeface="Times New Roman" panose="02020603050405020304" pitchFamily="18" charset="0"/>
              </a:rPr>
              <a:t> Layout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850" y="2378675"/>
            <a:ext cx="8555037"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963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Manufacturing Cell</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151888"/>
            <a:ext cx="8915400" cy="3777622"/>
          </a:xfrm>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A dedicated area where </a:t>
            </a:r>
            <a:r>
              <a:rPr lang="en-US" altLang="en-US" b="1" dirty="0">
                <a:latin typeface="Times New Roman" panose="02020603050405020304" pitchFamily="18" charset="0"/>
                <a:cs typeface="Times New Roman" panose="02020603050405020304" pitchFamily="18" charset="0"/>
              </a:rPr>
              <a:t>similar products </a:t>
            </a:r>
            <a:r>
              <a:rPr lang="en-US" altLang="en-US" dirty="0">
                <a:latin typeface="Times New Roman" panose="02020603050405020304" pitchFamily="18" charset="0"/>
                <a:cs typeface="Times New Roman" panose="02020603050405020304" pitchFamily="18" charset="0"/>
              </a:rPr>
              <a:t>are manufactured</a:t>
            </a:r>
          </a:p>
          <a:p>
            <a:pPr algn="just">
              <a:lnSpc>
                <a:spcPct val="150000"/>
              </a:lnSpc>
            </a:pPr>
            <a:r>
              <a:rPr lang="en-US" altLang="en-US" b="1" dirty="0">
                <a:latin typeface="Times New Roman" panose="02020603050405020304" pitchFamily="18" charset="0"/>
                <a:cs typeface="Times New Roman" panose="02020603050405020304" pitchFamily="18" charset="0"/>
              </a:rPr>
              <a:t>Formed by allocating dissimilar machines </a:t>
            </a:r>
            <a:r>
              <a:rPr lang="en-US" altLang="en-US" dirty="0">
                <a:latin typeface="Times New Roman" panose="02020603050405020304" pitchFamily="18" charset="0"/>
                <a:cs typeface="Times New Roman" panose="02020603050405020304" pitchFamily="18" charset="0"/>
              </a:rPr>
              <a:t>to cells that are designed to work on similar products</a:t>
            </a:r>
          </a:p>
          <a:p>
            <a:pPr algn="just">
              <a:lnSpc>
                <a:spcPct val="150000"/>
              </a:lnSpc>
            </a:pPr>
            <a:r>
              <a:rPr lang="en-US" altLang="en-US" dirty="0">
                <a:latin typeface="Times New Roman" panose="02020603050405020304" pitchFamily="18" charset="0"/>
                <a:cs typeface="Times New Roman" panose="02020603050405020304" pitchFamily="18" charset="0"/>
              </a:rPr>
              <a:t>Cells are designed to perform </a:t>
            </a:r>
            <a:r>
              <a:rPr lang="en-US" altLang="en-US" b="1" dirty="0">
                <a:latin typeface="Times New Roman" panose="02020603050405020304" pitchFamily="18" charset="0"/>
                <a:cs typeface="Times New Roman" panose="02020603050405020304" pitchFamily="18" charset="0"/>
              </a:rPr>
              <a:t>specific set of processes</a:t>
            </a:r>
            <a:r>
              <a:rPr lang="en-US" altLang="en-US" dirty="0">
                <a:latin typeface="Times New Roman" panose="02020603050405020304" pitchFamily="18" charset="0"/>
                <a:cs typeface="Times New Roman" panose="02020603050405020304" pitchFamily="18" charset="0"/>
              </a:rPr>
              <a:t> and dedicated to </a:t>
            </a:r>
            <a:r>
              <a:rPr lang="en-US" altLang="en-US" b="1" dirty="0">
                <a:latin typeface="Times New Roman" panose="02020603050405020304" pitchFamily="18" charset="0"/>
                <a:cs typeface="Times New Roman" panose="02020603050405020304" pitchFamily="18" charset="0"/>
              </a:rPr>
              <a:t>limited range of products</a:t>
            </a:r>
          </a:p>
          <a:p>
            <a:pPr algn="just">
              <a:lnSpc>
                <a:spcPct val="150000"/>
              </a:lnSpc>
            </a:pPr>
            <a:r>
              <a:rPr lang="en-US" altLang="en-US" dirty="0">
                <a:latin typeface="Times New Roman" panose="02020603050405020304" pitchFamily="18" charset="0"/>
                <a:cs typeface="Times New Roman" panose="02020603050405020304" pitchFamily="18" charset="0"/>
              </a:rPr>
              <a:t>Handles</a:t>
            </a:r>
            <a:r>
              <a:rPr lang="en-US" altLang="en-US" b="1" dirty="0">
                <a:latin typeface="Times New Roman" panose="02020603050405020304" pitchFamily="18" charset="0"/>
                <a:cs typeface="Times New Roman" panose="02020603050405020304" pitchFamily="18" charset="0"/>
              </a:rPr>
              <a:t> limited volume and variety</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680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Routing Matrix</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862" t="3552" r="1107" b="4277"/>
          <a:stretch/>
        </p:blipFill>
        <p:spPr bwMode="auto">
          <a:xfrm>
            <a:off x="2716480" y="2541373"/>
            <a:ext cx="866457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4772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Manufacturing Cells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rotWithShape="1">
          <a:blip r:embed="rId2"/>
          <a:srcRect l="1449" t="1136"/>
          <a:stretch/>
        </p:blipFill>
        <p:spPr bwMode="auto">
          <a:xfrm>
            <a:off x="3146854" y="1538417"/>
            <a:ext cx="7543800" cy="525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29852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 Line</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Work </a:t>
            </a:r>
            <a:r>
              <a:rPr lang="en-US" altLang="en-US" b="1" dirty="0">
                <a:latin typeface="Times New Roman" panose="02020603050405020304" pitchFamily="18" charset="0"/>
                <a:cs typeface="Times New Roman" panose="02020603050405020304" pitchFamily="18" charset="0"/>
              </a:rPr>
              <a:t>processes are arranged according to the progressive steps </a:t>
            </a:r>
            <a:r>
              <a:rPr lang="en-US" altLang="en-US" dirty="0">
                <a:latin typeface="Times New Roman" panose="02020603050405020304" pitchFamily="18" charset="0"/>
                <a:cs typeface="Times New Roman" panose="02020603050405020304" pitchFamily="18" charset="0"/>
              </a:rPr>
              <a:t>by which the product is made</a:t>
            </a:r>
          </a:p>
          <a:p>
            <a:pPr algn="just">
              <a:lnSpc>
                <a:spcPct val="150000"/>
              </a:lnSpc>
            </a:pPr>
            <a:r>
              <a:rPr lang="en-US" altLang="en-US" dirty="0">
                <a:latin typeface="Times New Roman" panose="02020603050405020304" pitchFamily="18" charset="0"/>
                <a:cs typeface="Times New Roman" panose="02020603050405020304" pitchFamily="18" charset="0"/>
              </a:rPr>
              <a:t>Steps are defined so that specific production rate can be achieved </a:t>
            </a:r>
          </a:p>
          <a:p>
            <a:pPr algn="just">
              <a:lnSpc>
                <a:spcPct val="150000"/>
              </a:lnSpc>
            </a:pPr>
            <a:r>
              <a:rPr lang="en-US" altLang="en-US" dirty="0">
                <a:latin typeface="Times New Roman" panose="02020603050405020304" pitchFamily="18" charset="0"/>
                <a:cs typeface="Times New Roman" panose="02020603050405020304" pitchFamily="18" charset="0"/>
              </a:rPr>
              <a:t>The path </a:t>
            </a:r>
            <a:r>
              <a:rPr lang="en-US" altLang="en-US" dirty="0" smtClean="0">
                <a:latin typeface="Times New Roman" panose="02020603050405020304" pitchFamily="18" charset="0"/>
                <a:cs typeface="Times New Roman" panose="02020603050405020304" pitchFamily="18" charset="0"/>
              </a:rPr>
              <a:t>for </a:t>
            </a:r>
            <a:r>
              <a:rPr lang="en-US" altLang="en-US" dirty="0">
                <a:latin typeface="Times New Roman" panose="02020603050405020304" pitchFamily="18" charset="0"/>
                <a:cs typeface="Times New Roman" panose="02020603050405020304" pitchFamily="18" charset="0"/>
              </a:rPr>
              <a:t>each part is straight line</a:t>
            </a:r>
          </a:p>
          <a:p>
            <a:pPr algn="just">
              <a:lnSpc>
                <a:spcPct val="150000"/>
              </a:lnSpc>
            </a:pPr>
            <a:r>
              <a:rPr lang="en-US" altLang="en-US" dirty="0">
                <a:latin typeface="Times New Roman" panose="02020603050405020304" pitchFamily="18" charset="0"/>
                <a:cs typeface="Times New Roman" panose="02020603050405020304" pitchFamily="18" charset="0"/>
              </a:rPr>
              <a:t>Handles </a:t>
            </a:r>
            <a:r>
              <a:rPr lang="en-US" altLang="en-US" b="1" dirty="0">
                <a:latin typeface="Times New Roman" panose="02020603050405020304" pitchFamily="18" charset="0"/>
                <a:cs typeface="Times New Roman" panose="02020603050405020304" pitchFamily="18" charset="0"/>
              </a:rPr>
              <a:t>small variety </a:t>
            </a:r>
            <a:r>
              <a:rPr lang="en-US" altLang="en-US" dirty="0">
                <a:latin typeface="Times New Roman" panose="02020603050405020304" pitchFamily="18" charset="0"/>
                <a:cs typeface="Times New Roman" panose="02020603050405020304" pitchFamily="18" charset="0"/>
              </a:rPr>
              <a:t>of products in </a:t>
            </a:r>
            <a:r>
              <a:rPr lang="en-US" altLang="en-US" b="1" dirty="0">
                <a:latin typeface="Times New Roman" panose="02020603050405020304" pitchFamily="18" charset="0"/>
                <a:cs typeface="Times New Roman" panose="02020603050405020304" pitchFamily="18" charset="0"/>
              </a:rPr>
              <a:t>high volume</a:t>
            </a:r>
          </a:p>
          <a:p>
            <a:pPr algn="just">
              <a:lnSpc>
                <a:spcPct val="150000"/>
              </a:lnSpc>
            </a:pPr>
            <a:endParaRPr lang="en-US" altLang="en-US" dirty="0">
              <a:latin typeface="Times New Roman" panose="02020603050405020304" pitchFamily="18" charset="0"/>
              <a:cs typeface="Times New Roman" panose="02020603050405020304" pitchFamily="18" charset="0"/>
            </a:endParaRPr>
          </a:p>
          <a:p>
            <a:pPr algn="just">
              <a:lnSpc>
                <a:spcPct val="15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89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Design</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altLang="en-US" sz="1600" b="1" dirty="0">
                <a:latin typeface="Times New Roman" panose="02020603050405020304" pitchFamily="18" charset="0"/>
                <a:cs typeface="Times New Roman" panose="02020603050405020304" pitchFamily="18" charset="0"/>
              </a:rPr>
              <a:t>Workstation cycle time</a:t>
            </a:r>
            <a:r>
              <a:rPr lang="en-US" altLang="en-US" sz="1600" dirty="0">
                <a:latin typeface="Times New Roman" panose="02020603050405020304" pitchFamily="18" charset="0"/>
                <a:cs typeface="Times New Roman" panose="02020603050405020304" pitchFamily="18" charset="0"/>
              </a:rPr>
              <a:t>: the time between successive units coming off the line</a:t>
            </a:r>
          </a:p>
          <a:p>
            <a:pPr algn="just">
              <a:lnSpc>
                <a:spcPct val="150000"/>
              </a:lnSpc>
            </a:pPr>
            <a:r>
              <a:rPr lang="en-US" altLang="en-US" sz="1600" b="1" dirty="0">
                <a:latin typeface="Times New Roman" panose="02020603050405020304" pitchFamily="18" charset="0"/>
                <a:cs typeface="Times New Roman" panose="02020603050405020304" pitchFamily="18" charset="0"/>
              </a:rPr>
              <a:t>Assembly-line balancing</a:t>
            </a:r>
            <a:r>
              <a:rPr lang="en-US" altLang="en-US" sz="1600" dirty="0">
                <a:latin typeface="Times New Roman" panose="02020603050405020304" pitchFamily="18" charset="0"/>
                <a:cs typeface="Times New Roman" panose="02020603050405020304" pitchFamily="18" charset="0"/>
              </a:rPr>
              <a:t>: assigning all tasks to a series of workstations so that each workstation consume no more than workstation cycle time</a:t>
            </a:r>
          </a:p>
          <a:p>
            <a:pPr algn="just">
              <a:lnSpc>
                <a:spcPct val="150000"/>
              </a:lnSpc>
            </a:pPr>
            <a:r>
              <a:rPr lang="en-US" altLang="en-US" sz="1600" b="1" dirty="0">
                <a:latin typeface="Times New Roman" panose="02020603050405020304" pitchFamily="18" charset="0"/>
                <a:cs typeface="Times New Roman" panose="02020603050405020304" pitchFamily="18" charset="0"/>
              </a:rPr>
              <a:t>Precedence relationship</a:t>
            </a:r>
            <a:r>
              <a:rPr lang="en-US" altLang="en-US" sz="1600" dirty="0">
                <a:latin typeface="Times New Roman" panose="02020603050405020304" pitchFamily="18" charset="0"/>
                <a:cs typeface="Times New Roman" panose="02020603050405020304" pitchFamily="18" charset="0"/>
              </a:rPr>
              <a:t>: the order in which tasks must be performed in the assembly process</a:t>
            </a: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8416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Balancing</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Specify the </a:t>
            </a:r>
            <a:r>
              <a:rPr lang="en-US" altLang="en-US" b="1" dirty="0">
                <a:latin typeface="Times New Roman" panose="02020603050405020304" pitchFamily="18" charset="0"/>
                <a:cs typeface="Times New Roman" panose="02020603050405020304" pitchFamily="18" charset="0"/>
              </a:rPr>
              <a:t>sequential relationships </a:t>
            </a:r>
            <a:r>
              <a:rPr lang="en-US" altLang="en-US" dirty="0">
                <a:latin typeface="Times New Roman" panose="02020603050405020304" pitchFamily="18" charset="0"/>
                <a:cs typeface="Times New Roman" panose="02020603050405020304" pitchFamily="18" charset="0"/>
              </a:rPr>
              <a:t>among tasks.</a:t>
            </a:r>
          </a:p>
          <a:p>
            <a:pPr algn="just">
              <a:lnSpc>
                <a:spcPct val="150000"/>
              </a:lnSpc>
            </a:pPr>
            <a:r>
              <a:rPr lang="en-US" altLang="en-US" dirty="0">
                <a:latin typeface="Times New Roman" panose="02020603050405020304" pitchFamily="18" charset="0"/>
                <a:cs typeface="Times New Roman" panose="02020603050405020304" pitchFamily="18" charset="0"/>
              </a:rPr>
              <a:t>Determine the required </a:t>
            </a:r>
            <a:r>
              <a:rPr lang="en-US" altLang="en-US" b="1" dirty="0">
                <a:latin typeface="Times New Roman" panose="02020603050405020304" pitchFamily="18" charset="0"/>
                <a:cs typeface="Times New Roman" panose="02020603050405020304" pitchFamily="18" charset="0"/>
              </a:rPr>
              <a:t>workstation</a:t>
            </a:r>
            <a:r>
              <a:rPr lang="en-US" altLang="en-US"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rPr>
              <a:t>cycle time</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Determine the theoretical </a:t>
            </a:r>
            <a:r>
              <a:rPr lang="en-US" altLang="en-US" b="1" dirty="0">
                <a:latin typeface="Times New Roman" panose="02020603050405020304" pitchFamily="18" charset="0"/>
                <a:cs typeface="Times New Roman" panose="02020603050405020304" pitchFamily="18" charset="0"/>
              </a:rPr>
              <a:t>minimum number of workstations</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Select a primary and secondary </a:t>
            </a:r>
            <a:r>
              <a:rPr lang="en-US" altLang="en-US" b="1" dirty="0">
                <a:latin typeface="Times New Roman" panose="02020603050405020304" pitchFamily="18" charset="0"/>
                <a:cs typeface="Times New Roman" panose="02020603050405020304" pitchFamily="18" charset="0"/>
              </a:rPr>
              <a:t>assignment rule</a:t>
            </a:r>
            <a:r>
              <a:rPr lang="en-US" altLang="en-US" dirty="0">
                <a:latin typeface="Times New Roman" panose="02020603050405020304" pitchFamily="18" charset="0"/>
                <a:cs typeface="Times New Roman" panose="02020603050405020304" pitchFamily="18" charset="0"/>
              </a:rPr>
              <a:t>.</a:t>
            </a:r>
          </a:p>
          <a:p>
            <a:pPr algn="just">
              <a:lnSpc>
                <a:spcPct val="150000"/>
              </a:lnSpc>
            </a:pPr>
            <a:r>
              <a:rPr lang="en-US" altLang="en-US" dirty="0">
                <a:latin typeface="Times New Roman" panose="02020603050405020304" pitchFamily="18" charset="0"/>
                <a:cs typeface="Times New Roman" panose="02020603050405020304" pitchFamily="18" charset="0"/>
              </a:rPr>
              <a:t>Assign multiple tasks to </a:t>
            </a:r>
            <a:r>
              <a:rPr lang="en-US" altLang="en-US" dirty="0" err="1">
                <a:latin typeface="Times New Roman" panose="02020603050405020304" pitchFamily="18" charset="0"/>
                <a:cs typeface="Times New Roman" panose="02020603050405020304" pitchFamily="18" charset="0"/>
              </a:rPr>
              <a:t>workcentres</a:t>
            </a:r>
            <a:endParaRPr lang="en-US" altLang="en-US" dirty="0">
              <a:latin typeface="Times New Roman" panose="02020603050405020304" pitchFamily="18" charset="0"/>
              <a:cs typeface="Times New Roman" panose="02020603050405020304" pitchFamily="18" charset="0"/>
            </a:endParaRPr>
          </a:p>
          <a:p>
            <a:pPr algn="just">
              <a:lnSpc>
                <a:spcPct val="150000"/>
              </a:lnSpc>
            </a:pPr>
            <a:r>
              <a:rPr lang="en-US" altLang="en-US" dirty="0">
                <a:latin typeface="Times New Roman" panose="02020603050405020304" pitchFamily="18" charset="0"/>
                <a:cs typeface="Times New Roman" panose="02020603050405020304" pitchFamily="18" charset="0"/>
              </a:rPr>
              <a:t>Evaluate the </a:t>
            </a:r>
            <a:r>
              <a:rPr lang="en-US" altLang="en-US" b="1" dirty="0">
                <a:latin typeface="Times New Roman" panose="02020603050405020304" pitchFamily="18" charset="0"/>
                <a:cs typeface="Times New Roman" panose="02020603050405020304" pitchFamily="18" charset="0"/>
              </a:rPr>
              <a:t>efficiency</a:t>
            </a:r>
            <a:r>
              <a:rPr lang="en-US" altLang="en-US" dirty="0">
                <a:latin typeface="Times New Roman" panose="02020603050405020304" pitchFamily="18" charset="0"/>
                <a:cs typeface="Times New Roman" panose="02020603050405020304" pitchFamily="18" charset="0"/>
              </a:rPr>
              <a:t> of the assembly line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756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Assembly-Line Balancing</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5" name="Object 2"/>
          <p:cNvGraphicFramePr>
            <a:graphicFrameLocks noChangeAspect="1"/>
          </p:cNvGraphicFramePr>
          <p:nvPr>
            <p:extLst>
              <p:ext uri="{D42A27DB-BD31-4B8C-83A1-F6EECF244321}">
                <p14:modId xmlns:p14="http://schemas.microsoft.com/office/powerpoint/2010/main" val="719115458"/>
              </p:ext>
            </p:extLst>
          </p:nvPr>
        </p:nvGraphicFramePr>
        <p:xfrm>
          <a:off x="2933968" y="2203621"/>
          <a:ext cx="8229600" cy="2251075"/>
        </p:xfrm>
        <a:graphic>
          <a:graphicData uri="http://schemas.openxmlformats.org/presentationml/2006/ole">
            <mc:AlternateContent xmlns:mc="http://schemas.openxmlformats.org/markup-compatibility/2006">
              <mc:Choice xmlns:v="urn:schemas-microsoft-com:vml" Requires="v">
                <p:oleObj spid="_x0000_s1055" name="Equation" r:id="rId3" imgW="4826000" imgH="1320800" progId="Equation.3">
                  <p:embed/>
                </p:oleObj>
              </mc:Choice>
              <mc:Fallback>
                <p:oleObj name="Equation" r:id="rId3" imgW="4826000" imgH="1320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968" y="2203621"/>
                        <a:ext cx="8229600"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16229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a:t>
            </a:r>
            <a:br>
              <a:rPr lang="en-US" alt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The </a:t>
            </a:r>
            <a:r>
              <a:rPr lang="en-US" altLang="en-US" dirty="0">
                <a:latin typeface="Times New Roman" panose="02020603050405020304" pitchFamily="18" charset="0"/>
                <a:cs typeface="Times New Roman" panose="02020603050405020304" pitchFamily="18" charset="0"/>
              </a:rPr>
              <a:t>model J Wagon is to be assembled on a conveyor belt</a:t>
            </a:r>
          </a:p>
          <a:p>
            <a:pPr algn="just">
              <a:lnSpc>
                <a:spcPct val="150000"/>
              </a:lnSpc>
            </a:pPr>
            <a:r>
              <a:rPr lang="en-US" altLang="en-US" b="1" dirty="0">
                <a:latin typeface="Times New Roman" panose="02020603050405020304" pitchFamily="18" charset="0"/>
                <a:cs typeface="Times New Roman" panose="02020603050405020304" pitchFamily="18" charset="0"/>
              </a:rPr>
              <a:t>Five hundred </a:t>
            </a:r>
            <a:r>
              <a:rPr lang="en-US" altLang="en-US" dirty="0">
                <a:latin typeface="Times New Roman" panose="02020603050405020304" pitchFamily="18" charset="0"/>
                <a:cs typeface="Times New Roman" panose="02020603050405020304" pitchFamily="18" charset="0"/>
              </a:rPr>
              <a:t>wagons are required per day</a:t>
            </a:r>
          </a:p>
          <a:p>
            <a:pPr algn="just">
              <a:lnSpc>
                <a:spcPct val="150000"/>
              </a:lnSpc>
            </a:pPr>
            <a:r>
              <a:rPr lang="en-US" altLang="en-US" dirty="0">
                <a:latin typeface="Times New Roman" panose="02020603050405020304" pitchFamily="18" charset="0"/>
                <a:cs typeface="Times New Roman" panose="02020603050405020304" pitchFamily="18" charset="0"/>
              </a:rPr>
              <a:t>Production time per day is </a:t>
            </a:r>
            <a:r>
              <a:rPr lang="en-US" altLang="en-US" b="1" dirty="0">
                <a:latin typeface="Times New Roman" panose="02020603050405020304" pitchFamily="18" charset="0"/>
                <a:cs typeface="Times New Roman" panose="02020603050405020304" pitchFamily="18" charset="0"/>
              </a:rPr>
              <a:t>420 minutes</a:t>
            </a:r>
            <a:endParaRPr lang="en-US" altLang="en-US" dirty="0">
              <a:latin typeface="Times New Roman" panose="02020603050405020304" pitchFamily="18" charset="0"/>
              <a:cs typeface="Times New Roman" panose="02020603050405020304" pitchFamily="18" charset="0"/>
            </a:endParaRPr>
          </a:p>
          <a:p>
            <a:pPr algn="just">
              <a:lnSpc>
                <a:spcPct val="150000"/>
              </a:lnSpc>
            </a:pPr>
            <a:r>
              <a:rPr lang="en-US" altLang="en-US" dirty="0">
                <a:latin typeface="Times New Roman" panose="02020603050405020304" pitchFamily="18" charset="0"/>
                <a:cs typeface="Times New Roman" panose="02020603050405020304" pitchFamily="18" charset="0"/>
              </a:rPr>
              <a:t>Find the </a:t>
            </a:r>
            <a:r>
              <a:rPr lang="en-US" altLang="en-US" b="1" dirty="0">
                <a:latin typeface="Times New Roman" panose="02020603050405020304" pitchFamily="18" charset="0"/>
                <a:cs typeface="Times New Roman" panose="02020603050405020304" pitchFamily="18" charset="0"/>
              </a:rPr>
              <a:t>balanced assembly line </a:t>
            </a:r>
            <a:r>
              <a:rPr lang="en-US" altLang="en-US" dirty="0">
                <a:latin typeface="Times New Roman" panose="02020603050405020304" pitchFamily="18" charset="0"/>
                <a:cs typeface="Times New Roman" panose="02020603050405020304" pitchFamily="18" charset="0"/>
              </a:rPr>
              <a:t>that minimizes the number of workstations, subject to cycle time and precedence constraints.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55153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Assembly Steps and Times</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058297" y="1499887"/>
            <a:ext cx="7675563" cy="5045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53746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Precedence Graph</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204519" y="1905000"/>
            <a:ext cx="7539038" cy="3214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666120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Example: C and </a:t>
            </a:r>
            <a:r>
              <a:rPr lang="en-US" b="1" noProof="1">
                <a:solidFill>
                  <a:srgbClr val="FF0000"/>
                </a:solidFill>
                <a:latin typeface="Times New Roman" panose="02020603050405020304" pitchFamily="18" charset="0"/>
                <a:cs typeface="Times New Roman" panose="02020603050405020304" pitchFamily="18" charset="0"/>
              </a:rPr>
              <a:t>Nt</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Object 2"/>
          <p:cNvGraphicFramePr>
            <a:graphicFrameLocks noChangeAspect="1"/>
          </p:cNvGraphicFramePr>
          <p:nvPr>
            <p:extLst>
              <p:ext uri="{D42A27DB-BD31-4B8C-83A1-F6EECF244321}">
                <p14:modId xmlns:p14="http://schemas.microsoft.com/office/powerpoint/2010/main" val="2281796267"/>
              </p:ext>
            </p:extLst>
          </p:nvPr>
        </p:nvGraphicFramePr>
        <p:xfrm>
          <a:off x="3111844" y="1653746"/>
          <a:ext cx="7664450" cy="2962275"/>
        </p:xfrm>
        <a:graphic>
          <a:graphicData uri="http://schemas.openxmlformats.org/presentationml/2006/ole">
            <mc:AlternateContent xmlns:mc="http://schemas.openxmlformats.org/markup-compatibility/2006">
              <mc:Choice xmlns:v="urn:schemas-microsoft-com:vml" Requires="v">
                <p:oleObj spid="_x0000_s2078" name="Equation" r:id="rId3" imgW="3060360" imgH="1244520" progId="Equation.3">
                  <p:embed/>
                </p:oleObj>
              </mc:Choice>
              <mc:Fallback>
                <p:oleObj name="Equation" r:id="rId3" imgW="3060360" imgH="12445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44" y="1653746"/>
                        <a:ext cx="766445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350164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407" y="352261"/>
            <a:ext cx="8911687" cy="1280890"/>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Assignment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2860589" y="1274805"/>
            <a:ext cx="7086600" cy="2846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3"/>
          <p:cNvPicPr>
            <a:picLocks noChangeAspect="1" noChangeArrowheads="1"/>
          </p:cNvPicPr>
          <p:nvPr/>
        </p:nvPicPr>
        <p:blipFill>
          <a:blip r:embed="rId3"/>
          <a:srcRect/>
          <a:stretch>
            <a:fillRect/>
          </a:stretch>
        </p:blipFill>
        <p:spPr bwMode="auto">
          <a:xfrm>
            <a:off x="3698789" y="4322805"/>
            <a:ext cx="5446713" cy="246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640315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Example: Efficiency</a:t>
            </a:r>
            <a:endParaRPr lang="en-IN"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1641196669"/>
              </p:ext>
            </p:extLst>
          </p:nvPr>
        </p:nvGraphicFramePr>
        <p:xfrm>
          <a:off x="3161270" y="1905000"/>
          <a:ext cx="7386638" cy="1236663"/>
        </p:xfrm>
        <a:graphic>
          <a:graphicData uri="http://schemas.openxmlformats.org/presentationml/2006/ole">
            <mc:AlternateContent xmlns:mc="http://schemas.openxmlformats.org/markup-compatibility/2006">
              <mc:Choice xmlns:v="urn:schemas-microsoft-com:vml" Requires="v">
                <p:oleObj spid="_x0000_s3102" name="Equation" r:id="rId3" imgW="2578100" imgH="431800" progId="Equation.3">
                  <p:embed/>
                </p:oleObj>
              </mc:Choice>
              <mc:Fallback>
                <p:oleObj name="Equation" r:id="rId3" imgW="25781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1270" y="1905000"/>
                        <a:ext cx="738663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40076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Task Splitting</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50000"/>
              </a:lnSpc>
            </a:pPr>
            <a:r>
              <a:rPr lang="en-US" altLang="en-US" dirty="0">
                <a:latin typeface="Times New Roman" panose="02020603050405020304" pitchFamily="18" charset="0"/>
                <a:cs typeface="Times New Roman" panose="02020603050405020304" pitchFamily="18" charset="0"/>
              </a:rPr>
              <a:t>Split the task</a:t>
            </a:r>
          </a:p>
          <a:p>
            <a:pPr algn="just">
              <a:lnSpc>
                <a:spcPct val="150000"/>
              </a:lnSpc>
            </a:pPr>
            <a:r>
              <a:rPr lang="en-US" altLang="en-US" dirty="0">
                <a:latin typeface="Times New Roman" panose="02020603050405020304" pitchFamily="18" charset="0"/>
                <a:cs typeface="Times New Roman" panose="02020603050405020304" pitchFamily="18" charset="0"/>
              </a:rPr>
              <a:t>Share the task</a:t>
            </a:r>
          </a:p>
          <a:p>
            <a:pPr algn="just">
              <a:lnSpc>
                <a:spcPct val="150000"/>
              </a:lnSpc>
            </a:pPr>
            <a:r>
              <a:rPr lang="en-US" altLang="en-US" dirty="0">
                <a:latin typeface="Times New Roman" panose="02020603050405020304" pitchFamily="18" charset="0"/>
                <a:cs typeface="Times New Roman" panose="02020603050405020304" pitchFamily="18" charset="0"/>
              </a:rPr>
              <a:t>Use parallel workstations</a:t>
            </a:r>
          </a:p>
          <a:p>
            <a:pPr algn="just">
              <a:lnSpc>
                <a:spcPct val="150000"/>
              </a:lnSpc>
            </a:pPr>
            <a:r>
              <a:rPr lang="en-US" altLang="en-US" dirty="0">
                <a:latin typeface="Times New Roman" panose="02020603050405020304" pitchFamily="18" charset="0"/>
                <a:cs typeface="Times New Roman" panose="02020603050405020304" pitchFamily="18" charset="0"/>
              </a:rPr>
              <a:t>Use a more skilled worker</a:t>
            </a:r>
          </a:p>
          <a:p>
            <a:pPr algn="just">
              <a:lnSpc>
                <a:spcPct val="150000"/>
              </a:lnSpc>
            </a:pPr>
            <a:r>
              <a:rPr lang="en-US" altLang="en-US" dirty="0">
                <a:latin typeface="Times New Roman" panose="02020603050405020304" pitchFamily="18" charset="0"/>
                <a:cs typeface="Times New Roman" panose="02020603050405020304" pitchFamily="18" charset="0"/>
              </a:rPr>
              <a:t>Redesign</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88680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Continuous Process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altLang="en-US" dirty="0">
                <a:latin typeface="Times New Roman" panose="02020603050405020304" pitchFamily="18" charset="0"/>
                <a:cs typeface="Times New Roman" panose="02020603050405020304" pitchFamily="18" charset="0"/>
              </a:rPr>
              <a:t>Same as assembly line</a:t>
            </a:r>
          </a:p>
          <a:p>
            <a:pPr>
              <a:lnSpc>
                <a:spcPct val="150000"/>
              </a:lnSpc>
            </a:pPr>
            <a:r>
              <a:rPr lang="en-US" altLang="en-US" dirty="0">
                <a:latin typeface="Times New Roman" panose="02020603050405020304" pitchFamily="18" charset="0"/>
                <a:cs typeface="Times New Roman" panose="02020603050405020304" pitchFamily="18" charset="0"/>
              </a:rPr>
              <a:t>But product is </a:t>
            </a:r>
            <a:r>
              <a:rPr lang="en-US" altLang="en-US" b="1" dirty="0">
                <a:latin typeface="Times New Roman" panose="02020603050405020304" pitchFamily="18" charset="0"/>
                <a:cs typeface="Times New Roman" panose="02020603050405020304" pitchFamily="18" charset="0"/>
              </a:rPr>
              <a:t>not discrete </a:t>
            </a:r>
          </a:p>
          <a:p>
            <a:pPr>
              <a:lnSpc>
                <a:spcPct val="150000"/>
              </a:lnSpc>
            </a:pPr>
            <a:r>
              <a:rPr lang="en-US" altLang="en-US" b="1" dirty="0">
                <a:latin typeface="Times New Roman" panose="02020603050405020304" pitchFamily="18" charset="0"/>
                <a:cs typeface="Times New Roman" panose="02020603050405020304" pitchFamily="18" charset="0"/>
              </a:rPr>
              <a:t>Large volume low variety</a:t>
            </a:r>
          </a:p>
          <a:p>
            <a:pPr>
              <a:lnSpc>
                <a:spcPct val="150000"/>
              </a:lnSpc>
            </a:pPr>
            <a:r>
              <a:rPr lang="en-US" altLang="en-US" dirty="0">
                <a:latin typeface="Times New Roman" panose="02020603050405020304" pitchFamily="18" charset="0"/>
                <a:cs typeface="Times New Roman" panose="02020603050405020304" pitchFamily="18" charset="0"/>
              </a:rPr>
              <a:t>Process operate for </a:t>
            </a:r>
            <a:r>
              <a:rPr lang="en-US" altLang="en-US" b="1" dirty="0">
                <a:latin typeface="Times New Roman" panose="02020603050405020304" pitchFamily="18" charset="0"/>
                <a:cs typeface="Times New Roman" panose="02020603050405020304" pitchFamily="18" charset="0"/>
              </a:rPr>
              <a:t>long duration </a:t>
            </a:r>
            <a:r>
              <a:rPr lang="en-US" altLang="en-US" dirty="0">
                <a:latin typeface="Times New Roman" panose="02020603050405020304" pitchFamily="18" charset="0"/>
                <a:cs typeface="Times New Roman" panose="02020603050405020304" pitchFamily="18" charset="0"/>
              </a:rPr>
              <a:t>due to </a:t>
            </a:r>
            <a:r>
              <a:rPr lang="en-US" altLang="en-US" b="1" dirty="0">
                <a:latin typeface="Times New Roman" panose="02020603050405020304" pitchFamily="18" charset="0"/>
                <a:cs typeface="Times New Roman" panose="02020603050405020304" pitchFamily="18" charset="0"/>
              </a:rPr>
              <a:t>high setup/changeover cost</a:t>
            </a:r>
          </a:p>
          <a:p>
            <a:pPr>
              <a:lnSpc>
                <a:spcPct val="150000"/>
              </a:lnSpc>
            </a:pPr>
            <a:endParaRPr lang="en-US" altLang="en-US" dirty="0">
              <a:latin typeface="Times New Roman" panose="02020603050405020304" pitchFamily="18" charset="0"/>
              <a:cs typeface="Times New Roman" panose="02020603050405020304" pitchFamily="18" charset="0"/>
            </a:endParaRPr>
          </a:p>
          <a:p>
            <a:pPr>
              <a:lnSpc>
                <a:spcPct val="15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3647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Product–Process Matrix</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srcRect/>
          <a:stretch>
            <a:fillRect/>
          </a:stretch>
        </p:blipFill>
        <p:spPr bwMode="auto">
          <a:xfrm>
            <a:off x="3256005" y="1966784"/>
            <a:ext cx="7196138" cy="344328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828166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7509" y="0"/>
            <a:ext cx="8911687" cy="757881"/>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Assignment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1787611" y="1028743"/>
            <a:ext cx="9738176" cy="5199062"/>
          </a:xfrm>
        </p:spPr>
        <p:txBody>
          <a:bodyPr>
            <a:normAutofit/>
          </a:bodyPr>
          <a:lstStyle/>
          <a:p>
            <a:pPr marL="0" indent="0" eaLnBrk="1" hangingPunct="1">
              <a:buFontTx/>
              <a:buNone/>
              <a:defRPr/>
            </a:pPr>
            <a:r>
              <a:rPr lang="en-US" altLang="en-US" sz="1800" dirty="0" smtClean="0">
                <a:latin typeface="Times New Roman" panose="02020603050405020304" pitchFamily="18" charset="0"/>
                <a:cs typeface="Times New Roman" panose="02020603050405020304" pitchFamily="18" charset="0"/>
              </a:rPr>
              <a:t>A computer manufacturer needs to design the assembly stations in the factory where the cabinet housing the hard disk, motherboard and other accessories are to be done. The factory currently works for one shift of 8 hours. The tasks, their duration and their precedence relationships are given below:</a:t>
            </a: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571500" indent="-571500" eaLnBrk="1" hangingPunct="1">
              <a:defRPr/>
            </a:pPr>
            <a:endParaRPr lang="en-US" altLang="en-US" dirty="0" smtClean="0">
              <a:latin typeface="Times New Roman" panose="02020603050405020304" pitchFamily="18" charset="0"/>
              <a:cs typeface="Times New Roman" panose="02020603050405020304" pitchFamily="18" charset="0"/>
            </a:endParaRPr>
          </a:p>
          <a:p>
            <a:pPr marL="0" indent="0" eaLnBrk="1" hangingPunct="1">
              <a:buFontTx/>
              <a:buNone/>
              <a:defRPr/>
            </a:pPr>
            <a:endParaRPr lang="en-US" altLang="en-US" dirty="0" smtClean="0">
              <a:latin typeface="Times New Roman" panose="02020603050405020304" pitchFamily="18" charset="0"/>
              <a:cs typeface="Times New Roman" panose="02020603050405020304" pitchFamily="18" charset="0"/>
            </a:endParaRPr>
          </a:p>
          <a:p>
            <a:pPr marL="228600" indent="-228600" eaLnBrk="1" hangingPunct="1">
              <a:defRPr/>
            </a:pPr>
            <a:endParaRPr lang="en-US" altLang="en-US" sz="1600" dirty="0" smtClean="0">
              <a:latin typeface="Times New Roman" panose="02020603050405020304" pitchFamily="18" charset="0"/>
              <a:cs typeface="Times New Roman" panose="02020603050405020304" pitchFamily="18" charset="0"/>
            </a:endParaRP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If the cycle time is 80 seconds, what will be the daily production of cabinets?</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If the desired production rate is 320 cabinets per day, what is the maximum permissible cycle time?</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What is the maximum and minimum number of workstations required to maintain this daily production rate?</a:t>
            </a:r>
          </a:p>
          <a:p>
            <a:pPr marL="228600" indent="-228600" eaLnBrk="1" hangingPunct="1">
              <a:defRPr/>
            </a:pPr>
            <a:r>
              <a:rPr lang="en-US" altLang="en-US" sz="1600" dirty="0" smtClean="0">
                <a:latin typeface="Times New Roman" panose="02020603050405020304" pitchFamily="18" charset="0"/>
                <a:cs typeface="Times New Roman" panose="02020603050405020304" pitchFamily="18" charset="0"/>
              </a:rPr>
              <a:t>Design an assembly setup with 5 workstations and 6 workstations. </a:t>
            </a:r>
          </a:p>
        </p:txBody>
      </p:sp>
      <p:pic>
        <p:nvPicPr>
          <p:cNvPr id="5" name="Picture 178"/>
          <p:cNvPicPr>
            <a:picLocks noChangeAspect="1" noChangeArrowheads="1"/>
          </p:cNvPicPr>
          <p:nvPr/>
        </p:nvPicPr>
        <p:blipFill>
          <a:blip r:embed="rId2" cstate="print">
            <a:extLst>
              <a:ext uri="{28A0092B-C50C-407E-A947-70E740481C1C}">
                <a14:useLocalDpi xmlns:a14="http://schemas.microsoft.com/office/drawing/2010/main" val="0"/>
              </a:ext>
            </a:extLst>
          </a:blip>
          <a:srcRect l="8046" r="8046" b="5571"/>
          <a:stretch>
            <a:fillRect/>
          </a:stretch>
        </p:blipFill>
        <p:spPr bwMode="auto">
          <a:xfrm>
            <a:off x="2351399" y="2176268"/>
            <a:ext cx="518160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79"/>
          <p:cNvPicPr>
            <a:picLocks noChangeAspect="1" noChangeArrowheads="1"/>
          </p:cNvPicPr>
          <p:nvPr/>
        </p:nvPicPr>
        <p:blipFill>
          <a:blip r:embed="rId3" cstate="print">
            <a:extLst>
              <a:ext uri="{28A0092B-C50C-407E-A947-70E740481C1C}">
                <a14:useLocalDpi xmlns:a14="http://schemas.microsoft.com/office/drawing/2010/main" val="0"/>
              </a:ext>
            </a:extLst>
          </a:blip>
          <a:srcRect r="16328"/>
          <a:stretch>
            <a:fillRect/>
          </a:stretch>
        </p:blipFill>
        <p:spPr bwMode="auto">
          <a:xfrm>
            <a:off x="8096787" y="1998468"/>
            <a:ext cx="3733800"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250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3411" y="173000"/>
            <a:ext cx="8911687" cy="790827"/>
          </a:xfrm>
        </p:spPr>
        <p:txBody>
          <a:bodyPr>
            <a:normAutofit/>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5"/>
          <p:cNvSpPr>
            <a:spLocks noGrp="1" noChangeArrowheads="1"/>
          </p:cNvSpPr>
          <p:nvPr>
            <p:ph idx="1"/>
          </p:nvPr>
        </p:nvSpPr>
        <p:spPr>
          <a:xfrm>
            <a:off x="2137719" y="1391295"/>
            <a:ext cx="8229600" cy="4525962"/>
          </a:xfrm>
        </p:spPr>
        <p:txBody>
          <a:bodyPr>
            <a:normAutofit fontScale="92500"/>
          </a:bodyPr>
          <a:lstStyle/>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Total available time per day = 8*60*60 = 28,800 seconds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If the cycle time is 80 seconds, then</a:t>
            </a:r>
          </a:p>
          <a:p>
            <a:pPr eaLnBrk="1" hangingPunct="1">
              <a:lnSpc>
                <a:spcPct val="90000"/>
              </a:lnSpc>
              <a:buFont typeface="Wingdings" pitchFamily="2" charset="2"/>
              <a:buNone/>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Daily production rate = </a:t>
            </a:r>
          </a:p>
          <a:p>
            <a:pPr eaLnBrk="1" hangingPunct="1">
              <a:lnSpc>
                <a:spcPct val="90000"/>
              </a:lnSpc>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Since the desired production rate is only 320 cabinets, one can obtain the maximum permissible cycle time for the assembly stations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Maximum Cycle Time = </a:t>
            </a:r>
          </a:p>
          <a:p>
            <a:pPr marL="0" indent="0" eaLnBrk="1" hangingPunct="1">
              <a:lnSpc>
                <a:spcPct val="90000"/>
              </a:lnSpc>
              <a:buFontTx/>
              <a:buNone/>
              <a:defRPr/>
            </a:pPr>
            <a:endParaRPr lang="en-US" altLang="en-US" dirty="0" smtClean="0">
              <a:latin typeface="Times New Roman" panose="02020603050405020304" pitchFamily="18" charset="0"/>
              <a:cs typeface="Times New Roman" panose="02020603050405020304" pitchFamily="18" charset="0"/>
            </a:endParaRPr>
          </a:p>
          <a:p>
            <a:pPr marL="0" indent="0" eaLnBrk="1" hangingPunct="1">
              <a:lnSpc>
                <a:spcPct val="90000"/>
              </a:lnSpc>
              <a:buFontTx/>
              <a:buNone/>
              <a:defRPr/>
            </a:pPr>
            <a:endParaRPr lang="en-US" altLang="en-US" dirty="0" smtClean="0">
              <a:latin typeface="Times New Roman" panose="02020603050405020304" pitchFamily="18" charset="0"/>
              <a:cs typeface="Times New Roman" panose="02020603050405020304" pitchFamily="18" charset="0"/>
            </a:endParaRP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Minimum number of workstations is dictated by the maximum cycle time permissible</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Sum of all task times = 380 seconds</a:t>
            </a:r>
          </a:p>
          <a:p>
            <a:pPr eaLnBrk="1" hangingPunct="1">
              <a:lnSpc>
                <a:spcPct val="90000"/>
              </a:lnSpc>
              <a:defRPr/>
            </a:pPr>
            <a:r>
              <a:rPr lang="en-US" altLang="en-US" dirty="0" smtClean="0">
                <a:latin typeface="Times New Roman" panose="02020603050405020304" pitchFamily="18" charset="0"/>
                <a:cs typeface="Times New Roman" panose="02020603050405020304" pitchFamily="18" charset="0"/>
              </a:rPr>
              <a:t>Minimum number of workstations =  </a:t>
            </a:r>
          </a:p>
        </p:txBody>
      </p:sp>
      <p:sp>
        <p:nvSpPr>
          <p:cNvPr id="5" name="Rectangle 7"/>
          <p:cNvSpPr>
            <a:spLocks noChangeArrowheads="1"/>
          </p:cNvSpPr>
          <p:nvPr/>
        </p:nvSpPr>
        <p:spPr bwMode="auto">
          <a:xfrm>
            <a:off x="6160153" y="297351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3610737582"/>
              </p:ext>
            </p:extLst>
          </p:nvPr>
        </p:nvGraphicFramePr>
        <p:xfrm>
          <a:off x="5566719" y="2231082"/>
          <a:ext cx="3810000" cy="742950"/>
        </p:xfrm>
        <a:graphic>
          <a:graphicData uri="http://schemas.openxmlformats.org/presentationml/2006/ole">
            <mc:AlternateContent xmlns:mc="http://schemas.openxmlformats.org/markup-compatibility/2006">
              <mc:Choice xmlns:v="urn:schemas-microsoft-com:vml" Requires="v">
                <p:oleObj spid="_x0000_s4179" name="Equation" r:id="rId3" imgW="1955800" imgH="381000" progId="Equation.3">
                  <p:embed/>
                </p:oleObj>
              </mc:Choice>
              <mc:Fallback>
                <p:oleObj name="Equation" r:id="rId3" imgW="19558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6719" y="2231082"/>
                        <a:ext cx="3810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9"/>
          <p:cNvSpPr>
            <a:spLocks noChangeArrowheads="1"/>
          </p:cNvSpPr>
          <p:nvPr/>
        </p:nvSpPr>
        <p:spPr bwMode="auto">
          <a:xfrm>
            <a:off x="6160153" y="295922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8" name="Object 3"/>
          <p:cNvGraphicFramePr>
            <a:graphicFrameLocks noChangeAspect="1"/>
          </p:cNvGraphicFramePr>
          <p:nvPr>
            <p:extLst>
              <p:ext uri="{D42A27DB-BD31-4B8C-83A1-F6EECF244321}">
                <p14:modId xmlns:p14="http://schemas.microsoft.com/office/powerpoint/2010/main" val="251341193"/>
              </p:ext>
            </p:extLst>
          </p:nvPr>
        </p:nvGraphicFramePr>
        <p:xfrm>
          <a:off x="5033319" y="3993637"/>
          <a:ext cx="4876800" cy="703262"/>
        </p:xfrm>
        <a:graphic>
          <a:graphicData uri="http://schemas.openxmlformats.org/presentationml/2006/ole">
            <mc:AlternateContent xmlns:mc="http://schemas.openxmlformats.org/markup-compatibility/2006">
              <mc:Choice xmlns:v="urn:schemas-microsoft-com:vml" Requires="v">
                <p:oleObj spid="_x0000_s4180" name="Equation" r:id="rId5" imgW="2641600" imgH="381000" progId="Equation.3">
                  <p:embed/>
                </p:oleObj>
              </mc:Choice>
              <mc:Fallback>
                <p:oleObj name="Equation" r:id="rId5" imgW="2641600" imgH="381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3319" y="3993637"/>
                        <a:ext cx="48768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11"/>
          <p:cNvSpPr>
            <a:spLocks noChangeArrowheads="1"/>
          </p:cNvSpPr>
          <p:nvPr/>
        </p:nvSpPr>
        <p:spPr bwMode="auto">
          <a:xfrm>
            <a:off x="6160153" y="296875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sz="1800">
              <a:latin typeface="Times New Roman" panose="02020603050405020304" pitchFamily="18" charset="0"/>
              <a:cs typeface="Times New Roman" panose="02020603050405020304" pitchFamily="18" charset="0"/>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689020685"/>
              </p:ext>
            </p:extLst>
          </p:nvPr>
        </p:nvGraphicFramePr>
        <p:xfrm>
          <a:off x="5842954" y="5363907"/>
          <a:ext cx="1752600" cy="760412"/>
        </p:xfrm>
        <a:graphic>
          <a:graphicData uri="http://schemas.openxmlformats.org/presentationml/2006/ole">
            <mc:AlternateContent xmlns:mc="http://schemas.openxmlformats.org/markup-compatibility/2006">
              <mc:Choice xmlns:v="urn:schemas-microsoft-com:vml" Requires="v">
                <p:oleObj spid="_x0000_s4181" name="Equation" r:id="rId7" imgW="799753" imgH="355446" progId="Equation.3">
                  <p:embed/>
                </p:oleObj>
              </mc:Choice>
              <mc:Fallback>
                <p:oleObj name="Equation" r:id="rId7" imgW="799753" imgH="355446"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42954" y="5363907"/>
                        <a:ext cx="175260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05601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2481649" y="1324233"/>
            <a:ext cx="7772400" cy="4953000"/>
          </a:xfrm>
        </p:spPr>
        <p:txBody>
          <a:bodyPr>
            <a:normAutofit lnSpcReduction="10000"/>
          </a:bodyPr>
          <a:lstStyle/>
          <a:p>
            <a:pPr eaLnBrk="1" hangingPunct="1">
              <a:defRPr/>
            </a:pPr>
            <a:r>
              <a:rPr lang="en-US" altLang="en-US" dirty="0" smtClean="0">
                <a:latin typeface="Times New Roman" panose="02020603050405020304" pitchFamily="18" charset="0"/>
                <a:cs typeface="Times New Roman" panose="02020603050405020304" pitchFamily="18" charset="0"/>
              </a:rPr>
              <a:t>We assign tasks to the five workstations on the basis of the following two criteria:</a:t>
            </a:r>
          </a:p>
          <a:p>
            <a:pPr lvl="1" eaLnBrk="1" hangingPunct="1">
              <a:defRPr/>
            </a:pPr>
            <a:r>
              <a:rPr lang="en-US" altLang="en-US" dirty="0" smtClean="0">
                <a:latin typeface="Times New Roman" panose="02020603050405020304" pitchFamily="18" charset="0"/>
                <a:cs typeface="Times New Roman" panose="02020603050405020304" pitchFamily="18" charset="0"/>
              </a:rPr>
              <a:t>Workstation times should not exceed maximum permissible cycle time of 90 seconds</a:t>
            </a:r>
          </a:p>
          <a:p>
            <a:pPr lvl="1" eaLnBrk="1" hangingPunct="1">
              <a:defRPr/>
            </a:pPr>
            <a:r>
              <a:rPr lang="en-US" altLang="en-US" dirty="0" smtClean="0">
                <a:latin typeface="Times New Roman" panose="02020603050405020304" pitchFamily="18" charset="0"/>
                <a:cs typeface="Times New Roman" panose="02020603050405020304" pitchFamily="18" charset="0"/>
              </a:rPr>
              <a:t>The precedence relationships need to be honored </a:t>
            </a: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defRPr/>
            </a:pPr>
            <a:endParaRPr lang="en-US" altLang="en-US" dirty="0" smtClean="0">
              <a:latin typeface="Times New Roman" panose="02020603050405020304" pitchFamily="18" charset="0"/>
              <a:cs typeface="Times New Roman" panose="02020603050405020304" pitchFamily="18" charset="0"/>
            </a:endParaRPr>
          </a:p>
          <a:p>
            <a:pPr lvl="1" eaLnBrk="1" hangingPunct="1">
              <a:buFont typeface="Wingdings" pitchFamily="2" charset="2"/>
              <a:buNone/>
              <a:defRPr/>
            </a:pPr>
            <a:r>
              <a:rPr lang="en-US" altLang="en-US" sz="2000" dirty="0" smtClean="0">
                <a:latin typeface="Times New Roman" panose="02020603050405020304" pitchFamily="18" charset="0"/>
                <a:cs typeface="Times New Roman" panose="02020603050405020304" pitchFamily="18" charset="0"/>
              </a:rPr>
              <a:t>Average Utilization = </a:t>
            </a:r>
            <a:r>
              <a:rPr lang="en-US" altLang="en-US" sz="1050" dirty="0" smtClean="0">
                <a:latin typeface="Times New Roman" panose="02020603050405020304" pitchFamily="18" charset="0"/>
                <a:cs typeface="Times New Roman" panose="02020603050405020304" pitchFamily="18" charset="0"/>
              </a:rPr>
              <a:t/>
            </a:r>
            <a:br>
              <a:rPr lang="en-US" altLang="en-US" sz="1050" dirty="0" smtClean="0">
                <a:latin typeface="Times New Roman" panose="02020603050405020304" pitchFamily="18" charset="0"/>
                <a:cs typeface="Times New Roman" panose="02020603050405020304" pitchFamily="18" charset="0"/>
              </a:rPr>
            </a:br>
            <a:endParaRPr lang="en-US" altLang="en-US" sz="1050" dirty="0" smtClean="0">
              <a:latin typeface="Times New Roman" panose="02020603050405020304" pitchFamily="18" charset="0"/>
              <a:cs typeface="Times New Roman" panose="02020603050405020304" pitchFamily="18" charset="0"/>
            </a:endParaRP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1623" y="3015247"/>
            <a:ext cx="6599237"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6275483" y="3217119"/>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a:latin typeface="Times New Roman" panose="02020603050405020304" pitchFamily="18" charset="0"/>
              <a:cs typeface="Times New Roman" panose="02020603050405020304" pitchFamily="18" charset="0"/>
            </a:endParaRPr>
          </a:p>
        </p:txBody>
      </p:sp>
      <p:graphicFrame>
        <p:nvGraphicFramePr>
          <p:cNvPr id="7" name="Object 2"/>
          <p:cNvGraphicFramePr>
            <a:graphicFrameLocks noChangeAspect="1"/>
          </p:cNvGraphicFramePr>
          <p:nvPr>
            <p:extLst>
              <p:ext uri="{D42A27DB-BD31-4B8C-83A1-F6EECF244321}">
                <p14:modId xmlns:p14="http://schemas.microsoft.com/office/powerpoint/2010/main" val="4120596899"/>
              </p:ext>
            </p:extLst>
          </p:nvPr>
        </p:nvGraphicFramePr>
        <p:xfrm>
          <a:off x="5261919" y="5514602"/>
          <a:ext cx="5168900" cy="698500"/>
        </p:xfrm>
        <a:graphic>
          <a:graphicData uri="http://schemas.openxmlformats.org/presentationml/2006/ole">
            <mc:AlternateContent xmlns:mc="http://schemas.openxmlformats.org/markup-compatibility/2006">
              <mc:Choice xmlns:v="urn:schemas-microsoft-com:vml" Requires="v">
                <p:oleObj spid="_x0000_s5150" name="Equation" r:id="rId4" imgW="2641600" imgH="368300" progId="Equation.3">
                  <p:embed/>
                </p:oleObj>
              </mc:Choice>
              <mc:Fallback>
                <p:oleObj name="Equation" r:id="rId4" imgW="2641600" imgH="368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1919" y="5514602"/>
                        <a:ext cx="51689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24336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rgbClr val="FF0000"/>
                </a:solidFill>
                <a:latin typeface="Times New Roman" panose="02020603050405020304" pitchFamily="18" charset="0"/>
                <a:cs typeface="Times New Roman" panose="02020603050405020304" pitchFamily="18" charset="0"/>
              </a:rPr>
              <a:t>Solution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Rectangle 13"/>
          <p:cNvSpPr>
            <a:spLocks noChangeArrowheads="1"/>
          </p:cNvSpPr>
          <p:nvPr/>
        </p:nvSpPr>
        <p:spPr bwMode="auto">
          <a:xfrm>
            <a:off x="6588520" y="1905943"/>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eaLnBrk="1" hangingPunct="1"/>
            <a:endParaRPr lang="en-US" altLang="en-US" sz="2400">
              <a:latin typeface="Times New Roman" panose="02020603050405020304" pitchFamily="18" charset="0"/>
              <a:cs typeface="Times New Roman" panose="02020603050405020304" pitchFamily="18" charset="0"/>
            </a:endParaRPr>
          </a:p>
        </p:txBody>
      </p:sp>
      <p:graphicFrame>
        <p:nvGraphicFramePr>
          <p:cNvPr id="5" name="Group 299"/>
          <p:cNvGraphicFramePr>
            <a:graphicFrameLocks noGrp="1"/>
          </p:cNvGraphicFramePr>
          <p:nvPr>
            <p:extLst>
              <p:ext uri="{D42A27DB-BD31-4B8C-83A1-F6EECF244321}">
                <p14:modId xmlns:p14="http://schemas.microsoft.com/office/powerpoint/2010/main" val="1321334952"/>
              </p:ext>
            </p:extLst>
          </p:nvPr>
        </p:nvGraphicFramePr>
        <p:xfrm>
          <a:off x="2718486" y="1828800"/>
          <a:ext cx="7924800" cy="3448051"/>
        </p:xfrm>
        <a:graphic>
          <a:graphicData uri="http://schemas.openxmlformats.org/drawingml/2006/table">
            <a:tbl>
              <a:tblPr/>
              <a:tblGrid>
                <a:gridCol w="1447800"/>
                <a:gridCol w="990600"/>
                <a:gridCol w="1025525"/>
                <a:gridCol w="1114425"/>
                <a:gridCol w="1116013"/>
                <a:gridCol w="1114425"/>
                <a:gridCol w="1116012"/>
              </a:tblGrid>
              <a:tr h="73158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30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1</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2</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3</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4</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 station 6</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Verdana" pitchFamily="34" charset="0"/>
                          <a:cs typeface="Times New Roman" pitchFamily="18" charset="0"/>
                        </a:rPr>
                        <a:t>Tasks Assigned</a:t>
                      </a:r>
                      <a:endParaRPr kumimoji="0" lang="en-US" sz="28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A</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B</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C,D</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E,F</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G</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H</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Times</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60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50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50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Cycle time</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idle time</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20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30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30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Verdana" pitchFamily="34" charset="0"/>
                          <a:cs typeface="Times New Roman" pitchFamily="18" charset="0"/>
                        </a:rPr>
                        <a:t>Workstation utilisation</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87.5%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100%</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75%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87.5%</a:t>
                      </a:r>
                      <a:endParaRPr kumimoji="0" lang="en-US" sz="1200" b="0" i="0" u="none" strike="noStrike" cap="none" normalizeH="0" baseline="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Verdana" pitchFamily="34" charset="0"/>
                          <a:cs typeface="Times New Roman" pitchFamily="18" charset="0"/>
                        </a:rPr>
                        <a:t>62.5%</a:t>
                      </a:r>
                      <a:endParaRPr kumimoji="0" lang="en-US" sz="2800" b="0" i="0" u="none" strike="noStrike" cap="none" normalizeH="0" baseline="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Verdana" pitchFamily="34" charset="0"/>
                          <a:cs typeface="Times New Roman" pitchFamily="18" charset="0"/>
                        </a:rPr>
                        <a:t>62.5%</a:t>
                      </a:r>
                      <a:endParaRPr kumimoji="0" lang="en-US" sz="2800" b="0" i="0" u="none" strike="noStrike" cap="none" normalizeH="0" baseline="0" dirty="0" smtClean="0">
                        <a:ln>
                          <a:noFill/>
                        </a:ln>
                        <a:solidFill>
                          <a:schemeClr val="tx1"/>
                        </a:solidFill>
                        <a:effectLst/>
                        <a:latin typeface="Verdana" pitchFamily="34"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Rectangle 289"/>
          <p:cNvSpPr>
            <a:spLocks noChangeArrowheads="1"/>
          </p:cNvSpPr>
          <p:nvPr/>
        </p:nvSpPr>
        <p:spPr bwMode="auto">
          <a:xfrm>
            <a:off x="6588520" y="4490393"/>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eaLnBrk="1" hangingPunct="1"/>
            <a:endParaRPr lang="en-US" altLang="en-US" sz="2400">
              <a:latin typeface="Times New Roman" panose="02020603050405020304" pitchFamily="18" charset="0"/>
              <a:cs typeface="Times New Roman" panose="02020603050405020304" pitchFamily="18" charset="0"/>
            </a:endParaRPr>
          </a:p>
        </p:txBody>
      </p:sp>
      <p:sp>
        <p:nvSpPr>
          <p:cNvPr id="7" name="Rectangle 301"/>
          <p:cNvSpPr>
            <a:spLocks noChangeArrowheads="1"/>
          </p:cNvSpPr>
          <p:nvPr/>
        </p:nvSpPr>
        <p:spPr bwMode="auto">
          <a:xfrm>
            <a:off x="6588520" y="3026361"/>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endParaRPr lang="en-US" altLang="en-US">
              <a:latin typeface="Times New Roman" panose="02020603050405020304" pitchFamily="18" charset="0"/>
              <a:cs typeface="Times New Roman" panose="02020603050405020304" pitchFamily="18" charset="0"/>
            </a:endParaRPr>
          </a:p>
        </p:txBody>
      </p:sp>
      <p:graphicFrame>
        <p:nvGraphicFramePr>
          <p:cNvPr id="8" name="Object 2"/>
          <p:cNvGraphicFramePr>
            <a:graphicFrameLocks noChangeAspect="1"/>
          </p:cNvGraphicFramePr>
          <p:nvPr>
            <p:extLst>
              <p:ext uri="{D42A27DB-BD31-4B8C-83A1-F6EECF244321}">
                <p14:modId xmlns:p14="http://schemas.microsoft.com/office/powerpoint/2010/main" val="2406304892"/>
              </p:ext>
            </p:extLst>
          </p:nvPr>
        </p:nvGraphicFramePr>
        <p:xfrm>
          <a:off x="5156886" y="5567363"/>
          <a:ext cx="5486400" cy="757237"/>
        </p:xfrm>
        <a:graphic>
          <a:graphicData uri="http://schemas.openxmlformats.org/presentationml/2006/ole">
            <mc:AlternateContent xmlns:mc="http://schemas.openxmlformats.org/markup-compatibility/2006">
              <mc:Choice xmlns:v="urn:schemas-microsoft-com:vml" Requires="v">
                <p:oleObj spid="_x0000_s6173" name="Equation" r:id="rId3" imgW="2692400" imgH="381000" progId="Equation.3">
                  <p:embed/>
                </p:oleObj>
              </mc:Choice>
              <mc:Fallback>
                <p:oleObj name="Equation" r:id="rId3" imgW="2692400" imgH="381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886" y="5567363"/>
                        <a:ext cx="54864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 Box 302"/>
          <p:cNvSpPr txBox="1">
            <a:spLocks noChangeArrowheads="1"/>
          </p:cNvSpPr>
          <p:nvPr/>
        </p:nvSpPr>
        <p:spPr bwMode="auto">
          <a:xfrm>
            <a:off x="2821158" y="5734050"/>
            <a:ext cx="1964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pPr algn="ctr"/>
            <a:r>
              <a:rPr lang="en-US" altLang="en-US">
                <a:latin typeface="Times New Roman" panose="02020603050405020304" pitchFamily="18" charset="0"/>
                <a:cs typeface="Times New Roman" panose="02020603050405020304" pitchFamily="18" charset="0"/>
              </a:rPr>
              <a:t>Average Utilization =</a:t>
            </a:r>
          </a:p>
        </p:txBody>
      </p:sp>
    </p:spTree>
    <p:extLst>
      <p:ext uri="{BB962C8B-B14F-4D97-AF65-F5344CB8AC3E}">
        <p14:creationId xmlns:p14="http://schemas.microsoft.com/office/powerpoint/2010/main" val="1242284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FF0000"/>
                </a:solidFill>
                <a:latin typeface="Times New Roman" panose="02020603050405020304" pitchFamily="18" charset="0"/>
                <a:cs typeface="Times New Roman" panose="02020603050405020304" pitchFamily="18" charset="0"/>
              </a:rPr>
              <a:t>Process Analysis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Cycle Time (CT)</a:t>
            </a:r>
          </a:p>
          <a:p>
            <a:r>
              <a:rPr lang="en-US" altLang="en-US" dirty="0">
                <a:latin typeface="Times New Roman" panose="02020603050405020304" pitchFamily="18" charset="0"/>
                <a:cs typeface="Times New Roman" panose="02020603050405020304" pitchFamily="18" charset="0"/>
              </a:rPr>
              <a:t>Bottleneck</a:t>
            </a:r>
          </a:p>
          <a:p>
            <a:r>
              <a:rPr lang="en-US" altLang="en-US" dirty="0">
                <a:latin typeface="Times New Roman" panose="02020603050405020304" pitchFamily="18" charset="0"/>
                <a:cs typeface="Times New Roman" panose="02020603050405020304" pitchFamily="18" charset="0"/>
              </a:rPr>
              <a:t>Idle Time</a:t>
            </a:r>
          </a:p>
          <a:p>
            <a:r>
              <a:rPr lang="en-US" altLang="en-US" dirty="0">
                <a:latin typeface="Times New Roman" panose="02020603050405020304" pitchFamily="18" charset="0"/>
                <a:cs typeface="Times New Roman" panose="02020603050405020304" pitchFamily="18" charset="0"/>
              </a:rPr>
              <a:t>Work-in-Process (WIP)</a:t>
            </a:r>
          </a:p>
          <a:p>
            <a:r>
              <a:rPr lang="en-US" altLang="en-US" dirty="0">
                <a:latin typeface="Times New Roman" panose="02020603050405020304" pitchFamily="18" charset="0"/>
                <a:cs typeface="Times New Roman" panose="02020603050405020304" pitchFamily="18" charset="0"/>
              </a:rPr>
              <a:t>Manufacturing Lead Time (MLT)</a:t>
            </a:r>
          </a:p>
          <a:p>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6070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Cycle Time (time/unit)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7" name="Content Placeholder 2"/>
          <p:cNvSpPr>
            <a:spLocks noGrp="1"/>
          </p:cNvSpPr>
          <p:nvPr>
            <p:ph idx="1"/>
          </p:nvPr>
        </p:nvSpPr>
        <p:spPr>
          <a:xfrm>
            <a:off x="2868827" y="1412790"/>
            <a:ext cx="7772400" cy="4114800"/>
          </a:xfrm>
        </p:spPr>
        <p:txBody>
          <a:bodyPr/>
          <a:lstStyle/>
          <a:p>
            <a:r>
              <a:rPr lang="en-US" altLang="en-US" dirty="0" smtClean="0">
                <a:latin typeface="Times New Roman" panose="02020603050405020304" pitchFamily="18" charset="0"/>
                <a:cs typeface="Times New Roman" panose="02020603050405020304" pitchFamily="18" charset="0"/>
              </a:rPr>
              <a:t>Cycle Time is the length of time, on average, that it takes to complete a step or set of steps within an operation</a:t>
            </a:r>
          </a:p>
        </p:txBody>
      </p:sp>
      <p:pic>
        <p:nvPicPr>
          <p:cNvPr id="8" name="Picture 3" desc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3027" y="2174790"/>
            <a:ext cx="3581400"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83027" y="4308390"/>
            <a:ext cx="7391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536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Bottleneck</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3124200" y="1346886"/>
            <a:ext cx="7772400" cy="4114800"/>
          </a:xfrm>
        </p:spPr>
        <p:txBody>
          <a:bodyPr/>
          <a:lstStyle/>
          <a:p>
            <a:r>
              <a:rPr lang="en-US" altLang="en-US" dirty="0" smtClean="0">
                <a:latin typeface="Times New Roman" panose="02020603050405020304" pitchFamily="18" charset="0"/>
                <a:cs typeface="Times New Roman" panose="02020603050405020304" pitchFamily="18" charset="0"/>
              </a:rPr>
              <a:t>Within a set of dependent steps, there is generally one step that defines the speed at which the entire operation can run. </a:t>
            </a:r>
          </a:p>
        </p:txBody>
      </p:sp>
      <p:pic>
        <p:nvPicPr>
          <p:cNvPr id="5" name="Picture 3" desc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185086"/>
            <a:ext cx="4572000"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471086"/>
            <a:ext cx="4572000"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406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Idle Time</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7" name="Content Placeholder 3" descr="6.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226908" y="1425146"/>
            <a:ext cx="3429000" cy="4625975"/>
          </a:xfrm>
        </p:spPr>
      </p:pic>
    </p:spTree>
    <p:extLst>
      <p:ext uri="{BB962C8B-B14F-4D97-AF65-F5344CB8AC3E}">
        <p14:creationId xmlns:p14="http://schemas.microsoft.com/office/powerpoint/2010/main" val="2882872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Work-in-Process (WIP)</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Content Placeholder 4"/>
          <p:cNvSpPr>
            <a:spLocks noGrp="1"/>
          </p:cNvSpPr>
          <p:nvPr>
            <p:ph idx="1"/>
          </p:nvPr>
        </p:nvSpPr>
        <p:spPr>
          <a:xfrm>
            <a:off x="3017109" y="1503405"/>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Work-in-process, or WIP, refers to inputs that are still in the operation. WIP is sometimes discussed in dollar terms, but will generally be considered in whatever units.</a:t>
            </a:r>
          </a:p>
        </p:txBody>
      </p:sp>
      <p:pic>
        <p:nvPicPr>
          <p:cNvPr id="5" name="Picture 6" desc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41109" y="3408405"/>
            <a:ext cx="49244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620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Times New Roman" panose="02020603050405020304" pitchFamily="18" charset="0"/>
                <a:cs typeface="Times New Roman" panose="02020603050405020304" pitchFamily="18" charset="0"/>
              </a:rPr>
              <a:t>Manufacturing Lead Time (MLT)</a:t>
            </a:r>
            <a:endParaRPr lang="en-IN" dirty="0">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2846173" y="1641389"/>
            <a:ext cx="7772400" cy="4114800"/>
          </a:xfrm>
        </p:spPr>
        <p:txBody>
          <a:bodyPr/>
          <a:lstStyle/>
          <a:p>
            <a:pPr algn="just">
              <a:lnSpc>
                <a:spcPct val="150000"/>
              </a:lnSpc>
            </a:pPr>
            <a:r>
              <a:rPr lang="en-US" altLang="en-US" dirty="0" smtClean="0">
                <a:latin typeface="Times New Roman" panose="02020603050405020304" pitchFamily="18" charset="0"/>
                <a:cs typeface="Times New Roman" panose="02020603050405020304" pitchFamily="18" charset="0"/>
              </a:rPr>
              <a:t>Manufacturing lead-time, or MLT, is the average length of time it will take a new set of inputs to move all the way through the operation. (Little’s Law)</a:t>
            </a:r>
          </a:p>
        </p:txBody>
      </p:sp>
      <p:pic>
        <p:nvPicPr>
          <p:cNvPr id="5" name="Picture 4" desc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70173" y="3089189"/>
            <a:ext cx="42672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3150973" y="5375189"/>
            <a:ext cx="6858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Verdana" panose="020B0604030504040204" pitchFamily="34" charset="0"/>
              </a:defRPr>
            </a:lvl1pPr>
            <a:lvl2pPr marL="742950" indent="-285750">
              <a:defRPr sz="1600">
                <a:solidFill>
                  <a:schemeClr val="tx1"/>
                </a:solidFill>
                <a:latin typeface="Verdana" panose="020B0604030504040204" pitchFamily="34" charset="0"/>
              </a:defRPr>
            </a:lvl2pPr>
            <a:lvl3pPr marL="1143000" indent="-228600">
              <a:defRPr sz="1600">
                <a:solidFill>
                  <a:schemeClr val="tx1"/>
                </a:solidFill>
                <a:latin typeface="Verdana" panose="020B0604030504040204" pitchFamily="34" charset="0"/>
              </a:defRPr>
            </a:lvl3pPr>
            <a:lvl4pPr marL="1600200" indent="-228600">
              <a:defRPr sz="1600">
                <a:solidFill>
                  <a:schemeClr val="tx1"/>
                </a:solidFill>
                <a:latin typeface="Verdana" panose="020B0604030504040204" pitchFamily="34" charset="0"/>
              </a:defRPr>
            </a:lvl4pPr>
            <a:lvl5pPr marL="2057400" indent="-228600">
              <a:defRPr sz="1600">
                <a:solidFill>
                  <a:schemeClr val="tx1"/>
                </a:solidFill>
                <a:latin typeface="Verdana" panose="020B0604030504040204" pitchFamily="34" charset="0"/>
              </a:defRPr>
            </a:lvl5pPr>
            <a:lvl6pPr marL="2514600" indent="-228600" eaLnBrk="0" fontAlgn="base" hangingPunct="0">
              <a:spcBef>
                <a:spcPct val="0"/>
              </a:spcBef>
              <a:spcAft>
                <a:spcPct val="0"/>
              </a:spcAft>
              <a:defRPr sz="1600">
                <a:solidFill>
                  <a:schemeClr val="tx1"/>
                </a:solidFill>
                <a:latin typeface="Verdana" panose="020B0604030504040204" pitchFamily="34" charset="0"/>
              </a:defRPr>
            </a:lvl6pPr>
            <a:lvl7pPr marL="2971800" indent="-228600" eaLnBrk="0" fontAlgn="base" hangingPunct="0">
              <a:spcBef>
                <a:spcPct val="0"/>
              </a:spcBef>
              <a:spcAft>
                <a:spcPct val="0"/>
              </a:spcAft>
              <a:defRPr sz="1600">
                <a:solidFill>
                  <a:schemeClr val="tx1"/>
                </a:solidFill>
                <a:latin typeface="Verdana" panose="020B0604030504040204" pitchFamily="34" charset="0"/>
              </a:defRPr>
            </a:lvl7pPr>
            <a:lvl8pPr marL="3429000" indent="-228600" eaLnBrk="0" fontAlgn="base" hangingPunct="0">
              <a:spcBef>
                <a:spcPct val="0"/>
              </a:spcBef>
              <a:spcAft>
                <a:spcPct val="0"/>
              </a:spcAft>
              <a:defRPr sz="1600">
                <a:solidFill>
                  <a:schemeClr val="tx1"/>
                </a:solidFill>
                <a:latin typeface="Verdana" panose="020B0604030504040204" pitchFamily="34" charset="0"/>
              </a:defRPr>
            </a:lvl8pPr>
            <a:lvl9pPr marL="3886200" indent="-228600" eaLnBrk="0" fontAlgn="base" hangingPunct="0">
              <a:spcBef>
                <a:spcPct val="0"/>
              </a:spcBef>
              <a:spcAft>
                <a:spcPct val="0"/>
              </a:spcAft>
              <a:defRPr sz="1600">
                <a:solidFill>
                  <a:schemeClr val="tx1"/>
                </a:solidFill>
                <a:latin typeface="Verdana" panose="020B0604030504040204" pitchFamily="34" charset="0"/>
              </a:defRPr>
            </a:lvl9pPr>
          </a:lstStyle>
          <a:p>
            <a:r>
              <a:rPr lang="en-US" altLang="en-US" b="1">
                <a:latin typeface="Times New Roman" panose="02020603050405020304" pitchFamily="18" charset="0"/>
                <a:cs typeface="Times New Roman" panose="02020603050405020304" pitchFamily="18" charset="0"/>
              </a:rPr>
              <a:t>Manufacturing Lead Time = Cycle Time * Work-in-Process</a:t>
            </a:r>
          </a:p>
        </p:txBody>
      </p:sp>
    </p:spTree>
    <p:extLst>
      <p:ext uri="{BB962C8B-B14F-4D97-AF65-F5344CB8AC3E}">
        <p14:creationId xmlns:p14="http://schemas.microsoft.com/office/powerpoint/2010/main" val="4280850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Process Flow Charting </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228436"/>
            <a:ext cx="8915400" cy="4682786"/>
          </a:xfrm>
        </p:spPr>
        <p:txBody>
          <a:bodyPr/>
          <a:lstStyle/>
          <a:p>
            <a:r>
              <a:rPr lang="en-US" dirty="0" smtClean="0">
                <a:latin typeface="Times New Roman" panose="02020603050405020304" pitchFamily="18" charset="0"/>
                <a:cs typeface="Times New Roman" panose="02020603050405020304" pitchFamily="18" charset="0"/>
              </a:rPr>
              <a:t>The design of a process is a matter of detail</a:t>
            </a:r>
          </a:p>
          <a:p>
            <a:r>
              <a:rPr lang="en-US" dirty="0" smtClean="0">
                <a:latin typeface="Times New Roman" panose="02020603050405020304" pitchFamily="18" charset="0"/>
                <a:cs typeface="Times New Roman" panose="02020603050405020304" pitchFamily="18" charset="0"/>
              </a:rPr>
              <a:t>Every activity that contributes a process must be identified. </a:t>
            </a:r>
          </a:p>
          <a:p>
            <a:r>
              <a:rPr lang="en-US" dirty="0" smtClean="0">
                <a:latin typeface="Times New Roman" panose="02020603050405020304" pitchFamily="18" charset="0"/>
                <a:cs typeface="Times New Roman" panose="02020603050405020304" pitchFamily="18" charset="0"/>
              </a:rPr>
              <a:t>It is also important to know the time taken for each activity and the nature of flow material/information in the process. </a:t>
            </a:r>
          </a:p>
          <a:p>
            <a:r>
              <a:rPr lang="en-US" dirty="0" smtClean="0">
                <a:latin typeface="Times New Roman" panose="02020603050405020304" pitchFamily="18" charset="0"/>
                <a:cs typeface="Times New Roman" panose="02020603050405020304" pitchFamily="18" charset="0"/>
              </a:rPr>
              <a:t>A pictorial representation of all this information could be developed using process flow charting. </a:t>
            </a:r>
          </a:p>
          <a:p>
            <a:r>
              <a:rPr lang="en-US" dirty="0" smtClean="0">
                <a:latin typeface="Times New Roman" panose="02020603050405020304" pitchFamily="18" charset="0"/>
                <a:cs typeface="Times New Roman" panose="02020603050405020304" pitchFamily="18" charset="0"/>
              </a:rPr>
              <a:t>Process flow charting employs a set of standard symbols and graphical tools to represent all the information about the process </a:t>
            </a:r>
          </a:p>
          <a:p>
            <a:r>
              <a:rPr lang="en-US" dirty="0" smtClean="0">
                <a:latin typeface="Times New Roman" panose="02020603050405020304" pitchFamily="18" charset="0"/>
                <a:cs typeface="Times New Roman" panose="02020603050405020304" pitchFamily="18" charset="0"/>
              </a:rPr>
              <a:t>The symbols used are as follows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A step in the process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Transportation</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Storage and inventory  </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3256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 Flow Charting </a:t>
            </a:r>
            <a:endParaRPr lang="en-US" dirty="0"/>
          </a:p>
        </p:txBody>
      </p:sp>
      <p:sp>
        <p:nvSpPr>
          <p:cNvPr id="4" name="Isosceles Triangle 3"/>
          <p:cNvSpPr/>
          <p:nvPr/>
        </p:nvSpPr>
        <p:spPr>
          <a:xfrm rot="10800000">
            <a:off x="1016000" y="2429164"/>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2900219" y="2600036"/>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Spreading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5001492" y="2600036"/>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Cutting</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8377383" y="1644072"/>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Stitching 1</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p:nvPr/>
        </p:nvSpPr>
        <p:spPr>
          <a:xfrm>
            <a:off x="8377383" y="3606799"/>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Stitching 2</a:t>
            </a:r>
          </a:p>
        </p:txBody>
      </p:sp>
      <p:sp>
        <p:nvSpPr>
          <p:cNvPr id="10" name="Isosceles Triangle 9"/>
          <p:cNvSpPr/>
          <p:nvPr/>
        </p:nvSpPr>
        <p:spPr>
          <a:xfrm rot="10800000">
            <a:off x="11075139" y="2429165"/>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cxnSp>
        <p:nvCxnSpPr>
          <p:cNvPr id="12" name="Elbow Connector 11"/>
          <p:cNvCxnSpPr>
            <a:stCxn id="8" idx="1"/>
            <a:endCxn id="9" idx="1"/>
          </p:cNvCxnSpPr>
          <p:nvPr/>
        </p:nvCxnSpPr>
        <p:spPr>
          <a:xfrm rot="10800000" flipV="1">
            <a:off x="8377383" y="1930399"/>
            <a:ext cx="12700" cy="1962727"/>
          </a:xfrm>
          <a:prstGeom prst="bentConnector3">
            <a:avLst>
              <a:gd name="adj1" fmla="val 7036362"/>
            </a:avLst>
          </a:prstGeom>
          <a:ln>
            <a:solidFill>
              <a:schemeClr val="tx1"/>
            </a:solidFill>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0800000" flipV="1">
            <a:off x="9845965" y="1904999"/>
            <a:ext cx="12700" cy="1962727"/>
          </a:xfrm>
          <a:prstGeom prst="bentConnector3">
            <a:avLst>
              <a:gd name="adj1" fmla="val -3000000"/>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1"/>
            <a:endCxn id="6" idx="1"/>
          </p:cNvCxnSpPr>
          <p:nvPr/>
        </p:nvCxnSpPr>
        <p:spPr>
          <a:xfrm>
            <a:off x="1811528" y="2886364"/>
            <a:ext cx="10886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3"/>
            <a:endCxn id="7" idx="1"/>
          </p:cNvCxnSpPr>
          <p:nvPr/>
        </p:nvCxnSpPr>
        <p:spPr>
          <a:xfrm>
            <a:off x="4368801" y="2886364"/>
            <a:ext cx="63269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3"/>
          </p:cNvCxnSpPr>
          <p:nvPr/>
        </p:nvCxnSpPr>
        <p:spPr>
          <a:xfrm flipV="1">
            <a:off x="6470074" y="2886362"/>
            <a:ext cx="1029853" cy="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0" idx="5"/>
          </p:cNvCxnSpPr>
          <p:nvPr/>
        </p:nvCxnSpPr>
        <p:spPr>
          <a:xfrm flipV="1">
            <a:off x="10233891" y="2886365"/>
            <a:ext cx="1106424" cy="2539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0"/>
          </p:cNvCxnSpPr>
          <p:nvPr/>
        </p:nvCxnSpPr>
        <p:spPr>
          <a:xfrm>
            <a:off x="11605491" y="3343565"/>
            <a:ext cx="0" cy="20874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0737272" y="5430982"/>
            <a:ext cx="1468582" cy="572655"/>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Assembly</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7" name="Rectangle 26"/>
          <p:cNvSpPr/>
          <p:nvPr/>
        </p:nvSpPr>
        <p:spPr>
          <a:xfrm>
            <a:off x="7823200" y="5264726"/>
            <a:ext cx="1468582" cy="914401"/>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Processing and inspection</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28" name="Isosceles Triangle 27"/>
          <p:cNvSpPr/>
          <p:nvPr/>
        </p:nvSpPr>
        <p:spPr>
          <a:xfrm rot="10800000">
            <a:off x="5409370" y="5250880"/>
            <a:ext cx="1060704" cy="914400"/>
          </a:xfrm>
          <a:prstGeom prst="triangl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cxnSp>
        <p:nvCxnSpPr>
          <p:cNvPr id="30" name="Straight Arrow Connector 29"/>
          <p:cNvCxnSpPr>
            <a:stCxn id="26" idx="1"/>
          </p:cNvCxnSpPr>
          <p:nvPr/>
        </p:nvCxnSpPr>
        <p:spPr>
          <a:xfrm flipH="1">
            <a:off x="9291782" y="5717310"/>
            <a:ext cx="1445490" cy="46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7" idx="1"/>
            <a:endCxn id="28" idx="1"/>
          </p:cNvCxnSpPr>
          <p:nvPr/>
        </p:nvCxnSpPr>
        <p:spPr>
          <a:xfrm flipH="1" flipV="1">
            <a:off x="6204898" y="5708080"/>
            <a:ext cx="1618302" cy="1384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16000" y="1376355"/>
            <a:ext cx="1060704" cy="954107"/>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Inventory of Cloth and other materials </a:t>
            </a:r>
            <a:endParaRPr lang="en-US" sz="1400"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10898313" y="1895762"/>
            <a:ext cx="1293687"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WIP Inventory </a:t>
            </a:r>
            <a:endParaRPr lang="en-US" sz="1400" dirty="0">
              <a:latin typeface="Times New Roman" panose="02020603050405020304" pitchFamily="18" charset="0"/>
              <a:cs typeface="Times New Roman" panose="02020603050405020304" pitchFamily="18" charset="0"/>
            </a:endParaRPr>
          </a:p>
        </p:txBody>
      </p:sp>
      <p:sp>
        <p:nvSpPr>
          <p:cNvPr id="38" name="TextBox 37"/>
          <p:cNvSpPr txBox="1"/>
          <p:nvPr/>
        </p:nvSpPr>
        <p:spPr>
          <a:xfrm>
            <a:off x="5125235" y="4754416"/>
            <a:ext cx="1628972"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Inventory of Shirts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27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latin typeface="Times New Roman" panose="02020603050405020304" pitchFamily="18" charset="0"/>
                <a:cs typeface="Times New Roman" panose="02020603050405020304" pitchFamily="18" charset="0"/>
              </a:rPr>
              <a:t>Analyzing Process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Throughout time: </a:t>
            </a:r>
            <a:r>
              <a:rPr lang="en-US" dirty="0" smtClean="0">
                <a:latin typeface="Times New Roman" panose="02020603050405020304" pitchFamily="18" charset="0"/>
                <a:cs typeface="Times New Roman" panose="02020603050405020304" pitchFamily="18" charset="0"/>
              </a:rPr>
              <a:t>Throughout is the elapsed time from the first stage of the process to the last stage of the process. It is also known as lead time.</a:t>
            </a:r>
          </a:p>
          <a:p>
            <a:r>
              <a:rPr lang="en-US" b="1" dirty="0" smtClean="0">
                <a:latin typeface="Times New Roman" panose="02020603050405020304" pitchFamily="18" charset="0"/>
                <a:cs typeface="Times New Roman" panose="02020603050405020304" pitchFamily="18" charset="0"/>
              </a:rPr>
              <a:t>Cycle Time: </a:t>
            </a:r>
            <a:r>
              <a:rPr lang="en-US" dirty="0" smtClean="0">
                <a:latin typeface="Times New Roman" panose="02020603050405020304" pitchFamily="18" charset="0"/>
                <a:cs typeface="Times New Roman" panose="02020603050405020304" pitchFamily="18" charset="0"/>
              </a:rPr>
              <a:t>Cycle time is the elapsed time between two successive outputs from a process that is continuously operating in a given period of time.</a:t>
            </a:r>
          </a:p>
          <a:p>
            <a:r>
              <a:rPr lang="en-US" b="1" dirty="0" smtClean="0">
                <a:latin typeface="Times New Roman" panose="02020603050405020304" pitchFamily="18" charset="0"/>
                <a:cs typeface="Times New Roman" panose="02020603050405020304" pitchFamily="18" charset="0"/>
              </a:rPr>
              <a:t>Bottleneck: </a:t>
            </a:r>
            <a:r>
              <a:rPr lang="en-US" dirty="0" smtClean="0">
                <a:latin typeface="Times New Roman" panose="02020603050405020304" pitchFamily="18" charset="0"/>
                <a:cs typeface="Times New Roman" panose="02020603050405020304" pitchFamily="18" charset="0"/>
              </a:rPr>
              <a:t>That stage of process that dictates the output of a process is the bottleneck.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172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Example :1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376218"/>
            <a:ext cx="8915400" cy="4535004"/>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 toy manufacturer receives crafted toys from the local carpenters and perform the final operations before stocking it for sale. The Process consists of five steps. The first step is to arrange a set of four toys in pallet. After this, the pallet moves to the next station where the toys are pre-treated. This is to increase toys life, prevent from attacks of pests in the future, and also to improve the effectiveness of the printing operations. The next step is to send it to the spray-painting chamber, where it is painted as per the specification. At present there is one spray painting machine. After painting, it is left in an open area for drying. The painting process and the pretreatments are specialized so that the paint dries quickly. Finally the toys are inspected and packed. </a:t>
            </a:r>
          </a:p>
          <a:p>
            <a:r>
              <a:rPr lang="en-US" dirty="0" smtClean="0">
                <a:latin typeface="Times New Roman" panose="02020603050405020304" pitchFamily="18" charset="0"/>
                <a:cs typeface="Times New Roman" panose="02020603050405020304" pitchFamily="18" charset="0"/>
              </a:rPr>
              <a:t>The Steps in the process, along with the relevant details are as follows:</a:t>
            </a:r>
          </a:p>
          <a:p>
            <a:r>
              <a:rPr lang="en-US" dirty="0" smtClean="0">
                <a:latin typeface="Times New Roman" panose="02020603050405020304" pitchFamily="18" charset="0"/>
                <a:cs typeface="Times New Roman" panose="02020603050405020304" pitchFamily="18" charset="0"/>
              </a:rPr>
              <a:t>Step 1: Preparation of toys (8 Minute)</a:t>
            </a:r>
          </a:p>
          <a:p>
            <a:r>
              <a:rPr lang="en-US" dirty="0" smtClean="0">
                <a:latin typeface="Times New Roman" panose="02020603050405020304" pitchFamily="18" charset="0"/>
                <a:cs typeface="Times New Roman" panose="02020603050405020304" pitchFamily="18" charset="0"/>
              </a:rPr>
              <a:t>Step 2: Pre-treatment : (12 Minute)</a:t>
            </a:r>
          </a:p>
          <a:p>
            <a:r>
              <a:rPr lang="en-US" dirty="0" smtClean="0">
                <a:latin typeface="Times New Roman" panose="02020603050405020304" pitchFamily="18" charset="0"/>
                <a:cs typeface="Times New Roman" panose="02020603050405020304" pitchFamily="18" charset="0"/>
              </a:rPr>
              <a:t>Painting (20 Minute)</a:t>
            </a:r>
          </a:p>
          <a:p>
            <a:r>
              <a:rPr lang="en-US" dirty="0" smtClean="0">
                <a:latin typeface="Times New Roman" panose="02020603050405020304" pitchFamily="18" charset="0"/>
                <a:cs typeface="Times New Roman" panose="02020603050405020304" pitchFamily="18" charset="0"/>
              </a:rPr>
              <a:t>Dying (10 Minute)</a:t>
            </a:r>
          </a:p>
          <a:p>
            <a:r>
              <a:rPr lang="en-US" dirty="0" smtClean="0">
                <a:latin typeface="Times New Roman" panose="02020603050405020304" pitchFamily="18" charset="0"/>
                <a:cs typeface="Times New Roman" panose="02020603050405020304" pitchFamily="18" charset="0"/>
              </a:rPr>
              <a:t>Inspection and Packing (5 Minute)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385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589212" y="1588655"/>
            <a:ext cx="8915400" cy="4322567"/>
          </a:xfrm>
        </p:spPr>
        <p:txBody>
          <a:bodyPr/>
          <a:lstStyle/>
          <a:p>
            <a:r>
              <a:rPr lang="en-US" dirty="0" smtClean="0">
                <a:latin typeface="Times New Roman" panose="02020603050405020304" pitchFamily="18" charset="0"/>
                <a:cs typeface="Times New Roman" panose="02020603050405020304" pitchFamily="18" charset="0"/>
              </a:rPr>
              <a:t>Develop a Process flow diagram for these steps and answer the following questions:</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throughput time for this manufacturing process?</a:t>
            </a:r>
          </a:p>
          <a:p>
            <a:pPr>
              <a:buFont typeface="+mj-lt"/>
              <a:buAutoNum type="arabicPeriod"/>
            </a:pPr>
            <a:r>
              <a:rPr lang="en-US" dirty="0" smtClean="0">
                <a:latin typeface="Times New Roman" panose="02020603050405020304" pitchFamily="18" charset="0"/>
                <a:cs typeface="Times New Roman" panose="02020603050405020304" pitchFamily="18" charset="0"/>
              </a:rPr>
              <a:t>Identify the bottleneck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cycle time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is the productivity capacity for this process </a:t>
            </a:r>
          </a:p>
          <a:p>
            <a:pPr>
              <a:buFont typeface="+mj-lt"/>
              <a:buAutoNum type="arabicPeriod"/>
            </a:pPr>
            <a:r>
              <a:rPr lang="en-US" dirty="0" smtClean="0">
                <a:latin typeface="Times New Roman" panose="02020603050405020304" pitchFamily="18" charset="0"/>
                <a:cs typeface="Times New Roman" panose="02020603050405020304" pitchFamily="18" charset="0"/>
              </a:rPr>
              <a:t>What are the assumption behind this computation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55736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4" name="Rectangle 3"/>
          <p:cNvSpPr/>
          <p:nvPr/>
        </p:nvSpPr>
        <p:spPr>
          <a:xfrm>
            <a:off x="905163"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 </a:t>
            </a:r>
          </a:p>
          <a:p>
            <a:pPr algn="ctr"/>
            <a:r>
              <a:rPr lang="en-US" dirty="0" smtClean="0">
                <a:solidFill>
                  <a:schemeClr val="tx1"/>
                </a:solidFill>
                <a:latin typeface="Times New Roman" panose="02020603050405020304" pitchFamily="18" charset="0"/>
                <a:cs typeface="Times New Roman" panose="02020603050405020304" pitchFamily="18" charset="0"/>
              </a:rPr>
              <a:t>(8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338945"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p>
          <a:p>
            <a:pPr algn="ctr"/>
            <a:r>
              <a:rPr lang="en-US" dirty="0" smtClean="0">
                <a:solidFill>
                  <a:schemeClr val="tx1"/>
                </a:solidFill>
                <a:latin typeface="Times New Roman" panose="02020603050405020304" pitchFamily="18" charset="0"/>
                <a:cs typeface="Times New Roman" panose="02020603050405020304" pitchFamily="18" charset="0"/>
              </a:rPr>
              <a:t>12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5791199"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p>
          <a:p>
            <a:pPr algn="ctr"/>
            <a:r>
              <a:rPr lang="en-US" dirty="0" smtClean="0">
                <a:solidFill>
                  <a:schemeClr val="tx1"/>
                </a:solidFill>
                <a:latin typeface="Times New Roman" panose="02020603050405020304" pitchFamily="18" charset="0"/>
                <a:cs typeface="Times New Roman" panose="02020603050405020304" pitchFamily="18" charset="0"/>
              </a:rPr>
              <a:t>20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8197271" y="2650812"/>
            <a:ext cx="1745673" cy="6096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p>
          <a:p>
            <a:pPr algn="ctr"/>
            <a:r>
              <a:rPr lang="en-US" dirty="0" smtClean="0">
                <a:solidFill>
                  <a:schemeClr val="tx1"/>
                </a:solidFill>
                <a:latin typeface="Times New Roman" panose="02020603050405020304" pitchFamily="18" charset="0"/>
                <a:cs typeface="Times New Roman" panose="02020603050405020304" pitchFamily="18" charset="0"/>
              </a:rPr>
              <a:t>10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0446327" y="2456847"/>
            <a:ext cx="1745673" cy="997527"/>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 5 minutes</a:t>
            </a: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10" name="Straight Arrow Connector 9"/>
          <p:cNvCxnSpPr>
            <a:endCxn id="5" idx="1"/>
          </p:cNvCxnSpPr>
          <p:nvPr/>
        </p:nvCxnSpPr>
        <p:spPr>
          <a:xfrm>
            <a:off x="2650836" y="2955612"/>
            <a:ext cx="68810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6" idx="1"/>
          </p:cNvCxnSpPr>
          <p:nvPr/>
        </p:nvCxnSpPr>
        <p:spPr>
          <a:xfrm>
            <a:off x="5084618" y="2955612"/>
            <a:ext cx="70658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7" idx="1"/>
          </p:cNvCxnSpPr>
          <p:nvPr/>
        </p:nvCxnSpPr>
        <p:spPr>
          <a:xfrm>
            <a:off x="7536872" y="2955612"/>
            <a:ext cx="66039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3"/>
            <a:endCxn id="8" idx="1"/>
          </p:cNvCxnSpPr>
          <p:nvPr/>
        </p:nvCxnSpPr>
        <p:spPr>
          <a:xfrm flipV="1">
            <a:off x="9942944" y="2955611"/>
            <a:ext cx="503383"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1514763" y="3853418"/>
            <a:ext cx="9014692" cy="1754326"/>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What is the throughput time for this manufacturing process?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throughput time for the process is the sum of all processing times.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this example time is 55 minutes.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implies that if all the required resources are available, then from the time the job is launched at the first step, a pallet consisting of four toys will come out of the system after 55 minutes. </a:t>
            </a:r>
          </a:p>
        </p:txBody>
      </p:sp>
    </p:spTree>
    <p:extLst>
      <p:ext uri="{BB962C8B-B14F-4D97-AF65-F5344CB8AC3E}">
        <p14:creationId xmlns:p14="http://schemas.microsoft.com/office/powerpoint/2010/main" val="1837790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380" y="69928"/>
            <a:ext cx="8911687" cy="1280890"/>
          </a:xfrm>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459902" y="831273"/>
            <a:ext cx="8915400" cy="4941453"/>
          </a:xfrm>
        </p:spPr>
        <p:txBody>
          <a:bodyPr/>
          <a:lstStyle/>
          <a:p>
            <a:r>
              <a:rPr lang="en-US" b="1" dirty="0" smtClean="0">
                <a:latin typeface="Times New Roman" panose="02020603050405020304" pitchFamily="18" charset="0"/>
                <a:cs typeface="Times New Roman" panose="02020603050405020304" pitchFamily="18" charset="0"/>
              </a:rPr>
              <a:t>Identify </a:t>
            </a:r>
            <a:r>
              <a:rPr lang="en-US" b="1" dirty="0">
                <a:latin typeface="Times New Roman" panose="02020603050405020304" pitchFamily="18" charset="0"/>
                <a:cs typeface="Times New Roman" panose="02020603050405020304" pitchFamily="18" charset="0"/>
              </a:rPr>
              <a:t>the bottleneck for this </a:t>
            </a:r>
            <a:r>
              <a:rPr lang="en-US" b="1" dirty="0" smtClean="0">
                <a:latin typeface="Times New Roman" panose="02020603050405020304" pitchFamily="18" charset="0"/>
                <a:cs typeface="Times New Roman" panose="02020603050405020304" pitchFamily="18" charset="0"/>
              </a:rPr>
              <a:t>process:</a:t>
            </a:r>
          </a:p>
          <a:p>
            <a:r>
              <a:rPr lang="en-US" dirty="0" smtClean="0">
                <a:latin typeface="Times New Roman" panose="02020603050405020304" pitchFamily="18" charset="0"/>
                <a:cs typeface="Times New Roman" panose="02020603050405020304" pitchFamily="18" charset="0"/>
              </a:rPr>
              <a:t>The bottleneck in the stage of the process that dictates the output of the process. </a:t>
            </a:r>
          </a:p>
          <a:p>
            <a:r>
              <a:rPr lang="en-US" dirty="0" smtClean="0">
                <a:latin typeface="Times New Roman" panose="02020603050405020304" pitchFamily="18" charset="0"/>
                <a:cs typeface="Times New Roman" panose="02020603050405020304" pitchFamily="18" charset="0"/>
              </a:rPr>
              <a:t>In this example, the spray painting is the bottleneck.</a:t>
            </a:r>
          </a:p>
          <a:p>
            <a:r>
              <a:rPr lang="en-US" b="1" dirty="0" smtClean="0">
                <a:latin typeface="Times New Roman" panose="02020603050405020304" pitchFamily="18" charset="0"/>
                <a:cs typeface="Times New Roman" panose="02020603050405020304" pitchFamily="18" charset="0"/>
              </a:rPr>
              <a:t>What is the cycle time for this process?</a:t>
            </a:r>
          </a:p>
          <a:p>
            <a:r>
              <a:rPr lang="en-US" dirty="0" smtClean="0">
                <a:latin typeface="Times New Roman" panose="02020603050405020304" pitchFamily="18" charset="0"/>
                <a:cs typeface="Times New Roman" panose="02020603050405020304" pitchFamily="18" charset="0"/>
              </a:rPr>
              <a:t>The cycle time is determined by the process time at the bottleneck station in the process. </a:t>
            </a:r>
          </a:p>
          <a:p>
            <a:r>
              <a:rPr lang="en-US" dirty="0" smtClean="0">
                <a:latin typeface="Times New Roman" panose="02020603050405020304" pitchFamily="18" charset="0"/>
                <a:cs typeface="Times New Roman" panose="02020603050405020304" pitchFamily="18" charset="0"/>
              </a:rPr>
              <a:t>In this example, cycle time is 20 minutes. The implication of this is that when the process operates in continues manner.</a:t>
            </a: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2817090" y="3537528"/>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817091" y="3537527"/>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a:t>
            </a:r>
            <a:r>
              <a:rPr lang="en-US" dirty="0" smtClean="0"/>
              <a:t> </a:t>
            </a:r>
            <a:endParaRPr lang="en-US" dirty="0"/>
          </a:p>
        </p:txBody>
      </p:sp>
      <p:sp>
        <p:nvSpPr>
          <p:cNvPr id="6" name="Rectangle 5"/>
          <p:cNvSpPr/>
          <p:nvPr/>
        </p:nvSpPr>
        <p:spPr>
          <a:xfrm>
            <a:off x="2812478" y="4225616"/>
            <a:ext cx="9223269"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sp>
        <p:nvSpPr>
          <p:cNvPr id="7" name="Rectangle 6"/>
          <p:cNvSpPr/>
          <p:nvPr/>
        </p:nvSpPr>
        <p:spPr>
          <a:xfrm>
            <a:off x="2812479" y="4225615"/>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r>
              <a:rPr lang="en-US" dirty="0" smtClean="0"/>
              <a:t> </a:t>
            </a:r>
            <a:endParaRPr lang="en-US" dirty="0"/>
          </a:p>
        </p:txBody>
      </p:sp>
      <p:sp>
        <p:nvSpPr>
          <p:cNvPr id="8" name="Rectangle 7"/>
          <p:cNvSpPr/>
          <p:nvPr/>
        </p:nvSpPr>
        <p:spPr>
          <a:xfrm>
            <a:off x="2807866" y="4867524"/>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807867" y="4867523"/>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r>
              <a:rPr lang="en-US" dirty="0" smtClean="0"/>
              <a:t> </a:t>
            </a:r>
            <a:endParaRPr lang="en-US" dirty="0"/>
          </a:p>
        </p:txBody>
      </p:sp>
      <p:sp>
        <p:nvSpPr>
          <p:cNvPr id="10" name="Rectangle 9"/>
          <p:cNvSpPr/>
          <p:nvPr/>
        </p:nvSpPr>
        <p:spPr>
          <a:xfrm>
            <a:off x="2812490" y="5518668"/>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812491" y="5518667"/>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r>
              <a:rPr lang="en-US" dirty="0" smtClean="0"/>
              <a:t> </a:t>
            </a:r>
            <a:endParaRPr lang="en-US" dirty="0"/>
          </a:p>
        </p:txBody>
      </p:sp>
      <p:sp>
        <p:nvSpPr>
          <p:cNvPr id="12" name="Rectangle 11"/>
          <p:cNvSpPr/>
          <p:nvPr/>
        </p:nvSpPr>
        <p:spPr>
          <a:xfrm>
            <a:off x="2817114" y="6188284"/>
            <a:ext cx="9217867"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817115" y="6188283"/>
            <a:ext cx="1874982" cy="6003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a:t>
            </a:r>
            <a:r>
              <a:rPr lang="en-US" dirty="0" smtClean="0"/>
              <a:t> </a:t>
            </a:r>
            <a:endParaRPr lang="en-US" dirty="0"/>
          </a:p>
        </p:txBody>
      </p:sp>
      <p:sp>
        <p:nvSpPr>
          <p:cNvPr id="14" name="TextBox 13"/>
          <p:cNvSpPr txBox="1"/>
          <p:nvPr/>
        </p:nvSpPr>
        <p:spPr>
          <a:xfrm>
            <a:off x="4858327" y="3653042"/>
            <a:ext cx="65578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0      8</a:t>
            </a:r>
            <a:endParaRPr lang="en-US" sz="14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6229927" y="3653042"/>
            <a:ext cx="762778"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20     28</a:t>
            </a:r>
            <a:endParaRPr lang="en-US" sz="14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7647709" y="3653043"/>
            <a:ext cx="762778"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40     48</a:t>
            </a:r>
            <a:endParaRPr lang="en-US" sz="14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514108" y="4438227"/>
            <a:ext cx="692727" cy="276999"/>
          </a:xfrm>
          <a:prstGeom prst="rect">
            <a:avLst/>
          </a:prstGeom>
          <a:noFill/>
          <a:ln>
            <a:solidFill>
              <a:schemeClr val="tx1"/>
            </a:solidFill>
          </a:ln>
        </p:spPr>
        <p:txBody>
          <a:bodyPr wrap="square" rtlCol="0">
            <a:spAutoFit/>
          </a:bodyPr>
          <a:lstStyle/>
          <a:p>
            <a:r>
              <a:rPr lang="en-US" sz="1200" dirty="0"/>
              <a:t>8</a:t>
            </a:r>
            <a:r>
              <a:rPr lang="en-US" sz="1200" dirty="0" smtClean="0"/>
              <a:t>      20</a:t>
            </a:r>
            <a:endParaRPr lang="en-US" sz="1200" dirty="0"/>
          </a:p>
        </p:txBody>
      </p:sp>
      <p:sp>
        <p:nvSpPr>
          <p:cNvPr id="18" name="TextBox 17"/>
          <p:cNvSpPr txBox="1"/>
          <p:nvPr/>
        </p:nvSpPr>
        <p:spPr>
          <a:xfrm>
            <a:off x="6992705" y="4438227"/>
            <a:ext cx="80592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28      40</a:t>
            </a:r>
            <a:endParaRPr lang="en-US" sz="14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8410487" y="4409009"/>
            <a:ext cx="805922" cy="307777"/>
          </a:xfrm>
          <a:prstGeom prst="rect">
            <a:avLst/>
          </a:prstGeom>
          <a:noFill/>
          <a:ln>
            <a:solidFill>
              <a:schemeClr val="tx1"/>
            </a:solidFill>
          </a:ln>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48      60</a:t>
            </a:r>
            <a:endParaRPr lang="en-US" sz="14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6206835" y="5029204"/>
            <a:ext cx="692727" cy="276999"/>
          </a:xfrm>
          <a:prstGeom prst="rect">
            <a:avLst/>
          </a:prstGeom>
          <a:noFill/>
          <a:ln>
            <a:solidFill>
              <a:schemeClr val="tx1"/>
            </a:solidFill>
          </a:ln>
        </p:spPr>
        <p:txBody>
          <a:bodyPr wrap="square" rtlCol="0">
            <a:spAutoFit/>
          </a:bodyPr>
          <a:lstStyle/>
          <a:p>
            <a:r>
              <a:rPr lang="en-US" sz="1200" dirty="0" smtClean="0"/>
              <a:t>20    40</a:t>
            </a:r>
            <a:endParaRPr lang="en-US" sz="1200" dirty="0"/>
          </a:p>
        </p:txBody>
      </p:sp>
      <p:sp>
        <p:nvSpPr>
          <p:cNvPr id="21" name="TextBox 20"/>
          <p:cNvSpPr txBox="1"/>
          <p:nvPr/>
        </p:nvSpPr>
        <p:spPr>
          <a:xfrm>
            <a:off x="7798627" y="5056871"/>
            <a:ext cx="692727" cy="276999"/>
          </a:xfrm>
          <a:prstGeom prst="rect">
            <a:avLst/>
          </a:prstGeom>
          <a:noFill/>
          <a:ln>
            <a:solidFill>
              <a:schemeClr val="tx1"/>
            </a:solidFill>
          </a:ln>
        </p:spPr>
        <p:txBody>
          <a:bodyPr wrap="square" rtlCol="0">
            <a:spAutoFit/>
          </a:bodyPr>
          <a:lstStyle/>
          <a:p>
            <a:r>
              <a:rPr lang="en-US" sz="1200" dirty="0" smtClean="0"/>
              <a:t>40    60</a:t>
            </a:r>
            <a:endParaRPr lang="en-US" sz="1200" dirty="0"/>
          </a:p>
        </p:txBody>
      </p:sp>
      <p:sp>
        <p:nvSpPr>
          <p:cNvPr id="22" name="TextBox 21"/>
          <p:cNvSpPr txBox="1"/>
          <p:nvPr/>
        </p:nvSpPr>
        <p:spPr>
          <a:xfrm>
            <a:off x="9216409" y="5070771"/>
            <a:ext cx="692727" cy="276999"/>
          </a:xfrm>
          <a:prstGeom prst="rect">
            <a:avLst/>
          </a:prstGeom>
          <a:noFill/>
          <a:ln>
            <a:solidFill>
              <a:schemeClr val="tx1"/>
            </a:solidFill>
          </a:ln>
        </p:spPr>
        <p:txBody>
          <a:bodyPr wrap="square" rtlCol="0">
            <a:spAutoFit/>
          </a:bodyPr>
          <a:lstStyle/>
          <a:p>
            <a:r>
              <a:rPr lang="en-US" sz="1200" dirty="0" smtClean="0"/>
              <a:t>60    80</a:t>
            </a:r>
            <a:endParaRPr lang="en-US" sz="1200" dirty="0"/>
          </a:p>
        </p:txBody>
      </p:sp>
      <p:sp>
        <p:nvSpPr>
          <p:cNvPr id="23" name="TextBox 22"/>
          <p:cNvSpPr txBox="1"/>
          <p:nvPr/>
        </p:nvSpPr>
        <p:spPr>
          <a:xfrm>
            <a:off x="6918812" y="5680349"/>
            <a:ext cx="692727" cy="276999"/>
          </a:xfrm>
          <a:prstGeom prst="rect">
            <a:avLst/>
          </a:prstGeom>
          <a:noFill/>
          <a:ln>
            <a:solidFill>
              <a:schemeClr val="tx1"/>
            </a:solidFill>
          </a:ln>
        </p:spPr>
        <p:txBody>
          <a:bodyPr wrap="square" rtlCol="0">
            <a:spAutoFit/>
          </a:bodyPr>
          <a:lstStyle/>
          <a:p>
            <a:r>
              <a:rPr lang="en-US" sz="1200" dirty="0" smtClean="0"/>
              <a:t>40    50</a:t>
            </a:r>
            <a:endParaRPr lang="en-US" sz="1200" dirty="0"/>
          </a:p>
        </p:txBody>
      </p:sp>
      <p:sp>
        <p:nvSpPr>
          <p:cNvPr id="24" name="TextBox 23"/>
          <p:cNvSpPr txBox="1"/>
          <p:nvPr/>
        </p:nvSpPr>
        <p:spPr>
          <a:xfrm>
            <a:off x="8491354" y="5698857"/>
            <a:ext cx="692727" cy="276999"/>
          </a:xfrm>
          <a:prstGeom prst="rect">
            <a:avLst/>
          </a:prstGeom>
          <a:noFill/>
          <a:ln>
            <a:solidFill>
              <a:schemeClr val="tx1"/>
            </a:solidFill>
          </a:ln>
        </p:spPr>
        <p:txBody>
          <a:bodyPr wrap="square" rtlCol="0">
            <a:spAutoFit/>
          </a:bodyPr>
          <a:lstStyle/>
          <a:p>
            <a:r>
              <a:rPr lang="en-US" sz="1200" dirty="0" smtClean="0"/>
              <a:t>60    70</a:t>
            </a:r>
            <a:endParaRPr lang="en-US" sz="1200" dirty="0"/>
          </a:p>
        </p:txBody>
      </p:sp>
      <p:sp>
        <p:nvSpPr>
          <p:cNvPr id="25" name="TextBox 24"/>
          <p:cNvSpPr txBox="1"/>
          <p:nvPr/>
        </p:nvSpPr>
        <p:spPr>
          <a:xfrm>
            <a:off x="9909136" y="5712757"/>
            <a:ext cx="692727" cy="276999"/>
          </a:xfrm>
          <a:prstGeom prst="rect">
            <a:avLst/>
          </a:prstGeom>
          <a:noFill/>
          <a:ln>
            <a:solidFill>
              <a:schemeClr val="tx1"/>
            </a:solidFill>
          </a:ln>
        </p:spPr>
        <p:txBody>
          <a:bodyPr wrap="square" rtlCol="0">
            <a:spAutoFit/>
          </a:bodyPr>
          <a:lstStyle/>
          <a:p>
            <a:r>
              <a:rPr lang="en-US" sz="1200" dirty="0" smtClean="0"/>
              <a:t>80    </a:t>
            </a:r>
            <a:r>
              <a:rPr lang="en-US" sz="1200" dirty="0"/>
              <a:t>9</a:t>
            </a:r>
            <a:r>
              <a:rPr lang="en-US" sz="1200" dirty="0" smtClean="0"/>
              <a:t>0</a:t>
            </a:r>
            <a:endParaRPr lang="en-US" sz="1200" dirty="0"/>
          </a:p>
        </p:txBody>
      </p:sp>
      <p:sp>
        <p:nvSpPr>
          <p:cNvPr id="26" name="TextBox 25"/>
          <p:cNvSpPr txBox="1"/>
          <p:nvPr/>
        </p:nvSpPr>
        <p:spPr>
          <a:xfrm>
            <a:off x="7626169" y="6349965"/>
            <a:ext cx="692727" cy="276999"/>
          </a:xfrm>
          <a:prstGeom prst="rect">
            <a:avLst/>
          </a:prstGeom>
          <a:noFill/>
          <a:ln>
            <a:solidFill>
              <a:schemeClr val="tx1"/>
            </a:solidFill>
          </a:ln>
        </p:spPr>
        <p:txBody>
          <a:bodyPr wrap="square" rtlCol="0">
            <a:spAutoFit/>
          </a:bodyPr>
          <a:lstStyle/>
          <a:p>
            <a:r>
              <a:rPr lang="en-US" sz="1200" dirty="0" smtClean="0"/>
              <a:t>50    55</a:t>
            </a:r>
            <a:endParaRPr lang="en-US" sz="1200" dirty="0"/>
          </a:p>
        </p:txBody>
      </p:sp>
      <p:sp>
        <p:nvSpPr>
          <p:cNvPr id="27" name="TextBox 26"/>
          <p:cNvSpPr txBox="1"/>
          <p:nvPr/>
        </p:nvSpPr>
        <p:spPr>
          <a:xfrm>
            <a:off x="9184081" y="6340659"/>
            <a:ext cx="692727" cy="276999"/>
          </a:xfrm>
          <a:prstGeom prst="rect">
            <a:avLst/>
          </a:prstGeom>
          <a:noFill/>
          <a:ln>
            <a:solidFill>
              <a:schemeClr val="tx1"/>
            </a:solidFill>
          </a:ln>
        </p:spPr>
        <p:txBody>
          <a:bodyPr wrap="square" rtlCol="0">
            <a:spAutoFit/>
          </a:bodyPr>
          <a:lstStyle/>
          <a:p>
            <a:r>
              <a:rPr lang="en-US" sz="1200" dirty="0" smtClean="0"/>
              <a:t>70    75</a:t>
            </a:r>
            <a:endParaRPr lang="en-US" sz="1200" dirty="0"/>
          </a:p>
        </p:txBody>
      </p:sp>
      <p:sp>
        <p:nvSpPr>
          <p:cNvPr id="28" name="TextBox 27"/>
          <p:cNvSpPr txBox="1"/>
          <p:nvPr/>
        </p:nvSpPr>
        <p:spPr>
          <a:xfrm>
            <a:off x="10601863" y="6340658"/>
            <a:ext cx="692727" cy="276999"/>
          </a:xfrm>
          <a:prstGeom prst="rect">
            <a:avLst/>
          </a:prstGeom>
          <a:noFill/>
          <a:ln>
            <a:solidFill>
              <a:schemeClr val="tx1"/>
            </a:solidFill>
          </a:ln>
        </p:spPr>
        <p:txBody>
          <a:bodyPr wrap="square" rtlCol="0">
            <a:spAutoFit/>
          </a:bodyPr>
          <a:lstStyle/>
          <a:p>
            <a:r>
              <a:rPr lang="en-US" sz="1200" dirty="0" smtClean="0"/>
              <a:t>90    9</a:t>
            </a:r>
            <a:r>
              <a:rPr lang="en-US" sz="1200" dirty="0"/>
              <a:t>5</a:t>
            </a:r>
          </a:p>
        </p:txBody>
      </p:sp>
    </p:spTree>
    <p:extLst>
      <p:ext uri="{BB962C8B-B14F-4D97-AF65-F5344CB8AC3E}">
        <p14:creationId xmlns:p14="http://schemas.microsoft.com/office/powerpoint/2010/main" val="2293340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a:xfrm>
            <a:off x="2589212" y="1385455"/>
            <a:ext cx="8915400" cy="4525767"/>
          </a:xfrm>
        </p:spPr>
        <p:txBody>
          <a:bodyPr/>
          <a:lstStyle/>
          <a:p>
            <a:r>
              <a:rPr lang="en-US" b="1" dirty="0">
                <a:latin typeface="Times New Roman" panose="02020603050405020304" pitchFamily="18" charset="0"/>
                <a:cs typeface="Times New Roman" panose="02020603050405020304" pitchFamily="18" charset="0"/>
              </a:rPr>
              <a:t>What is the productivity capacity for this process </a:t>
            </a:r>
            <a:endParaRPr lang="en-US" b="1"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 order to compute the productivity capacity of the process, we shall compute the production rate at each stage of the process. </a:t>
            </a: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manufacturer can produce three pallets(12 toys) per hour. </a:t>
            </a:r>
          </a:p>
          <a:p>
            <a:r>
              <a:rPr lang="en-US" dirty="0" smtClean="0">
                <a:latin typeface="Times New Roman" panose="02020603050405020304" pitchFamily="18" charset="0"/>
                <a:cs typeface="Times New Roman" panose="02020603050405020304" pitchFamily="18" charset="0"/>
              </a:rPr>
              <a:t>If the manufacturer works with 8 hour operations, he/she could produce up to 24 pallets a day.</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849747"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Prepare </a:t>
            </a:r>
          </a:p>
          <a:p>
            <a:pPr algn="ctr"/>
            <a:r>
              <a:rPr lang="en-US" dirty="0" smtClean="0">
                <a:solidFill>
                  <a:schemeClr val="tx1"/>
                </a:solidFill>
                <a:latin typeface="Times New Roman" panose="02020603050405020304" pitchFamily="18" charset="0"/>
                <a:cs typeface="Times New Roman" panose="02020603050405020304" pitchFamily="18" charset="0"/>
              </a:rPr>
              <a:t>(8 Minutes)</a:t>
            </a:r>
          </a:p>
          <a:p>
            <a:pPr algn="ctr"/>
            <a:r>
              <a:rPr lang="en-US" dirty="0" smtClean="0">
                <a:solidFill>
                  <a:schemeClr val="tx1"/>
                </a:solidFill>
                <a:latin typeface="Times New Roman" panose="02020603050405020304" pitchFamily="18" charset="0"/>
                <a:cs typeface="Times New Roman" panose="02020603050405020304" pitchFamily="18" charset="0"/>
              </a:rPr>
              <a:t>7.5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283529"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Pre-treat</a:t>
            </a:r>
          </a:p>
          <a:p>
            <a:pPr algn="ctr"/>
            <a:r>
              <a:rPr lang="en-US" dirty="0" smtClean="0">
                <a:solidFill>
                  <a:schemeClr val="tx1"/>
                </a:solidFill>
                <a:latin typeface="Times New Roman" panose="02020603050405020304" pitchFamily="18" charset="0"/>
                <a:cs typeface="Times New Roman" panose="02020603050405020304" pitchFamily="18" charset="0"/>
              </a:rPr>
              <a:t>12 Minutes</a:t>
            </a:r>
          </a:p>
          <a:p>
            <a:pPr algn="ctr"/>
            <a:r>
              <a:rPr lang="en-US" dirty="0" smtClean="0">
                <a:solidFill>
                  <a:schemeClr val="tx1"/>
                </a:solidFill>
                <a:latin typeface="Times New Roman" panose="02020603050405020304" pitchFamily="18" charset="0"/>
                <a:cs typeface="Times New Roman" panose="02020603050405020304" pitchFamily="18" charset="0"/>
              </a:rPr>
              <a:t>5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Rectangle 5"/>
          <p:cNvSpPr/>
          <p:nvPr/>
        </p:nvSpPr>
        <p:spPr>
          <a:xfrm>
            <a:off x="5735783"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Paint</a:t>
            </a:r>
          </a:p>
          <a:p>
            <a:pPr algn="ctr"/>
            <a:r>
              <a:rPr lang="en-US" dirty="0" smtClean="0">
                <a:solidFill>
                  <a:schemeClr val="tx1"/>
                </a:solidFill>
                <a:latin typeface="Times New Roman" panose="02020603050405020304" pitchFamily="18" charset="0"/>
                <a:cs typeface="Times New Roman" panose="02020603050405020304" pitchFamily="18" charset="0"/>
              </a:rPr>
              <a:t>20 Minutes</a:t>
            </a:r>
          </a:p>
          <a:p>
            <a:pPr algn="ctr"/>
            <a:r>
              <a:rPr lang="en-US" dirty="0" smtClean="0">
                <a:solidFill>
                  <a:schemeClr val="tx1"/>
                </a:solidFill>
                <a:latin typeface="Times New Roman" panose="02020603050405020304" pitchFamily="18" charset="0"/>
                <a:cs typeface="Times New Roman" panose="02020603050405020304" pitchFamily="18" charset="0"/>
              </a:rPr>
              <a:t>3 pallets/hour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8141855" y="2650811"/>
            <a:ext cx="1745673" cy="137624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Dry</a:t>
            </a:r>
          </a:p>
          <a:p>
            <a:pPr algn="ctr"/>
            <a:r>
              <a:rPr lang="en-US" dirty="0" smtClean="0">
                <a:solidFill>
                  <a:schemeClr val="tx1"/>
                </a:solidFill>
                <a:latin typeface="Times New Roman" panose="02020603050405020304" pitchFamily="18" charset="0"/>
                <a:cs typeface="Times New Roman" panose="02020603050405020304" pitchFamily="18" charset="0"/>
              </a:rPr>
              <a:t>10 minutes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0390911" y="2456847"/>
            <a:ext cx="1745673" cy="2252033"/>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Inspect and pack 5 minutes</a:t>
            </a:r>
          </a:p>
          <a:p>
            <a:pPr algn="ctr"/>
            <a:r>
              <a:rPr lang="en-US" dirty="0" smtClean="0">
                <a:solidFill>
                  <a:schemeClr val="tx1"/>
                </a:solidFill>
                <a:latin typeface="Times New Roman" panose="02020603050405020304" pitchFamily="18" charset="0"/>
                <a:cs typeface="Times New Roman" panose="02020603050405020304" pitchFamily="18" charset="0"/>
              </a:rPr>
              <a:t>12 pallets/hour</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30507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Example :1 </a:t>
            </a:r>
            <a:endParaRPr lang="en-US" dirty="0"/>
          </a:p>
        </p:txBody>
      </p:sp>
      <p:sp>
        <p:nvSpPr>
          <p:cNvPr id="3" name="Content Placeholder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What are the assumption behind this computation </a:t>
            </a:r>
          </a:p>
          <a:p>
            <a:r>
              <a:rPr lang="en-US" dirty="0" smtClean="0">
                <a:latin typeface="Times New Roman" panose="02020603050405020304" pitchFamily="18" charset="0"/>
                <a:cs typeface="Times New Roman" panose="02020603050405020304" pitchFamily="18" charset="0"/>
              </a:rPr>
              <a:t>These computation are based on certain assumptions.</a:t>
            </a:r>
          </a:p>
          <a:p>
            <a:r>
              <a:rPr lang="en-US" dirty="0" smtClean="0">
                <a:latin typeface="Times New Roman" panose="02020603050405020304" pitchFamily="18" charset="0"/>
                <a:cs typeface="Times New Roman" panose="02020603050405020304" pitchFamily="18" charset="0"/>
              </a:rPr>
              <a:t>The process is a continues operations.</a:t>
            </a:r>
          </a:p>
          <a:p>
            <a:r>
              <a:rPr lang="en-US" dirty="0" smtClean="0">
                <a:latin typeface="Times New Roman" panose="02020603050405020304" pitchFamily="18" charset="0"/>
                <a:cs typeface="Times New Roman" panose="02020603050405020304" pitchFamily="18" charset="0"/>
              </a:rPr>
              <a:t>An adequate amount of resources are available </a:t>
            </a:r>
          </a:p>
          <a:p>
            <a:r>
              <a:rPr lang="en-US" dirty="0" smtClean="0">
                <a:latin typeface="Times New Roman" panose="02020603050405020304" pitchFamily="18" charset="0"/>
                <a:cs typeface="Times New Roman" panose="02020603050405020304" pitchFamily="18" charset="0"/>
              </a:rPr>
              <a:t>Once the operations starts, there are no delays and breakdown in the system. </a:t>
            </a:r>
          </a:p>
          <a:p>
            <a:r>
              <a:rPr lang="en-US" dirty="0" smtClean="0">
                <a:latin typeface="Times New Roman" panose="02020603050405020304" pitchFamily="18" charset="0"/>
                <a:cs typeface="Times New Roman" panose="02020603050405020304" pitchFamily="18" charset="0"/>
              </a:rPr>
              <a:t>There is no variance and fluctuation in the systems. </a:t>
            </a:r>
          </a:p>
          <a:p>
            <a:r>
              <a:rPr lang="en-US" dirty="0" smtClean="0">
                <a:latin typeface="Times New Roman" panose="02020603050405020304" pitchFamily="18" charset="0"/>
                <a:cs typeface="Times New Roman" panose="02020603050405020304" pitchFamily="18" charset="0"/>
              </a:rPr>
              <a:t>The process produces a standard set of items.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690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62"/>
          <p:cNvSpPr txBox="1">
            <a:spLocks noChangeArrowheads="1"/>
          </p:cNvSpPr>
          <p:nvPr/>
        </p:nvSpPr>
        <p:spPr>
          <a:xfrm>
            <a:off x="1828800" y="2606676"/>
            <a:ext cx="10261600" cy="1477963"/>
          </a:xfrm>
          <a:prstGeom prst="rect">
            <a:avLst/>
          </a:prstGeom>
          <a:effectLst>
            <a:outerShdw dist="28398" dir="1593903" algn="ctr" rotWithShape="0">
              <a:srgbClr val="808080">
                <a:alpha val="50000"/>
              </a:srgbClr>
            </a:outerShdw>
          </a:effectLst>
        </p:spPr>
        <p:txBody>
          <a:bodyPr vert="horz" lIns="91440" tIns="45720" rIns="91440" bIns="45720" rtlCol="0" anchor="t">
            <a:sp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50000"/>
              </a:lnSpc>
            </a:pPr>
            <a:r>
              <a:rPr lang="en-US" altLang="en-US" sz="4000" smtClean="0">
                <a:solidFill>
                  <a:schemeClr val="tx1"/>
                </a:solidFill>
              </a:rPr>
              <a:t>      Executive Shirt Company, Inc.</a:t>
            </a:r>
            <a:r>
              <a:rPr lang="en-US" altLang="en-US" sz="2000" smtClean="0"/>
              <a:t/>
            </a:r>
            <a:br>
              <a:rPr lang="en-US" altLang="en-US" sz="2000" smtClean="0"/>
            </a:br>
            <a:endParaRPr lang="en-US" altLang="en-US" sz="2000" dirty="0" smtClean="0">
              <a:solidFill>
                <a:schemeClr val="tx1"/>
              </a:solidFill>
            </a:endParaRPr>
          </a:p>
        </p:txBody>
      </p:sp>
    </p:spTree>
    <p:extLst>
      <p:ext uri="{BB962C8B-B14F-4D97-AF65-F5344CB8AC3E}">
        <p14:creationId xmlns:p14="http://schemas.microsoft.com/office/powerpoint/2010/main" val="8912972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Google Shape;106;p14"/>
          <p:cNvSpPr txBox="1">
            <a:spLocks noGrp="1"/>
          </p:cNvSpPr>
          <p:nvPr>
            <p:ph type="title"/>
          </p:nvPr>
        </p:nvSpPr>
        <p:spPr>
          <a:xfrm>
            <a:off x="1016001" y="1"/>
            <a:ext cx="9997017" cy="715963"/>
          </a:xfrm>
        </p:spPr>
        <p:txBody>
          <a:bodyPr lIns="91425" tIns="45700" rIns="91425" bIns="45700">
            <a:noAutofit/>
          </a:bodyPr>
          <a:lstStyle/>
          <a:p>
            <a:pPr>
              <a:buClr>
                <a:srgbClr val="562214"/>
              </a:buClr>
              <a:buSzPts val="4300"/>
            </a:pPr>
            <a:r>
              <a:rPr lang="en-US" altLang="en-US" b="1" dirty="0" smtClean="0">
                <a:solidFill>
                  <a:srgbClr val="FF0000"/>
                </a:solidFill>
                <a:latin typeface="Times New Roman" panose="02020603050405020304" pitchFamily="18" charset="0"/>
                <a:cs typeface="Times New Roman" panose="02020603050405020304" pitchFamily="18" charset="0"/>
              </a:rPr>
              <a:t>Executive Shirt Company</a:t>
            </a:r>
          </a:p>
        </p:txBody>
      </p:sp>
      <p:sp>
        <p:nvSpPr>
          <p:cNvPr id="3075" name="Google Shape;107;p14"/>
          <p:cNvSpPr>
            <a:spLocks noGrp="1"/>
          </p:cNvSpPr>
          <p:nvPr>
            <p:ph type="body" idx="1"/>
          </p:nvPr>
        </p:nvSpPr>
        <p:spPr>
          <a:xfrm>
            <a:off x="406400" y="990600"/>
            <a:ext cx="11277600" cy="5410200"/>
          </a:xfrm>
        </p:spPr>
        <p:txBody>
          <a:bodyPr lIns="91425" tIns="45700" rIns="91425" bIns="45700">
            <a:normAutofit/>
          </a:bodyPr>
          <a:lstStyle/>
          <a:p>
            <a:pPr marL="365125" indent="-282575">
              <a:lnSpc>
                <a:spcPct val="150000"/>
              </a:lnSpc>
              <a:spcBef>
                <a:spcPct val="0"/>
              </a:spcBef>
              <a:buSzPts val="1900"/>
              <a:buFontTx/>
              <a:buChar char="⚫"/>
            </a:pPr>
            <a:r>
              <a:rPr lang="en-US" altLang="en-US" sz="2400" dirty="0" smtClean="0">
                <a:latin typeface="Times New Roman" panose="02020603050405020304" pitchFamily="18" charset="0"/>
                <a:cs typeface="Times New Roman" panose="02020603050405020304" pitchFamily="18" charset="0"/>
              </a:rPr>
              <a:t>ESC was planning to expand its product line of customized shirts </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Increased profit margin (75%)</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Whole sale price $10 </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Retail price $20</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Expected delivery time 10 days</a:t>
            </a:r>
          </a:p>
        </p:txBody>
      </p:sp>
    </p:spTree>
    <p:extLst>
      <p:ext uri="{BB962C8B-B14F-4D97-AF65-F5344CB8AC3E}">
        <p14:creationId xmlns:p14="http://schemas.microsoft.com/office/powerpoint/2010/main" val="1384572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Google Shape;113;p15"/>
          <p:cNvSpPr txBox="1">
            <a:spLocks noGrp="1"/>
          </p:cNvSpPr>
          <p:nvPr>
            <p:ph type="body" idx="1"/>
          </p:nvPr>
        </p:nvSpPr>
        <p:spPr>
          <a:xfrm>
            <a:off x="508000" y="1330036"/>
            <a:ext cx="11277600" cy="4537364"/>
          </a:xfrm>
        </p:spPr>
        <p:txBody>
          <a:bodyPr lIns="91425" tIns="45700" rIns="91425" bIns="45700">
            <a:noAutofit/>
          </a:bodyPr>
          <a:lstStyle/>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16,000 regular shirts per month</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Computer controlled Cutting machine</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60 layers of cloth</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8 shirts patterns </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1.5 minutes for each layer of cloth</a:t>
            </a:r>
          </a:p>
          <a:p>
            <a:pPr marL="765175" lvl="1" indent="-282575">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30 minute cutting time</a:t>
            </a:r>
            <a:endParaRPr lang="en-US" altLang="en-US" sz="16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Sewing</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Inspection</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Ironing</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Packaging</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p:txBody>
      </p:sp>
      <p:sp>
        <p:nvSpPr>
          <p:cNvPr id="5" name="Google Shape;106;p14"/>
          <p:cNvSpPr txBox="1">
            <a:spLocks/>
          </p:cNvSpPr>
          <p:nvPr/>
        </p:nvSpPr>
        <p:spPr bwMode="auto">
          <a:xfrm>
            <a:off x="1016001" y="1"/>
            <a:ext cx="9997017" cy="715963"/>
          </a:xfrm>
          <a:prstGeom prst="rect">
            <a:avLst/>
          </a:prstGeom>
          <a:noFill/>
          <a:ln w="9525">
            <a:noFill/>
            <a:miter lim="800000"/>
            <a:headEnd/>
            <a:tailEnd/>
          </a:ln>
        </p:spPr>
        <p:txBody>
          <a:bodyPr lIns="91425" tIns="45700" rIns="91425" bIns="45700" anchor="ctr"/>
          <a:lstStyle>
            <a:lvl1pPr>
              <a:defRPr sz="1600">
                <a:solidFill>
                  <a:schemeClr val="tx1"/>
                </a:solidFill>
                <a:latin typeface="Verdana" pitchFamily="34" charset="0"/>
              </a:defRPr>
            </a:lvl1pPr>
            <a:lvl2pPr marL="742950" indent="-285750">
              <a:defRPr sz="1600">
                <a:solidFill>
                  <a:schemeClr val="tx1"/>
                </a:solidFill>
                <a:latin typeface="Verdana" pitchFamily="34" charset="0"/>
              </a:defRPr>
            </a:lvl2pPr>
            <a:lvl3pPr marL="1143000" indent="-228600">
              <a:defRPr sz="1600">
                <a:solidFill>
                  <a:schemeClr val="tx1"/>
                </a:solidFill>
                <a:latin typeface="Verdana" pitchFamily="34" charset="0"/>
              </a:defRPr>
            </a:lvl3pPr>
            <a:lvl4pPr marL="1600200" indent="-228600">
              <a:defRPr sz="1600">
                <a:solidFill>
                  <a:schemeClr val="tx1"/>
                </a:solidFill>
                <a:latin typeface="Verdana" pitchFamily="34" charset="0"/>
              </a:defRPr>
            </a:lvl4pPr>
            <a:lvl5pPr marL="2057400" indent="-228600">
              <a:defRPr sz="1600">
                <a:solidFill>
                  <a:schemeClr val="tx1"/>
                </a:solidFill>
                <a:latin typeface="Verdana" pitchFamily="34" charset="0"/>
              </a:defRPr>
            </a:lvl5pPr>
            <a:lvl6pPr marL="2514600" indent="-228600" eaLnBrk="0" fontAlgn="base" hangingPunct="0">
              <a:spcBef>
                <a:spcPct val="0"/>
              </a:spcBef>
              <a:spcAft>
                <a:spcPct val="0"/>
              </a:spcAft>
              <a:defRPr sz="1600">
                <a:solidFill>
                  <a:schemeClr val="tx1"/>
                </a:solidFill>
                <a:latin typeface="Verdana" pitchFamily="34" charset="0"/>
              </a:defRPr>
            </a:lvl6pPr>
            <a:lvl7pPr marL="2971800" indent="-228600" eaLnBrk="0" fontAlgn="base" hangingPunct="0">
              <a:spcBef>
                <a:spcPct val="0"/>
              </a:spcBef>
              <a:spcAft>
                <a:spcPct val="0"/>
              </a:spcAft>
              <a:defRPr sz="1600">
                <a:solidFill>
                  <a:schemeClr val="tx1"/>
                </a:solidFill>
                <a:latin typeface="Verdana" pitchFamily="34" charset="0"/>
              </a:defRPr>
            </a:lvl7pPr>
            <a:lvl8pPr marL="3429000" indent="-228600" eaLnBrk="0" fontAlgn="base" hangingPunct="0">
              <a:spcBef>
                <a:spcPct val="0"/>
              </a:spcBef>
              <a:spcAft>
                <a:spcPct val="0"/>
              </a:spcAft>
              <a:defRPr sz="1600">
                <a:solidFill>
                  <a:schemeClr val="tx1"/>
                </a:solidFill>
                <a:latin typeface="Verdana" pitchFamily="34" charset="0"/>
              </a:defRPr>
            </a:lvl8pPr>
            <a:lvl9pPr marL="3886200" indent="-228600" eaLnBrk="0" fontAlgn="base" hangingPunct="0">
              <a:spcBef>
                <a:spcPct val="0"/>
              </a:spcBef>
              <a:spcAft>
                <a:spcPct val="0"/>
              </a:spcAft>
              <a:defRPr sz="1600">
                <a:solidFill>
                  <a:schemeClr val="tx1"/>
                </a:solidFill>
                <a:latin typeface="Verdana" pitchFamily="34" charset="0"/>
              </a:defRPr>
            </a:lvl9pPr>
          </a:lstStyle>
          <a:p>
            <a:pPr>
              <a:buClr>
                <a:srgbClr val="562214"/>
              </a:buClr>
              <a:buSzPts val="4300"/>
            </a:pPr>
            <a:r>
              <a:rPr lang="en-US" altLang="en-US" sz="3200" b="1" dirty="0">
                <a:solidFill>
                  <a:srgbClr val="FF0000"/>
                </a:solidFill>
                <a:latin typeface="Times New Roman" panose="02020603050405020304" pitchFamily="18" charset="0"/>
                <a:cs typeface="Times New Roman" pitchFamily="18" charset="0"/>
              </a:rPr>
              <a:t>Production Process</a:t>
            </a:r>
          </a:p>
        </p:txBody>
      </p:sp>
    </p:spTree>
    <p:extLst>
      <p:ext uri="{BB962C8B-B14F-4D97-AF65-F5344CB8AC3E}">
        <p14:creationId xmlns:p14="http://schemas.microsoft.com/office/powerpoint/2010/main" val="3307045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60 layers of cloths are laid on top of each other, and 8 different pattern. </a:t>
            </a:r>
          </a:p>
          <a:p>
            <a:r>
              <a:rPr lang="en-US" dirty="0" smtClean="0">
                <a:latin typeface="Times New Roman" panose="02020603050405020304" pitchFamily="18" charset="0"/>
                <a:cs typeface="Times New Roman" panose="02020603050405020304" pitchFamily="18" charset="0"/>
              </a:rPr>
              <a:t>Because each piece is cut out of 60 layers of cloth simultaneously </a:t>
            </a:r>
          </a:p>
          <a:p>
            <a:r>
              <a:rPr lang="en-US" dirty="0" smtClean="0">
                <a:latin typeface="Times New Roman" panose="02020603050405020304" pitchFamily="18" charset="0"/>
                <a:cs typeface="Times New Roman" panose="02020603050405020304" pitchFamily="18" charset="0"/>
              </a:rPr>
              <a:t>So total =60*8=480 shirts can be cut during each two hour. </a:t>
            </a:r>
          </a:p>
          <a:p>
            <a:r>
              <a:rPr lang="en-US" dirty="0" smtClean="0">
                <a:latin typeface="Times New Roman" panose="02020603050405020304" pitchFamily="18" charset="0"/>
                <a:cs typeface="Times New Roman" panose="02020603050405020304" pitchFamily="18" charset="0"/>
              </a:rPr>
              <a:t>The cycle time for the cutting operations to be =120/480=0.25 minutes per shirt.</a:t>
            </a:r>
          </a:p>
          <a:p>
            <a:r>
              <a:rPr lang="en-US" dirty="0" smtClean="0">
                <a:latin typeface="Times New Roman" panose="02020603050405020304" pitchFamily="18" charset="0"/>
                <a:cs typeface="Times New Roman" panose="02020603050405020304" pitchFamily="18" charset="0"/>
              </a:rPr>
              <a:t>Since the four cutting machine operators work the full two hour to produce a batch of 480 shirts, the labor content for the cutting operation is also 0.25 minutes per shirt per person.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4771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Current Production Process </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current output rate of the factory is 16000 shirts per month, or 800 shirts per day. </a:t>
                </a:r>
              </a:p>
              <a:p>
                <a:r>
                  <a:rPr lang="en-US" dirty="0" smtClean="0">
                    <a:latin typeface="Times New Roman" panose="02020603050405020304" pitchFamily="18" charset="0"/>
                    <a:cs typeface="Times New Roman" panose="02020603050405020304" pitchFamily="18" charset="0"/>
                  </a:rPr>
                  <a:t>Thus the actual cycle time for the current production operation can be calculated as follows:</a:t>
                </a:r>
              </a:p>
              <a:p>
                <a:r>
                  <a:rPr lang="en-US" dirty="0" smtClean="0">
                    <a:latin typeface="Times New Roman" panose="02020603050405020304" pitchFamily="18" charset="0"/>
                    <a:cs typeface="Times New Roman" panose="02020603050405020304" pitchFamily="18" charset="0"/>
                  </a:rPr>
                  <a:t>Actual cycle time=</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smtClean="0">
                            <a:latin typeface="Cambria Math"/>
                            <a:cs typeface="Times New Roman" panose="02020603050405020304" pitchFamily="18" charset="0"/>
                          </a:rPr>
                          <m:t>800 </m:t>
                        </m:r>
                        <m:r>
                          <a:rPr lang="en-US" b="0" i="1" smtClean="0">
                            <a:latin typeface="Cambria Math"/>
                            <a:cs typeface="Times New Roman" panose="02020603050405020304" pitchFamily="18" charset="0"/>
                          </a:rPr>
                          <m:t>𝑆h𝑖𝑟𝑡𝑠</m:t>
                        </m:r>
                      </m:den>
                    </m:f>
                  </m:oMath>
                </a14:m>
                <a:r>
                  <a:rPr lang="en-US" dirty="0" smtClean="0">
                    <a:latin typeface="Times New Roman" panose="02020603050405020304" pitchFamily="18" charset="0"/>
                    <a:cs typeface="Times New Roman" panose="02020603050405020304" pitchFamily="18" charset="0"/>
                  </a:rPr>
                  <a:t>=0.6m/day</a:t>
                </a:r>
              </a:p>
              <a:p>
                <a:r>
                  <a:rPr lang="en-US" dirty="0" smtClean="0">
                    <a:latin typeface="Times New Roman" panose="02020603050405020304" pitchFamily="18" charset="0"/>
                    <a:cs typeface="Times New Roman" panose="02020603050405020304" pitchFamily="18" charset="0"/>
                  </a:rPr>
                  <a:t>WIP=(16+144+12+12+12)batches*60 shirts/batch=11,760 shirts </a:t>
                </a:r>
              </a:p>
              <a:p>
                <a:r>
                  <a:rPr lang="en-US" dirty="0" smtClean="0">
                    <a:latin typeface="Times New Roman" panose="02020603050405020304" pitchFamily="18" charset="0"/>
                    <a:cs typeface="Times New Roman" panose="02020603050405020304" pitchFamily="18" charset="0"/>
                  </a:rPr>
                  <a:t>The manufacturing lead time can be calculated as follows:</a:t>
                </a:r>
              </a:p>
              <a:p>
                <a:pPr marL="0" indent="0">
                  <a:buNone/>
                </a:pPr>
                <a:r>
                  <a:rPr lang="en-US" dirty="0" smtClean="0">
                    <a:latin typeface="Times New Roman" panose="02020603050405020304" pitchFamily="18" charset="0"/>
                    <a:cs typeface="Times New Roman" panose="02020603050405020304" pitchFamily="18" charset="0"/>
                  </a:rPr>
                  <a:t>MLT=CT*WIP=(0.6min/shirt)*11760=7056 minutes=14.7 days=~3 weeks </a:t>
                </a:r>
              </a:p>
              <a:p>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616" t="-806"/>
                </a:stretch>
              </a:blipFill>
            </p:spPr>
            <p:txBody>
              <a:bodyPr/>
              <a:lstStyle/>
              <a:p>
                <a:r>
                  <a:rPr lang="en-US">
                    <a:noFill/>
                  </a:rPr>
                  <a:t> </a:t>
                </a:r>
              </a:p>
            </p:txBody>
          </p:sp>
        </mc:Fallback>
      </mc:AlternateContent>
    </p:spTree>
    <p:extLst>
      <p:ext uri="{BB962C8B-B14F-4D97-AF65-F5344CB8AC3E}">
        <p14:creationId xmlns:p14="http://schemas.microsoft.com/office/powerpoint/2010/main" val="3252712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253" y="0"/>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a:xfrm>
            <a:off x="2108921" y="720437"/>
            <a:ext cx="8915400" cy="3777622"/>
          </a:xfrm>
        </p:spPr>
        <p:txBody>
          <a:bodyPr/>
          <a:lstStyle/>
          <a:p>
            <a:r>
              <a:rPr lang="en-US" dirty="0" smtClean="0">
                <a:latin typeface="Times New Roman" panose="02020603050405020304" pitchFamily="18" charset="0"/>
                <a:cs typeface="Times New Roman" panose="02020603050405020304" pitchFamily="18" charset="0"/>
              </a:rPr>
              <a:t>To determine the production capacity of the factory, we first calculate the cycle times for all operations to determine the cycle time of the slowest step in the process. </a:t>
            </a:r>
          </a:p>
          <a:p>
            <a:endParaRPr lang="en-US"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640137207"/>
              </p:ext>
            </p:extLst>
          </p:nvPr>
        </p:nvGraphicFramePr>
        <p:xfrm>
          <a:off x="3472441" y="1572029"/>
          <a:ext cx="7527791" cy="4907280"/>
        </p:xfrm>
        <a:graphic>
          <a:graphicData uri="http://schemas.openxmlformats.org/drawingml/2006/table">
            <a:tbl>
              <a:tblPr/>
              <a:tblGrid>
                <a:gridCol w="2032000"/>
                <a:gridCol w="1282700"/>
                <a:gridCol w="838200"/>
                <a:gridCol w="1016000"/>
                <a:gridCol w="2358891"/>
              </a:tblGrid>
              <a:tr h="523875">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Number of Workers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Capacity (No. of shirts/day</a:t>
                      </a:r>
                      <a:r>
                        <a:rPr lang="en-US" sz="1400" b="1" i="0" u="none" strike="noStrike" dirty="0" smtClean="0">
                          <a:effectLst/>
                          <a:latin typeface="Times New Roman" panose="02020603050405020304" pitchFamily="18" charset="0"/>
                          <a:cs typeface="Times New Roman" panose="02020603050405020304" pitchFamily="18" charset="0"/>
                        </a:rPr>
                        <a:t>)</a:t>
                      </a:r>
                    </a:p>
                    <a:p>
                      <a:pPr algn="l" fontAlgn="b"/>
                      <a:endParaRPr lang="en-US" sz="1400" b="1" i="0" u="none" strike="noStrike" dirty="0" smtClean="0">
                        <a:effectLst/>
                        <a:latin typeface="Times New Roman" panose="02020603050405020304" pitchFamily="18" charset="0"/>
                        <a:cs typeface="Times New Roman" panose="02020603050405020304" pitchFamily="18" charset="0"/>
                      </a:endParaRPr>
                    </a:p>
                    <a:p>
                      <a:pPr algn="l" fontAlgn="b"/>
                      <a:r>
                        <a:rPr lang="en-US" sz="1400" b="1" i="0" u="none" strike="noStrike" dirty="0" smtClean="0">
                          <a:effectLst/>
                          <a:latin typeface="Times New Roman" panose="02020603050405020304" pitchFamily="18" charset="0"/>
                          <a:cs typeface="Times New Roman" panose="02020603050405020304" pitchFamily="18" charset="0"/>
                        </a:rPr>
                        <a:t>=total</a:t>
                      </a:r>
                      <a:r>
                        <a:rPr lang="en-US" sz="1400" b="1" i="0" u="none" strike="noStrike" baseline="0" dirty="0" smtClean="0">
                          <a:effectLst/>
                          <a:latin typeface="Times New Roman" panose="02020603050405020304" pitchFamily="18" charset="0"/>
                          <a:cs typeface="Times New Roman" panose="02020603050405020304" pitchFamily="18" charset="0"/>
                        </a:rPr>
                        <a:t> time/cycle time</a:t>
                      </a:r>
                      <a:endParaRPr lang="en-US" sz="1400" b="1"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Setup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1. Make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5100">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2. Make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dirty="0">
                          <a:effectLst/>
                          <a:latin typeface="Times New Roman" panose="02020603050405020304" pitchFamily="18" charset="0"/>
                          <a:cs typeface="Times New Roman" panose="02020603050405020304" pitchFamily="18" charset="0"/>
                        </a:rPr>
                        <a:t>0.50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a:effectLst/>
                          <a:latin typeface="Times New Roman" panose="02020603050405020304" pitchFamily="18" charset="0"/>
                          <a:cs typeface="Times New Roman" panose="02020603050405020304" pitchFamily="18" charset="0"/>
                        </a:rPr>
                        <a:t>960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3. Make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4. Make front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1152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5. Make back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1129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1164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1477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0.45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1067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0.39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1129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0.38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0.44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0" i="0" u="none" strike="noStrike" dirty="0">
                          <a:effectLst/>
                          <a:latin typeface="Times New Roman" panose="02020603050405020304" pitchFamily="18" charset="0"/>
                          <a:cs typeface="Times New Roman" panose="02020603050405020304" pitchFamily="18" charset="0"/>
                        </a:rPr>
                        <a:t>1097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26.51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64.00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Labor Content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74323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bottle neck operations is “make cuffs” which takes 2 minutes and is performed parallel by 4 workers giving a cycle time for this process of 0.5 minutes per shirt.</a:t>
                </a:r>
              </a:p>
              <a:p>
                <a:r>
                  <a:rPr lang="en-US" dirty="0" smtClean="0">
                    <a:latin typeface="Times New Roman" panose="02020603050405020304" pitchFamily="18" charset="0"/>
                    <a:cs typeface="Times New Roman" panose="02020603050405020304" pitchFamily="18" charset="0"/>
                  </a:rPr>
                  <a:t>Now we calculate the factory capacity and capacity utilization as follows </a:t>
                </a:r>
              </a:p>
              <a:p>
                <a:r>
                  <a:rPr lang="en-US" dirty="0" smtClean="0">
                    <a:latin typeface="Times New Roman" panose="02020603050405020304" pitchFamily="18" charset="0"/>
                    <a:cs typeface="Times New Roman" panose="02020603050405020304" pitchFamily="18" charset="0"/>
                  </a:rPr>
                  <a:t>Capacity=</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0.5</m:t>
                        </m:r>
                        <m:r>
                          <a:rPr lang="en-US" b="0" i="1" dirty="0" smtClean="0">
                            <a:latin typeface="Cambria Math"/>
                            <a:cs typeface="Times New Roman" panose="02020603050405020304" pitchFamily="18" charset="0"/>
                          </a:rPr>
                          <m:t>𝑚𝑖𝑛𝑢𝑡𝑒</m:t>
                        </m:r>
                        <m:r>
                          <a:rPr lang="en-US" b="0" i="1" dirty="0" smtClean="0">
                            <a:latin typeface="Cambria Math"/>
                            <a:cs typeface="Times New Roman" panose="02020603050405020304" pitchFamily="18" charset="0"/>
                          </a:rPr>
                          <m:t>/</m:t>
                        </m:r>
                        <m:r>
                          <a:rPr lang="en-US" b="0" i="1" dirty="0" smtClean="0">
                            <a:latin typeface="Cambria Math"/>
                            <a:cs typeface="Times New Roman" panose="02020603050405020304" pitchFamily="18" charset="0"/>
                          </a:rPr>
                          <m:t>𝑠h𝑖𝑟𝑡</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960 shirts/day</a:t>
                </a:r>
              </a:p>
              <a:p>
                <a:r>
                  <a:rPr lang="en-US" dirty="0" smtClean="0">
                    <a:latin typeface="Times New Roman" panose="02020603050405020304" pitchFamily="18" charset="0"/>
                    <a:cs typeface="Times New Roman" panose="02020603050405020304" pitchFamily="18" charset="0"/>
                  </a:rPr>
                  <a:t>Capacity utilization=800/960=83.3%</a:t>
                </a:r>
              </a:p>
              <a:p>
                <a:r>
                  <a:rPr lang="en-US" dirty="0" smtClean="0">
                    <a:latin typeface="Times New Roman" panose="02020603050405020304" pitchFamily="18" charset="0"/>
                    <a:cs typeface="Times New Roman" panose="02020603050405020304" pitchFamily="18" charset="0"/>
                  </a:rPr>
                  <a:t>Labor content=the cutting labor content of a shirt is (120 minute per worker*4 workers)/480= 1 minute</a:t>
                </a:r>
              </a:p>
              <a:p>
                <a:r>
                  <a:rPr lang="en-US" dirty="0" smtClean="0">
                    <a:latin typeface="Times New Roman" panose="02020603050405020304" pitchFamily="18" charset="0"/>
                    <a:cs typeface="Times New Roman" panose="02020603050405020304" pitchFamily="18" charset="0"/>
                  </a:rPr>
                  <a:t>The remaining direct labor content of a shirt can obtained by summing the labor content operations 1 to 15, which gives 25.52 minutes if labor content post cutting operation. </a:t>
                </a:r>
              </a:p>
              <a:p>
                <a:r>
                  <a:rPr lang="en-US" dirty="0" smtClean="0">
                    <a:latin typeface="Times New Roman" panose="02020603050405020304" pitchFamily="18" charset="0"/>
                    <a:cs typeface="Times New Roman" panose="02020603050405020304" pitchFamily="18" charset="0"/>
                  </a:rPr>
                  <a:t>Including cutting operations its 26.52minute.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1452" r="-821"/>
                </a:stretch>
              </a:blipFill>
            </p:spPr>
            <p:txBody>
              <a:bodyPr/>
              <a:lstStyle/>
              <a:p>
                <a:r>
                  <a:rPr lang="en-US">
                    <a:noFill/>
                  </a:rPr>
                  <a:t> </a:t>
                </a:r>
              </a:p>
            </p:txBody>
          </p:sp>
        </mc:Fallback>
      </mc:AlternateContent>
    </p:spTree>
    <p:extLst>
      <p:ext uri="{BB962C8B-B14F-4D97-AF65-F5344CB8AC3E}">
        <p14:creationId xmlns:p14="http://schemas.microsoft.com/office/powerpoint/2010/main" val="36277837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Current Production Process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labor utilization, we first calculate how many minutes the workers are available to work each shift</a:t>
            </a:r>
          </a:p>
          <a:p>
            <a:r>
              <a:rPr lang="en-US" dirty="0" smtClean="0">
                <a:latin typeface="Times New Roman" panose="02020603050405020304" pitchFamily="18" charset="0"/>
                <a:cs typeface="Times New Roman" panose="02020603050405020304" pitchFamily="18" charset="0"/>
              </a:rPr>
              <a:t>Total labor utilization available= (480minutes/day*64 workers)/800shirts/day=38.4 minute/shirt.</a:t>
            </a:r>
          </a:p>
          <a:p>
            <a:r>
              <a:rPr lang="en-US" dirty="0" smtClean="0">
                <a:latin typeface="Times New Roman" panose="02020603050405020304" pitchFamily="18" charset="0"/>
                <a:cs typeface="Times New Roman" panose="02020603050405020304" pitchFamily="18" charset="0"/>
              </a:rPr>
              <a:t>Labor utilization=26.51/38.4=69%</a:t>
            </a:r>
          </a:p>
          <a:p>
            <a:r>
              <a:rPr lang="en-US" dirty="0" smtClean="0">
                <a:latin typeface="Times New Roman" panose="02020603050405020304" pitchFamily="18" charset="0"/>
                <a:cs typeface="Times New Roman" panose="02020603050405020304" pitchFamily="18" charset="0"/>
              </a:rPr>
              <a:t>Direct labor cost=(64 workers*6$/hour*8hour/day)/800 shirts/day=$3.48/shirts.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43923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Google Shape;118;p16"/>
          <p:cNvSpPr>
            <a:spLocks noGrp="1"/>
          </p:cNvSpPr>
          <p:nvPr>
            <p:ph type="title"/>
          </p:nvPr>
        </p:nvSpPr>
        <p:spPr>
          <a:xfrm>
            <a:off x="1062183" y="0"/>
            <a:ext cx="9997017" cy="639763"/>
          </a:xfrm>
        </p:spPr>
        <p:txBody>
          <a:bodyPr lIns="91425" tIns="45700" rIns="91425" bIns="45700">
            <a:normAutofit fontScale="90000"/>
          </a:bodyPr>
          <a:lstStyle/>
          <a:p>
            <a:pPr marL="365125" indent="-282575"/>
            <a:r>
              <a:rPr lang="en-US" altLang="en-US" b="1" dirty="0" smtClean="0">
                <a:solidFill>
                  <a:srgbClr val="FF0000"/>
                </a:solidFill>
                <a:latin typeface="Times New Roman" panose="02020603050405020304" pitchFamily="18" charset="0"/>
                <a:cs typeface="Times New Roman" panose="02020603050405020304" pitchFamily="18" charset="0"/>
              </a:rPr>
              <a:t>Laser cutting machine</a:t>
            </a:r>
          </a:p>
        </p:txBody>
      </p:sp>
      <p:sp>
        <p:nvSpPr>
          <p:cNvPr id="119" name="Google Shape;119;p16"/>
          <p:cNvSpPr txBox="1">
            <a:spLocks noGrp="1"/>
          </p:cNvSpPr>
          <p:nvPr>
            <p:ph type="body" idx="1"/>
          </p:nvPr>
        </p:nvSpPr>
        <p:spPr>
          <a:xfrm>
            <a:off x="406400" y="1066800"/>
            <a:ext cx="11277600" cy="5105400"/>
          </a:xfrm>
        </p:spPr>
        <p:txBody>
          <a:bodyPr lIns="91425" tIns="45700" rIns="91425" bIns="45700">
            <a:noAutofit/>
          </a:bodyPr>
          <a:lstStyle/>
          <a:p>
            <a:pPr marL="365125" indent="-282575">
              <a:lnSpc>
                <a:spcPct val="150000"/>
              </a:lnSpc>
              <a:spcBef>
                <a:spcPct val="0"/>
              </a:spcBef>
              <a:buSzPts val="1900"/>
              <a:buFontTx/>
              <a:buChar char="⚫"/>
            </a:pPr>
            <a:r>
              <a:rPr lang="en-US" altLang="en-US" sz="2000" dirty="0" smtClean="0">
                <a:latin typeface="Times New Roman" panose="02020603050405020304" pitchFamily="18" charset="0"/>
                <a:cs typeface="Times New Roman" panose="02020603050405020304" pitchFamily="18" charset="0"/>
              </a:rPr>
              <a:t>Laser cutting machine</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One shirt pattern at a time </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5 layers of cloth</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Total time 2.5 minutes</a:t>
            </a:r>
          </a:p>
          <a:p>
            <a:pPr marL="765175" lvl="1" indent="-282575">
              <a:lnSpc>
                <a:spcPct val="150000"/>
              </a:lnSpc>
              <a:spcBef>
                <a:spcPts val="600"/>
              </a:spcBef>
              <a:buSzPts val="1900"/>
              <a:buFont typeface="Wingdings" pitchFamily="2" charset="2"/>
              <a:buChar char="Ø"/>
            </a:pPr>
            <a:r>
              <a:rPr lang="en-US" altLang="en-US" sz="2000" dirty="0" smtClean="0">
                <a:latin typeface="Times New Roman" panose="02020603050405020304" pitchFamily="18" charset="0"/>
                <a:cs typeface="Times New Roman" panose="02020603050405020304" pitchFamily="18" charset="0"/>
              </a:rPr>
              <a:t>Material costs10% higher</a:t>
            </a:r>
          </a:p>
          <a:p>
            <a:pPr marL="365125" indent="-282575">
              <a:lnSpc>
                <a:spcPct val="150000"/>
              </a:lnSpc>
              <a:spcBef>
                <a:spcPts val="600"/>
              </a:spcBef>
              <a:buSzPts val="1900"/>
              <a:buFontTx/>
              <a:buChar char="⚫"/>
            </a:pPr>
            <a:r>
              <a:rPr lang="en-US" altLang="en-US" sz="2000" dirty="0" smtClean="0">
                <a:latin typeface="Times New Roman" panose="02020603050405020304" pitchFamily="18" charset="0"/>
                <a:cs typeface="Times New Roman" panose="02020603050405020304" pitchFamily="18" charset="0"/>
              </a:rPr>
              <a:t>Initially the quantity for production of shirts was 2,000 per month</a:t>
            </a:r>
          </a:p>
          <a:p>
            <a:pPr marL="365125" indent="-282575">
              <a:spcBef>
                <a:spcPts val="600"/>
              </a:spcBef>
              <a:buSzPts val="1900"/>
              <a:buFontTx/>
              <a:buNone/>
            </a:pPr>
            <a:endParaRPr lang="en-US" alt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38335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Google Shape;124;p17"/>
          <p:cNvSpPr>
            <a:spLocks noGrp="1"/>
          </p:cNvSpPr>
          <p:nvPr>
            <p:ph type="title"/>
          </p:nvPr>
        </p:nvSpPr>
        <p:spPr>
          <a:xfrm>
            <a:off x="1016001" y="76201"/>
            <a:ext cx="9997017" cy="715963"/>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Mike’s plan</a:t>
            </a:r>
          </a:p>
        </p:txBody>
      </p:sp>
      <p:sp>
        <p:nvSpPr>
          <p:cNvPr id="125" name="Google Shape;125;p17"/>
          <p:cNvSpPr txBox="1">
            <a:spLocks noGrp="1"/>
          </p:cNvSpPr>
          <p:nvPr>
            <p:ph type="body" idx="1"/>
          </p:nvPr>
        </p:nvSpPr>
        <p:spPr>
          <a:xfrm>
            <a:off x="508000" y="1394690"/>
            <a:ext cx="11176000" cy="5006109"/>
          </a:xfrm>
        </p:spPr>
        <p:txBody>
          <a:bodyPr lIns="91425" tIns="45700" rIns="91425" bIns="45700">
            <a:noAutofit/>
          </a:bodyPr>
          <a:lstStyle/>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New machine for Custom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Old machine for Regular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Produce in a batch size of 5 shirts</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After cutting, both custom shirts and regular shirts </a:t>
            </a:r>
            <a:r>
              <a:rPr lang="en-US" altLang="en-US" sz="1800" dirty="0" smtClean="0">
                <a:latin typeface="Times New Roman" panose="02020603050405020304" pitchFamily="18" charset="0"/>
                <a:cs typeface="Times New Roman" panose="02020603050405020304" pitchFamily="18" charset="0"/>
              </a:rPr>
              <a:t>would be sewn together</a:t>
            </a:r>
          </a:p>
          <a:p>
            <a:pPr marL="365125" indent="-282575" algn="just">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Buffer inventory: 6 batches per worker</a:t>
            </a:r>
          </a:p>
          <a:p>
            <a:pPr marL="365125" indent="-282575" algn="just">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87658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Analysis of Mike’s plan</a:t>
            </a:r>
            <a:endParaRPr lang="en-US"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1514764"/>
                <a:ext cx="8915400" cy="4424218"/>
              </a:xfrm>
            </p:spPr>
            <p:txBody>
              <a:bodyPr/>
              <a:lstStyle/>
              <a:p>
                <a:r>
                  <a:rPr lang="en-US" dirty="0" smtClean="0">
                    <a:latin typeface="Times New Roman" panose="02020603050405020304" pitchFamily="18" charset="0"/>
                    <a:cs typeface="Times New Roman" panose="02020603050405020304" pitchFamily="18" charset="0"/>
                  </a:rPr>
                  <a:t>A logical starting point for analyzing Mike’s plan is to examine whether it meets Collier’s criteria of producing 900 shirts(800 regular+100 custom) </a:t>
                </a:r>
              </a:p>
              <a:p>
                <a:r>
                  <a:rPr lang="en-US" dirty="0" smtClean="0">
                    <a:latin typeface="Times New Roman" panose="02020603050405020304" pitchFamily="18" charset="0"/>
                    <a:cs typeface="Times New Roman" panose="02020603050405020304" pitchFamily="18" charset="0"/>
                  </a:rPr>
                  <a:t>To meet this objective, we must achieve the following cycle time</a:t>
                </a:r>
              </a:p>
              <a:p>
                <a:r>
                  <a:rPr lang="en-US" dirty="0" smtClean="0">
                    <a:latin typeface="Times New Roman" panose="02020603050405020304" pitchFamily="18" charset="0"/>
                    <a:cs typeface="Times New Roman" panose="02020603050405020304" pitchFamily="18" charset="0"/>
                  </a:rPr>
                  <a:t>(a) cycle time (planned)=</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900 </m:t>
                        </m:r>
                        <m:r>
                          <a:rPr lang="en-US" b="0" i="1" dirty="0" smtClean="0">
                            <a:latin typeface="Cambria Math"/>
                            <a:cs typeface="Times New Roman" panose="02020603050405020304" pitchFamily="18" charset="0"/>
                          </a:rPr>
                          <m:t>𝑠h𝑖𝑟𝑡</m:t>
                        </m:r>
                      </m:den>
                    </m:f>
                    <m:r>
                      <a:rPr lang="en-US" b="0" i="1" dirty="0" smtClean="0">
                        <a:latin typeface="Cambria Math"/>
                        <a:cs typeface="Times New Roman" panose="02020603050405020304" pitchFamily="18" charset="0"/>
                      </a:rPr>
                      <m:t>=0.53 </m:t>
                    </m:r>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Mike’s plan states that custom shirts will be cut only on the new machine and regular shirts will be cut only on the old machine. </a:t>
                </a:r>
              </a:p>
              <a:p>
                <a:r>
                  <a:rPr lang="en-US" dirty="0" smtClean="0">
                    <a:latin typeface="Times New Roman" panose="02020603050405020304" pitchFamily="18" charset="0"/>
                    <a:cs typeface="Times New Roman" panose="02020603050405020304" pitchFamily="18" charset="0"/>
                  </a:rPr>
                  <a:t>We should examine each cutting machine separately. </a:t>
                </a:r>
              </a:p>
              <a:p>
                <a:r>
                  <a:rPr lang="en-US" dirty="0" smtClean="0">
                    <a:latin typeface="Times New Roman" panose="02020603050405020304" pitchFamily="18" charset="0"/>
                    <a:cs typeface="Times New Roman" panose="02020603050405020304" pitchFamily="18" charset="0"/>
                  </a:rPr>
                  <a:t>We need to cut 100 shirts per day on the new machine, this would requires a minimum cycle time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1</m:t>
                        </m:r>
                        <m:r>
                          <a:rPr lang="en-US" i="1" dirty="0">
                            <a:latin typeface="Cambria Math"/>
                            <a:cs typeface="Times New Roman" panose="02020603050405020304" pitchFamily="18" charset="0"/>
                          </a:rPr>
                          <m:t>00 </m:t>
                        </m:r>
                        <m:r>
                          <a:rPr lang="en-US" i="1" dirty="0">
                            <a:latin typeface="Cambria Math"/>
                            <a:cs typeface="Times New Roman" panose="02020603050405020304" pitchFamily="18" charset="0"/>
                          </a:rPr>
                          <m:t>𝑠h𝑖𝑟𝑡</m:t>
                        </m:r>
                      </m:den>
                    </m:f>
                    <m:r>
                      <a:rPr lang="en-US" i="1" dirty="0">
                        <a:latin typeface="Cambria Math"/>
                        <a:cs typeface="Times New Roman" panose="02020603050405020304" pitchFamily="18" charset="0"/>
                      </a:rPr>
                      <m:t>=</m:t>
                    </m:r>
                    <m:r>
                      <a:rPr lang="en-US" b="0" i="1" dirty="0" smtClean="0">
                        <a:latin typeface="Cambria Math"/>
                        <a:cs typeface="Times New Roman" panose="02020603050405020304" pitchFamily="18" charset="0"/>
                      </a:rPr>
                      <m:t>4.8 </m:t>
                    </m:r>
                    <m:r>
                      <a:rPr lang="en-US" b="0" i="1" dirty="0" smtClean="0">
                        <a:latin typeface="Cambria Math"/>
                        <a:cs typeface="Times New Roman" panose="02020603050405020304" pitchFamily="18" charset="0"/>
                      </a:rPr>
                      <m:t>𝑚𝑖𝑛𝑢𝑡𝑒</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𝑓𝑜𝑟</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𝑡h𝑒</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𝑛𝑒𝑤</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𝑚𝑎𝑐h𝑖𝑛𝑒</m:t>
                    </m:r>
                    <m:r>
                      <a:rPr lang="en-US" b="0" i="1" dirty="0" smtClean="0">
                        <a:latin typeface="Cambria Math"/>
                        <a:cs typeface="Times New Roman" panose="02020603050405020304" pitchFamily="18" charset="0"/>
                      </a:rPr>
                      <m:t> </m:t>
                    </m:r>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Clearly the new machine will not be a bottleneck, because it takes 2.5 minute to cut 5 shirt, giving a cutting cycle time of 0.5 minute per shirt.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1514764"/>
                <a:ext cx="8915400" cy="4424218"/>
              </a:xfrm>
              <a:blipFill rotWithShape="1">
                <a:blip r:embed="rId2"/>
                <a:stretch>
                  <a:fillRect l="-479" t="-689" r="-684"/>
                </a:stretch>
              </a:blipFill>
            </p:spPr>
            <p:txBody>
              <a:bodyPr/>
              <a:lstStyle/>
              <a:p>
                <a:r>
                  <a:rPr lang="en-US">
                    <a:noFill/>
                  </a:rPr>
                  <a:t> </a:t>
                </a:r>
              </a:p>
            </p:txBody>
          </p:sp>
        </mc:Fallback>
      </mc:AlternateContent>
    </p:spTree>
    <p:extLst>
      <p:ext uri="{BB962C8B-B14F-4D97-AF65-F5344CB8AC3E}">
        <p14:creationId xmlns:p14="http://schemas.microsoft.com/office/powerpoint/2010/main" val="13605662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capacity of the new cutting machine is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dirty="0">
                            <a:latin typeface="Times New Roman" panose="02020603050405020304" pitchFamily="18" charset="0"/>
                            <a:cs typeface="Times New Roman" panose="02020603050405020304" pitchFamily="18" charset="0"/>
                          </a:rPr>
                          <m:t>480</m:t>
                        </m:r>
                        <m:r>
                          <m:rPr>
                            <m:nor/>
                          </m:rPr>
                          <a:rPr lang="en-US" dirty="0">
                            <a:latin typeface="Times New Roman" panose="02020603050405020304" pitchFamily="18" charset="0"/>
                            <a:cs typeface="Times New Roman" panose="02020603050405020304" pitchFamily="18" charset="0"/>
                          </a:rPr>
                          <m:t>minute</m:t>
                        </m:r>
                        <m:r>
                          <m:rPr>
                            <m:nor/>
                          </m:rPr>
                          <a:rPr lang="en-US" dirty="0">
                            <a:latin typeface="Times New Roman" panose="02020603050405020304" pitchFamily="18" charset="0"/>
                            <a:cs typeface="Times New Roman" panose="02020603050405020304" pitchFamily="18" charset="0"/>
                          </a:rPr>
                          <m:t>/</m:t>
                        </m:r>
                        <m:r>
                          <m:rPr>
                            <m:nor/>
                          </m:rPr>
                          <a:rPr lang="en-US" dirty="0">
                            <a:latin typeface="Times New Roman" panose="02020603050405020304" pitchFamily="18" charset="0"/>
                            <a:cs typeface="Times New Roman" panose="02020603050405020304" pitchFamily="18" charset="0"/>
                          </a:rPr>
                          <m:t>day</m:t>
                        </m:r>
                      </m:num>
                      <m:den>
                        <m:r>
                          <a:rPr lang="en-US" b="0" i="1" dirty="0" smtClean="0">
                            <a:latin typeface="Cambria Math"/>
                            <a:cs typeface="Times New Roman" panose="02020603050405020304" pitchFamily="18" charset="0"/>
                          </a:rPr>
                          <m:t>0.5 </m:t>
                        </m:r>
                      </m:den>
                    </m:f>
                    <m:r>
                      <a:rPr lang="en-US" i="1" dirty="0">
                        <a:latin typeface="Cambria Math"/>
                        <a:cs typeface="Times New Roman" panose="02020603050405020304" pitchFamily="18" charset="0"/>
                      </a:rPr>
                      <m:t>=</m:t>
                    </m:r>
                    <m:r>
                      <a:rPr lang="en-US" b="0" i="1" dirty="0" smtClean="0">
                        <a:latin typeface="Cambria Math"/>
                        <a:cs typeface="Times New Roman" panose="02020603050405020304" pitchFamily="18" charset="0"/>
                      </a:rPr>
                      <m:t>960</m:t>
                    </m:r>
                    <m:f>
                      <m:fPr>
                        <m:ctrlPr>
                          <a:rPr lang="en-US" b="0" i="1" dirty="0" smtClean="0">
                            <a:latin typeface="Cambria Math" panose="02040503050406030204" pitchFamily="18" charset="0"/>
                            <a:cs typeface="Times New Roman" panose="02020603050405020304" pitchFamily="18" charset="0"/>
                          </a:rPr>
                        </m:ctrlPr>
                      </m:fPr>
                      <m:num>
                        <m:r>
                          <a:rPr lang="en-US" b="0" i="1" dirty="0" smtClean="0">
                            <a:latin typeface="Cambria Math"/>
                            <a:cs typeface="Times New Roman" panose="02020603050405020304" pitchFamily="18" charset="0"/>
                          </a:rPr>
                          <m:t>𝑠h𝑖𝑟𝑡𝑠</m:t>
                        </m:r>
                      </m:num>
                      <m:den>
                        <m:r>
                          <a:rPr lang="en-US" b="0" i="1" dirty="0" smtClean="0">
                            <a:latin typeface="Cambria Math"/>
                            <a:cs typeface="Times New Roman" panose="02020603050405020304" pitchFamily="18" charset="0"/>
                          </a:rPr>
                          <m:t>𝑑𝑎𝑦</m:t>
                        </m:r>
                      </m:den>
                    </m:f>
                  </m:oMath>
                </a14:m>
                <a:endParaRPr lang="en-US" b="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old machine must continue to cut 800 shirts per day, require minimum cycle time of 0.6 minute/shirt.</a:t>
                </a:r>
              </a:p>
              <a:p>
                <a:r>
                  <a:rPr lang="en-US" dirty="0" smtClean="0">
                    <a:latin typeface="Times New Roman" panose="02020603050405020304" pitchFamily="18" charset="0"/>
                    <a:cs typeface="Times New Roman" panose="02020603050405020304" pitchFamily="18" charset="0"/>
                  </a:rPr>
                  <a:t>If we run the cutting machine at capacity of cutting 480 shirts in 2 hours the cycle time is 0.25 minute per shirt. </a:t>
                </a:r>
              </a:p>
              <a:p>
                <a:r>
                  <a:rPr lang="en-US" dirty="0" smtClean="0">
                    <a:latin typeface="Times New Roman" panose="02020603050405020304" pitchFamily="18" charset="0"/>
                    <a:cs typeface="Times New Roman" panose="02020603050405020304" pitchFamily="18" charset="0"/>
                  </a:rPr>
                  <a:t>Now the batch sizes have been reduced from 60 to 5 shirts, it may prove inconvenient to cut 60 layers at one time and then separate the pieces into batches. </a:t>
                </a:r>
              </a:p>
              <a:p>
                <a:r>
                  <a:rPr lang="en-US" dirty="0" smtClean="0">
                    <a:latin typeface="Times New Roman" panose="02020603050405020304" pitchFamily="18" charset="0"/>
                    <a:cs typeface="Times New Roman" panose="02020603050405020304" pitchFamily="18" charset="0"/>
                  </a:rPr>
                  <a:t>The simplest option to consider would be cutting 5 layers of cloth at a time a total of 40 shirts. </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a:stretch>
              </a:blipFill>
            </p:spPr>
            <p:txBody>
              <a:bodyPr/>
              <a:lstStyle/>
              <a:p>
                <a:r>
                  <a:rPr lang="en-US">
                    <a:noFill/>
                  </a:rPr>
                  <a:t> </a:t>
                </a:r>
              </a:p>
            </p:txBody>
          </p:sp>
        </mc:Fallback>
      </mc:AlternateContent>
    </p:spTree>
    <p:extLst>
      <p:ext uri="{BB962C8B-B14F-4D97-AF65-F5344CB8AC3E}">
        <p14:creationId xmlns:p14="http://schemas.microsoft.com/office/powerpoint/2010/main" val="14756528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Based on our formula to calculate above (1.5*L+30), we can calculate that the cutting time for L=5 would then be 37.5 minute.</a:t>
            </a:r>
          </a:p>
          <a:p>
            <a:r>
              <a:rPr lang="en-US" dirty="0" smtClean="0">
                <a:latin typeface="Times New Roman" panose="02020603050405020304" pitchFamily="18" charset="0"/>
                <a:cs typeface="Times New Roman" panose="02020603050405020304" pitchFamily="18" charset="0"/>
              </a:rPr>
              <a:t>The cycle time is taken 37.5/40=.94 minute per shirt, the cutting would be the bottleneck and company would not be able to produce 800 regular shirts. </a:t>
            </a:r>
          </a:p>
          <a:p>
            <a:r>
              <a:rPr lang="en-US" dirty="0" smtClean="0">
                <a:latin typeface="Times New Roman" panose="02020603050405020304" pitchFamily="18" charset="0"/>
                <a:cs typeface="Times New Roman" panose="02020603050405020304" pitchFamily="18" charset="0"/>
              </a:rPr>
              <a:t>Solution of this problem is to assume that the number of layers of cloths that will be cut on the old machine is a multiple of 5, and layers are then separated into batches of 5 after cutting. </a:t>
            </a:r>
          </a:p>
          <a:p>
            <a:r>
              <a:rPr lang="en-US" dirty="0" smtClean="0">
                <a:latin typeface="Times New Roman" panose="02020603050405020304" pitchFamily="18" charset="0"/>
                <a:cs typeface="Times New Roman" panose="02020603050405020304" pitchFamily="18" charset="0"/>
              </a:rPr>
              <a:t>For example the number of layers was 10, cutting would take 45 minute for 80 shirt which gives a cycle time 0.56 minute per shirts. </a:t>
            </a:r>
          </a:p>
          <a:p>
            <a:r>
              <a:rPr lang="en-US" dirty="0" smtClean="0">
                <a:latin typeface="Times New Roman" panose="02020603050405020304" pitchFamily="18" charset="0"/>
                <a:cs typeface="Times New Roman" panose="02020603050405020304" pitchFamily="18" charset="0"/>
              </a:rPr>
              <a:t>This would allow us to cut all 800 shirts per day.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95847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we examine WIP allotted to cutting under Mike’s plan, we see that 36 batches could cut by divided between the two cutting machine as follows: </a:t>
            </a:r>
          </a:p>
          <a:p>
            <a:r>
              <a:rPr lang="en-US" dirty="0" smtClean="0">
                <a:latin typeface="Times New Roman" panose="02020603050405020304" pitchFamily="18" charset="0"/>
                <a:cs typeface="Times New Roman" panose="02020603050405020304" pitchFamily="18" charset="0"/>
              </a:rPr>
              <a:t>16 batches (80 shirt) being cut on the old machine and sorted into batches, and an additional 4 batches of custom shirt being cut or sorted at the new machine. </a:t>
            </a:r>
          </a:p>
          <a:p>
            <a:r>
              <a:rPr lang="en-US" dirty="0" smtClean="0">
                <a:latin typeface="Times New Roman" panose="02020603050405020304" pitchFamily="18" charset="0"/>
                <a:cs typeface="Times New Roman" panose="02020603050405020304" pitchFamily="18" charset="0"/>
              </a:rPr>
              <a:t>Therefore 0.53 minute cycle time is achievable. </a:t>
            </a:r>
          </a:p>
          <a:p>
            <a:r>
              <a:rPr lang="en-US" dirty="0" smtClean="0">
                <a:latin typeface="Times New Roman" panose="02020603050405020304" pitchFamily="18" charset="0"/>
                <a:cs typeface="Times New Roman" panose="02020603050405020304" pitchFamily="18" charset="0"/>
              </a:rPr>
              <a:t>Now we assume that 0.53 will be actual cycle time if Mike’s plan is implemented. </a:t>
            </a:r>
          </a:p>
          <a:p>
            <a:r>
              <a:rPr lang="en-US" dirty="0" smtClean="0">
                <a:latin typeface="Times New Roman" panose="02020603050405020304" pitchFamily="18" charset="0"/>
                <a:cs typeface="Times New Roman" panose="02020603050405020304" pitchFamily="18" charset="0"/>
              </a:rPr>
              <a:t>Thus the WIP and MLT are given by</a:t>
            </a:r>
          </a:p>
          <a:p>
            <a:r>
              <a:rPr lang="en-US" dirty="0" smtClean="0">
                <a:latin typeface="Times New Roman" panose="02020603050405020304" pitchFamily="18" charset="0"/>
                <a:cs typeface="Times New Roman" panose="02020603050405020304" pitchFamily="18" charset="0"/>
              </a:rPr>
              <a:t>WIP=(36+288+24+24+24)*5sirts/batch=1980</a:t>
            </a:r>
          </a:p>
          <a:p>
            <a:r>
              <a:rPr lang="en-US" dirty="0" smtClean="0">
                <a:latin typeface="Times New Roman" panose="02020603050405020304" pitchFamily="18" charset="0"/>
                <a:cs typeface="Times New Roman" panose="02020603050405020304" pitchFamily="18" charset="0"/>
              </a:rPr>
              <a:t>MLT=(CT*WIP)=(0.53*1980)=1056 minute=2.2 days</a:t>
            </a:r>
          </a:p>
        </p:txBody>
      </p:sp>
    </p:spTree>
    <p:extLst>
      <p:ext uri="{BB962C8B-B14F-4D97-AF65-F5344CB8AC3E}">
        <p14:creationId xmlns:p14="http://schemas.microsoft.com/office/powerpoint/2010/main" val="34509764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380" y="236183"/>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66034315"/>
              </p:ext>
            </p:extLst>
          </p:nvPr>
        </p:nvGraphicFramePr>
        <p:xfrm>
          <a:off x="3879273" y="1745665"/>
          <a:ext cx="5000481" cy="4907280"/>
        </p:xfrm>
        <a:graphic>
          <a:graphicData uri="http://schemas.openxmlformats.org/drawingml/2006/table">
            <a:tbl>
              <a:tblPr/>
              <a:tblGrid>
                <a:gridCol w="2589246"/>
                <a:gridCol w="1424085"/>
                <a:gridCol w="987150"/>
              </a:tblGrid>
              <a:tr h="725673">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1" i="0" u="none" strike="noStrike">
                          <a:effectLst/>
                          <a:latin typeface="Times New Roman" panose="02020603050405020304" pitchFamily="18" charset="0"/>
                          <a:cs typeface="Times New Roman" panose="02020603050405020304" pitchFamily="18" charset="0"/>
                        </a:rPr>
                        <a:t>Number of Workers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Setup for Cutting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Cutting(Custom shirts)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1. Make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2. Make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3. Make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4. Make front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2.50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5. Make back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0.65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1.55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effectLst/>
                          <a:latin typeface="Times New Roman" panose="02020603050405020304" pitchFamily="18" charset="0"/>
                          <a:cs typeface="Times New Roman" panose="02020603050405020304" pitchFamily="18"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441">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068540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2133599"/>
                <a:ext cx="8915400" cy="4442691"/>
              </a:xfrm>
            </p:spPr>
            <p:txBody>
              <a:bodyPr/>
              <a:lstStyle/>
              <a:p>
                <a:r>
                  <a:rPr lang="en-US" dirty="0" smtClean="0">
                    <a:latin typeface="Times New Roman" panose="02020603050405020304" pitchFamily="18" charset="0"/>
                    <a:cs typeface="Times New Roman" panose="02020603050405020304" pitchFamily="18" charset="0"/>
                  </a:rPr>
                  <a:t>The cutting machine have lots of excess capacity, is that cutting would never be the bottleneck. The capacity would still be 980 shirts per day, based on a bottleneck cycle time 0f 0.5 minute. So the Capacity utilization is given by </a:t>
                </a:r>
              </a:p>
              <a:p>
                <a:r>
                  <a:rPr lang="en-US" dirty="0" smtClean="0">
                    <a:latin typeface="Times New Roman" panose="02020603050405020304" pitchFamily="18" charset="0"/>
                    <a:cs typeface="Times New Roman" panose="02020603050405020304" pitchFamily="18" charset="0"/>
                  </a:rPr>
                  <a:t>Capacity Utilization=900shirts/960= 93.8%</a:t>
                </a:r>
              </a:p>
              <a:p>
                <a:r>
                  <a:rPr lang="en-US" dirty="0" smtClean="0">
                    <a:latin typeface="Times New Roman" panose="02020603050405020304" pitchFamily="18" charset="0"/>
                    <a:cs typeface="Times New Roman" panose="02020603050405020304" pitchFamily="18" charset="0"/>
                  </a:rPr>
                  <a:t>The labor content for the custom shirt will be the new cutting operations(0.5) plus the 25.51 minutes labor content in post cutting operations. </a:t>
                </a:r>
              </a:p>
              <a:p>
                <a:r>
                  <a:rPr lang="en-US" dirty="0" smtClean="0">
                    <a:latin typeface="Times New Roman" panose="02020603050405020304" pitchFamily="18" charset="0"/>
                    <a:cs typeface="Times New Roman" panose="02020603050405020304" pitchFamily="18" charset="0"/>
                  </a:rPr>
                  <a:t>Giving a total custom labor content of 26.01 so the labor content for cutting regular shirt can be calculated</a:t>
                </a:r>
              </a:p>
              <a:p>
                <a:r>
                  <a:rPr lang="en-US" dirty="0" smtClean="0">
                    <a:latin typeface="Times New Roman" panose="02020603050405020304" pitchFamily="18" charset="0"/>
                    <a:cs typeface="Times New Roman" panose="02020603050405020304" pitchFamily="18" charset="0"/>
                  </a:rPr>
                  <a:t>Labor content for cutting=</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b="0" i="0" smtClean="0">
                            <a:latin typeface="Cambria Math"/>
                            <a:cs typeface="Times New Roman" panose="02020603050405020304" pitchFamily="18" charset="0"/>
                          </a:rPr>
                          <m:t>(1.5 </m:t>
                        </m:r>
                        <m:r>
                          <m:rPr>
                            <m:nor/>
                          </m:rPr>
                          <a:rPr lang="en-US" b="0" i="0" smtClean="0">
                            <a:latin typeface="Cambria Math"/>
                            <a:cs typeface="Times New Roman" panose="02020603050405020304" pitchFamily="18" charset="0"/>
                          </a:rPr>
                          <m:t>minute</m:t>
                        </m:r>
                        <m:r>
                          <m:rPr>
                            <m:nor/>
                          </m:rPr>
                          <a:rPr lang="en-US" b="0" i="0" smtClean="0">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layer</m:t>
                        </m:r>
                        <m:r>
                          <m:rPr>
                            <m:nor/>
                          </m:rPr>
                          <a:rPr lang="en-US" b="0" i="0" smtClean="0">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L</m:t>
                        </m:r>
                        <m:r>
                          <m:rPr>
                            <m:nor/>
                          </m:rPr>
                          <a:rPr lang="en-US" b="0" i="0" smtClean="0">
                            <a:latin typeface="Cambria Math"/>
                            <a:cs typeface="Times New Roman" panose="02020603050405020304" pitchFamily="18" charset="0"/>
                          </a:rPr>
                          <m:t> </m:t>
                        </m:r>
                        <m:r>
                          <a:rPr lang="en-US" b="0" i="1" smtClean="0">
                            <a:latin typeface="Cambria Math"/>
                            <a:cs typeface="Times New Roman" panose="02020603050405020304" pitchFamily="18" charset="0"/>
                          </a:rPr>
                          <m:t>)+30 </m:t>
                        </m:r>
                        <m:r>
                          <a:rPr lang="en-US" b="0" i="1" smtClean="0">
                            <a:latin typeface="Cambria Math"/>
                            <a:cs typeface="Times New Roman" panose="02020603050405020304" pitchFamily="18" charset="0"/>
                          </a:rPr>
                          <m:t>𝑚𝑖𝑛𝑢𝑡𝑒</m:t>
                        </m:r>
                        <m:r>
                          <a:rPr lang="en-US" b="0" i="1" smtClean="0">
                            <a:latin typeface="Cambria Math"/>
                            <a:cs typeface="Times New Roman" panose="02020603050405020304" pitchFamily="18" charset="0"/>
                          </a:rPr>
                          <m:t>)∗4 </m:t>
                        </m:r>
                        <m:r>
                          <a:rPr lang="en-US" b="0" i="1" smtClean="0">
                            <a:latin typeface="Cambria Math"/>
                            <a:cs typeface="Times New Roman" panose="02020603050405020304" pitchFamily="18" charset="0"/>
                          </a:rPr>
                          <m:t>𝑤𝑜𝑟𝑘𝑒𝑟𝑠</m:t>
                        </m:r>
                      </m:num>
                      <m:den>
                        <m:r>
                          <a:rPr lang="en-US" b="0" i="1" dirty="0" smtClean="0">
                            <a:latin typeface="Cambria Math"/>
                            <a:cs typeface="Times New Roman" panose="02020603050405020304" pitchFamily="18" charset="0"/>
                          </a:rPr>
                          <m:t>𝐿</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𝐿𝑎𝑦𝑒𝑟𝑠</m:t>
                        </m:r>
                        <m:r>
                          <a:rPr lang="en-US" b="0" i="1" dirty="0" smtClean="0">
                            <a:latin typeface="Cambria Math"/>
                            <a:cs typeface="Times New Roman" panose="02020603050405020304" pitchFamily="18" charset="0"/>
                          </a:rPr>
                          <m:t> ∗8 </m:t>
                        </m:r>
                        <m:r>
                          <a:rPr lang="en-US" b="0" i="1" dirty="0" smtClean="0">
                            <a:latin typeface="Cambria Math"/>
                            <a:cs typeface="Times New Roman" panose="02020603050405020304" pitchFamily="18" charset="0"/>
                          </a:rPr>
                          <m:t>𝑠h𝑖𝑟𝑡</m:t>
                        </m:r>
                        <m:r>
                          <a:rPr lang="en-US" b="0" i="1" dirty="0" smtClean="0">
                            <a:latin typeface="Cambria Math"/>
                            <a:cs typeface="Times New Roman" panose="02020603050405020304" pitchFamily="18" charset="0"/>
                          </a:rPr>
                          <m:t> /</m:t>
                        </m:r>
                        <m:r>
                          <a:rPr lang="en-US" b="0" i="1" dirty="0" smtClean="0">
                            <a:latin typeface="Cambria Math"/>
                            <a:cs typeface="Times New Roman" panose="02020603050405020304" pitchFamily="18" charset="0"/>
                          </a:rPr>
                          <m:t>𝑙𝑎𝑦𝑒𝑟𝑠</m:t>
                        </m:r>
                      </m:den>
                    </m:f>
                  </m:oMath>
                </a14:m>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m:rPr>
                            <m:nor/>
                          </m:rPr>
                          <a:rPr lang="en-US">
                            <a:latin typeface="Cambria Math"/>
                            <a:cs typeface="Times New Roman" panose="02020603050405020304" pitchFamily="18" charset="0"/>
                          </a:rPr>
                          <m:t>(</m:t>
                        </m:r>
                        <m:r>
                          <m:rPr>
                            <m:nor/>
                          </m:rPr>
                          <a:rPr lang="en-US" b="0" i="0" smtClean="0">
                            <a:latin typeface="Cambria Math"/>
                            <a:cs typeface="Times New Roman" panose="02020603050405020304" pitchFamily="18" charset="0"/>
                          </a:rPr>
                          <m:t>27.76 </m:t>
                        </m:r>
                        <m:r>
                          <m:rPr>
                            <m:nor/>
                          </m:rPr>
                          <a:rPr lang="en-US" b="0" i="0" smtClean="0">
                            <a:latin typeface="Cambria Math"/>
                            <a:cs typeface="Times New Roman" panose="02020603050405020304" pitchFamily="18" charset="0"/>
                          </a:rPr>
                          <m:t>min</m:t>
                        </m:r>
                        <m:r>
                          <m:rPr>
                            <m:nor/>
                          </m:rPr>
                          <a:rPr lang="en-US" b="0" i="0" smtClean="0">
                            <a:latin typeface="Cambria Math"/>
                            <a:cs typeface="Times New Roman" panose="02020603050405020304" pitchFamily="18" charset="0"/>
                          </a:rPr>
                          <m:t>∗800 </m:t>
                        </m:r>
                        <m:r>
                          <m:rPr>
                            <m:nor/>
                          </m:rPr>
                          <a:rPr lang="en-US" b="0" i="0" smtClean="0">
                            <a:latin typeface="Cambria Math"/>
                            <a:cs typeface="Times New Roman" panose="02020603050405020304" pitchFamily="18" charset="0"/>
                          </a:rPr>
                          <m:t>re</m:t>
                        </m:r>
                        <m:r>
                          <a:rPr lang="en-US" b="0" i="1" smtClean="0">
                            <a:latin typeface="Cambria Math"/>
                            <a:cs typeface="Times New Roman" panose="02020603050405020304" pitchFamily="18" charset="0"/>
                          </a:rPr>
                          <m:t>𝑔</m:t>
                        </m:r>
                        <m:r>
                          <a:rPr lang="en-US" i="1">
                            <a:latin typeface="Cambria Math"/>
                            <a:cs typeface="Times New Roman" panose="02020603050405020304" pitchFamily="18" charset="0"/>
                          </a:rPr>
                          <m:t>)+</m:t>
                        </m:r>
                        <m:r>
                          <a:rPr lang="en-US" b="0" i="1" smtClean="0">
                            <a:latin typeface="Cambria Math"/>
                            <a:cs typeface="Times New Roman" panose="02020603050405020304" pitchFamily="18" charset="0"/>
                          </a:rPr>
                          <m:t>26.01 </m:t>
                        </m:r>
                        <m:r>
                          <a:rPr lang="en-US" b="0" i="1" smtClean="0">
                            <a:latin typeface="Cambria Math"/>
                            <a:cs typeface="Times New Roman" panose="02020603050405020304" pitchFamily="18" charset="0"/>
                          </a:rPr>
                          <m:t>𝑚𝑖𝑛𝑢𝑡𝑒</m:t>
                        </m:r>
                        <m:r>
                          <a:rPr lang="en-US" b="0" i="1" smtClean="0">
                            <a:latin typeface="Cambria Math"/>
                            <a:cs typeface="Times New Roman" panose="02020603050405020304" pitchFamily="18" charset="0"/>
                          </a:rPr>
                          <m:t>∗100 </m:t>
                        </m:r>
                        <m:r>
                          <a:rPr lang="en-US" b="0" i="1" smtClean="0">
                            <a:latin typeface="Cambria Math"/>
                            <a:cs typeface="Times New Roman" panose="02020603050405020304" pitchFamily="18" charset="0"/>
                          </a:rPr>
                          <m:t>𝑐𝑢𝑐𝑡𝑜𝑚𝑒</m:t>
                        </m:r>
                      </m:num>
                      <m:den>
                        <m:r>
                          <a:rPr lang="en-US" b="0" i="1" smtClean="0">
                            <a:latin typeface="Cambria Math"/>
                            <a:cs typeface="Times New Roman" panose="02020603050405020304" pitchFamily="18" charset="0"/>
                          </a:rPr>
                          <m:t>900 </m:t>
                        </m:r>
                      </m:den>
                    </m:f>
                  </m:oMath>
                </a14:m>
                <a:r>
                  <a:rPr lang="en-US" dirty="0" smtClean="0">
                    <a:latin typeface="Times New Roman" panose="02020603050405020304" pitchFamily="18" charset="0"/>
                    <a:cs typeface="Times New Roman" panose="02020603050405020304" pitchFamily="18" charset="0"/>
                  </a:rPr>
                  <a:t>= 27.57</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2133599"/>
                <a:ext cx="8915400" cy="4442691"/>
              </a:xfrm>
              <a:blipFill rotWithShape="1">
                <a:blip r:embed="rId2"/>
                <a:stretch>
                  <a:fillRect l="-479" t="-686" r="-274"/>
                </a:stretch>
              </a:blipFill>
            </p:spPr>
            <p:txBody>
              <a:bodyPr/>
              <a:lstStyle/>
              <a:p>
                <a:r>
                  <a:rPr lang="en-US">
                    <a:noFill/>
                  </a:rPr>
                  <a:t> </a:t>
                </a:r>
              </a:p>
            </p:txBody>
          </p:sp>
        </mc:Fallback>
      </mc:AlternateContent>
    </p:spTree>
    <p:extLst>
      <p:ext uri="{BB962C8B-B14F-4D97-AF65-F5344CB8AC3E}">
        <p14:creationId xmlns:p14="http://schemas.microsoft.com/office/powerpoint/2010/main" val="7555151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Mike’s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direct labor utilization </a:t>
                </a:r>
              </a:p>
              <a:p>
                <a:r>
                  <a:rPr lang="en-US" dirty="0" smtClean="0">
                    <a:latin typeface="Times New Roman" panose="02020603050405020304" pitchFamily="18" charset="0"/>
                    <a:cs typeface="Times New Roman" panose="02020603050405020304" pitchFamily="18" charset="0"/>
                  </a:rPr>
                  <a:t>Total labor min available/shirt=(480min/day*65 labors)/900=34.7 m/shirt</a:t>
                </a:r>
              </a:p>
              <a:p>
                <a:r>
                  <a:rPr lang="en-US" dirty="0" smtClean="0">
                    <a:latin typeface="Times New Roman" panose="02020603050405020304" pitchFamily="18" charset="0"/>
                    <a:cs typeface="Times New Roman" panose="02020603050405020304" pitchFamily="18" charset="0"/>
                  </a:rPr>
                  <a:t>Labor utilization=27.57/34.7=79.4%</a:t>
                </a:r>
              </a:p>
              <a:p>
                <a:r>
                  <a:rPr lang="en-US" dirty="0" smtClean="0">
                    <a:latin typeface="Times New Roman" panose="02020603050405020304" pitchFamily="18" charset="0"/>
                    <a:cs typeface="Times New Roman" panose="02020603050405020304" pitchFamily="18" charset="0"/>
                  </a:rPr>
                  <a:t>Direct labor cost=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65 </m:t>
                        </m:r>
                        <m:r>
                          <a:rPr lang="en-US" b="0" i="1" smtClean="0">
                            <a:latin typeface="Cambria Math"/>
                            <a:cs typeface="Times New Roman" panose="02020603050405020304" pitchFamily="18" charset="0"/>
                          </a:rPr>
                          <m:t>𝑤𝑜𝑟𝑘𝑒𝑟𝑠</m:t>
                        </m:r>
                        <m:r>
                          <a:rPr lang="en-US" b="0" i="1" smtClean="0">
                            <a:latin typeface="Cambria Math"/>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$6</m:t>
                            </m:r>
                          </m:num>
                          <m:den>
                            <m:r>
                              <a:rPr lang="en-US" b="0" i="1" smtClean="0">
                                <a:latin typeface="Cambria Math"/>
                                <a:cs typeface="Times New Roman" panose="02020603050405020304" pitchFamily="18" charset="0"/>
                              </a:rPr>
                              <m:t>h𝑜𝑢𝑟</m:t>
                            </m:r>
                          </m:den>
                        </m:f>
                        <m:r>
                          <a:rPr lang="en-US" b="0" i="1" smtClean="0">
                            <a:latin typeface="Cambria Math"/>
                            <a:cs typeface="Times New Roman" panose="02020603050405020304" pitchFamily="18" charset="0"/>
                          </a:rPr>
                          <m:t>∗8</m:t>
                        </m:r>
                        <m:r>
                          <a:rPr lang="en-US" b="0" i="1" smtClean="0">
                            <a:latin typeface="Cambria Math"/>
                            <a:cs typeface="Times New Roman" panose="02020603050405020304" pitchFamily="18" charset="0"/>
                          </a:rPr>
                          <m:t>h𝑜𝑢𝑟𝑠</m:t>
                        </m:r>
                        <m:r>
                          <a:rPr lang="en-US" b="0" i="1" smtClean="0">
                            <a:latin typeface="Cambria Math"/>
                            <a:cs typeface="Times New Roman" panose="02020603050405020304" pitchFamily="18" charset="0"/>
                          </a:rPr>
                          <m:t>/</m:t>
                        </m:r>
                        <m:r>
                          <a:rPr lang="en-US" b="0" i="1" smtClean="0">
                            <a:latin typeface="Cambria Math"/>
                            <a:cs typeface="Times New Roman" panose="02020603050405020304" pitchFamily="18" charset="0"/>
                          </a:rPr>
                          <m:t>𝑑𝑎𝑦</m:t>
                        </m:r>
                      </m:num>
                      <m:den>
                        <m:r>
                          <a:rPr lang="en-US" b="0" i="1" smtClean="0">
                            <a:latin typeface="Cambria Math"/>
                            <a:cs typeface="Times New Roman" panose="02020603050405020304" pitchFamily="18" charset="0"/>
                          </a:rPr>
                          <m:t>900 </m:t>
                        </m:r>
                        <m:r>
                          <a:rPr lang="en-US" b="0" i="1" smtClean="0">
                            <a:latin typeface="Cambria Math"/>
                            <a:cs typeface="Times New Roman" panose="02020603050405020304" pitchFamily="18" charset="0"/>
                          </a:rPr>
                          <m:t>𝑠h𝑖𝑟𝑡</m:t>
                        </m:r>
                        <m:r>
                          <a:rPr lang="en-US" b="0" i="1" smtClean="0">
                            <a:latin typeface="Cambria Math"/>
                            <a:cs typeface="Times New Roman" panose="02020603050405020304" pitchFamily="18" charset="0"/>
                          </a:rPr>
                          <m:t>/</m:t>
                        </m:r>
                        <m:r>
                          <a:rPr lang="en-US" b="0" i="1" smtClean="0">
                            <a:latin typeface="Cambria Math"/>
                            <a:cs typeface="Times New Roman" panose="02020603050405020304" pitchFamily="18" charset="0"/>
                          </a:rPr>
                          <m:t>𝑑𝑎𝑦</m:t>
                        </m:r>
                      </m:den>
                    </m:f>
                  </m:oMath>
                </a14:m>
                <a:r>
                  <a:rPr lang="en-US" dirty="0" smtClean="0">
                    <a:latin typeface="Times New Roman" panose="02020603050405020304" pitchFamily="18" charset="0"/>
                    <a:cs typeface="Times New Roman" panose="02020603050405020304" pitchFamily="18" charset="0"/>
                  </a:rPr>
                  <a:t>=$3.47/shirt</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26860154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Google Shape;124;p17"/>
          <p:cNvSpPr>
            <a:spLocks noGrp="1"/>
          </p:cNvSpPr>
          <p:nvPr>
            <p:ph type="title"/>
          </p:nvPr>
        </p:nvSpPr>
        <p:spPr>
          <a:xfrm>
            <a:off x="1016001" y="76201"/>
            <a:ext cx="9997017" cy="715963"/>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Outcome: Under Mike’s plan</a:t>
            </a:r>
          </a:p>
        </p:txBody>
      </p:sp>
      <p:sp>
        <p:nvSpPr>
          <p:cNvPr id="125" name="Google Shape;125;p17"/>
          <p:cNvSpPr txBox="1">
            <a:spLocks noGrp="1"/>
          </p:cNvSpPr>
          <p:nvPr>
            <p:ph type="body" idx="1"/>
          </p:nvPr>
        </p:nvSpPr>
        <p:spPr>
          <a:xfrm>
            <a:off x="508000" y="1302326"/>
            <a:ext cx="11176000" cy="5098473"/>
          </a:xfrm>
        </p:spPr>
        <p:txBody>
          <a:bodyPr lIns="91425" tIns="45700" rIns="91425" bIns="45700">
            <a:noAutofit/>
          </a:bodyPr>
          <a:lstStyle/>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Increased utilization</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Small WIP</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Small MLT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High Indirect cost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10% addition cost of material</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Reduced manufacturing cost</a:t>
            </a:r>
          </a:p>
          <a:p>
            <a:pPr marL="365125" indent="-282575" algn="just">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Suggestion:</a:t>
            </a:r>
          </a:p>
          <a:p>
            <a:pPr marL="765175" lvl="1" indent="-282575" algn="just">
              <a:spcBef>
                <a:spcPts val="600"/>
              </a:spcBef>
              <a:buSzPts val="1900"/>
              <a:buFont typeface="Wingdings" pitchFamily="2" charset="2"/>
              <a:buChar char="Ø"/>
            </a:pPr>
            <a:r>
              <a:rPr lang="en-US" altLang="en-US" sz="2400" dirty="0" smtClean="0">
                <a:latin typeface="Times New Roman" panose="02020603050405020304" pitchFamily="18" charset="0"/>
                <a:cs typeface="Times New Roman" panose="02020603050405020304" pitchFamily="18" charset="0"/>
              </a:rPr>
              <a:t>Go for cellular manufacturing</a:t>
            </a:r>
          </a:p>
          <a:p>
            <a:pPr marL="765175" lvl="1" indent="-282575" algn="just">
              <a:spcBef>
                <a:spcPts val="600"/>
              </a:spcBef>
              <a:buSzPts val="1900"/>
              <a:buFont typeface="Wingdings" pitchFamily="2" charset="2"/>
              <a:buChar char="Ø"/>
            </a:pPr>
            <a:r>
              <a:rPr lang="en-US" altLang="en-US" sz="2400" dirty="0" smtClean="0">
                <a:latin typeface="Times New Roman" panose="02020603050405020304" pitchFamily="18" charset="0"/>
                <a:cs typeface="Times New Roman" panose="02020603050405020304" pitchFamily="18" charset="0"/>
              </a:rPr>
              <a:t>Reduce transportation within facility</a:t>
            </a:r>
          </a:p>
          <a:p>
            <a:pPr marL="365125" indent="-282575" algn="just">
              <a:spcBef>
                <a:spcPts val="600"/>
              </a:spcBef>
              <a:buSzPts val="1900"/>
              <a:buFontTx/>
              <a:buNone/>
            </a:pPr>
            <a:endParaRPr lang="en-US" alt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1910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Google Shape;130;p18"/>
          <p:cNvSpPr>
            <a:spLocks noGrp="1"/>
          </p:cNvSpPr>
          <p:nvPr>
            <p:ph type="title"/>
          </p:nvPr>
        </p:nvSpPr>
        <p:spPr>
          <a:xfrm>
            <a:off x="1117601" y="0"/>
            <a:ext cx="9997017" cy="762000"/>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Ike’s plan</a:t>
            </a:r>
          </a:p>
        </p:txBody>
      </p:sp>
      <p:sp>
        <p:nvSpPr>
          <p:cNvPr id="131" name="Google Shape;131;p18"/>
          <p:cNvSpPr txBox="1">
            <a:spLocks noGrp="1"/>
          </p:cNvSpPr>
          <p:nvPr>
            <p:ph type="body" idx="1"/>
          </p:nvPr>
        </p:nvSpPr>
        <p:spPr>
          <a:xfrm>
            <a:off x="609600" y="1320800"/>
            <a:ext cx="10972800" cy="4927600"/>
          </a:xfrm>
        </p:spPr>
        <p:txBody>
          <a:bodyPr lIns="91425" tIns="45700" rIns="91425" bIns="45700">
            <a:noAutofit/>
          </a:bodyPr>
          <a:lstStyle/>
          <a:p>
            <a:pPr marL="365125" indent="-282575">
              <a:lnSpc>
                <a:spcPct val="150000"/>
              </a:lnSpc>
              <a:spcBef>
                <a:spcPct val="0"/>
              </a:spcBef>
              <a:buSzPts val="1900"/>
              <a:buFontTx/>
              <a:buChar char="⚫"/>
            </a:pPr>
            <a:r>
              <a:rPr lang="en-US" altLang="en-US" dirty="0" smtClean="0">
                <a:latin typeface="Times New Roman" panose="02020603050405020304" pitchFamily="18" charset="0"/>
                <a:cs typeface="Times New Roman" panose="02020603050405020304" pitchFamily="18" charset="0"/>
              </a:rPr>
              <a:t>Separate line for Custom-shirt</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Moving one worker from each operation to the Custom line</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A new worker will operate laser cutting machine</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4 existing worker will operate old machine for regular shirt</a:t>
            </a:r>
            <a:endParaRPr lang="en-US" altLang="en-US" sz="1800"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Overtime if necessary</a:t>
            </a:r>
          </a:p>
          <a:p>
            <a:pPr marL="365125" indent="-282575">
              <a:lnSpc>
                <a:spcPct val="150000"/>
              </a:lnSpc>
              <a:spcBef>
                <a:spcPts val="600"/>
              </a:spcBef>
              <a:buSzPts val="1900"/>
              <a:buFontTx/>
              <a:buChar char="⚫"/>
            </a:pPr>
            <a:r>
              <a:rPr lang="en-US" altLang="en-US" dirty="0" smtClean="0">
                <a:latin typeface="Times New Roman" panose="02020603050405020304" pitchFamily="18" charset="0"/>
                <a:cs typeface="Times New Roman" panose="02020603050405020304" pitchFamily="18" charset="0"/>
              </a:rPr>
              <a:t>Buffer inventory: 3 shirts for each of the 15 workers</a:t>
            </a:r>
          </a:p>
          <a:p>
            <a:pPr marL="365125" indent="-282575">
              <a:lnSpc>
                <a:spcPct val="150000"/>
              </a:lnSpc>
              <a:spcBef>
                <a:spcPts val="600"/>
              </a:spcBef>
              <a:buSzPts val="1900"/>
              <a:buFontTx/>
              <a:buChar char="⚫"/>
            </a:pPr>
            <a:endParaRPr lang="en-US" altLang="en-US"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a:p>
            <a:pPr marL="365125" indent="-282575">
              <a:lnSpc>
                <a:spcPct val="150000"/>
              </a:lnSpc>
              <a:spcBef>
                <a:spcPts val="600"/>
              </a:spcBef>
              <a:buSzPts val="1900"/>
              <a:buFontTx/>
              <a:buNone/>
            </a:pPr>
            <a:endParaRPr lang="en-US" alt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78613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1180" y="125347"/>
            <a:ext cx="8911687" cy="1280890"/>
          </a:xfrm>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a:t>
            </a:r>
            <a:r>
              <a:rPr lang="en-US" b="1" dirty="0" smtClean="0">
                <a:solidFill>
                  <a:srgbClr val="FF0000"/>
                </a:solidFill>
                <a:latin typeface="Times New Roman" panose="02020603050405020304" pitchFamily="18" charset="0"/>
                <a:cs typeface="Times New Roman" panose="02020603050405020304" pitchFamily="18" charset="0"/>
              </a:rPr>
              <a:t>Ike’s plan (Regular Shirt)</a:t>
            </a:r>
            <a:endParaRPr lang="en-US" dirty="0"/>
          </a:p>
        </p:txBody>
      </p:sp>
      <p:sp>
        <p:nvSpPr>
          <p:cNvPr id="3" name="Content Placeholder 2"/>
          <p:cNvSpPr>
            <a:spLocks noGrp="1"/>
          </p:cNvSpPr>
          <p:nvPr>
            <p:ph idx="1"/>
          </p:nvPr>
        </p:nvSpPr>
        <p:spPr>
          <a:xfrm>
            <a:off x="2284412" y="683491"/>
            <a:ext cx="8915400" cy="3777622"/>
          </a:xfrm>
        </p:spPr>
        <p:txBody>
          <a:bodyPr/>
          <a:lstStyle/>
          <a:p>
            <a:r>
              <a:rPr lang="en-US" dirty="0" smtClean="0">
                <a:latin typeface="Times New Roman" panose="02020603050405020304" pitchFamily="18" charset="0"/>
                <a:cs typeface="Times New Roman" panose="02020603050405020304" pitchFamily="18" charset="0"/>
              </a:rPr>
              <a:t>If we move 15 people out of the current factory floor onto a separate assembly line. The cycle time per operation would increase with fewer operations.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250583623"/>
              </p:ext>
            </p:extLst>
          </p:nvPr>
        </p:nvGraphicFramePr>
        <p:xfrm>
          <a:off x="1810512" y="1453376"/>
          <a:ext cx="9811512" cy="4907280"/>
        </p:xfrm>
        <a:graphic>
          <a:graphicData uri="http://schemas.openxmlformats.org/drawingml/2006/table">
            <a:tbl>
              <a:tblPr/>
              <a:tblGrid>
                <a:gridCol w="1801368"/>
                <a:gridCol w="1536192"/>
                <a:gridCol w="941832"/>
                <a:gridCol w="1141158"/>
                <a:gridCol w="1044258"/>
                <a:gridCol w="1088136"/>
                <a:gridCol w="1024128"/>
                <a:gridCol w="1234440"/>
              </a:tblGrid>
              <a:tr h="660400">
                <a:tc>
                  <a:txBody>
                    <a:bodyPr/>
                    <a:lstStyle/>
                    <a:p>
                      <a:pPr algn="l" fontAlgn="b"/>
                      <a:r>
                        <a:rPr lang="en-US" sz="1400" b="1" i="0" u="none" strike="noStrike" dirty="0">
                          <a:effectLst/>
                          <a:latin typeface="Times New Roman" panose="02020603050405020304" pitchFamily="18" charset="0"/>
                          <a:cs typeface="Times New Roman" panose="02020603050405020304" pitchFamily="18" charset="0"/>
                        </a:rPr>
                        <a:t>Operation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Regular Shirts Laber Content (Minutes per shirt)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Number of Workers for Reg. shirts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Individual Capacity (Reg. shirts/day)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Number of Workers for Cust. shirts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Cycle time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effectLst/>
                          <a:latin typeface="Times New Roman" panose="02020603050405020304" pitchFamily="18" charset="0"/>
                          <a:cs typeface="Times New Roman" panose="02020603050405020304" pitchFamily="18" charset="0"/>
                        </a:rPr>
                        <a:t>Individual Capacity (cust. shirts/day)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Cutting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Setup for Cutting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Cutting(Custom shirts)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 Make Collar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2. Make cuffs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3. Make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4. Make front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5. Make back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6. Join shoulders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7. Attach collar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8. Attach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9. Stitch down sleeves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10. Sew side seam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11. Attach cuffs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12. Hem bottom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13. Inspect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14.Iron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738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15. Fold, Package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0.58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823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effectLst/>
                          <a:latin typeface="Times New Roman" panose="02020603050405020304" pitchFamily="18" charset="0"/>
                          <a:cs typeface="Times New Roman" panose="02020603050405020304" pitchFamily="18" charset="0"/>
                        </a:rPr>
                        <a:t>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750">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25.51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49</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Times New Roman" panose="02020603050405020304" pitchFamily="18" charset="0"/>
                          <a:cs typeface="Times New Roman" panose="02020603050405020304" pitchFamily="18" charset="0"/>
                        </a:rPr>
                        <a:t>16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dirty="0">
                        <a:effectLst/>
                        <a:latin typeface="Times New Roman" panose="02020603050405020304" pitchFamily="18" charset="0"/>
                        <a:cs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26345674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a:t>
            </a:r>
            <a:endParaRPr lang="en-US" dirty="0"/>
          </a:p>
        </p:txBody>
      </p:sp>
      <p:sp>
        <p:nvSpPr>
          <p:cNvPr id="3" name="Content Placeholder 2"/>
          <p:cNvSpPr>
            <a:spLocks noGrp="1"/>
          </p:cNvSpPr>
          <p:nvPr>
            <p:ph idx="1"/>
          </p:nvPr>
        </p:nvSpPr>
        <p:spPr>
          <a:xfrm>
            <a:off x="2589212" y="1413164"/>
            <a:ext cx="8915400" cy="4498058"/>
          </a:xfrm>
        </p:spPr>
        <p:txBody>
          <a:bodyPr/>
          <a:lstStyle/>
          <a:p>
            <a:r>
              <a:rPr lang="en-US" dirty="0" smtClean="0">
                <a:latin typeface="Times New Roman" panose="02020603050405020304" pitchFamily="18" charset="0"/>
                <a:cs typeface="Times New Roman" panose="02020603050405020304" pitchFamily="18" charset="0"/>
              </a:rPr>
              <a:t>The bottleneck operations is still make cuffs, but it is now 0.67 minute to complete. </a:t>
            </a:r>
          </a:p>
          <a:p>
            <a:r>
              <a:rPr lang="en-US" dirty="0" smtClean="0">
                <a:latin typeface="Times New Roman" panose="02020603050405020304" pitchFamily="18" charset="0"/>
                <a:cs typeface="Times New Roman" panose="02020603050405020304" pitchFamily="18" charset="0"/>
              </a:rPr>
              <a:t>We need 800 shirt per day, if the bottleneck cycle time is 0.67 per shirt, we can produce 716 shirt per 480 minute daily. This tell us immediately that we must run overtime to meet </a:t>
            </a:r>
            <a:r>
              <a:rPr lang="en-US" dirty="0" err="1" smtClean="0">
                <a:latin typeface="Times New Roman" panose="02020603050405020304" pitchFamily="18" charset="0"/>
                <a:cs typeface="Times New Roman" panose="02020603050405020304" pitchFamily="18" charset="0"/>
              </a:rPr>
              <a:t>Coller’s</a:t>
            </a:r>
            <a:r>
              <a:rPr lang="en-US" dirty="0" smtClean="0">
                <a:latin typeface="Times New Roman" panose="02020603050405020304" pitchFamily="18" charset="0"/>
                <a:cs typeface="Times New Roman" panose="02020603050405020304" pitchFamily="18" charset="0"/>
              </a:rPr>
              <a:t> output requirement. </a:t>
            </a:r>
          </a:p>
          <a:p>
            <a:r>
              <a:rPr lang="en-US" dirty="0" smtClean="0">
                <a:latin typeface="Times New Roman" panose="02020603050405020304" pitchFamily="18" charset="0"/>
                <a:cs typeface="Times New Roman" panose="02020603050405020304" pitchFamily="18" charset="0"/>
              </a:rPr>
              <a:t>The remaining 84 shirts takes 84*.67=56.3 minute of .94 hour. Clearly workers would expect to pay 1 hour overtime. </a:t>
            </a:r>
          </a:p>
          <a:p>
            <a:r>
              <a:rPr lang="en-US" dirty="0" smtClean="0">
                <a:latin typeface="Times New Roman" panose="02020603050405020304" pitchFamily="18" charset="0"/>
                <a:cs typeface="Times New Roman" panose="02020603050405020304" pitchFamily="18" charset="0"/>
              </a:rPr>
              <a:t>We calculate the WIP from=(16+108+9+9+9)*60 shirts/batch=9060</a:t>
            </a:r>
          </a:p>
          <a:p>
            <a:r>
              <a:rPr lang="en-US" dirty="0" smtClean="0">
                <a:latin typeface="Times New Roman" panose="02020603050405020304" pitchFamily="18" charset="0"/>
                <a:cs typeface="Times New Roman" panose="02020603050405020304" pitchFamily="18" charset="0"/>
              </a:rPr>
              <a:t>MLT=CT*WIP=(0.67*9060)=6040=12.6 days.</a:t>
            </a:r>
          </a:p>
          <a:p>
            <a:r>
              <a:rPr lang="en-US" dirty="0" smtClean="0">
                <a:latin typeface="Times New Roman" panose="02020603050405020304" pitchFamily="18" charset="0"/>
                <a:cs typeface="Times New Roman" panose="02020603050405020304" pitchFamily="18" charset="0"/>
              </a:rPr>
              <a:t>At a cycle time of 0.67 minute, the capacity of the regular shirt production is  716 shirt per day</a:t>
            </a:r>
          </a:p>
          <a:p>
            <a:r>
              <a:rPr lang="en-US" dirty="0" smtClean="0">
                <a:latin typeface="Times New Roman" panose="02020603050405020304" pitchFamily="18" charset="0"/>
                <a:cs typeface="Times New Roman" panose="02020603050405020304" pitchFamily="18" charset="0"/>
              </a:rPr>
              <a:t>The capacity utilization is therefore 800/716=112%</a:t>
            </a:r>
          </a:p>
          <a:p>
            <a:r>
              <a:rPr lang="en-US" dirty="0" smtClean="0">
                <a:latin typeface="Times New Roman" panose="02020603050405020304" pitchFamily="18" charset="0"/>
                <a:cs typeface="Times New Roman" panose="02020603050405020304" pitchFamily="18" charset="0"/>
              </a:rPr>
              <a:t>The direct labor content of regular shirts is still =26.31 minutes.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6111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To calculate the direct labor utilization, we calculate how many minutes worker are available to work on each shirt.</a:t>
                </a:r>
              </a:p>
              <a:p>
                <a:r>
                  <a:rPr lang="en-US" dirty="0" smtClean="0">
                    <a:latin typeface="Times New Roman" panose="02020603050405020304" pitchFamily="18" charset="0"/>
                    <a:cs typeface="Times New Roman" panose="02020603050405020304" pitchFamily="18" charset="0"/>
                  </a:rPr>
                  <a:t>Total labor minute available=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(480 </m:t>
                        </m:r>
                        <m:r>
                          <a:rPr lang="en-US" b="0" i="1" smtClean="0">
                            <a:latin typeface="Cambria Math"/>
                            <a:cs typeface="Times New Roman" panose="02020603050405020304" pitchFamily="18" charset="0"/>
                          </a:rPr>
                          <m:t>𝑚𝑖𝑛</m:t>
                        </m:r>
                        <m:r>
                          <a:rPr lang="en-US" b="0" i="1" smtClean="0">
                            <a:latin typeface="Cambria Math"/>
                            <a:cs typeface="Times New Roman" panose="02020603050405020304" pitchFamily="18" charset="0"/>
                          </a:rPr>
                          <m:t>+60</m:t>
                        </m:r>
                        <m:func>
                          <m:funcPr>
                            <m:ctrlPr>
                              <a:rPr lang="en-US" b="0" i="1" smtClean="0">
                                <a:latin typeface="Cambria Math" panose="02040503050406030204" pitchFamily="18" charset="0"/>
                                <a:cs typeface="Times New Roman" panose="02020603050405020304" pitchFamily="18" charset="0"/>
                              </a:rPr>
                            </m:ctrlPr>
                          </m:funcPr>
                          <m:fName>
                            <m:r>
                              <m:rPr>
                                <m:sty m:val="p"/>
                              </m:rPr>
                              <a:rPr lang="en-US" b="0" i="0" smtClean="0">
                                <a:latin typeface="Cambria Math"/>
                                <a:cs typeface="Times New Roman" panose="02020603050405020304" pitchFamily="18" charset="0"/>
                              </a:rPr>
                              <m:t>min</m:t>
                            </m:r>
                          </m:fName>
                          <m:e>
                            <m:r>
                              <a:rPr lang="en-US" b="0" i="1" smtClean="0">
                                <a:latin typeface="Cambria Math"/>
                                <a:cs typeface="Times New Roman" panose="02020603050405020304" pitchFamily="18" charset="0"/>
                              </a:rPr>
                              <m:t>𝑜𝑣𝑒𝑟𝑡𝑖𝑚𝑒</m:t>
                            </m:r>
                            <m:r>
                              <a:rPr lang="en-US" b="0" i="1" smtClean="0">
                                <a:latin typeface="Cambria Math"/>
                                <a:cs typeface="Times New Roman" panose="02020603050405020304" pitchFamily="18" charset="0"/>
                              </a:rPr>
                              <m:t>)∗49 </m:t>
                            </m:r>
                            <m:r>
                              <a:rPr lang="en-US" b="0" i="1" smtClean="0">
                                <a:latin typeface="Cambria Math"/>
                                <a:cs typeface="Times New Roman" panose="02020603050405020304" pitchFamily="18" charset="0"/>
                              </a:rPr>
                              <m:t>𝑤𝑜𝑟𝑘𝑒𝑟𝑠</m:t>
                            </m:r>
                            <m:r>
                              <a:rPr lang="en-US" b="0" i="1" smtClean="0">
                                <a:latin typeface="Cambria Math"/>
                                <a:cs typeface="Times New Roman" panose="02020603050405020304" pitchFamily="18" charset="0"/>
                              </a:rPr>
                              <m:t> </m:t>
                            </m:r>
                          </m:e>
                        </m:func>
                      </m:num>
                      <m:den>
                        <m:r>
                          <a:rPr lang="en-US" b="0" i="1" smtClean="0">
                            <a:latin typeface="Cambria Math"/>
                            <a:cs typeface="Times New Roman" panose="02020603050405020304" pitchFamily="18" charset="0"/>
                          </a:rPr>
                          <m:t>8</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33.1 minute/shirt</a:t>
                </a:r>
              </a:p>
              <a:p>
                <a:r>
                  <a:rPr lang="en-US" dirty="0" smtClean="0">
                    <a:latin typeface="Times New Roman" panose="02020603050405020304" pitchFamily="18" charset="0"/>
                    <a:cs typeface="Times New Roman" panose="02020603050405020304" pitchFamily="18" charset="0"/>
                  </a:rPr>
                  <a:t>Labor utilization =26.51/33.1=80.1%</a:t>
                </a:r>
              </a:p>
              <a:p>
                <a:r>
                  <a:rPr lang="en-US" dirty="0" smtClean="0">
                    <a:latin typeface="Times New Roman" panose="02020603050405020304" pitchFamily="18" charset="0"/>
                    <a:cs typeface="Times New Roman" panose="02020603050405020304" pitchFamily="18" charset="0"/>
                  </a:rPr>
                  <a:t>Direct labor cost=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b="0" i="1" smtClean="0">
                            <a:latin typeface="Cambria Math"/>
                            <a:cs typeface="Times New Roman" panose="02020603050405020304" pitchFamily="18" charset="0"/>
                          </a:rPr>
                          <m:t>49</m:t>
                        </m:r>
                        <m:r>
                          <a:rPr lang="en-US" i="1">
                            <a:latin typeface="Cambria Math"/>
                            <a:cs typeface="Times New Roman" panose="02020603050405020304" pitchFamily="18" charset="0"/>
                          </a:rPr>
                          <m:t> </m:t>
                        </m:r>
                        <m:r>
                          <a:rPr lang="en-US" i="1">
                            <a:latin typeface="Cambria Math"/>
                            <a:cs typeface="Times New Roman" panose="02020603050405020304" pitchFamily="18" charset="0"/>
                          </a:rPr>
                          <m:t>𝑤𝑜𝑟𝑘𝑒𝑟𝑠</m:t>
                        </m:r>
                        <m:r>
                          <a:rPr lang="en-US" i="1">
                            <a:latin typeface="Cambria Math"/>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$6</m:t>
                            </m:r>
                          </m:num>
                          <m:den>
                            <m:r>
                              <a:rPr lang="en-US" i="1">
                                <a:latin typeface="Cambria Math"/>
                                <a:cs typeface="Times New Roman" panose="02020603050405020304" pitchFamily="18" charset="0"/>
                              </a:rPr>
                              <m:t>h𝑜𝑢𝑟</m:t>
                            </m:r>
                          </m:den>
                        </m:f>
                        <m:r>
                          <a:rPr lang="en-US" i="1">
                            <a:latin typeface="Cambria Math"/>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8</m:t>
                            </m:r>
                            <m:r>
                              <a:rPr lang="en-US" i="1">
                                <a:latin typeface="Cambria Math"/>
                                <a:cs typeface="Times New Roman" panose="02020603050405020304" pitchFamily="18" charset="0"/>
                              </a:rPr>
                              <m:t>h𝑜𝑢𝑟𝑠</m:t>
                            </m:r>
                          </m:num>
                          <m:den>
                            <m:r>
                              <a:rPr lang="en-US" i="1">
                                <a:latin typeface="Cambria Math"/>
                                <a:cs typeface="Times New Roman" panose="02020603050405020304" pitchFamily="18" charset="0"/>
                              </a:rPr>
                              <m:t>𝑑𝑎𝑦</m:t>
                            </m:r>
                          </m:den>
                        </m:f>
                        <m:r>
                          <a:rPr lang="en-US" b="0" i="1" smtClean="0">
                            <a:latin typeface="Cambria Math"/>
                            <a:cs typeface="Times New Roman" panose="02020603050405020304" pitchFamily="18" charset="0"/>
                          </a:rPr>
                          <m:t>+$9∗1</m:t>
                        </m:r>
                        <m:r>
                          <a:rPr lang="en-US" b="0" i="1" smtClean="0">
                            <a:latin typeface="Cambria Math"/>
                            <a:cs typeface="Times New Roman" panose="02020603050405020304" pitchFamily="18" charset="0"/>
                          </a:rPr>
                          <m:t>h𝑜𝑢𝑟</m:t>
                        </m:r>
                        <m:r>
                          <a:rPr lang="en-US" b="0" i="1" smtClean="0">
                            <a:latin typeface="Cambria Math"/>
                            <a:cs typeface="Times New Roman" panose="02020603050405020304" pitchFamily="18" charset="0"/>
                          </a:rPr>
                          <m:t>)</m:t>
                        </m:r>
                      </m:num>
                      <m:den>
                        <m:r>
                          <a:rPr lang="en-US" b="0" i="1" smtClean="0">
                            <a:latin typeface="Cambria Math"/>
                            <a:cs typeface="Times New Roman" panose="02020603050405020304" pitchFamily="18" charset="0"/>
                          </a:rPr>
                          <m:t>8</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3.49/shirt</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79" t="-806"/>
                </a:stretch>
              </a:blipFill>
            </p:spPr>
            <p:txBody>
              <a:bodyPr/>
              <a:lstStyle/>
              <a:p>
                <a:r>
                  <a:rPr lang="en-US">
                    <a:noFill/>
                  </a:rPr>
                  <a:t> </a:t>
                </a:r>
              </a:p>
            </p:txBody>
          </p:sp>
        </mc:Fallback>
      </mc:AlternateContent>
    </p:spTree>
    <p:extLst>
      <p:ext uri="{BB962C8B-B14F-4D97-AF65-F5344CB8AC3E}">
        <p14:creationId xmlns:p14="http://schemas.microsoft.com/office/powerpoint/2010/main" val="3105368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a:t>
            </a:r>
            <a:r>
              <a:rPr lang="en-US" b="1" dirty="0" smtClean="0">
                <a:solidFill>
                  <a:srgbClr val="FF0000"/>
                </a:solidFill>
                <a:latin typeface="Times New Roman" panose="02020603050405020304" pitchFamily="18" charset="0"/>
                <a:cs typeface="Times New Roman" panose="02020603050405020304" pitchFamily="18" charset="0"/>
              </a:rPr>
              <a:t>plan(Custom Shirt)</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bottleneck operations here is make collar which takes 3.9 minute. However we need to make only 100 shirt in 480 minutes, so we only need to run at the rate of 4.8 minutes per shirt. So our actual cycle time is 4.8 minute</a:t>
            </a:r>
          </a:p>
          <a:p>
            <a:r>
              <a:rPr lang="en-US" dirty="0" smtClean="0">
                <a:latin typeface="Times New Roman" panose="02020603050405020304" pitchFamily="18" charset="0"/>
                <a:cs typeface="Times New Roman" panose="02020603050405020304" pitchFamily="18" charset="0"/>
              </a:rPr>
              <a:t>Given that there are on average 3 shirts per workers for 15 workers, there will be about 45 unit of WIP on the line after cutting as well as up to 5 units being cut, for a total of 45 to 60 shirts. </a:t>
            </a:r>
          </a:p>
          <a:p>
            <a:r>
              <a:rPr lang="en-US" dirty="0" smtClean="0">
                <a:latin typeface="Times New Roman" panose="02020603050405020304" pitchFamily="18" charset="0"/>
                <a:cs typeface="Times New Roman" panose="02020603050405020304" pitchFamily="18" charset="0"/>
              </a:rPr>
              <a:t>The MLT can then be calculated as follows: MLT=CT*WIP=(4.8*50)=240 minute.=0.5 days</a:t>
            </a:r>
          </a:p>
          <a:p>
            <a:r>
              <a:rPr lang="en-US" dirty="0" smtClean="0">
                <a:latin typeface="Times New Roman" panose="02020603050405020304" pitchFamily="18" charset="0"/>
                <a:cs typeface="Times New Roman" panose="02020603050405020304" pitchFamily="18" charset="0"/>
              </a:rPr>
              <a:t>The capacity of the line is 480 minutes/3.9 minutes=123 shirt per day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07299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Analysis of Ike’s plan(Custom Shirt)</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Currently the projected volume of the custom shirt demand is 100 shirt per day, this means that capacity utilization will only be 81.3%</a:t>
                </a:r>
              </a:p>
              <a:p>
                <a:r>
                  <a:rPr lang="en-US" dirty="0" smtClean="0">
                    <a:latin typeface="Times New Roman" panose="02020603050405020304" pitchFamily="18" charset="0"/>
                    <a:cs typeface="Times New Roman" panose="02020603050405020304" pitchFamily="18" charset="0"/>
                  </a:rPr>
                  <a:t>The labor content of a shirt is 26.76</a:t>
                </a:r>
              </a:p>
              <a:p>
                <a:r>
                  <a:rPr lang="en-US" dirty="0" smtClean="0">
                    <a:latin typeface="Times New Roman" panose="02020603050405020304" pitchFamily="18" charset="0"/>
                    <a:cs typeface="Times New Roman" panose="02020603050405020304" pitchFamily="18" charset="0"/>
                  </a:rPr>
                  <a:t>To </a:t>
                </a:r>
                <a:r>
                  <a:rPr lang="en-US" dirty="0" smtClean="0">
                    <a:latin typeface="Times New Roman" panose="02020603050405020304" pitchFamily="18" charset="0"/>
                    <a:cs typeface="Times New Roman" panose="02020603050405020304" pitchFamily="18" charset="0"/>
                  </a:rPr>
                  <a:t>calculate the labor utilization, we first calculate how much time the workers can spend on each shirt. </a:t>
                </a:r>
              </a:p>
              <a:p>
                <a:r>
                  <a:rPr lang="en-US" dirty="0" smtClean="0">
                    <a:latin typeface="Times New Roman" panose="02020603050405020304" pitchFamily="18" charset="0"/>
                    <a:cs typeface="Times New Roman" panose="02020603050405020304" pitchFamily="18" charset="0"/>
                  </a:rPr>
                  <a:t>Total labor minutes available=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(480</m:t>
                        </m:r>
                        <m:f>
                          <m:fPr>
                            <m:ctrlPr>
                              <a:rPr lang="en-US" b="0" i="1" smtClean="0">
                                <a:latin typeface="Cambria Math" panose="02040503050406030204" pitchFamily="18" charset="0"/>
                                <a:cs typeface="Times New Roman" panose="02020603050405020304" pitchFamily="18" charset="0"/>
                              </a:rPr>
                            </m:ctrlPr>
                          </m:fPr>
                          <m:num>
                            <m:r>
                              <a:rPr lang="en-US" i="1">
                                <a:latin typeface="Cambria Math"/>
                                <a:cs typeface="Times New Roman" panose="02020603050405020304" pitchFamily="18" charset="0"/>
                              </a:rPr>
                              <m:t>𝑚𝑖𝑛</m:t>
                            </m:r>
                          </m:num>
                          <m:den>
                            <m:r>
                              <a:rPr lang="en-US" b="0" i="1" smtClean="0">
                                <a:latin typeface="Cambria Math"/>
                                <a:cs typeface="Times New Roman" panose="02020603050405020304" pitchFamily="18" charset="0"/>
                              </a:rPr>
                              <m:t>𝑑𝑎𝑦</m:t>
                            </m:r>
                          </m:den>
                        </m:f>
                        <m:r>
                          <a:rPr lang="en-US" b="0" i="1" smtClean="0">
                            <a:latin typeface="Cambria Math"/>
                            <a:cs typeface="Times New Roman" panose="02020603050405020304" pitchFamily="18" charset="0"/>
                          </a:rPr>
                          <m:t>∗16 </m:t>
                        </m:r>
                        <m:r>
                          <a:rPr lang="en-US" b="0" i="1" smtClean="0">
                            <a:latin typeface="Cambria Math"/>
                            <a:cs typeface="Times New Roman" panose="02020603050405020304" pitchFamily="18" charset="0"/>
                          </a:rPr>
                          <m:t>𝑤𝑜𝑟𝑘𝑒𝑟𝑠</m:t>
                        </m:r>
                      </m:num>
                      <m:den>
                        <m:r>
                          <a:rPr lang="en-US" b="0" i="1" smtClean="0">
                            <a:latin typeface="Cambria Math"/>
                            <a:cs typeface="Times New Roman" panose="02020603050405020304" pitchFamily="18" charset="0"/>
                          </a:rPr>
                          <m:t>1</m:t>
                        </m:r>
                        <m:r>
                          <a:rPr lang="en-US" i="1">
                            <a:latin typeface="Cambria Math"/>
                            <a:cs typeface="Times New Roman" panose="02020603050405020304" pitchFamily="18" charset="0"/>
                          </a:rPr>
                          <m:t>00 </m:t>
                        </m:r>
                        <m:r>
                          <a:rPr lang="en-US" i="1">
                            <a:latin typeface="Cambria Math"/>
                            <a:cs typeface="Times New Roman" panose="02020603050405020304" pitchFamily="18" charset="0"/>
                          </a:rPr>
                          <m:t>𝑠h𝑖𝑟𝑡</m:t>
                        </m:r>
                        <m:r>
                          <a:rPr lang="en-US" i="1">
                            <a:latin typeface="Cambria Math"/>
                            <a:cs typeface="Times New Roman" panose="02020603050405020304" pitchFamily="18" charset="0"/>
                          </a:rPr>
                          <m:t>/</m:t>
                        </m:r>
                        <m:r>
                          <a:rPr lang="en-US" i="1">
                            <a:latin typeface="Cambria Math"/>
                            <a:cs typeface="Times New Roman" panose="02020603050405020304" pitchFamily="18" charset="0"/>
                          </a:rPr>
                          <m:t>𝑑𝑎𝑦</m:t>
                        </m:r>
                      </m:den>
                    </m:f>
                  </m:oMath>
                </a14:m>
                <a:r>
                  <a:rPr lang="en-US" dirty="0" smtClean="0">
                    <a:latin typeface="Times New Roman" panose="02020603050405020304" pitchFamily="18" charset="0"/>
                    <a:cs typeface="Times New Roman" panose="02020603050405020304" pitchFamily="18" charset="0"/>
                  </a:rPr>
                  <a:t>=76.8 minutes/shirt</a:t>
                </a:r>
              </a:p>
              <a:p>
                <a:r>
                  <a:rPr lang="en-US" dirty="0" smtClean="0">
                    <a:latin typeface="Times New Roman" panose="02020603050405020304" pitchFamily="18" charset="0"/>
                    <a:cs typeface="Times New Roman" panose="02020603050405020304" pitchFamily="18" charset="0"/>
                  </a:rPr>
                  <a:t>The direct labor utilization is thus 25.76/76.8=33.5%</a:t>
                </a:r>
              </a:p>
              <a:p>
                <a:r>
                  <a:rPr lang="en-US" dirty="0" smtClean="0">
                    <a:latin typeface="Times New Roman" panose="02020603050405020304" pitchFamily="18" charset="0"/>
                    <a:cs typeface="Times New Roman" panose="02020603050405020304" pitchFamily="18" charset="0"/>
                  </a:rPr>
                  <a:t>The labor cost of line is 16*$6*8=$768/day. At 100 shirts per day, the labor cost per shirt would be $7.68</a:t>
                </a:r>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479" t="-806" r="-68"/>
                </a:stretch>
              </a:blipFill>
            </p:spPr>
            <p:txBody>
              <a:bodyPr/>
              <a:lstStyle/>
              <a:p>
                <a:r>
                  <a:rPr lang="en-IN">
                    <a:noFill/>
                  </a:rPr>
                  <a:t> </a:t>
                </a:r>
              </a:p>
            </p:txBody>
          </p:sp>
        </mc:Fallback>
      </mc:AlternateContent>
    </p:spTree>
    <p:extLst>
      <p:ext uri="{BB962C8B-B14F-4D97-AF65-F5344CB8AC3E}">
        <p14:creationId xmlns:p14="http://schemas.microsoft.com/office/powerpoint/2010/main" val="34754590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Google Shape;130;p18"/>
          <p:cNvSpPr>
            <a:spLocks noGrp="1"/>
          </p:cNvSpPr>
          <p:nvPr>
            <p:ph type="title"/>
          </p:nvPr>
        </p:nvSpPr>
        <p:spPr>
          <a:xfrm>
            <a:off x="1117601" y="0"/>
            <a:ext cx="9997017" cy="762000"/>
          </a:xfrm>
        </p:spPr>
        <p:txBody>
          <a:bodyPr lIns="91425" tIns="45700" rIns="91425" bIns="45700"/>
          <a:lstStyle/>
          <a:p>
            <a:pPr>
              <a:buClr>
                <a:srgbClr val="562214"/>
              </a:buClr>
              <a:buSzPts val="4300"/>
              <a:buFont typeface="Gill Sans"/>
              <a:buNone/>
            </a:pPr>
            <a:r>
              <a:rPr lang="en-US" altLang="en-US" b="1" dirty="0" smtClean="0">
                <a:solidFill>
                  <a:srgbClr val="FF0000"/>
                </a:solidFill>
                <a:latin typeface="Times New Roman" panose="02020603050405020304" pitchFamily="18" charset="0"/>
                <a:cs typeface="Times New Roman" panose="02020603050405020304" pitchFamily="18" charset="0"/>
              </a:rPr>
              <a:t>Outcome: Under Ike’s plan</a:t>
            </a:r>
          </a:p>
        </p:txBody>
      </p:sp>
      <p:sp>
        <p:nvSpPr>
          <p:cNvPr id="9219" name="Google Shape;131;p18"/>
          <p:cNvSpPr>
            <a:spLocks noGrp="1"/>
          </p:cNvSpPr>
          <p:nvPr>
            <p:ph type="body" idx="1"/>
          </p:nvPr>
        </p:nvSpPr>
        <p:spPr>
          <a:xfrm>
            <a:off x="609600" y="1302326"/>
            <a:ext cx="10972800" cy="4946073"/>
          </a:xfrm>
        </p:spPr>
        <p:txBody>
          <a:bodyPr lIns="91425" tIns="45700" rIns="91425" bIns="45700">
            <a:normAutofit/>
          </a:bodyPr>
          <a:lstStyle/>
          <a:p>
            <a:pPr marL="365125" indent="-282575">
              <a:lnSpc>
                <a:spcPct val="150000"/>
              </a:lnSpc>
              <a:spcBef>
                <a:spcPct val="0"/>
              </a:spcBef>
              <a:buSzPts val="1900"/>
              <a:buFontTx/>
              <a:buChar char="⚫"/>
            </a:pPr>
            <a:r>
              <a:rPr lang="en-US" altLang="en-US" sz="2400" dirty="0" smtClean="0">
                <a:latin typeface="Times New Roman" panose="02020603050405020304" pitchFamily="18" charset="0"/>
                <a:cs typeface="Times New Roman" panose="02020603050405020304" pitchFamily="18" charset="0"/>
              </a:rPr>
              <a:t>Higher ideal time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Low lead time for custom shirts</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Minimum order size can be one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Go for assembly line balancing</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Remaining worker can be assigned on regular line</a:t>
            </a:r>
          </a:p>
          <a:p>
            <a:pPr marL="365125" indent="-282575">
              <a:lnSpc>
                <a:spcPct val="150000"/>
              </a:lnSpc>
              <a:spcBef>
                <a:spcPts val="600"/>
              </a:spcBef>
              <a:buSzPts val="1900"/>
              <a:buFontTx/>
              <a:buChar char="⚫"/>
            </a:pPr>
            <a:r>
              <a:rPr lang="en-US" altLang="en-US" sz="2400" dirty="0" smtClean="0">
                <a:latin typeface="Times New Roman" panose="02020603050405020304" pitchFamily="18" charset="0"/>
                <a:cs typeface="Times New Roman" panose="02020603050405020304" pitchFamily="18" charset="0"/>
              </a:rPr>
              <a:t>Eliminate overtime</a:t>
            </a:r>
          </a:p>
        </p:txBody>
      </p:sp>
    </p:spTree>
    <p:extLst>
      <p:ext uri="{BB962C8B-B14F-4D97-AF65-F5344CB8AC3E}">
        <p14:creationId xmlns:p14="http://schemas.microsoft.com/office/powerpoint/2010/main" val="21876281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Comparison </a:t>
            </a:r>
            <a:endParaRPr lang="en-US"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2179149"/>
              </p:ext>
            </p:extLst>
          </p:nvPr>
        </p:nvGraphicFramePr>
        <p:xfrm>
          <a:off x="1533236" y="1487055"/>
          <a:ext cx="9827490" cy="3823853"/>
        </p:xfrm>
        <a:graphic>
          <a:graphicData uri="http://schemas.openxmlformats.org/drawingml/2006/table">
            <a:tbl>
              <a:tblPr/>
              <a:tblGrid>
                <a:gridCol w="3803104"/>
                <a:gridCol w="1480855"/>
                <a:gridCol w="1699617"/>
                <a:gridCol w="1447199"/>
                <a:gridCol w="1396715"/>
              </a:tblGrid>
              <a:tr h="347623">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Current(R only)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Mike's Plan(R+C)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Ike's Plan ( R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Ike's Plan( C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Actual Cycle Time(min./shirt)*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4.80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WIP Inventory(shirts)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11760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9060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Manufacturing Lead Time(days)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12.6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Production Capacity(shirts/day)**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123.08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Capacity Utilization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93.75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111.11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Content(min./shirt)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27.57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26.51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26.01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Content Available(min/shirt)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38.40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32.67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76.80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Utilization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69.04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79.52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81.15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33.87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Direct Labor Cost($/shirt)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3.43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effectLst/>
                          <a:latin typeface="Times New Roman" panose="02020603050405020304" pitchFamily="18" charset="0"/>
                          <a:cs typeface="Times New Roman" panose="02020603050405020304" pitchFamily="18" charset="0"/>
                        </a:rPr>
                        <a:t>7.68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47623">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Overtime (minutes)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effectLst/>
                          <a:latin typeface="Times New Roman" panose="02020603050405020304" pitchFamily="18" charset="0"/>
                          <a:cs typeface="Times New Roman" panose="02020603050405020304" pitchFamily="18" charset="0"/>
                        </a:rPr>
                        <a:t>53.33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effectLst/>
                          <a:latin typeface="Times New Roman" panose="02020603050405020304" pitchFamily="18" charset="0"/>
                          <a:cs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196122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914400" y="2514600"/>
            <a:ext cx="10363200" cy="3581400"/>
          </a:xfrm>
        </p:spPr>
        <p:txBody>
          <a:bodyPr/>
          <a:lstStyle/>
          <a:p>
            <a:pPr algn="just">
              <a:lnSpc>
                <a:spcPct val="150000"/>
              </a:lnSpc>
              <a:spcBef>
                <a:spcPct val="0"/>
              </a:spcBef>
              <a:buFontTx/>
              <a:buNone/>
              <a:defRPr/>
            </a:pPr>
            <a:r>
              <a:rPr lang="en-US" altLang="en-US" sz="8000" b="1" dirty="0" smtClean="0">
                <a:solidFill>
                  <a:schemeClr val="tx2"/>
                </a:solidFill>
                <a:ea typeface="+mj-ea"/>
              </a:rPr>
              <a:t>     Thank You</a:t>
            </a:r>
          </a:p>
        </p:txBody>
      </p:sp>
    </p:spTree>
    <p:extLst>
      <p:ext uri="{BB962C8B-B14F-4D97-AF65-F5344CB8AC3E}">
        <p14:creationId xmlns:p14="http://schemas.microsoft.com/office/powerpoint/2010/main" val="3573197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1168</TotalTime>
  <Words>4036</Words>
  <Application>Microsoft Office PowerPoint</Application>
  <PresentationFormat>Widescreen</PresentationFormat>
  <Paragraphs>896</Paragraphs>
  <Slides>76</Slides>
  <Notes>7</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89" baseType="lpstr">
      <vt:lpstr>Arial</vt:lpstr>
      <vt:lpstr>Arial Narrow</vt:lpstr>
      <vt:lpstr>Calibri</vt:lpstr>
      <vt:lpstr>Cambria Math</vt:lpstr>
      <vt:lpstr>Century</vt:lpstr>
      <vt:lpstr>Century Gothic</vt:lpstr>
      <vt:lpstr>Gill Sans</vt:lpstr>
      <vt:lpstr>Times New Roman</vt:lpstr>
      <vt:lpstr>Verdana</vt:lpstr>
      <vt:lpstr>Wingdings</vt:lpstr>
      <vt:lpstr>Wingdings 3</vt:lpstr>
      <vt:lpstr>Wisp</vt:lpstr>
      <vt:lpstr>Equation</vt:lpstr>
      <vt:lpstr>Process selection and Facility Layout</vt:lpstr>
      <vt:lpstr>Learning Objectives</vt:lpstr>
      <vt:lpstr>Types of Firms</vt:lpstr>
      <vt:lpstr>Positioning inventory in supply chain</vt:lpstr>
      <vt:lpstr>Process Selection</vt:lpstr>
      <vt:lpstr>Process Selection and System Design</vt:lpstr>
      <vt:lpstr>Process Selection (cont.)</vt:lpstr>
      <vt:lpstr>Types of Processing</vt:lpstr>
      <vt:lpstr>How Production Processes are Organized</vt:lpstr>
      <vt:lpstr>Process Types</vt:lpstr>
      <vt:lpstr>Project Layout</vt:lpstr>
      <vt:lpstr>Workcentre (Job Shop)</vt:lpstr>
      <vt:lpstr>Routing Matrix Based upon Flow of Parts</vt:lpstr>
      <vt:lpstr>Workcenter Layout</vt:lpstr>
      <vt:lpstr>Manufacturing Cell</vt:lpstr>
      <vt:lpstr>Routing Matrix</vt:lpstr>
      <vt:lpstr>Manufacturing Cells</vt:lpstr>
      <vt:lpstr>Assembly Line</vt:lpstr>
      <vt:lpstr>Assembly-Line Design</vt:lpstr>
      <vt:lpstr>Assembly-Line Balancing</vt:lpstr>
      <vt:lpstr>Assembly-Line Balancing</vt:lpstr>
      <vt:lpstr>Example:  </vt:lpstr>
      <vt:lpstr>Example: Assembly Steps and Times</vt:lpstr>
      <vt:lpstr>Example: Precedence Graph</vt:lpstr>
      <vt:lpstr>Example: C and Nt</vt:lpstr>
      <vt:lpstr>Example: Assignment</vt:lpstr>
      <vt:lpstr>Example: Efficiency</vt:lpstr>
      <vt:lpstr>Task Splitting</vt:lpstr>
      <vt:lpstr>Continuous Process</vt:lpstr>
      <vt:lpstr>Product–Process Matrix</vt:lpstr>
      <vt:lpstr>Assignment</vt:lpstr>
      <vt:lpstr>Solution</vt:lpstr>
      <vt:lpstr>Solution</vt:lpstr>
      <vt:lpstr>Solution</vt:lpstr>
      <vt:lpstr>Process Analysis</vt:lpstr>
      <vt:lpstr>Cycle Time (time/unit)</vt:lpstr>
      <vt:lpstr>Bottleneck</vt:lpstr>
      <vt:lpstr>Idle Time</vt:lpstr>
      <vt:lpstr>Work-in-Process (WIP)</vt:lpstr>
      <vt:lpstr>Manufacturing Lead Time (MLT)</vt:lpstr>
      <vt:lpstr>Process Flow Charting </vt:lpstr>
      <vt:lpstr>Process Flow Charting </vt:lpstr>
      <vt:lpstr>Analyzing Process </vt:lpstr>
      <vt:lpstr>Example :1 </vt:lpstr>
      <vt:lpstr>Example :1 </vt:lpstr>
      <vt:lpstr>Example :1 </vt:lpstr>
      <vt:lpstr>Example :1 </vt:lpstr>
      <vt:lpstr>Example :1 </vt:lpstr>
      <vt:lpstr>Example :1 </vt:lpstr>
      <vt:lpstr>PowerPoint Presentation</vt:lpstr>
      <vt:lpstr>Executive Shirt Company</vt:lpstr>
      <vt:lpstr>PowerPoint Presentation</vt:lpstr>
      <vt:lpstr>Current Production Process </vt:lpstr>
      <vt:lpstr>Current Production Process </vt:lpstr>
      <vt:lpstr>Current Production Process </vt:lpstr>
      <vt:lpstr>Current Production Process </vt:lpstr>
      <vt:lpstr>Current Production Process </vt:lpstr>
      <vt:lpstr>Laser cutting machine</vt:lpstr>
      <vt:lpstr>Mike’s plan</vt:lpstr>
      <vt:lpstr>Analysis of Mike’s plan</vt:lpstr>
      <vt:lpstr>Analysis of Mike’s plan</vt:lpstr>
      <vt:lpstr>Analysis of Mike’s plan</vt:lpstr>
      <vt:lpstr>Analysis of Mike’s plan</vt:lpstr>
      <vt:lpstr>Analysis of Mike’s plan</vt:lpstr>
      <vt:lpstr>Analysis of Mike’s plan</vt:lpstr>
      <vt:lpstr>Analysis of Mike’s plan</vt:lpstr>
      <vt:lpstr>Outcome: Under Mike’s plan</vt:lpstr>
      <vt:lpstr>Ike’s plan</vt:lpstr>
      <vt:lpstr>Analysis of Ike’s plan (Regular Shirt)</vt:lpstr>
      <vt:lpstr>Analysis of Ike’s plan</vt:lpstr>
      <vt:lpstr>Analysis of Ike’s plan</vt:lpstr>
      <vt:lpstr>Analysis of Ike’s plan(Custom Shirt)</vt:lpstr>
      <vt:lpstr>Analysis of Ike’s plan(Custom Shirt)</vt:lpstr>
      <vt:lpstr>Outcome: Under Ike’s plan</vt:lpstr>
      <vt:lpstr>Comparison </vt:lpstr>
      <vt:lpstr>PowerPoint Presentation</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selection and Facility Layout</dc:title>
  <dc:creator>hp</dc:creator>
  <cp:lastModifiedBy>hp</cp:lastModifiedBy>
  <cp:revision>42</cp:revision>
  <dcterms:created xsi:type="dcterms:W3CDTF">2021-07-13T05:59:05Z</dcterms:created>
  <dcterms:modified xsi:type="dcterms:W3CDTF">2023-04-09T08:00:39Z</dcterms:modified>
</cp:coreProperties>
</file>