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handoutMasterIdLst>
    <p:handoutMasterId r:id="rId61"/>
  </p:handoutMasterIdLst>
  <p:sldIdLst>
    <p:sldId id="256" r:id="rId2"/>
    <p:sldId id="443" r:id="rId3"/>
    <p:sldId id="430" r:id="rId4"/>
    <p:sldId id="431" r:id="rId5"/>
    <p:sldId id="447" r:id="rId6"/>
    <p:sldId id="377" r:id="rId7"/>
    <p:sldId id="429" r:id="rId8"/>
    <p:sldId id="448" r:id="rId9"/>
    <p:sldId id="451" r:id="rId10"/>
    <p:sldId id="452" r:id="rId11"/>
    <p:sldId id="458" r:id="rId12"/>
    <p:sldId id="462" r:id="rId13"/>
    <p:sldId id="454" r:id="rId14"/>
    <p:sldId id="463" r:id="rId15"/>
    <p:sldId id="460" r:id="rId16"/>
    <p:sldId id="464" r:id="rId17"/>
    <p:sldId id="468" r:id="rId18"/>
    <p:sldId id="466" r:id="rId19"/>
    <p:sldId id="469" r:id="rId20"/>
    <p:sldId id="471" r:id="rId21"/>
    <p:sldId id="473" r:id="rId22"/>
    <p:sldId id="472" r:id="rId23"/>
    <p:sldId id="592" r:id="rId24"/>
    <p:sldId id="597" r:id="rId25"/>
    <p:sldId id="663" r:id="rId26"/>
    <p:sldId id="664" r:id="rId27"/>
    <p:sldId id="435" r:id="rId28"/>
    <p:sldId id="673" r:id="rId29"/>
    <p:sldId id="444" r:id="rId30"/>
    <p:sldId id="666" r:id="rId31"/>
    <p:sldId id="674" r:id="rId32"/>
    <p:sldId id="671" r:id="rId33"/>
    <p:sldId id="465" r:id="rId34"/>
    <p:sldId id="475" r:id="rId35"/>
    <p:sldId id="676" r:id="rId36"/>
    <p:sldId id="478" r:id="rId37"/>
    <p:sldId id="481" r:id="rId38"/>
    <p:sldId id="503" r:id="rId39"/>
    <p:sldId id="504" r:id="rId40"/>
    <p:sldId id="487" r:id="rId41"/>
    <p:sldId id="488" r:id="rId42"/>
    <p:sldId id="489" r:id="rId43"/>
    <p:sldId id="490" r:id="rId44"/>
    <p:sldId id="491" r:id="rId45"/>
    <p:sldId id="492" r:id="rId46"/>
    <p:sldId id="493" r:id="rId47"/>
    <p:sldId id="494" r:id="rId48"/>
    <p:sldId id="561" r:id="rId49"/>
    <p:sldId id="562" r:id="rId50"/>
    <p:sldId id="500" r:id="rId51"/>
    <p:sldId id="501" r:id="rId52"/>
    <p:sldId id="527" r:id="rId53"/>
    <p:sldId id="528" r:id="rId54"/>
    <p:sldId id="529" r:id="rId55"/>
    <p:sldId id="530" r:id="rId56"/>
    <p:sldId id="531" r:id="rId57"/>
    <p:sldId id="532" r:id="rId58"/>
    <p:sldId id="533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Design, Annotate, Work Together, Tell Me" id="{B9B51309-D148-4332-87C2-07BE32FBCA3B}">
          <p14:sldIdLst>
            <p14:sldId id="443"/>
            <p14:sldId id="430"/>
            <p14:sldId id="431"/>
            <p14:sldId id="447"/>
            <p14:sldId id="377"/>
            <p14:sldId id="429"/>
            <p14:sldId id="448"/>
            <p14:sldId id="451"/>
            <p14:sldId id="452"/>
            <p14:sldId id="458"/>
            <p14:sldId id="462"/>
            <p14:sldId id="454"/>
            <p14:sldId id="463"/>
            <p14:sldId id="460"/>
            <p14:sldId id="464"/>
            <p14:sldId id="468"/>
            <p14:sldId id="466"/>
            <p14:sldId id="469"/>
            <p14:sldId id="471"/>
            <p14:sldId id="473"/>
            <p14:sldId id="472"/>
            <p14:sldId id="592"/>
            <p14:sldId id="597"/>
            <p14:sldId id="663"/>
            <p14:sldId id="664"/>
            <p14:sldId id="435"/>
            <p14:sldId id="673"/>
            <p14:sldId id="444"/>
            <p14:sldId id="666"/>
            <p14:sldId id="674"/>
            <p14:sldId id="671"/>
            <p14:sldId id="465"/>
            <p14:sldId id="475"/>
            <p14:sldId id="676"/>
            <p14:sldId id="478"/>
            <p14:sldId id="481"/>
            <p14:sldId id="503"/>
            <p14:sldId id="504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561"/>
            <p14:sldId id="562"/>
            <p14:sldId id="500"/>
            <p14:sldId id="501"/>
            <p14:sldId id="527"/>
            <p14:sldId id="528"/>
            <p14:sldId id="529"/>
            <p14:sldId id="530"/>
            <p14:sldId id="531"/>
            <p14:sldId id="532"/>
            <p14:sldId id="5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84444" autoAdjust="0"/>
  </p:normalViewPr>
  <p:slideViewPr>
    <p:cSldViewPr snapToGrid="0">
      <p:cViewPr varScale="1">
        <p:scale>
          <a:sx n="69" d="100"/>
          <a:sy n="69" d="100"/>
        </p:scale>
        <p:origin x="1190" y="77"/>
      </p:cViewPr>
      <p:guideLst>
        <p:guide orient="horz" pos="2184"/>
        <p:guide pos="3840"/>
        <p:guide pos="3940"/>
        <p:guide pos="4040"/>
      </p:guideLst>
    </p:cSldViewPr>
  </p:slideViewPr>
  <p:outlineViewPr>
    <p:cViewPr>
      <p:scale>
        <a:sx n="33" d="100"/>
        <a:sy n="33" d="100"/>
      </p:scale>
      <p:origin x="0" y="-471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7.xml"/><Relationship Id="rId2" Type="http://schemas.openxmlformats.org/officeDocument/2006/relationships/slide" Target="slides/slide55.xml"/><Relationship Id="rId1" Type="http://schemas.openxmlformats.org/officeDocument/2006/relationships/slide" Target="slides/slide50.xml"/><Relationship Id="rId4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E9FEA2-AD6E-E44E-B116-28B6066974D0}" type="doc">
      <dgm:prSet loTypeId="urn:microsoft.com/office/officeart/2005/8/layout/vList2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BA93FE-F554-1245-B4A0-2AE91C40C99E}">
      <dgm:prSet/>
      <dgm:spPr/>
      <dgm:t>
        <a:bodyPr/>
        <a:lstStyle/>
        <a:p>
          <a:pPr rtl="0"/>
          <a:r>
            <a:rPr lang="en-US" dirty="0"/>
            <a:t>Move</a:t>
          </a:r>
        </a:p>
      </dgm:t>
    </dgm:pt>
    <dgm:pt modelId="{EC72DE4A-AFAD-2442-A175-0ACD343AF716}" type="parTrans" cxnId="{3715C4EE-9E1E-F542-B431-495AC9DD7103}">
      <dgm:prSet/>
      <dgm:spPr/>
      <dgm:t>
        <a:bodyPr/>
        <a:lstStyle/>
        <a:p>
          <a:endParaRPr lang="en-US"/>
        </a:p>
      </dgm:t>
    </dgm:pt>
    <dgm:pt modelId="{746B505A-39F3-6B4F-9ACC-313665936098}" type="sibTrans" cxnId="{3715C4EE-9E1E-F542-B431-495AC9DD7103}">
      <dgm:prSet/>
      <dgm:spPr/>
      <dgm:t>
        <a:bodyPr/>
        <a:lstStyle/>
        <a:p>
          <a:endParaRPr lang="en-US"/>
        </a:p>
      </dgm:t>
    </dgm:pt>
    <dgm:pt modelId="{E66B832C-765A-FF46-8E18-0A79D3AC3810}">
      <dgm:prSet/>
      <dgm:spPr/>
      <dgm:t>
        <a:bodyPr/>
        <a:lstStyle/>
        <a:p>
          <a:pPr rtl="0"/>
          <a:r>
            <a:rPr lang="en-US" dirty="0"/>
            <a:t>Motion</a:t>
          </a:r>
        </a:p>
      </dgm:t>
    </dgm:pt>
    <dgm:pt modelId="{95B491BB-920C-9447-9A28-B825BB46E854}" type="parTrans" cxnId="{247D0AC2-BB03-2843-97DA-5E8927419119}">
      <dgm:prSet/>
      <dgm:spPr/>
      <dgm:t>
        <a:bodyPr/>
        <a:lstStyle/>
        <a:p>
          <a:endParaRPr lang="en-US"/>
        </a:p>
      </dgm:t>
    </dgm:pt>
    <dgm:pt modelId="{945E9524-02A5-034B-A4F3-FC9F20C5B758}" type="sibTrans" cxnId="{247D0AC2-BB03-2843-97DA-5E8927419119}">
      <dgm:prSet/>
      <dgm:spPr/>
      <dgm:t>
        <a:bodyPr/>
        <a:lstStyle/>
        <a:p>
          <a:endParaRPr lang="en-US"/>
        </a:p>
      </dgm:t>
    </dgm:pt>
    <dgm:pt modelId="{0D26769D-967D-B346-BC74-F5ACDA54DB00}">
      <dgm:prSet/>
      <dgm:spPr/>
      <dgm:t>
        <a:bodyPr/>
        <a:lstStyle/>
        <a:p>
          <a:pPr rtl="0"/>
          <a:r>
            <a:rPr lang="en-US" dirty="0"/>
            <a:t>Hold</a:t>
          </a:r>
        </a:p>
      </dgm:t>
    </dgm:pt>
    <dgm:pt modelId="{20E4F01F-1DBB-BD4C-8CD9-C3C7B56AA3CE}" type="parTrans" cxnId="{EACDFF47-B4A3-A84C-A119-AAE93927F74B}">
      <dgm:prSet/>
      <dgm:spPr/>
      <dgm:t>
        <a:bodyPr/>
        <a:lstStyle/>
        <a:p>
          <a:endParaRPr lang="en-US"/>
        </a:p>
      </dgm:t>
    </dgm:pt>
    <dgm:pt modelId="{B447A119-3BBE-5448-ABE8-63495ED6504D}" type="sibTrans" cxnId="{EACDFF47-B4A3-A84C-A119-AAE93927F74B}">
      <dgm:prSet/>
      <dgm:spPr/>
      <dgm:t>
        <a:bodyPr/>
        <a:lstStyle/>
        <a:p>
          <a:endParaRPr lang="en-US"/>
        </a:p>
      </dgm:t>
    </dgm:pt>
    <dgm:pt modelId="{64D28E3E-AA99-2647-9607-B7F47FCF3F2D}">
      <dgm:prSet/>
      <dgm:spPr/>
      <dgm:t>
        <a:bodyPr/>
        <a:lstStyle/>
        <a:p>
          <a:pPr rtl="0"/>
          <a:r>
            <a:rPr lang="en-US" dirty="0"/>
            <a:t>Waiting (and idleness)</a:t>
          </a:r>
        </a:p>
      </dgm:t>
    </dgm:pt>
    <dgm:pt modelId="{1469B94A-60C5-7C4B-87DF-A4B91D1C2D07}" type="parTrans" cxnId="{FE946B48-2C45-1247-8023-B6A61E638608}">
      <dgm:prSet/>
      <dgm:spPr/>
      <dgm:t>
        <a:bodyPr/>
        <a:lstStyle/>
        <a:p>
          <a:endParaRPr lang="en-US"/>
        </a:p>
      </dgm:t>
    </dgm:pt>
    <dgm:pt modelId="{081924E5-4F28-B54C-8634-86C6857A70DA}" type="sibTrans" cxnId="{FE946B48-2C45-1247-8023-B6A61E638608}">
      <dgm:prSet/>
      <dgm:spPr/>
      <dgm:t>
        <a:bodyPr/>
        <a:lstStyle/>
        <a:p>
          <a:endParaRPr lang="en-US"/>
        </a:p>
      </dgm:t>
    </dgm:pt>
    <dgm:pt modelId="{04187B78-83C6-C044-88C4-84689F0E334B}">
      <dgm:prSet/>
      <dgm:spPr/>
      <dgm:t>
        <a:bodyPr/>
        <a:lstStyle/>
        <a:p>
          <a:pPr rtl="0"/>
          <a:r>
            <a:rPr lang="en-US" dirty="0"/>
            <a:t>Over-do</a:t>
          </a:r>
        </a:p>
      </dgm:t>
    </dgm:pt>
    <dgm:pt modelId="{31BADD92-D2B9-E74F-BA3A-FBF0EF3EDFBE}" type="parTrans" cxnId="{2DE0815B-FD78-1443-8BA0-2DCDF1C5A4BA}">
      <dgm:prSet/>
      <dgm:spPr/>
      <dgm:t>
        <a:bodyPr/>
        <a:lstStyle/>
        <a:p>
          <a:endParaRPr lang="en-US"/>
        </a:p>
      </dgm:t>
    </dgm:pt>
    <dgm:pt modelId="{B531EAA2-C094-0B45-AAF8-1F9AEBAFE1C3}" type="sibTrans" cxnId="{2DE0815B-FD78-1443-8BA0-2DCDF1C5A4BA}">
      <dgm:prSet/>
      <dgm:spPr/>
      <dgm:t>
        <a:bodyPr/>
        <a:lstStyle/>
        <a:p>
          <a:endParaRPr lang="en-US"/>
        </a:p>
      </dgm:t>
    </dgm:pt>
    <dgm:pt modelId="{204BCC6B-AC64-B141-8DC2-4D29DFEF7DB6}">
      <dgm:prSet/>
      <dgm:spPr/>
      <dgm:t>
        <a:bodyPr/>
        <a:lstStyle/>
        <a:p>
          <a:pPr rtl="0"/>
          <a:r>
            <a:rPr lang="en-US" dirty="0"/>
            <a:t>Over-Processing</a:t>
          </a:r>
        </a:p>
      </dgm:t>
    </dgm:pt>
    <dgm:pt modelId="{2A78A881-4829-3C48-ABF9-613CCC4B03A5}" type="parTrans" cxnId="{E99D3D82-D985-344A-A6E6-629BEA92E4D0}">
      <dgm:prSet/>
      <dgm:spPr/>
      <dgm:t>
        <a:bodyPr/>
        <a:lstStyle/>
        <a:p>
          <a:endParaRPr lang="en-US"/>
        </a:p>
      </dgm:t>
    </dgm:pt>
    <dgm:pt modelId="{5F31D3BA-8865-F04C-8327-5132548BB752}" type="sibTrans" cxnId="{E99D3D82-D985-344A-A6E6-629BEA92E4D0}">
      <dgm:prSet/>
      <dgm:spPr/>
      <dgm:t>
        <a:bodyPr/>
        <a:lstStyle/>
        <a:p>
          <a:endParaRPr lang="en-US"/>
        </a:p>
      </dgm:t>
    </dgm:pt>
    <dgm:pt modelId="{92DC4726-4DA8-0644-BB83-46780D4CC139}">
      <dgm:prSet/>
      <dgm:spPr/>
      <dgm:t>
        <a:bodyPr/>
        <a:lstStyle/>
        <a:p>
          <a:pPr rtl="0"/>
          <a:r>
            <a:rPr lang="en-US" dirty="0"/>
            <a:t>Over-Production</a:t>
          </a:r>
        </a:p>
      </dgm:t>
    </dgm:pt>
    <dgm:pt modelId="{361F9A10-BB22-C24E-8C12-62EB95F4371F}" type="parTrans" cxnId="{A53597B1-3DEC-6343-B477-CBFAD1CE8A17}">
      <dgm:prSet/>
      <dgm:spPr/>
      <dgm:t>
        <a:bodyPr/>
        <a:lstStyle/>
        <a:p>
          <a:endParaRPr lang="en-US"/>
        </a:p>
      </dgm:t>
    </dgm:pt>
    <dgm:pt modelId="{82BF5A88-877C-6048-8178-A4C7C14481F0}" type="sibTrans" cxnId="{A53597B1-3DEC-6343-B477-CBFAD1CE8A17}">
      <dgm:prSet/>
      <dgm:spPr/>
      <dgm:t>
        <a:bodyPr/>
        <a:lstStyle/>
        <a:p>
          <a:endParaRPr lang="en-US"/>
        </a:p>
      </dgm:t>
    </dgm:pt>
    <dgm:pt modelId="{9D20A7FF-5E21-3248-A373-8597975F65E6}">
      <dgm:prSet/>
      <dgm:spPr/>
      <dgm:t>
        <a:bodyPr/>
        <a:lstStyle/>
        <a:p>
          <a:pPr rtl="0"/>
          <a:r>
            <a:rPr lang="en-US" dirty="0"/>
            <a:t>Unnecessary Transportation</a:t>
          </a:r>
        </a:p>
      </dgm:t>
    </dgm:pt>
    <dgm:pt modelId="{A0BE220A-F3C1-D34C-9841-2B32CD069E1D}" type="parTrans" cxnId="{496F9D66-8E67-D04D-8525-7B8D50E25394}">
      <dgm:prSet/>
      <dgm:spPr/>
      <dgm:t>
        <a:bodyPr/>
        <a:lstStyle/>
        <a:p>
          <a:endParaRPr lang="en-US"/>
        </a:p>
      </dgm:t>
    </dgm:pt>
    <dgm:pt modelId="{065C1B28-D3C8-124B-8E14-D27A5D7A4EBD}" type="sibTrans" cxnId="{496F9D66-8E67-D04D-8525-7B8D50E25394}">
      <dgm:prSet/>
      <dgm:spPr/>
      <dgm:t>
        <a:bodyPr/>
        <a:lstStyle/>
        <a:p>
          <a:endParaRPr lang="en-US"/>
        </a:p>
      </dgm:t>
    </dgm:pt>
    <dgm:pt modelId="{267C8E93-AB54-3746-AEF9-E87671C97FA6}">
      <dgm:prSet/>
      <dgm:spPr/>
      <dgm:t>
        <a:bodyPr/>
        <a:lstStyle/>
        <a:p>
          <a:pPr rtl="0"/>
          <a:r>
            <a:rPr lang="en-US" dirty="0"/>
            <a:t>Inventory</a:t>
          </a:r>
        </a:p>
      </dgm:t>
    </dgm:pt>
    <dgm:pt modelId="{117DF9FB-DBA3-B848-ACB2-6E51A123D65F}" type="parTrans" cxnId="{73B1FF1F-9D72-8A43-A99F-1249FD39CDE3}">
      <dgm:prSet/>
      <dgm:spPr/>
      <dgm:t>
        <a:bodyPr/>
        <a:lstStyle/>
        <a:p>
          <a:endParaRPr lang="en-US"/>
        </a:p>
      </dgm:t>
    </dgm:pt>
    <dgm:pt modelId="{E7357A3D-6B8B-974E-B666-BAF419016406}" type="sibTrans" cxnId="{73B1FF1F-9D72-8A43-A99F-1249FD39CDE3}">
      <dgm:prSet/>
      <dgm:spPr/>
      <dgm:t>
        <a:bodyPr/>
        <a:lstStyle/>
        <a:p>
          <a:endParaRPr lang="en-US"/>
        </a:p>
      </dgm:t>
    </dgm:pt>
    <dgm:pt modelId="{78F81CC4-867F-E84B-A638-9596B6BBEECB}">
      <dgm:prSet/>
      <dgm:spPr/>
      <dgm:t>
        <a:bodyPr/>
        <a:lstStyle/>
        <a:p>
          <a:pPr rtl="0"/>
          <a:r>
            <a:rPr lang="en-US" dirty="0"/>
            <a:t>Defects</a:t>
          </a:r>
        </a:p>
      </dgm:t>
    </dgm:pt>
    <dgm:pt modelId="{4B2BC0A4-C6F5-1E42-B589-99D8E305BB00}" type="parTrans" cxnId="{C87532D9-052D-8346-BC87-2385E32CB476}">
      <dgm:prSet/>
      <dgm:spPr/>
      <dgm:t>
        <a:bodyPr/>
        <a:lstStyle/>
        <a:p>
          <a:endParaRPr lang="en-US"/>
        </a:p>
      </dgm:t>
    </dgm:pt>
    <dgm:pt modelId="{51F81142-F896-9E44-A67A-97C57E5DF889}" type="sibTrans" cxnId="{C87532D9-052D-8346-BC87-2385E32CB476}">
      <dgm:prSet/>
      <dgm:spPr/>
      <dgm:t>
        <a:bodyPr/>
        <a:lstStyle/>
        <a:p>
          <a:endParaRPr lang="en-US"/>
        </a:p>
      </dgm:t>
    </dgm:pt>
    <dgm:pt modelId="{B6ECCA80-9B82-DE4D-8DD2-3E8F6A0EF16A}" type="pres">
      <dgm:prSet presAssocID="{A8E9FEA2-AD6E-E44E-B116-28B6066974D0}" presName="linear" presStyleCnt="0">
        <dgm:presLayoutVars>
          <dgm:animLvl val="lvl"/>
          <dgm:resizeHandles val="exact"/>
        </dgm:presLayoutVars>
      </dgm:prSet>
      <dgm:spPr/>
    </dgm:pt>
    <dgm:pt modelId="{9257604D-77E5-FE4A-855B-2B3B5D68DD03}" type="pres">
      <dgm:prSet presAssocID="{77BA93FE-F554-1245-B4A0-2AE91C40C9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6BB14F-3BFD-074B-9A70-B659D79B332C}" type="pres">
      <dgm:prSet presAssocID="{77BA93FE-F554-1245-B4A0-2AE91C40C99E}" presName="childText" presStyleLbl="revTx" presStyleIdx="0" presStyleCnt="3">
        <dgm:presLayoutVars>
          <dgm:bulletEnabled val="1"/>
        </dgm:presLayoutVars>
      </dgm:prSet>
      <dgm:spPr/>
    </dgm:pt>
    <dgm:pt modelId="{9F2E99DA-0818-9845-AB4C-BF65E7739ED0}" type="pres">
      <dgm:prSet presAssocID="{0D26769D-967D-B346-BC74-F5ACDA54DB0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0FEDB1A-5548-FE45-B470-748107FF9986}" type="pres">
      <dgm:prSet presAssocID="{0D26769D-967D-B346-BC74-F5ACDA54DB00}" presName="childText" presStyleLbl="revTx" presStyleIdx="1" presStyleCnt="3">
        <dgm:presLayoutVars>
          <dgm:bulletEnabled val="1"/>
        </dgm:presLayoutVars>
      </dgm:prSet>
      <dgm:spPr/>
    </dgm:pt>
    <dgm:pt modelId="{022DF594-5932-6140-A2BD-4CE9ABA78C5A}" type="pres">
      <dgm:prSet presAssocID="{04187B78-83C6-C044-88C4-84689F0E334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79013F5-5887-DD4C-A6C9-29C274A8850D}" type="pres">
      <dgm:prSet presAssocID="{04187B78-83C6-C044-88C4-84689F0E334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4025B1B-13A8-D849-9382-6EEB4E14641D}" type="presOf" srcId="{204BCC6B-AC64-B141-8DC2-4D29DFEF7DB6}" destId="{179013F5-5887-DD4C-A6C9-29C274A8850D}" srcOrd="0" destOrd="1" presId="urn:microsoft.com/office/officeart/2005/8/layout/vList2"/>
    <dgm:cxn modelId="{73B1FF1F-9D72-8A43-A99F-1249FD39CDE3}" srcId="{0D26769D-967D-B346-BC74-F5ACDA54DB00}" destId="{267C8E93-AB54-3746-AEF9-E87671C97FA6}" srcOrd="0" destOrd="0" parTransId="{117DF9FB-DBA3-B848-ACB2-6E51A123D65F}" sibTransId="{E7357A3D-6B8B-974E-B666-BAF419016406}"/>
    <dgm:cxn modelId="{68957D3E-A7AE-624A-A684-D3DD7C58086A}" type="presOf" srcId="{0D26769D-967D-B346-BC74-F5ACDA54DB00}" destId="{9F2E99DA-0818-9845-AB4C-BF65E7739ED0}" srcOrd="0" destOrd="0" presId="urn:microsoft.com/office/officeart/2005/8/layout/vList2"/>
    <dgm:cxn modelId="{2DE0815B-FD78-1443-8BA0-2DCDF1C5A4BA}" srcId="{A8E9FEA2-AD6E-E44E-B116-28B6066974D0}" destId="{04187B78-83C6-C044-88C4-84689F0E334B}" srcOrd="2" destOrd="0" parTransId="{31BADD92-D2B9-E74F-BA3A-FBF0EF3EDFBE}" sibTransId="{B531EAA2-C094-0B45-AAF8-1F9AEBAFE1C3}"/>
    <dgm:cxn modelId="{5694C05F-248D-3C4B-9955-260F8ADCF07C}" type="presOf" srcId="{78F81CC4-867F-E84B-A638-9596B6BBEECB}" destId="{179013F5-5887-DD4C-A6C9-29C274A8850D}" srcOrd="0" destOrd="0" presId="urn:microsoft.com/office/officeart/2005/8/layout/vList2"/>
    <dgm:cxn modelId="{496F9D66-8E67-D04D-8525-7B8D50E25394}" srcId="{77BA93FE-F554-1245-B4A0-2AE91C40C99E}" destId="{9D20A7FF-5E21-3248-A373-8597975F65E6}" srcOrd="0" destOrd="0" parTransId="{A0BE220A-F3C1-D34C-9841-2B32CD069E1D}" sibTransId="{065C1B28-D3C8-124B-8E14-D27A5D7A4EBD}"/>
    <dgm:cxn modelId="{EACDFF47-B4A3-A84C-A119-AAE93927F74B}" srcId="{A8E9FEA2-AD6E-E44E-B116-28B6066974D0}" destId="{0D26769D-967D-B346-BC74-F5ACDA54DB00}" srcOrd="1" destOrd="0" parTransId="{20E4F01F-1DBB-BD4C-8CD9-C3C7B56AA3CE}" sibTransId="{B447A119-3BBE-5448-ABE8-63495ED6504D}"/>
    <dgm:cxn modelId="{FE946B48-2C45-1247-8023-B6A61E638608}" srcId="{0D26769D-967D-B346-BC74-F5ACDA54DB00}" destId="{64D28E3E-AA99-2647-9607-B7F47FCF3F2D}" srcOrd="1" destOrd="0" parTransId="{1469B94A-60C5-7C4B-87DF-A4B91D1C2D07}" sibTransId="{081924E5-4F28-B54C-8634-86C6857A70DA}"/>
    <dgm:cxn modelId="{94A0086C-3431-5040-B050-FE047AE5203C}" type="presOf" srcId="{A8E9FEA2-AD6E-E44E-B116-28B6066974D0}" destId="{B6ECCA80-9B82-DE4D-8DD2-3E8F6A0EF16A}" srcOrd="0" destOrd="0" presId="urn:microsoft.com/office/officeart/2005/8/layout/vList2"/>
    <dgm:cxn modelId="{1D264A7A-78FD-BB49-B49F-5B0FA355EA0F}" type="presOf" srcId="{64D28E3E-AA99-2647-9607-B7F47FCF3F2D}" destId="{A0FEDB1A-5548-FE45-B470-748107FF9986}" srcOrd="0" destOrd="1" presId="urn:microsoft.com/office/officeart/2005/8/layout/vList2"/>
    <dgm:cxn modelId="{D7CCDE7C-D37D-3A44-B79F-F834880E959A}" type="presOf" srcId="{77BA93FE-F554-1245-B4A0-2AE91C40C99E}" destId="{9257604D-77E5-FE4A-855B-2B3B5D68DD03}" srcOrd="0" destOrd="0" presId="urn:microsoft.com/office/officeart/2005/8/layout/vList2"/>
    <dgm:cxn modelId="{E99D3D82-D985-344A-A6E6-629BEA92E4D0}" srcId="{04187B78-83C6-C044-88C4-84689F0E334B}" destId="{204BCC6B-AC64-B141-8DC2-4D29DFEF7DB6}" srcOrd="1" destOrd="0" parTransId="{2A78A881-4829-3C48-ABF9-613CCC4B03A5}" sibTransId="{5F31D3BA-8865-F04C-8327-5132548BB752}"/>
    <dgm:cxn modelId="{321870A3-5AAA-F14C-BBBB-D8B06C9C70A1}" type="presOf" srcId="{E66B832C-765A-FF46-8E18-0A79D3AC3810}" destId="{BD6BB14F-3BFD-074B-9A70-B659D79B332C}" srcOrd="0" destOrd="1" presId="urn:microsoft.com/office/officeart/2005/8/layout/vList2"/>
    <dgm:cxn modelId="{A53597B1-3DEC-6343-B477-CBFAD1CE8A17}" srcId="{04187B78-83C6-C044-88C4-84689F0E334B}" destId="{92DC4726-4DA8-0644-BB83-46780D4CC139}" srcOrd="2" destOrd="0" parTransId="{361F9A10-BB22-C24E-8C12-62EB95F4371F}" sibTransId="{82BF5A88-877C-6048-8178-A4C7C14481F0}"/>
    <dgm:cxn modelId="{B96AC2BB-D181-FD48-AA2F-C517F282CCCC}" type="presOf" srcId="{267C8E93-AB54-3746-AEF9-E87671C97FA6}" destId="{A0FEDB1A-5548-FE45-B470-748107FF9986}" srcOrd="0" destOrd="0" presId="urn:microsoft.com/office/officeart/2005/8/layout/vList2"/>
    <dgm:cxn modelId="{247D0AC2-BB03-2843-97DA-5E8927419119}" srcId="{77BA93FE-F554-1245-B4A0-2AE91C40C99E}" destId="{E66B832C-765A-FF46-8E18-0A79D3AC3810}" srcOrd="1" destOrd="0" parTransId="{95B491BB-920C-9447-9A28-B825BB46E854}" sibTransId="{945E9524-02A5-034B-A4F3-FC9F20C5B758}"/>
    <dgm:cxn modelId="{4BBB98C2-74CF-4644-A239-848318E58226}" type="presOf" srcId="{92DC4726-4DA8-0644-BB83-46780D4CC139}" destId="{179013F5-5887-DD4C-A6C9-29C274A8850D}" srcOrd="0" destOrd="2" presId="urn:microsoft.com/office/officeart/2005/8/layout/vList2"/>
    <dgm:cxn modelId="{2ADB92CF-292E-9643-A704-DB7D5FA137D7}" type="presOf" srcId="{04187B78-83C6-C044-88C4-84689F0E334B}" destId="{022DF594-5932-6140-A2BD-4CE9ABA78C5A}" srcOrd="0" destOrd="0" presId="urn:microsoft.com/office/officeart/2005/8/layout/vList2"/>
    <dgm:cxn modelId="{3A8712D1-199D-1048-A0C3-69E8F0014008}" type="presOf" srcId="{9D20A7FF-5E21-3248-A373-8597975F65E6}" destId="{BD6BB14F-3BFD-074B-9A70-B659D79B332C}" srcOrd="0" destOrd="0" presId="urn:microsoft.com/office/officeart/2005/8/layout/vList2"/>
    <dgm:cxn modelId="{C87532D9-052D-8346-BC87-2385E32CB476}" srcId="{04187B78-83C6-C044-88C4-84689F0E334B}" destId="{78F81CC4-867F-E84B-A638-9596B6BBEECB}" srcOrd="0" destOrd="0" parTransId="{4B2BC0A4-C6F5-1E42-B589-99D8E305BB00}" sibTransId="{51F81142-F896-9E44-A67A-97C57E5DF889}"/>
    <dgm:cxn modelId="{3715C4EE-9E1E-F542-B431-495AC9DD7103}" srcId="{A8E9FEA2-AD6E-E44E-B116-28B6066974D0}" destId="{77BA93FE-F554-1245-B4A0-2AE91C40C99E}" srcOrd="0" destOrd="0" parTransId="{EC72DE4A-AFAD-2442-A175-0ACD343AF716}" sibTransId="{746B505A-39F3-6B4F-9ACC-313665936098}"/>
    <dgm:cxn modelId="{E2023CBF-1D26-5747-9322-8E8957688C3A}" type="presParOf" srcId="{B6ECCA80-9B82-DE4D-8DD2-3E8F6A0EF16A}" destId="{9257604D-77E5-FE4A-855B-2B3B5D68DD03}" srcOrd="0" destOrd="0" presId="urn:microsoft.com/office/officeart/2005/8/layout/vList2"/>
    <dgm:cxn modelId="{A4CC5DAB-1555-4042-931C-28EF539609DA}" type="presParOf" srcId="{B6ECCA80-9B82-DE4D-8DD2-3E8F6A0EF16A}" destId="{BD6BB14F-3BFD-074B-9A70-B659D79B332C}" srcOrd="1" destOrd="0" presId="urn:microsoft.com/office/officeart/2005/8/layout/vList2"/>
    <dgm:cxn modelId="{4237CE50-6172-404E-88AE-AA4FEE789AA9}" type="presParOf" srcId="{B6ECCA80-9B82-DE4D-8DD2-3E8F6A0EF16A}" destId="{9F2E99DA-0818-9845-AB4C-BF65E7739ED0}" srcOrd="2" destOrd="0" presId="urn:microsoft.com/office/officeart/2005/8/layout/vList2"/>
    <dgm:cxn modelId="{712DDCD4-CDDF-C84A-B543-0D6E68B54205}" type="presParOf" srcId="{B6ECCA80-9B82-DE4D-8DD2-3E8F6A0EF16A}" destId="{A0FEDB1A-5548-FE45-B470-748107FF9986}" srcOrd="3" destOrd="0" presId="urn:microsoft.com/office/officeart/2005/8/layout/vList2"/>
    <dgm:cxn modelId="{3CFAB8B9-40CD-5143-9822-90D1493185EC}" type="presParOf" srcId="{B6ECCA80-9B82-DE4D-8DD2-3E8F6A0EF16A}" destId="{022DF594-5932-6140-A2BD-4CE9ABA78C5A}" srcOrd="4" destOrd="0" presId="urn:microsoft.com/office/officeart/2005/8/layout/vList2"/>
    <dgm:cxn modelId="{A1753AD1-9DA8-CE4F-BC97-6E0959DA4668}" type="presParOf" srcId="{B6ECCA80-9B82-DE4D-8DD2-3E8F6A0EF16A}" destId="{179013F5-5887-DD4C-A6C9-29C274A8850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1377F-F59A-DC40-A1C6-FE92B6173744}" type="doc">
      <dgm:prSet loTypeId="urn:microsoft.com/office/officeart/2005/8/layout/equation2" loCatId="" qsTypeId="urn:microsoft.com/office/officeart/2005/8/quickstyle/simple5" qsCatId="simple" csTypeId="urn:microsoft.com/office/officeart/2005/8/colors/accent1_2" csCatId="accent1" phldr="1"/>
      <dgm:spPr/>
    </dgm:pt>
    <dgm:pt modelId="{59006A2A-7EF6-894C-B5D9-42E309BE7CD1}">
      <dgm:prSet phldrT="[Text]"/>
      <dgm:spPr/>
      <dgm:t>
        <a:bodyPr/>
        <a:lstStyle/>
        <a:p>
          <a:r>
            <a:rPr lang="en-US" dirty="0"/>
            <a:t>Processing time</a:t>
          </a:r>
        </a:p>
      </dgm:t>
    </dgm:pt>
    <dgm:pt modelId="{51DDCB45-24FB-D547-AEA8-E17682D9ECBB}" type="parTrans" cxnId="{B71A0573-E2A4-D048-9A91-F6657E5F46E8}">
      <dgm:prSet/>
      <dgm:spPr/>
      <dgm:t>
        <a:bodyPr/>
        <a:lstStyle/>
        <a:p>
          <a:endParaRPr lang="en-US"/>
        </a:p>
      </dgm:t>
    </dgm:pt>
    <dgm:pt modelId="{6FE20168-BB7E-184D-A752-3723A593488C}" type="sibTrans" cxnId="{B71A0573-E2A4-D048-9A91-F6657E5F46E8}">
      <dgm:prSet/>
      <dgm:spPr/>
      <dgm:t>
        <a:bodyPr/>
        <a:lstStyle/>
        <a:p>
          <a:endParaRPr lang="en-US" dirty="0"/>
        </a:p>
      </dgm:t>
    </dgm:pt>
    <dgm:pt modelId="{4C654DFC-B692-AF4C-9CA3-E5AB9CC7DA02}">
      <dgm:prSet phldrT="[Text]"/>
      <dgm:spPr/>
      <dgm:t>
        <a:bodyPr/>
        <a:lstStyle/>
        <a:p>
          <a:r>
            <a:rPr lang="en-US" dirty="0"/>
            <a:t>Waiting time</a:t>
          </a:r>
        </a:p>
      </dgm:t>
    </dgm:pt>
    <dgm:pt modelId="{EC695455-3336-5847-BF36-05E1D32A3711}" type="parTrans" cxnId="{0E5F51F9-4EC7-0141-AD0F-C8CC1C71EA8B}">
      <dgm:prSet/>
      <dgm:spPr/>
      <dgm:t>
        <a:bodyPr/>
        <a:lstStyle/>
        <a:p>
          <a:endParaRPr lang="en-US"/>
        </a:p>
      </dgm:t>
    </dgm:pt>
    <dgm:pt modelId="{E5417DA9-CA26-8A4C-AFEC-D60B5F012B6F}" type="sibTrans" cxnId="{0E5F51F9-4EC7-0141-AD0F-C8CC1C71EA8B}">
      <dgm:prSet/>
      <dgm:spPr/>
      <dgm:t>
        <a:bodyPr/>
        <a:lstStyle/>
        <a:p>
          <a:endParaRPr lang="en-US"/>
        </a:p>
      </dgm:t>
    </dgm:pt>
    <dgm:pt modelId="{D076442C-F716-494D-BAF1-492078D943EF}">
      <dgm:prSet phldrT="[Text]"/>
      <dgm:spPr/>
      <dgm:t>
        <a:bodyPr/>
        <a:lstStyle/>
        <a:p>
          <a:r>
            <a:rPr lang="en-US" dirty="0"/>
            <a:t>Cycle time</a:t>
          </a:r>
        </a:p>
      </dgm:t>
    </dgm:pt>
    <dgm:pt modelId="{08D9B373-1727-0F40-83BA-A9D1CEC215F4}" type="parTrans" cxnId="{0CC5D6A7-A56F-994A-8E54-EE3CBBEEC3D7}">
      <dgm:prSet/>
      <dgm:spPr/>
      <dgm:t>
        <a:bodyPr/>
        <a:lstStyle/>
        <a:p>
          <a:endParaRPr lang="en-US"/>
        </a:p>
      </dgm:t>
    </dgm:pt>
    <dgm:pt modelId="{EC483ACC-C47F-1F44-B495-4333E4F26028}" type="sibTrans" cxnId="{0CC5D6A7-A56F-994A-8E54-EE3CBBEEC3D7}">
      <dgm:prSet/>
      <dgm:spPr/>
      <dgm:t>
        <a:bodyPr/>
        <a:lstStyle/>
        <a:p>
          <a:endParaRPr lang="en-US"/>
        </a:p>
      </dgm:t>
    </dgm:pt>
    <dgm:pt modelId="{24FECCBB-A050-7344-ABB2-F22CE6E05266}" type="pres">
      <dgm:prSet presAssocID="{8641377F-F59A-DC40-A1C6-FE92B6173744}" presName="Name0" presStyleCnt="0">
        <dgm:presLayoutVars>
          <dgm:dir/>
          <dgm:resizeHandles val="exact"/>
        </dgm:presLayoutVars>
      </dgm:prSet>
      <dgm:spPr/>
    </dgm:pt>
    <dgm:pt modelId="{A2FCEF3B-4719-BA4C-B846-D2F97B9928AC}" type="pres">
      <dgm:prSet presAssocID="{8641377F-F59A-DC40-A1C6-FE92B6173744}" presName="vNodes" presStyleCnt="0"/>
      <dgm:spPr/>
    </dgm:pt>
    <dgm:pt modelId="{F1FF5798-098E-0E40-AFAB-84AEEBFC4093}" type="pres">
      <dgm:prSet presAssocID="{59006A2A-7EF6-894C-B5D9-42E309BE7CD1}" presName="node" presStyleLbl="node1" presStyleIdx="0" presStyleCnt="3">
        <dgm:presLayoutVars>
          <dgm:bulletEnabled val="1"/>
        </dgm:presLayoutVars>
      </dgm:prSet>
      <dgm:spPr/>
    </dgm:pt>
    <dgm:pt modelId="{C757E7BD-05F9-6540-897D-19108888C591}" type="pres">
      <dgm:prSet presAssocID="{6FE20168-BB7E-184D-A752-3723A593488C}" presName="spacerT" presStyleCnt="0"/>
      <dgm:spPr/>
    </dgm:pt>
    <dgm:pt modelId="{8902BB47-6517-E54D-8193-320CCBFB32CF}" type="pres">
      <dgm:prSet presAssocID="{6FE20168-BB7E-184D-A752-3723A593488C}" presName="sibTrans" presStyleLbl="sibTrans2D1" presStyleIdx="0" presStyleCnt="2"/>
      <dgm:spPr/>
    </dgm:pt>
    <dgm:pt modelId="{1A256E44-F947-3C44-AB63-56F61387C30F}" type="pres">
      <dgm:prSet presAssocID="{6FE20168-BB7E-184D-A752-3723A593488C}" presName="spacerB" presStyleCnt="0"/>
      <dgm:spPr/>
    </dgm:pt>
    <dgm:pt modelId="{E7AB4E15-5D30-F240-88D7-CCFCCE8D1B61}" type="pres">
      <dgm:prSet presAssocID="{4C654DFC-B692-AF4C-9CA3-E5AB9CC7DA02}" presName="node" presStyleLbl="node1" presStyleIdx="1" presStyleCnt="3">
        <dgm:presLayoutVars>
          <dgm:bulletEnabled val="1"/>
        </dgm:presLayoutVars>
      </dgm:prSet>
      <dgm:spPr/>
    </dgm:pt>
    <dgm:pt modelId="{3BD31CF4-7840-E649-8A19-5A70370B0E05}" type="pres">
      <dgm:prSet presAssocID="{8641377F-F59A-DC40-A1C6-FE92B6173744}" presName="sibTransLast" presStyleLbl="sibTrans2D1" presStyleIdx="1" presStyleCnt="2"/>
      <dgm:spPr/>
    </dgm:pt>
    <dgm:pt modelId="{B03FC944-4734-C64C-AA3B-48FDB6BFECAE}" type="pres">
      <dgm:prSet presAssocID="{8641377F-F59A-DC40-A1C6-FE92B6173744}" presName="connectorText" presStyleLbl="sibTrans2D1" presStyleIdx="1" presStyleCnt="2"/>
      <dgm:spPr/>
    </dgm:pt>
    <dgm:pt modelId="{28875B03-43C7-3D40-A6F0-526757FDCDF5}" type="pres">
      <dgm:prSet presAssocID="{8641377F-F59A-DC40-A1C6-FE92B6173744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FA377764-7564-5547-89D8-D2A603FAD2C6}" type="presOf" srcId="{E5417DA9-CA26-8A4C-AFEC-D60B5F012B6F}" destId="{3BD31CF4-7840-E649-8A19-5A70370B0E05}" srcOrd="0" destOrd="0" presId="urn:microsoft.com/office/officeart/2005/8/layout/equation2"/>
    <dgm:cxn modelId="{B71A0573-E2A4-D048-9A91-F6657E5F46E8}" srcId="{8641377F-F59A-DC40-A1C6-FE92B6173744}" destId="{59006A2A-7EF6-894C-B5D9-42E309BE7CD1}" srcOrd="0" destOrd="0" parTransId="{51DDCB45-24FB-D547-AEA8-E17682D9ECBB}" sibTransId="{6FE20168-BB7E-184D-A752-3723A593488C}"/>
    <dgm:cxn modelId="{636B1898-233E-904E-AAB1-88694B2FDECD}" type="presOf" srcId="{4C654DFC-B692-AF4C-9CA3-E5AB9CC7DA02}" destId="{E7AB4E15-5D30-F240-88D7-CCFCCE8D1B61}" srcOrd="0" destOrd="0" presId="urn:microsoft.com/office/officeart/2005/8/layout/equation2"/>
    <dgm:cxn modelId="{999FACA6-20BA-3147-8855-B7F931F4102D}" type="presOf" srcId="{D076442C-F716-494D-BAF1-492078D943EF}" destId="{28875B03-43C7-3D40-A6F0-526757FDCDF5}" srcOrd="0" destOrd="0" presId="urn:microsoft.com/office/officeart/2005/8/layout/equation2"/>
    <dgm:cxn modelId="{0CC5D6A7-A56F-994A-8E54-EE3CBBEEC3D7}" srcId="{8641377F-F59A-DC40-A1C6-FE92B6173744}" destId="{D076442C-F716-494D-BAF1-492078D943EF}" srcOrd="2" destOrd="0" parTransId="{08D9B373-1727-0F40-83BA-A9D1CEC215F4}" sibTransId="{EC483ACC-C47F-1F44-B495-4333E4F26028}"/>
    <dgm:cxn modelId="{8DEAC8B6-D7C9-1040-A9E1-C0FB85732DA3}" type="presOf" srcId="{6FE20168-BB7E-184D-A752-3723A593488C}" destId="{8902BB47-6517-E54D-8193-320CCBFB32CF}" srcOrd="0" destOrd="0" presId="urn:microsoft.com/office/officeart/2005/8/layout/equation2"/>
    <dgm:cxn modelId="{A9FAB1DC-AC59-094F-A4A2-66F5F7C08649}" type="presOf" srcId="{59006A2A-7EF6-894C-B5D9-42E309BE7CD1}" destId="{F1FF5798-098E-0E40-AFAB-84AEEBFC4093}" srcOrd="0" destOrd="0" presId="urn:microsoft.com/office/officeart/2005/8/layout/equation2"/>
    <dgm:cxn modelId="{59A203DE-4521-EA43-B46D-B0AA68E47EF1}" type="presOf" srcId="{8641377F-F59A-DC40-A1C6-FE92B6173744}" destId="{24FECCBB-A050-7344-ABB2-F22CE6E05266}" srcOrd="0" destOrd="0" presId="urn:microsoft.com/office/officeart/2005/8/layout/equation2"/>
    <dgm:cxn modelId="{0E5F51F9-4EC7-0141-AD0F-C8CC1C71EA8B}" srcId="{8641377F-F59A-DC40-A1C6-FE92B6173744}" destId="{4C654DFC-B692-AF4C-9CA3-E5AB9CC7DA02}" srcOrd="1" destOrd="0" parTransId="{EC695455-3336-5847-BF36-05E1D32A3711}" sibTransId="{E5417DA9-CA26-8A4C-AFEC-D60B5F012B6F}"/>
    <dgm:cxn modelId="{A8F4F7FC-D240-3D46-8B81-1AEC29583CC4}" type="presOf" srcId="{E5417DA9-CA26-8A4C-AFEC-D60B5F012B6F}" destId="{B03FC944-4734-C64C-AA3B-48FDB6BFECAE}" srcOrd="1" destOrd="0" presId="urn:microsoft.com/office/officeart/2005/8/layout/equation2"/>
    <dgm:cxn modelId="{6FAEB219-F8DF-BB43-8AC7-6A9097F8EDF4}" type="presParOf" srcId="{24FECCBB-A050-7344-ABB2-F22CE6E05266}" destId="{A2FCEF3B-4719-BA4C-B846-D2F97B9928AC}" srcOrd="0" destOrd="0" presId="urn:microsoft.com/office/officeart/2005/8/layout/equation2"/>
    <dgm:cxn modelId="{7D51CF89-9281-3C44-B0C3-670D2D5FEC2D}" type="presParOf" srcId="{A2FCEF3B-4719-BA4C-B846-D2F97B9928AC}" destId="{F1FF5798-098E-0E40-AFAB-84AEEBFC4093}" srcOrd="0" destOrd="0" presId="urn:microsoft.com/office/officeart/2005/8/layout/equation2"/>
    <dgm:cxn modelId="{66B286F6-15D6-CD4A-BD42-DE9562AD7A2B}" type="presParOf" srcId="{A2FCEF3B-4719-BA4C-B846-D2F97B9928AC}" destId="{C757E7BD-05F9-6540-897D-19108888C591}" srcOrd="1" destOrd="0" presId="urn:microsoft.com/office/officeart/2005/8/layout/equation2"/>
    <dgm:cxn modelId="{EF059821-3F2E-2E4C-9625-D84F6FC8B967}" type="presParOf" srcId="{A2FCEF3B-4719-BA4C-B846-D2F97B9928AC}" destId="{8902BB47-6517-E54D-8193-320CCBFB32CF}" srcOrd="2" destOrd="0" presId="urn:microsoft.com/office/officeart/2005/8/layout/equation2"/>
    <dgm:cxn modelId="{15CA362B-0CFD-194C-9F29-BEE373571AEB}" type="presParOf" srcId="{A2FCEF3B-4719-BA4C-B846-D2F97B9928AC}" destId="{1A256E44-F947-3C44-AB63-56F61387C30F}" srcOrd="3" destOrd="0" presId="urn:microsoft.com/office/officeart/2005/8/layout/equation2"/>
    <dgm:cxn modelId="{FB2A4E83-788F-8449-9414-D4D22DC07B2C}" type="presParOf" srcId="{A2FCEF3B-4719-BA4C-B846-D2F97B9928AC}" destId="{E7AB4E15-5D30-F240-88D7-CCFCCE8D1B61}" srcOrd="4" destOrd="0" presId="urn:microsoft.com/office/officeart/2005/8/layout/equation2"/>
    <dgm:cxn modelId="{6351EF2B-3F43-9A47-A2E6-0DEEF6F36F43}" type="presParOf" srcId="{24FECCBB-A050-7344-ABB2-F22CE6E05266}" destId="{3BD31CF4-7840-E649-8A19-5A70370B0E05}" srcOrd="1" destOrd="0" presId="urn:microsoft.com/office/officeart/2005/8/layout/equation2"/>
    <dgm:cxn modelId="{1E5C03FB-31DD-0047-9A46-FB51F2B07A94}" type="presParOf" srcId="{3BD31CF4-7840-E649-8A19-5A70370B0E05}" destId="{B03FC944-4734-C64C-AA3B-48FDB6BFECAE}" srcOrd="0" destOrd="0" presId="urn:microsoft.com/office/officeart/2005/8/layout/equation2"/>
    <dgm:cxn modelId="{BDC78D35-10FC-3045-96F1-771A554E818C}" type="presParOf" srcId="{24FECCBB-A050-7344-ABB2-F22CE6E05266}" destId="{28875B03-43C7-3D40-A6F0-526757FDCDF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83A9FB-89F5-5C40-86C7-AA05FB0C365B}" type="doc">
      <dgm:prSet loTypeId="urn:microsoft.com/office/officeart/2005/8/layout/arrow6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111B8F-0001-EA47-AB3E-75BAC2AF4951}">
      <dgm:prSet/>
      <dgm:spPr/>
      <dgm:t>
        <a:bodyPr/>
        <a:lstStyle/>
        <a:p>
          <a:pPr rtl="0"/>
          <a:r>
            <a:rPr lang="en-US" dirty="0"/>
            <a:t>Resource utilization</a:t>
          </a:r>
        </a:p>
      </dgm:t>
    </dgm:pt>
    <dgm:pt modelId="{EC3547F8-833A-E748-ACD0-AF289D6AD980}" type="parTrans" cxnId="{864EBB82-45E4-9246-BB64-68530C13A054}">
      <dgm:prSet/>
      <dgm:spPr/>
      <dgm:t>
        <a:bodyPr/>
        <a:lstStyle/>
        <a:p>
          <a:endParaRPr lang="en-US"/>
        </a:p>
      </dgm:t>
    </dgm:pt>
    <dgm:pt modelId="{01BB8849-6C9E-C944-AB7E-360F51625104}" type="sibTrans" cxnId="{864EBB82-45E4-9246-BB64-68530C13A054}">
      <dgm:prSet/>
      <dgm:spPr/>
      <dgm:t>
        <a:bodyPr/>
        <a:lstStyle/>
        <a:p>
          <a:endParaRPr lang="en-US"/>
        </a:p>
      </dgm:t>
    </dgm:pt>
    <dgm:pt modelId="{ECEF789C-B904-B047-86AE-D8A027BA9715}">
      <dgm:prSet/>
      <dgm:spPr/>
      <dgm:t>
        <a:bodyPr/>
        <a:lstStyle/>
        <a:p>
          <a:pPr rtl="0"/>
          <a:r>
            <a:rPr lang="en-US" dirty="0"/>
            <a:t>Waiting time</a:t>
          </a:r>
        </a:p>
      </dgm:t>
    </dgm:pt>
    <dgm:pt modelId="{A3944893-38B8-924F-A921-C464729A183C}" type="parTrans" cxnId="{EB09EBC0-BA65-8E49-81C3-FA9BCDD8902E}">
      <dgm:prSet/>
      <dgm:spPr/>
      <dgm:t>
        <a:bodyPr/>
        <a:lstStyle/>
        <a:p>
          <a:endParaRPr lang="en-US"/>
        </a:p>
      </dgm:t>
    </dgm:pt>
    <dgm:pt modelId="{D202A364-EA68-2E40-9352-8E18D929DED2}" type="sibTrans" cxnId="{EB09EBC0-BA65-8E49-81C3-FA9BCDD8902E}">
      <dgm:prSet/>
      <dgm:spPr/>
      <dgm:t>
        <a:bodyPr/>
        <a:lstStyle/>
        <a:p>
          <a:endParaRPr lang="en-US"/>
        </a:p>
      </dgm:t>
    </dgm:pt>
    <dgm:pt modelId="{7033EC40-E5F3-E14C-95E2-9560E74314FC}" type="pres">
      <dgm:prSet presAssocID="{8683A9FB-89F5-5C40-86C7-AA05FB0C365B}" presName="compositeShape" presStyleCnt="0">
        <dgm:presLayoutVars>
          <dgm:chMax val="2"/>
          <dgm:dir/>
          <dgm:resizeHandles val="exact"/>
        </dgm:presLayoutVars>
      </dgm:prSet>
      <dgm:spPr/>
    </dgm:pt>
    <dgm:pt modelId="{E275045B-AF0E-044B-81FD-F9A8017D5155}" type="pres">
      <dgm:prSet presAssocID="{8683A9FB-89F5-5C40-86C7-AA05FB0C365B}" presName="ribbon" presStyleLbl="node1" presStyleIdx="0" presStyleCnt="1"/>
      <dgm:spPr/>
    </dgm:pt>
    <dgm:pt modelId="{E8CBFB50-6AC8-234F-99A7-9F295F5EAAE5}" type="pres">
      <dgm:prSet presAssocID="{8683A9FB-89F5-5C40-86C7-AA05FB0C365B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21CDE689-4E1F-E04F-B9F1-795F9C5D4BBA}" type="pres">
      <dgm:prSet presAssocID="{8683A9FB-89F5-5C40-86C7-AA05FB0C365B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9AE3F59-61BD-044E-BE91-F4D20279A2C2}" type="presOf" srcId="{ECEF789C-B904-B047-86AE-D8A027BA9715}" destId="{21CDE689-4E1F-E04F-B9F1-795F9C5D4BBA}" srcOrd="0" destOrd="0" presId="urn:microsoft.com/office/officeart/2005/8/layout/arrow6"/>
    <dgm:cxn modelId="{6ED0277A-7583-7E47-BC9B-673D4CFEFF8F}" type="presOf" srcId="{8683A9FB-89F5-5C40-86C7-AA05FB0C365B}" destId="{7033EC40-E5F3-E14C-95E2-9560E74314FC}" srcOrd="0" destOrd="0" presId="urn:microsoft.com/office/officeart/2005/8/layout/arrow6"/>
    <dgm:cxn modelId="{864EBB82-45E4-9246-BB64-68530C13A054}" srcId="{8683A9FB-89F5-5C40-86C7-AA05FB0C365B}" destId="{69111B8F-0001-EA47-AB3E-75BAC2AF4951}" srcOrd="0" destOrd="0" parTransId="{EC3547F8-833A-E748-ACD0-AF289D6AD980}" sibTransId="{01BB8849-6C9E-C944-AB7E-360F51625104}"/>
    <dgm:cxn modelId="{B08CB9B6-5034-E144-BD07-CAA5D8508E10}" type="presOf" srcId="{69111B8F-0001-EA47-AB3E-75BAC2AF4951}" destId="{E8CBFB50-6AC8-234F-99A7-9F295F5EAAE5}" srcOrd="0" destOrd="0" presId="urn:microsoft.com/office/officeart/2005/8/layout/arrow6"/>
    <dgm:cxn modelId="{EB09EBC0-BA65-8E49-81C3-FA9BCDD8902E}" srcId="{8683A9FB-89F5-5C40-86C7-AA05FB0C365B}" destId="{ECEF789C-B904-B047-86AE-D8A027BA9715}" srcOrd="1" destOrd="0" parTransId="{A3944893-38B8-924F-A921-C464729A183C}" sibTransId="{D202A364-EA68-2E40-9352-8E18D929DED2}"/>
    <dgm:cxn modelId="{30AB8066-465C-A340-A416-7B4857D58A5E}" type="presParOf" srcId="{7033EC40-E5F3-E14C-95E2-9560E74314FC}" destId="{E275045B-AF0E-044B-81FD-F9A8017D5155}" srcOrd="0" destOrd="0" presId="urn:microsoft.com/office/officeart/2005/8/layout/arrow6"/>
    <dgm:cxn modelId="{4A209844-E144-CF47-804B-3119365F5717}" type="presParOf" srcId="{7033EC40-E5F3-E14C-95E2-9560E74314FC}" destId="{E8CBFB50-6AC8-234F-99A7-9F295F5EAAE5}" srcOrd="1" destOrd="0" presId="urn:microsoft.com/office/officeart/2005/8/layout/arrow6"/>
    <dgm:cxn modelId="{A5BF916A-C6DA-D344-9F2A-6CD9D7EB0289}" type="presParOf" srcId="{7033EC40-E5F3-E14C-95E2-9560E74314FC}" destId="{21CDE689-4E1F-E04F-B9F1-795F9C5D4BBA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7604D-77E5-FE4A-855B-2B3B5D68DD03}">
      <dsp:nvSpPr>
        <dsp:cNvPr id="0" name=""/>
        <dsp:cNvSpPr/>
      </dsp:nvSpPr>
      <dsp:spPr>
        <a:xfrm>
          <a:off x="0" y="493"/>
          <a:ext cx="8136904" cy="694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Move</a:t>
          </a:r>
        </a:p>
      </dsp:txBody>
      <dsp:txXfrm>
        <a:off x="33926" y="34419"/>
        <a:ext cx="8069052" cy="627128"/>
      </dsp:txXfrm>
    </dsp:sp>
    <dsp:sp modelId="{BD6BB14F-3BFD-074B-9A70-B659D79B332C}">
      <dsp:nvSpPr>
        <dsp:cNvPr id="0" name=""/>
        <dsp:cNvSpPr/>
      </dsp:nvSpPr>
      <dsp:spPr>
        <a:xfrm>
          <a:off x="0" y="695473"/>
          <a:ext cx="8136904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Unnecessary Transportation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Motion</a:t>
          </a:r>
        </a:p>
      </dsp:txBody>
      <dsp:txXfrm>
        <a:off x="0" y="695473"/>
        <a:ext cx="8136904" cy="782460"/>
      </dsp:txXfrm>
    </dsp:sp>
    <dsp:sp modelId="{9F2E99DA-0818-9845-AB4C-BF65E7739ED0}">
      <dsp:nvSpPr>
        <dsp:cNvPr id="0" name=""/>
        <dsp:cNvSpPr/>
      </dsp:nvSpPr>
      <dsp:spPr>
        <a:xfrm>
          <a:off x="0" y="1477933"/>
          <a:ext cx="8136904" cy="694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Hold</a:t>
          </a:r>
        </a:p>
      </dsp:txBody>
      <dsp:txXfrm>
        <a:off x="33926" y="1511859"/>
        <a:ext cx="8069052" cy="627128"/>
      </dsp:txXfrm>
    </dsp:sp>
    <dsp:sp modelId="{A0FEDB1A-5548-FE45-B470-748107FF9986}">
      <dsp:nvSpPr>
        <dsp:cNvPr id="0" name=""/>
        <dsp:cNvSpPr/>
      </dsp:nvSpPr>
      <dsp:spPr>
        <a:xfrm>
          <a:off x="0" y="2172913"/>
          <a:ext cx="8136904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Inventory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Waiting (and idleness)</a:t>
          </a:r>
        </a:p>
      </dsp:txBody>
      <dsp:txXfrm>
        <a:off x="0" y="2172913"/>
        <a:ext cx="8136904" cy="782460"/>
      </dsp:txXfrm>
    </dsp:sp>
    <dsp:sp modelId="{022DF594-5932-6140-A2BD-4CE9ABA78C5A}">
      <dsp:nvSpPr>
        <dsp:cNvPr id="0" name=""/>
        <dsp:cNvSpPr/>
      </dsp:nvSpPr>
      <dsp:spPr>
        <a:xfrm>
          <a:off x="0" y="2955373"/>
          <a:ext cx="8136904" cy="694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Over-do</a:t>
          </a:r>
        </a:p>
      </dsp:txBody>
      <dsp:txXfrm>
        <a:off x="33926" y="2989299"/>
        <a:ext cx="8069052" cy="627128"/>
      </dsp:txXfrm>
    </dsp:sp>
    <dsp:sp modelId="{179013F5-5887-DD4C-A6C9-29C274A8850D}">
      <dsp:nvSpPr>
        <dsp:cNvPr id="0" name=""/>
        <dsp:cNvSpPr/>
      </dsp:nvSpPr>
      <dsp:spPr>
        <a:xfrm>
          <a:off x="0" y="3650353"/>
          <a:ext cx="8136904" cy="1173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Defects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Over-Processing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Over-Production</a:t>
          </a:r>
        </a:p>
      </dsp:txBody>
      <dsp:txXfrm>
        <a:off x="0" y="3650353"/>
        <a:ext cx="8136904" cy="11736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F5798-098E-0E40-AFAB-84AEEBFC4093}">
      <dsp:nvSpPr>
        <dsp:cNvPr id="0" name=""/>
        <dsp:cNvSpPr/>
      </dsp:nvSpPr>
      <dsp:spPr>
        <a:xfrm>
          <a:off x="903879" y="1567"/>
          <a:ext cx="1758095" cy="1758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Processing time</a:t>
          </a:r>
        </a:p>
      </dsp:txBody>
      <dsp:txXfrm>
        <a:off x="1161346" y="259034"/>
        <a:ext cx="1243161" cy="1243161"/>
      </dsp:txXfrm>
    </dsp:sp>
    <dsp:sp modelId="{8902BB47-6517-E54D-8193-320CCBFB32CF}">
      <dsp:nvSpPr>
        <dsp:cNvPr id="0" name=""/>
        <dsp:cNvSpPr/>
      </dsp:nvSpPr>
      <dsp:spPr>
        <a:xfrm>
          <a:off x="1273079" y="1902420"/>
          <a:ext cx="1019695" cy="1019695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1408240" y="2292351"/>
        <a:ext cx="749373" cy="239833"/>
      </dsp:txXfrm>
    </dsp:sp>
    <dsp:sp modelId="{E7AB4E15-5D30-F240-88D7-CCFCCE8D1B61}">
      <dsp:nvSpPr>
        <dsp:cNvPr id="0" name=""/>
        <dsp:cNvSpPr/>
      </dsp:nvSpPr>
      <dsp:spPr>
        <a:xfrm>
          <a:off x="903879" y="3064873"/>
          <a:ext cx="1758095" cy="17580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Waiting time</a:t>
          </a:r>
        </a:p>
      </dsp:txBody>
      <dsp:txXfrm>
        <a:off x="1161346" y="3322340"/>
        <a:ext cx="1243161" cy="1243161"/>
      </dsp:txXfrm>
    </dsp:sp>
    <dsp:sp modelId="{3BD31CF4-7840-E649-8A19-5A70370B0E05}">
      <dsp:nvSpPr>
        <dsp:cNvPr id="0" name=""/>
        <dsp:cNvSpPr/>
      </dsp:nvSpPr>
      <dsp:spPr>
        <a:xfrm>
          <a:off x="2925689" y="2085262"/>
          <a:ext cx="559074" cy="6540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925689" y="2216064"/>
        <a:ext cx="391352" cy="392407"/>
      </dsp:txXfrm>
    </dsp:sp>
    <dsp:sp modelId="{28875B03-43C7-3D40-A6F0-526757FDCDF5}">
      <dsp:nvSpPr>
        <dsp:cNvPr id="0" name=""/>
        <dsp:cNvSpPr/>
      </dsp:nvSpPr>
      <dsp:spPr>
        <a:xfrm>
          <a:off x="3716832" y="654172"/>
          <a:ext cx="3516191" cy="35161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Cycle time</a:t>
          </a:r>
        </a:p>
      </dsp:txBody>
      <dsp:txXfrm>
        <a:off x="4231766" y="1169106"/>
        <a:ext cx="2486323" cy="24863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5045B-AF0E-044B-81FD-F9A8017D5155}">
      <dsp:nvSpPr>
        <dsp:cNvPr id="0" name=""/>
        <dsp:cNvSpPr/>
      </dsp:nvSpPr>
      <dsp:spPr>
        <a:xfrm>
          <a:off x="0" y="784887"/>
          <a:ext cx="8136904" cy="3254761"/>
        </a:xfrm>
        <a:prstGeom prst="leftRightRibb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8CBFB50-6AC8-234F-99A7-9F295F5EAAE5}">
      <dsp:nvSpPr>
        <dsp:cNvPr id="0" name=""/>
        <dsp:cNvSpPr/>
      </dsp:nvSpPr>
      <dsp:spPr>
        <a:xfrm>
          <a:off x="976428" y="1354470"/>
          <a:ext cx="2685178" cy="1594833"/>
        </a:xfrm>
        <a:prstGeom prst="rect">
          <a:avLst/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49352" rIns="0" bIns="160020" numCol="1" spcCol="127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Resource utilization</a:t>
          </a:r>
        </a:p>
      </dsp:txBody>
      <dsp:txXfrm>
        <a:off x="976428" y="1354470"/>
        <a:ext cx="2685178" cy="1594833"/>
      </dsp:txXfrm>
    </dsp:sp>
    <dsp:sp modelId="{21CDE689-4E1F-E04F-B9F1-795F9C5D4BBA}">
      <dsp:nvSpPr>
        <dsp:cNvPr id="0" name=""/>
        <dsp:cNvSpPr/>
      </dsp:nvSpPr>
      <dsp:spPr>
        <a:xfrm>
          <a:off x="4068452" y="1875232"/>
          <a:ext cx="3173392" cy="1594833"/>
        </a:xfrm>
        <a:prstGeom prst="rect">
          <a:avLst/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49352" rIns="0" bIns="160020" numCol="1" spcCol="127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Waiting time</a:t>
          </a:r>
        </a:p>
      </dsp:txBody>
      <dsp:txXfrm>
        <a:off x="4068452" y="1875232"/>
        <a:ext cx="3173392" cy="1594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10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31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46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35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65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53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13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63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720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595959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65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17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20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57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0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6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85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65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497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42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85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740D24-EAA3-4392-89F2-CEC906A2A841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2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ln/>
        </p:spPr>
      </p:sp>
      <p:sp>
        <p:nvSpPr>
          <p:cNvPr id="172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75474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E4DB9-1C8F-4F14-ADF4-35C50C53B268}" type="slidenum">
              <a:rPr lang="en-US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9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1488" cy="3838575"/>
          </a:xfrm>
          <a:prstGeom prst="rect">
            <a:avLst/>
          </a:prstGeom>
          <a:ln/>
        </p:spPr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6900" cy="4605337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buSzPct val="155000"/>
            </a:pPr>
            <a:endParaRPr lang="en-AU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07208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5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464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63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43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7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597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4977" indent="-278838" defTabSz="949597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5349" indent="-223070" defTabSz="949597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1490" indent="-223070" defTabSz="949597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7630" indent="-223070" defTabSz="949597" eaLnBrk="0" hangingPunct="0"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3769" indent="-223070" defTabSz="949597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99910" indent="-223070" defTabSz="949597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46049" indent="-223070" defTabSz="949597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92189" indent="-223070" defTabSz="949597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22033E-B691-CA4D-9A71-FE16B728D59F}" type="slidenum">
              <a:rPr lang="en-US" sz="1300" b="0"/>
              <a:pPr eaLnBrk="1" hangingPunct="1"/>
              <a:t>30</a:t>
            </a:fld>
            <a:endParaRPr lang="en-US" sz="1300" b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t-EE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9834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031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241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621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1E29B-21C5-4616-8C91-16E7C6184830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0887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362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839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482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1E29B-21C5-4616-8C91-16E7C6184830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08261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42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475000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51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752482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125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096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148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006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989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198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2759E-8999-4DBB-AFA5-27BEE8C6C2F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0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1313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796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B23877-3346-5217-190F-FB1026CACA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D014F1-14DE-A3EE-3DA9-2F159A65CFDA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8F4F9-6E06-4CDF-A358-5073BAFD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19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B23877-3346-5217-190F-FB1026CACA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D014F1-14DE-A3EE-3DA9-2F159A65CFDA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8F4F9-6E06-4CDF-A358-5073BAFD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964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632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225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9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92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496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13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791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283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5656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694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058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837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1125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1212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051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3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653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9462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12246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002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123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980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975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C4B33-9048-7D7C-C5B0-FA4D4AFEF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DEF38-BE3C-2062-9239-B8C37518E66E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0126EE-7B3C-9ED9-D163-5BE211363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079A95-170E-97EF-E8EE-812241B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3DFBC2-B1FA-2A04-14AC-064138E3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88798B-B830-153C-7496-073A5BE5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2703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0812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7742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659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6207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1915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9524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46650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5F6139-ACB5-F494-9E2F-F965CC88D2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216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0EBD53-C90E-00E4-FC88-1AF3C461ABB1}"/>
              </a:ext>
            </a:extLst>
          </p:cNvPr>
          <p:cNvCxnSpPr>
            <a:cxnSpLocks/>
          </p:cNvCxnSpPr>
          <p:nvPr userDrawn="1"/>
        </p:nvCxnSpPr>
        <p:spPr>
          <a:xfrm>
            <a:off x="609601" y="1219638"/>
            <a:ext cx="1105936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E61B19-B00E-2A9F-6953-E71DB71F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731"/>
            <a:ext cx="11169112" cy="4523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5E7FA9-318E-EAFA-EC05-9A568E3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7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362CD8-C817-7013-231F-7DAFC8D8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340" y="6351349"/>
            <a:ext cx="1189533" cy="309702"/>
          </a:xfrm>
        </p:spPr>
        <p:txBody>
          <a:bodyPr/>
          <a:lstStyle>
            <a:lvl1pPr>
              <a:defRPr/>
            </a:lvl1pPr>
          </a:lstStyle>
          <a:p>
            <a:fld id="{C145EA6F-A024-4C66-9C8B-8520E7132562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AEB1AC-A6D6-2C40-AF7C-70178CC4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44" y="130444"/>
            <a:ext cx="11162168" cy="1084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17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  <p:sldLayoutId id="2147483667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3" r:id="rId27"/>
    <p:sldLayoutId id="2147483694" r:id="rId28"/>
    <p:sldLayoutId id="2147483695" r:id="rId29"/>
    <p:sldLayoutId id="2147483696" r:id="rId30"/>
    <p:sldLayoutId id="2147483705" r:id="rId31"/>
    <p:sldLayoutId id="2147483708" r:id="rId32"/>
    <p:sldLayoutId id="2147483710" r:id="rId33"/>
    <p:sldLayoutId id="2147483711" r:id="rId34"/>
    <p:sldLayoutId id="2147483713" r:id="rId35"/>
    <p:sldLayoutId id="2147483715" r:id="rId36"/>
    <p:sldLayoutId id="2147483716" r:id="rId37"/>
    <p:sldLayoutId id="2147483719" r:id="rId38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ositorio.com/rcalc/rcalclite.htm" TargetMode="External"/><Relationship Id="rId7" Type="http://schemas.openxmlformats.org/officeDocument/2006/relationships/image" Target="../media/image38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6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7091"/>
            <a:ext cx="10515600" cy="32748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Introduction to Process view of the organization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Process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Business Process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A collection of inter-related events, activities, and decision points that involve several actors and objects, which collectively lead to an outcome that is of value to at least one customer.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Business Process Management: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 body of methods, techniques, and tools to identify, discover, analyze, redesign, execute, and monitor business processes in order to optimize their performance.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18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Process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Event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Events correspond to things that happen atomically, which means that they have no duration.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Activities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Both fine-grained or coarse-grained units of work.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Tasks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refers to a fine-grained unit of work performed by a single process.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Decision points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points in time when a decision is made that affects the way the process is executed.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Actors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Human actors, organizations, or software systems acting on behalf of human actors or organizations.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Internal - process participants.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External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52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Process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Physical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objects: E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quipment, materials, products, paper documents.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Informational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objects: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Electronic documents and electronic records.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Outcomes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 an outcome should deliver value to the actors involved in the process.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Negative outcome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Positive outcome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Customer: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The one who consumes the output.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793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Processes and Outcomes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Every Process leads to one or more outcomes – Positive or Negative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Positive outcomes add value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Negative outcome reduce value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Outcomes: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Items received as requested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Items received but different from requested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Items requested rejected by supervisor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Items not available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Items received as per changed request from supervisor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9525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6794" y="92548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Process Management (BPM)</a:t>
            </a: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Art and science of overseeing how work is performed in an organization to ensure consistent outcomes and to take advantage of </a:t>
            </a: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improvement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 opportunities.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Improvement: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Reducing costs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Reducing execution times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Reducing error rates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Gaining competitive advantage through innovation.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Improvement initiatives may be one-off or of a continuous nature; they may be incremental or radical.</a:t>
            </a:r>
          </a:p>
        </p:txBody>
      </p:sp>
    </p:spTree>
    <p:extLst>
      <p:ext uri="{BB962C8B-B14F-4D97-AF65-F5344CB8AC3E}">
        <p14:creationId xmlns:p14="http://schemas.microsoft.com/office/powerpoint/2010/main" val="15256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Examples of Business Processes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prstClr val="black"/>
                </a:solidFill>
                <a:latin typeface="Calibri" panose="020F0502020204030204"/>
              </a:rPr>
              <a:t>Order-to-cash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Quote-to-order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Procure-to-pay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Issue-to-resolution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Application-to-approval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Claim-to-Settlement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821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Ford Case – Don’t Automate, Obliterate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Procure-to-pay process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Accounts Payable – 500 people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Automation (20% improvement)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Mazda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1973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Ford Case – Don’t Automate, Obliterate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Result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75% reduction in head count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More accurate information with everyone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Purchase requisition faster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Payment overdue reduced</a:t>
            </a:r>
          </a:p>
          <a:p>
            <a:pPr marL="1257300" lvl="2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Earlier: Pay when we get invoice</a:t>
            </a:r>
          </a:p>
          <a:p>
            <a:pPr marL="1257300" lvl="2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Later: Pay when we get the goods</a:t>
            </a:r>
          </a:p>
        </p:txBody>
      </p:sp>
    </p:spTree>
    <p:extLst>
      <p:ext uri="{BB962C8B-B14F-4D97-AF65-F5344CB8AC3E}">
        <p14:creationId xmlns:p14="http://schemas.microsoft.com/office/powerpoint/2010/main" val="163020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Ford Case – Don’t Automate, Obliterate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Principal of Business Process Reengineering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Organize around outcomes, not tasks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Have those who use the output of the process, drive the process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Subsume information processing work into the real work that produces the information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Treat geographically dispersed resources as if they are centralized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Link parallel activities instead of integrating their results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Put decision point where the work is performed and build control into the process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Capture the information once and at the source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81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Category of Processes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CCB7D0-F455-A25F-450F-CEBCBCB92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999" y="1739755"/>
            <a:ext cx="7740295" cy="418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pPr algn="l"/>
            <a:r>
              <a:rPr lang="en-IN" b="0" i="0" dirty="0">
                <a:solidFill>
                  <a:srgbClr val="595959"/>
                </a:solidFill>
                <a:effectLst/>
                <a:latin typeface="Open Sans" panose="020B0606030504020204" pitchFamily="34" charset="0"/>
              </a:rPr>
              <a:t>Process Mapping &amp; Process Modelling</a:t>
            </a:r>
            <a:br>
              <a:rPr lang="en-IN" b="0" i="0" dirty="0">
                <a:solidFill>
                  <a:srgbClr val="595959"/>
                </a:solidFill>
                <a:effectLst/>
                <a:latin typeface="Open Sans" panose="020B0606030504020204" pitchFamily="34" charset="0"/>
              </a:rPr>
            </a:br>
            <a:br>
              <a:rPr lang="en-IN" b="0" i="0" dirty="0">
                <a:solidFill>
                  <a:srgbClr val="595959"/>
                </a:solidFill>
                <a:effectLst/>
                <a:latin typeface="Open Sans" panose="020B0606030504020204" pitchFamily="34" charset="0"/>
              </a:rPr>
            </a:br>
            <a:endParaRPr lang="en-IN" b="0" i="0" dirty="0">
              <a:solidFill>
                <a:srgbClr val="595959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Process mapping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is the process of drawing out all the steps and tasks involved in a business process, to create a process map, also known as a workflow diagram, which visually describes what happens, step-by-step.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 map to guide you through the business process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Process maps can support activities such as business monitoring and reporting, and compliance activities such as auditing.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prstClr val="black"/>
                </a:solidFill>
                <a:latin typeface="Calibri" panose="020F0502020204030204"/>
              </a:rPr>
              <a:t>Process modeling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is the graphical representation of business processes or workflows in detail and in the context of business operations.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 process model will include elements of process documentation, noting all information necessary to properly execute the process and how it fits into the wider organization. 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Basis for continuous improvement</a:t>
            </a:r>
          </a:p>
        </p:txBody>
      </p:sp>
    </p:spTree>
    <p:extLst>
      <p:ext uri="{BB962C8B-B14F-4D97-AF65-F5344CB8AC3E}">
        <p14:creationId xmlns:p14="http://schemas.microsoft.com/office/powerpoint/2010/main" val="90405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Rules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9" y="1565564"/>
            <a:ext cx="524369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Events are represented by circles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Task or Activities by rounded rectangles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Sequence flows (also called arcs) are represented by arrows with a full arrow-head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EC570-9A37-F89A-F6CE-DB4A35D9B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113" y="1409955"/>
            <a:ext cx="3558848" cy="12345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DC217F-B74C-0C31-1DCA-05D6F5340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5246" y="3264967"/>
            <a:ext cx="1394581" cy="899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66E1B9-C782-AF6C-3991-74403DC22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2316" y="5499144"/>
            <a:ext cx="2080440" cy="2819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742D08-A331-4571-F52D-F8D47C6930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Token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617FD-6C5D-8C8B-31F7-5AADA5469E73}"/>
              </a:ext>
            </a:extLst>
          </p:cNvPr>
          <p:cNvSpPr txBox="1"/>
          <p:nvPr/>
        </p:nvSpPr>
        <p:spPr>
          <a:xfrm>
            <a:off x="665018" y="1565564"/>
            <a:ext cx="10727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Represents state of an Instances of a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7AABD-CC08-4741-33FD-A0F6FCD7F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377" y="2910565"/>
            <a:ext cx="9561822" cy="160764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15D445-5AE5-6A2E-BEA6-5E81636F19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1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- Mutually exclusive paths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Gateways – XOR gateway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XOR split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XOR join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Default flow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4C170A-5F83-8D59-DBC7-A94B8B2D3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212" y="2911742"/>
            <a:ext cx="8582159" cy="34624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FA0BA6-615D-5D97-89F3-B3E02473D7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– Parallel paths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Gateways – AND gateway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AND split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AND join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Synchronization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D0F98F-D80A-A157-2C62-ABAD0C976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313" y="2911742"/>
            <a:ext cx="7698669" cy="35411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9A0B44-B599-3631-56C5-D67F181C20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1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– Multiple paths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Gateways – OR gateway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OR split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OR join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Synchronization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6CC53-303A-6130-1973-A9F239A2B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79" y="2968575"/>
            <a:ext cx="8173303" cy="300759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F4520-0AB8-3D4A-307B-6350D9CE73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7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– Interpret the models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5D3782-F0E1-C24C-5643-F1D9C8D5E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88" y="2252479"/>
            <a:ext cx="5456393" cy="29339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6C51A0-DDB5-7595-A92D-DEA3ADF43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52479"/>
            <a:ext cx="5494496" cy="287298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79F025-9735-471B-476C-2E49FD4C0F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28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667916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– Deadlock, Lack of synchronization 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8B9909-2431-58E3-529E-CE04E7160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521" y="1931556"/>
            <a:ext cx="7985895" cy="374848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043D9-E7E4-4949-062C-130A8CC6F1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53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667916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Branching and Merging </a:t>
            </a:r>
            <a:r>
              <a:rPr lang="en-US" altLang="en-US" dirty="0">
                <a:solidFill>
                  <a:prstClr val="black"/>
                </a:solidFill>
                <a:latin typeface="Calibri" panose="020F0502020204030204"/>
              </a:rPr>
              <a:t>– Repetition block 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E703A4-4E70-07E0-845A-4D20076FD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36" y="2905637"/>
            <a:ext cx="9658328" cy="17416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B450F4-377C-A10B-11CA-95F25EEB5A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9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  <a:t>Business Objects</a:t>
            </a: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br>
              <a:rPr lang="en-US" altLang="en-US" sz="2800" dirty="0">
                <a:solidFill>
                  <a:prstClr val="black"/>
                </a:solidFill>
                <a:latin typeface="Calibri" panose="020F0502020204030204"/>
              </a:rPr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Data objects – Artefacts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As a document with the upper-right corner folded over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Link them to activities with a dotted arrow with an open arrowhead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Data Association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State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Data store – A place containing data objects that need to be persisted beyond the duration of a process instance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BB0E8-2BEC-6FF4-710E-4376F54A3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789" y="1419715"/>
            <a:ext cx="1376801" cy="1752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863AD-E986-A87B-7AB7-36793F340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841" y="3291293"/>
            <a:ext cx="3020602" cy="33419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D73AD4-69D3-33BD-0041-C375A19724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8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60ADBE-F9A3-291F-63E4-EE215EE9F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122520"/>
            <a:ext cx="11801138" cy="66440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81D78A-789C-D840-AFF1-045EE2431C3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60EDB8-5305-433F-BE41-D7A86D811DB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6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6840" y="358014"/>
            <a:ext cx="7559675" cy="731227"/>
          </a:xfrm>
        </p:spPr>
        <p:txBody>
          <a:bodyPr>
            <a:normAutofit/>
          </a:bodyPr>
          <a:lstStyle/>
          <a:p>
            <a:r>
              <a:rPr lang="en-AU" sz="2800" dirty="0"/>
              <a:t>Example: block-structured repetition</a:t>
            </a:r>
          </a:p>
        </p:txBody>
      </p:sp>
      <p:graphicFrame>
        <p:nvGraphicFramePr>
          <p:cNvPr id="1726467" name="Object 3"/>
          <p:cNvGraphicFramePr>
            <a:graphicFrameLocks noChangeAspect="1"/>
          </p:cNvGraphicFramePr>
          <p:nvPr/>
        </p:nvGraphicFramePr>
        <p:xfrm>
          <a:off x="1670050" y="1698625"/>
          <a:ext cx="8807450" cy="3998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6204600" imgH="3010320" progId="Visio.Drawing.11">
                  <p:embed/>
                </p:oleObj>
              </mc:Choice>
              <mc:Fallback>
                <p:oleObj name="Visio" r:id="rId3" imgW="6204600" imgH="3010320" progId="Visio.Drawing.11">
                  <p:embed/>
                  <p:pic>
                    <p:nvPicPr>
                      <p:cNvPr id="17264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0" y="1698625"/>
                        <a:ext cx="8807450" cy="39989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ular Callout 4"/>
          <p:cNvSpPr/>
          <p:nvPr/>
        </p:nvSpPr>
        <p:spPr bwMode="auto">
          <a:xfrm>
            <a:off x="8498614" y="5505837"/>
            <a:ext cx="1772629" cy="715183"/>
          </a:xfrm>
          <a:prstGeom prst="wedgeRoundRectCallout">
            <a:avLst>
              <a:gd name="adj1" fmla="val -82665"/>
              <a:gd name="adj2" fmla="val -5972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1680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Must have a decision activity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6942207" y="1089241"/>
            <a:ext cx="1412842" cy="703786"/>
          </a:xfrm>
          <a:prstGeom prst="wedgeRoundRectCallout">
            <a:avLst>
              <a:gd name="adj1" fmla="val 46037"/>
              <a:gd name="adj2" fmla="val 6983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1680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Completion condition</a:t>
            </a:r>
          </a:p>
        </p:txBody>
      </p:sp>
    </p:spTree>
    <p:extLst>
      <p:ext uri="{BB962C8B-B14F-4D97-AF65-F5344CB8AC3E}">
        <p14:creationId xmlns:p14="http://schemas.microsoft.com/office/powerpoint/2010/main" val="32695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900" name="Rectangle 3"/>
          <p:cNvSpPr>
            <a:spLocks noGrp="1" noChangeArrowheads="1"/>
          </p:cNvSpPr>
          <p:nvPr>
            <p:ph idx="1"/>
          </p:nvPr>
        </p:nvSpPr>
        <p:spPr>
          <a:xfrm>
            <a:off x="1855798" y="1645069"/>
            <a:ext cx="8866878" cy="51710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160" dirty="0"/>
              <a:t>Provides a mechanism to indicate that an activity is executed </a:t>
            </a:r>
            <a:r>
              <a:rPr lang="en-AU" sz="2160" i="1" dirty="0"/>
              <a:t>multiple times concurrently</a:t>
            </a:r>
            <a:endParaRPr lang="en-AU" sz="2160" dirty="0"/>
          </a:p>
          <a:p>
            <a:pPr>
              <a:lnSpc>
                <a:spcPct val="90000"/>
              </a:lnSpc>
            </a:pPr>
            <a:endParaRPr lang="en-AU" sz="2160" dirty="0"/>
          </a:p>
          <a:p>
            <a:pPr>
              <a:lnSpc>
                <a:spcPct val="90000"/>
              </a:lnSpc>
            </a:pPr>
            <a:endParaRPr lang="en-AU" sz="2160" dirty="0"/>
          </a:p>
          <a:p>
            <a:pPr>
              <a:lnSpc>
                <a:spcPct val="90000"/>
              </a:lnSpc>
            </a:pPr>
            <a:endParaRPr lang="en-AU" sz="2160" dirty="0"/>
          </a:p>
          <a:p>
            <a:pPr>
              <a:lnSpc>
                <a:spcPct val="90000"/>
              </a:lnSpc>
            </a:pPr>
            <a:endParaRPr lang="en-AU" sz="2160" dirty="0"/>
          </a:p>
          <a:p>
            <a:pPr>
              <a:lnSpc>
                <a:spcPct val="90000"/>
              </a:lnSpc>
            </a:pPr>
            <a:endParaRPr lang="en-AU" sz="2160" dirty="0"/>
          </a:p>
          <a:p>
            <a:pPr marL="0" indent="0">
              <a:lnSpc>
                <a:spcPct val="110000"/>
              </a:lnSpc>
              <a:buNone/>
            </a:pPr>
            <a:r>
              <a:rPr lang="en-AU" sz="2160" dirty="0"/>
              <a:t>Useful when the same activity needs to be executed for multiple entities or data items, such as:</a:t>
            </a:r>
          </a:p>
          <a:p>
            <a:pPr marL="411146" lvl="1" indent="-182556"/>
            <a:r>
              <a:rPr lang="en-AU" sz="1920" dirty="0"/>
              <a:t>Request quotes from multiple suppliers</a:t>
            </a:r>
          </a:p>
          <a:p>
            <a:pPr marL="411146" lvl="1" indent="-182556"/>
            <a:r>
              <a:rPr lang="en-AU" sz="1920" dirty="0"/>
              <a:t>Check the availability for each line item in an order separately</a:t>
            </a:r>
          </a:p>
          <a:p>
            <a:pPr marL="411146" lvl="1" indent="-182556"/>
            <a:r>
              <a:rPr lang="en-AU" sz="1920" dirty="0"/>
              <a:t>Send and gather questionnaires from multiple witnesses in the context of an insurance claim</a:t>
            </a:r>
          </a:p>
          <a:p>
            <a:pPr lvl="1">
              <a:lnSpc>
                <a:spcPct val="90000"/>
              </a:lnSpc>
            </a:pPr>
            <a:endParaRPr lang="en-AU" sz="216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89" y="167640"/>
            <a:ext cx="9339959" cy="1084586"/>
          </a:xfrm>
        </p:spPr>
        <p:txBody>
          <a:bodyPr>
            <a:normAutofit fontScale="90000"/>
          </a:bodyPr>
          <a:lstStyle/>
          <a:p>
            <a:r>
              <a:rPr lang="en-US" dirty="0"/>
              <a:t>Parallel repetition: multi-instance activity</a:t>
            </a:r>
          </a:p>
        </p:txBody>
      </p:sp>
      <p:graphicFrame>
        <p:nvGraphicFramePr>
          <p:cNvPr id="720898" name="Object 4"/>
          <p:cNvGraphicFramePr>
            <a:graphicFrameLocks noChangeAspect="1"/>
          </p:cNvGraphicFramePr>
          <p:nvPr/>
        </p:nvGraphicFramePr>
        <p:xfrm>
          <a:off x="4050763" y="2744766"/>
          <a:ext cx="1448180" cy="909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126886" imgH="766882" progId="Visio.Drawing.11">
                  <p:embed/>
                </p:oleObj>
              </mc:Choice>
              <mc:Fallback>
                <p:oleObj name="Visio" r:id="rId3" imgW="1126886" imgH="766882" progId="Visio.Drawing.11">
                  <p:embed/>
                  <p:pic>
                    <p:nvPicPr>
                      <p:cNvPr id="7208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0763" y="2744766"/>
                        <a:ext cx="1448180" cy="909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63" name="Object 4"/>
          <p:cNvGraphicFramePr>
            <a:graphicFrameLocks noChangeAspect="1"/>
          </p:cNvGraphicFramePr>
          <p:nvPr/>
        </p:nvGraphicFramePr>
        <p:xfrm>
          <a:off x="5849098" y="2752018"/>
          <a:ext cx="1447800" cy="90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126886" imgH="766882" progId="Visio.Drawing.11">
                  <p:embed/>
                </p:oleObj>
              </mc:Choice>
              <mc:Fallback>
                <p:oleObj name="Visio" r:id="rId5" imgW="1126886" imgH="766882" progId="Visio.Drawing.11">
                  <p:embed/>
                  <p:pic>
                    <p:nvPicPr>
                      <p:cNvPr id="70656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098" y="2752018"/>
                        <a:ext cx="1447800" cy="90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420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7" y="1419715"/>
            <a:ext cx="978218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Disability Insurance Claims Handling at </a:t>
            </a:r>
            <a:r>
              <a:rPr lang="en-US" altLang="en-US" b="1" dirty="0" err="1"/>
              <a:t>InsureIT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57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352BBA-6576-E90C-93AE-C917DE7F4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378" y="195146"/>
            <a:ext cx="7041243" cy="64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8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dirty="0"/>
              <a:t>Value-added analysis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1905000" y="1390539"/>
            <a:ext cx="8458200" cy="470546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Divide the process into steps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Steps performed before a task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task itself, possibly decomposed into smaller steps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Steps performed after a task, in preparation for the next task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Classify each step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Value-adding (VA)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Business value-adding (BVA)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Non-value-adding (NVA)</a:t>
            </a:r>
          </a:p>
        </p:txBody>
      </p:sp>
    </p:spTree>
    <p:extLst>
      <p:ext uri="{BB962C8B-B14F-4D97-AF65-F5344CB8AC3E}">
        <p14:creationId xmlns:p14="http://schemas.microsoft.com/office/powerpoint/2010/main" val="207948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572CE9-97A7-DF4C-AB28-2B29F934A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520" y="219919"/>
            <a:ext cx="7904536" cy="622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18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991544" y="1340769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Seven sources of waste</a:t>
            </a:r>
          </a:p>
        </p:txBody>
      </p:sp>
    </p:spTree>
    <p:extLst>
      <p:ext uri="{BB962C8B-B14F-4D97-AF65-F5344CB8AC3E}">
        <p14:creationId xmlns:p14="http://schemas.microsoft.com/office/powerpoint/2010/main" val="298414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14313"/>
            <a:ext cx="8229600" cy="1143000"/>
          </a:xfrm>
        </p:spPr>
        <p:txBody>
          <a:bodyPr/>
          <a:lstStyle/>
          <a:p>
            <a:r>
              <a:rPr lang="en-AU">
                <a:latin typeface="Arial" charset="0"/>
                <a:ea typeface="ＭＳ Ｐゴシック" charset="0"/>
                <a:cs typeface="ＭＳ Ｐゴシック" charset="0"/>
              </a:rPr>
              <a:t>Issue register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17738" y="1357313"/>
            <a:ext cx="7772400" cy="4714876"/>
          </a:xfrm>
        </p:spPr>
        <p:txBody>
          <a:bodyPr/>
          <a:lstStyle/>
          <a:p>
            <a:r>
              <a:rPr lang="en-AU" sz="2200" dirty="0">
                <a:latin typeface="Arial" charset="0"/>
                <a:ea typeface="ＭＳ Ｐゴシック" charset="0"/>
                <a:cs typeface="ＭＳ Ｐゴシック" charset="0"/>
              </a:rPr>
              <a:t>Purpose: to maintain, organize and prioritize perceived weaknesses of the process (issues)</a:t>
            </a:r>
          </a:p>
          <a:p>
            <a:r>
              <a:rPr lang="en-AU" sz="2200" dirty="0">
                <a:latin typeface="Arial" charset="0"/>
                <a:ea typeface="ＭＳ Ｐゴシック" charset="0"/>
                <a:cs typeface="ＭＳ Ｐゴシック" charset="0"/>
              </a:rPr>
              <a:t>Sources of issues:</a:t>
            </a:r>
          </a:p>
          <a:p>
            <a:pPr lvl="1"/>
            <a:r>
              <a:rPr lang="en-AU" sz="1600" dirty="0">
                <a:latin typeface="Arial" charset="0"/>
                <a:ea typeface="ＭＳ Ｐゴシック" charset="0"/>
                <a:cs typeface="ＭＳ Ｐゴシック" charset="0"/>
              </a:rPr>
              <a:t>Input to a process modelling project</a:t>
            </a:r>
          </a:p>
          <a:p>
            <a:pPr lvl="1"/>
            <a:r>
              <a:rPr lang="en-AU" sz="1600" dirty="0">
                <a:latin typeface="Arial" charset="0"/>
                <a:ea typeface="ＭＳ Ｐゴシック" charset="0"/>
                <a:cs typeface="ＭＳ Ｐゴシック" charset="0"/>
              </a:rPr>
              <a:t>Collected as part of ongoing process improvement actions</a:t>
            </a:r>
          </a:p>
          <a:p>
            <a:pPr lvl="1"/>
            <a:r>
              <a:rPr lang="en-AU" sz="1600" dirty="0">
                <a:latin typeface="Arial" charset="0"/>
                <a:ea typeface="ＭＳ Ｐゴシック" charset="0"/>
                <a:cs typeface="ＭＳ Ｐゴシック" charset="0"/>
              </a:rPr>
              <a:t>Collected during process discovery (modelling)</a:t>
            </a:r>
          </a:p>
          <a:p>
            <a:pPr lvl="1"/>
            <a:r>
              <a:rPr lang="en-AU" sz="1600" dirty="0">
                <a:latin typeface="Arial" charset="0"/>
                <a:ea typeface="ＭＳ Ｐゴシック" charset="0"/>
                <a:cs typeface="ＭＳ Ｐゴシック" charset="0"/>
              </a:rPr>
              <a:t>Value-added/waste analysis</a:t>
            </a:r>
          </a:p>
          <a:p>
            <a:pPr lvl="1">
              <a:buFontTx/>
              <a:buChar char="•"/>
            </a:pPr>
            <a:endParaRPr lang="et-EE" dirty="0">
              <a:latin typeface="Arial" charset="0"/>
              <a:ea typeface="ＭＳ Ｐゴシック" charset="0"/>
            </a:endParaRPr>
          </a:p>
          <a:p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907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Issue Register Example</a:t>
            </a:r>
            <a:endParaRPr lang="en-US" dirty="0"/>
          </a:p>
        </p:txBody>
      </p:sp>
      <p:sp>
        <p:nvSpPr>
          <p:cNvPr id="16419" name="Rectangle 57"/>
          <p:cNvSpPr>
            <a:spLocks noChangeArrowheads="1"/>
          </p:cNvSpPr>
          <p:nvPr/>
        </p:nvSpPr>
        <p:spPr bwMode="auto">
          <a:xfrm>
            <a:off x="1657351" y="4705332"/>
            <a:ext cx="18182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br>
              <a:rPr lang="de-DE" sz="900">
                <a:solidFill>
                  <a:srgbClr val="000000"/>
                </a:solidFill>
              </a:rPr>
            </a:br>
            <a:endParaRPr lang="de-DE" sz="900">
              <a:latin typeface="Times New Roman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B285FF-CADC-A381-BB73-20F4C57B2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710" y="1530261"/>
            <a:ext cx="8638580" cy="493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80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Pareto chart example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94" y="1399808"/>
            <a:ext cx="8159380" cy="53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9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Two-Dimensional Prioritization: PICK Chart</a:t>
            </a:r>
          </a:p>
        </p:txBody>
      </p:sp>
      <p:pic>
        <p:nvPicPr>
          <p:cNvPr id="26626" name="Picture 3" descr="ch6_PICKCha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69" y="1486910"/>
            <a:ext cx="5986750" cy="502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751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Root-cause analysis</a:t>
            </a:r>
          </a:p>
        </p:txBody>
      </p:sp>
      <p:sp>
        <p:nvSpPr>
          <p:cNvPr id="6" name="Freeform 5"/>
          <p:cNvSpPr/>
          <p:nvPr/>
        </p:nvSpPr>
        <p:spPr>
          <a:xfrm>
            <a:off x="3103993" y="1484775"/>
            <a:ext cx="5581642" cy="2517418"/>
          </a:xfrm>
          <a:custGeom>
            <a:avLst/>
            <a:gdLst>
              <a:gd name="connsiteX0" fmla="*/ 0 w 3949259"/>
              <a:gd name="connsiteY0" fmla="*/ 2567018 h 3949259"/>
              <a:gd name="connsiteX1" fmla="*/ 987315 w 3949259"/>
              <a:gd name="connsiteY1" fmla="*/ 2567018 h 3949259"/>
              <a:gd name="connsiteX2" fmla="*/ 987315 w 3949259"/>
              <a:gd name="connsiteY2" fmla="*/ 0 h 3949259"/>
              <a:gd name="connsiteX3" fmla="*/ 2961944 w 3949259"/>
              <a:gd name="connsiteY3" fmla="*/ 0 h 3949259"/>
              <a:gd name="connsiteX4" fmla="*/ 2961944 w 3949259"/>
              <a:gd name="connsiteY4" fmla="*/ 2567018 h 3949259"/>
              <a:gd name="connsiteX5" fmla="*/ 3949259 w 3949259"/>
              <a:gd name="connsiteY5" fmla="*/ 2567018 h 3949259"/>
              <a:gd name="connsiteX6" fmla="*/ 1974630 w 3949259"/>
              <a:gd name="connsiteY6" fmla="*/ 3949259 h 3949259"/>
              <a:gd name="connsiteX7" fmla="*/ 0 w 3949259"/>
              <a:gd name="connsiteY7" fmla="*/ 2567018 h 394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9259" h="3949259">
                <a:moveTo>
                  <a:pt x="1382241" y="0"/>
                </a:moveTo>
                <a:lnTo>
                  <a:pt x="1382241" y="987315"/>
                </a:lnTo>
                <a:lnTo>
                  <a:pt x="3949259" y="987315"/>
                </a:lnTo>
                <a:lnTo>
                  <a:pt x="3949259" y="2961944"/>
                </a:lnTo>
                <a:lnTo>
                  <a:pt x="1382241" y="2961944"/>
                </a:lnTo>
                <a:lnTo>
                  <a:pt x="1382241" y="3949259"/>
                </a:lnTo>
                <a:lnTo>
                  <a:pt x="0" y="1974630"/>
                </a:lnTo>
                <a:lnTo>
                  <a:pt x="1382241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2712" tIns="1278907" rIns="291593" bIns="1278907" numCol="1" spcCol="1270" anchor="ctr" anchorCtr="0">
            <a:noAutofit/>
          </a:bodyPr>
          <a:lstStyle/>
          <a:p>
            <a:pPr algn="ctr" defTabSz="18223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latin typeface="+mj-lt"/>
              </a:rPr>
              <a:t>Why-why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3065" y="3101338"/>
            <a:ext cx="1801487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>
              <a:latin typeface="+mj-lt"/>
            </a:endParaRPr>
          </a:p>
          <a:p>
            <a:pPr algn="ctr"/>
            <a:r>
              <a:rPr lang="en-US" sz="3200" b="1" dirty="0">
                <a:latin typeface="+mj-lt"/>
              </a:rPr>
              <a:t>Factors</a:t>
            </a:r>
          </a:p>
          <a:p>
            <a:pPr algn="ctr"/>
            <a:endParaRPr lang="en-US" sz="40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44699" y="3120815"/>
            <a:ext cx="1624288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>
              <a:latin typeface="+mj-lt"/>
            </a:endParaRPr>
          </a:p>
          <a:p>
            <a:pPr algn="ctr"/>
            <a:r>
              <a:rPr lang="en-US" sz="3200" b="1" dirty="0">
                <a:latin typeface="+mj-lt"/>
              </a:rPr>
              <a:t>Issue</a:t>
            </a:r>
          </a:p>
          <a:p>
            <a:pPr algn="ctr"/>
            <a:endParaRPr lang="en-US" sz="4000" b="1" dirty="0">
              <a:latin typeface="+mj-lt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3384552" y="4124805"/>
            <a:ext cx="5245205" cy="2536523"/>
          </a:xfrm>
          <a:prstGeom prst="leftRigh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2712" tIns="1278907" rIns="291593" bIns="1278907" numCol="1" spcCol="1270" anchor="ctr" anchorCtr="0">
            <a:noAutofit/>
          </a:bodyPr>
          <a:lstStyle/>
          <a:p>
            <a:pPr algn="ctr" defTabSz="18223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3600" dirty="0">
                <a:latin typeface="+mj-lt"/>
              </a:rPr>
              <a:t>Cause-effect diagram</a:t>
            </a:r>
          </a:p>
        </p:txBody>
      </p:sp>
    </p:spTree>
    <p:extLst>
      <p:ext uri="{BB962C8B-B14F-4D97-AF65-F5344CB8AC3E}">
        <p14:creationId xmlns:p14="http://schemas.microsoft.com/office/powerpoint/2010/main" val="153832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Why-why diagram example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4294967295"/>
          </p:nvPr>
        </p:nvSpPr>
        <p:spPr>
          <a:xfrm>
            <a:off x="1815996" y="1494861"/>
            <a:ext cx="8560007" cy="4998536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Why-why diagram</a:t>
            </a:r>
          </a:p>
          <a:p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Handling complex claims is time consuming, why?</a:t>
            </a:r>
          </a:p>
          <a:p>
            <a:pPr lvl="1"/>
            <a:r>
              <a:rPr lang="en-US" dirty="0" err="1">
                <a:latin typeface="+mj-lt"/>
                <a:ea typeface="ＭＳ Ｐゴシック" charset="0"/>
                <a:cs typeface="ＭＳ Ｐゴシック" charset="0"/>
              </a:rPr>
              <a:t>Juniour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 claims handler has to request customer authorization form, why?</a:t>
            </a:r>
          </a:p>
          <a:p>
            <a:pPr lvl="2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Health provider does not provide the report without customer authorization form, why?</a:t>
            </a:r>
          </a:p>
          <a:p>
            <a:pPr lvl="3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It is the policy or health provider</a:t>
            </a:r>
          </a:p>
          <a:p>
            <a:pPr lvl="3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It is the law</a:t>
            </a:r>
          </a:p>
          <a:p>
            <a:pPr lvl="1"/>
            <a:r>
              <a:rPr lang="en-US" dirty="0" err="1">
                <a:latin typeface="+mj-lt"/>
                <a:ea typeface="ＭＳ Ｐゴシック" charset="0"/>
                <a:cs typeface="ＭＳ Ｐゴシック" charset="0"/>
              </a:rPr>
              <a:t>Juniour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 claims has to wait for health provider to send health report, why?</a:t>
            </a:r>
          </a:p>
          <a:p>
            <a:pPr lvl="2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Health provider is not sending the health report right away, why?</a:t>
            </a:r>
          </a:p>
          <a:p>
            <a:pPr lvl="3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Health provider does not put enough resources to handle health reports, why?</a:t>
            </a:r>
          </a:p>
          <a:p>
            <a:pPr lvl="4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They perceive that issue is of secondary importance</a:t>
            </a:r>
          </a:p>
          <a:p>
            <a:pPr lvl="4"/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They do not have any financial interest in performing the process faster</a:t>
            </a:r>
            <a:endParaRPr lang="en-US" sz="2000" dirty="0">
              <a:latin typeface="+mj-lt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42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Cause-effect (Fishbone) diagram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21" y="1199789"/>
            <a:ext cx="7647522" cy="547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13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Cause-effect diagram example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288" y="1197220"/>
            <a:ext cx="7722748" cy="547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34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991544" y="1340769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Common time-related measures</a:t>
            </a:r>
          </a:p>
        </p:txBody>
      </p:sp>
      <p:sp>
        <p:nvSpPr>
          <p:cNvPr id="6" name="Document 5"/>
          <p:cNvSpPr/>
          <p:nvPr/>
        </p:nvSpPr>
        <p:spPr>
          <a:xfrm>
            <a:off x="4523325" y="1252227"/>
            <a:ext cx="1918554" cy="1323988"/>
          </a:xfrm>
          <a:prstGeom prst="flowChartDocumen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Time taken by value-adding activities</a:t>
            </a:r>
          </a:p>
        </p:txBody>
      </p:sp>
      <p:sp>
        <p:nvSpPr>
          <p:cNvPr id="7" name="Document 6"/>
          <p:cNvSpPr/>
          <p:nvPr/>
        </p:nvSpPr>
        <p:spPr>
          <a:xfrm>
            <a:off x="9027955" y="2201265"/>
            <a:ext cx="2554446" cy="1372926"/>
          </a:xfrm>
          <a:prstGeom prst="flowChartDocumen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Time between start and completion of a process instance</a:t>
            </a:r>
          </a:p>
        </p:txBody>
      </p:sp>
      <p:sp>
        <p:nvSpPr>
          <p:cNvPr id="9" name="Document 8"/>
          <p:cNvSpPr/>
          <p:nvPr/>
        </p:nvSpPr>
        <p:spPr>
          <a:xfrm>
            <a:off x="4331369" y="5474898"/>
            <a:ext cx="2302468" cy="1230986"/>
          </a:xfrm>
          <a:prstGeom prst="flowChartDocumen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Time taken by non-value-adding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038986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92912" y="2846177"/>
            <a:ext cx="8134168" cy="1813720"/>
            <a:chOff x="468912" y="2846176"/>
            <a:chExt cx="8134167" cy="1813719"/>
          </a:xfrm>
        </p:grpSpPr>
        <p:sp>
          <p:nvSpPr>
            <p:cNvPr id="7" name="Freeform 6"/>
            <p:cNvSpPr/>
            <p:nvPr/>
          </p:nvSpPr>
          <p:spPr>
            <a:xfrm>
              <a:off x="468912" y="2846176"/>
              <a:ext cx="1813719" cy="1813719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/>
                <a:t>Processing Time</a:t>
              </a:r>
              <a:endParaRPr lang="en-US" sz="2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29136" y="2846176"/>
              <a:ext cx="1813719" cy="1813719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dirty="0"/>
                <a:t>Cycle Time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5590129" y="3227057"/>
              <a:ext cx="1051957" cy="1051957"/>
            </a:xfrm>
            <a:custGeom>
              <a:avLst/>
              <a:gdLst>
                <a:gd name="connsiteX0" fmla="*/ 139437 w 1051957"/>
                <a:gd name="connsiteY0" fmla="*/ 216703 h 1051957"/>
                <a:gd name="connsiteX1" fmla="*/ 912520 w 1051957"/>
                <a:gd name="connsiteY1" fmla="*/ 216703 h 1051957"/>
                <a:gd name="connsiteX2" fmla="*/ 912520 w 1051957"/>
                <a:gd name="connsiteY2" fmla="*/ 464123 h 1051957"/>
                <a:gd name="connsiteX3" fmla="*/ 139437 w 1051957"/>
                <a:gd name="connsiteY3" fmla="*/ 464123 h 1051957"/>
                <a:gd name="connsiteX4" fmla="*/ 139437 w 1051957"/>
                <a:gd name="connsiteY4" fmla="*/ 216703 h 1051957"/>
                <a:gd name="connsiteX5" fmla="*/ 139437 w 1051957"/>
                <a:gd name="connsiteY5" fmla="*/ 587834 h 1051957"/>
                <a:gd name="connsiteX6" fmla="*/ 912520 w 1051957"/>
                <a:gd name="connsiteY6" fmla="*/ 587834 h 1051957"/>
                <a:gd name="connsiteX7" fmla="*/ 912520 w 1051957"/>
                <a:gd name="connsiteY7" fmla="*/ 835254 h 1051957"/>
                <a:gd name="connsiteX8" fmla="*/ 139437 w 1051957"/>
                <a:gd name="connsiteY8" fmla="*/ 835254 h 1051957"/>
                <a:gd name="connsiteX9" fmla="*/ 139437 w 1051957"/>
                <a:gd name="connsiteY9" fmla="*/ 587834 h 105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957" h="1051957">
                  <a:moveTo>
                    <a:pt x="139437" y="216703"/>
                  </a:moveTo>
                  <a:lnTo>
                    <a:pt x="912520" y="216703"/>
                  </a:lnTo>
                  <a:lnTo>
                    <a:pt x="912520" y="464123"/>
                  </a:lnTo>
                  <a:lnTo>
                    <a:pt x="139437" y="464123"/>
                  </a:lnTo>
                  <a:lnTo>
                    <a:pt x="139437" y="216703"/>
                  </a:lnTo>
                  <a:close/>
                  <a:moveTo>
                    <a:pt x="139437" y="587834"/>
                  </a:moveTo>
                  <a:lnTo>
                    <a:pt x="912520" y="587834"/>
                  </a:lnTo>
                  <a:lnTo>
                    <a:pt x="912520" y="835254"/>
                  </a:lnTo>
                  <a:lnTo>
                    <a:pt x="139437" y="835254"/>
                  </a:lnTo>
                  <a:lnTo>
                    <a:pt x="139437" y="587834"/>
                  </a:ln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39438" tIns="216703" rIns="139438" bIns="216703" numCol="1" spcCol="1270" anchor="ctr" anchorCtr="0">
              <a:noAutofit/>
            </a:bodyPr>
            <a:lstStyle/>
            <a:p>
              <a:pPr algn="ctr" defTabSz="80006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789360" y="2846176"/>
              <a:ext cx="1813719" cy="1813719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dirty="0"/>
                <a:t>Cycle Time Efficiency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Cycle time efficiency</a:t>
            </a:r>
          </a:p>
        </p:txBody>
      </p:sp>
      <p:sp>
        <p:nvSpPr>
          <p:cNvPr id="12" name="Division 11"/>
          <p:cNvSpPr/>
          <p:nvPr/>
        </p:nvSpPr>
        <p:spPr>
          <a:xfrm>
            <a:off x="4017642" y="3330254"/>
            <a:ext cx="914400" cy="914400"/>
          </a:xfrm>
          <a:prstGeom prst="mathDivid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009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15-01-14 at 3.43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1854867"/>
            <a:ext cx="8751923" cy="188789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Flow analysis of cycle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3451" y="3330707"/>
            <a:ext cx="81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913" y="1429793"/>
            <a:ext cx="825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304" y="3815926"/>
            <a:ext cx="932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 days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0952" y="3279845"/>
            <a:ext cx="973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1005" y="1504508"/>
            <a:ext cx="874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0407" y="3754133"/>
            <a:ext cx="935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 days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5486846" y="4416960"/>
            <a:ext cx="484632" cy="688477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763080" y="5258423"/>
            <a:ext cx="433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366FF"/>
                </a:solidFill>
              </a:rPr>
              <a:t>Cycle time = X days</a:t>
            </a:r>
          </a:p>
        </p:txBody>
      </p:sp>
    </p:spTree>
    <p:extLst>
      <p:ext uri="{BB962C8B-B14F-4D97-AF65-F5344CB8AC3E}">
        <p14:creationId xmlns:p14="http://schemas.microsoft.com/office/powerpoint/2010/main" val="3118805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Sequence –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39D-8AB8-485C-BFEF-50E8D5427D32}" type="slidenum">
              <a:rPr lang="en-A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41</a:t>
            </a:fld>
            <a:endParaRPr lang="en-A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7" name="Picture 6" descr="Screen Shot 2015-01-14 at 11.3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136" y="2666954"/>
            <a:ext cx="7169364" cy="1560478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905000" y="15240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What is the average cycle time?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7453" y="5579703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+ 20 = 30</a:t>
            </a:r>
          </a:p>
        </p:txBody>
      </p:sp>
    </p:spTree>
    <p:extLst>
      <p:ext uri="{BB962C8B-B14F-4D97-AF65-F5344CB8AC3E}">
        <p14:creationId xmlns:p14="http://schemas.microsoft.com/office/powerpoint/2010/main" val="301310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37" descr="ch7_FlowAnalysisXORSpli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2590802"/>
            <a:ext cx="7662862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56830" y="2909375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50%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9530" y="4928675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9530" y="2909375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90%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9530" y="4941376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2852" y="5706703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(20+10)/2 = 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7453" y="5833702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+ 0.9*20+0.1*10 = 29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Example: Alternative Paths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905000" y="15240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What is the average cycle time?</a:t>
            </a:r>
          </a:p>
        </p:txBody>
      </p:sp>
    </p:spTree>
    <p:extLst>
      <p:ext uri="{BB962C8B-B14F-4D97-AF65-F5344CB8AC3E}">
        <p14:creationId xmlns:p14="http://schemas.microsoft.com/office/powerpoint/2010/main" val="21886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9" grpId="0"/>
      <p:bldP spid="10" grpId="0"/>
      <p:bldP spid="10" grpId="1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ch7_FlowAnalysisANDSpli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2743200"/>
            <a:ext cx="74056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67453" y="5694003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+ 20 = 30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Example: Parallel paths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905000" y="15240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What is the average cycle time?</a:t>
            </a:r>
          </a:p>
        </p:txBody>
      </p:sp>
    </p:spTree>
    <p:extLst>
      <p:ext uri="{BB962C8B-B14F-4D97-AF65-F5344CB8AC3E}">
        <p14:creationId xmlns:p14="http://schemas.microsoft.com/office/powerpoint/2010/main" val="77128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1-14 at 11.46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098" y="2965384"/>
            <a:ext cx="8674702" cy="1943236"/>
          </a:xfrm>
          <a:prstGeom prst="rect">
            <a:avLst/>
          </a:prstGeom>
        </p:spPr>
      </p:pic>
      <p:sp>
        <p:nvSpPr>
          <p:cNvPr id="30723" name="Rectangle 8"/>
          <p:cNvSpPr>
            <a:spLocks noChangeArrowheads="1"/>
          </p:cNvSpPr>
          <p:nvPr/>
        </p:nvSpPr>
        <p:spPr bwMode="auto">
          <a:xfrm>
            <a:off x="1905000" y="1524000"/>
            <a:ext cx="8458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38124" indent="-338124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What is the average cycle time?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Example: Rework loop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44530" y="3391975"/>
            <a:ext cx="831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9429" y="4344475"/>
            <a:ext cx="79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67453" y="5354509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+ 20 = 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73129" y="3391975"/>
            <a:ext cx="68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57230" y="4344475"/>
            <a:ext cx="729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99%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0153" y="5803966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+ 20/0.01 = 2010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7231" y="3296052"/>
            <a:ext cx="751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80%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54030" y="4509575"/>
            <a:ext cx="742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20%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65853" y="6222536"/>
            <a:ext cx="605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10 + 20/0.8 = 35</a:t>
            </a:r>
          </a:p>
        </p:txBody>
      </p:sp>
    </p:spTree>
    <p:extLst>
      <p:ext uri="{BB962C8B-B14F-4D97-AF65-F5344CB8AC3E}">
        <p14:creationId xmlns:p14="http://schemas.microsoft.com/office/powerpoint/2010/main" val="233504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Flow analysis equations for cycle time</a:t>
            </a:r>
          </a:p>
        </p:txBody>
      </p:sp>
      <p:sp>
        <p:nvSpPr>
          <p:cNvPr id="23581" name="Text Box 11"/>
          <p:cNvSpPr txBox="1">
            <a:spLocks noChangeArrowheads="1"/>
          </p:cNvSpPr>
          <p:nvPr/>
        </p:nvSpPr>
        <p:spPr bwMode="auto">
          <a:xfrm>
            <a:off x="6201173" y="4297288"/>
            <a:ext cx="3920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CT = max(T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,…, T</a:t>
            </a:r>
            <a:r>
              <a:rPr lang="en-US" baseline="-25000" dirty="0"/>
              <a:t>N</a:t>
            </a:r>
            <a:r>
              <a:rPr lang="en-US" dirty="0"/>
              <a:t>)</a:t>
            </a:r>
          </a:p>
        </p:txBody>
      </p:sp>
      <p:sp>
        <p:nvSpPr>
          <p:cNvPr id="23579" name="Text Box 11"/>
          <p:cNvSpPr txBox="1">
            <a:spLocks noChangeArrowheads="1"/>
          </p:cNvSpPr>
          <p:nvPr/>
        </p:nvSpPr>
        <p:spPr bwMode="auto">
          <a:xfrm>
            <a:off x="6210300" y="2895604"/>
            <a:ext cx="396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CT = p</a:t>
            </a:r>
            <a:r>
              <a:rPr lang="en-US" baseline="-25000" dirty="0"/>
              <a:t>1</a:t>
            </a:r>
            <a:r>
              <a:rPr lang="en-US" dirty="0"/>
              <a:t>*T</a:t>
            </a:r>
            <a:r>
              <a:rPr lang="en-US" baseline="-25000" dirty="0"/>
              <a:t>1</a:t>
            </a:r>
            <a:r>
              <a:rPr lang="en-US" dirty="0"/>
              <a:t>+p</a:t>
            </a:r>
            <a:r>
              <a:rPr lang="en-US" baseline="-25000" dirty="0"/>
              <a:t>2</a:t>
            </a:r>
            <a:r>
              <a:rPr lang="en-US" dirty="0"/>
              <a:t>*T</a:t>
            </a:r>
            <a:r>
              <a:rPr lang="en-US" baseline="-25000" dirty="0"/>
              <a:t>2</a:t>
            </a:r>
            <a:r>
              <a:rPr lang="en-US" dirty="0"/>
              <a:t>+…+ </a:t>
            </a:r>
            <a:r>
              <a:rPr lang="en-US" dirty="0" err="1"/>
              <a:t>p</a:t>
            </a:r>
            <a:r>
              <a:rPr lang="en-US" baseline="-25000" dirty="0" err="1"/>
              <a:t>n</a:t>
            </a:r>
            <a:r>
              <a:rPr lang="en-US" dirty="0"/>
              <a:t>*T</a:t>
            </a:r>
            <a:r>
              <a:rPr lang="en-US" baseline="-25000" dirty="0"/>
              <a:t>N</a:t>
            </a:r>
            <a:r>
              <a:rPr lang="en-US" dirty="0"/>
              <a:t> </a:t>
            </a:r>
          </a:p>
        </p:txBody>
      </p:sp>
      <p:sp>
        <p:nvSpPr>
          <p:cNvPr id="23577" name="AutoShape 13"/>
          <p:cNvSpPr>
            <a:spLocks noChangeArrowheads="1"/>
          </p:cNvSpPr>
          <p:nvPr/>
        </p:nvSpPr>
        <p:spPr bwMode="auto">
          <a:xfrm>
            <a:off x="5524500" y="2819404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3575" name="Text Box 54"/>
          <p:cNvSpPr txBox="1">
            <a:spLocks noChangeArrowheads="1"/>
          </p:cNvSpPr>
          <p:nvPr/>
        </p:nvSpPr>
        <p:spPr bwMode="auto">
          <a:xfrm>
            <a:off x="6172200" y="5842000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CT = T / (1-r)</a:t>
            </a:r>
          </a:p>
        </p:txBody>
      </p:sp>
      <p:sp>
        <p:nvSpPr>
          <p:cNvPr id="23573" name="AutoShape 55"/>
          <p:cNvSpPr>
            <a:spLocks noChangeArrowheads="1"/>
          </p:cNvSpPr>
          <p:nvPr/>
        </p:nvSpPr>
        <p:spPr bwMode="auto">
          <a:xfrm>
            <a:off x="5524500" y="57658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3565" name="AutoShape 55"/>
          <p:cNvSpPr>
            <a:spLocks noChangeArrowheads="1"/>
          </p:cNvSpPr>
          <p:nvPr/>
        </p:nvSpPr>
        <p:spPr bwMode="auto">
          <a:xfrm>
            <a:off x="5511800" y="43180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3571" name="Text Box 11"/>
          <p:cNvSpPr txBox="1">
            <a:spLocks noChangeArrowheads="1"/>
          </p:cNvSpPr>
          <p:nvPr/>
        </p:nvSpPr>
        <p:spPr bwMode="auto">
          <a:xfrm>
            <a:off x="6230764" y="1624732"/>
            <a:ext cx="31514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CT = T</a:t>
            </a:r>
            <a:r>
              <a:rPr lang="en-US" baseline="-25000" dirty="0"/>
              <a:t>1</a:t>
            </a:r>
            <a:r>
              <a:rPr lang="en-US" dirty="0"/>
              <a:t>+T</a:t>
            </a:r>
            <a:r>
              <a:rPr lang="en-US" baseline="-25000" dirty="0"/>
              <a:t>2</a:t>
            </a:r>
            <a:r>
              <a:rPr lang="en-US" dirty="0"/>
              <a:t>+…+ T</a:t>
            </a:r>
            <a:r>
              <a:rPr lang="en-US" baseline="-25000" dirty="0"/>
              <a:t>N</a:t>
            </a:r>
            <a:endParaRPr lang="en-US" dirty="0"/>
          </a:p>
        </p:txBody>
      </p:sp>
      <p:sp>
        <p:nvSpPr>
          <p:cNvPr id="31" name="AutoShape 13"/>
          <p:cNvSpPr>
            <a:spLocks noChangeArrowheads="1"/>
          </p:cNvSpPr>
          <p:nvPr/>
        </p:nvSpPr>
        <p:spPr bwMode="auto">
          <a:xfrm>
            <a:off x="5537200" y="1600204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5712863"/>
            <a:ext cx="3467100" cy="789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100" y="4025174"/>
            <a:ext cx="2501900" cy="15374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1" y="2365447"/>
            <a:ext cx="2578100" cy="15842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587501"/>
            <a:ext cx="33147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952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15-01-14 at 3.43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1828877"/>
            <a:ext cx="8751923" cy="188789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Flow analysis of cycle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3451" y="3304716"/>
            <a:ext cx="840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913" y="1449700"/>
            <a:ext cx="825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304" y="3759337"/>
            <a:ext cx="9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 days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0952" y="3253855"/>
            <a:ext cx="932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1005" y="1478519"/>
            <a:ext cx="795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1 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0407" y="3728143"/>
            <a:ext cx="904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 days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5486846" y="4895836"/>
            <a:ext cx="484632" cy="688477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2754700" y="5706704"/>
            <a:ext cx="625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= 1.25 + 3 + 3 + 1.4  = 8.65 days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90122" y="2356129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98808" y="2340233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56674" y="2324339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642409" y="2308444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9523774" y="2307850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02081" y="1865966"/>
            <a:ext cx="734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66630" y="1880675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60%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61636" y="4252665"/>
            <a:ext cx="88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1/0.8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97806" y="4253524"/>
            <a:ext cx="133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max(1,3)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7899" y="4252933"/>
            <a:ext cx="123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03133" y="4252344"/>
            <a:ext cx="1777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0.6*1+0.4*2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22789" y="2997530"/>
            <a:ext cx="734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80%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81932" y="3333525"/>
            <a:ext cx="533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398548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15-01-14 at 3.43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64" y="1822885"/>
            <a:ext cx="8751923" cy="188789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Flow analysis of processing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01051" y="3304717"/>
            <a:ext cx="102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6136" y="1449700"/>
            <a:ext cx="1148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0.5 hour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0951" y="3253855"/>
            <a:ext cx="1040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 hours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0404" y="1478519"/>
            <a:ext cx="9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 hours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5050" y="3728142"/>
            <a:ext cx="1203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0.5 </a:t>
            </a:r>
            <a:r>
              <a:rPr lang="en-US" sz="1600" dirty="0" err="1">
                <a:solidFill>
                  <a:srgbClr val="0000FF"/>
                </a:solidFill>
              </a:rPr>
              <a:t>mins</a:t>
            </a:r>
            <a:r>
              <a:rPr lang="en-US" sz="16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5486846" y="4895836"/>
            <a:ext cx="484632" cy="688477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2039993" y="5607280"/>
            <a:ext cx="7988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Processing time = 2.5 + 3 + 2 + 1.4  = 8.9 hours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90122" y="2356129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98808" y="2340233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56674" y="2324339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642409" y="2308444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9523774" y="2307850"/>
            <a:ext cx="0" cy="917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02081" y="1865966"/>
            <a:ext cx="734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66630" y="1880675"/>
            <a:ext cx="626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60%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61636" y="4252665"/>
            <a:ext cx="88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2/0.8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7649" y="4253524"/>
            <a:ext cx="162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max(0.5,3)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7899" y="4252933"/>
            <a:ext cx="123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03133" y="4252344"/>
            <a:ext cx="207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0.6*2+0.4*0.5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22789" y="2997530"/>
            <a:ext cx="734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80%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81932" y="3333525"/>
            <a:ext cx="533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95531" y="3744015"/>
            <a:ext cx="101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 hours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36878" y="6110379"/>
            <a:ext cx="874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Cycle time efficiency = 8.9 hours / 8.65 days = 12.9%</a:t>
            </a:r>
          </a:p>
        </p:txBody>
      </p:sp>
    </p:spTree>
    <p:extLst>
      <p:ext uri="{BB962C8B-B14F-4D97-AF65-F5344CB8AC3E}">
        <p14:creationId xmlns:p14="http://schemas.microsoft.com/office/powerpoint/2010/main" val="354110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5" grpId="0"/>
      <p:bldP spid="26" grpId="0"/>
      <p:bldP spid="27" grpId="0"/>
      <p:bldP spid="28" grpId="0"/>
      <p:bldP spid="3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849260" y="2159337"/>
            <a:ext cx="8308796" cy="1995692"/>
            <a:chOff x="325259" y="2664204"/>
            <a:chExt cx="8308796" cy="1995692"/>
          </a:xfrm>
        </p:grpSpPr>
        <p:sp>
          <p:nvSpPr>
            <p:cNvPr id="7" name="Freeform 6"/>
            <p:cNvSpPr/>
            <p:nvPr/>
          </p:nvSpPr>
          <p:spPr>
            <a:xfrm>
              <a:off x="325259" y="2757142"/>
              <a:ext cx="2121917" cy="1902754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20" dirty="0"/>
                <a:t>Time spent per resource on process work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469415" y="2757142"/>
              <a:ext cx="2090941" cy="1902754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20" dirty="0"/>
                <a:t>Time available per resource for process work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5590129" y="3227057"/>
              <a:ext cx="1051957" cy="1051957"/>
            </a:xfrm>
            <a:custGeom>
              <a:avLst/>
              <a:gdLst>
                <a:gd name="connsiteX0" fmla="*/ 139437 w 1051957"/>
                <a:gd name="connsiteY0" fmla="*/ 216703 h 1051957"/>
                <a:gd name="connsiteX1" fmla="*/ 912520 w 1051957"/>
                <a:gd name="connsiteY1" fmla="*/ 216703 h 1051957"/>
                <a:gd name="connsiteX2" fmla="*/ 912520 w 1051957"/>
                <a:gd name="connsiteY2" fmla="*/ 464123 h 1051957"/>
                <a:gd name="connsiteX3" fmla="*/ 139437 w 1051957"/>
                <a:gd name="connsiteY3" fmla="*/ 464123 h 1051957"/>
                <a:gd name="connsiteX4" fmla="*/ 139437 w 1051957"/>
                <a:gd name="connsiteY4" fmla="*/ 216703 h 1051957"/>
                <a:gd name="connsiteX5" fmla="*/ 139437 w 1051957"/>
                <a:gd name="connsiteY5" fmla="*/ 587834 h 1051957"/>
                <a:gd name="connsiteX6" fmla="*/ 912520 w 1051957"/>
                <a:gd name="connsiteY6" fmla="*/ 587834 h 1051957"/>
                <a:gd name="connsiteX7" fmla="*/ 912520 w 1051957"/>
                <a:gd name="connsiteY7" fmla="*/ 835254 h 1051957"/>
                <a:gd name="connsiteX8" fmla="*/ 139437 w 1051957"/>
                <a:gd name="connsiteY8" fmla="*/ 835254 h 1051957"/>
                <a:gd name="connsiteX9" fmla="*/ 139437 w 1051957"/>
                <a:gd name="connsiteY9" fmla="*/ 587834 h 105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957" h="1051957">
                  <a:moveTo>
                    <a:pt x="139437" y="216703"/>
                  </a:moveTo>
                  <a:lnTo>
                    <a:pt x="912520" y="216703"/>
                  </a:lnTo>
                  <a:lnTo>
                    <a:pt x="912520" y="464123"/>
                  </a:lnTo>
                  <a:lnTo>
                    <a:pt x="139437" y="464123"/>
                  </a:lnTo>
                  <a:lnTo>
                    <a:pt x="139437" y="216703"/>
                  </a:lnTo>
                  <a:close/>
                  <a:moveTo>
                    <a:pt x="139437" y="587834"/>
                  </a:moveTo>
                  <a:lnTo>
                    <a:pt x="912520" y="587834"/>
                  </a:lnTo>
                  <a:lnTo>
                    <a:pt x="912520" y="835254"/>
                  </a:lnTo>
                  <a:lnTo>
                    <a:pt x="139437" y="835254"/>
                  </a:lnTo>
                  <a:lnTo>
                    <a:pt x="139437" y="587834"/>
                  </a:ln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39438" tIns="216703" rIns="139438" bIns="216703" numCol="1" spcCol="1270" anchor="ctr" anchorCtr="0">
              <a:noAutofit/>
            </a:bodyPr>
            <a:lstStyle/>
            <a:p>
              <a:pPr algn="ctr" defTabSz="80006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2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691014" y="2664204"/>
              <a:ext cx="1943041" cy="1995692"/>
            </a:xfrm>
            <a:custGeom>
              <a:avLst/>
              <a:gdLst>
                <a:gd name="connsiteX0" fmla="*/ 0 w 1813719"/>
                <a:gd name="connsiteY0" fmla="*/ 906860 h 1813719"/>
                <a:gd name="connsiteX1" fmla="*/ 906860 w 1813719"/>
                <a:gd name="connsiteY1" fmla="*/ 0 h 1813719"/>
                <a:gd name="connsiteX2" fmla="*/ 1813720 w 1813719"/>
                <a:gd name="connsiteY2" fmla="*/ 906860 h 1813719"/>
                <a:gd name="connsiteX3" fmla="*/ 906860 w 1813719"/>
                <a:gd name="connsiteY3" fmla="*/ 1813720 h 1813719"/>
                <a:gd name="connsiteX4" fmla="*/ 0 w 1813719"/>
                <a:gd name="connsiteY4" fmla="*/ 906860 h 1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719" h="1813719">
                  <a:moveTo>
                    <a:pt x="0" y="906860"/>
                  </a:moveTo>
                  <a:cubicBezTo>
                    <a:pt x="0" y="406015"/>
                    <a:pt x="406015" y="0"/>
                    <a:pt x="906860" y="0"/>
                  </a:cubicBezTo>
                  <a:cubicBezTo>
                    <a:pt x="1407705" y="0"/>
                    <a:pt x="1813720" y="406015"/>
                    <a:pt x="1813720" y="906860"/>
                  </a:cubicBezTo>
                  <a:cubicBezTo>
                    <a:pt x="1813720" y="1407705"/>
                    <a:pt x="1407705" y="1813720"/>
                    <a:pt x="906860" y="1813720"/>
                  </a:cubicBezTo>
                  <a:cubicBezTo>
                    <a:pt x="406015" y="1813720"/>
                    <a:pt x="0" y="1407705"/>
                    <a:pt x="0" y="906860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554" tIns="293554" rIns="293554" bIns="293554" numCol="1" spcCol="1270" anchor="ctr" anchorCtr="0">
              <a:noAutofit/>
            </a:bodyPr>
            <a:lstStyle/>
            <a:p>
              <a:pPr algn="ctr" defTabSz="97786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20" dirty="0"/>
                <a:t>Resource utilization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Resource utilization</a:t>
            </a:r>
          </a:p>
        </p:txBody>
      </p:sp>
      <p:sp>
        <p:nvSpPr>
          <p:cNvPr id="12" name="Division 11"/>
          <p:cNvSpPr/>
          <p:nvPr/>
        </p:nvSpPr>
        <p:spPr>
          <a:xfrm>
            <a:off x="3986666" y="2764188"/>
            <a:ext cx="914400" cy="914400"/>
          </a:xfrm>
          <a:prstGeom prst="mathDivid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8" name="TextBox 7"/>
          <p:cNvSpPr txBox="1"/>
          <p:nvPr/>
        </p:nvSpPr>
        <p:spPr>
          <a:xfrm>
            <a:off x="2028918" y="4758145"/>
            <a:ext cx="7925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Resource utilization = 60% </a:t>
            </a:r>
          </a:p>
          <a:p>
            <a:pPr algn="ctr"/>
            <a:r>
              <a:rPr lang="en-US" sz="2400" b="1" dirty="0">
                <a:sym typeface="Wingdings"/>
              </a:rPr>
              <a:t> on average resources are idle 40% of their allocated time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13917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976243" y="1187779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 utilization vs. waiting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39D-8AB8-485C-BFEF-50E8D5427D32}" type="slidenum">
              <a:rPr lang="en-A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49</a:t>
            </a:fld>
            <a:endParaRPr lang="en-A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3017" y="5354824"/>
            <a:ext cx="7925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Typically, when resource utilization &gt; 90% </a:t>
            </a:r>
          </a:p>
          <a:p>
            <a:pPr algn="ctr"/>
            <a:r>
              <a:rPr lang="en-US" sz="2400" b="1" dirty="0">
                <a:sym typeface="Wingdings"/>
              </a:rPr>
              <a:t> Waiting time increases steeply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666227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473144"/>
            <a:ext cx="8715376" cy="4546656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WIP = (average) Work-In-Process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Number of cases that are running (started but not yet completed)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E.g. # of active and unfilled orders in an order-to-cash process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Little’s Formula: WIP =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</a:t>
            </a:r>
            <a:r>
              <a:rPr lang="en-US" dirty="0">
                <a:latin typeface="Arial" charset="0"/>
                <a:ea typeface="ＭＳ Ｐゴシック" charset="0"/>
                <a:cs typeface="Times New Roman" charset="0"/>
                <a:sym typeface="Symbol" charset="0"/>
              </a:rPr>
              <a:t>·CT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sym typeface="Symbol" charset="0"/>
              </a:rPr>
              <a:t> = arrival rate (number of new cases per time unit)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  <a:sym typeface="Symbol" charset="0"/>
              </a:rPr>
              <a:t>CT = cycle time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000" dirty="0">
              <a:solidFill>
                <a:schemeClr val="accent2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1809750" y="76199"/>
            <a:ext cx="8643938" cy="1287822"/>
          </a:xfrm>
          <a:noFill/>
        </p:spPr>
        <p:txBody>
          <a:bodyPr>
            <a:normAutofit/>
          </a:bodyPr>
          <a:lstStyle/>
          <a:p>
            <a:b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Cycle Time &amp; Work-In-Progress</a:t>
            </a:r>
          </a:p>
        </p:txBody>
      </p:sp>
    </p:spTree>
    <p:extLst>
      <p:ext uri="{BB962C8B-B14F-4D97-AF65-F5344CB8AC3E}">
        <p14:creationId xmlns:p14="http://schemas.microsoft.com/office/powerpoint/2010/main" val="324842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981200" y="142876"/>
            <a:ext cx="8229600" cy="1071563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Exercise</a:t>
            </a:r>
            <a:endParaRPr lang="et-EE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214439"/>
            <a:ext cx="8229600" cy="4857750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en-AU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AU" sz="2400">
                <a:latin typeface="Arial" charset="0"/>
                <a:ea typeface="ＭＳ Ｐゴシック" charset="0"/>
                <a:cs typeface="ＭＳ Ｐゴシック" charset="0"/>
              </a:rPr>
              <a:t>A fast-food restaurant receives on average 1200 customers per day (between 10:00 and 22:00). During peak times (12:00-15:00 and 18:00-21:00), the restaurant receives around 900 customers in total, and 90 customers can be found in the restaurant (on average) at a given point in time. At non-peak times, the restaurant receives 300 customers in total, and 30 customers can be found in the restaurant (on average) at a given point in time.</a:t>
            </a:r>
            <a:endParaRPr lang="et-EE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914364" lvl="1" indent="-457182">
              <a:buFontTx/>
              <a:buAutoNum type="arabicPeriod"/>
            </a:pPr>
            <a:r>
              <a:rPr lang="en-AU" sz="2000">
                <a:latin typeface="Arial" charset="0"/>
                <a:ea typeface="ＭＳ Ｐゴシック" charset="0"/>
              </a:rPr>
              <a:t>What is the average time that a customer spends in the restaurant during </a:t>
            </a:r>
            <a:r>
              <a:rPr lang="en-AU" sz="2000" u="sng">
                <a:latin typeface="Arial" charset="0"/>
                <a:ea typeface="ＭＳ Ｐゴシック" charset="0"/>
              </a:rPr>
              <a:t>peak</a:t>
            </a:r>
            <a:r>
              <a:rPr lang="en-AU" sz="2000">
                <a:latin typeface="Arial" charset="0"/>
                <a:ea typeface="ＭＳ Ｐゴシック" charset="0"/>
              </a:rPr>
              <a:t> times?</a:t>
            </a:r>
          </a:p>
          <a:p>
            <a:pPr marL="914364" lvl="1" indent="-457182">
              <a:buFontTx/>
              <a:buAutoNum type="arabicPeriod"/>
            </a:pPr>
            <a:r>
              <a:rPr lang="en-AU" sz="2000">
                <a:latin typeface="Arial" charset="0"/>
                <a:ea typeface="ＭＳ Ｐゴシック" charset="0"/>
              </a:rPr>
              <a:t>What is the average time that a customer spends in the restaurant during </a:t>
            </a:r>
            <a:r>
              <a:rPr lang="en-AU" sz="2000" u="sng">
                <a:latin typeface="Arial" charset="0"/>
                <a:ea typeface="ＭＳ Ｐゴシック" charset="0"/>
              </a:rPr>
              <a:t>non-peak</a:t>
            </a:r>
            <a:r>
              <a:rPr lang="en-AU" sz="2000">
                <a:latin typeface="Arial" charset="0"/>
                <a:ea typeface="ＭＳ Ｐゴシック" charset="0"/>
              </a:rPr>
              <a:t> times?</a:t>
            </a:r>
          </a:p>
        </p:txBody>
      </p:sp>
    </p:spTree>
    <p:extLst>
      <p:ext uri="{BB962C8B-B14F-4D97-AF65-F5344CB8AC3E}">
        <p14:creationId xmlns:p14="http://schemas.microsoft.com/office/powerpoint/2010/main" val="2113907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91544" y="2997203"/>
            <a:ext cx="8136904" cy="3066503"/>
          </a:xfrm>
          <a:prstGeom prst="rect">
            <a:avLst/>
          </a:prstGeom>
          <a:noFill/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Basic characteristics:</a:t>
            </a:r>
          </a:p>
          <a:p>
            <a:r>
              <a:rPr lang="en-US" dirty="0">
                <a:solidFill>
                  <a:schemeClr val="tx1"/>
                </a:solidFill>
                <a:latin typeface="Symbol" charset="0"/>
                <a:ea typeface="ＭＳ Ｐゴシック" charset="0"/>
                <a:cs typeface="ＭＳ Ｐゴシック" charset="0"/>
              </a:rPr>
              <a:t>l </a:t>
            </a: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(mean arrival rate) = average number of arrivals per time unit</a:t>
            </a:r>
          </a:p>
          <a:p>
            <a:r>
              <a:rPr lang="en-US" dirty="0">
                <a:solidFill>
                  <a:schemeClr val="tx1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(mean service rate) = average number of jobs  that can be handled by one server per time unit:</a:t>
            </a:r>
          </a:p>
          <a:p>
            <a:r>
              <a:rPr lang="nl-NL" i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 = </a:t>
            </a: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number of servers</a:t>
            </a:r>
            <a:endParaRPr lang="en-US" i="1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164490" y="167640"/>
            <a:ext cx="8208000" cy="1084586"/>
          </a:xfrm>
          <a:noFill/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Queuing theory: basic concepts</a:t>
            </a:r>
          </a:p>
        </p:txBody>
      </p:sp>
      <p:sp>
        <p:nvSpPr>
          <p:cNvPr id="21507" name="Oval 4"/>
          <p:cNvSpPr>
            <a:spLocks noChangeArrowheads="1"/>
          </p:cNvSpPr>
          <p:nvPr/>
        </p:nvSpPr>
        <p:spPr bwMode="auto">
          <a:xfrm>
            <a:off x="6102351" y="1665289"/>
            <a:ext cx="1465264" cy="749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4413250" y="1817689"/>
            <a:ext cx="1676400" cy="444500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3494088" y="2039938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>
            <a:off x="7572376" y="2039938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2286001" y="1366838"/>
            <a:ext cx="89672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/>
              <a:t>arrivals</a:t>
            </a:r>
          </a:p>
        </p:txBody>
      </p: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4748214" y="1290638"/>
            <a:ext cx="926536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/>
              <a:t>waiting</a:t>
            </a:r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6389689" y="1214438"/>
            <a:ext cx="887679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/>
              <a:t>service</a:t>
            </a:r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3273426" y="2084388"/>
            <a:ext cx="327013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l</a:t>
            </a:r>
          </a:p>
        </p:txBody>
      </p:sp>
      <p:sp>
        <p:nvSpPr>
          <p:cNvPr id="21515" name="Rectangle 12"/>
          <p:cNvSpPr>
            <a:spLocks noChangeArrowheads="1"/>
          </p:cNvSpPr>
          <p:nvPr/>
        </p:nvSpPr>
        <p:spPr bwMode="auto">
          <a:xfrm>
            <a:off x="7210425" y="2424113"/>
            <a:ext cx="333425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m</a:t>
            </a:r>
          </a:p>
        </p:txBody>
      </p:sp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6170614" y="2424113"/>
            <a:ext cx="298159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 i="1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01661399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91544" y="3556000"/>
            <a:ext cx="8136904" cy="2609304"/>
          </a:xfrm>
          <a:prstGeom prst="rect">
            <a:avLst/>
          </a:prstGeom>
          <a:noFill/>
        </p:spPr>
        <p:txBody>
          <a:bodyPr/>
          <a:lstStyle/>
          <a:p>
            <a:pPr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Given </a:t>
            </a:r>
            <a:r>
              <a:rPr lang="en-US" sz="2000" b="1" dirty="0">
                <a:latin typeface="Symbol" charset="0"/>
                <a:ea typeface="ＭＳ Ｐゴシック" charset="0"/>
                <a:cs typeface="ＭＳ Ｐゴシック" charset="0"/>
              </a:rPr>
              <a:t>l , m</a:t>
            </a:r>
            <a:r>
              <a:rPr lang="en-US" sz="2000" b="1" i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and c, we can calculate :</a:t>
            </a:r>
          </a:p>
          <a:p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occupation rate: </a:t>
            </a:r>
            <a:r>
              <a:rPr lang="en-US" sz="2000" b="1" dirty="0">
                <a:latin typeface="Symbol" charset="0"/>
                <a:ea typeface="ＭＳ Ｐゴシック" charset="0"/>
                <a:cs typeface="ＭＳ Ｐゴシック" charset="0"/>
              </a:rPr>
              <a:t>r</a:t>
            </a:r>
            <a:endParaRPr lang="en-US" sz="2000" b="1" i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b="1" dirty="0" err="1">
                <a:latin typeface="Arial" charset="0"/>
                <a:ea typeface="ＭＳ Ｐゴシック" charset="0"/>
                <a:cs typeface="ＭＳ Ｐゴシック" charset="0"/>
              </a:rPr>
              <a:t>Wq</a:t>
            </a: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 = average time in queue </a:t>
            </a:r>
          </a:p>
          <a:p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W = Cycle time</a:t>
            </a:r>
          </a:p>
          <a:p>
            <a:r>
              <a:rPr lang="en-US" sz="2000" b="1" dirty="0" err="1">
                <a:latin typeface="Arial" charset="0"/>
                <a:ea typeface="ＭＳ Ｐゴシック" charset="0"/>
                <a:cs typeface="ＭＳ Ｐゴシック" charset="0"/>
              </a:rPr>
              <a:t>Lq</a:t>
            </a: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 = length of queue</a:t>
            </a:r>
          </a:p>
          <a:p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L = Work-in-Progress</a:t>
            </a:r>
          </a:p>
        </p:txBody>
      </p:sp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164490" y="167640"/>
            <a:ext cx="8208000" cy="1084586"/>
          </a:xfrm>
          <a:noFill/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Queuing theory concepts (cont.)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4976813" y="1370541"/>
            <a:ext cx="1465262" cy="749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3287713" y="1522941"/>
            <a:ext cx="1676400" cy="444500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>
            <a:off x="2368550" y="174519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>
            <a:off x="6448426" y="174519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2147889" y="1789641"/>
            <a:ext cx="327013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l</a:t>
            </a:r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6084888" y="2094441"/>
            <a:ext cx="333425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m</a:t>
            </a:r>
          </a:p>
        </p:txBody>
      </p:sp>
      <p:sp>
        <p:nvSpPr>
          <p:cNvPr id="22537" name="Rectangle 10"/>
          <p:cNvSpPr>
            <a:spLocks noChangeArrowheads="1"/>
          </p:cNvSpPr>
          <p:nvPr/>
        </p:nvSpPr>
        <p:spPr bwMode="auto">
          <a:xfrm>
            <a:off x="5045076" y="2094441"/>
            <a:ext cx="298159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 i="1"/>
              <a:t>c</a:t>
            </a:r>
          </a:p>
        </p:txBody>
      </p:sp>
      <p:sp>
        <p:nvSpPr>
          <p:cNvPr id="22538" name="Line 11"/>
          <p:cNvSpPr>
            <a:spLocks noChangeShapeType="1"/>
          </p:cNvSpPr>
          <p:nvPr/>
        </p:nvSpPr>
        <p:spPr bwMode="auto">
          <a:xfrm>
            <a:off x="3282951" y="2430990"/>
            <a:ext cx="16875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Rectangle 12"/>
          <p:cNvSpPr>
            <a:spLocks noChangeArrowheads="1"/>
          </p:cNvSpPr>
          <p:nvPr/>
        </p:nvSpPr>
        <p:spPr bwMode="auto">
          <a:xfrm>
            <a:off x="3717926" y="2443689"/>
            <a:ext cx="828047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/>
              <a:t>Wq,Lq</a:t>
            </a:r>
          </a:p>
        </p:txBody>
      </p:sp>
      <p:sp>
        <p:nvSpPr>
          <p:cNvPr id="22540" name="Line 13"/>
          <p:cNvSpPr>
            <a:spLocks noChangeShapeType="1"/>
          </p:cNvSpPr>
          <p:nvPr/>
        </p:nvSpPr>
        <p:spPr bwMode="auto">
          <a:xfrm>
            <a:off x="3282951" y="3040590"/>
            <a:ext cx="3165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1" name="Rectangle 14"/>
          <p:cNvSpPr>
            <a:spLocks noChangeArrowheads="1"/>
          </p:cNvSpPr>
          <p:nvPr/>
        </p:nvSpPr>
        <p:spPr bwMode="auto">
          <a:xfrm>
            <a:off x="4545014" y="3053289"/>
            <a:ext cx="547842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/>
              <a:t>W,L</a:t>
            </a:r>
          </a:p>
        </p:txBody>
      </p:sp>
    </p:spTree>
    <p:extLst>
      <p:ext uri="{BB962C8B-B14F-4D97-AF65-F5344CB8AC3E}">
        <p14:creationId xmlns:p14="http://schemas.microsoft.com/office/powerpoint/2010/main" val="2029479317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164490" y="167640"/>
            <a:ext cx="8208000" cy="1084586"/>
          </a:xfrm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M/M/1 queue</a:t>
            </a:r>
          </a:p>
        </p:txBody>
      </p:sp>
      <p:sp>
        <p:nvSpPr>
          <p:cNvPr id="23554" name="Oval 3"/>
          <p:cNvSpPr>
            <a:spLocks noChangeArrowheads="1"/>
          </p:cNvSpPr>
          <p:nvPr/>
        </p:nvSpPr>
        <p:spPr bwMode="auto">
          <a:xfrm>
            <a:off x="6102351" y="1643064"/>
            <a:ext cx="1465264" cy="749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4413250" y="1795464"/>
            <a:ext cx="1676400" cy="444500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3524250" y="200025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7572376" y="2017714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3273426" y="2062163"/>
            <a:ext cx="327013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l</a:t>
            </a:r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7210425" y="2366963"/>
            <a:ext cx="333425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>
                <a:latin typeface="Symbol" charset="0"/>
              </a:rPr>
              <a:t>m</a:t>
            </a: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6162676" y="2366963"/>
            <a:ext cx="323807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defTabSz="761970"/>
            <a:r>
              <a:rPr lang="en-GB" sz="2000"/>
              <a:t>1</a:t>
            </a:r>
          </a:p>
        </p:txBody>
      </p:sp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1704447" y="2744786"/>
            <a:ext cx="4429126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85738" indent="-285738" defTabSz="761970">
              <a:spcBef>
                <a:spcPct val="30000"/>
              </a:spcBef>
            </a:pPr>
            <a:r>
              <a:rPr lang="en-GB" sz="2000" b="1" dirty="0"/>
              <a:t>Assumptions:</a:t>
            </a:r>
          </a:p>
          <a:p>
            <a:pPr marL="285738" indent="-285738" defTabSz="761970">
              <a:spcBef>
                <a:spcPct val="30000"/>
              </a:spcBef>
              <a:buSzPct val="100000"/>
              <a:buFontTx/>
              <a:buChar char="•"/>
            </a:pPr>
            <a:r>
              <a:rPr lang="en-GB" sz="2000" dirty="0"/>
              <a:t>time between arrivals and processing time follow a negative exponential distribution</a:t>
            </a:r>
          </a:p>
          <a:p>
            <a:pPr marL="285738" indent="-285738" defTabSz="761970">
              <a:spcBef>
                <a:spcPct val="30000"/>
              </a:spcBef>
              <a:buSzPct val="100000"/>
              <a:buFontTx/>
              <a:buChar char="•"/>
            </a:pPr>
            <a:r>
              <a:rPr lang="en-GB" sz="2000" dirty="0"/>
              <a:t>1 server (</a:t>
            </a:r>
            <a:r>
              <a:rPr lang="en-GB" sz="2000" i="1" dirty="0"/>
              <a:t>c</a:t>
            </a:r>
            <a:r>
              <a:rPr lang="en-GB" sz="2000" dirty="0"/>
              <a:t> = 1)</a:t>
            </a:r>
          </a:p>
          <a:p>
            <a:pPr marL="285738" indent="-285738" defTabSz="761970">
              <a:spcBef>
                <a:spcPct val="30000"/>
              </a:spcBef>
              <a:buSzPct val="100000"/>
              <a:buFontTx/>
              <a:buChar char="•"/>
            </a:pPr>
            <a:r>
              <a:rPr lang="en-GB" sz="2000" dirty="0"/>
              <a:t>FIFO</a:t>
            </a:r>
          </a:p>
        </p:txBody>
      </p:sp>
      <p:grpSp>
        <p:nvGrpSpPr>
          <p:cNvPr id="23562" name="Group 103"/>
          <p:cNvGrpSpPr>
            <a:grpSpLocks/>
          </p:cNvGrpSpPr>
          <p:nvPr/>
        </p:nvGrpSpPr>
        <p:grpSpPr bwMode="auto">
          <a:xfrm>
            <a:off x="4217136" y="4999033"/>
            <a:ext cx="6095060" cy="914400"/>
            <a:chOff x="844" y="3360"/>
            <a:chExt cx="3679" cy="576"/>
          </a:xfrm>
        </p:grpSpPr>
        <p:sp>
          <p:nvSpPr>
            <p:cNvPr id="23566" name="Rectangle 95"/>
            <p:cNvSpPr>
              <a:spLocks noChangeArrowheads="1"/>
            </p:cNvSpPr>
            <p:nvPr/>
          </p:nvSpPr>
          <p:spPr bwMode="auto">
            <a:xfrm>
              <a:off x="2640" y="3360"/>
              <a:ext cx="1883" cy="576"/>
            </a:xfrm>
            <a:prstGeom prst="rect">
              <a:avLst/>
            </a:prstGeom>
            <a:solidFill>
              <a:srgbClr val="D7D7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3567" name="Rectangle 94"/>
            <p:cNvSpPr>
              <a:spLocks noChangeArrowheads="1"/>
            </p:cNvSpPr>
            <p:nvPr/>
          </p:nvSpPr>
          <p:spPr bwMode="auto">
            <a:xfrm>
              <a:off x="864" y="3360"/>
              <a:ext cx="1584" cy="576"/>
            </a:xfrm>
            <a:prstGeom prst="rect">
              <a:avLst/>
            </a:prstGeom>
            <a:solidFill>
              <a:srgbClr val="D7D7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3568" name="Text Box 88"/>
            <p:cNvSpPr txBox="1">
              <a:spLocks noChangeArrowheads="1"/>
            </p:cNvSpPr>
            <p:nvPr/>
          </p:nvSpPr>
          <p:spPr bwMode="auto">
            <a:xfrm>
              <a:off x="960" y="3360"/>
              <a:ext cx="96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/>
                <a:t>L=</a:t>
              </a:r>
              <a:r>
                <a:rPr lang="en-US" sz="2000" dirty="0">
                  <a:sym typeface="Symbol" charset="0"/>
                </a:rPr>
                <a:t>/(1- )</a:t>
              </a:r>
            </a:p>
          </p:txBody>
        </p:sp>
        <p:sp>
          <p:nvSpPr>
            <p:cNvPr id="23569" name="Text Box 89"/>
            <p:cNvSpPr txBox="1">
              <a:spLocks noChangeArrowheads="1"/>
            </p:cNvSpPr>
            <p:nvPr/>
          </p:nvSpPr>
          <p:spPr bwMode="auto">
            <a:xfrm>
              <a:off x="2736" y="3360"/>
              <a:ext cx="148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/>
                <a:t>L</a:t>
              </a:r>
              <a:r>
                <a:rPr lang="en-US" sz="2000" baseline="-10000"/>
                <a:t>q</a:t>
              </a:r>
              <a:r>
                <a:rPr lang="en-US" sz="2000"/>
                <a:t>= </a:t>
              </a:r>
              <a:r>
                <a:rPr lang="en-US" sz="2000">
                  <a:sym typeface="Symbol" charset="0"/>
                </a:rPr>
                <a:t></a:t>
              </a:r>
              <a:r>
                <a:rPr lang="en-US" sz="2000" baseline="30000">
                  <a:sym typeface="Symbol" charset="0"/>
                </a:rPr>
                <a:t>2</a:t>
              </a:r>
              <a:r>
                <a:rPr lang="en-US" sz="2000">
                  <a:sym typeface="Symbol" charset="0"/>
                </a:rPr>
                <a:t>/(1- ) = L-</a:t>
              </a:r>
            </a:p>
          </p:txBody>
        </p:sp>
        <p:sp>
          <p:nvSpPr>
            <p:cNvPr id="23570" name="Text Box 91"/>
            <p:cNvSpPr txBox="1">
              <a:spLocks noChangeArrowheads="1"/>
            </p:cNvSpPr>
            <p:nvPr/>
          </p:nvSpPr>
          <p:spPr bwMode="auto">
            <a:xfrm>
              <a:off x="844" y="3630"/>
              <a:ext cx="148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/>
                <a:t>W=L/</a:t>
              </a:r>
              <a:r>
                <a:rPr lang="en-US" sz="2000" dirty="0">
                  <a:sym typeface="Symbol" charset="0"/>
                </a:rPr>
                <a:t>=1/(- )</a:t>
              </a:r>
            </a:p>
          </p:txBody>
        </p:sp>
        <p:sp>
          <p:nvSpPr>
            <p:cNvPr id="23571" name="Text Box 92"/>
            <p:cNvSpPr txBox="1">
              <a:spLocks noChangeArrowheads="1"/>
            </p:cNvSpPr>
            <p:nvPr/>
          </p:nvSpPr>
          <p:spPr bwMode="auto">
            <a:xfrm>
              <a:off x="2596" y="3638"/>
              <a:ext cx="192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 err="1"/>
                <a:t>W</a:t>
              </a:r>
              <a:r>
                <a:rPr lang="en-US" sz="2000" baseline="-4000" dirty="0" err="1"/>
                <a:t>q</a:t>
              </a:r>
              <a:r>
                <a:rPr lang="en-US" sz="2000" dirty="0"/>
                <a:t>=</a:t>
              </a:r>
              <a:r>
                <a:rPr lang="en-US" sz="2000" dirty="0" err="1"/>
                <a:t>L</a:t>
              </a:r>
              <a:r>
                <a:rPr lang="en-US" sz="2000" baseline="-4000" dirty="0" err="1"/>
                <a:t>q</a:t>
              </a:r>
              <a:r>
                <a:rPr lang="en-US" sz="2000" dirty="0"/>
                <a:t>/</a:t>
              </a:r>
              <a:r>
                <a:rPr lang="en-US" sz="2000" dirty="0">
                  <a:sym typeface="Symbol" charset="0"/>
                </a:rPr>
                <a:t>=  /( (- ))</a:t>
              </a:r>
            </a:p>
          </p:txBody>
        </p:sp>
      </p:grpSp>
      <p:sp>
        <p:nvSpPr>
          <p:cNvPr id="23563" name="Rectangle 12"/>
          <p:cNvSpPr>
            <a:spLocks noChangeArrowheads="1"/>
          </p:cNvSpPr>
          <p:nvPr/>
        </p:nvSpPr>
        <p:spPr bwMode="auto">
          <a:xfrm>
            <a:off x="6096000" y="3143250"/>
            <a:ext cx="4038600" cy="990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graphicFrame>
        <p:nvGraphicFramePr>
          <p:cNvPr id="23564" name="Object 2"/>
          <p:cNvGraphicFramePr>
            <a:graphicFrameLocks noChangeAspect="1"/>
          </p:cNvGraphicFramePr>
          <p:nvPr/>
        </p:nvGraphicFramePr>
        <p:xfrm>
          <a:off x="6310313" y="3286125"/>
          <a:ext cx="34861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27400" imgH="787400" progId="Equation.3">
                  <p:embed/>
                </p:oleObj>
              </mc:Choice>
              <mc:Fallback>
                <p:oleObj name="Equation" r:id="rId3" imgW="3327400" imgH="787400" progId="Equation.3">
                  <p:embed/>
                  <p:pic>
                    <p:nvPicPr>
                      <p:cNvPr id="2356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0313" y="3286125"/>
                        <a:ext cx="348615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2C28C29-BEBD-0364-9CB1-722BEFB51DBB}"/>
              </a:ext>
            </a:extLst>
          </p:cNvPr>
          <p:cNvSpPr txBox="1"/>
          <p:nvPr/>
        </p:nvSpPr>
        <p:spPr>
          <a:xfrm>
            <a:off x="8903825" y="-10208"/>
            <a:ext cx="327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Wq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average time in queue 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W = Cycle time</a:t>
            </a:r>
          </a:p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Lq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length of queue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L = Work-in-Progress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231934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13"/>
          <p:cNvSpPr>
            <a:spLocks noChangeArrowheads="1"/>
          </p:cNvSpPr>
          <p:nvPr/>
        </p:nvSpPr>
        <p:spPr bwMode="auto">
          <a:xfrm>
            <a:off x="2595563" y="2248429"/>
            <a:ext cx="4038600" cy="990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graphicFrame>
        <p:nvGraphicFramePr>
          <p:cNvPr id="24581" name="Object 3"/>
          <p:cNvGraphicFramePr>
            <a:graphicFrameLocks noChangeAspect="1"/>
          </p:cNvGraphicFramePr>
          <p:nvPr/>
        </p:nvGraphicFramePr>
        <p:xfrm>
          <a:off x="2738439" y="2391304"/>
          <a:ext cx="3683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3000" imgH="787400" progId="Equation.3">
                  <p:embed/>
                </p:oleObj>
              </mc:Choice>
              <mc:Fallback>
                <p:oleObj name="Equation" r:id="rId3" imgW="3683000" imgH="787400" progId="Equation.3">
                  <p:embed/>
                  <p:pic>
                    <p:nvPicPr>
                      <p:cNvPr id="2458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2391304"/>
                        <a:ext cx="3683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 Box 15"/>
          <p:cNvSpPr txBox="1">
            <a:spLocks noChangeArrowheads="1"/>
          </p:cNvSpPr>
          <p:nvPr/>
        </p:nvSpPr>
        <p:spPr bwMode="auto">
          <a:xfrm>
            <a:off x="1981200" y="1209687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6075" indent="-3460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b="0" dirty="0"/>
              <a:t>Now there are c servers in parallel, so the expected capacity per time unit is then c*</a:t>
            </a:r>
            <a:r>
              <a:rPr lang="en-US" b="0" dirty="0">
                <a:cs typeface="Times New Roman" charset="0"/>
                <a:sym typeface="Symbol" charset="0"/>
              </a:rPr>
              <a:t></a:t>
            </a:r>
          </a:p>
        </p:txBody>
      </p:sp>
      <p:sp>
        <p:nvSpPr>
          <p:cNvPr id="24583" name="Rectangle 18"/>
          <p:cNvSpPr>
            <a:spLocks noChangeArrowheads="1"/>
          </p:cNvSpPr>
          <p:nvPr/>
        </p:nvSpPr>
        <p:spPr bwMode="auto">
          <a:xfrm>
            <a:off x="2595563" y="3453341"/>
            <a:ext cx="4572000" cy="847726"/>
          </a:xfrm>
          <a:prstGeom prst="rect">
            <a:avLst/>
          </a:prstGeom>
          <a:solidFill>
            <a:srgbClr val="E5E5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4584" name="Rectangle 3"/>
          <p:cNvSpPr>
            <a:spLocks noChangeArrowheads="1"/>
          </p:cNvSpPr>
          <p:nvPr/>
        </p:nvSpPr>
        <p:spPr bwMode="auto">
          <a:xfrm>
            <a:off x="2590800" y="4605866"/>
            <a:ext cx="7239000" cy="1143000"/>
          </a:xfrm>
          <a:prstGeom prst="rect">
            <a:avLst/>
          </a:prstGeom>
          <a:solidFill>
            <a:srgbClr val="E5E5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t-EE"/>
          </a:p>
        </p:txBody>
      </p:sp>
      <p:sp>
        <p:nvSpPr>
          <p:cNvPr id="24585" name="Text Box 7"/>
          <p:cNvSpPr txBox="1">
            <a:spLocks noChangeArrowheads="1"/>
          </p:cNvSpPr>
          <p:nvPr/>
        </p:nvSpPr>
        <p:spPr bwMode="auto">
          <a:xfrm>
            <a:off x="2943226" y="4682066"/>
            <a:ext cx="2362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W=W</a:t>
            </a:r>
            <a:r>
              <a:rPr lang="en-US" sz="2000" baseline="-4000"/>
              <a:t>q</a:t>
            </a:r>
            <a:r>
              <a:rPr lang="en-US" sz="2000"/>
              <a:t>+(1/</a:t>
            </a:r>
            <a:r>
              <a:rPr lang="en-US" sz="2000">
                <a:sym typeface="Symbol" charset="0"/>
              </a:rPr>
              <a:t>)</a:t>
            </a:r>
          </a:p>
        </p:txBody>
      </p:sp>
      <p:sp>
        <p:nvSpPr>
          <p:cNvPr id="24586" name="Text Box 8"/>
          <p:cNvSpPr txBox="1">
            <a:spLocks noChangeArrowheads="1"/>
          </p:cNvSpPr>
          <p:nvPr/>
        </p:nvSpPr>
        <p:spPr bwMode="auto">
          <a:xfrm>
            <a:off x="2824163" y="3615267"/>
            <a:ext cx="419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i="1"/>
              <a:t>Little’s Formula</a:t>
            </a:r>
            <a:r>
              <a:rPr lang="en-US" sz="2000"/>
              <a:t>	</a:t>
            </a:r>
            <a:r>
              <a:rPr lang="en-US" sz="2000">
                <a:sym typeface="Symbol" charset="0"/>
              </a:rPr>
              <a:t>	</a:t>
            </a:r>
            <a:r>
              <a:rPr lang="en-US" sz="2000"/>
              <a:t>W</a:t>
            </a:r>
            <a:r>
              <a:rPr lang="en-US" sz="2000" baseline="-4000"/>
              <a:t>q</a:t>
            </a:r>
            <a:r>
              <a:rPr lang="en-US" sz="2000"/>
              <a:t>=L</a:t>
            </a:r>
            <a:r>
              <a:rPr lang="en-US" sz="2000" baseline="-8000"/>
              <a:t>q</a:t>
            </a:r>
            <a:r>
              <a:rPr lang="en-US" sz="2000"/>
              <a:t>/</a:t>
            </a:r>
            <a:r>
              <a:rPr lang="en-US" sz="2000">
                <a:sym typeface="Symbol" charset="0"/>
              </a:rPr>
              <a:t></a:t>
            </a:r>
          </a:p>
        </p:txBody>
      </p:sp>
      <p:sp>
        <p:nvSpPr>
          <p:cNvPr id="24587" name="Text Box 19"/>
          <p:cNvSpPr txBox="1">
            <a:spLocks noChangeArrowheads="1"/>
          </p:cNvSpPr>
          <p:nvPr/>
        </p:nvSpPr>
        <p:spPr bwMode="auto">
          <a:xfrm>
            <a:off x="2943226" y="5199590"/>
            <a:ext cx="64293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  <a:tab pos="2346325" algn="l"/>
              </a:tabLs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i="1"/>
              <a:t>Little’s Formula</a:t>
            </a:r>
            <a:r>
              <a:rPr lang="en-US" sz="2000"/>
              <a:t>	</a:t>
            </a:r>
            <a:r>
              <a:rPr lang="en-US" sz="2000">
                <a:sym typeface="Symbol" charset="0"/>
              </a:rPr>
              <a:t>	L</a:t>
            </a:r>
            <a:r>
              <a:rPr lang="en-US" sz="2000"/>
              <a:t>=</a:t>
            </a:r>
            <a:r>
              <a:rPr lang="en-US" sz="2000">
                <a:sym typeface="Symbol" charset="0"/>
              </a:rPr>
              <a:t>W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 dirty="0"/>
              <a:t>M/M/c queue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C0323D-8DBF-9B41-D8B5-425D64C135A3}"/>
              </a:ext>
            </a:extLst>
          </p:cNvPr>
          <p:cNvSpPr txBox="1"/>
          <p:nvPr/>
        </p:nvSpPr>
        <p:spPr>
          <a:xfrm>
            <a:off x="8903825" y="-10208"/>
            <a:ext cx="327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Wq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average time in queue 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W = Cycle time</a:t>
            </a:r>
          </a:p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Lq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length of queue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L = Work-in-Progress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260606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4294967295"/>
          </p:nvPr>
        </p:nvSpPr>
        <p:spPr>
          <a:xfrm>
            <a:off x="1158240" y="1613536"/>
            <a:ext cx="9317356" cy="463105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For M/M/c systems, the exact computation of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L</a:t>
            </a:r>
            <a:r>
              <a:rPr lang="en-US" baseline="-8000" dirty="0" err="1">
                <a:latin typeface="Arial" charset="0"/>
                <a:ea typeface="ＭＳ Ｐゴシック" charset="0"/>
                <a:cs typeface="ＭＳ Ｐゴシック" charset="0"/>
              </a:rPr>
              <a:t>q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is rather complex…</a:t>
            </a: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Consider using a tool, e.g. </a:t>
            </a:r>
          </a:p>
          <a:p>
            <a:pPr lvl="1"/>
            <a:r>
              <a:rPr lang="en-US" sz="2200" dirty="0">
                <a:latin typeface="Arial" charset="0"/>
                <a:ea typeface="ＭＳ Ｐゴシック" charset="0"/>
                <a:hlinkClick r:id="rId3"/>
              </a:rPr>
              <a:t>http://www.supositorio.com/rcalc/rcalclite.htm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Tool Support</a:t>
            </a: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3733800" y="2463802"/>
          <a:ext cx="40401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33800" imgH="774700" progId="Equation.3">
                  <p:embed/>
                </p:oleObj>
              </mc:Choice>
              <mc:Fallback>
                <p:oleObj name="Equation" r:id="rId4" imgW="3733800" imgH="774700" progId="Equation.3">
                  <p:embed/>
                  <p:pic>
                    <p:nvPicPr>
                      <p:cNvPr id="2560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463802"/>
                        <a:ext cx="40401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3"/>
          <p:cNvGraphicFramePr>
            <a:graphicFrameLocks noChangeAspect="1"/>
          </p:cNvGraphicFramePr>
          <p:nvPr/>
        </p:nvGraphicFramePr>
        <p:xfrm>
          <a:off x="3505200" y="3454402"/>
          <a:ext cx="471646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43400" imgH="889000" progId="Equation.3">
                  <p:embed/>
                </p:oleObj>
              </mc:Choice>
              <mc:Fallback>
                <p:oleObj name="Equation" r:id="rId6" imgW="4343400" imgH="889000" progId="Equation.3">
                  <p:embed/>
                  <p:pic>
                    <p:nvPicPr>
                      <p:cNvPr id="2560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454402"/>
                        <a:ext cx="4716463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5F069F7-702D-BFD9-F762-32AED23FD7A9}"/>
              </a:ext>
            </a:extLst>
          </p:cNvPr>
          <p:cNvSpPr txBox="1"/>
          <p:nvPr/>
        </p:nvSpPr>
        <p:spPr>
          <a:xfrm>
            <a:off x="8903825" y="-10208"/>
            <a:ext cx="327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Wq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average time in queue 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W = Cycle time</a:t>
            </a:r>
          </a:p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Lq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length of queue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L = Work-in-Progress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9032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58240" y="1613536"/>
            <a:ext cx="9317356" cy="463105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6859" indent="-396859">
              <a:buFont typeface="Wingdings" charset="0"/>
              <a:buChar char="Ø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Situation</a:t>
            </a:r>
          </a:p>
          <a:p>
            <a:pPr marL="908014" lvl="1" indent="-396859"/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Patients arrive according to a Poisson process with intensity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 ( the time between arrivals is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exp</a:t>
            </a: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() distributed.</a:t>
            </a:r>
          </a:p>
          <a:p>
            <a:pPr marL="908014" lvl="1" indent="-396859"/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The service time (the doctor’s examination and treatment time of a patient) follows an exponential distribution with mean 1/ (=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exp</a:t>
            </a: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() distributed)</a:t>
            </a:r>
          </a:p>
          <a:p>
            <a:pPr marL="908014" lvl="1" indent="-396859">
              <a:buFont typeface="Symbol" charset="0"/>
              <a:buChar char="Þ"/>
            </a:pPr>
            <a:r>
              <a:rPr lang="en-US" sz="2000" i="1" dirty="0">
                <a:latin typeface="Arial" charset="0"/>
                <a:ea typeface="ＭＳ Ｐゴシック" charset="0"/>
              </a:rPr>
              <a:t>The ER can be modeled as an M/M/c system where c = the number of doctors</a:t>
            </a:r>
          </a:p>
          <a:p>
            <a:pPr marL="396859" indent="-396859">
              <a:buFont typeface="Wingdings" charset="0"/>
              <a:buChar char="Ø"/>
            </a:pPr>
            <a:r>
              <a:rPr lang="en-US" dirty="0"/>
              <a:t>Data gathering</a:t>
            </a:r>
          </a:p>
          <a:p>
            <a:pPr marL="908014" lvl="1" indent="-396859">
              <a:buFont typeface="Symbol" charset="0"/>
              <a:buChar char="Þ"/>
            </a:pPr>
            <a:r>
              <a:rPr lang="en-US" sz="2000" dirty="0">
                <a:solidFill>
                  <a:srgbClr val="000000"/>
                </a:solidFill>
                <a:sym typeface="Symbol" charset="0"/>
              </a:rPr>
              <a:t> = 2 patients per hour</a:t>
            </a:r>
          </a:p>
          <a:p>
            <a:pPr marL="908014" lvl="1" indent="-396859">
              <a:buFont typeface="Symbol" charset="0"/>
              <a:buChar char="Þ"/>
            </a:pPr>
            <a:r>
              <a:rPr lang="en-US" sz="2000" dirty="0">
                <a:solidFill>
                  <a:srgbClr val="000000"/>
                </a:solidFill>
                <a:sym typeface="Symbol" charset="0"/>
              </a:rPr>
              <a:t> = 3 patients per hour</a:t>
            </a:r>
            <a:endParaRPr lang="en-US" sz="2000" dirty="0">
              <a:solidFill>
                <a:srgbClr val="000000"/>
              </a:solidFill>
            </a:endParaRPr>
          </a:p>
          <a:p>
            <a:pPr marL="396859" indent="-396859">
              <a:buFont typeface="Wingdings" charset="0"/>
              <a:buChar char="v"/>
            </a:pPr>
            <a:r>
              <a:rPr lang="en-US" dirty="0"/>
              <a:t>Question</a:t>
            </a:r>
          </a:p>
          <a:p>
            <a:pPr marL="450832" indent="-396859"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</a:rPr>
              <a:t>Should the capacity be increased from 1 to 2 doctors?</a:t>
            </a:r>
          </a:p>
          <a:p>
            <a:pPr marL="908014" lvl="1" indent="-396859">
              <a:buFont typeface="Symbol" charset="0"/>
              <a:buChar char="Þ"/>
            </a:pPr>
            <a:endParaRPr lang="en-US" sz="2000" i="1" dirty="0">
              <a:latin typeface="Arial" charset="0"/>
              <a:ea typeface="ＭＳ Ｐゴシック" charset="0"/>
            </a:endParaRPr>
          </a:p>
          <a:p>
            <a:pPr marL="282564" indent="0">
              <a:buNone/>
            </a:pPr>
            <a:endParaRPr lang="en-US" sz="2600" dirty="0"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/>
          </a:bodyPr>
          <a:lstStyle/>
          <a:p>
            <a:r>
              <a:rPr lang="en-US" dirty="0"/>
              <a:t> Example – ER at County Hospital</a:t>
            </a:r>
          </a:p>
        </p:txBody>
      </p:sp>
      <p:pic>
        <p:nvPicPr>
          <p:cNvPr id="26627" name="Picture 10" descr="PE0102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475" y="3549650"/>
            <a:ext cx="13303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408004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58240" y="1613536"/>
            <a:ext cx="9317356" cy="463105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Interpretation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To be in the queue = to be in the waiting room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To be in the system = to be in the ER (waiting or under treatment)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Should we increase the capacity from one to two doctors?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490" y="167640"/>
            <a:ext cx="8208000" cy="1084586"/>
          </a:xfrm>
        </p:spPr>
        <p:txBody>
          <a:bodyPr>
            <a:normAutofit/>
          </a:bodyPr>
          <a:lstStyle/>
          <a:p>
            <a:r>
              <a:rPr lang="en-US" sz="3600" dirty="0"/>
              <a:t>Queuing Analysis – Hospital Scenario</a:t>
            </a:r>
          </a:p>
        </p:txBody>
      </p:sp>
      <p:graphicFrame>
        <p:nvGraphicFramePr>
          <p:cNvPr id="45125" name="Group 69"/>
          <p:cNvGraphicFramePr>
            <a:graphicFrameLocks noGrp="1"/>
          </p:cNvGraphicFramePr>
          <p:nvPr/>
        </p:nvGraphicFramePr>
        <p:xfrm>
          <a:off x="2362201" y="2898727"/>
          <a:ext cx="6705600" cy="2231682"/>
        </p:xfrm>
        <a:graphic>
          <a:graphicData uri="http://schemas.openxmlformats.org/drawingml/2006/table">
            <a:tbl>
              <a:tblPr/>
              <a:tblGrid>
                <a:gridCol w="223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Characteristic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One doctor (c=1)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Two Doctors (c=2)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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2/3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1/3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L</a:t>
                      </a:r>
                      <a:r>
                        <a:rPr kumimoji="0" lang="en-US" sz="1800" b="1" i="0" u="none" strike="noStrike" cap="none" normalizeH="0" baseline="-4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q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4/3 patients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1/12 patients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L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 patients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3/4 patients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800" b="1" i="0" u="none" strike="noStrike" cap="none" normalizeH="0" baseline="-4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q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2/3 h = 40 minutes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1/24 h = 2.5 minutes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 h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3/8 h = 22.5 minutes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CAAF839-F6FC-D704-DE1A-5239F235D5B8}"/>
              </a:ext>
            </a:extLst>
          </p:cNvPr>
          <p:cNvSpPr txBox="1"/>
          <p:nvPr/>
        </p:nvSpPr>
        <p:spPr>
          <a:xfrm>
            <a:off x="8903825" y="-10208"/>
            <a:ext cx="327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Wq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average time in queue 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W = Cycle time</a:t>
            </a:r>
          </a:p>
          <a:p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Lq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= length of queue</a:t>
            </a:r>
          </a:p>
          <a:p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L = Work-in-Progress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53658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_Win32.potx" id="{D9CC5ABA-9FE4-444A-92A5-6CD4234E93DA}" vid="{405B2633-D8A8-4EE3-8AC5-51C45A9BCD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3642</TotalTime>
  <Words>2329</Words>
  <Application>Microsoft Office PowerPoint</Application>
  <PresentationFormat>Widescreen</PresentationFormat>
  <Paragraphs>508</Paragraphs>
  <Slides>58</Slides>
  <Notes>47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Arial</vt:lpstr>
      <vt:lpstr>Calibri</vt:lpstr>
      <vt:lpstr>Open Sans</vt:lpstr>
      <vt:lpstr>Segoe UI</vt:lpstr>
      <vt:lpstr>Segoe UI Light</vt:lpstr>
      <vt:lpstr>Symbol</vt:lpstr>
      <vt:lpstr>Times New Roman</vt:lpstr>
      <vt:lpstr>Wingdings</vt:lpstr>
      <vt:lpstr>WelcomeDoc</vt:lpstr>
      <vt:lpstr>Visio</vt:lpstr>
      <vt:lpstr>Equation</vt:lpstr>
      <vt:lpstr>Introduction to Process view of the organization</vt:lpstr>
      <vt:lpstr>Business Process  </vt:lpstr>
      <vt:lpstr>Business Process  </vt:lpstr>
      <vt:lpstr>Business Process  </vt:lpstr>
      <vt:lpstr>Processes and Outcomes  </vt:lpstr>
      <vt:lpstr>Business Process Management (BPM) </vt:lpstr>
      <vt:lpstr>Examples of Business Processes  </vt:lpstr>
      <vt:lpstr>Ford Case – Don’t Automate, Obliterate  </vt:lpstr>
      <vt:lpstr>Ford Case – Don’t Automate, Obliterate  </vt:lpstr>
      <vt:lpstr>Ford Case – Don’t Automate, Obliterate  </vt:lpstr>
      <vt:lpstr>Category of Processes  </vt:lpstr>
      <vt:lpstr>Process Mapping &amp; Process Modelling  </vt:lpstr>
      <vt:lpstr>Rules  </vt:lpstr>
      <vt:lpstr>Token  </vt:lpstr>
      <vt:lpstr>Branching and Merging - Mutually exclusive paths  </vt:lpstr>
      <vt:lpstr>Branching and Merging – Parallel paths  </vt:lpstr>
      <vt:lpstr>Branching and Merging – Multiple paths  </vt:lpstr>
      <vt:lpstr>Branching and Merging – Interpret the models  </vt:lpstr>
      <vt:lpstr>Branching and Merging – Deadlock, Lack of synchronization   </vt:lpstr>
      <vt:lpstr>Branching and Merging – Repetition block   </vt:lpstr>
      <vt:lpstr>Business Objects  </vt:lpstr>
      <vt:lpstr>PowerPoint Presentation</vt:lpstr>
      <vt:lpstr>Example: block-structured repetition</vt:lpstr>
      <vt:lpstr>Parallel repetition: multi-instance activity</vt:lpstr>
      <vt:lpstr>Disability Insurance Claims Handling at InsureIT  </vt:lpstr>
      <vt:lpstr>PowerPoint Presentation</vt:lpstr>
      <vt:lpstr>Value-added analysis</vt:lpstr>
      <vt:lpstr>PowerPoint Presentation</vt:lpstr>
      <vt:lpstr>Seven sources of waste</vt:lpstr>
      <vt:lpstr>Issue register</vt:lpstr>
      <vt:lpstr>Issue Register Example</vt:lpstr>
      <vt:lpstr>Pareto chart example</vt:lpstr>
      <vt:lpstr>Two-Dimensional Prioritization: PICK Chart</vt:lpstr>
      <vt:lpstr>Root-cause analysis</vt:lpstr>
      <vt:lpstr>Why-why diagram example</vt:lpstr>
      <vt:lpstr>Cause-effect (Fishbone) diagram</vt:lpstr>
      <vt:lpstr>Cause-effect diagram example</vt:lpstr>
      <vt:lpstr>Common time-related measures</vt:lpstr>
      <vt:lpstr>Cycle time efficiency</vt:lpstr>
      <vt:lpstr>Flow analysis of cycle time</vt:lpstr>
      <vt:lpstr>Sequence – Example</vt:lpstr>
      <vt:lpstr>Example: Alternative Paths</vt:lpstr>
      <vt:lpstr>Example: Parallel paths</vt:lpstr>
      <vt:lpstr>Example: Rework loop</vt:lpstr>
      <vt:lpstr>Flow analysis equations for cycle time</vt:lpstr>
      <vt:lpstr>Flow analysis of cycle time</vt:lpstr>
      <vt:lpstr>Flow analysis of processing time</vt:lpstr>
      <vt:lpstr>Resource utilization</vt:lpstr>
      <vt:lpstr>Resource utilization vs. waiting time</vt:lpstr>
      <vt:lpstr> Cycle Time &amp; Work-In-Progress</vt:lpstr>
      <vt:lpstr>Exercise</vt:lpstr>
      <vt:lpstr>Queuing theory: basic concepts</vt:lpstr>
      <vt:lpstr>Queuing theory concepts (cont.)</vt:lpstr>
      <vt:lpstr>M/M/1 queue</vt:lpstr>
      <vt:lpstr>M/M/c queue</vt:lpstr>
      <vt:lpstr>Tool Support</vt:lpstr>
      <vt:lpstr> Example – ER at County Hospital</vt:lpstr>
      <vt:lpstr>Queuing Analysis – Hospital Scenario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&amp; Systems</dc:title>
  <dc:creator>Venkataraghavan Krishnaswamy</dc:creator>
  <cp:keywords/>
  <cp:lastModifiedBy>Harshit Singh</cp:lastModifiedBy>
  <cp:revision>531</cp:revision>
  <dcterms:created xsi:type="dcterms:W3CDTF">2017-08-18T03:12:24Z</dcterms:created>
  <dcterms:modified xsi:type="dcterms:W3CDTF">2022-11-09T19:22:04Z</dcterms:modified>
  <cp:version/>
</cp:coreProperties>
</file>