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61" r:id="rId3"/>
    <p:sldId id="262" r:id="rId4"/>
    <p:sldId id="263" r:id="rId5"/>
    <p:sldId id="341" r:id="rId6"/>
    <p:sldId id="265" r:id="rId7"/>
    <p:sldId id="315" r:id="rId8"/>
    <p:sldId id="268" r:id="rId9"/>
    <p:sldId id="269" r:id="rId10"/>
    <p:sldId id="270" r:id="rId11"/>
    <p:sldId id="271" r:id="rId12"/>
    <p:sldId id="279" r:id="rId13"/>
    <p:sldId id="331" r:id="rId14"/>
    <p:sldId id="351" r:id="rId15"/>
    <p:sldId id="272" r:id="rId16"/>
    <p:sldId id="273" r:id="rId17"/>
    <p:sldId id="274" r:id="rId18"/>
    <p:sldId id="343" r:id="rId19"/>
    <p:sldId id="278" r:id="rId20"/>
    <p:sldId id="352" r:id="rId21"/>
    <p:sldId id="344" r:id="rId22"/>
    <p:sldId id="276" r:id="rId23"/>
    <p:sldId id="345" r:id="rId24"/>
    <p:sldId id="34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85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53B4E3-DC8D-41D0-92F2-7E8D582324C1}" type="datetimeFigureOut">
              <a:rPr lang="en-IN" smtClean="0"/>
              <a:t>21-01-2020</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C44F50-D72B-486C-B40F-279BF248C052}" type="slidenum">
              <a:rPr lang="en-IN" smtClean="0"/>
              <a:t>‹#›</a:t>
            </a:fld>
            <a:endParaRPr lang="en-IN"/>
          </a:p>
        </p:txBody>
      </p:sp>
    </p:spTree>
    <p:extLst>
      <p:ext uri="{BB962C8B-B14F-4D97-AF65-F5344CB8AC3E}">
        <p14:creationId xmlns:p14="http://schemas.microsoft.com/office/powerpoint/2010/main" val="271315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FA1BEA-8881-4DF5-88D7-7256B5683D6B}" type="slidenum">
              <a:rPr lang="en-US"/>
              <a:pPr/>
              <a:t>15</a:t>
            </a:fld>
            <a:endParaRPr lang="en-US"/>
          </a:p>
        </p:txBody>
      </p:sp>
      <p:sp>
        <p:nvSpPr>
          <p:cNvPr id="228354" name="Rectangle 2"/>
          <p:cNvSpPr>
            <a:spLocks noGrp="1" noChangeArrowheads="1"/>
          </p:cNvSpPr>
          <p:nvPr>
            <p:ph type="body" idx="1"/>
          </p:nvPr>
        </p:nvSpPr>
        <p:spPr>
          <a:xfrm>
            <a:off x="914400" y="4343400"/>
            <a:ext cx="5029200" cy="4114800"/>
          </a:xfrm>
          <a:ln/>
        </p:spPr>
        <p:txBody>
          <a:bodyPr lIns="93662" tIns="47625" rIns="93662" bIns="47625"/>
          <a:lstStyle/>
          <a:p>
            <a:endParaRPr lang="en-AU"/>
          </a:p>
        </p:txBody>
      </p:sp>
      <p:sp>
        <p:nvSpPr>
          <p:cNvPr id="228355"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9BA3BE-879F-45E5-92BE-1EC24A1C0A8D}" type="slidenum">
              <a:rPr lang="en-US"/>
              <a:pPr/>
              <a:t>16</a:t>
            </a:fld>
            <a:endParaRPr lang="en-US"/>
          </a:p>
        </p:txBody>
      </p:sp>
      <p:sp>
        <p:nvSpPr>
          <p:cNvPr id="230402" name="Rectangle 2"/>
          <p:cNvSpPr>
            <a:spLocks noGrp="1" noChangeArrowheads="1"/>
          </p:cNvSpPr>
          <p:nvPr>
            <p:ph type="body" idx="1"/>
          </p:nvPr>
        </p:nvSpPr>
        <p:spPr>
          <a:xfrm>
            <a:off x="914400" y="4343400"/>
            <a:ext cx="5029200" cy="4114800"/>
          </a:xfrm>
          <a:ln/>
        </p:spPr>
        <p:txBody>
          <a:bodyPr lIns="93662" tIns="47625" rIns="93662" bIns="47625"/>
          <a:lstStyle/>
          <a:p>
            <a:endParaRPr lang="en-AU"/>
          </a:p>
        </p:txBody>
      </p:sp>
      <p:sp>
        <p:nvSpPr>
          <p:cNvPr id="230403"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A21FDA-63D8-41B4-819C-A6A400C3B66E}" type="slidenum">
              <a:rPr lang="en-US"/>
              <a:pPr/>
              <a:t>17</a:t>
            </a:fld>
            <a:endParaRPr lang="en-US"/>
          </a:p>
        </p:txBody>
      </p:sp>
      <p:sp>
        <p:nvSpPr>
          <p:cNvPr id="232450" name="Rectangle 2"/>
          <p:cNvSpPr>
            <a:spLocks noGrp="1" noChangeArrowheads="1"/>
          </p:cNvSpPr>
          <p:nvPr>
            <p:ph type="body" idx="1"/>
          </p:nvPr>
        </p:nvSpPr>
        <p:spPr>
          <a:xfrm>
            <a:off x="914400" y="4343400"/>
            <a:ext cx="5029200" cy="4114800"/>
          </a:xfrm>
          <a:ln/>
        </p:spPr>
        <p:txBody>
          <a:bodyPr lIns="93662" tIns="47625" rIns="93662" bIns="47625"/>
          <a:lstStyle/>
          <a:p>
            <a:endParaRPr lang="en-AU"/>
          </a:p>
        </p:txBody>
      </p:sp>
      <p:sp>
        <p:nvSpPr>
          <p:cNvPr id="232451"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A21FDA-63D8-41B4-819C-A6A400C3B66E}" type="slidenum">
              <a:rPr lang="en-US"/>
              <a:pPr/>
              <a:t>18</a:t>
            </a:fld>
            <a:endParaRPr lang="en-US"/>
          </a:p>
        </p:txBody>
      </p:sp>
      <p:sp>
        <p:nvSpPr>
          <p:cNvPr id="232450" name="Rectangle 2"/>
          <p:cNvSpPr>
            <a:spLocks noGrp="1" noChangeArrowheads="1"/>
          </p:cNvSpPr>
          <p:nvPr>
            <p:ph type="body" idx="1"/>
          </p:nvPr>
        </p:nvSpPr>
        <p:spPr>
          <a:xfrm>
            <a:off x="914400" y="4343400"/>
            <a:ext cx="5029200" cy="4114800"/>
          </a:xfrm>
          <a:ln/>
        </p:spPr>
        <p:txBody>
          <a:bodyPr lIns="93662" tIns="47625" rIns="93662" bIns="47625"/>
          <a:lstStyle/>
          <a:p>
            <a:endParaRPr lang="en-AU"/>
          </a:p>
        </p:txBody>
      </p:sp>
      <p:sp>
        <p:nvSpPr>
          <p:cNvPr id="232451"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E17CE2-770D-408B-B0AF-E4CBC61021A2}" type="slidenum">
              <a:rPr lang="en-US"/>
              <a:pPr/>
              <a:t>21</a:t>
            </a:fld>
            <a:endParaRPr lang="en-US"/>
          </a:p>
        </p:txBody>
      </p:sp>
      <p:sp>
        <p:nvSpPr>
          <p:cNvPr id="236546" name="Rectangle 2"/>
          <p:cNvSpPr>
            <a:spLocks noGrp="1" noChangeArrowheads="1"/>
          </p:cNvSpPr>
          <p:nvPr>
            <p:ph type="body" idx="1"/>
          </p:nvPr>
        </p:nvSpPr>
        <p:spPr>
          <a:xfrm>
            <a:off x="914400" y="4343400"/>
            <a:ext cx="5029200" cy="4114800"/>
          </a:xfrm>
          <a:ln/>
        </p:spPr>
        <p:txBody>
          <a:bodyPr lIns="93662" tIns="47625" rIns="93662" bIns="47625"/>
          <a:lstStyle/>
          <a:p>
            <a:endParaRPr lang="en-AU"/>
          </a:p>
        </p:txBody>
      </p:sp>
      <p:sp>
        <p:nvSpPr>
          <p:cNvPr id="236547"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E17CE2-770D-408B-B0AF-E4CBC61021A2}" type="slidenum">
              <a:rPr lang="en-US"/>
              <a:pPr/>
              <a:t>22</a:t>
            </a:fld>
            <a:endParaRPr lang="en-US"/>
          </a:p>
        </p:txBody>
      </p:sp>
      <p:sp>
        <p:nvSpPr>
          <p:cNvPr id="236546" name="Rectangle 2"/>
          <p:cNvSpPr>
            <a:spLocks noGrp="1" noChangeArrowheads="1"/>
          </p:cNvSpPr>
          <p:nvPr>
            <p:ph type="body" idx="1"/>
          </p:nvPr>
        </p:nvSpPr>
        <p:spPr>
          <a:xfrm>
            <a:off x="914400" y="4343400"/>
            <a:ext cx="5029200" cy="4114800"/>
          </a:xfrm>
          <a:ln/>
        </p:spPr>
        <p:txBody>
          <a:bodyPr lIns="93662" tIns="47625" rIns="93662" bIns="47625"/>
          <a:lstStyle/>
          <a:p>
            <a:endParaRPr lang="en-AU"/>
          </a:p>
        </p:txBody>
      </p:sp>
      <p:sp>
        <p:nvSpPr>
          <p:cNvPr id="236547"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BC48A-E8A4-4791-B545-D30013B2FE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12345BA-B6F3-434E-A899-03BEFFFE13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0D8BB49-E513-4B51-A969-4FCECDFAB0EC}"/>
              </a:ext>
            </a:extLst>
          </p:cNvPr>
          <p:cNvSpPr>
            <a:spLocks noGrp="1"/>
          </p:cNvSpPr>
          <p:nvPr>
            <p:ph type="dt" sz="half" idx="10"/>
          </p:nvPr>
        </p:nvSpPr>
        <p:spPr/>
        <p:txBody>
          <a:bodyPr/>
          <a:lstStyle/>
          <a:p>
            <a:fld id="{889AA0E7-9E41-4220-BA4F-39A5D6EF25AB}" type="datetimeFigureOut">
              <a:rPr lang="en-IN" smtClean="0"/>
              <a:t>21-01-2020</a:t>
            </a:fld>
            <a:endParaRPr lang="en-IN"/>
          </a:p>
        </p:txBody>
      </p:sp>
      <p:sp>
        <p:nvSpPr>
          <p:cNvPr id="5" name="Footer Placeholder 4">
            <a:extLst>
              <a:ext uri="{FF2B5EF4-FFF2-40B4-BE49-F238E27FC236}">
                <a16:creationId xmlns:a16="http://schemas.microsoft.com/office/drawing/2014/main" id="{F98D168E-00A8-4968-AD4B-E4C1C25EC02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84FF8F1-109E-4E14-83AC-619E9C9D9FB9}"/>
              </a:ext>
            </a:extLst>
          </p:cNvPr>
          <p:cNvSpPr>
            <a:spLocks noGrp="1"/>
          </p:cNvSpPr>
          <p:nvPr>
            <p:ph type="sldNum" sz="quarter" idx="12"/>
          </p:nvPr>
        </p:nvSpPr>
        <p:spPr/>
        <p:txBody>
          <a:bodyPr/>
          <a:lstStyle/>
          <a:p>
            <a:fld id="{99912598-22E6-4DA4-8CBC-08E1BD9757AC}" type="slidenum">
              <a:rPr lang="en-IN" smtClean="0"/>
              <a:t>‹#›</a:t>
            </a:fld>
            <a:endParaRPr lang="en-IN"/>
          </a:p>
        </p:txBody>
      </p:sp>
    </p:spTree>
    <p:extLst>
      <p:ext uri="{BB962C8B-B14F-4D97-AF65-F5344CB8AC3E}">
        <p14:creationId xmlns:p14="http://schemas.microsoft.com/office/powerpoint/2010/main" val="3793180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9159A-9F8B-4572-BE69-9E8DB1EC41F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E4F0C74-32C1-40C2-BEE3-A9975BB6F4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69E2C1B-A299-4848-BED5-055098B1D660}"/>
              </a:ext>
            </a:extLst>
          </p:cNvPr>
          <p:cNvSpPr>
            <a:spLocks noGrp="1"/>
          </p:cNvSpPr>
          <p:nvPr>
            <p:ph type="dt" sz="half" idx="10"/>
          </p:nvPr>
        </p:nvSpPr>
        <p:spPr/>
        <p:txBody>
          <a:bodyPr/>
          <a:lstStyle/>
          <a:p>
            <a:fld id="{889AA0E7-9E41-4220-BA4F-39A5D6EF25AB}" type="datetimeFigureOut">
              <a:rPr lang="en-IN" smtClean="0"/>
              <a:t>21-01-2020</a:t>
            </a:fld>
            <a:endParaRPr lang="en-IN"/>
          </a:p>
        </p:txBody>
      </p:sp>
      <p:sp>
        <p:nvSpPr>
          <p:cNvPr id="5" name="Footer Placeholder 4">
            <a:extLst>
              <a:ext uri="{FF2B5EF4-FFF2-40B4-BE49-F238E27FC236}">
                <a16:creationId xmlns:a16="http://schemas.microsoft.com/office/drawing/2014/main" id="{F4B4E029-63BC-48BA-8F51-B0C66BE229A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CE931BB-0A92-4958-BB4A-7F11F9972F2D}"/>
              </a:ext>
            </a:extLst>
          </p:cNvPr>
          <p:cNvSpPr>
            <a:spLocks noGrp="1"/>
          </p:cNvSpPr>
          <p:nvPr>
            <p:ph type="sldNum" sz="quarter" idx="12"/>
          </p:nvPr>
        </p:nvSpPr>
        <p:spPr/>
        <p:txBody>
          <a:bodyPr/>
          <a:lstStyle/>
          <a:p>
            <a:fld id="{99912598-22E6-4DA4-8CBC-08E1BD9757AC}" type="slidenum">
              <a:rPr lang="en-IN" smtClean="0"/>
              <a:t>‹#›</a:t>
            </a:fld>
            <a:endParaRPr lang="en-IN"/>
          </a:p>
        </p:txBody>
      </p:sp>
    </p:spTree>
    <p:extLst>
      <p:ext uri="{BB962C8B-B14F-4D97-AF65-F5344CB8AC3E}">
        <p14:creationId xmlns:p14="http://schemas.microsoft.com/office/powerpoint/2010/main" val="1127042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A626F-C379-4FC9-842D-9C571344F5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103A5671-56B9-42E3-8BFD-A11E0A3CA7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265D7E-BE9F-4847-A454-D9C8152F65EC}"/>
              </a:ext>
            </a:extLst>
          </p:cNvPr>
          <p:cNvSpPr>
            <a:spLocks noGrp="1"/>
          </p:cNvSpPr>
          <p:nvPr>
            <p:ph type="dt" sz="half" idx="10"/>
          </p:nvPr>
        </p:nvSpPr>
        <p:spPr/>
        <p:txBody>
          <a:bodyPr/>
          <a:lstStyle/>
          <a:p>
            <a:fld id="{889AA0E7-9E41-4220-BA4F-39A5D6EF25AB}" type="datetimeFigureOut">
              <a:rPr lang="en-IN" smtClean="0"/>
              <a:t>21-01-2020</a:t>
            </a:fld>
            <a:endParaRPr lang="en-IN"/>
          </a:p>
        </p:txBody>
      </p:sp>
      <p:sp>
        <p:nvSpPr>
          <p:cNvPr id="5" name="Footer Placeholder 4">
            <a:extLst>
              <a:ext uri="{FF2B5EF4-FFF2-40B4-BE49-F238E27FC236}">
                <a16:creationId xmlns:a16="http://schemas.microsoft.com/office/drawing/2014/main" id="{55BA1C2A-50A8-4805-B362-E9833824B26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CE0C275-EF21-48F9-9E2C-75A7484735AF}"/>
              </a:ext>
            </a:extLst>
          </p:cNvPr>
          <p:cNvSpPr>
            <a:spLocks noGrp="1"/>
          </p:cNvSpPr>
          <p:nvPr>
            <p:ph type="sldNum" sz="quarter" idx="12"/>
          </p:nvPr>
        </p:nvSpPr>
        <p:spPr/>
        <p:txBody>
          <a:bodyPr/>
          <a:lstStyle/>
          <a:p>
            <a:fld id="{99912598-22E6-4DA4-8CBC-08E1BD9757AC}" type="slidenum">
              <a:rPr lang="en-IN" smtClean="0"/>
              <a:t>‹#›</a:t>
            </a:fld>
            <a:endParaRPr lang="en-IN"/>
          </a:p>
        </p:txBody>
      </p:sp>
    </p:spTree>
    <p:extLst>
      <p:ext uri="{BB962C8B-B14F-4D97-AF65-F5344CB8AC3E}">
        <p14:creationId xmlns:p14="http://schemas.microsoft.com/office/powerpoint/2010/main" val="247784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2DD73-0953-4129-8B97-BE6F18F1236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AAB7757-0588-4147-AF9E-FEA205028C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6A76694-2E55-4E33-9A59-6484061F93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881E6F6-CBD3-4C2B-991A-18853A1A1201}"/>
              </a:ext>
            </a:extLst>
          </p:cNvPr>
          <p:cNvSpPr>
            <a:spLocks noGrp="1"/>
          </p:cNvSpPr>
          <p:nvPr>
            <p:ph type="dt" sz="half" idx="10"/>
          </p:nvPr>
        </p:nvSpPr>
        <p:spPr/>
        <p:txBody>
          <a:bodyPr/>
          <a:lstStyle/>
          <a:p>
            <a:fld id="{889AA0E7-9E41-4220-BA4F-39A5D6EF25AB}" type="datetimeFigureOut">
              <a:rPr lang="en-IN" smtClean="0"/>
              <a:t>21-01-2020</a:t>
            </a:fld>
            <a:endParaRPr lang="en-IN"/>
          </a:p>
        </p:txBody>
      </p:sp>
      <p:sp>
        <p:nvSpPr>
          <p:cNvPr id="6" name="Footer Placeholder 5">
            <a:extLst>
              <a:ext uri="{FF2B5EF4-FFF2-40B4-BE49-F238E27FC236}">
                <a16:creationId xmlns:a16="http://schemas.microsoft.com/office/drawing/2014/main" id="{70E50908-FFFC-4CF1-8722-420A2B6B0E0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20EFCF7-1D5F-4C26-A9B7-20BC7E6A926E}"/>
              </a:ext>
            </a:extLst>
          </p:cNvPr>
          <p:cNvSpPr>
            <a:spLocks noGrp="1"/>
          </p:cNvSpPr>
          <p:nvPr>
            <p:ph type="sldNum" sz="quarter" idx="12"/>
          </p:nvPr>
        </p:nvSpPr>
        <p:spPr/>
        <p:txBody>
          <a:bodyPr/>
          <a:lstStyle/>
          <a:p>
            <a:fld id="{99912598-22E6-4DA4-8CBC-08E1BD9757AC}" type="slidenum">
              <a:rPr lang="en-IN" smtClean="0"/>
              <a:t>‹#›</a:t>
            </a:fld>
            <a:endParaRPr lang="en-IN"/>
          </a:p>
        </p:txBody>
      </p:sp>
    </p:spTree>
    <p:extLst>
      <p:ext uri="{BB962C8B-B14F-4D97-AF65-F5344CB8AC3E}">
        <p14:creationId xmlns:p14="http://schemas.microsoft.com/office/powerpoint/2010/main" val="53539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5B276-160C-417B-B403-C24644753D40}"/>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874997A-8B74-444D-9C4D-CC58C44732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8D580B9-2387-4069-B67F-BA41D424D4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506C525E-4C7E-44A9-8769-A39B888EDD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63C249-D550-4711-8EB0-6044A7FAB8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2E9CF26-00D9-4A39-88C4-35E04F794B5C}"/>
              </a:ext>
            </a:extLst>
          </p:cNvPr>
          <p:cNvSpPr>
            <a:spLocks noGrp="1"/>
          </p:cNvSpPr>
          <p:nvPr>
            <p:ph type="dt" sz="half" idx="10"/>
          </p:nvPr>
        </p:nvSpPr>
        <p:spPr/>
        <p:txBody>
          <a:bodyPr/>
          <a:lstStyle/>
          <a:p>
            <a:fld id="{889AA0E7-9E41-4220-BA4F-39A5D6EF25AB}" type="datetimeFigureOut">
              <a:rPr lang="en-IN" smtClean="0"/>
              <a:t>21-01-2020</a:t>
            </a:fld>
            <a:endParaRPr lang="en-IN"/>
          </a:p>
        </p:txBody>
      </p:sp>
      <p:sp>
        <p:nvSpPr>
          <p:cNvPr id="8" name="Footer Placeholder 7">
            <a:extLst>
              <a:ext uri="{FF2B5EF4-FFF2-40B4-BE49-F238E27FC236}">
                <a16:creationId xmlns:a16="http://schemas.microsoft.com/office/drawing/2014/main" id="{B6890F80-3D98-48DC-8FBB-15F9BCB9A4E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5C31026D-2B87-4F86-BE30-C8AF59FEE511}"/>
              </a:ext>
            </a:extLst>
          </p:cNvPr>
          <p:cNvSpPr>
            <a:spLocks noGrp="1"/>
          </p:cNvSpPr>
          <p:nvPr>
            <p:ph type="sldNum" sz="quarter" idx="12"/>
          </p:nvPr>
        </p:nvSpPr>
        <p:spPr/>
        <p:txBody>
          <a:bodyPr/>
          <a:lstStyle/>
          <a:p>
            <a:fld id="{99912598-22E6-4DA4-8CBC-08E1BD9757AC}" type="slidenum">
              <a:rPr lang="en-IN" smtClean="0"/>
              <a:t>‹#›</a:t>
            </a:fld>
            <a:endParaRPr lang="en-IN"/>
          </a:p>
        </p:txBody>
      </p:sp>
    </p:spTree>
    <p:extLst>
      <p:ext uri="{BB962C8B-B14F-4D97-AF65-F5344CB8AC3E}">
        <p14:creationId xmlns:p14="http://schemas.microsoft.com/office/powerpoint/2010/main" val="584829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1BDE3-055B-4F01-BF9F-911B151908D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5970FEF-FAEA-45DD-9FEE-258007C5C87C}"/>
              </a:ext>
            </a:extLst>
          </p:cNvPr>
          <p:cNvSpPr>
            <a:spLocks noGrp="1"/>
          </p:cNvSpPr>
          <p:nvPr>
            <p:ph type="dt" sz="half" idx="10"/>
          </p:nvPr>
        </p:nvSpPr>
        <p:spPr/>
        <p:txBody>
          <a:bodyPr/>
          <a:lstStyle/>
          <a:p>
            <a:fld id="{889AA0E7-9E41-4220-BA4F-39A5D6EF25AB}" type="datetimeFigureOut">
              <a:rPr lang="en-IN" smtClean="0"/>
              <a:t>21-01-2020</a:t>
            </a:fld>
            <a:endParaRPr lang="en-IN"/>
          </a:p>
        </p:txBody>
      </p:sp>
      <p:sp>
        <p:nvSpPr>
          <p:cNvPr id="4" name="Footer Placeholder 3">
            <a:extLst>
              <a:ext uri="{FF2B5EF4-FFF2-40B4-BE49-F238E27FC236}">
                <a16:creationId xmlns:a16="http://schemas.microsoft.com/office/drawing/2014/main" id="{97BC2AAD-357F-432C-BD40-C74BDA74BDB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14648F5-E59F-41CE-AAD5-FEF7D4BB4038}"/>
              </a:ext>
            </a:extLst>
          </p:cNvPr>
          <p:cNvSpPr>
            <a:spLocks noGrp="1"/>
          </p:cNvSpPr>
          <p:nvPr>
            <p:ph type="sldNum" sz="quarter" idx="12"/>
          </p:nvPr>
        </p:nvSpPr>
        <p:spPr/>
        <p:txBody>
          <a:bodyPr/>
          <a:lstStyle/>
          <a:p>
            <a:fld id="{99912598-22E6-4DA4-8CBC-08E1BD9757AC}" type="slidenum">
              <a:rPr lang="en-IN" smtClean="0"/>
              <a:t>‹#›</a:t>
            </a:fld>
            <a:endParaRPr lang="en-IN"/>
          </a:p>
        </p:txBody>
      </p:sp>
    </p:spTree>
    <p:extLst>
      <p:ext uri="{BB962C8B-B14F-4D97-AF65-F5344CB8AC3E}">
        <p14:creationId xmlns:p14="http://schemas.microsoft.com/office/powerpoint/2010/main" val="2911840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CCE76A-D368-4BAA-A9D2-351F18E28DE4}"/>
              </a:ext>
            </a:extLst>
          </p:cNvPr>
          <p:cNvSpPr>
            <a:spLocks noGrp="1"/>
          </p:cNvSpPr>
          <p:nvPr>
            <p:ph type="dt" sz="half" idx="10"/>
          </p:nvPr>
        </p:nvSpPr>
        <p:spPr/>
        <p:txBody>
          <a:bodyPr/>
          <a:lstStyle/>
          <a:p>
            <a:fld id="{889AA0E7-9E41-4220-BA4F-39A5D6EF25AB}" type="datetimeFigureOut">
              <a:rPr lang="en-IN" smtClean="0"/>
              <a:t>21-01-2020</a:t>
            </a:fld>
            <a:endParaRPr lang="en-IN"/>
          </a:p>
        </p:txBody>
      </p:sp>
      <p:sp>
        <p:nvSpPr>
          <p:cNvPr id="3" name="Footer Placeholder 2">
            <a:extLst>
              <a:ext uri="{FF2B5EF4-FFF2-40B4-BE49-F238E27FC236}">
                <a16:creationId xmlns:a16="http://schemas.microsoft.com/office/drawing/2014/main" id="{D9D7C295-B343-483A-9FE1-0D10624EC420}"/>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54A3EEEF-AC60-4EFE-83EC-0842AEE76F22}"/>
              </a:ext>
            </a:extLst>
          </p:cNvPr>
          <p:cNvSpPr>
            <a:spLocks noGrp="1"/>
          </p:cNvSpPr>
          <p:nvPr>
            <p:ph type="sldNum" sz="quarter" idx="12"/>
          </p:nvPr>
        </p:nvSpPr>
        <p:spPr/>
        <p:txBody>
          <a:bodyPr/>
          <a:lstStyle/>
          <a:p>
            <a:fld id="{99912598-22E6-4DA4-8CBC-08E1BD9757AC}" type="slidenum">
              <a:rPr lang="en-IN" smtClean="0"/>
              <a:t>‹#›</a:t>
            </a:fld>
            <a:endParaRPr lang="en-IN"/>
          </a:p>
        </p:txBody>
      </p:sp>
    </p:spTree>
    <p:extLst>
      <p:ext uri="{BB962C8B-B14F-4D97-AF65-F5344CB8AC3E}">
        <p14:creationId xmlns:p14="http://schemas.microsoft.com/office/powerpoint/2010/main" val="2236214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C66A1-506F-433C-8FFB-28C4CFCC62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4B6E3A59-951D-47AE-8849-2C1ED0FFC2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86A62F5-8BF6-4BCB-9206-910D88183A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40D94E-1E08-4D89-B2CC-5776239CA8F6}"/>
              </a:ext>
            </a:extLst>
          </p:cNvPr>
          <p:cNvSpPr>
            <a:spLocks noGrp="1"/>
          </p:cNvSpPr>
          <p:nvPr>
            <p:ph type="dt" sz="half" idx="10"/>
          </p:nvPr>
        </p:nvSpPr>
        <p:spPr/>
        <p:txBody>
          <a:bodyPr/>
          <a:lstStyle/>
          <a:p>
            <a:fld id="{889AA0E7-9E41-4220-BA4F-39A5D6EF25AB}" type="datetimeFigureOut">
              <a:rPr lang="en-IN" smtClean="0"/>
              <a:t>21-01-2020</a:t>
            </a:fld>
            <a:endParaRPr lang="en-IN"/>
          </a:p>
        </p:txBody>
      </p:sp>
      <p:sp>
        <p:nvSpPr>
          <p:cNvPr id="6" name="Footer Placeholder 5">
            <a:extLst>
              <a:ext uri="{FF2B5EF4-FFF2-40B4-BE49-F238E27FC236}">
                <a16:creationId xmlns:a16="http://schemas.microsoft.com/office/drawing/2014/main" id="{377809D3-D8D0-4D47-9C66-5F55360A246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5C24422-9CD9-4D1A-9E9B-6D05460CA777}"/>
              </a:ext>
            </a:extLst>
          </p:cNvPr>
          <p:cNvSpPr>
            <a:spLocks noGrp="1"/>
          </p:cNvSpPr>
          <p:nvPr>
            <p:ph type="sldNum" sz="quarter" idx="12"/>
          </p:nvPr>
        </p:nvSpPr>
        <p:spPr/>
        <p:txBody>
          <a:bodyPr/>
          <a:lstStyle/>
          <a:p>
            <a:fld id="{99912598-22E6-4DA4-8CBC-08E1BD9757AC}" type="slidenum">
              <a:rPr lang="en-IN" smtClean="0"/>
              <a:t>‹#›</a:t>
            </a:fld>
            <a:endParaRPr lang="en-IN"/>
          </a:p>
        </p:txBody>
      </p:sp>
    </p:spTree>
    <p:extLst>
      <p:ext uri="{BB962C8B-B14F-4D97-AF65-F5344CB8AC3E}">
        <p14:creationId xmlns:p14="http://schemas.microsoft.com/office/powerpoint/2010/main" val="141369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49656-464A-4237-9F96-43C9A4E1E5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19B1FD12-67A8-4A90-8046-2E07EFBB2C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BEFE1DB6-7A4E-497C-ADCF-E0A9771470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69DDDF-7814-4425-A467-C7500143DA84}"/>
              </a:ext>
            </a:extLst>
          </p:cNvPr>
          <p:cNvSpPr>
            <a:spLocks noGrp="1"/>
          </p:cNvSpPr>
          <p:nvPr>
            <p:ph type="dt" sz="half" idx="10"/>
          </p:nvPr>
        </p:nvSpPr>
        <p:spPr/>
        <p:txBody>
          <a:bodyPr/>
          <a:lstStyle/>
          <a:p>
            <a:fld id="{889AA0E7-9E41-4220-BA4F-39A5D6EF25AB}" type="datetimeFigureOut">
              <a:rPr lang="en-IN" smtClean="0"/>
              <a:t>21-01-2020</a:t>
            </a:fld>
            <a:endParaRPr lang="en-IN"/>
          </a:p>
        </p:txBody>
      </p:sp>
      <p:sp>
        <p:nvSpPr>
          <p:cNvPr id="6" name="Footer Placeholder 5">
            <a:extLst>
              <a:ext uri="{FF2B5EF4-FFF2-40B4-BE49-F238E27FC236}">
                <a16:creationId xmlns:a16="http://schemas.microsoft.com/office/drawing/2014/main" id="{61F49A08-54C3-44A1-9104-6424C380FFA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584E898-AE2E-42AD-845D-7023A23960D8}"/>
              </a:ext>
            </a:extLst>
          </p:cNvPr>
          <p:cNvSpPr>
            <a:spLocks noGrp="1"/>
          </p:cNvSpPr>
          <p:nvPr>
            <p:ph type="sldNum" sz="quarter" idx="12"/>
          </p:nvPr>
        </p:nvSpPr>
        <p:spPr/>
        <p:txBody>
          <a:bodyPr/>
          <a:lstStyle/>
          <a:p>
            <a:fld id="{99912598-22E6-4DA4-8CBC-08E1BD9757AC}" type="slidenum">
              <a:rPr lang="en-IN" smtClean="0"/>
              <a:t>‹#›</a:t>
            </a:fld>
            <a:endParaRPr lang="en-IN"/>
          </a:p>
        </p:txBody>
      </p:sp>
    </p:spTree>
    <p:extLst>
      <p:ext uri="{BB962C8B-B14F-4D97-AF65-F5344CB8AC3E}">
        <p14:creationId xmlns:p14="http://schemas.microsoft.com/office/powerpoint/2010/main" val="4245146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FBCFA-A59D-4079-86DC-8F67E7F4935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91197B0-E472-4448-AD21-3EBDEABF1E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AE06503-8CE0-4598-834E-75BB3A07E363}"/>
              </a:ext>
            </a:extLst>
          </p:cNvPr>
          <p:cNvSpPr>
            <a:spLocks noGrp="1"/>
          </p:cNvSpPr>
          <p:nvPr>
            <p:ph type="dt" sz="half" idx="10"/>
          </p:nvPr>
        </p:nvSpPr>
        <p:spPr/>
        <p:txBody>
          <a:bodyPr/>
          <a:lstStyle/>
          <a:p>
            <a:fld id="{889AA0E7-9E41-4220-BA4F-39A5D6EF25AB}" type="datetimeFigureOut">
              <a:rPr lang="en-IN" smtClean="0"/>
              <a:t>21-01-2020</a:t>
            </a:fld>
            <a:endParaRPr lang="en-IN"/>
          </a:p>
        </p:txBody>
      </p:sp>
      <p:sp>
        <p:nvSpPr>
          <p:cNvPr id="5" name="Footer Placeholder 4">
            <a:extLst>
              <a:ext uri="{FF2B5EF4-FFF2-40B4-BE49-F238E27FC236}">
                <a16:creationId xmlns:a16="http://schemas.microsoft.com/office/drawing/2014/main" id="{A679BC54-55CB-4AED-9FE8-B9B0620B19A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40D3A2-5F97-4562-81D0-A86F46965EFD}"/>
              </a:ext>
            </a:extLst>
          </p:cNvPr>
          <p:cNvSpPr>
            <a:spLocks noGrp="1"/>
          </p:cNvSpPr>
          <p:nvPr>
            <p:ph type="sldNum" sz="quarter" idx="12"/>
          </p:nvPr>
        </p:nvSpPr>
        <p:spPr/>
        <p:txBody>
          <a:bodyPr/>
          <a:lstStyle/>
          <a:p>
            <a:fld id="{99912598-22E6-4DA4-8CBC-08E1BD9757AC}" type="slidenum">
              <a:rPr lang="en-IN" smtClean="0"/>
              <a:t>‹#›</a:t>
            </a:fld>
            <a:endParaRPr lang="en-IN"/>
          </a:p>
        </p:txBody>
      </p:sp>
    </p:spTree>
    <p:extLst>
      <p:ext uri="{BB962C8B-B14F-4D97-AF65-F5344CB8AC3E}">
        <p14:creationId xmlns:p14="http://schemas.microsoft.com/office/powerpoint/2010/main" val="1585393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4FF760-EB77-4E2A-B131-D49743EC9F3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1D33811-6048-404B-842F-40F6D1D63E0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D7EAAB9-B859-4AC7-95EA-502BD3BB0499}"/>
              </a:ext>
            </a:extLst>
          </p:cNvPr>
          <p:cNvSpPr>
            <a:spLocks noGrp="1"/>
          </p:cNvSpPr>
          <p:nvPr>
            <p:ph type="dt" sz="half" idx="10"/>
          </p:nvPr>
        </p:nvSpPr>
        <p:spPr/>
        <p:txBody>
          <a:bodyPr/>
          <a:lstStyle/>
          <a:p>
            <a:fld id="{889AA0E7-9E41-4220-BA4F-39A5D6EF25AB}" type="datetimeFigureOut">
              <a:rPr lang="en-IN" smtClean="0"/>
              <a:t>21-01-2020</a:t>
            </a:fld>
            <a:endParaRPr lang="en-IN"/>
          </a:p>
        </p:txBody>
      </p:sp>
      <p:sp>
        <p:nvSpPr>
          <p:cNvPr id="5" name="Footer Placeholder 4">
            <a:extLst>
              <a:ext uri="{FF2B5EF4-FFF2-40B4-BE49-F238E27FC236}">
                <a16:creationId xmlns:a16="http://schemas.microsoft.com/office/drawing/2014/main" id="{D3FCE3ED-68CA-4D5D-A8AF-88E38DF99E2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895111F-432D-48A2-A7FB-1B41E93FEBAF}"/>
              </a:ext>
            </a:extLst>
          </p:cNvPr>
          <p:cNvSpPr>
            <a:spLocks noGrp="1"/>
          </p:cNvSpPr>
          <p:nvPr>
            <p:ph type="sldNum" sz="quarter" idx="12"/>
          </p:nvPr>
        </p:nvSpPr>
        <p:spPr/>
        <p:txBody>
          <a:bodyPr/>
          <a:lstStyle/>
          <a:p>
            <a:fld id="{99912598-22E6-4DA4-8CBC-08E1BD9757AC}" type="slidenum">
              <a:rPr lang="en-IN" smtClean="0"/>
              <a:t>‹#›</a:t>
            </a:fld>
            <a:endParaRPr lang="en-IN"/>
          </a:p>
        </p:txBody>
      </p:sp>
    </p:spTree>
    <p:extLst>
      <p:ext uri="{BB962C8B-B14F-4D97-AF65-F5344CB8AC3E}">
        <p14:creationId xmlns:p14="http://schemas.microsoft.com/office/powerpoint/2010/main" val="39424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325A9A-2B04-417E-BDF3-D2AD328C49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73CD2F2-027C-4D38-B2F6-0452F6B137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B5F5161-9E94-4C0C-A619-53275BB6D0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9AA0E7-9E41-4220-BA4F-39A5D6EF25AB}" type="datetimeFigureOut">
              <a:rPr lang="en-IN" smtClean="0"/>
              <a:t>21-01-2020</a:t>
            </a:fld>
            <a:endParaRPr lang="en-IN"/>
          </a:p>
        </p:txBody>
      </p:sp>
      <p:sp>
        <p:nvSpPr>
          <p:cNvPr id="5" name="Footer Placeholder 4">
            <a:extLst>
              <a:ext uri="{FF2B5EF4-FFF2-40B4-BE49-F238E27FC236}">
                <a16:creationId xmlns:a16="http://schemas.microsoft.com/office/drawing/2014/main" id="{36FE75A0-F63D-4AAF-9581-4D6DBE3541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D3EB52F7-547C-4ECA-A48A-8621425D12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912598-22E6-4DA4-8CBC-08E1BD9757AC}" type="slidenum">
              <a:rPr lang="en-IN" smtClean="0"/>
              <a:t>‹#›</a:t>
            </a:fld>
            <a:endParaRPr lang="en-IN"/>
          </a:p>
        </p:txBody>
      </p:sp>
    </p:spTree>
    <p:extLst>
      <p:ext uri="{BB962C8B-B14F-4D97-AF65-F5344CB8AC3E}">
        <p14:creationId xmlns:p14="http://schemas.microsoft.com/office/powerpoint/2010/main" val="14272857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ctrTitle"/>
          </p:nvPr>
        </p:nvSpPr>
        <p:spPr>
          <a:xfrm>
            <a:off x="2388705" y="1992351"/>
            <a:ext cx="7391400" cy="685800"/>
          </a:xfrm>
        </p:spPr>
        <p:txBody>
          <a:bodyPr>
            <a:normAutofit/>
          </a:bodyPr>
          <a:lstStyle/>
          <a:p>
            <a:r>
              <a:rPr lang="en-US" sz="3600" i="1" dirty="0"/>
              <a:t>Processes and Technology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1905000" y="105342"/>
            <a:ext cx="8458200" cy="792162"/>
          </a:xfrm>
        </p:spPr>
        <p:txBody>
          <a:bodyPr/>
          <a:lstStyle/>
          <a:p>
            <a:r>
              <a:rPr lang="en-US" dirty="0"/>
              <a:t>Process Planning</a:t>
            </a:r>
          </a:p>
        </p:txBody>
      </p:sp>
      <p:sp>
        <p:nvSpPr>
          <p:cNvPr id="215043" name="Rectangle 3"/>
          <p:cNvSpPr>
            <a:spLocks noGrp="1" noChangeArrowheads="1"/>
          </p:cNvSpPr>
          <p:nvPr>
            <p:ph idx="1"/>
          </p:nvPr>
        </p:nvSpPr>
        <p:spPr>
          <a:xfrm>
            <a:off x="1970775" y="1248075"/>
            <a:ext cx="8305800" cy="4800600"/>
          </a:xfrm>
        </p:spPr>
        <p:txBody>
          <a:bodyPr>
            <a:noAutofit/>
          </a:bodyPr>
          <a:lstStyle/>
          <a:p>
            <a:pPr>
              <a:lnSpc>
                <a:spcPct val="90000"/>
              </a:lnSpc>
            </a:pPr>
            <a:r>
              <a:rPr lang="en-US" dirty="0">
                <a:effectLst/>
              </a:rPr>
              <a:t>Process</a:t>
            </a:r>
          </a:p>
          <a:p>
            <a:pPr lvl="1">
              <a:lnSpc>
                <a:spcPct val="90000"/>
              </a:lnSpc>
            </a:pPr>
            <a:r>
              <a:rPr lang="en-US" dirty="0">
                <a:effectLst/>
              </a:rPr>
              <a:t>Group of related tasks with specific inputs &amp; outputs</a:t>
            </a:r>
          </a:p>
          <a:p>
            <a:pPr>
              <a:lnSpc>
                <a:spcPct val="90000"/>
              </a:lnSpc>
            </a:pPr>
            <a:r>
              <a:rPr lang="en-US" dirty="0">
                <a:effectLst/>
              </a:rPr>
              <a:t>Process design</a:t>
            </a:r>
          </a:p>
          <a:p>
            <a:pPr lvl="1">
              <a:lnSpc>
                <a:spcPct val="90000"/>
              </a:lnSpc>
            </a:pPr>
            <a:r>
              <a:rPr lang="en-US" dirty="0"/>
              <a:t>t</a:t>
            </a:r>
            <a:r>
              <a:rPr lang="en-US" dirty="0">
                <a:effectLst/>
              </a:rPr>
              <a:t>asks to be done &amp; how they are coordinated among functions, people, &amp; organizations</a:t>
            </a:r>
          </a:p>
          <a:p>
            <a:pPr>
              <a:lnSpc>
                <a:spcPct val="90000"/>
              </a:lnSpc>
            </a:pPr>
            <a:r>
              <a:rPr lang="en-US" dirty="0">
                <a:effectLst/>
              </a:rPr>
              <a:t>Process strategy</a:t>
            </a:r>
          </a:p>
          <a:p>
            <a:pPr lvl="1">
              <a:lnSpc>
                <a:spcPct val="90000"/>
              </a:lnSpc>
            </a:pPr>
            <a:r>
              <a:rPr lang="en-US" dirty="0">
                <a:effectLst/>
              </a:rPr>
              <a:t>an organization’s overall approach for physically producing goods and services</a:t>
            </a:r>
          </a:p>
          <a:p>
            <a:pPr>
              <a:lnSpc>
                <a:spcPct val="90000"/>
              </a:lnSpc>
            </a:pPr>
            <a:r>
              <a:rPr lang="en-US" dirty="0">
                <a:effectLst/>
              </a:rPr>
              <a:t>Process planning</a:t>
            </a:r>
          </a:p>
          <a:p>
            <a:pPr lvl="1">
              <a:lnSpc>
                <a:spcPct val="90000"/>
              </a:lnSpc>
            </a:pPr>
            <a:r>
              <a:rPr lang="en-US" dirty="0">
                <a:effectLst/>
              </a:rPr>
              <a:t>converts designs into workable instructions for manufacture or delivery</a:t>
            </a:r>
          </a:p>
          <a:p>
            <a:pPr>
              <a:lnSpc>
                <a:spcPct val="90000"/>
              </a:lnSpc>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1905000" y="107163"/>
            <a:ext cx="8458200" cy="792162"/>
          </a:xfrm>
        </p:spPr>
        <p:txBody>
          <a:bodyPr/>
          <a:lstStyle/>
          <a:p>
            <a:r>
              <a:rPr lang="en-US" dirty="0"/>
              <a:t>Process Strategy</a:t>
            </a:r>
          </a:p>
        </p:txBody>
      </p:sp>
      <p:sp>
        <p:nvSpPr>
          <p:cNvPr id="216067" name="Rectangle 3"/>
          <p:cNvSpPr>
            <a:spLocks noGrp="1" noChangeArrowheads="1"/>
          </p:cNvSpPr>
          <p:nvPr>
            <p:ph idx="1"/>
          </p:nvPr>
        </p:nvSpPr>
        <p:spPr>
          <a:xfrm>
            <a:off x="1981200" y="1265238"/>
            <a:ext cx="8229600" cy="4525963"/>
          </a:xfrm>
        </p:spPr>
        <p:txBody>
          <a:bodyPr>
            <a:normAutofit fontScale="92500" lnSpcReduction="10000"/>
          </a:bodyPr>
          <a:lstStyle/>
          <a:p>
            <a:r>
              <a:rPr lang="en-US" dirty="0">
                <a:effectLst/>
              </a:rPr>
              <a:t>Vertical integration</a:t>
            </a:r>
          </a:p>
          <a:p>
            <a:pPr lvl="1"/>
            <a:r>
              <a:rPr lang="en-US" dirty="0">
                <a:effectLst/>
              </a:rPr>
              <a:t>extent to which firm will produce inputs and control outputs of each stage of production process</a:t>
            </a:r>
          </a:p>
          <a:p>
            <a:r>
              <a:rPr lang="en-US" dirty="0">
                <a:effectLst/>
              </a:rPr>
              <a:t>Capital intensity</a:t>
            </a:r>
          </a:p>
          <a:p>
            <a:pPr lvl="1"/>
            <a:r>
              <a:rPr lang="en-US" dirty="0">
                <a:effectLst/>
              </a:rPr>
              <a:t>mix of capital (i.e., equipment, automation) and labor resources used in production process</a:t>
            </a:r>
          </a:p>
          <a:p>
            <a:r>
              <a:rPr lang="en-US" dirty="0">
                <a:effectLst/>
              </a:rPr>
              <a:t>Process flexibility</a:t>
            </a:r>
          </a:p>
          <a:p>
            <a:pPr lvl="1"/>
            <a:r>
              <a:rPr lang="en-US" dirty="0">
                <a:effectLst/>
              </a:rPr>
              <a:t>ease with which resources can be adjusted in response to changes in demand, technology, products or services, and resource availability</a:t>
            </a:r>
          </a:p>
          <a:p>
            <a:r>
              <a:rPr lang="en-US" dirty="0">
                <a:effectLst/>
              </a:rPr>
              <a:t>Customer involvement</a:t>
            </a:r>
          </a:p>
          <a:p>
            <a:pPr lvl="1"/>
            <a:r>
              <a:rPr lang="en-US" dirty="0">
                <a:effectLst/>
              </a:rPr>
              <a:t>role of customer in production process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p:txBody>
          <a:bodyPr/>
          <a:lstStyle/>
          <a:p>
            <a:r>
              <a:rPr lang="en-US">
                <a:effectLst/>
              </a:rPr>
              <a:t>Outsourcing</a:t>
            </a:r>
          </a:p>
        </p:txBody>
      </p:sp>
      <p:sp>
        <p:nvSpPr>
          <p:cNvPr id="217091" name="Rectangle 3"/>
          <p:cNvSpPr>
            <a:spLocks noGrp="1" noChangeArrowheads="1"/>
          </p:cNvSpPr>
          <p:nvPr>
            <p:ph idx="1"/>
          </p:nvPr>
        </p:nvSpPr>
        <p:spPr>
          <a:xfrm>
            <a:off x="1981200" y="914400"/>
            <a:ext cx="6958361" cy="5151863"/>
          </a:xfrm>
        </p:spPr>
        <p:txBody>
          <a:bodyPr>
            <a:noAutofit/>
          </a:bodyPr>
          <a:lstStyle/>
          <a:p>
            <a:r>
              <a:rPr lang="en-US" sz="2400" dirty="0"/>
              <a:t>Cost</a:t>
            </a:r>
          </a:p>
          <a:p>
            <a:pPr lvl="1"/>
            <a:r>
              <a:rPr lang="en-US" sz="2000" dirty="0"/>
              <a:t>Is it cheaper to make or buy the item</a:t>
            </a:r>
          </a:p>
          <a:p>
            <a:r>
              <a:rPr lang="en-US" sz="2400" dirty="0"/>
              <a:t>Capacity</a:t>
            </a:r>
          </a:p>
          <a:p>
            <a:pPr lvl="1"/>
            <a:r>
              <a:rPr lang="en-US" sz="2000" dirty="0"/>
              <a:t>Does the company have the capacity</a:t>
            </a:r>
          </a:p>
          <a:p>
            <a:r>
              <a:rPr lang="en-US" sz="2400" dirty="0"/>
              <a:t>Quality</a:t>
            </a:r>
          </a:p>
          <a:p>
            <a:pPr lvl="1"/>
            <a:r>
              <a:rPr lang="en-US" sz="2000" dirty="0"/>
              <a:t>Easier to control quality in your own factory</a:t>
            </a:r>
          </a:p>
          <a:p>
            <a:r>
              <a:rPr lang="en-US" sz="2400" dirty="0"/>
              <a:t>Speed</a:t>
            </a:r>
          </a:p>
          <a:p>
            <a:pPr lvl="1"/>
            <a:r>
              <a:rPr lang="en-US" sz="2000" dirty="0"/>
              <a:t>Shipping time can reduce savings</a:t>
            </a:r>
          </a:p>
          <a:p>
            <a:r>
              <a:rPr lang="en-US" sz="2400" dirty="0"/>
              <a:t>Reliability</a:t>
            </a:r>
          </a:p>
          <a:p>
            <a:pPr lvl="1"/>
            <a:r>
              <a:rPr lang="en-US" sz="2000" dirty="0"/>
              <a:t>Quality and timing are reliability measures</a:t>
            </a:r>
          </a:p>
          <a:p>
            <a:r>
              <a:rPr lang="en-US" dirty="0"/>
              <a:t>Expertise</a:t>
            </a:r>
          </a:p>
          <a:p>
            <a:pPr lvl="1"/>
            <a:r>
              <a:rPr lang="en-US" sz="2000" dirty="0"/>
              <a:t>Protect proprietary information</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a:xfrm>
            <a:off x="1865244" y="107163"/>
            <a:ext cx="8458200" cy="792162"/>
          </a:xfrm>
        </p:spPr>
        <p:txBody>
          <a:bodyPr/>
          <a:lstStyle/>
          <a:p>
            <a:r>
              <a:rPr lang="en-US" dirty="0">
                <a:effectLst/>
              </a:rPr>
              <a:t>Sourcing Continuum</a:t>
            </a:r>
          </a:p>
        </p:txBody>
      </p:sp>
      <p:pic>
        <p:nvPicPr>
          <p:cNvPr id="1026" name="Picture 2" descr="fig_06_01"/>
          <p:cNvPicPr>
            <a:picLocks noChangeAspect="1" noChangeArrowheads="1"/>
          </p:cNvPicPr>
          <p:nvPr/>
        </p:nvPicPr>
        <p:blipFill rotWithShape="1">
          <a:blip r:embed="rId2">
            <a:extLst>
              <a:ext uri="{28A0092B-C50C-407E-A947-70E740481C1C}">
                <a14:useLocalDpi xmlns:a14="http://schemas.microsoft.com/office/drawing/2010/main" val="0"/>
              </a:ext>
            </a:extLst>
          </a:blip>
          <a:srcRect l="14461" t="5190" r="13538"/>
          <a:stretch/>
        </p:blipFill>
        <p:spPr bwMode="auto">
          <a:xfrm>
            <a:off x="1875263" y="1447800"/>
            <a:ext cx="8763000" cy="2736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9215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a:xfrm>
            <a:off x="1865244" y="105672"/>
            <a:ext cx="8458200" cy="792162"/>
          </a:xfrm>
        </p:spPr>
        <p:txBody>
          <a:bodyPr/>
          <a:lstStyle/>
          <a:p>
            <a:r>
              <a:rPr lang="en-US" dirty="0">
                <a:effectLst/>
              </a:rPr>
              <a:t>Process Selection</a:t>
            </a:r>
          </a:p>
        </p:txBody>
      </p:sp>
      <p:sp>
        <p:nvSpPr>
          <p:cNvPr id="220163" name="Rectangle 3"/>
          <p:cNvSpPr>
            <a:spLocks noGrp="1" noChangeArrowheads="1"/>
          </p:cNvSpPr>
          <p:nvPr>
            <p:ph idx="1"/>
          </p:nvPr>
        </p:nvSpPr>
        <p:spPr>
          <a:xfrm>
            <a:off x="1971575" y="1267325"/>
            <a:ext cx="8763000" cy="4724400"/>
          </a:xfrm>
        </p:spPr>
        <p:txBody>
          <a:bodyPr>
            <a:noAutofit/>
          </a:bodyPr>
          <a:lstStyle/>
          <a:p>
            <a:pPr>
              <a:lnSpc>
                <a:spcPct val="90000"/>
              </a:lnSpc>
            </a:pPr>
            <a:r>
              <a:rPr lang="en-US" dirty="0">
                <a:effectLst/>
              </a:rPr>
              <a:t>Projects</a:t>
            </a:r>
          </a:p>
          <a:p>
            <a:pPr lvl="1">
              <a:lnSpc>
                <a:spcPct val="90000"/>
              </a:lnSpc>
            </a:pPr>
            <a:r>
              <a:rPr lang="en-US" dirty="0">
                <a:effectLst/>
              </a:rPr>
              <a:t>one-of-a-kind production of a product to customer order</a:t>
            </a:r>
          </a:p>
          <a:p>
            <a:pPr>
              <a:lnSpc>
                <a:spcPct val="90000"/>
              </a:lnSpc>
            </a:pPr>
            <a:r>
              <a:rPr lang="en-US" dirty="0">
                <a:effectLst/>
              </a:rPr>
              <a:t>Batch production</a:t>
            </a:r>
          </a:p>
          <a:p>
            <a:pPr lvl="1">
              <a:lnSpc>
                <a:spcPct val="90000"/>
              </a:lnSpc>
            </a:pPr>
            <a:r>
              <a:rPr lang="en-US" dirty="0">
                <a:effectLst/>
              </a:rPr>
              <a:t>process many different jobs at the same time in groups or batches</a:t>
            </a:r>
          </a:p>
          <a:p>
            <a:pPr>
              <a:lnSpc>
                <a:spcPct val="90000"/>
              </a:lnSpc>
            </a:pPr>
            <a:r>
              <a:rPr lang="en-US" dirty="0">
                <a:effectLst/>
              </a:rPr>
              <a:t>Mass production</a:t>
            </a:r>
          </a:p>
          <a:p>
            <a:pPr lvl="1">
              <a:lnSpc>
                <a:spcPct val="90000"/>
              </a:lnSpc>
            </a:pPr>
            <a:r>
              <a:rPr lang="en-US" dirty="0">
                <a:effectLst/>
              </a:rPr>
              <a:t>produce large volumes of a standard product for a mass market</a:t>
            </a:r>
          </a:p>
          <a:p>
            <a:pPr>
              <a:lnSpc>
                <a:spcPct val="90000"/>
              </a:lnSpc>
            </a:pPr>
            <a:r>
              <a:rPr lang="en-US" dirty="0">
                <a:effectLst/>
              </a:rPr>
              <a:t>Continuous production</a:t>
            </a:r>
          </a:p>
          <a:p>
            <a:pPr lvl="1">
              <a:lnSpc>
                <a:spcPct val="90000"/>
              </a:lnSpc>
            </a:pPr>
            <a:r>
              <a:rPr lang="en-US" dirty="0">
                <a:effectLst/>
              </a:rPr>
              <a:t>used for very-high volume commodity products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a:xfrm>
            <a:off x="1875183" y="118593"/>
            <a:ext cx="8458200" cy="792162"/>
          </a:xfrm>
        </p:spPr>
        <p:txBody>
          <a:bodyPr/>
          <a:lstStyle/>
          <a:p>
            <a:r>
              <a:rPr lang="en-US" dirty="0"/>
              <a:t>Product-Process Matrix</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755" t="1707" r="10739" b="2729"/>
          <a:stretch/>
        </p:blipFill>
        <p:spPr bwMode="auto">
          <a:xfrm>
            <a:off x="2819400" y="914401"/>
            <a:ext cx="6534616" cy="52187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7" name="Rectangle 5"/>
          <p:cNvSpPr>
            <a:spLocks noGrp="1" noChangeArrowheads="1"/>
          </p:cNvSpPr>
          <p:nvPr>
            <p:ph type="title"/>
          </p:nvPr>
        </p:nvSpPr>
        <p:spPr>
          <a:xfrm>
            <a:off x="3306417" y="72888"/>
            <a:ext cx="5562600" cy="838200"/>
          </a:xfrm>
          <a:noFill/>
        </p:spPr>
        <p:txBody>
          <a:bodyPr/>
          <a:lstStyle/>
          <a:p>
            <a:r>
              <a:rPr lang="en-US" dirty="0">
                <a:effectLst/>
              </a:rPr>
              <a:t>Types of Processes</a:t>
            </a:r>
          </a:p>
        </p:txBody>
      </p:sp>
      <p:sp>
        <p:nvSpPr>
          <p:cNvPr id="223238" name="Rectangle 6"/>
          <p:cNvSpPr>
            <a:spLocks noGrp="1" noChangeArrowheads="1"/>
          </p:cNvSpPr>
          <p:nvPr>
            <p:ph sz="half" idx="1"/>
          </p:nvPr>
        </p:nvSpPr>
        <p:spPr>
          <a:xfrm>
            <a:off x="2133600" y="1981200"/>
            <a:ext cx="1676400" cy="1143000"/>
          </a:xfrm>
          <a:solidFill>
            <a:srgbClr val="C0C0C0"/>
          </a:solidFill>
          <a:ln>
            <a:solidFill>
              <a:schemeClr val="tx1"/>
            </a:solidFill>
          </a:ln>
        </p:spPr>
        <p:txBody>
          <a:bodyPr vert="horz" lIns="0" tIns="45720" rIns="0" bIns="0" rtlCol="0" anchor="ctr">
            <a:normAutofit/>
          </a:bodyPr>
          <a:lstStyle/>
          <a:p>
            <a:pPr marL="0" indent="0" algn="ctr">
              <a:buNone/>
            </a:pPr>
            <a:r>
              <a:rPr lang="en-US" sz="2000"/>
              <a:t>Type of product</a:t>
            </a:r>
          </a:p>
        </p:txBody>
      </p:sp>
      <p:sp>
        <p:nvSpPr>
          <p:cNvPr id="223239" name="Rectangle 7"/>
          <p:cNvSpPr>
            <a:spLocks noGrp="1" noChangeArrowheads="1"/>
          </p:cNvSpPr>
          <p:nvPr>
            <p:ph sz="half" idx="2"/>
          </p:nvPr>
        </p:nvSpPr>
        <p:spPr>
          <a:xfrm>
            <a:off x="3810000" y="1981200"/>
            <a:ext cx="1555750" cy="1143000"/>
          </a:xfrm>
          <a:solidFill>
            <a:srgbClr val="CCCC99"/>
          </a:solidFill>
          <a:ln>
            <a:solidFill>
              <a:schemeClr val="tx1"/>
            </a:solidFill>
          </a:ln>
        </p:spPr>
        <p:txBody>
          <a:bodyPr vert="horz" lIns="91440" tIns="137160" rIns="91440" bIns="45720" rtlCol="0" anchor="ctr">
            <a:normAutofit/>
          </a:bodyPr>
          <a:lstStyle/>
          <a:p>
            <a:pPr marL="0" indent="0" algn="ctr">
              <a:lnSpc>
                <a:spcPct val="80000"/>
              </a:lnSpc>
              <a:buNone/>
            </a:pPr>
            <a:r>
              <a:rPr lang="en-US" sz="2000" dirty="0"/>
              <a:t>Unique</a:t>
            </a:r>
          </a:p>
        </p:txBody>
      </p:sp>
      <p:sp>
        <p:nvSpPr>
          <p:cNvPr id="223235" name="Rectangle 3"/>
          <p:cNvSpPr>
            <a:spLocks noChangeArrowheads="1"/>
          </p:cNvSpPr>
          <p:nvPr/>
        </p:nvSpPr>
        <p:spPr bwMode="auto">
          <a:xfrm>
            <a:off x="3810000" y="1066800"/>
            <a:ext cx="1555750" cy="914400"/>
          </a:xfrm>
          <a:prstGeom prst="rect">
            <a:avLst/>
          </a:prstGeom>
          <a:solidFill>
            <a:schemeClr val="tx2">
              <a:lumMod val="20000"/>
              <a:lumOff val="80000"/>
            </a:schemeClr>
          </a:solidFill>
          <a:ln w="9525">
            <a:solidFill>
              <a:schemeClr val="tx1"/>
            </a:solidFill>
            <a:miter lim="800000"/>
            <a:headEnd/>
            <a:tailEnd/>
          </a:ln>
          <a:effectLst/>
        </p:spPr>
        <p:txBody>
          <a:bodyPr anchor="ctr"/>
          <a:lstStyle/>
          <a:p>
            <a:r>
              <a:rPr lang="en-US" sz="2000" dirty="0">
                <a:latin typeface="Arial" pitchFamily="34" charset="0"/>
                <a:cs typeface="Arial" pitchFamily="34" charset="0"/>
              </a:rPr>
              <a:t>PROJECT</a:t>
            </a:r>
          </a:p>
        </p:txBody>
      </p:sp>
      <p:sp>
        <p:nvSpPr>
          <p:cNvPr id="223236" name="Rectangle 4"/>
          <p:cNvSpPr>
            <a:spLocks noChangeArrowheads="1"/>
          </p:cNvSpPr>
          <p:nvPr/>
        </p:nvSpPr>
        <p:spPr bwMode="auto">
          <a:xfrm>
            <a:off x="5334000" y="1066800"/>
            <a:ext cx="1631950" cy="914400"/>
          </a:xfrm>
          <a:prstGeom prst="rect">
            <a:avLst/>
          </a:prstGeom>
          <a:solidFill>
            <a:schemeClr val="tx2">
              <a:lumMod val="20000"/>
              <a:lumOff val="80000"/>
            </a:schemeClr>
          </a:solidFill>
          <a:ln w="9525">
            <a:solidFill>
              <a:schemeClr val="tx1"/>
            </a:solidFill>
            <a:miter lim="800000"/>
            <a:headEnd/>
            <a:tailEnd/>
          </a:ln>
          <a:effectLst/>
        </p:spPr>
        <p:txBody>
          <a:bodyPr anchor="ctr"/>
          <a:lstStyle/>
          <a:p>
            <a:r>
              <a:rPr lang="en-US" sz="2000">
                <a:latin typeface="Arial" pitchFamily="34" charset="0"/>
                <a:cs typeface="Arial" pitchFamily="34" charset="0"/>
              </a:rPr>
              <a:t>BATCH</a:t>
            </a:r>
          </a:p>
        </p:txBody>
      </p:sp>
      <p:sp>
        <p:nvSpPr>
          <p:cNvPr id="223240" name="Rectangle 8"/>
          <p:cNvSpPr>
            <a:spLocks noChangeArrowheads="1"/>
          </p:cNvSpPr>
          <p:nvPr/>
        </p:nvSpPr>
        <p:spPr bwMode="auto">
          <a:xfrm>
            <a:off x="5334000" y="1981200"/>
            <a:ext cx="1631950" cy="1143000"/>
          </a:xfrm>
          <a:prstGeom prst="rect">
            <a:avLst/>
          </a:prstGeom>
          <a:solidFill>
            <a:srgbClr val="CCFFFF"/>
          </a:solidFill>
          <a:ln w="9525">
            <a:solidFill>
              <a:schemeClr val="tx1"/>
            </a:solidFill>
            <a:miter lim="800000"/>
            <a:headEnd/>
            <a:tailEnd/>
          </a:ln>
          <a:effectLst/>
        </p:spPr>
        <p:txBody>
          <a:bodyPr tIns="137160" anchor="ctr"/>
          <a:lstStyle/>
          <a:p>
            <a:pPr>
              <a:spcBef>
                <a:spcPct val="20000"/>
              </a:spcBef>
              <a:buClr>
                <a:schemeClr val="accent2"/>
              </a:buClr>
            </a:pPr>
            <a:r>
              <a:rPr lang="en-US" sz="2000" dirty="0">
                <a:latin typeface="Arial" pitchFamily="34" charset="0"/>
                <a:cs typeface="Arial" pitchFamily="34" charset="0"/>
              </a:rPr>
              <a:t>Made-to- order</a:t>
            </a:r>
          </a:p>
          <a:p>
            <a:pPr>
              <a:spcBef>
                <a:spcPct val="20000"/>
              </a:spcBef>
              <a:buClr>
                <a:schemeClr val="accent2"/>
              </a:buClr>
            </a:pPr>
            <a:r>
              <a:rPr lang="en-US" sz="1600" dirty="0">
                <a:latin typeface="Arial" pitchFamily="34" charset="0"/>
                <a:cs typeface="Arial" pitchFamily="34" charset="0"/>
              </a:rPr>
              <a:t>(customized)</a:t>
            </a:r>
          </a:p>
        </p:txBody>
      </p:sp>
      <p:sp>
        <p:nvSpPr>
          <p:cNvPr id="223242" name="Rectangle 10"/>
          <p:cNvSpPr>
            <a:spLocks noChangeArrowheads="1"/>
          </p:cNvSpPr>
          <p:nvPr/>
        </p:nvSpPr>
        <p:spPr bwMode="auto">
          <a:xfrm>
            <a:off x="2133600" y="3124200"/>
            <a:ext cx="1676400" cy="1219200"/>
          </a:xfrm>
          <a:prstGeom prst="rect">
            <a:avLst/>
          </a:prstGeom>
          <a:solidFill>
            <a:srgbClr val="C0C0C0"/>
          </a:solidFill>
          <a:ln w="9525">
            <a:solidFill>
              <a:schemeClr val="tx1"/>
            </a:solidFill>
            <a:miter lim="800000"/>
            <a:headEnd/>
            <a:tailEnd/>
          </a:ln>
          <a:effectLst/>
        </p:spPr>
        <p:txBody>
          <a:bodyPr tIns="137160" anchor="ctr"/>
          <a:lstStyle/>
          <a:p>
            <a:pPr>
              <a:lnSpc>
                <a:spcPct val="80000"/>
              </a:lnSpc>
              <a:spcBef>
                <a:spcPct val="20000"/>
              </a:spcBef>
              <a:buClr>
                <a:schemeClr val="accent2"/>
              </a:buClr>
              <a:buFont typeface="Wingdings" charset="2"/>
              <a:buNone/>
            </a:pPr>
            <a:r>
              <a:rPr lang="en-US" sz="2000">
                <a:latin typeface="Arial" pitchFamily="34" charset="0"/>
                <a:cs typeface="Arial" pitchFamily="34" charset="0"/>
              </a:rPr>
              <a:t>Type of customer</a:t>
            </a:r>
          </a:p>
        </p:txBody>
      </p:sp>
      <p:sp>
        <p:nvSpPr>
          <p:cNvPr id="223243" name="Rectangle 11"/>
          <p:cNvSpPr>
            <a:spLocks noChangeArrowheads="1"/>
          </p:cNvSpPr>
          <p:nvPr/>
        </p:nvSpPr>
        <p:spPr bwMode="auto">
          <a:xfrm>
            <a:off x="3810000" y="3124200"/>
            <a:ext cx="1555750" cy="1219200"/>
          </a:xfrm>
          <a:prstGeom prst="rect">
            <a:avLst/>
          </a:prstGeom>
          <a:solidFill>
            <a:srgbClr val="CCCC99"/>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dirty="0">
                <a:latin typeface="Arial" pitchFamily="34" charset="0"/>
                <a:cs typeface="Arial" pitchFamily="34" charset="0"/>
              </a:rPr>
              <a:t>One-at-a-time</a:t>
            </a:r>
          </a:p>
          <a:p>
            <a:pPr>
              <a:spcBef>
                <a:spcPct val="20000"/>
              </a:spcBef>
              <a:buClr>
                <a:schemeClr val="accent2"/>
              </a:buClr>
              <a:buFont typeface="Wingdings" charset="2"/>
              <a:buNone/>
            </a:pPr>
            <a:endParaRPr lang="en-US" sz="2000" dirty="0">
              <a:latin typeface="Arial" pitchFamily="34" charset="0"/>
              <a:cs typeface="Arial" pitchFamily="34" charset="0"/>
            </a:endParaRPr>
          </a:p>
        </p:txBody>
      </p:sp>
      <p:sp>
        <p:nvSpPr>
          <p:cNvPr id="223244" name="Rectangle 12"/>
          <p:cNvSpPr>
            <a:spLocks noChangeArrowheads="1"/>
          </p:cNvSpPr>
          <p:nvPr/>
        </p:nvSpPr>
        <p:spPr bwMode="auto">
          <a:xfrm>
            <a:off x="5334000" y="3124200"/>
            <a:ext cx="1631950" cy="1219200"/>
          </a:xfrm>
          <a:prstGeom prst="rect">
            <a:avLst/>
          </a:prstGeom>
          <a:solidFill>
            <a:srgbClr val="CCFFFF"/>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dirty="0">
                <a:latin typeface="Arial" pitchFamily="34" charset="0"/>
                <a:cs typeface="Arial" pitchFamily="34" charset="0"/>
              </a:rPr>
              <a:t>Few individual</a:t>
            </a:r>
          </a:p>
          <a:p>
            <a:pPr>
              <a:spcBef>
                <a:spcPct val="20000"/>
              </a:spcBef>
              <a:buClr>
                <a:schemeClr val="accent2"/>
              </a:buClr>
              <a:buFont typeface="Wingdings" charset="2"/>
              <a:buNone/>
            </a:pPr>
            <a:r>
              <a:rPr lang="en-US" sz="2000" dirty="0">
                <a:latin typeface="Arial" pitchFamily="34" charset="0"/>
                <a:cs typeface="Arial" pitchFamily="34" charset="0"/>
              </a:rPr>
              <a:t>customers</a:t>
            </a:r>
          </a:p>
        </p:txBody>
      </p:sp>
      <p:sp>
        <p:nvSpPr>
          <p:cNvPr id="223245" name="Rectangle 13"/>
          <p:cNvSpPr>
            <a:spLocks noChangeArrowheads="1"/>
          </p:cNvSpPr>
          <p:nvPr/>
        </p:nvSpPr>
        <p:spPr bwMode="auto">
          <a:xfrm>
            <a:off x="6934200" y="1066800"/>
            <a:ext cx="1676400" cy="914400"/>
          </a:xfrm>
          <a:prstGeom prst="rect">
            <a:avLst/>
          </a:prstGeom>
          <a:solidFill>
            <a:schemeClr val="tx2">
              <a:lumMod val="20000"/>
              <a:lumOff val="80000"/>
            </a:schemeClr>
          </a:solidFill>
          <a:ln w="9525">
            <a:solidFill>
              <a:schemeClr val="tx1"/>
            </a:solidFill>
            <a:miter lim="800000"/>
            <a:headEnd/>
            <a:tailEnd/>
          </a:ln>
          <a:effectLst/>
        </p:spPr>
        <p:txBody>
          <a:bodyPr anchor="ctr"/>
          <a:lstStyle/>
          <a:p>
            <a:r>
              <a:rPr lang="en-US" sz="2000">
                <a:latin typeface="Arial" pitchFamily="34" charset="0"/>
                <a:cs typeface="Arial" pitchFamily="34" charset="0"/>
              </a:rPr>
              <a:t>MASS</a:t>
            </a:r>
          </a:p>
        </p:txBody>
      </p:sp>
      <p:sp>
        <p:nvSpPr>
          <p:cNvPr id="223246" name="Rectangle 14"/>
          <p:cNvSpPr>
            <a:spLocks noChangeArrowheads="1"/>
          </p:cNvSpPr>
          <p:nvPr/>
        </p:nvSpPr>
        <p:spPr bwMode="auto">
          <a:xfrm>
            <a:off x="6934200" y="1981200"/>
            <a:ext cx="1676400" cy="1143000"/>
          </a:xfrm>
          <a:prstGeom prst="rect">
            <a:avLst/>
          </a:prstGeom>
          <a:solidFill>
            <a:srgbClr val="C0C0C0"/>
          </a:solidFill>
          <a:ln w="9525">
            <a:solidFill>
              <a:schemeClr val="tx1"/>
            </a:solidFill>
            <a:miter lim="800000"/>
            <a:headEnd/>
            <a:tailEnd/>
          </a:ln>
          <a:effectLst/>
        </p:spPr>
        <p:txBody>
          <a:bodyPr tIns="137160" anchor="ctr"/>
          <a:lstStyle/>
          <a:p>
            <a:pPr>
              <a:spcBef>
                <a:spcPct val="20000"/>
              </a:spcBef>
              <a:buClr>
                <a:schemeClr val="accent2"/>
              </a:buClr>
            </a:pPr>
            <a:r>
              <a:rPr lang="en-US" sz="2000" dirty="0">
                <a:latin typeface="Arial" pitchFamily="34" charset="0"/>
                <a:cs typeface="Arial" pitchFamily="34" charset="0"/>
              </a:rPr>
              <a:t>Made-to- stock</a:t>
            </a:r>
          </a:p>
          <a:p>
            <a:pPr>
              <a:spcBef>
                <a:spcPct val="20000"/>
              </a:spcBef>
              <a:buClr>
                <a:schemeClr val="accent2"/>
              </a:buClr>
            </a:pPr>
            <a:r>
              <a:rPr lang="en-US" sz="1600" dirty="0">
                <a:latin typeface="Arial" pitchFamily="34" charset="0"/>
                <a:cs typeface="Arial" pitchFamily="34" charset="0"/>
              </a:rPr>
              <a:t>(standardized )</a:t>
            </a:r>
          </a:p>
        </p:txBody>
      </p:sp>
      <p:sp>
        <p:nvSpPr>
          <p:cNvPr id="223247" name="Rectangle 15"/>
          <p:cNvSpPr>
            <a:spLocks noChangeArrowheads="1"/>
          </p:cNvSpPr>
          <p:nvPr/>
        </p:nvSpPr>
        <p:spPr bwMode="auto">
          <a:xfrm>
            <a:off x="6934200" y="3124200"/>
            <a:ext cx="1676400" cy="1219200"/>
          </a:xfrm>
          <a:prstGeom prst="rect">
            <a:avLst/>
          </a:prstGeom>
          <a:solidFill>
            <a:srgbClr val="C0C0C0"/>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dirty="0">
                <a:latin typeface="Arial" pitchFamily="34" charset="0"/>
                <a:cs typeface="Arial" pitchFamily="34" charset="0"/>
              </a:rPr>
              <a:t>Mass</a:t>
            </a:r>
          </a:p>
          <a:p>
            <a:pPr>
              <a:spcBef>
                <a:spcPct val="20000"/>
              </a:spcBef>
              <a:buClr>
                <a:schemeClr val="accent2"/>
              </a:buClr>
              <a:buFont typeface="Wingdings" charset="2"/>
              <a:buNone/>
            </a:pPr>
            <a:r>
              <a:rPr lang="en-US" sz="2000" dirty="0">
                <a:latin typeface="Arial" pitchFamily="34" charset="0"/>
                <a:cs typeface="Arial" pitchFamily="34" charset="0"/>
              </a:rPr>
              <a:t>market</a:t>
            </a:r>
          </a:p>
        </p:txBody>
      </p:sp>
      <p:sp>
        <p:nvSpPr>
          <p:cNvPr id="223248" name="Rectangle 16"/>
          <p:cNvSpPr>
            <a:spLocks noChangeArrowheads="1"/>
          </p:cNvSpPr>
          <p:nvPr/>
        </p:nvSpPr>
        <p:spPr bwMode="auto">
          <a:xfrm>
            <a:off x="8610600" y="1066800"/>
            <a:ext cx="1676400" cy="914400"/>
          </a:xfrm>
          <a:prstGeom prst="rect">
            <a:avLst/>
          </a:prstGeom>
          <a:solidFill>
            <a:schemeClr val="tx2">
              <a:lumMod val="20000"/>
              <a:lumOff val="80000"/>
            </a:schemeClr>
          </a:solidFill>
          <a:ln w="9525">
            <a:solidFill>
              <a:schemeClr val="tx1"/>
            </a:solidFill>
            <a:miter lim="800000"/>
            <a:headEnd/>
            <a:tailEnd/>
          </a:ln>
          <a:effectLst/>
        </p:spPr>
        <p:txBody>
          <a:bodyPr anchor="ctr"/>
          <a:lstStyle/>
          <a:p>
            <a:r>
              <a:rPr lang="en-US" sz="2000" dirty="0">
                <a:latin typeface="Arial" pitchFamily="34" charset="0"/>
                <a:cs typeface="Arial" pitchFamily="34" charset="0"/>
              </a:rPr>
              <a:t>CONT.</a:t>
            </a:r>
          </a:p>
        </p:txBody>
      </p:sp>
      <p:sp>
        <p:nvSpPr>
          <p:cNvPr id="223249" name="Rectangle 17"/>
          <p:cNvSpPr>
            <a:spLocks noChangeArrowheads="1"/>
          </p:cNvSpPr>
          <p:nvPr/>
        </p:nvSpPr>
        <p:spPr bwMode="auto">
          <a:xfrm>
            <a:off x="8610600" y="1981200"/>
            <a:ext cx="1676400" cy="1143000"/>
          </a:xfrm>
          <a:prstGeom prst="rect">
            <a:avLst/>
          </a:prstGeom>
          <a:solidFill>
            <a:srgbClr val="EBC299"/>
          </a:solidFill>
          <a:ln w="9525">
            <a:solidFill>
              <a:schemeClr val="tx1"/>
            </a:solidFill>
            <a:miter lim="800000"/>
            <a:headEnd/>
            <a:tailEnd/>
          </a:ln>
          <a:effectLst/>
        </p:spPr>
        <p:txBody>
          <a:bodyPr tIns="137160" anchor="ctr"/>
          <a:lstStyle/>
          <a:p>
            <a:pPr>
              <a:spcBef>
                <a:spcPct val="20000"/>
              </a:spcBef>
              <a:buClr>
                <a:schemeClr val="accent2"/>
              </a:buClr>
            </a:pPr>
            <a:r>
              <a:rPr lang="en-US" sz="2000">
                <a:latin typeface="Arial" pitchFamily="34" charset="0"/>
                <a:cs typeface="Arial" pitchFamily="34" charset="0"/>
              </a:rPr>
              <a:t>Commodity </a:t>
            </a:r>
          </a:p>
        </p:txBody>
      </p:sp>
      <p:sp>
        <p:nvSpPr>
          <p:cNvPr id="223250" name="Rectangle 18"/>
          <p:cNvSpPr>
            <a:spLocks noChangeArrowheads="1"/>
          </p:cNvSpPr>
          <p:nvPr/>
        </p:nvSpPr>
        <p:spPr bwMode="auto">
          <a:xfrm>
            <a:off x="8610600" y="3124200"/>
            <a:ext cx="1676400" cy="1219200"/>
          </a:xfrm>
          <a:prstGeom prst="rect">
            <a:avLst/>
          </a:prstGeom>
          <a:solidFill>
            <a:srgbClr val="EBC299"/>
          </a:solidFill>
          <a:ln w="9525">
            <a:solidFill>
              <a:schemeClr val="tx1"/>
            </a:solidFill>
            <a:miter lim="800000"/>
            <a:headEnd/>
            <a:tailEnd/>
          </a:ln>
          <a:effectLst/>
        </p:spPr>
        <p:txBody>
          <a:bodyPr tIns="137160" anchor="ctr"/>
          <a:lstStyle/>
          <a:p>
            <a:pPr marL="342900" indent="-342900">
              <a:spcBef>
                <a:spcPct val="20000"/>
              </a:spcBef>
              <a:buClr>
                <a:schemeClr val="accent2"/>
              </a:buClr>
            </a:pPr>
            <a:r>
              <a:rPr lang="en-US" sz="2000" dirty="0">
                <a:latin typeface="Arial" pitchFamily="34" charset="0"/>
                <a:cs typeface="Arial" pitchFamily="34" charset="0"/>
              </a:rPr>
              <a:t>Mass</a:t>
            </a:r>
          </a:p>
          <a:p>
            <a:pPr marL="342900" indent="-342900">
              <a:spcBef>
                <a:spcPct val="20000"/>
              </a:spcBef>
              <a:buClr>
                <a:schemeClr val="accent2"/>
              </a:buClr>
            </a:pPr>
            <a:r>
              <a:rPr lang="en-US" sz="2000" dirty="0">
                <a:latin typeface="Arial" pitchFamily="34" charset="0"/>
                <a:cs typeface="Arial" pitchFamily="34" charset="0"/>
              </a:rPr>
              <a:t>market</a:t>
            </a:r>
          </a:p>
        </p:txBody>
      </p:sp>
      <p:sp>
        <p:nvSpPr>
          <p:cNvPr id="223252" name="Rectangle 20"/>
          <p:cNvSpPr>
            <a:spLocks noChangeArrowheads="1"/>
          </p:cNvSpPr>
          <p:nvPr/>
        </p:nvSpPr>
        <p:spPr bwMode="auto">
          <a:xfrm>
            <a:off x="2133600" y="4343400"/>
            <a:ext cx="1676400" cy="1219200"/>
          </a:xfrm>
          <a:prstGeom prst="rect">
            <a:avLst/>
          </a:prstGeom>
          <a:solidFill>
            <a:srgbClr val="C0C0C0"/>
          </a:solidFill>
          <a:ln w="9525">
            <a:solidFill>
              <a:schemeClr val="tx1"/>
            </a:solidFill>
            <a:miter lim="800000"/>
            <a:headEnd/>
            <a:tailEnd/>
          </a:ln>
          <a:effectLst/>
        </p:spPr>
        <p:txBody>
          <a:bodyPr tIns="137160" anchor="ctr"/>
          <a:lstStyle/>
          <a:p>
            <a:pPr>
              <a:lnSpc>
                <a:spcPct val="80000"/>
              </a:lnSpc>
              <a:spcBef>
                <a:spcPct val="20000"/>
              </a:spcBef>
              <a:buClr>
                <a:schemeClr val="accent2"/>
              </a:buClr>
              <a:buFont typeface="Wingdings" charset="2"/>
              <a:buNone/>
            </a:pPr>
            <a:r>
              <a:rPr lang="en-US" sz="2000">
                <a:latin typeface="Arial" pitchFamily="34" charset="0"/>
                <a:cs typeface="Arial" pitchFamily="34" charset="0"/>
              </a:rPr>
              <a:t>Product demand</a:t>
            </a:r>
          </a:p>
        </p:txBody>
      </p:sp>
      <p:sp>
        <p:nvSpPr>
          <p:cNvPr id="223253" name="Rectangle 21"/>
          <p:cNvSpPr>
            <a:spLocks noChangeArrowheads="1"/>
          </p:cNvSpPr>
          <p:nvPr/>
        </p:nvSpPr>
        <p:spPr bwMode="auto">
          <a:xfrm>
            <a:off x="3810000" y="4343400"/>
            <a:ext cx="1555750" cy="1219200"/>
          </a:xfrm>
          <a:prstGeom prst="rect">
            <a:avLst/>
          </a:prstGeom>
          <a:solidFill>
            <a:srgbClr val="CCCC99"/>
          </a:solidFill>
          <a:ln w="9525">
            <a:solidFill>
              <a:schemeClr val="tx1"/>
            </a:solidFill>
            <a:miter lim="800000"/>
            <a:headEnd/>
            <a:tailEnd/>
          </a:ln>
          <a:effectLst/>
        </p:spPr>
        <p:txBody>
          <a:bodyPr tIns="137160" anchor="ctr"/>
          <a:lstStyle/>
          <a:p>
            <a:pPr algn="l">
              <a:spcBef>
                <a:spcPct val="20000"/>
              </a:spcBef>
              <a:buClr>
                <a:schemeClr val="accent2"/>
              </a:buClr>
              <a:buFont typeface="Wingdings" charset="2"/>
              <a:buNone/>
            </a:pPr>
            <a:r>
              <a:rPr lang="en-US" sz="2000">
                <a:latin typeface="Arial" pitchFamily="34" charset="0"/>
                <a:cs typeface="Arial" pitchFamily="34" charset="0"/>
              </a:rPr>
              <a:t>Infrequent</a:t>
            </a:r>
          </a:p>
        </p:txBody>
      </p:sp>
      <p:sp>
        <p:nvSpPr>
          <p:cNvPr id="223254" name="Rectangle 22"/>
          <p:cNvSpPr>
            <a:spLocks noChangeArrowheads="1"/>
          </p:cNvSpPr>
          <p:nvPr/>
        </p:nvSpPr>
        <p:spPr bwMode="auto">
          <a:xfrm>
            <a:off x="5334000" y="4343400"/>
            <a:ext cx="1631950" cy="1219200"/>
          </a:xfrm>
          <a:prstGeom prst="rect">
            <a:avLst/>
          </a:prstGeom>
          <a:solidFill>
            <a:srgbClr val="CCFFFF"/>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a:latin typeface="Arial" pitchFamily="34" charset="0"/>
                <a:cs typeface="Arial" pitchFamily="34" charset="0"/>
              </a:rPr>
              <a:t>Fluctuates</a:t>
            </a:r>
          </a:p>
        </p:txBody>
      </p:sp>
      <p:sp>
        <p:nvSpPr>
          <p:cNvPr id="223255" name="Rectangle 23"/>
          <p:cNvSpPr>
            <a:spLocks noChangeArrowheads="1"/>
          </p:cNvSpPr>
          <p:nvPr/>
        </p:nvSpPr>
        <p:spPr bwMode="auto">
          <a:xfrm>
            <a:off x="6934200" y="4343400"/>
            <a:ext cx="1676400" cy="1219200"/>
          </a:xfrm>
          <a:prstGeom prst="rect">
            <a:avLst/>
          </a:prstGeom>
          <a:solidFill>
            <a:srgbClr val="C0C0C0"/>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a:latin typeface="Arial" pitchFamily="34" charset="0"/>
                <a:cs typeface="Arial" pitchFamily="34" charset="0"/>
              </a:rPr>
              <a:t>Stable</a:t>
            </a:r>
          </a:p>
        </p:txBody>
      </p:sp>
      <p:sp>
        <p:nvSpPr>
          <p:cNvPr id="223256" name="Rectangle 24"/>
          <p:cNvSpPr>
            <a:spLocks noChangeArrowheads="1"/>
          </p:cNvSpPr>
          <p:nvPr/>
        </p:nvSpPr>
        <p:spPr bwMode="auto">
          <a:xfrm>
            <a:off x="8610600" y="4343400"/>
            <a:ext cx="1676400" cy="1219200"/>
          </a:xfrm>
          <a:prstGeom prst="rect">
            <a:avLst/>
          </a:prstGeom>
          <a:solidFill>
            <a:srgbClr val="EBC299"/>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a:latin typeface="Arial" pitchFamily="34" charset="0"/>
                <a:cs typeface="Arial" pitchFamily="34" charset="0"/>
              </a:rPr>
              <a:t>Very stable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60" name="Rectangle 4"/>
          <p:cNvSpPr>
            <a:spLocks noGrp="1" noChangeArrowheads="1"/>
          </p:cNvSpPr>
          <p:nvPr>
            <p:ph type="title"/>
          </p:nvPr>
        </p:nvSpPr>
        <p:spPr>
          <a:xfrm>
            <a:off x="3034749" y="39756"/>
            <a:ext cx="6096000" cy="914400"/>
          </a:xfrm>
          <a:noFill/>
        </p:spPr>
        <p:txBody>
          <a:bodyPr/>
          <a:lstStyle/>
          <a:p>
            <a:r>
              <a:rPr lang="en-US" dirty="0">
                <a:effectLst/>
              </a:rPr>
              <a:t>Types of Processes</a:t>
            </a:r>
          </a:p>
        </p:txBody>
      </p:sp>
      <p:sp>
        <p:nvSpPr>
          <p:cNvPr id="224261" name="Rectangle 5"/>
          <p:cNvSpPr>
            <a:spLocks noGrp="1" noChangeArrowheads="1"/>
          </p:cNvSpPr>
          <p:nvPr>
            <p:ph sz="half" idx="1"/>
          </p:nvPr>
        </p:nvSpPr>
        <p:spPr>
          <a:xfrm>
            <a:off x="2133600" y="1976375"/>
            <a:ext cx="1676400" cy="1143000"/>
          </a:xfrm>
          <a:solidFill>
            <a:srgbClr val="C0C0C0"/>
          </a:solidFill>
          <a:ln>
            <a:solidFill>
              <a:schemeClr val="tx1"/>
            </a:solidFill>
          </a:ln>
        </p:spPr>
        <p:txBody>
          <a:bodyPr vert="horz" lIns="0" tIns="45720" rIns="0" bIns="0" rtlCol="0" anchor="ctr">
            <a:normAutofit/>
          </a:bodyPr>
          <a:lstStyle/>
          <a:p>
            <a:pPr marL="0" indent="0" algn="ctr">
              <a:buNone/>
            </a:pPr>
            <a:r>
              <a:rPr lang="en-US" sz="2000" dirty="0"/>
              <a:t>Demand volume</a:t>
            </a:r>
          </a:p>
        </p:txBody>
      </p:sp>
      <p:sp>
        <p:nvSpPr>
          <p:cNvPr id="224262" name="Rectangle 6"/>
          <p:cNvSpPr>
            <a:spLocks noGrp="1" noChangeArrowheads="1"/>
          </p:cNvSpPr>
          <p:nvPr>
            <p:ph sz="half" idx="2"/>
          </p:nvPr>
        </p:nvSpPr>
        <p:spPr>
          <a:xfrm>
            <a:off x="3810000" y="1976375"/>
            <a:ext cx="1555750" cy="1143000"/>
          </a:xfrm>
          <a:solidFill>
            <a:srgbClr val="CCCC99"/>
          </a:solidFill>
          <a:ln>
            <a:solidFill>
              <a:schemeClr val="tx1"/>
            </a:solidFill>
          </a:ln>
        </p:spPr>
        <p:txBody>
          <a:bodyPr vert="horz" lIns="91440" tIns="137160" rIns="91440" bIns="45720" rtlCol="0" anchor="ctr">
            <a:normAutofit/>
          </a:bodyPr>
          <a:lstStyle/>
          <a:p>
            <a:pPr marL="0" indent="0" algn="ctr">
              <a:lnSpc>
                <a:spcPct val="80000"/>
              </a:lnSpc>
              <a:buNone/>
            </a:pPr>
            <a:r>
              <a:rPr lang="en-US" sz="2000"/>
              <a:t>Very low</a:t>
            </a:r>
          </a:p>
        </p:txBody>
      </p:sp>
      <p:sp>
        <p:nvSpPr>
          <p:cNvPr id="224258" name="Rectangle 2"/>
          <p:cNvSpPr>
            <a:spLocks noChangeArrowheads="1"/>
          </p:cNvSpPr>
          <p:nvPr/>
        </p:nvSpPr>
        <p:spPr bwMode="auto">
          <a:xfrm>
            <a:off x="3810000" y="1061975"/>
            <a:ext cx="1555750" cy="914400"/>
          </a:xfrm>
          <a:prstGeom prst="rect">
            <a:avLst/>
          </a:prstGeom>
          <a:solidFill>
            <a:schemeClr val="tx2">
              <a:lumMod val="20000"/>
              <a:lumOff val="80000"/>
            </a:schemeClr>
          </a:solidFill>
          <a:ln w="9525">
            <a:solidFill>
              <a:schemeClr val="tx1"/>
            </a:solidFill>
            <a:miter lim="800000"/>
            <a:headEnd/>
            <a:tailEnd/>
          </a:ln>
          <a:effectLst/>
        </p:spPr>
        <p:txBody>
          <a:bodyPr anchor="ctr"/>
          <a:lstStyle/>
          <a:p>
            <a:r>
              <a:rPr lang="en-US" sz="2000" dirty="0">
                <a:latin typeface="Arial" pitchFamily="34" charset="0"/>
                <a:cs typeface="Arial" pitchFamily="34" charset="0"/>
              </a:rPr>
              <a:t>PROJECT</a:t>
            </a:r>
          </a:p>
        </p:txBody>
      </p:sp>
      <p:sp>
        <p:nvSpPr>
          <p:cNvPr id="224259" name="Rectangle 3"/>
          <p:cNvSpPr>
            <a:spLocks noChangeArrowheads="1"/>
          </p:cNvSpPr>
          <p:nvPr/>
        </p:nvSpPr>
        <p:spPr bwMode="auto">
          <a:xfrm>
            <a:off x="5334000" y="1061975"/>
            <a:ext cx="1631950" cy="914400"/>
          </a:xfrm>
          <a:prstGeom prst="rect">
            <a:avLst/>
          </a:prstGeom>
          <a:solidFill>
            <a:schemeClr val="tx2">
              <a:lumMod val="20000"/>
              <a:lumOff val="80000"/>
            </a:schemeClr>
          </a:solidFill>
          <a:ln w="9525">
            <a:solidFill>
              <a:schemeClr val="tx1"/>
            </a:solidFill>
            <a:miter lim="800000"/>
            <a:headEnd/>
            <a:tailEnd/>
          </a:ln>
          <a:effectLst/>
        </p:spPr>
        <p:txBody>
          <a:bodyPr anchor="ctr"/>
          <a:lstStyle/>
          <a:p>
            <a:r>
              <a:rPr lang="en-US" sz="2000">
                <a:latin typeface="Arial" pitchFamily="34" charset="0"/>
                <a:cs typeface="Arial" pitchFamily="34" charset="0"/>
              </a:rPr>
              <a:t>BATCH</a:t>
            </a:r>
          </a:p>
        </p:txBody>
      </p:sp>
      <p:sp>
        <p:nvSpPr>
          <p:cNvPr id="224263" name="Rectangle 7"/>
          <p:cNvSpPr>
            <a:spLocks noChangeArrowheads="1"/>
          </p:cNvSpPr>
          <p:nvPr/>
        </p:nvSpPr>
        <p:spPr bwMode="auto">
          <a:xfrm>
            <a:off x="5334000" y="1976375"/>
            <a:ext cx="1631950" cy="1143000"/>
          </a:xfrm>
          <a:prstGeom prst="rect">
            <a:avLst/>
          </a:prstGeom>
          <a:solidFill>
            <a:srgbClr val="CCFFFF"/>
          </a:solidFill>
          <a:ln w="9525">
            <a:solidFill>
              <a:schemeClr val="tx1"/>
            </a:solidFill>
            <a:miter lim="800000"/>
            <a:headEnd/>
            <a:tailEnd/>
          </a:ln>
          <a:effectLst/>
        </p:spPr>
        <p:txBody>
          <a:bodyPr tIns="137160" anchor="ctr"/>
          <a:lstStyle/>
          <a:p>
            <a:pPr>
              <a:spcBef>
                <a:spcPct val="20000"/>
              </a:spcBef>
              <a:buClr>
                <a:schemeClr val="accent2"/>
              </a:buClr>
            </a:pPr>
            <a:r>
              <a:rPr lang="en-US" sz="2000">
                <a:latin typeface="Arial" pitchFamily="34" charset="0"/>
                <a:cs typeface="Arial" pitchFamily="34" charset="0"/>
              </a:rPr>
              <a:t>Low to medium</a:t>
            </a:r>
          </a:p>
        </p:txBody>
      </p:sp>
      <p:sp>
        <p:nvSpPr>
          <p:cNvPr id="224265" name="Rectangle 9"/>
          <p:cNvSpPr>
            <a:spLocks noChangeArrowheads="1"/>
          </p:cNvSpPr>
          <p:nvPr/>
        </p:nvSpPr>
        <p:spPr bwMode="auto">
          <a:xfrm>
            <a:off x="2133600" y="3119375"/>
            <a:ext cx="1676400" cy="1219200"/>
          </a:xfrm>
          <a:prstGeom prst="rect">
            <a:avLst/>
          </a:prstGeom>
          <a:solidFill>
            <a:srgbClr val="C0C0C0"/>
          </a:solidFill>
          <a:ln w="9525">
            <a:solidFill>
              <a:schemeClr val="tx1"/>
            </a:solidFill>
            <a:miter lim="800000"/>
            <a:headEnd/>
            <a:tailEnd/>
          </a:ln>
          <a:effectLst/>
        </p:spPr>
        <p:txBody>
          <a:bodyPr tIns="137160" anchor="ctr"/>
          <a:lstStyle/>
          <a:p>
            <a:pPr>
              <a:lnSpc>
                <a:spcPct val="80000"/>
              </a:lnSpc>
              <a:spcBef>
                <a:spcPct val="20000"/>
              </a:spcBef>
              <a:buClr>
                <a:schemeClr val="accent2"/>
              </a:buClr>
              <a:buFont typeface="Wingdings" charset="2"/>
              <a:buNone/>
            </a:pPr>
            <a:r>
              <a:rPr lang="en-US" sz="2000">
                <a:latin typeface="Arial" pitchFamily="34" charset="0"/>
                <a:cs typeface="Arial" pitchFamily="34" charset="0"/>
              </a:rPr>
              <a:t>No. of different products</a:t>
            </a:r>
          </a:p>
        </p:txBody>
      </p:sp>
      <p:sp>
        <p:nvSpPr>
          <p:cNvPr id="224266" name="Rectangle 10"/>
          <p:cNvSpPr>
            <a:spLocks noChangeArrowheads="1"/>
          </p:cNvSpPr>
          <p:nvPr/>
        </p:nvSpPr>
        <p:spPr bwMode="auto">
          <a:xfrm>
            <a:off x="3810000" y="3119375"/>
            <a:ext cx="1555750" cy="1219200"/>
          </a:xfrm>
          <a:prstGeom prst="rect">
            <a:avLst/>
          </a:prstGeom>
          <a:solidFill>
            <a:srgbClr val="CCCC99"/>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a:latin typeface="Arial" pitchFamily="34" charset="0"/>
                <a:cs typeface="Arial" pitchFamily="34" charset="0"/>
              </a:rPr>
              <a:t>Infinite variety</a:t>
            </a:r>
          </a:p>
        </p:txBody>
      </p:sp>
      <p:sp>
        <p:nvSpPr>
          <p:cNvPr id="224267" name="Rectangle 11"/>
          <p:cNvSpPr>
            <a:spLocks noChangeArrowheads="1"/>
          </p:cNvSpPr>
          <p:nvPr/>
        </p:nvSpPr>
        <p:spPr bwMode="auto">
          <a:xfrm>
            <a:off x="5334000" y="3119375"/>
            <a:ext cx="1631950" cy="1219200"/>
          </a:xfrm>
          <a:prstGeom prst="rect">
            <a:avLst/>
          </a:prstGeom>
          <a:solidFill>
            <a:srgbClr val="CCFFFF"/>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a:latin typeface="Arial" pitchFamily="34" charset="0"/>
                <a:cs typeface="Arial" pitchFamily="34" charset="0"/>
              </a:rPr>
              <a:t>Many, varied</a:t>
            </a:r>
          </a:p>
        </p:txBody>
      </p:sp>
      <p:sp>
        <p:nvSpPr>
          <p:cNvPr id="224268" name="Rectangle 12"/>
          <p:cNvSpPr>
            <a:spLocks noChangeArrowheads="1"/>
          </p:cNvSpPr>
          <p:nvPr/>
        </p:nvSpPr>
        <p:spPr bwMode="auto">
          <a:xfrm>
            <a:off x="6934200" y="1061975"/>
            <a:ext cx="1676400" cy="914400"/>
          </a:xfrm>
          <a:prstGeom prst="rect">
            <a:avLst/>
          </a:prstGeom>
          <a:solidFill>
            <a:schemeClr val="tx2">
              <a:lumMod val="20000"/>
              <a:lumOff val="80000"/>
            </a:schemeClr>
          </a:solidFill>
          <a:ln w="9525">
            <a:solidFill>
              <a:schemeClr val="tx1"/>
            </a:solidFill>
            <a:miter lim="800000"/>
            <a:headEnd/>
            <a:tailEnd/>
          </a:ln>
          <a:effectLst/>
        </p:spPr>
        <p:txBody>
          <a:bodyPr anchor="ctr"/>
          <a:lstStyle/>
          <a:p>
            <a:r>
              <a:rPr lang="en-US" sz="2000">
                <a:latin typeface="Arial" pitchFamily="34" charset="0"/>
                <a:cs typeface="Arial" pitchFamily="34" charset="0"/>
              </a:rPr>
              <a:t>MASS</a:t>
            </a:r>
          </a:p>
        </p:txBody>
      </p:sp>
      <p:sp>
        <p:nvSpPr>
          <p:cNvPr id="224269" name="Rectangle 13"/>
          <p:cNvSpPr>
            <a:spLocks noChangeArrowheads="1"/>
          </p:cNvSpPr>
          <p:nvPr/>
        </p:nvSpPr>
        <p:spPr bwMode="auto">
          <a:xfrm>
            <a:off x="6934200" y="1976375"/>
            <a:ext cx="1676400" cy="1143000"/>
          </a:xfrm>
          <a:prstGeom prst="rect">
            <a:avLst/>
          </a:prstGeom>
          <a:solidFill>
            <a:srgbClr val="C0C0C0"/>
          </a:solidFill>
          <a:ln w="9525">
            <a:solidFill>
              <a:schemeClr val="tx1"/>
            </a:solidFill>
            <a:miter lim="800000"/>
            <a:headEnd/>
            <a:tailEnd/>
          </a:ln>
          <a:effectLst/>
        </p:spPr>
        <p:txBody>
          <a:bodyPr tIns="137160" anchor="ctr"/>
          <a:lstStyle/>
          <a:p>
            <a:pPr>
              <a:spcBef>
                <a:spcPct val="20000"/>
              </a:spcBef>
              <a:buClr>
                <a:schemeClr val="accent2"/>
              </a:buClr>
            </a:pPr>
            <a:r>
              <a:rPr lang="en-US" sz="2000" dirty="0">
                <a:latin typeface="Arial" pitchFamily="34" charset="0"/>
                <a:cs typeface="Arial" pitchFamily="34" charset="0"/>
              </a:rPr>
              <a:t>High</a:t>
            </a:r>
          </a:p>
        </p:txBody>
      </p:sp>
      <p:sp>
        <p:nvSpPr>
          <p:cNvPr id="224270" name="Rectangle 14"/>
          <p:cNvSpPr>
            <a:spLocks noChangeArrowheads="1"/>
          </p:cNvSpPr>
          <p:nvPr/>
        </p:nvSpPr>
        <p:spPr bwMode="auto">
          <a:xfrm>
            <a:off x="6934200" y="3119375"/>
            <a:ext cx="1676400" cy="1219200"/>
          </a:xfrm>
          <a:prstGeom prst="rect">
            <a:avLst/>
          </a:prstGeom>
          <a:solidFill>
            <a:srgbClr val="C0C0C0"/>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a:latin typeface="Arial" pitchFamily="34" charset="0"/>
                <a:cs typeface="Arial" pitchFamily="34" charset="0"/>
              </a:rPr>
              <a:t>Few</a:t>
            </a:r>
          </a:p>
        </p:txBody>
      </p:sp>
      <p:sp>
        <p:nvSpPr>
          <p:cNvPr id="224271" name="Rectangle 15"/>
          <p:cNvSpPr>
            <a:spLocks noChangeArrowheads="1"/>
          </p:cNvSpPr>
          <p:nvPr/>
        </p:nvSpPr>
        <p:spPr bwMode="auto">
          <a:xfrm>
            <a:off x="8610600" y="1061975"/>
            <a:ext cx="1676400" cy="914400"/>
          </a:xfrm>
          <a:prstGeom prst="rect">
            <a:avLst/>
          </a:prstGeom>
          <a:solidFill>
            <a:schemeClr val="tx2">
              <a:lumMod val="20000"/>
              <a:lumOff val="80000"/>
            </a:schemeClr>
          </a:solidFill>
          <a:ln w="9525">
            <a:solidFill>
              <a:schemeClr val="tx1"/>
            </a:solidFill>
            <a:miter lim="800000"/>
            <a:headEnd/>
            <a:tailEnd/>
          </a:ln>
          <a:effectLst/>
        </p:spPr>
        <p:txBody>
          <a:bodyPr anchor="ctr"/>
          <a:lstStyle/>
          <a:p>
            <a:r>
              <a:rPr lang="en-US" sz="2000">
                <a:latin typeface="Arial" pitchFamily="34" charset="0"/>
                <a:cs typeface="Arial" pitchFamily="34" charset="0"/>
              </a:rPr>
              <a:t>CONT.</a:t>
            </a:r>
          </a:p>
        </p:txBody>
      </p:sp>
      <p:sp>
        <p:nvSpPr>
          <p:cNvPr id="224272" name="Rectangle 16"/>
          <p:cNvSpPr>
            <a:spLocks noChangeArrowheads="1"/>
          </p:cNvSpPr>
          <p:nvPr/>
        </p:nvSpPr>
        <p:spPr bwMode="auto">
          <a:xfrm>
            <a:off x="8610600" y="1976375"/>
            <a:ext cx="1676400" cy="1143000"/>
          </a:xfrm>
          <a:prstGeom prst="rect">
            <a:avLst/>
          </a:prstGeom>
          <a:solidFill>
            <a:srgbClr val="ECC6A0"/>
          </a:solidFill>
          <a:ln w="9525">
            <a:solidFill>
              <a:schemeClr val="tx1"/>
            </a:solidFill>
            <a:miter lim="800000"/>
            <a:headEnd/>
            <a:tailEnd/>
          </a:ln>
          <a:effectLst/>
        </p:spPr>
        <p:txBody>
          <a:bodyPr tIns="137160" anchor="ctr"/>
          <a:lstStyle/>
          <a:p>
            <a:pPr>
              <a:spcBef>
                <a:spcPct val="20000"/>
              </a:spcBef>
              <a:buClr>
                <a:schemeClr val="accent2"/>
              </a:buClr>
            </a:pPr>
            <a:r>
              <a:rPr lang="en-US" sz="2000" dirty="0">
                <a:latin typeface="Arial" pitchFamily="34" charset="0"/>
                <a:cs typeface="Arial" pitchFamily="34" charset="0"/>
              </a:rPr>
              <a:t>Very high</a:t>
            </a:r>
          </a:p>
        </p:txBody>
      </p:sp>
      <p:sp>
        <p:nvSpPr>
          <p:cNvPr id="224273" name="Rectangle 17"/>
          <p:cNvSpPr>
            <a:spLocks noChangeArrowheads="1"/>
          </p:cNvSpPr>
          <p:nvPr/>
        </p:nvSpPr>
        <p:spPr bwMode="auto">
          <a:xfrm>
            <a:off x="8610600" y="3119375"/>
            <a:ext cx="1676400" cy="1219200"/>
          </a:xfrm>
          <a:prstGeom prst="rect">
            <a:avLst/>
          </a:prstGeom>
          <a:solidFill>
            <a:srgbClr val="ECC6A0"/>
          </a:solidFill>
          <a:ln w="9525">
            <a:solidFill>
              <a:schemeClr val="tx1"/>
            </a:solidFill>
            <a:miter lim="800000"/>
            <a:headEnd/>
            <a:tailEnd/>
          </a:ln>
          <a:effectLst/>
        </p:spPr>
        <p:txBody>
          <a:bodyPr tIns="137160" anchor="ctr"/>
          <a:lstStyle/>
          <a:p>
            <a:pPr marL="342900" indent="-342900">
              <a:spcBef>
                <a:spcPct val="20000"/>
              </a:spcBef>
              <a:buClr>
                <a:schemeClr val="accent2"/>
              </a:buClr>
            </a:pPr>
            <a:r>
              <a:rPr lang="en-US" sz="2000">
                <a:latin typeface="Arial" pitchFamily="34" charset="0"/>
                <a:cs typeface="Arial" pitchFamily="34" charset="0"/>
              </a:rPr>
              <a:t>Very few</a:t>
            </a:r>
          </a:p>
        </p:txBody>
      </p:sp>
      <p:sp>
        <p:nvSpPr>
          <p:cNvPr id="224274" name="Rectangle 18"/>
          <p:cNvSpPr>
            <a:spLocks noChangeArrowheads="1"/>
          </p:cNvSpPr>
          <p:nvPr/>
        </p:nvSpPr>
        <p:spPr bwMode="auto">
          <a:xfrm>
            <a:off x="2133600" y="4338575"/>
            <a:ext cx="1676400" cy="1219200"/>
          </a:xfrm>
          <a:prstGeom prst="rect">
            <a:avLst/>
          </a:prstGeom>
          <a:solidFill>
            <a:srgbClr val="C0C0C0"/>
          </a:solidFill>
          <a:ln w="9525">
            <a:solidFill>
              <a:schemeClr val="tx1"/>
            </a:solidFill>
            <a:miter lim="800000"/>
            <a:headEnd/>
            <a:tailEnd/>
          </a:ln>
          <a:effectLst/>
        </p:spPr>
        <p:txBody>
          <a:bodyPr tIns="137160" anchor="ctr"/>
          <a:lstStyle/>
          <a:p>
            <a:pPr>
              <a:lnSpc>
                <a:spcPct val="80000"/>
              </a:lnSpc>
              <a:spcBef>
                <a:spcPct val="20000"/>
              </a:spcBef>
              <a:buClr>
                <a:schemeClr val="accent2"/>
              </a:buClr>
              <a:buFont typeface="Wingdings" charset="2"/>
              <a:buNone/>
            </a:pPr>
            <a:r>
              <a:rPr lang="en-US" sz="2000">
                <a:latin typeface="Arial" pitchFamily="34" charset="0"/>
                <a:cs typeface="Arial" pitchFamily="34" charset="0"/>
              </a:rPr>
              <a:t>Production system</a:t>
            </a:r>
          </a:p>
        </p:txBody>
      </p:sp>
      <p:sp>
        <p:nvSpPr>
          <p:cNvPr id="224275" name="Rectangle 19"/>
          <p:cNvSpPr>
            <a:spLocks noChangeArrowheads="1"/>
          </p:cNvSpPr>
          <p:nvPr/>
        </p:nvSpPr>
        <p:spPr bwMode="auto">
          <a:xfrm>
            <a:off x="3810000" y="4338575"/>
            <a:ext cx="1555750" cy="1219200"/>
          </a:xfrm>
          <a:prstGeom prst="rect">
            <a:avLst/>
          </a:prstGeom>
          <a:solidFill>
            <a:srgbClr val="CCCC99"/>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a:latin typeface="Arial" pitchFamily="34" charset="0"/>
                <a:cs typeface="Arial" pitchFamily="34" charset="0"/>
              </a:rPr>
              <a:t>Long-term project</a:t>
            </a:r>
          </a:p>
        </p:txBody>
      </p:sp>
      <p:sp>
        <p:nvSpPr>
          <p:cNvPr id="224276" name="Rectangle 20"/>
          <p:cNvSpPr>
            <a:spLocks noChangeArrowheads="1"/>
          </p:cNvSpPr>
          <p:nvPr/>
        </p:nvSpPr>
        <p:spPr bwMode="auto">
          <a:xfrm>
            <a:off x="5334000" y="4338575"/>
            <a:ext cx="1631950" cy="1219200"/>
          </a:xfrm>
          <a:prstGeom prst="rect">
            <a:avLst/>
          </a:prstGeom>
          <a:solidFill>
            <a:srgbClr val="CCFFFF"/>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a:latin typeface="Arial" pitchFamily="34" charset="0"/>
                <a:cs typeface="Arial" pitchFamily="34" charset="0"/>
              </a:rPr>
              <a:t>Discrete, job shops</a:t>
            </a:r>
          </a:p>
        </p:txBody>
      </p:sp>
      <p:sp>
        <p:nvSpPr>
          <p:cNvPr id="224277" name="Rectangle 21"/>
          <p:cNvSpPr>
            <a:spLocks noChangeArrowheads="1"/>
          </p:cNvSpPr>
          <p:nvPr/>
        </p:nvSpPr>
        <p:spPr bwMode="auto">
          <a:xfrm>
            <a:off x="6934200" y="4338575"/>
            <a:ext cx="1676400" cy="1219200"/>
          </a:xfrm>
          <a:prstGeom prst="rect">
            <a:avLst/>
          </a:prstGeom>
          <a:solidFill>
            <a:srgbClr val="C0C0C0"/>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a:latin typeface="Arial" pitchFamily="34" charset="0"/>
                <a:cs typeface="Arial" pitchFamily="34" charset="0"/>
              </a:rPr>
              <a:t>Repetitive, assembly lines</a:t>
            </a:r>
          </a:p>
        </p:txBody>
      </p:sp>
      <p:sp>
        <p:nvSpPr>
          <p:cNvPr id="224278" name="Rectangle 22"/>
          <p:cNvSpPr>
            <a:spLocks noChangeArrowheads="1"/>
          </p:cNvSpPr>
          <p:nvPr/>
        </p:nvSpPr>
        <p:spPr bwMode="auto">
          <a:xfrm>
            <a:off x="8610600" y="4338575"/>
            <a:ext cx="1676400" cy="1219200"/>
          </a:xfrm>
          <a:prstGeom prst="rect">
            <a:avLst/>
          </a:prstGeom>
          <a:solidFill>
            <a:srgbClr val="ECC6A0"/>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a:latin typeface="Arial" pitchFamily="34" charset="0"/>
                <a:cs typeface="Arial" pitchFamily="34" charset="0"/>
              </a:rPr>
              <a:t>Continuous, process industries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4" name="Rectangle 4"/>
          <p:cNvSpPr>
            <a:spLocks noGrp="1" noChangeArrowheads="1"/>
          </p:cNvSpPr>
          <p:nvPr>
            <p:ph type="title"/>
          </p:nvPr>
        </p:nvSpPr>
        <p:spPr>
          <a:xfrm>
            <a:off x="3034749" y="46069"/>
            <a:ext cx="6096000" cy="914400"/>
          </a:xfrm>
          <a:noFill/>
        </p:spPr>
        <p:txBody>
          <a:bodyPr/>
          <a:lstStyle/>
          <a:p>
            <a:r>
              <a:rPr lang="en-US" dirty="0">
                <a:effectLst/>
              </a:rPr>
              <a:t>Types of Processes</a:t>
            </a:r>
          </a:p>
        </p:txBody>
      </p:sp>
      <p:sp>
        <p:nvSpPr>
          <p:cNvPr id="225285" name="Rectangle 5"/>
          <p:cNvSpPr>
            <a:spLocks noGrp="1" noChangeArrowheads="1"/>
          </p:cNvSpPr>
          <p:nvPr>
            <p:ph sz="half" idx="1"/>
          </p:nvPr>
        </p:nvSpPr>
        <p:spPr>
          <a:xfrm>
            <a:off x="2077278" y="1981200"/>
            <a:ext cx="1676400" cy="1143000"/>
          </a:xfrm>
          <a:solidFill>
            <a:srgbClr val="C0C0C0"/>
          </a:solidFill>
          <a:ln>
            <a:solidFill>
              <a:schemeClr val="tx1"/>
            </a:solidFill>
          </a:ln>
        </p:spPr>
        <p:txBody>
          <a:bodyPr vert="horz" lIns="0" tIns="45720" rIns="0" bIns="0" rtlCol="0" anchor="ctr">
            <a:normAutofit/>
          </a:bodyPr>
          <a:lstStyle/>
          <a:p>
            <a:pPr marL="0" indent="0" algn="ctr">
              <a:buNone/>
            </a:pPr>
            <a:r>
              <a:rPr lang="en-US" sz="2000" dirty="0"/>
              <a:t>Equipment</a:t>
            </a:r>
          </a:p>
        </p:txBody>
      </p:sp>
      <p:sp>
        <p:nvSpPr>
          <p:cNvPr id="225286" name="Rectangle 6"/>
          <p:cNvSpPr>
            <a:spLocks noGrp="1" noChangeArrowheads="1"/>
          </p:cNvSpPr>
          <p:nvPr>
            <p:ph sz="half" idx="2"/>
          </p:nvPr>
        </p:nvSpPr>
        <p:spPr>
          <a:xfrm>
            <a:off x="3753678" y="1981200"/>
            <a:ext cx="1555750" cy="1143000"/>
          </a:xfrm>
          <a:solidFill>
            <a:srgbClr val="CCCC99"/>
          </a:solidFill>
          <a:ln>
            <a:solidFill>
              <a:schemeClr val="tx1"/>
            </a:solidFill>
          </a:ln>
        </p:spPr>
        <p:txBody>
          <a:bodyPr vert="horz" lIns="91440" tIns="137160" rIns="91440" bIns="45720" rtlCol="0" anchor="ctr">
            <a:normAutofit/>
          </a:bodyPr>
          <a:lstStyle/>
          <a:p>
            <a:pPr marL="0" indent="0" algn="ctr">
              <a:lnSpc>
                <a:spcPct val="80000"/>
              </a:lnSpc>
              <a:buNone/>
            </a:pPr>
            <a:r>
              <a:rPr lang="en-US" sz="2000"/>
              <a:t>Varied</a:t>
            </a:r>
          </a:p>
        </p:txBody>
      </p:sp>
      <p:sp>
        <p:nvSpPr>
          <p:cNvPr id="225282" name="Rectangle 2"/>
          <p:cNvSpPr>
            <a:spLocks noChangeArrowheads="1"/>
          </p:cNvSpPr>
          <p:nvPr/>
        </p:nvSpPr>
        <p:spPr bwMode="auto">
          <a:xfrm>
            <a:off x="3753678" y="1066800"/>
            <a:ext cx="1555750" cy="914400"/>
          </a:xfrm>
          <a:prstGeom prst="rect">
            <a:avLst/>
          </a:prstGeom>
          <a:solidFill>
            <a:schemeClr val="tx2">
              <a:lumMod val="20000"/>
              <a:lumOff val="80000"/>
            </a:schemeClr>
          </a:solidFill>
          <a:ln w="9525">
            <a:solidFill>
              <a:schemeClr val="tx1"/>
            </a:solidFill>
            <a:miter lim="800000"/>
            <a:headEnd/>
            <a:tailEnd/>
          </a:ln>
          <a:effectLst/>
        </p:spPr>
        <p:txBody>
          <a:bodyPr anchor="ctr"/>
          <a:lstStyle/>
          <a:p>
            <a:r>
              <a:rPr lang="en-US" sz="2000" dirty="0">
                <a:latin typeface="Arial" pitchFamily="34" charset="0"/>
                <a:cs typeface="Arial" pitchFamily="34" charset="0"/>
              </a:rPr>
              <a:t>PROJECT</a:t>
            </a:r>
          </a:p>
        </p:txBody>
      </p:sp>
      <p:sp>
        <p:nvSpPr>
          <p:cNvPr id="225283" name="Rectangle 3"/>
          <p:cNvSpPr>
            <a:spLocks noChangeArrowheads="1"/>
          </p:cNvSpPr>
          <p:nvPr/>
        </p:nvSpPr>
        <p:spPr bwMode="auto">
          <a:xfrm>
            <a:off x="5277678" y="1066800"/>
            <a:ext cx="1631950" cy="914400"/>
          </a:xfrm>
          <a:prstGeom prst="rect">
            <a:avLst/>
          </a:prstGeom>
          <a:solidFill>
            <a:schemeClr val="tx2">
              <a:lumMod val="20000"/>
              <a:lumOff val="80000"/>
            </a:schemeClr>
          </a:solidFill>
          <a:ln w="9525">
            <a:solidFill>
              <a:schemeClr val="tx1"/>
            </a:solidFill>
            <a:miter lim="800000"/>
            <a:headEnd/>
            <a:tailEnd/>
          </a:ln>
          <a:effectLst/>
        </p:spPr>
        <p:txBody>
          <a:bodyPr anchor="ctr"/>
          <a:lstStyle/>
          <a:p>
            <a:r>
              <a:rPr lang="en-US" sz="2000">
                <a:latin typeface="Arial" pitchFamily="34" charset="0"/>
                <a:cs typeface="Arial" pitchFamily="34" charset="0"/>
              </a:rPr>
              <a:t>BATCH</a:t>
            </a:r>
          </a:p>
        </p:txBody>
      </p:sp>
      <p:sp>
        <p:nvSpPr>
          <p:cNvPr id="225287" name="Rectangle 7"/>
          <p:cNvSpPr>
            <a:spLocks noChangeArrowheads="1"/>
          </p:cNvSpPr>
          <p:nvPr/>
        </p:nvSpPr>
        <p:spPr bwMode="auto">
          <a:xfrm>
            <a:off x="5277678" y="1981200"/>
            <a:ext cx="1631950" cy="1143000"/>
          </a:xfrm>
          <a:prstGeom prst="rect">
            <a:avLst/>
          </a:prstGeom>
          <a:solidFill>
            <a:srgbClr val="CCFFFF"/>
          </a:solidFill>
          <a:ln w="9525">
            <a:solidFill>
              <a:schemeClr val="tx1"/>
            </a:solidFill>
            <a:miter lim="800000"/>
            <a:headEnd/>
            <a:tailEnd/>
          </a:ln>
          <a:effectLst/>
        </p:spPr>
        <p:txBody>
          <a:bodyPr tIns="137160" anchor="ctr"/>
          <a:lstStyle/>
          <a:p>
            <a:pPr>
              <a:spcBef>
                <a:spcPct val="20000"/>
              </a:spcBef>
              <a:buClr>
                <a:schemeClr val="accent2"/>
              </a:buClr>
            </a:pPr>
            <a:r>
              <a:rPr lang="en-US" sz="2000">
                <a:latin typeface="Helvetica" charset="0"/>
              </a:rPr>
              <a:t>General-purpose</a:t>
            </a:r>
          </a:p>
        </p:txBody>
      </p:sp>
      <p:sp>
        <p:nvSpPr>
          <p:cNvPr id="225289" name="Rectangle 9"/>
          <p:cNvSpPr>
            <a:spLocks noChangeArrowheads="1"/>
          </p:cNvSpPr>
          <p:nvPr/>
        </p:nvSpPr>
        <p:spPr bwMode="auto">
          <a:xfrm>
            <a:off x="2077278" y="3124200"/>
            <a:ext cx="1676400" cy="1219200"/>
          </a:xfrm>
          <a:prstGeom prst="rect">
            <a:avLst/>
          </a:prstGeom>
          <a:solidFill>
            <a:srgbClr val="C0C0C0"/>
          </a:solidFill>
          <a:ln w="9525">
            <a:solidFill>
              <a:schemeClr val="tx1"/>
            </a:solidFill>
            <a:miter lim="800000"/>
            <a:headEnd/>
            <a:tailEnd/>
          </a:ln>
          <a:effectLst/>
        </p:spPr>
        <p:txBody>
          <a:bodyPr tIns="137160" anchor="ctr"/>
          <a:lstStyle/>
          <a:p>
            <a:pPr>
              <a:lnSpc>
                <a:spcPct val="80000"/>
              </a:lnSpc>
              <a:spcBef>
                <a:spcPct val="20000"/>
              </a:spcBef>
              <a:buClr>
                <a:schemeClr val="accent2"/>
              </a:buClr>
              <a:buFont typeface="Wingdings" charset="2"/>
              <a:buNone/>
            </a:pPr>
            <a:r>
              <a:rPr lang="en-US" sz="2000">
                <a:latin typeface="Helvetica" charset="0"/>
              </a:rPr>
              <a:t>Primary type of work</a:t>
            </a:r>
          </a:p>
        </p:txBody>
      </p:sp>
      <p:sp>
        <p:nvSpPr>
          <p:cNvPr id="225290" name="Rectangle 10"/>
          <p:cNvSpPr>
            <a:spLocks noChangeArrowheads="1"/>
          </p:cNvSpPr>
          <p:nvPr/>
        </p:nvSpPr>
        <p:spPr bwMode="auto">
          <a:xfrm>
            <a:off x="3753678" y="3124200"/>
            <a:ext cx="1555750" cy="1219200"/>
          </a:xfrm>
          <a:prstGeom prst="rect">
            <a:avLst/>
          </a:prstGeom>
          <a:solidFill>
            <a:srgbClr val="CCCC99"/>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a:latin typeface="Helvetica" charset="0"/>
              </a:rPr>
              <a:t>Specialized contracts</a:t>
            </a:r>
          </a:p>
        </p:txBody>
      </p:sp>
      <p:sp>
        <p:nvSpPr>
          <p:cNvPr id="225291" name="Rectangle 11"/>
          <p:cNvSpPr>
            <a:spLocks noChangeArrowheads="1"/>
          </p:cNvSpPr>
          <p:nvPr/>
        </p:nvSpPr>
        <p:spPr bwMode="auto">
          <a:xfrm>
            <a:off x="5277678" y="3124200"/>
            <a:ext cx="1631950" cy="1219200"/>
          </a:xfrm>
          <a:prstGeom prst="rect">
            <a:avLst/>
          </a:prstGeom>
          <a:solidFill>
            <a:srgbClr val="CCFFFF"/>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a:latin typeface="Helvetica" charset="0"/>
              </a:rPr>
              <a:t>Fabrication</a:t>
            </a:r>
          </a:p>
        </p:txBody>
      </p:sp>
      <p:sp>
        <p:nvSpPr>
          <p:cNvPr id="225292" name="Rectangle 12"/>
          <p:cNvSpPr>
            <a:spLocks noChangeArrowheads="1"/>
          </p:cNvSpPr>
          <p:nvPr/>
        </p:nvSpPr>
        <p:spPr bwMode="auto">
          <a:xfrm>
            <a:off x="6877878" y="1066800"/>
            <a:ext cx="1676400" cy="914400"/>
          </a:xfrm>
          <a:prstGeom prst="rect">
            <a:avLst/>
          </a:prstGeom>
          <a:solidFill>
            <a:schemeClr val="tx2">
              <a:lumMod val="20000"/>
              <a:lumOff val="80000"/>
            </a:schemeClr>
          </a:solidFill>
          <a:ln w="9525">
            <a:solidFill>
              <a:schemeClr val="tx1"/>
            </a:solidFill>
            <a:miter lim="800000"/>
            <a:headEnd/>
            <a:tailEnd/>
          </a:ln>
          <a:effectLst/>
        </p:spPr>
        <p:txBody>
          <a:bodyPr anchor="ctr"/>
          <a:lstStyle/>
          <a:p>
            <a:r>
              <a:rPr lang="en-US" sz="2000">
                <a:latin typeface="Arial" pitchFamily="34" charset="0"/>
                <a:cs typeface="Arial" pitchFamily="34" charset="0"/>
              </a:rPr>
              <a:t>MASS</a:t>
            </a:r>
          </a:p>
        </p:txBody>
      </p:sp>
      <p:sp>
        <p:nvSpPr>
          <p:cNvPr id="225293" name="Rectangle 13"/>
          <p:cNvSpPr>
            <a:spLocks noChangeArrowheads="1"/>
          </p:cNvSpPr>
          <p:nvPr/>
        </p:nvSpPr>
        <p:spPr bwMode="auto">
          <a:xfrm>
            <a:off x="6877878" y="1981200"/>
            <a:ext cx="1676400" cy="1143000"/>
          </a:xfrm>
          <a:prstGeom prst="rect">
            <a:avLst/>
          </a:prstGeom>
          <a:solidFill>
            <a:srgbClr val="C0C0C0"/>
          </a:solidFill>
          <a:ln w="9525">
            <a:solidFill>
              <a:schemeClr val="tx1"/>
            </a:solidFill>
            <a:miter lim="800000"/>
            <a:headEnd/>
            <a:tailEnd/>
          </a:ln>
          <a:effectLst/>
        </p:spPr>
        <p:txBody>
          <a:bodyPr tIns="137160" anchor="ctr"/>
          <a:lstStyle/>
          <a:p>
            <a:pPr>
              <a:spcBef>
                <a:spcPct val="20000"/>
              </a:spcBef>
              <a:buClr>
                <a:schemeClr val="accent2"/>
              </a:buClr>
            </a:pPr>
            <a:r>
              <a:rPr lang="en-US" sz="2000">
                <a:latin typeface="Helvetica" charset="0"/>
              </a:rPr>
              <a:t>Special-purpose</a:t>
            </a:r>
          </a:p>
        </p:txBody>
      </p:sp>
      <p:sp>
        <p:nvSpPr>
          <p:cNvPr id="225294" name="Rectangle 14"/>
          <p:cNvSpPr>
            <a:spLocks noChangeArrowheads="1"/>
          </p:cNvSpPr>
          <p:nvPr/>
        </p:nvSpPr>
        <p:spPr bwMode="auto">
          <a:xfrm>
            <a:off x="6877878" y="3124200"/>
            <a:ext cx="1676400" cy="1219200"/>
          </a:xfrm>
          <a:prstGeom prst="rect">
            <a:avLst/>
          </a:prstGeom>
          <a:solidFill>
            <a:srgbClr val="C0C0C0"/>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a:latin typeface="Helvetica" charset="0"/>
              </a:rPr>
              <a:t>Assembly</a:t>
            </a:r>
          </a:p>
        </p:txBody>
      </p:sp>
      <p:sp>
        <p:nvSpPr>
          <p:cNvPr id="225295" name="Rectangle 15"/>
          <p:cNvSpPr>
            <a:spLocks noChangeArrowheads="1"/>
          </p:cNvSpPr>
          <p:nvPr/>
        </p:nvSpPr>
        <p:spPr bwMode="auto">
          <a:xfrm>
            <a:off x="8554278" y="1066800"/>
            <a:ext cx="1676400" cy="914400"/>
          </a:xfrm>
          <a:prstGeom prst="rect">
            <a:avLst/>
          </a:prstGeom>
          <a:solidFill>
            <a:schemeClr val="tx2">
              <a:lumMod val="20000"/>
              <a:lumOff val="80000"/>
            </a:schemeClr>
          </a:solidFill>
          <a:ln w="9525">
            <a:solidFill>
              <a:schemeClr val="tx1"/>
            </a:solidFill>
            <a:miter lim="800000"/>
            <a:headEnd/>
            <a:tailEnd/>
          </a:ln>
          <a:effectLst/>
        </p:spPr>
        <p:txBody>
          <a:bodyPr anchor="ctr"/>
          <a:lstStyle/>
          <a:p>
            <a:r>
              <a:rPr lang="en-US" sz="2000">
                <a:latin typeface="Arial" pitchFamily="34" charset="0"/>
                <a:cs typeface="Arial" pitchFamily="34" charset="0"/>
              </a:rPr>
              <a:t>CONT.</a:t>
            </a:r>
          </a:p>
        </p:txBody>
      </p:sp>
      <p:sp>
        <p:nvSpPr>
          <p:cNvPr id="225296" name="Rectangle 16"/>
          <p:cNvSpPr>
            <a:spLocks noChangeArrowheads="1"/>
          </p:cNvSpPr>
          <p:nvPr/>
        </p:nvSpPr>
        <p:spPr bwMode="auto">
          <a:xfrm>
            <a:off x="8554278" y="1981200"/>
            <a:ext cx="1676400" cy="1143000"/>
          </a:xfrm>
          <a:prstGeom prst="rect">
            <a:avLst/>
          </a:prstGeom>
          <a:solidFill>
            <a:srgbClr val="EECAA6"/>
          </a:solidFill>
          <a:ln w="9525">
            <a:solidFill>
              <a:schemeClr val="tx1"/>
            </a:solidFill>
            <a:miter lim="800000"/>
            <a:headEnd/>
            <a:tailEnd/>
          </a:ln>
          <a:effectLst/>
        </p:spPr>
        <p:txBody>
          <a:bodyPr tIns="137160" anchor="ctr"/>
          <a:lstStyle/>
          <a:p>
            <a:pPr>
              <a:spcBef>
                <a:spcPct val="20000"/>
              </a:spcBef>
              <a:buClr>
                <a:schemeClr val="accent2"/>
              </a:buClr>
            </a:pPr>
            <a:r>
              <a:rPr lang="en-US" sz="2000">
                <a:latin typeface="Helvetica" charset="0"/>
              </a:rPr>
              <a:t>Highly automated</a:t>
            </a:r>
          </a:p>
        </p:txBody>
      </p:sp>
      <p:sp>
        <p:nvSpPr>
          <p:cNvPr id="225297" name="Rectangle 17"/>
          <p:cNvSpPr>
            <a:spLocks noChangeArrowheads="1"/>
          </p:cNvSpPr>
          <p:nvPr/>
        </p:nvSpPr>
        <p:spPr bwMode="auto">
          <a:xfrm>
            <a:off x="8554278" y="3124200"/>
            <a:ext cx="1676400" cy="1219200"/>
          </a:xfrm>
          <a:prstGeom prst="rect">
            <a:avLst/>
          </a:prstGeom>
          <a:solidFill>
            <a:srgbClr val="EECAA6"/>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a:latin typeface="Helvetica" charset="0"/>
              </a:rPr>
              <a:t>Mixing, treating, refining</a:t>
            </a:r>
          </a:p>
        </p:txBody>
      </p:sp>
      <p:sp>
        <p:nvSpPr>
          <p:cNvPr id="225298" name="Rectangle 18"/>
          <p:cNvSpPr>
            <a:spLocks noChangeArrowheads="1"/>
          </p:cNvSpPr>
          <p:nvPr/>
        </p:nvSpPr>
        <p:spPr bwMode="auto">
          <a:xfrm>
            <a:off x="2077278" y="4343400"/>
            <a:ext cx="1676400" cy="1219200"/>
          </a:xfrm>
          <a:prstGeom prst="rect">
            <a:avLst/>
          </a:prstGeom>
          <a:solidFill>
            <a:srgbClr val="C0C0C0"/>
          </a:solidFill>
          <a:ln w="9525">
            <a:solidFill>
              <a:schemeClr val="tx1"/>
            </a:solidFill>
            <a:miter lim="800000"/>
            <a:headEnd/>
            <a:tailEnd/>
          </a:ln>
          <a:effectLst/>
        </p:spPr>
        <p:txBody>
          <a:bodyPr tIns="137160" anchor="ctr"/>
          <a:lstStyle/>
          <a:p>
            <a:pPr>
              <a:lnSpc>
                <a:spcPct val="80000"/>
              </a:lnSpc>
              <a:spcBef>
                <a:spcPct val="20000"/>
              </a:spcBef>
              <a:buClr>
                <a:schemeClr val="accent2"/>
              </a:buClr>
              <a:buFont typeface="Wingdings" charset="2"/>
              <a:buNone/>
            </a:pPr>
            <a:r>
              <a:rPr lang="en-US" sz="2000">
                <a:latin typeface="Helvetica" charset="0"/>
              </a:rPr>
              <a:t>Worker skills</a:t>
            </a:r>
          </a:p>
        </p:txBody>
      </p:sp>
      <p:sp>
        <p:nvSpPr>
          <p:cNvPr id="225299" name="Rectangle 19"/>
          <p:cNvSpPr>
            <a:spLocks noChangeArrowheads="1"/>
          </p:cNvSpPr>
          <p:nvPr/>
        </p:nvSpPr>
        <p:spPr bwMode="auto">
          <a:xfrm>
            <a:off x="3753678" y="4343400"/>
            <a:ext cx="1555750" cy="1219200"/>
          </a:xfrm>
          <a:prstGeom prst="rect">
            <a:avLst/>
          </a:prstGeom>
          <a:solidFill>
            <a:srgbClr val="CCCC99"/>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dirty="0">
                <a:latin typeface="Helvetica" charset="0"/>
              </a:rPr>
              <a:t>Experts, crafts-persons</a:t>
            </a:r>
          </a:p>
        </p:txBody>
      </p:sp>
      <p:sp>
        <p:nvSpPr>
          <p:cNvPr id="225300" name="Rectangle 20"/>
          <p:cNvSpPr>
            <a:spLocks noChangeArrowheads="1"/>
          </p:cNvSpPr>
          <p:nvPr/>
        </p:nvSpPr>
        <p:spPr bwMode="auto">
          <a:xfrm>
            <a:off x="5277678" y="4343400"/>
            <a:ext cx="1631950" cy="1219200"/>
          </a:xfrm>
          <a:prstGeom prst="rect">
            <a:avLst/>
          </a:prstGeom>
          <a:solidFill>
            <a:srgbClr val="CCFFFF"/>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a:latin typeface="Helvetica" charset="0"/>
              </a:rPr>
              <a:t>Wide range of skills</a:t>
            </a:r>
          </a:p>
        </p:txBody>
      </p:sp>
      <p:sp>
        <p:nvSpPr>
          <p:cNvPr id="225301" name="Rectangle 21"/>
          <p:cNvSpPr>
            <a:spLocks noChangeArrowheads="1"/>
          </p:cNvSpPr>
          <p:nvPr/>
        </p:nvSpPr>
        <p:spPr bwMode="auto">
          <a:xfrm>
            <a:off x="6877878" y="4343400"/>
            <a:ext cx="1676400" cy="1219200"/>
          </a:xfrm>
          <a:prstGeom prst="rect">
            <a:avLst/>
          </a:prstGeom>
          <a:solidFill>
            <a:srgbClr val="C0C0C0"/>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a:latin typeface="Helvetica" charset="0"/>
              </a:rPr>
              <a:t>Limited range of skills</a:t>
            </a:r>
          </a:p>
        </p:txBody>
      </p:sp>
      <p:sp>
        <p:nvSpPr>
          <p:cNvPr id="225302" name="Rectangle 22"/>
          <p:cNvSpPr>
            <a:spLocks noChangeArrowheads="1"/>
          </p:cNvSpPr>
          <p:nvPr/>
        </p:nvSpPr>
        <p:spPr bwMode="auto">
          <a:xfrm>
            <a:off x="8554278" y="4343400"/>
            <a:ext cx="1676400" cy="1219200"/>
          </a:xfrm>
          <a:prstGeom prst="rect">
            <a:avLst/>
          </a:prstGeom>
          <a:solidFill>
            <a:srgbClr val="EECAA6"/>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2000">
                <a:latin typeface="Helvetica" charset="0"/>
              </a:rPr>
              <a:t>Equipment monitors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8" name="Rectangle 4"/>
          <p:cNvSpPr>
            <a:spLocks noGrp="1" noChangeArrowheads="1"/>
          </p:cNvSpPr>
          <p:nvPr>
            <p:ph type="title"/>
          </p:nvPr>
        </p:nvSpPr>
        <p:spPr>
          <a:xfrm>
            <a:off x="2971800" y="69573"/>
            <a:ext cx="6248400" cy="874644"/>
          </a:xfrm>
          <a:noFill/>
        </p:spPr>
        <p:txBody>
          <a:bodyPr/>
          <a:lstStyle/>
          <a:p>
            <a:r>
              <a:rPr lang="en-US" dirty="0">
                <a:effectLst/>
              </a:rPr>
              <a:t>Types of Processes</a:t>
            </a:r>
          </a:p>
        </p:txBody>
      </p:sp>
      <p:sp>
        <p:nvSpPr>
          <p:cNvPr id="226309" name="Rectangle 5"/>
          <p:cNvSpPr>
            <a:spLocks noGrp="1" noChangeArrowheads="1"/>
          </p:cNvSpPr>
          <p:nvPr>
            <p:ph sz="half" idx="1"/>
          </p:nvPr>
        </p:nvSpPr>
        <p:spPr>
          <a:xfrm>
            <a:off x="1905000" y="1981200"/>
            <a:ext cx="1524000" cy="1143000"/>
          </a:xfrm>
          <a:solidFill>
            <a:srgbClr val="C0C0C0"/>
          </a:solidFill>
          <a:ln>
            <a:solidFill>
              <a:schemeClr val="tx1"/>
            </a:solidFill>
          </a:ln>
        </p:spPr>
        <p:txBody>
          <a:bodyPr vert="horz" lIns="0" tIns="45720" rIns="0" bIns="0" rtlCol="0" anchor="ctr">
            <a:normAutofit/>
          </a:bodyPr>
          <a:lstStyle/>
          <a:p>
            <a:pPr marL="0" indent="0" algn="ctr">
              <a:buNone/>
            </a:pPr>
            <a:r>
              <a:rPr lang="en-US" sz="2000"/>
              <a:t>Advantages</a:t>
            </a:r>
          </a:p>
        </p:txBody>
      </p:sp>
      <p:sp>
        <p:nvSpPr>
          <p:cNvPr id="226310" name="Rectangle 6"/>
          <p:cNvSpPr>
            <a:spLocks noGrp="1" noChangeArrowheads="1"/>
          </p:cNvSpPr>
          <p:nvPr>
            <p:ph sz="half" idx="2"/>
          </p:nvPr>
        </p:nvSpPr>
        <p:spPr>
          <a:xfrm>
            <a:off x="3429000" y="1981200"/>
            <a:ext cx="1860550" cy="1143000"/>
          </a:xfrm>
          <a:solidFill>
            <a:srgbClr val="CCCC99"/>
          </a:solidFill>
          <a:ln>
            <a:solidFill>
              <a:schemeClr val="tx1"/>
            </a:solidFill>
          </a:ln>
        </p:spPr>
        <p:txBody>
          <a:bodyPr vert="horz" lIns="91440" tIns="137160" rIns="91440" bIns="45720" rtlCol="0" anchor="ctr">
            <a:normAutofit/>
          </a:bodyPr>
          <a:lstStyle/>
          <a:p>
            <a:pPr marL="0" indent="0" algn="ctr">
              <a:lnSpc>
                <a:spcPct val="80000"/>
              </a:lnSpc>
              <a:buNone/>
            </a:pPr>
            <a:r>
              <a:rPr lang="en-US" sz="1600"/>
              <a:t>Custom work, latest technology</a:t>
            </a:r>
          </a:p>
        </p:txBody>
      </p:sp>
      <p:sp>
        <p:nvSpPr>
          <p:cNvPr id="226306" name="Rectangle 2"/>
          <p:cNvSpPr>
            <a:spLocks noChangeArrowheads="1"/>
          </p:cNvSpPr>
          <p:nvPr/>
        </p:nvSpPr>
        <p:spPr bwMode="auto">
          <a:xfrm>
            <a:off x="3429000" y="1066800"/>
            <a:ext cx="1860550" cy="914400"/>
          </a:xfrm>
          <a:prstGeom prst="rect">
            <a:avLst/>
          </a:prstGeom>
          <a:solidFill>
            <a:schemeClr val="tx2">
              <a:lumMod val="20000"/>
              <a:lumOff val="80000"/>
            </a:schemeClr>
          </a:solidFill>
          <a:ln w="9525">
            <a:solidFill>
              <a:schemeClr val="tx1"/>
            </a:solidFill>
            <a:miter lim="800000"/>
            <a:headEnd/>
            <a:tailEnd/>
          </a:ln>
          <a:effectLst/>
        </p:spPr>
        <p:txBody>
          <a:bodyPr anchor="ctr"/>
          <a:lstStyle/>
          <a:p>
            <a:r>
              <a:rPr lang="en-US" sz="2000" dirty="0">
                <a:latin typeface="Arial" pitchFamily="34" charset="0"/>
                <a:cs typeface="Arial" pitchFamily="34" charset="0"/>
              </a:rPr>
              <a:t>PROJECT</a:t>
            </a:r>
          </a:p>
        </p:txBody>
      </p:sp>
      <p:sp>
        <p:nvSpPr>
          <p:cNvPr id="226307" name="Rectangle 3"/>
          <p:cNvSpPr>
            <a:spLocks noChangeArrowheads="1"/>
          </p:cNvSpPr>
          <p:nvPr/>
        </p:nvSpPr>
        <p:spPr bwMode="auto">
          <a:xfrm>
            <a:off x="5257800" y="1066800"/>
            <a:ext cx="1631950" cy="914400"/>
          </a:xfrm>
          <a:prstGeom prst="rect">
            <a:avLst/>
          </a:prstGeom>
          <a:solidFill>
            <a:schemeClr val="tx2">
              <a:lumMod val="20000"/>
              <a:lumOff val="80000"/>
            </a:schemeClr>
          </a:solidFill>
          <a:ln w="9525">
            <a:solidFill>
              <a:schemeClr val="tx1"/>
            </a:solidFill>
            <a:miter lim="800000"/>
            <a:headEnd/>
            <a:tailEnd/>
          </a:ln>
          <a:effectLst/>
        </p:spPr>
        <p:txBody>
          <a:bodyPr anchor="ctr"/>
          <a:lstStyle/>
          <a:p>
            <a:r>
              <a:rPr lang="en-US" sz="2000">
                <a:latin typeface="Arial" pitchFamily="34" charset="0"/>
                <a:cs typeface="Arial" pitchFamily="34" charset="0"/>
              </a:rPr>
              <a:t>BATCH</a:t>
            </a:r>
          </a:p>
        </p:txBody>
      </p:sp>
      <p:sp>
        <p:nvSpPr>
          <p:cNvPr id="226311" name="Rectangle 7"/>
          <p:cNvSpPr>
            <a:spLocks noChangeArrowheads="1"/>
          </p:cNvSpPr>
          <p:nvPr/>
        </p:nvSpPr>
        <p:spPr bwMode="auto">
          <a:xfrm>
            <a:off x="5257800" y="1981200"/>
            <a:ext cx="1631950" cy="1143000"/>
          </a:xfrm>
          <a:prstGeom prst="rect">
            <a:avLst/>
          </a:prstGeom>
          <a:solidFill>
            <a:srgbClr val="CCFFFF"/>
          </a:solidFill>
          <a:ln w="9525">
            <a:solidFill>
              <a:schemeClr val="tx1"/>
            </a:solidFill>
            <a:miter lim="800000"/>
            <a:headEnd/>
            <a:tailEnd/>
          </a:ln>
          <a:effectLst/>
        </p:spPr>
        <p:txBody>
          <a:bodyPr tIns="137160" anchor="ctr"/>
          <a:lstStyle/>
          <a:p>
            <a:r>
              <a:rPr lang="en-US" sz="1600">
                <a:latin typeface="Arial" pitchFamily="34" charset="0"/>
                <a:cs typeface="Arial" pitchFamily="34" charset="0"/>
              </a:rPr>
              <a:t>Flexibility, quality</a:t>
            </a:r>
          </a:p>
        </p:txBody>
      </p:sp>
      <p:sp>
        <p:nvSpPr>
          <p:cNvPr id="226313" name="Rectangle 9"/>
          <p:cNvSpPr>
            <a:spLocks noChangeArrowheads="1"/>
          </p:cNvSpPr>
          <p:nvPr/>
        </p:nvSpPr>
        <p:spPr bwMode="auto">
          <a:xfrm>
            <a:off x="1905000" y="3124200"/>
            <a:ext cx="1524000" cy="1219200"/>
          </a:xfrm>
          <a:prstGeom prst="rect">
            <a:avLst/>
          </a:prstGeom>
          <a:solidFill>
            <a:srgbClr val="C0C0C0"/>
          </a:solidFill>
          <a:ln w="9525">
            <a:solidFill>
              <a:schemeClr val="tx1"/>
            </a:solidFill>
            <a:miter lim="800000"/>
            <a:headEnd/>
            <a:tailEnd/>
          </a:ln>
          <a:effectLst/>
        </p:spPr>
        <p:txBody>
          <a:bodyPr tIns="137160" anchor="ctr"/>
          <a:lstStyle/>
          <a:p>
            <a:pPr>
              <a:lnSpc>
                <a:spcPct val="80000"/>
              </a:lnSpc>
              <a:spcBef>
                <a:spcPct val="20000"/>
              </a:spcBef>
              <a:buClr>
                <a:schemeClr val="accent2"/>
              </a:buClr>
              <a:buFont typeface="Wingdings" charset="2"/>
              <a:buNone/>
            </a:pPr>
            <a:r>
              <a:rPr lang="en-US" sz="2000">
                <a:latin typeface="Arial" pitchFamily="34" charset="0"/>
                <a:cs typeface="Arial" pitchFamily="34" charset="0"/>
              </a:rPr>
              <a:t>Dis-advantages</a:t>
            </a:r>
          </a:p>
        </p:txBody>
      </p:sp>
      <p:sp>
        <p:nvSpPr>
          <p:cNvPr id="226314" name="Rectangle 10"/>
          <p:cNvSpPr>
            <a:spLocks noChangeArrowheads="1"/>
          </p:cNvSpPr>
          <p:nvPr/>
        </p:nvSpPr>
        <p:spPr bwMode="auto">
          <a:xfrm>
            <a:off x="3429000" y="3124200"/>
            <a:ext cx="1860550" cy="1219200"/>
          </a:xfrm>
          <a:prstGeom prst="rect">
            <a:avLst/>
          </a:prstGeom>
          <a:solidFill>
            <a:srgbClr val="CCCC99"/>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1600" dirty="0">
                <a:latin typeface="Arial" pitchFamily="34" charset="0"/>
                <a:cs typeface="Arial" pitchFamily="34" charset="0"/>
              </a:rPr>
              <a:t>Non-repetitive, small customer base, expensive</a:t>
            </a:r>
          </a:p>
        </p:txBody>
      </p:sp>
      <p:sp>
        <p:nvSpPr>
          <p:cNvPr id="226315" name="Rectangle 11"/>
          <p:cNvSpPr>
            <a:spLocks noChangeArrowheads="1"/>
          </p:cNvSpPr>
          <p:nvPr/>
        </p:nvSpPr>
        <p:spPr bwMode="auto">
          <a:xfrm>
            <a:off x="5257800" y="3124200"/>
            <a:ext cx="1631950" cy="1219200"/>
          </a:xfrm>
          <a:prstGeom prst="rect">
            <a:avLst/>
          </a:prstGeom>
          <a:solidFill>
            <a:srgbClr val="CCFFFF"/>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1600">
                <a:latin typeface="Arial" pitchFamily="34" charset="0"/>
                <a:cs typeface="Arial" pitchFamily="34" charset="0"/>
              </a:rPr>
              <a:t>Costly, slow,</a:t>
            </a:r>
          </a:p>
          <a:p>
            <a:pPr>
              <a:spcBef>
                <a:spcPct val="20000"/>
              </a:spcBef>
              <a:buClr>
                <a:schemeClr val="accent2"/>
              </a:buClr>
              <a:buFont typeface="Wingdings" charset="2"/>
              <a:buNone/>
            </a:pPr>
            <a:r>
              <a:rPr lang="en-US" sz="1600">
                <a:latin typeface="Arial" pitchFamily="34" charset="0"/>
                <a:cs typeface="Arial" pitchFamily="34" charset="0"/>
              </a:rPr>
              <a:t>difficult to</a:t>
            </a:r>
          </a:p>
          <a:p>
            <a:pPr>
              <a:spcBef>
                <a:spcPct val="20000"/>
              </a:spcBef>
              <a:buClr>
                <a:schemeClr val="accent2"/>
              </a:buClr>
              <a:buFont typeface="Wingdings" charset="2"/>
              <a:buNone/>
            </a:pPr>
            <a:r>
              <a:rPr lang="en-US" sz="1600">
                <a:latin typeface="Arial" pitchFamily="34" charset="0"/>
                <a:cs typeface="Arial" pitchFamily="34" charset="0"/>
              </a:rPr>
              <a:t>manage</a:t>
            </a:r>
          </a:p>
        </p:txBody>
      </p:sp>
      <p:sp>
        <p:nvSpPr>
          <p:cNvPr id="226316" name="Rectangle 12"/>
          <p:cNvSpPr>
            <a:spLocks noChangeArrowheads="1"/>
          </p:cNvSpPr>
          <p:nvPr/>
        </p:nvSpPr>
        <p:spPr bwMode="auto">
          <a:xfrm>
            <a:off x="6858000" y="1066800"/>
            <a:ext cx="1676400" cy="914400"/>
          </a:xfrm>
          <a:prstGeom prst="rect">
            <a:avLst/>
          </a:prstGeom>
          <a:solidFill>
            <a:schemeClr val="tx2">
              <a:lumMod val="20000"/>
              <a:lumOff val="80000"/>
            </a:schemeClr>
          </a:solidFill>
          <a:ln w="9525">
            <a:solidFill>
              <a:schemeClr val="tx1"/>
            </a:solidFill>
            <a:miter lim="800000"/>
            <a:headEnd/>
            <a:tailEnd/>
          </a:ln>
          <a:effectLst/>
        </p:spPr>
        <p:txBody>
          <a:bodyPr anchor="ctr"/>
          <a:lstStyle/>
          <a:p>
            <a:r>
              <a:rPr lang="en-US" sz="2000">
                <a:latin typeface="Arial" pitchFamily="34" charset="0"/>
                <a:cs typeface="Arial" pitchFamily="34" charset="0"/>
              </a:rPr>
              <a:t>MASS</a:t>
            </a:r>
          </a:p>
        </p:txBody>
      </p:sp>
      <p:sp>
        <p:nvSpPr>
          <p:cNvPr id="226317" name="Rectangle 13"/>
          <p:cNvSpPr>
            <a:spLocks noChangeArrowheads="1"/>
          </p:cNvSpPr>
          <p:nvPr/>
        </p:nvSpPr>
        <p:spPr bwMode="auto">
          <a:xfrm>
            <a:off x="6858000" y="1981200"/>
            <a:ext cx="1676400" cy="1143000"/>
          </a:xfrm>
          <a:prstGeom prst="rect">
            <a:avLst/>
          </a:prstGeom>
          <a:solidFill>
            <a:srgbClr val="C0C0C0"/>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1600">
                <a:latin typeface="Arial" pitchFamily="34" charset="0"/>
                <a:cs typeface="Arial" pitchFamily="34" charset="0"/>
              </a:rPr>
              <a:t>Efficiency,</a:t>
            </a:r>
          </a:p>
          <a:p>
            <a:pPr>
              <a:spcBef>
                <a:spcPct val="20000"/>
              </a:spcBef>
              <a:buClr>
                <a:schemeClr val="accent2"/>
              </a:buClr>
              <a:buFont typeface="Wingdings" charset="2"/>
              <a:buNone/>
            </a:pPr>
            <a:r>
              <a:rPr lang="en-US" sz="1600">
                <a:latin typeface="Arial" pitchFamily="34" charset="0"/>
                <a:cs typeface="Arial" pitchFamily="34" charset="0"/>
              </a:rPr>
              <a:t>speed, </a:t>
            </a:r>
          </a:p>
          <a:p>
            <a:pPr>
              <a:spcBef>
                <a:spcPct val="20000"/>
              </a:spcBef>
              <a:buClr>
                <a:schemeClr val="accent2"/>
              </a:buClr>
              <a:buFont typeface="Wingdings" charset="2"/>
              <a:buNone/>
            </a:pPr>
            <a:r>
              <a:rPr lang="en-US" sz="1600">
                <a:latin typeface="Arial" pitchFamily="34" charset="0"/>
                <a:cs typeface="Arial" pitchFamily="34" charset="0"/>
              </a:rPr>
              <a:t>low cost</a:t>
            </a:r>
          </a:p>
        </p:txBody>
      </p:sp>
      <p:sp>
        <p:nvSpPr>
          <p:cNvPr id="226318" name="Rectangle 14"/>
          <p:cNvSpPr>
            <a:spLocks noChangeArrowheads="1"/>
          </p:cNvSpPr>
          <p:nvPr/>
        </p:nvSpPr>
        <p:spPr bwMode="auto">
          <a:xfrm>
            <a:off x="6858000" y="3124200"/>
            <a:ext cx="1676400" cy="1219200"/>
          </a:xfrm>
          <a:prstGeom prst="rect">
            <a:avLst/>
          </a:prstGeom>
          <a:solidFill>
            <a:srgbClr val="C0C0C0"/>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1600">
                <a:latin typeface="Arial" pitchFamily="34" charset="0"/>
                <a:cs typeface="Arial" pitchFamily="34" charset="0"/>
              </a:rPr>
              <a:t>Capital</a:t>
            </a:r>
          </a:p>
          <a:p>
            <a:pPr>
              <a:spcBef>
                <a:spcPct val="20000"/>
              </a:spcBef>
              <a:buClr>
                <a:schemeClr val="accent2"/>
              </a:buClr>
              <a:buFont typeface="Wingdings" charset="2"/>
              <a:buNone/>
            </a:pPr>
            <a:r>
              <a:rPr lang="en-US" sz="1600">
                <a:latin typeface="Arial" pitchFamily="34" charset="0"/>
                <a:cs typeface="Arial" pitchFamily="34" charset="0"/>
              </a:rPr>
              <a:t>investment;</a:t>
            </a:r>
          </a:p>
          <a:p>
            <a:pPr>
              <a:spcBef>
                <a:spcPct val="20000"/>
              </a:spcBef>
              <a:buClr>
                <a:schemeClr val="accent2"/>
              </a:buClr>
              <a:buFont typeface="Wingdings" charset="2"/>
              <a:buNone/>
            </a:pPr>
            <a:r>
              <a:rPr lang="en-US" sz="1600">
                <a:latin typeface="Arial" pitchFamily="34" charset="0"/>
                <a:cs typeface="Arial" pitchFamily="34" charset="0"/>
              </a:rPr>
              <a:t>lack of</a:t>
            </a:r>
          </a:p>
          <a:p>
            <a:pPr>
              <a:spcBef>
                <a:spcPct val="20000"/>
              </a:spcBef>
              <a:buClr>
                <a:schemeClr val="accent2"/>
              </a:buClr>
              <a:buFont typeface="Wingdings" charset="2"/>
              <a:buNone/>
            </a:pPr>
            <a:r>
              <a:rPr lang="en-US" sz="1600">
                <a:latin typeface="Arial" pitchFamily="34" charset="0"/>
                <a:cs typeface="Arial" pitchFamily="34" charset="0"/>
              </a:rPr>
              <a:t> responsiveness </a:t>
            </a:r>
          </a:p>
        </p:txBody>
      </p:sp>
      <p:sp>
        <p:nvSpPr>
          <p:cNvPr id="226319" name="Rectangle 15"/>
          <p:cNvSpPr>
            <a:spLocks noChangeArrowheads="1"/>
          </p:cNvSpPr>
          <p:nvPr/>
        </p:nvSpPr>
        <p:spPr bwMode="auto">
          <a:xfrm>
            <a:off x="8534400" y="1066800"/>
            <a:ext cx="1981200" cy="914400"/>
          </a:xfrm>
          <a:prstGeom prst="rect">
            <a:avLst/>
          </a:prstGeom>
          <a:solidFill>
            <a:schemeClr val="tx2">
              <a:lumMod val="20000"/>
              <a:lumOff val="80000"/>
            </a:schemeClr>
          </a:solidFill>
          <a:ln w="9525">
            <a:solidFill>
              <a:schemeClr val="tx1"/>
            </a:solidFill>
            <a:miter lim="800000"/>
            <a:headEnd/>
            <a:tailEnd/>
          </a:ln>
          <a:effectLst/>
        </p:spPr>
        <p:txBody>
          <a:bodyPr anchor="ctr"/>
          <a:lstStyle/>
          <a:p>
            <a:r>
              <a:rPr lang="en-US" sz="2000">
                <a:latin typeface="Arial" pitchFamily="34" charset="0"/>
                <a:cs typeface="Arial" pitchFamily="34" charset="0"/>
              </a:rPr>
              <a:t>CONT.</a:t>
            </a:r>
          </a:p>
        </p:txBody>
      </p:sp>
      <p:sp>
        <p:nvSpPr>
          <p:cNvPr id="226320" name="Rectangle 16"/>
          <p:cNvSpPr>
            <a:spLocks noChangeArrowheads="1"/>
          </p:cNvSpPr>
          <p:nvPr/>
        </p:nvSpPr>
        <p:spPr bwMode="auto">
          <a:xfrm>
            <a:off x="8534400" y="1981200"/>
            <a:ext cx="1981200" cy="1143000"/>
          </a:xfrm>
          <a:prstGeom prst="rect">
            <a:avLst/>
          </a:prstGeom>
          <a:solidFill>
            <a:srgbClr val="EBC299"/>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1600">
                <a:latin typeface="Arial" pitchFamily="34" charset="0"/>
                <a:cs typeface="Arial" pitchFamily="34" charset="0"/>
              </a:rPr>
              <a:t>Highly efficient, </a:t>
            </a:r>
          </a:p>
          <a:p>
            <a:pPr>
              <a:spcBef>
                <a:spcPct val="20000"/>
              </a:spcBef>
              <a:buClr>
                <a:schemeClr val="accent2"/>
              </a:buClr>
              <a:buFont typeface="Wingdings" charset="2"/>
              <a:buNone/>
            </a:pPr>
            <a:r>
              <a:rPr lang="en-US" sz="1600">
                <a:latin typeface="Arial" pitchFamily="34" charset="0"/>
                <a:cs typeface="Arial" pitchFamily="34" charset="0"/>
              </a:rPr>
              <a:t>large capacity,</a:t>
            </a:r>
          </a:p>
          <a:p>
            <a:pPr>
              <a:spcBef>
                <a:spcPct val="20000"/>
              </a:spcBef>
              <a:buClr>
                <a:schemeClr val="accent2"/>
              </a:buClr>
              <a:buFont typeface="Wingdings" charset="2"/>
              <a:buNone/>
            </a:pPr>
            <a:r>
              <a:rPr lang="en-US" sz="1600">
                <a:latin typeface="Arial" pitchFamily="34" charset="0"/>
                <a:cs typeface="Arial" pitchFamily="34" charset="0"/>
              </a:rPr>
              <a:t>ease of control</a:t>
            </a:r>
          </a:p>
        </p:txBody>
      </p:sp>
      <p:sp>
        <p:nvSpPr>
          <p:cNvPr id="226321" name="Rectangle 17"/>
          <p:cNvSpPr>
            <a:spLocks noChangeArrowheads="1"/>
          </p:cNvSpPr>
          <p:nvPr/>
        </p:nvSpPr>
        <p:spPr bwMode="auto">
          <a:xfrm>
            <a:off x="8534400" y="3124200"/>
            <a:ext cx="1981200" cy="1219200"/>
          </a:xfrm>
          <a:prstGeom prst="rect">
            <a:avLst/>
          </a:prstGeom>
          <a:solidFill>
            <a:srgbClr val="EBC299"/>
          </a:solidFill>
          <a:ln w="9525">
            <a:solidFill>
              <a:schemeClr val="tx1"/>
            </a:solidFill>
            <a:miter lim="800000"/>
            <a:headEnd/>
            <a:tailEnd/>
          </a:ln>
          <a:effectLst/>
        </p:spPr>
        <p:txBody>
          <a:bodyPr tIns="137160" anchor="ctr"/>
          <a:lstStyle/>
          <a:p>
            <a:pPr marL="342900" indent="-342900">
              <a:spcBef>
                <a:spcPct val="20000"/>
              </a:spcBef>
              <a:buClr>
                <a:schemeClr val="accent2"/>
              </a:buClr>
            </a:pPr>
            <a:r>
              <a:rPr lang="en-US" sz="1600" dirty="0">
                <a:latin typeface="Arial" pitchFamily="34" charset="0"/>
                <a:cs typeface="Arial" pitchFamily="34" charset="0"/>
              </a:rPr>
              <a:t>Difficult to change,</a:t>
            </a:r>
          </a:p>
          <a:p>
            <a:pPr marL="342900" indent="-342900">
              <a:spcBef>
                <a:spcPct val="20000"/>
              </a:spcBef>
              <a:buClr>
                <a:schemeClr val="accent2"/>
              </a:buClr>
            </a:pPr>
            <a:r>
              <a:rPr lang="en-US" sz="1600" dirty="0">
                <a:latin typeface="Arial" pitchFamily="34" charset="0"/>
                <a:cs typeface="Arial" pitchFamily="34" charset="0"/>
              </a:rPr>
              <a:t>far-reaching errors,</a:t>
            </a:r>
          </a:p>
          <a:p>
            <a:pPr marL="342900" indent="-342900">
              <a:spcBef>
                <a:spcPct val="20000"/>
              </a:spcBef>
              <a:buClr>
                <a:schemeClr val="accent2"/>
              </a:buClr>
            </a:pPr>
            <a:r>
              <a:rPr lang="en-US" sz="1600" dirty="0">
                <a:latin typeface="Arial" pitchFamily="34" charset="0"/>
                <a:cs typeface="Arial" pitchFamily="34" charset="0"/>
              </a:rPr>
              <a:t>limited variety</a:t>
            </a:r>
          </a:p>
        </p:txBody>
      </p:sp>
      <p:sp>
        <p:nvSpPr>
          <p:cNvPr id="226322" name="Rectangle 18"/>
          <p:cNvSpPr>
            <a:spLocks noChangeArrowheads="1"/>
          </p:cNvSpPr>
          <p:nvPr/>
        </p:nvSpPr>
        <p:spPr bwMode="auto">
          <a:xfrm>
            <a:off x="1905000" y="4343400"/>
            <a:ext cx="1524000" cy="1219200"/>
          </a:xfrm>
          <a:prstGeom prst="rect">
            <a:avLst/>
          </a:prstGeom>
          <a:solidFill>
            <a:srgbClr val="C0C0C0"/>
          </a:solidFill>
          <a:ln w="9525">
            <a:solidFill>
              <a:schemeClr val="tx1"/>
            </a:solidFill>
            <a:miter lim="800000"/>
            <a:headEnd/>
            <a:tailEnd/>
          </a:ln>
          <a:effectLst/>
        </p:spPr>
        <p:txBody>
          <a:bodyPr tIns="137160" anchor="ctr"/>
          <a:lstStyle/>
          <a:p>
            <a:pPr>
              <a:lnSpc>
                <a:spcPct val="80000"/>
              </a:lnSpc>
              <a:spcBef>
                <a:spcPct val="20000"/>
              </a:spcBef>
              <a:buClr>
                <a:schemeClr val="accent2"/>
              </a:buClr>
              <a:buFont typeface="Wingdings" charset="2"/>
              <a:buNone/>
            </a:pPr>
            <a:r>
              <a:rPr lang="en-US" sz="2000">
                <a:latin typeface="Arial" pitchFamily="34" charset="0"/>
                <a:cs typeface="Arial" pitchFamily="34" charset="0"/>
              </a:rPr>
              <a:t>Examples</a:t>
            </a:r>
          </a:p>
        </p:txBody>
      </p:sp>
      <p:sp>
        <p:nvSpPr>
          <p:cNvPr id="226323" name="Rectangle 19"/>
          <p:cNvSpPr>
            <a:spLocks noChangeArrowheads="1"/>
          </p:cNvSpPr>
          <p:nvPr/>
        </p:nvSpPr>
        <p:spPr bwMode="auto">
          <a:xfrm>
            <a:off x="3429000" y="4343400"/>
            <a:ext cx="1860550" cy="1219200"/>
          </a:xfrm>
          <a:prstGeom prst="rect">
            <a:avLst/>
          </a:prstGeom>
          <a:solidFill>
            <a:srgbClr val="CCCC99"/>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1600">
                <a:latin typeface="Arial" pitchFamily="34" charset="0"/>
                <a:cs typeface="Arial" pitchFamily="34" charset="0"/>
              </a:rPr>
              <a:t>Construction, shipbuilding, spacecraft</a:t>
            </a:r>
          </a:p>
        </p:txBody>
      </p:sp>
      <p:sp>
        <p:nvSpPr>
          <p:cNvPr id="226324" name="Rectangle 20"/>
          <p:cNvSpPr>
            <a:spLocks noChangeArrowheads="1"/>
          </p:cNvSpPr>
          <p:nvPr/>
        </p:nvSpPr>
        <p:spPr bwMode="auto">
          <a:xfrm>
            <a:off x="5257800" y="4343400"/>
            <a:ext cx="1631950" cy="1219200"/>
          </a:xfrm>
          <a:prstGeom prst="rect">
            <a:avLst/>
          </a:prstGeom>
          <a:solidFill>
            <a:srgbClr val="CCFFFF"/>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1600">
                <a:latin typeface="Arial" pitchFamily="34" charset="0"/>
                <a:cs typeface="Arial" pitchFamily="34" charset="0"/>
              </a:rPr>
              <a:t>Machine shops,</a:t>
            </a:r>
          </a:p>
          <a:p>
            <a:pPr>
              <a:spcBef>
                <a:spcPct val="20000"/>
              </a:spcBef>
              <a:buClr>
                <a:schemeClr val="accent2"/>
              </a:buClr>
              <a:buFont typeface="Wingdings" charset="2"/>
              <a:buNone/>
            </a:pPr>
            <a:r>
              <a:rPr lang="en-US" sz="1600">
                <a:latin typeface="Arial" pitchFamily="34" charset="0"/>
                <a:cs typeface="Arial" pitchFamily="34" charset="0"/>
              </a:rPr>
              <a:t>print shops, </a:t>
            </a:r>
          </a:p>
          <a:p>
            <a:pPr>
              <a:spcBef>
                <a:spcPct val="20000"/>
              </a:spcBef>
              <a:buClr>
                <a:schemeClr val="accent2"/>
              </a:buClr>
              <a:buFont typeface="Wingdings" charset="2"/>
              <a:buNone/>
            </a:pPr>
            <a:r>
              <a:rPr lang="en-US" sz="1600">
                <a:latin typeface="Arial" pitchFamily="34" charset="0"/>
                <a:cs typeface="Arial" pitchFamily="34" charset="0"/>
              </a:rPr>
              <a:t>bakeries, </a:t>
            </a:r>
          </a:p>
          <a:p>
            <a:pPr>
              <a:spcBef>
                <a:spcPct val="20000"/>
              </a:spcBef>
              <a:buClr>
                <a:schemeClr val="accent2"/>
              </a:buClr>
              <a:buFont typeface="Wingdings" charset="2"/>
              <a:buNone/>
            </a:pPr>
            <a:r>
              <a:rPr lang="en-US" sz="1600">
                <a:latin typeface="Arial" pitchFamily="34" charset="0"/>
                <a:cs typeface="Arial" pitchFamily="34" charset="0"/>
              </a:rPr>
              <a:t>education</a:t>
            </a:r>
          </a:p>
        </p:txBody>
      </p:sp>
      <p:sp>
        <p:nvSpPr>
          <p:cNvPr id="226325" name="Rectangle 21"/>
          <p:cNvSpPr>
            <a:spLocks noChangeArrowheads="1"/>
          </p:cNvSpPr>
          <p:nvPr/>
        </p:nvSpPr>
        <p:spPr bwMode="auto">
          <a:xfrm>
            <a:off x="6858000" y="4343400"/>
            <a:ext cx="1676400" cy="1219200"/>
          </a:xfrm>
          <a:prstGeom prst="rect">
            <a:avLst/>
          </a:prstGeom>
          <a:solidFill>
            <a:srgbClr val="C0C0C0"/>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1600">
                <a:latin typeface="Arial" pitchFamily="34" charset="0"/>
                <a:cs typeface="Arial" pitchFamily="34" charset="0"/>
              </a:rPr>
              <a:t>Automobiles,</a:t>
            </a:r>
          </a:p>
          <a:p>
            <a:pPr>
              <a:spcBef>
                <a:spcPct val="20000"/>
              </a:spcBef>
              <a:buClr>
                <a:schemeClr val="accent2"/>
              </a:buClr>
              <a:buFont typeface="Wingdings" charset="2"/>
              <a:buNone/>
            </a:pPr>
            <a:r>
              <a:rPr lang="en-US" sz="1600">
                <a:latin typeface="Arial" pitchFamily="34" charset="0"/>
                <a:cs typeface="Arial" pitchFamily="34" charset="0"/>
              </a:rPr>
              <a:t>televisions,</a:t>
            </a:r>
          </a:p>
          <a:p>
            <a:pPr>
              <a:spcBef>
                <a:spcPct val="20000"/>
              </a:spcBef>
              <a:buClr>
                <a:schemeClr val="accent2"/>
              </a:buClr>
              <a:buFont typeface="Wingdings" charset="2"/>
              <a:buNone/>
            </a:pPr>
            <a:r>
              <a:rPr lang="en-US" sz="1600">
                <a:latin typeface="Arial" pitchFamily="34" charset="0"/>
                <a:cs typeface="Arial" pitchFamily="34" charset="0"/>
              </a:rPr>
              <a:t>computers,</a:t>
            </a:r>
          </a:p>
          <a:p>
            <a:pPr>
              <a:spcBef>
                <a:spcPct val="20000"/>
              </a:spcBef>
              <a:buClr>
                <a:schemeClr val="accent2"/>
              </a:buClr>
              <a:buFont typeface="Wingdings" charset="2"/>
              <a:buNone/>
            </a:pPr>
            <a:r>
              <a:rPr lang="en-US" sz="1600">
                <a:latin typeface="Arial" pitchFamily="34" charset="0"/>
                <a:cs typeface="Arial" pitchFamily="34" charset="0"/>
              </a:rPr>
              <a:t>fast food</a:t>
            </a:r>
          </a:p>
        </p:txBody>
      </p:sp>
      <p:sp>
        <p:nvSpPr>
          <p:cNvPr id="226326" name="Rectangle 22"/>
          <p:cNvSpPr>
            <a:spLocks noChangeArrowheads="1"/>
          </p:cNvSpPr>
          <p:nvPr/>
        </p:nvSpPr>
        <p:spPr bwMode="auto">
          <a:xfrm>
            <a:off x="8534400" y="4343400"/>
            <a:ext cx="1981200" cy="1219200"/>
          </a:xfrm>
          <a:prstGeom prst="rect">
            <a:avLst/>
          </a:prstGeom>
          <a:solidFill>
            <a:srgbClr val="EBC299"/>
          </a:solidFill>
          <a:ln w="9525">
            <a:solidFill>
              <a:schemeClr val="tx1"/>
            </a:solidFill>
            <a:miter lim="800000"/>
            <a:headEnd/>
            <a:tailEnd/>
          </a:ln>
          <a:effectLst/>
        </p:spPr>
        <p:txBody>
          <a:bodyPr tIns="137160" anchor="ctr"/>
          <a:lstStyle/>
          <a:p>
            <a:pPr>
              <a:spcBef>
                <a:spcPct val="20000"/>
              </a:spcBef>
              <a:buClr>
                <a:schemeClr val="accent2"/>
              </a:buClr>
              <a:buFont typeface="Wingdings" charset="2"/>
              <a:buNone/>
            </a:pPr>
            <a:r>
              <a:rPr lang="en-US" sz="1600">
                <a:latin typeface="Arial" pitchFamily="34" charset="0"/>
                <a:cs typeface="Arial" pitchFamily="34" charset="0"/>
              </a:rPr>
              <a:t>Paint, chemicals, foodstuffs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4" name="Rectangle 4"/>
          <p:cNvSpPr>
            <a:spLocks noGrp="1" noChangeArrowheads="1"/>
          </p:cNvSpPr>
          <p:nvPr>
            <p:ph type="title"/>
          </p:nvPr>
        </p:nvSpPr>
        <p:spPr>
          <a:xfrm>
            <a:off x="1676400" y="318201"/>
            <a:ext cx="8839200" cy="949125"/>
          </a:xfrm>
          <a:noFill/>
          <a:ln/>
        </p:spPr>
        <p:txBody>
          <a:bodyPr>
            <a:noAutofit/>
          </a:bodyPr>
          <a:lstStyle/>
          <a:p>
            <a:pPr>
              <a:lnSpc>
                <a:spcPct val="90000"/>
              </a:lnSpc>
            </a:pPr>
            <a:r>
              <a:rPr lang="en-US" dirty="0"/>
              <a:t>Process Selection With </a:t>
            </a:r>
            <a:br>
              <a:rPr lang="en-US" dirty="0"/>
            </a:br>
            <a:r>
              <a:rPr lang="en-US" dirty="0"/>
              <a:t>Break-Even Analysis</a:t>
            </a:r>
          </a:p>
        </p:txBody>
      </p:sp>
      <p:sp>
        <p:nvSpPr>
          <p:cNvPr id="240643" name="Rectangle 3"/>
          <p:cNvSpPr>
            <a:spLocks noGrp="1" noChangeArrowheads="1"/>
          </p:cNvSpPr>
          <p:nvPr>
            <p:ph idx="1"/>
          </p:nvPr>
        </p:nvSpPr>
        <p:spPr>
          <a:xfrm>
            <a:off x="1905000" y="1447800"/>
            <a:ext cx="8610600" cy="4876800"/>
          </a:xfrm>
        </p:spPr>
        <p:txBody>
          <a:bodyPr>
            <a:noAutofit/>
          </a:bodyPr>
          <a:lstStyle/>
          <a:p>
            <a:r>
              <a:rPr lang="en-US" dirty="0">
                <a:effectLst/>
              </a:rPr>
              <a:t>Study cost trade-offs based on demand volume</a:t>
            </a:r>
          </a:p>
          <a:p>
            <a:r>
              <a:rPr lang="en-US" dirty="0">
                <a:effectLst/>
              </a:rPr>
              <a:t>Cost</a:t>
            </a:r>
          </a:p>
          <a:p>
            <a:pPr lvl="1"/>
            <a:r>
              <a:rPr lang="en-US" dirty="0">
                <a:effectLst/>
              </a:rPr>
              <a:t>Fixed costs</a:t>
            </a:r>
          </a:p>
          <a:p>
            <a:pPr lvl="2"/>
            <a:r>
              <a:rPr lang="en-US" dirty="0">
                <a:effectLst/>
              </a:rPr>
              <a:t>constant regardless of the number of units produced</a:t>
            </a:r>
          </a:p>
          <a:p>
            <a:pPr lvl="1"/>
            <a:r>
              <a:rPr lang="en-US" dirty="0">
                <a:effectLst/>
              </a:rPr>
              <a:t>Variable costs</a:t>
            </a:r>
          </a:p>
          <a:p>
            <a:pPr lvl="2"/>
            <a:r>
              <a:rPr lang="en-US" dirty="0">
                <a:effectLst/>
              </a:rPr>
              <a:t>vary with the volume of units produced</a:t>
            </a:r>
          </a:p>
          <a:p>
            <a:r>
              <a:rPr lang="en-US" dirty="0">
                <a:effectLst/>
              </a:rPr>
              <a:t>Revenue</a:t>
            </a:r>
          </a:p>
          <a:p>
            <a:pPr lvl="1"/>
            <a:r>
              <a:rPr lang="en-US" dirty="0">
                <a:effectLst/>
              </a:rPr>
              <a:t>price at which an item is sold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4" name="Rectangle 4"/>
          <p:cNvSpPr>
            <a:spLocks noGrp="1" noChangeArrowheads="1"/>
          </p:cNvSpPr>
          <p:nvPr>
            <p:ph type="title"/>
          </p:nvPr>
        </p:nvSpPr>
        <p:spPr>
          <a:xfrm>
            <a:off x="1676400" y="318201"/>
            <a:ext cx="8839200" cy="949125"/>
          </a:xfrm>
          <a:noFill/>
          <a:ln/>
        </p:spPr>
        <p:txBody>
          <a:bodyPr>
            <a:noAutofit/>
          </a:bodyPr>
          <a:lstStyle/>
          <a:p>
            <a:pPr>
              <a:lnSpc>
                <a:spcPct val="90000"/>
              </a:lnSpc>
            </a:pPr>
            <a:r>
              <a:rPr lang="en-US" dirty="0"/>
              <a:t>Process Selection With </a:t>
            </a:r>
            <a:br>
              <a:rPr lang="en-US" dirty="0"/>
            </a:br>
            <a:r>
              <a:rPr lang="en-US" dirty="0"/>
              <a:t>Break-Even Analysis</a:t>
            </a:r>
          </a:p>
        </p:txBody>
      </p:sp>
      <p:sp>
        <p:nvSpPr>
          <p:cNvPr id="240643" name="Rectangle 3"/>
          <p:cNvSpPr>
            <a:spLocks noGrp="1" noChangeArrowheads="1"/>
          </p:cNvSpPr>
          <p:nvPr>
            <p:ph idx="1"/>
          </p:nvPr>
        </p:nvSpPr>
        <p:spPr>
          <a:xfrm>
            <a:off x="1905000" y="1447800"/>
            <a:ext cx="8610600" cy="4876800"/>
          </a:xfrm>
        </p:spPr>
        <p:txBody>
          <a:bodyPr>
            <a:noAutofit/>
          </a:bodyPr>
          <a:lstStyle/>
          <a:p>
            <a:r>
              <a:rPr lang="en-US" dirty="0">
                <a:effectLst/>
              </a:rPr>
              <a:t>Total revenue</a:t>
            </a:r>
          </a:p>
          <a:p>
            <a:pPr lvl="1"/>
            <a:r>
              <a:rPr lang="en-US" sz="2800" dirty="0"/>
              <a:t>price times volume sold</a:t>
            </a:r>
          </a:p>
          <a:p>
            <a:r>
              <a:rPr lang="en-US" dirty="0">
                <a:effectLst/>
              </a:rPr>
              <a:t>Profit</a:t>
            </a:r>
          </a:p>
          <a:p>
            <a:pPr lvl="1"/>
            <a:r>
              <a:rPr lang="en-US" sz="2800" dirty="0"/>
              <a:t>difference between total revenue and total cost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6106B8-B384-490E-8ABF-EE4EC199805D}"/>
              </a:ext>
            </a:extLst>
          </p:cNvPr>
          <p:cNvSpPr>
            <a:spLocks noGrp="1"/>
          </p:cNvSpPr>
          <p:nvPr>
            <p:ph idx="1"/>
          </p:nvPr>
        </p:nvSpPr>
        <p:spPr>
          <a:xfrm>
            <a:off x="1981200" y="0"/>
            <a:ext cx="8686800" cy="7010400"/>
          </a:xfrm>
        </p:spPr>
        <p:txBody>
          <a:bodyPr>
            <a:noAutofit/>
          </a:bodyPr>
          <a:lstStyle/>
          <a:p>
            <a:pPr marL="0" indent="0" algn="just">
              <a:lnSpc>
                <a:spcPct val="120000"/>
              </a:lnSpc>
              <a:buNone/>
            </a:pPr>
            <a:r>
              <a:rPr lang="en-IN" sz="2400" dirty="0">
                <a:latin typeface="Times New Roman" panose="02020603050405020304" pitchFamily="18" charset="0"/>
                <a:cs typeface="Times New Roman" panose="02020603050405020304" pitchFamily="18" charset="0"/>
              </a:rPr>
              <a:t>Travis and Jeff own Up Right Paddlers, a new </a:t>
            </a:r>
            <a:r>
              <a:rPr lang="en-IN" sz="2400" dirty="0" err="1">
                <a:latin typeface="Times New Roman" panose="02020603050405020304" pitchFamily="18" charset="0"/>
                <a:cs typeface="Times New Roman" panose="02020603050405020304" pitchFamily="18" charset="0"/>
              </a:rPr>
              <a:t>startup</a:t>
            </a:r>
            <a:r>
              <a:rPr lang="en-IN" sz="2400" dirty="0">
                <a:latin typeface="Times New Roman" panose="02020603050405020304" pitchFamily="18" charset="0"/>
                <a:cs typeface="Times New Roman" panose="02020603050405020304" pitchFamily="18" charset="0"/>
              </a:rPr>
              <a:t> company with the goal of designing, making, and marketing stand-up paddle boards for streams and rivers. A new fitness craze, stand-up paddle boards are similar to surfboards in appearance, but are used by individuals to navigate down rivers in an upright position with a single paddle, instead of sitting in tubes or rafts and floating down. The boards are constructed from heavy-duty raft material that is inflatable, rather than the fiberglass material used in surfboards. Unlike surfboards for $500 to $1000 each, paddle boards are typically sold for between $100 and $400. Since Travis and Jeff are just starting out and the demand for paddle boards on the East Coast has not been firmly established, they anticipate selling their product for $100 each. Travis estimates the fixed cost for equipment and space will be $2000, and the material and </a:t>
            </a:r>
            <a:r>
              <a:rPr lang="en-IN" sz="2400" dirty="0" err="1">
                <a:latin typeface="Times New Roman" panose="02020603050405020304" pitchFamily="18" charset="0"/>
                <a:cs typeface="Times New Roman" panose="02020603050405020304" pitchFamily="18" charset="0"/>
              </a:rPr>
              <a:t>labor</a:t>
            </a:r>
            <a:r>
              <a:rPr lang="en-IN" sz="2400" dirty="0">
                <a:latin typeface="Times New Roman" panose="02020603050405020304" pitchFamily="18" charset="0"/>
                <a:cs typeface="Times New Roman" panose="02020603050405020304" pitchFamily="18" charset="0"/>
              </a:rPr>
              <a:t> costs will run $50 per unit. What volume of demand will be necessary for Travis and Jeff to break even on their new venture?</a:t>
            </a:r>
          </a:p>
        </p:txBody>
      </p:sp>
      <p:sp>
        <p:nvSpPr>
          <p:cNvPr id="4" name="Slide Number Placeholder 3">
            <a:extLst>
              <a:ext uri="{FF2B5EF4-FFF2-40B4-BE49-F238E27FC236}">
                <a16:creationId xmlns:a16="http://schemas.microsoft.com/office/drawing/2014/main" id="{9234204F-25C4-4B64-AC59-E4E2EF19F3D6}"/>
              </a:ext>
            </a:extLst>
          </p:cNvPr>
          <p:cNvSpPr>
            <a:spLocks noGrp="1"/>
          </p:cNvSpPr>
          <p:nvPr>
            <p:ph type="sldNum" sz="quarter" idx="12"/>
          </p:nvPr>
        </p:nvSpPr>
        <p:spPr/>
        <p:txBody>
          <a:bodyPr/>
          <a:lstStyle/>
          <a:p>
            <a:r>
              <a:rPr lang="en-US"/>
              <a:t>6-</a:t>
            </a:r>
            <a:fld id="{2EA1FFAC-D81C-42E5-AB6E-FA718D7679F0}" type="slidenum">
              <a:rPr lang="en-US" smtClean="0"/>
              <a:pPr/>
              <a:t>14</a:t>
            </a:fld>
            <a:endParaRPr lang="en-US"/>
          </a:p>
        </p:txBody>
      </p:sp>
      <p:sp>
        <p:nvSpPr>
          <p:cNvPr id="5" name="Footer Placeholder 4">
            <a:extLst>
              <a:ext uri="{FF2B5EF4-FFF2-40B4-BE49-F238E27FC236}">
                <a16:creationId xmlns:a16="http://schemas.microsoft.com/office/drawing/2014/main" id="{81F46F31-7069-49D6-9C29-8A5574F476B0}"/>
              </a:ext>
            </a:extLst>
          </p:cNvPr>
          <p:cNvSpPr>
            <a:spLocks noGrp="1"/>
          </p:cNvSpPr>
          <p:nvPr>
            <p:ph type="ftr" sz="quarter" idx="3"/>
          </p:nvPr>
        </p:nvSpPr>
        <p:spPr>
          <a:xfrm>
            <a:off x="457200" y="6356350"/>
            <a:ext cx="3962400" cy="365125"/>
          </a:xfrm>
          <a:prstGeom prst="rect">
            <a:avLst/>
          </a:prstGeom>
        </p:spPr>
        <p:txBody>
          <a:bodyPr/>
          <a:lstStyle>
            <a:defPPr>
              <a:defRPr lang="en-US"/>
            </a:defPPr>
            <a:lvl1pPr algn="ctr" rtl="0" fontAlgn="base">
              <a:spcBef>
                <a:spcPct val="0"/>
              </a:spcBef>
              <a:spcAft>
                <a:spcPct val="0"/>
              </a:spcAft>
              <a:defRPr sz="1000" kern="1200">
                <a:solidFill>
                  <a:schemeClr val="tx1"/>
                </a:solidFill>
                <a:latin typeface="Times New Roman" pitchFamily="18" charset="0"/>
                <a:ea typeface="+mn-ea"/>
                <a:cs typeface="+mn-cs"/>
              </a:defRPr>
            </a:lvl1pPr>
            <a:lvl2pPr marL="457200" algn="ctr" rtl="0" fontAlgn="base">
              <a:spcBef>
                <a:spcPct val="0"/>
              </a:spcBef>
              <a:spcAft>
                <a:spcPct val="0"/>
              </a:spcAft>
              <a:defRPr sz="2400" kern="1200">
                <a:solidFill>
                  <a:schemeClr val="tx1"/>
                </a:solidFill>
                <a:latin typeface="Times New Roman" pitchFamily="18" charset="0"/>
                <a:ea typeface="+mn-ea"/>
                <a:cs typeface="+mn-cs"/>
              </a:defRPr>
            </a:lvl2pPr>
            <a:lvl3pPr marL="914400" algn="ctr" rtl="0" fontAlgn="base">
              <a:spcBef>
                <a:spcPct val="0"/>
              </a:spcBef>
              <a:spcAft>
                <a:spcPct val="0"/>
              </a:spcAft>
              <a:defRPr sz="2400" kern="1200">
                <a:solidFill>
                  <a:schemeClr val="tx1"/>
                </a:solidFill>
                <a:latin typeface="Times New Roman" pitchFamily="18" charset="0"/>
                <a:ea typeface="+mn-ea"/>
                <a:cs typeface="+mn-cs"/>
              </a:defRPr>
            </a:lvl3pPr>
            <a:lvl4pPr marL="1371600" algn="ctr" rtl="0" fontAlgn="base">
              <a:spcBef>
                <a:spcPct val="0"/>
              </a:spcBef>
              <a:spcAft>
                <a:spcPct val="0"/>
              </a:spcAft>
              <a:defRPr sz="2400" kern="1200">
                <a:solidFill>
                  <a:schemeClr val="tx1"/>
                </a:solidFill>
                <a:latin typeface="Times New Roman" pitchFamily="18" charset="0"/>
                <a:ea typeface="+mn-ea"/>
                <a:cs typeface="+mn-cs"/>
              </a:defRPr>
            </a:lvl4pPr>
            <a:lvl5pPr marL="1828800" algn="ctr"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lgn="l"/>
            <a:r>
              <a:rPr lang="en-US"/>
              <a:t>© 2014 John Wiley &amp; Sons, Inc. - Russell and Taylor 8e</a:t>
            </a:r>
            <a:endParaRPr lang="en-US" dirty="0"/>
          </a:p>
        </p:txBody>
      </p:sp>
    </p:spTree>
    <p:extLst>
      <p:ext uri="{BB962C8B-B14F-4D97-AF65-F5344CB8AC3E}">
        <p14:creationId xmlns:p14="http://schemas.microsoft.com/office/powerpoint/2010/main" val="1870789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a:xfrm>
            <a:off x="1875183" y="385563"/>
            <a:ext cx="8458200" cy="792162"/>
          </a:xfrm>
          <a:noFill/>
          <a:ln/>
        </p:spPr>
        <p:txBody>
          <a:bodyPr vert="horz" lIns="90488" tIns="44450" rIns="90488" bIns="44450" rtlCol="0" anchor="ctr">
            <a:noAutofit/>
          </a:bodyPr>
          <a:lstStyle/>
          <a:p>
            <a:pPr>
              <a:lnSpc>
                <a:spcPct val="90000"/>
              </a:lnSpc>
            </a:pPr>
            <a:r>
              <a:rPr lang="en-US" dirty="0"/>
              <a:t>Process Selection With </a:t>
            </a:r>
            <a:br>
              <a:rPr lang="en-US" dirty="0"/>
            </a:br>
            <a:r>
              <a:rPr lang="en-US" dirty="0"/>
              <a:t>Break-Even Analysis</a:t>
            </a:r>
          </a:p>
        </p:txBody>
      </p:sp>
      <p:grpSp>
        <p:nvGrpSpPr>
          <p:cNvPr id="15" name="Group 14"/>
          <p:cNvGrpSpPr/>
          <p:nvPr/>
        </p:nvGrpSpPr>
        <p:grpSpPr>
          <a:xfrm>
            <a:off x="2610050" y="1457426"/>
            <a:ext cx="6954250" cy="2819399"/>
            <a:chOff x="970550" y="1447800"/>
            <a:chExt cx="6954250" cy="2819399"/>
          </a:xfrm>
          <a:solidFill>
            <a:schemeClr val="tx2">
              <a:lumMod val="20000"/>
              <a:lumOff val="80000"/>
            </a:schemeClr>
          </a:solidFill>
        </p:grpSpPr>
        <p:sp>
          <p:nvSpPr>
            <p:cNvPr id="8" name="Rectangle 14"/>
            <p:cNvSpPr>
              <a:spLocks noChangeArrowheads="1"/>
            </p:cNvSpPr>
            <p:nvPr/>
          </p:nvSpPr>
          <p:spPr bwMode="auto">
            <a:xfrm>
              <a:off x="970550" y="1447800"/>
              <a:ext cx="6925375" cy="2819399"/>
            </a:xfrm>
            <a:prstGeom prst="rect">
              <a:avLst/>
            </a:prstGeom>
            <a:grpFill/>
            <a:ln w="9525">
              <a:solidFill>
                <a:schemeClr val="tx1"/>
              </a:solidFill>
              <a:miter lim="800000"/>
              <a:headEnd/>
              <a:tailEnd/>
            </a:ln>
            <a:effectLst/>
          </p:spPr>
          <p:txBody>
            <a:bodyPr wrap="none" anchor="ctr"/>
            <a:lstStyle/>
            <a:p>
              <a:endParaRPr lang="en-US"/>
            </a:p>
          </p:txBody>
        </p:sp>
        <p:sp>
          <p:nvSpPr>
            <p:cNvPr id="227332" name="Rectangle 4"/>
            <p:cNvSpPr>
              <a:spLocks noChangeArrowheads="1"/>
            </p:cNvSpPr>
            <p:nvPr/>
          </p:nvSpPr>
          <p:spPr bwMode="auto">
            <a:xfrm>
              <a:off x="1049499" y="1466250"/>
              <a:ext cx="6875301" cy="2654300"/>
            </a:xfrm>
            <a:prstGeom prst="rect">
              <a:avLst/>
            </a:prstGeom>
            <a:grpFill/>
            <a:ln w="9525">
              <a:noFill/>
              <a:miter lim="800000"/>
              <a:headEnd/>
              <a:tailEnd/>
            </a:ln>
            <a:effectLst/>
          </p:spPr>
          <p:txBody>
            <a:bodyPr wrap="square">
              <a:spAutoFit/>
            </a:bodyPr>
            <a:lstStyle/>
            <a:p>
              <a:pPr eaLnBrk="0" hangingPunct="0">
                <a:tabLst>
                  <a:tab pos="2286000" algn="r"/>
                  <a:tab pos="2374900" algn="l"/>
                </a:tabLst>
              </a:pPr>
              <a:r>
                <a:rPr lang="en-US" sz="2800" dirty="0">
                  <a:latin typeface="Arial" charset="0"/>
                </a:rPr>
                <a:t>Total cost 	= fixed cost + total variable cost</a:t>
              </a:r>
            </a:p>
            <a:p>
              <a:pPr lvl="2" eaLnBrk="0" hangingPunct="0">
                <a:tabLst>
                  <a:tab pos="2286000" algn="r"/>
                  <a:tab pos="2374900" algn="l"/>
                </a:tabLst>
              </a:pPr>
              <a:r>
                <a:rPr lang="en-US" sz="2800" dirty="0">
                  <a:latin typeface="Arial" charset="0"/>
                </a:rPr>
                <a:t>TC = </a:t>
              </a:r>
              <a:r>
                <a:rPr lang="en-US" sz="2800" dirty="0" err="1"/>
                <a:t>c</a:t>
              </a:r>
              <a:r>
                <a:rPr lang="en-US" sz="2800" baseline="-25000" dirty="0" err="1"/>
                <a:t>f</a:t>
              </a:r>
              <a:r>
                <a:rPr lang="en-US" sz="2800" dirty="0">
                  <a:latin typeface="Arial" charset="0"/>
                </a:rPr>
                <a:t> + </a:t>
              </a:r>
              <a:r>
                <a:rPr lang="en-US" sz="2800" dirty="0" err="1"/>
                <a:t>vc</a:t>
              </a:r>
              <a:r>
                <a:rPr lang="en-US" sz="2800" baseline="-25000" dirty="0" err="1"/>
                <a:t>v</a:t>
              </a:r>
              <a:endParaRPr lang="en-US" sz="2800" dirty="0">
                <a:latin typeface="Arial" charset="0"/>
              </a:endParaRPr>
            </a:p>
            <a:p>
              <a:pPr eaLnBrk="0" hangingPunct="0">
                <a:tabLst>
                  <a:tab pos="2286000" algn="r"/>
                  <a:tab pos="2374900" algn="l"/>
                </a:tabLst>
              </a:pPr>
              <a:r>
                <a:rPr lang="en-US" sz="2800" dirty="0">
                  <a:latin typeface="Arial" charset="0"/>
                </a:rPr>
                <a:t>Total revenue = volume x price</a:t>
              </a:r>
            </a:p>
            <a:p>
              <a:pPr lvl="2" eaLnBrk="0" hangingPunct="0">
                <a:tabLst>
                  <a:tab pos="2286000" algn="r"/>
                  <a:tab pos="2374900" algn="l"/>
                </a:tabLst>
              </a:pPr>
              <a:r>
                <a:rPr lang="en-US" sz="2800" dirty="0">
                  <a:latin typeface="Arial" charset="0"/>
                </a:rPr>
                <a:t>TR = </a:t>
              </a:r>
              <a:r>
                <a:rPr lang="en-US" sz="2800" dirty="0" err="1"/>
                <a:t>vp</a:t>
              </a:r>
              <a:endParaRPr lang="en-US" sz="2800" dirty="0">
                <a:latin typeface="Arial" charset="0"/>
              </a:endParaRPr>
            </a:p>
            <a:p>
              <a:pPr eaLnBrk="0" hangingPunct="0">
                <a:tabLst>
                  <a:tab pos="2286000" algn="r"/>
                  <a:tab pos="2374900" algn="l"/>
                </a:tabLst>
              </a:pPr>
              <a:r>
                <a:rPr lang="en-US" sz="2800" dirty="0">
                  <a:latin typeface="Arial" charset="0"/>
                </a:rPr>
                <a:t>Profit 	= total revenue - total cost</a:t>
              </a:r>
            </a:p>
            <a:p>
              <a:pPr lvl="2" eaLnBrk="0" hangingPunct="0">
                <a:tabLst>
                  <a:tab pos="2286000" algn="r"/>
                  <a:tab pos="2374900" algn="l"/>
                </a:tabLst>
              </a:pPr>
              <a:r>
                <a:rPr lang="en-US" sz="2800" dirty="0">
                  <a:latin typeface="Arial" charset="0"/>
                </a:rPr>
                <a:t>Z = TR – TC = </a:t>
              </a:r>
              <a:r>
                <a:rPr lang="en-US" sz="2800" dirty="0" err="1"/>
                <a:t>vp</a:t>
              </a:r>
              <a:r>
                <a:rPr lang="en-US" sz="2800" dirty="0">
                  <a:latin typeface="Arial" charset="0"/>
                </a:rPr>
                <a:t> - (</a:t>
              </a:r>
              <a:r>
                <a:rPr lang="en-US" sz="2800" dirty="0" err="1"/>
                <a:t>c</a:t>
              </a:r>
              <a:r>
                <a:rPr lang="en-US" sz="2800" baseline="-25000" dirty="0" err="1"/>
                <a:t>f</a:t>
              </a:r>
              <a:r>
                <a:rPr lang="en-US" sz="2800" dirty="0">
                  <a:latin typeface="Arial" charset="0"/>
                </a:rPr>
                <a:t> + </a:t>
              </a:r>
              <a:r>
                <a:rPr lang="en-US" sz="2800" dirty="0" err="1"/>
                <a:t>vc</a:t>
              </a:r>
              <a:r>
                <a:rPr lang="en-US" sz="2800" baseline="-25000" dirty="0" err="1"/>
                <a:t>v</a:t>
              </a:r>
              <a:r>
                <a:rPr lang="en-US" sz="2800" dirty="0">
                  <a:latin typeface="Arial" charset="0"/>
                </a:rPr>
                <a:t>)</a:t>
              </a:r>
            </a:p>
          </p:txBody>
        </p:sp>
      </p:grpSp>
      <p:grpSp>
        <p:nvGrpSpPr>
          <p:cNvPr id="16" name="Group 15"/>
          <p:cNvGrpSpPr/>
          <p:nvPr/>
        </p:nvGrpSpPr>
        <p:grpSpPr>
          <a:xfrm>
            <a:off x="2323701" y="4415725"/>
            <a:ext cx="7534975" cy="1594450"/>
            <a:chOff x="923225" y="4425350"/>
            <a:chExt cx="7534975" cy="1594450"/>
          </a:xfrm>
          <a:solidFill>
            <a:schemeClr val="tx2">
              <a:lumMod val="20000"/>
              <a:lumOff val="80000"/>
            </a:schemeClr>
          </a:solidFill>
        </p:grpSpPr>
        <p:sp>
          <p:nvSpPr>
            <p:cNvPr id="10" name="Rectangle 14"/>
            <p:cNvSpPr>
              <a:spLocks noChangeArrowheads="1"/>
            </p:cNvSpPr>
            <p:nvPr/>
          </p:nvSpPr>
          <p:spPr bwMode="auto">
            <a:xfrm>
              <a:off x="923225" y="4495801"/>
              <a:ext cx="7467600" cy="1523999"/>
            </a:xfrm>
            <a:prstGeom prst="rect">
              <a:avLst/>
            </a:prstGeom>
            <a:grpFill/>
            <a:ln w="9525">
              <a:solidFill>
                <a:schemeClr val="tx1"/>
              </a:solidFill>
              <a:miter lim="800000"/>
              <a:headEnd/>
              <a:tailEnd/>
            </a:ln>
            <a:effectLst/>
          </p:spPr>
          <p:txBody>
            <a:bodyPr wrap="none" anchor="ctr"/>
            <a:lstStyle/>
            <a:p>
              <a:endParaRPr lang="en-US"/>
            </a:p>
          </p:txBody>
        </p:sp>
        <p:sp>
          <p:nvSpPr>
            <p:cNvPr id="6" name="Rectangle 5"/>
            <p:cNvSpPr/>
            <p:nvPr/>
          </p:nvSpPr>
          <p:spPr>
            <a:xfrm>
              <a:off x="1049500" y="4425350"/>
              <a:ext cx="7408700" cy="1200329"/>
            </a:xfrm>
            <a:prstGeom prst="rect">
              <a:avLst/>
            </a:prstGeom>
            <a:grpFill/>
          </p:spPr>
          <p:txBody>
            <a:bodyPr wrap="square">
              <a:spAutoFit/>
            </a:bodyPr>
            <a:lstStyle/>
            <a:p>
              <a:pPr algn="l"/>
              <a:r>
                <a:rPr lang="en-US" dirty="0" err="1"/>
                <a:t>c</a:t>
              </a:r>
              <a:r>
                <a:rPr lang="en-US" baseline="-25000" dirty="0" err="1"/>
                <a:t>f</a:t>
              </a:r>
              <a:r>
                <a:rPr lang="en-US" dirty="0">
                  <a:latin typeface="Arial" charset="0"/>
                </a:rPr>
                <a:t> = fixed cost</a:t>
              </a:r>
            </a:p>
            <a:p>
              <a:pPr algn="l"/>
              <a:r>
                <a:rPr lang="en-US" dirty="0"/>
                <a:t>V </a:t>
              </a:r>
              <a:r>
                <a:rPr lang="en-US" dirty="0">
                  <a:latin typeface="Arial" charset="0"/>
                </a:rPr>
                <a:t>= volume (i.e., number of units produced and sold)</a:t>
              </a:r>
              <a:endParaRPr lang="en-US" dirty="0"/>
            </a:p>
            <a:p>
              <a:pPr algn="l"/>
              <a:r>
                <a:rPr lang="en-US" dirty="0" err="1"/>
                <a:t>c</a:t>
              </a:r>
              <a:r>
                <a:rPr lang="en-US" baseline="-25000" dirty="0" err="1"/>
                <a:t>v</a:t>
              </a:r>
              <a:r>
                <a:rPr lang="en-US" dirty="0">
                  <a:latin typeface="Arial" charset="0"/>
                </a:rPr>
                <a:t> = variable cost per unit</a:t>
              </a:r>
            </a:p>
            <a:p>
              <a:pPr algn="l"/>
              <a:r>
                <a:rPr lang="en-US" dirty="0">
                  <a:latin typeface="Arial" charset="0"/>
                </a:rPr>
                <a:t>p = price per unit</a:t>
              </a:r>
              <a:endParaRPr lang="en-US" dirty="0"/>
            </a:p>
          </p:txBody>
        </p:sp>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a:xfrm>
            <a:off x="2630556" y="85300"/>
            <a:ext cx="6934200" cy="1409700"/>
          </a:xfrm>
          <a:noFill/>
          <a:ln/>
        </p:spPr>
        <p:txBody>
          <a:bodyPr vert="horz" lIns="90488" tIns="44450" rIns="90488" bIns="44450" rtlCol="0" anchor="ctr">
            <a:normAutofit/>
          </a:bodyPr>
          <a:lstStyle/>
          <a:p>
            <a:pPr>
              <a:lnSpc>
                <a:spcPct val="90000"/>
              </a:lnSpc>
            </a:pPr>
            <a:r>
              <a:rPr lang="en-US" dirty="0"/>
              <a:t>Process Selection With </a:t>
            </a:r>
            <a:br>
              <a:rPr lang="en-US" dirty="0"/>
            </a:br>
            <a:r>
              <a:rPr lang="en-US" dirty="0"/>
              <a:t>Break-Even Analysis</a:t>
            </a:r>
          </a:p>
        </p:txBody>
      </p:sp>
      <p:sp>
        <p:nvSpPr>
          <p:cNvPr id="229390" name="Rectangle 14"/>
          <p:cNvSpPr>
            <a:spLocks noChangeArrowheads="1"/>
          </p:cNvSpPr>
          <p:nvPr/>
        </p:nvSpPr>
        <p:spPr bwMode="auto">
          <a:xfrm>
            <a:off x="3915075" y="1676400"/>
            <a:ext cx="4343400" cy="3733800"/>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endParaRPr lang="en-US"/>
          </a:p>
        </p:txBody>
      </p:sp>
      <p:sp>
        <p:nvSpPr>
          <p:cNvPr id="229391" name="Rectangle 15"/>
          <p:cNvSpPr>
            <a:spLocks noChangeArrowheads="1"/>
          </p:cNvSpPr>
          <p:nvPr/>
        </p:nvSpPr>
        <p:spPr bwMode="auto">
          <a:xfrm>
            <a:off x="3996264" y="4876801"/>
            <a:ext cx="4191000" cy="493143"/>
          </a:xfrm>
          <a:prstGeom prst="rect">
            <a:avLst/>
          </a:prstGeom>
          <a:solidFill>
            <a:schemeClr val="tx2">
              <a:lumMod val="20000"/>
              <a:lumOff val="80000"/>
            </a:schemeClr>
          </a:solidFill>
          <a:ln w="9525">
            <a:noFill/>
            <a:miter lim="800000"/>
            <a:headEnd/>
            <a:tailEnd/>
          </a:ln>
          <a:effectLst/>
        </p:spPr>
        <p:txBody>
          <a:bodyPr wrap="none" anchor="ctr"/>
          <a:lstStyle/>
          <a:p>
            <a:r>
              <a:rPr lang="en-US" dirty="0">
                <a:latin typeface="Arial" pitchFamily="34" charset="0"/>
                <a:cs typeface="Arial" pitchFamily="34" charset="0"/>
              </a:rPr>
              <a:t>Solving for Break-Even Point (Volume)</a:t>
            </a:r>
            <a:endParaRPr lang="en-US" sz="2100" dirty="0">
              <a:latin typeface="Arial" pitchFamily="34" charset="0"/>
              <a:cs typeface="Arial" pitchFamily="34" charset="0"/>
            </a:endParaRPr>
          </a:p>
        </p:txBody>
      </p:sp>
      <p:grpSp>
        <p:nvGrpSpPr>
          <p:cNvPr id="229392" name="Group 16"/>
          <p:cNvGrpSpPr>
            <a:grpSpLocks/>
          </p:cNvGrpSpPr>
          <p:nvPr/>
        </p:nvGrpSpPr>
        <p:grpSpPr bwMode="auto">
          <a:xfrm>
            <a:off x="4238925" y="1736726"/>
            <a:ext cx="3600450" cy="3078163"/>
            <a:chOff x="1269" y="1717"/>
            <a:chExt cx="2268" cy="1939"/>
          </a:xfrm>
        </p:grpSpPr>
        <p:sp>
          <p:nvSpPr>
            <p:cNvPr id="229393" name="Rectangle 17"/>
            <p:cNvSpPr>
              <a:spLocks noChangeArrowheads="1"/>
            </p:cNvSpPr>
            <p:nvPr/>
          </p:nvSpPr>
          <p:spPr bwMode="auto">
            <a:xfrm>
              <a:off x="1269" y="1717"/>
              <a:ext cx="2268" cy="1834"/>
            </a:xfrm>
            <a:prstGeom prst="rect">
              <a:avLst/>
            </a:prstGeom>
            <a:noFill/>
            <a:ln w="9525">
              <a:noFill/>
              <a:miter lim="800000"/>
              <a:headEnd/>
              <a:tailEnd/>
            </a:ln>
            <a:effectLst/>
          </p:spPr>
          <p:txBody>
            <a:bodyPr>
              <a:spAutoFit/>
            </a:bodyPr>
            <a:lstStyle/>
            <a:p>
              <a:pPr eaLnBrk="0" hangingPunct="0">
                <a:lnSpc>
                  <a:spcPct val="110000"/>
                </a:lnSpc>
                <a:tabLst>
                  <a:tab pos="1435100" algn="r"/>
                  <a:tab pos="1524000" algn="l"/>
                </a:tabLst>
              </a:pPr>
              <a:r>
                <a:rPr lang="en-US" sz="2800" dirty="0">
                  <a:latin typeface="Arial" charset="0"/>
                </a:rPr>
                <a:t>	TR	= TC</a:t>
              </a:r>
            </a:p>
            <a:p>
              <a:pPr eaLnBrk="0" hangingPunct="0">
                <a:lnSpc>
                  <a:spcPct val="110000"/>
                </a:lnSpc>
                <a:tabLst>
                  <a:tab pos="1435100" algn="r"/>
                  <a:tab pos="1524000" algn="l"/>
                </a:tabLst>
              </a:pPr>
              <a:r>
                <a:rPr lang="en-US" sz="2800" dirty="0">
                  <a:latin typeface="Arial" charset="0"/>
                </a:rPr>
                <a:t>	</a:t>
              </a:r>
              <a:r>
                <a:rPr lang="en-US" sz="2800" i="1" dirty="0" err="1"/>
                <a:t>vp</a:t>
              </a:r>
              <a:r>
                <a:rPr lang="en-US" sz="2800" dirty="0">
                  <a:latin typeface="Arial" charset="0"/>
                </a:rPr>
                <a:t>	= </a:t>
              </a:r>
              <a:r>
                <a:rPr lang="en-US" sz="2800" i="1" dirty="0" err="1"/>
                <a:t>c</a:t>
              </a:r>
              <a:r>
                <a:rPr lang="en-US" sz="2800" i="1" baseline="-25000" dirty="0" err="1"/>
                <a:t>f</a:t>
              </a:r>
              <a:r>
                <a:rPr lang="en-US" sz="2800" dirty="0">
                  <a:latin typeface="Arial" charset="0"/>
                </a:rPr>
                <a:t> + </a:t>
              </a:r>
              <a:r>
                <a:rPr lang="en-US" sz="2800" i="1" dirty="0" err="1"/>
                <a:t>vc</a:t>
              </a:r>
              <a:r>
                <a:rPr lang="en-US" sz="2800" i="1" baseline="-25000" dirty="0" err="1"/>
                <a:t>v</a:t>
              </a:r>
              <a:endParaRPr lang="en-US" sz="2800" dirty="0">
                <a:latin typeface="Arial" charset="0"/>
              </a:endParaRPr>
            </a:p>
            <a:p>
              <a:pPr eaLnBrk="0" hangingPunct="0">
                <a:lnSpc>
                  <a:spcPct val="110000"/>
                </a:lnSpc>
                <a:tabLst>
                  <a:tab pos="1435100" algn="r"/>
                  <a:tab pos="1524000" algn="l"/>
                </a:tabLst>
              </a:pPr>
              <a:r>
                <a:rPr lang="en-US" sz="2800" dirty="0">
                  <a:latin typeface="Arial" charset="0"/>
                </a:rPr>
                <a:t>	</a:t>
              </a:r>
              <a:r>
                <a:rPr lang="en-US" sz="2800" i="1" dirty="0" err="1"/>
                <a:t>vp</a:t>
              </a:r>
              <a:r>
                <a:rPr lang="en-US" sz="2800" dirty="0">
                  <a:latin typeface="Arial" charset="0"/>
                </a:rPr>
                <a:t> - </a:t>
              </a:r>
              <a:r>
                <a:rPr lang="en-US" sz="2800" i="1" dirty="0" err="1"/>
                <a:t>vc</a:t>
              </a:r>
              <a:r>
                <a:rPr lang="en-US" sz="2800" i="1" baseline="-25000" dirty="0" err="1"/>
                <a:t>v</a:t>
              </a:r>
              <a:r>
                <a:rPr lang="en-US" sz="2800" dirty="0">
                  <a:latin typeface="Arial" charset="0"/>
                </a:rPr>
                <a:t>	= </a:t>
              </a:r>
              <a:r>
                <a:rPr lang="en-US" sz="2800" i="1" dirty="0" err="1"/>
                <a:t>c</a:t>
              </a:r>
              <a:r>
                <a:rPr lang="en-US" sz="2800" i="1" baseline="-25000" dirty="0" err="1"/>
                <a:t>f</a:t>
              </a:r>
              <a:endParaRPr lang="en-US" sz="2800" dirty="0">
                <a:latin typeface="Arial" charset="0"/>
              </a:endParaRPr>
            </a:p>
            <a:p>
              <a:pPr eaLnBrk="0" hangingPunct="0">
                <a:lnSpc>
                  <a:spcPct val="110000"/>
                </a:lnSpc>
                <a:tabLst>
                  <a:tab pos="1435100" algn="r"/>
                  <a:tab pos="1524000" algn="l"/>
                </a:tabLst>
              </a:pPr>
              <a:r>
                <a:rPr lang="en-US" sz="2800" dirty="0">
                  <a:latin typeface="Arial" charset="0"/>
                </a:rPr>
                <a:t>	</a:t>
              </a:r>
              <a:r>
                <a:rPr lang="en-US" sz="2800" i="1" dirty="0"/>
                <a:t>v</a:t>
              </a:r>
              <a:r>
                <a:rPr lang="en-US" sz="2800" dirty="0">
                  <a:latin typeface="Arial" charset="0"/>
                </a:rPr>
                <a:t>(</a:t>
              </a:r>
              <a:r>
                <a:rPr lang="en-US" sz="2800" i="1" dirty="0"/>
                <a:t>p - </a:t>
              </a:r>
              <a:r>
                <a:rPr lang="en-US" sz="2800" i="1" dirty="0" err="1"/>
                <a:t>c</a:t>
              </a:r>
              <a:r>
                <a:rPr lang="en-US" sz="2800" i="1" baseline="-25000" dirty="0" err="1"/>
                <a:t>v</a:t>
              </a:r>
              <a:r>
                <a:rPr lang="en-US" sz="2800" dirty="0">
                  <a:latin typeface="Arial" charset="0"/>
                </a:rPr>
                <a:t>)	= </a:t>
              </a:r>
              <a:r>
                <a:rPr lang="en-US" sz="2800" i="1" dirty="0" err="1"/>
                <a:t>c</a:t>
              </a:r>
              <a:r>
                <a:rPr lang="en-US" sz="2800" i="1" baseline="-25000" dirty="0" err="1"/>
                <a:t>f</a:t>
              </a:r>
              <a:endParaRPr lang="en-US" sz="2800" dirty="0">
                <a:latin typeface="Arial" charset="0"/>
              </a:endParaRPr>
            </a:p>
            <a:p>
              <a:pPr eaLnBrk="0" hangingPunct="0">
                <a:lnSpc>
                  <a:spcPct val="110000"/>
                </a:lnSpc>
                <a:tabLst>
                  <a:tab pos="1435100" algn="r"/>
                  <a:tab pos="1524000" algn="l"/>
                </a:tabLst>
              </a:pPr>
              <a:endParaRPr lang="en-US" sz="2800" dirty="0">
                <a:latin typeface="Arial" charset="0"/>
              </a:endParaRPr>
            </a:p>
            <a:p>
              <a:pPr eaLnBrk="0" hangingPunct="0">
                <a:lnSpc>
                  <a:spcPct val="110000"/>
                </a:lnSpc>
                <a:tabLst>
                  <a:tab pos="1435100" algn="r"/>
                  <a:tab pos="1524000" algn="l"/>
                </a:tabLst>
              </a:pPr>
              <a:r>
                <a:rPr lang="en-US" sz="2800" dirty="0">
                  <a:latin typeface="Arial" charset="0"/>
                </a:rPr>
                <a:t>	</a:t>
              </a:r>
              <a:r>
                <a:rPr lang="en-US" sz="2800" i="1" dirty="0"/>
                <a:t>v</a:t>
              </a:r>
              <a:r>
                <a:rPr lang="en-US" sz="2800" dirty="0">
                  <a:latin typeface="Arial" charset="0"/>
                </a:rPr>
                <a:t>	=</a:t>
              </a:r>
            </a:p>
          </p:txBody>
        </p:sp>
        <p:grpSp>
          <p:nvGrpSpPr>
            <p:cNvPr id="229394" name="Group 18"/>
            <p:cNvGrpSpPr>
              <a:grpSpLocks/>
            </p:cNvGrpSpPr>
            <p:nvPr/>
          </p:nvGrpSpPr>
          <p:grpSpPr bwMode="auto">
            <a:xfrm>
              <a:off x="2475" y="2952"/>
              <a:ext cx="581" cy="704"/>
              <a:chOff x="2646" y="3024"/>
              <a:chExt cx="581" cy="704"/>
            </a:xfrm>
          </p:grpSpPr>
          <p:sp>
            <p:nvSpPr>
              <p:cNvPr id="229395" name="Rectangle 19"/>
              <p:cNvSpPr>
                <a:spLocks noChangeArrowheads="1"/>
              </p:cNvSpPr>
              <p:nvPr/>
            </p:nvSpPr>
            <p:spPr bwMode="auto">
              <a:xfrm>
                <a:off x="2646" y="3024"/>
                <a:ext cx="581" cy="704"/>
              </a:xfrm>
              <a:prstGeom prst="rect">
                <a:avLst/>
              </a:prstGeom>
              <a:noFill/>
              <a:ln w="9525">
                <a:noFill/>
                <a:miter lim="800000"/>
                <a:headEnd/>
                <a:tailEnd/>
              </a:ln>
              <a:effectLst/>
            </p:spPr>
            <p:txBody>
              <a:bodyPr wrap="none">
                <a:spAutoFit/>
              </a:bodyPr>
              <a:lstStyle/>
              <a:p>
                <a:pPr eaLnBrk="0" hangingPunct="0">
                  <a:lnSpc>
                    <a:spcPct val="120000"/>
                  </a:lnSpc>
                </a:pPr>
                <a:r>
                  <a:rPr lang="en-US" sz="2800" i="1"/>
                  <a:t>c</a:t>
                </a:r>
                <a:r>
                  <a:rPr lang="en-US" sz="2800" i="1" baseline="-25000"/>
                  <a:t>f</a:t>
                </a:r>
                <a:endParaRPr lang="en-US" sz="2800" i="1"/>
              </a:p>
              <a:p>
                <a:pPr eaLnBrk="0" hangingPunct="0">
                  <a:lnSpc>
                    <a:spcPct val="120000"/>
                  </a:lnSpc>
                </a:pPr>
                <a:r>
                  <a:rPr lang="en-US" sz="2800" i="1"/>
                  <a:t>p </a:t>
                </a:r>
                <a:r>
                  <a:rPr lang="en-US" sz="2800">
                    <a:latin typeface="Arial" charset="0"/>
                  </a:rPr>
                  <a:t>-</a:t>
                </a:r>
                <a:r>
                  <a:rPr lang="en-US" sz="2800" i="1"/>
                  <a:t> c</a:t>
                </a:r>
                <a:r>
                  <a:rPr lang="en-US" sz="2800" i="1" baseline="-25000"/>
                  <a:t>v</a:t>
                </a:r>
                <a:endParaRPr lang="en-US" sz="2800" i="1"/>
              </a:p>
            </p:txBody>
          </p:sp>
          <p:sp>
            <p:nvSpPr>
              <p:cNvPr id="229396" name="Line 20"/>
              <p:cNvSpPr>
                <a:spLocks noChangeShapeType="1"/>
              </p:cNvSpPr>
              <p:nvPr/>
            </p:nvSpPr>
            <p:spPr bwMode="auto">
              <a:xfrm>
                <a:off x="2687" y="3445"/>
                <a:ext cx="499" cy="0"/>
              </a:xfrm>
              <a:prstGeom prst="line">
                <a:avLst/>
              </a:prstGeom>
              <a:noFill/>
              <a:ln w="38100">
                <a:solidFill>
                  <a:schemeClr val="tx1"/>
                </a:solidFill>
                <a:round/>
                <a:headEnd/>
                <a:tailEnd/>
              </a:ln>
              <a:effectLst/>
            </p:spPr>
            <p:txBody>
              <a:bodyPr wrap="none" anchor="ctr"/>
              <a:lstStyle/>
              <a:p>
                <a:endParaRPr lang="en-US"/>
              </a:p>
            </p:txBody>
          </p:sp>
        </p:grpSp>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a:xfrm>
            <a:off x="1859245" y="111985"/>
            <a:ext cx="8458200" cy="792162"/>
          </a:xfrm>
          <a:noFill/>
          <a:ln/>
        </p:spPr>
        <p:txBody>
          <a:bodyPr vert="horz" lIns="90488" tIns="44450" rIns="90488" bIns="44450" rtlCol="0" anchor="ctr">
            <a:normAutofit/>
          </a:bodyPr>
          <a:lstStyle/>
          <a:p>
            <a:r>
              <a:rPr lang="en-US" dirty="0"/>
              <a:t>Break-Even Analysis</a:t>
            </a:r>
          </a:p>
        </p:txBody>
      </p:sp>
      <p:sp>
        <p:nvSpPr>
          <p:cNvPr id="18" name="Rectangle 14"/>
          <p:cNvSpPr>
            <a:spLocks noChangeArrowheads="1"/>
          </p:cNvSpPr>
          <p:nvPr/>
        </p:nvSpPr>
        <p:spPr bwMode="auto">
          <a:xfrm>
            <a:off x="3533275" y="1219202"/>
            <a:ext cx="5410200" cy="1523999"/>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endParaRPr lang="en-US"/>
          </a:p>
        </p:txBody>
      </p:sp>
      <p:sp>
        <p:nvSpPr>
          <p:cNvPr id="231427" name="Rectangle 3"/>
          <p:cNvSpPr>
            <a:spLocks noChangeArrowheads="1"/>
          </p:cNvSpPr>
          <p:nvPr/>
        </p:nvSpPr>
        <p:spPr bwMode="auto">
          <a:xfrm>
            <a:off x="3230063" y="1284570"/>
            <a:ext cx="5713413" cy="1382430"/>
          </a:xfrm>
          <a:prstGeom prst="rect">
            <a:avLst/>
          </a:prstGeom>
          <a:noFill/>
          <a:ln w="12700">
            <a:noFill/>
            <a:miter lim="800000"/>
            <a:headEnd/>
            <a:tailEnd/>
          </a:ln>
          <a:effectLst/>
        </p:spPr>
        <p:txBody>
          <a:bodyPr wrap="square" lIns="90488" tIns="44450" rIns="90488" bIns="44450">
            <a:spAutoFit/>
          </a:bodyPr>
          <a:lstStyle/>
          <a:p>
            <a:pPr eaLnBrk="0" hangingPunct="0">
              <a:tabLst>
                <a:tab pos="2374900" algn="r"/>
                <a:tab pos="2479675" algn="l"/>
              </a:tabLst>
            </a:pPr>
            <a:r>
              <a:rPr lang="en-US" sz="2800" dirty="0">
                <a:latin typeface="Arial" charset="0"/>
              </a:rPr>
              <a:t>	Fixed cost	= </a:t>
            </a:r>
            <a:r>
              <a:rPr lang="en-US" sz="2800" i="1" dirty="0" err="1"/>
              <a:t>c</a:t>
            </a:r>
            <a:r>
              <a:rPr lang="en-US" sz="2800" i="1" baseline="-25000" dirty="0" err="1"/>
              <a:t>f</a:t>
            </a:r>
            <a:r>
              <a:rPr lang="en-US" sz="2800" dirty="0">
                <a:latin typeface="Arial" charset="0"/>
              </a:rPr>
              <a:t> = $2,000</a:t>
            </a:r>
          </a:p>
          <a:p>
            <a:pPr eaLnBrk="0" hangingPunct="0">
              <a:tabLst>
                <a:tab pos="2374900" algn="r"/>
                <a:tab pos="2479675" algn="l"/>
              </a:tabLst>
            </a:pPr>
            <a:r>
              <a:rPr lang="en-US" sz="2800" dirty="0">
                <a:latin typeface="Arial" charset="0"/>
              </a:rPr>
              <a:t>	Variable cost	= </a:t>
            </a:r>
            <a:r>
              <a:rPr lang="en-US" sz="2800" i="1" dirty="0" err="1"/>
              <a:t>c</a:t>
            </a:r>
            <a:r>
              <a:rPr lang="en-US" sz="2800" i="1" baseline="-25000" dirty="0" err="1"/>
              <a:t>v</a:t>
            </a:r>
            <a:r>
              <a:rPr lang="en-US" sz="2800" dirty="0">
                <a:latin typeface="Arial" charset="0"/>
              </a:rPr>
              <a:t> = $50 per unit</a:t>
            </a:r>
          </a:p>
          <a:p>
            <a:pPr eaLnBrk="0" hangingPunct="0">
              <a:tabLst>
                <a:tab pos="2374900" algn="r"/>
                <a:tab pos="2479675" algn="l"/>
              </a:tabLst>
            </a:pPr>
            <a:r>
              <a:rPr lang="en-US" sz="2800" dirty="0">
                <a:latin typeface="Arial" charset="0"/>
              </a:rPr>
              <a:t>	Price	= </a:t>
            </a:r>
            <a:r>
              <a:rPr lang="en-US" sz="2800" i="1" dirty="0"/>
              <a:t>p</a:t>
            </a:r>
            <a:r>
              <a:rPr lang="en-US" sz="2800" dirty="0">
                <a:latin typeface="Arial" charset="0"/>
              </a:rPr>
              <a:t> = $100 per unit</a:t>
            </a:r>
          </a:p>
        </p:txBody>
      </p:sp>
      <p:grpSp>
        <p:nvGrpSpPr>
          <p:cNvPr id="21" name="Group 20"/>
          <p:cNvGrpSpPr/>
          <p:nvPr/>
        </p:nvGrpSpPr>
        <p:grpSpPr>
          <a:xfrm>
            <a:off x="3276600" y="391962"/>
            <a:ext cx="5638800" cy="4865839"/>
            <a:chOff x="1752600" y="391961"/>
            <a:chExt cx="5638800" cy="4865839"/>
          </a:xfrm>
          <a:solidFill>
            <a:schemeClr val="tx2">
              <a:lumMod val="20000"/>
              <a:lumOff val="80000"/>
            </a:schemeClr>
          </a:solidFill>
        </p:grpSpPr>
        <p:sp>
          <p:nvSpPr>
            <p:cNvPr id="231438" name="Rectangle 14"/>
            <p:cNvSpPr>
              <a:spLocks noChangeArrowheads="1"/>
            </p:cNvSpPr>
            <p:nvPr/>
          </p:nvSpPr>
          <p:spPr bwMode="auto">
            <a:xfrm>
              <a:off x="1752600" y="3286539"/>
              <a:ext cx="5638800" cy="1971261"/>
            </a:xfrm>
            <a:prstGeom prst="rect">
              <a:avLst/>
            </a:prstGeom>
            <a:grpFill/>
            <a:ln w="9525">
              <a:solidFill>
                <a:schemeClr val="tx1"/>
              </a:solidFill>
              <a:miter lim="800000"/>
              <a:headEnd/>
              <a:tailEnd/>
            </a:ln>
            <a:effectLst/>
          </p:spPr>
          <p:txBody>
            <a:bodyPr wrap="none" anchor="ctr"/>
            <a:lstStyle/>
            <a:p>
              <a:endParaRPr lang="en-US"/>
            </a:p>
          </p:txBody>
        </p:sp>
        <p:sp>
          <p:nvSpPr>
            <p:cNvPr id="231428" name="Rectangle 4"/>
            <p:cNvSpPr>
              <a:spLocks noChangeArrowheads="1"/>
            </p:cNvSpPr>
            <p:nvPr/>
          </p:nvSpPr>
          <p:spPr bwMode="auto">
            <a:xfrm>
              <a:off x="2938462" y="3362739"/>
              <a:ext cx="3233738" cy="519113"/>
            </a:xfrm>
            <a:prstGeom prst="rect">
              <a:avLst/>
            </a:prstGeom>
            <a:grpFill/>
            <a:ln w="9525">
              <a:noFill/>
              <a:miter lim="800000"/>
              <a:headEnd/>
              <a:tailEnd/>
            </a:ln>
            <a:effectLst/>
          </p:spPr>
          <p:txBody>
            <a:bodyPr wrap="none">
              <a:spAutoFit/>
            </a:bodyPr>
            <a:lstStyle/>
            <a:p>
              <a:pPr eaLnBrk="0" hangingPunct="0"/>
              <a:r>
                <a:rPr lang="en-US" sz="2800" dirty="0">
                  <a:latin typeface="Arial" charset="0"/>
                </a:rPr>
                <a:t>Break-even point is</a:t>
              </a:r>
            </a:p>
          </p:txBody>
        </p:sp>
        <p:sp>
          <p:nvSpPr>
            <p:cNvPr id="231430" name="Rectangle 6"/>
            <p:cNvSpPr>
              <a:spLocks noChangeArrowheads="1"/>
            </p:cNvSpPr>
            <p:nvPr/>
          </p:nvSpPr>
          <p:spPr bwMode="auto">
            <a:xfrm>
              <a:off x="1970088" y="4285077"/>
              <a:ext cx="2343911" cy="523220"/>
            </a:xfrm>
            <a:prstGeom prst="rect">
              <a:avLst/>
            </a:prstGeom>
            <a:grpFill/>
            <a:ln w="9525">
              <a:noFill/>
              <a:miter lim="800000"/>
              <a:headEnd/>
              <a:tailEnd/>
            </a:ln>
            <a:effectLst/>
          </p:spPr>
          <p:txBody>
            <a:bodyPr wrap="none">
              <a:spAutoFit/>
            </a:bodyPr>
            <a:lstStyle/>
            <a:p>
              <a:pPr algn="l" eaLnBrk="0" hangingPunct="0"/>
              <a:r>
                <a:rPr lang="en-US" sz="2800" i="1" dirty="0"/>
                <a:t>v </a:t>
              </a:r>
              <a:r>
                <a:rPr lang="en-US" sz="2800" dirty="0">
                  <a:latin typeface="Arial" charset="0"/>
                </a:rPr>
                <a:t>=             =  </a:t>
              </a:r>
            </a:p>
          </p:txBody>
        </p:sp>
        <p:grpSp>
          <p:nvGrpSpPr>
            <p:cNvPr id="231431" name="Group 7"/>
            <p:cNvGrpSpPr>
              <a:grpSpLocks/>
            </p:cNvGrpSpPr>
            <p:nvPr/>
          </p:nvGrpSpPr>
          <p:grpSpPr bwMode="auto">
            <a:xfrm>
              <a:off x="2636838" y="3858039"/>
              <a:ext cx="931863" cy="1117600"/>
              <a:chOff x="3307" y="2252"/>
              <a:chExt cx="587" cy="704"/>
            </a:xfrm>
            <a:grpFill/>
          </p:grpSpPr>
          <p:sp>
            <p:nvSpPr>
              <p:cNvPr id="231432" name="Rectangle 8"/>
              <p:cNvSpPr>
                <a:spLocks noChangeArrowheads="1"/>
              </p:cNvSpPr>
              <p:nvPr/>
            </p:nvSpPr>
            <p:spPr bwMode="auto">
              <a:xfrm>
                <a:off x="3307" y="2252"/>
                <a:ext cx="587" cy="704"/>
              </a:xfrm>
              <a:prstGeom prst="rect">
                <a:avLst/>
              </a:prstGeom>
              <a:grpFill/>
              <a:ln w="9525">
                <a:noFill/>
                <a:miter lim="800000"/>
                <a:headEnd/>
                <a:tailEnd/>
              </a:ln>
              <a:effectLst/>
            </p:spPr>
            <p:txBody>
              <a:bodyPr wrap="none">
                <a:spAutoFit/>
              </a:bodyPr>
              <a:lstStyle/>
              <a:p>
                <a:pPr eaLnBrk="0" hangingPunct="0">
                  <a:lnSpc>
                    <a:spcPct val="120000"/>
                  </a:lnSpc>
                </a:pPr>
                <a:r>
                  <a:rPr lang="en-US" sz="2800" i="1" dirty="0" err="1"/>
                  <a:t>c</a:t>
                </a:r>
                <a:r>
                  <a:rPr lang="en-US" sz="2800" i="1" baseline="-25000" dirty="0" err="1"/>
                  <a:t>f</a:t>
                </a:r>
                <a:endParaRPr lang="en-US" sz="2800" i="1" dirty="0"/>
              </a:p>
              <a:p>
                <a:pPr eaLnBrk="0" hangingPunct="0">
                  <a:lnSpc>
                    <a:spcPct val="120000"/>
                  </a:lnSpc>
                </a:pPr>
                <a:r>
                  <a:rPr lang="en-US" sz="2800" i="1" dirty="0"/>
                  <a:t>p </a:t>
                </a:r>
                <a:r>
                  <a:rPr lang="en-US" sz="2800" dirty="0">
                    <a:latin typeface="Arial" charset="0"/>
                  </a:rPr>
                  <a:t>- </a:t>
                </a:r>
                <a:r>
                  <a:rPr lang="en-US" sz="2800" i="1" dirty="0" err="1"/>
                  <a:t>c</a:t>
                </a:r>
                <a:r>
                  <a:rPr lang="en-US" sz="2800" i="1" baseline="-25000" dirty="0" err="1"/>
                  <a:t>v</a:t>
                </a:r>
                <a:endParaRPr lang="en-US" sz="2800" i="1" dirty="0"/>
              </a:p>
            </p:txBody>
          </p:sp>
          <p:sp>
            <p:nvSpPr>
              <p:cNvPr id="231433" name="Line 9"/>
              <p:cNvSpPr>
                <a:spLocks noChangeShapeType="1"/>
              </p:cNvSpPr>
              <p:nvPr/>
            </p:nvSpPr>
            <p:spPr bwMode="auto">
              <a:xfrm>
                <a:off x="3323" y="2673"/>
                <a:ext cx="555" cy="0"/>
              </a:xfrm>
              <a:prstGeom prst="line">
                <a:avLst/>
              </a:prstGeom>
              <a:grpFill/>
              <a:ln w="38100">
                <a:solidFill>
                  <a:schemeClr val="tx1"/>
                </a:solidFill>
                <a:round/>
                <a:headEnd/>
                <a:tailEnd/>
              </a:ln>
              <a:effectLst/>
            </p:spPr>
            <p:txBody>
              <a:bodyPr wrap="none" anchor="ctr"/>
              <a:lstStyle/>
              <a:p>
                <a:endParaRPr lang="en-US"/>
              </a:p>
            </p:txBody>
          </p:sp>
        </p:grpSp>
        <p:sp>
          <p:nvSpPr>
            <p:cNvPr id="231436" name="Line 12"/>
            <p:cNvSpPr>
              <a:spLocks noChangeShapeType="1"/>
            </p:cNvSpPr>
            <p:nvPr/>
          </p:nvSpPr>
          <p:spPr bwMode="auto">
            <a:xfrm>
              <a:off x="4251329" y="391961"/>
              <a:ext cx="985838" cy="0"/>
            </a:xfrm>
            <a:prstGeom prst="line">
              <a:avLst/>
            </a:prstGeom>
            <a:grpFill/>
            <a:ln w="38100">
              <a:solidFill>
                <a:schemeClr val="tx1"/>
              </a:solidFill>
              <a:round/>
              <a:headEnd/>
              <a:tailEnd/>
            </a:ln>
            <a:effectLst/>
          </p:spPr>
          <p:txBody>
            <a:bodyPr wrap="none" anchor="ctr"/>
            <a:lstStyle/>
            <a:p>
              <a:endParaRPr lang="en-US"/>
            </a:p>
          </p:txBody>
        </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a:xfrm>
            <a:off x="1859245" y="111985"/>
            <a:ext cx="8458200" cy="792162"/>
          </a:xfrm>
          <a:noFill/>
          <a:ln/>
        </p:spPr>
        <p:txBody>
          <a:bodyPr vert="horz" lIns="90488" tIns="44450" rIns="90488" bIns="44450" rtlCol="0" anchor="ctr">
            <a:normAutofit/>
          </a:bodyPr>
          <a:lstStyle/>
          <a:p>
            <a:r>
              <a:rPr lang="en-US" dirty="0"/>
              <a:t>Break-Even Analysis</a:t>
            </a:r>
          </a:p>
        </p:txBody>
      </p:sp>
      <p:sp>
        <p:nvSpPr>
          <p:cNvPr id="18" name="Rectangle 14"/>
          <p:cNvSpPr>
            <a:spLocks noChangeArrowheads="1"/>
          </p:cNvSpPr>
          <p:nvPr/>
        </p:nvSpPr>
        <p:spPr bwMode="auto">
          <a:xfrm>
            <a:off x="3533275" y="1219202"/>
            <a:ext cx="5410200" cy="1523999"/>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endParaRPr lang="en-US"/>
          </a:p>
        </p:txBody>
      </p:sp>
      <p:sp>
        <p:nvSpPr>
          <p:cNvPr id="231427" name="Rectangle 3"/>
          <p:cNvSpPr>
            <a:spLocks noChangeArrowheads="1"/>
          </p:cNvSpPr>
          <p:nvPr/>
        </p:nvSpPr>
        <p:spPr bwMode="auto">
          <a:xfrm>
            <a:off x="3230063" y="1284570"/>
            <a:ext cx="5713413" cy="1382430"/>
          </a:xfrm>
          <a:prstGeom prst="rect">
            <a:avLst/>
          </a:prstGeom>
          <a:noFill/>
          <a:ln w="12700">
            <a:noFill/>
            <a:miter lim="800000"/>
            <a:headEnd/>
            <a:tailEnd/>
          </a:ln>
          <a:effectLst/>
        </p:spPr>
        <p:txBody>
          <a:bodyPr wrap="square" lIns="90488" tIns="44450" rIns="90488" bIns="44450">
            <a:spAutoFit/>
          </a:bodyPr>
          <a:lstStyle/>
          <a:p>
            <a:pPr eaLnBrk="0" hangingPunct="0">
              <a:tabLst>
                <a:tab pos="2374900" algn="r"/>
                <a:tab pos="2479675" algn="l"/>
              </a:tabLst>
            </a:pPr>
            <a:r>
              <a:rPr lang="en-US" sz="2800" dirty="0">
                <a:latin typeface="Arial" charset="0"/>
              </a:rPr>
              <a:t>	Fixed cost	= </a:t>
            </a:r>
            <a:r>
              <a:rPr lang="en-US" sz="2800" i="1" dirty="0" err="1"/>
              <a:t>c</a:t>
            </a:r>
            <a:r>
              <a:rPr lang="en-US" sz="2800" i="1" baseline="-25000" dirty="0" err="1"/>
              <a:t>f</a:t>
            </a:r>
            <a:r>
              <a:rPr lang="en-US" sz="2800" dirty="0">
                <a:latin typeface="Arial" charset="0"/>
              </a:rPr>
              <a:t> = $2,000</a:t>
            </a:r>
          </a:p>
          <a:p>
            <a:pPr eaLnBrk="0" hangingPunct="0">
              <a:tabLst>
                <a:tab pos="2374900" algn="r"/>
                <a:tab pos="2479675" algn="l"/>
              </a:tabLst>
            </a:pPr>
            <a:r>
              <a:rPr lang="en-US" sz="2800" dirty="0">
                <a:latin typeface="Arial" charset="0"/>
              </a:rPr>
              <a:t>	Variable cost	= </a:t>
            </a:r>
            <a:r>
              <a:rPr lang="en-US" sz="2800" i="1" dirty="0" err="1"/>
              <a:t>c</a:t>
            </a:r>
            <a:r>
              <a:rPr lang="en-US" sz="2800" i="1" baseline="-25000" dirty="0" err="1"/>
              <a:t>v</a:t>
            </a:r>
            <a:r>
              <a:rPr lang="en-US" sz="2800" dirty="0">
                <a:latin typeface="Arial" charset="0"/>
              </a:rPr>
              <a:t> = $50 per unit</a:t>
            </a:r>
          </a:p>
          <a:p>
            <a:pPr eaLnBrk="0" hangingPunct="0">
              <a:tabLst>
                <a:tab pos="2374900" algn="r"/>
                <a:tab pos="2479675" algn="l"/>
              </a:tabLst>
            </a:pPr>
            <a:r>
              <a:rPr lang="en-US" sz="2800" dirty="0">
                <a:latin typeface="Arial" charset="0"/>
              </a:rPr>
              <a:t>	Price	= </a:t>
            </a:r>
            <a:r>
              <a:rPr lang="en-US" sz="2800" i="1" dirty="0"/>
              <a:t>p</a:t>
            </a:r>
            <a:r>
              <a:rPr lang="en-US" sz="2800" dirty="0">
                <a:latin typeface="Arial" charset="0"/>
              </a:rPr>
              <a:t> = $100 per unit</a:t>
            </a:r>
          </a:p>
        </p:txBody>
      </p:sp>
      <p:grpSp>
        <p:nvGrpSpPr>
          <p:cNvPr id="21" name="Group 20"/>
          <p:cNvGrpSpPr/>
          <p:nvPr/>
        </p:nvGrpSpPr>
        <p:grpSpPr>
          <a:xfrm>
            <a:off x="3276600" y="3286540"/>
            <a:ext cx="5638800" cy="1971261"/>
            <a:chOff x="1752600" y="3286539"/>
            <a:chExt cx="5638800" cy="1971261"/>
          </a:xfrm>
          <a:solidFill>
            <a:schemeClr val="tx2">
              <a:lumMod val="20000"/>
              <a:lumOff val="80000"/>
            </a:schemeClr>
          </a:solidFill>
        </p:grpSpPr>
        <p:sp>
          <p:nvSpPr>
            <p:cNvPr id="231438" name="Rectangle 14"/>
            <p:cNvSpPr>
              <a:spLocks noChangeArrowheads="1"/>
            </p:cNvSpPr>
            <p:nvPr/>
          </p:nvSpPr>
          <p:spPr bwMode="auto">
            <a:xfrm>
              <a:off x="1752600" y="3286539"/>
              <a:ext cx="5638800" cy="1971261"/>
            </a:xfrm>
            <a:prstGeom prst="rect">
              <a:avLst/>
            </a:prstGeom>
            <a:grpFill/>
            <a:ln w="9525">
              <a:solidFill>
                <a:schemeClr val="tx1"/>
              </a:solidFill>
              <a:miter lim="800000"/>
              <a:headEnd/>
              <a:tailEnd/>
            </a:ln>
            <a:effectLst/>
          </p:spPr>
          <p:txBody>
            <a:bodyPr wrap="none" anchor="ctr"/>
            <a:lstStyle/>
            <a:p>
              <a:endParaRPr lang="en-US"/>
            </a:p>
          </p:txBody>
        </p:sp>
        <p:sp>
          <p:nvSpPr>
            <p:cNvPr id="231428" name="Rectangle 4"/>
            <p:cNvSpPr>
              <a:spLocks noChangeArrowheads="1"/>
            </p:cNvSpPr>
            <p:nvPr/>
          </p:nvSpPr>
          <p:spPr bwMode="auto">
            <a:xfrm>
              <a:off x="2938462" y="3362739"/>
              <a:ext cx="3233738" cy="519113"/>
            </a:xfrm>
            <a:prstGeom prst="rect">
              <a:avLst/>
            </a:prstGeom>
            <a:grpFill/>
            <a:ln w="9525">
              <a:noFill/>
              <a:miter lim="800000"/>
              <a:headEnd/>
              <a:tailEnd/>
            </a:ln>
            <a:effectLst/>
          </p:spPr>
          <p:txBody>
            <a:bodyPr wrap="none">
              <a:spAutoFit/>
            </a:bodyPr>
            <a:lstStyle/>
            <a:p>
              <a:pPr eaLnBrk="0" hangingPunct="0"/>
              <a:r>
                <a:rPr lang="en-US" sz="2800" dirty="0">
                  <a:latin typeface="Arial" charset="0"/>
                </a:rPr>
                <a:t>Break-even point is</a:t>
              </a:r>
            </a:p>
          </p:txBody>
        </p:sp>
        <p:sp>
          <p:nvSpPr>
            <p:cNvPr id="231430" name="Rectangle 6"/>
            <p:cNvSpPr>
              <a:spLocks noChangeArrowheads="1"/>
            </p:cNvSpPr>
            <p:nvPr/>
          </p:nvSpPr>
          <p:spPr bwMode="auto">
            <a:xfrm>
              <a:off x="1970088" y="4285077"/>
              <a:ext cx="5305425" cy="523875"/>
            </a:xfrm>
            <a:prstGeom prst="rect">
              <a:avLst/>
            </a:prstGeom>
            <a:grpFill/>
            <a:ln w="9525">
              <a:noFill/>
              <a:miter lim="800000"/>
              <a:headEnd/>
              <a:tailEnd/>
            </a:ln>
            <a:effectLst/>
          </p:spPr>
          <p:txBody>
            <a:bodyPr wrap="none">
              <a:spAutoFit/>
            </a:bodyPr>
            <a:lstStyle/>
            <a:p>
              <a:pPr algn="l" eaLnBrk="0" hangingPunct="0"/>
              <a:r>
                <a:rPr lang="en-US" sz="2800" i="1" dirty="0"/>
                <a:t>v </a:t>
              </a:r>
              <a:r>
                <a:rPr lang="en-US" sz="2800" dirty="0">
                  <a:latin typeface="Arial" charset="0"/>
                </a:rPr>
                <a:t>=             =               =  40 units</a:t>
              </a:r>
            </a:p>
          </p:txBody>
        </p:sp>
        <p:grpSp>
          <p:nvGrpSpPr>
            <p:cNvPr id="231431" name="Group 7"/>
            <p:cNvGrpSpPr>
              <a:grpSpLocks/>
            </p:cNvGrpSpPr>
            <p:nvPr/>
          </p:nvGrpSpPr>
          <p:grpSpPr bwMode="auto">
            <a:xfrm>
              <a:off x="2636838" y="3858039"/>
              <a:ext cx="931863" cy="1117600"/>
              <a:chOff x="3307" y="2252"/>
              <a:chExt cx="587" cy="704"/>
            </a:xfrm>
            <a:grpFill/>
          </p:grpSpPr>
          <p:sp>
            <p:nvSpPr>
              <p:cNvPr id="231432" name="Rectangle 8"/>
              <p:cNvSpPr>
                <a:spLocks noChangeArrowheads="1"/>
              </p:cNvSpPr>
              <p:nvPr/>
            </p:nvSpPr>
            <p:spPr bwMode="auto">
              <a:xfrm>
                <a:off x="3307" y="2252"/>
                <a:ext cx="587" cy="704"/>
              </a:xfrm>
              <a:prstGeom prst="rect">
                <a:avLst/>
              </a:prstGeom>
              <a:grpFill/>
              <a:ln w="9525">
                <a:noFill/>
                <a:miter lim="800000"/>
                <a:headEnd/>
                <a:tailEnd/>
              </a:ln>
              <a:effectLst/>
            </p:spPr>
            <p:txBody>
              <a:bodyPr wrap="none">
                <a:spAutoFit/>
              </a:bodyPr>
              <a:lstStyle/>
              <a:p>
                <a:pPr eaLnBrk="0" hangingPunct="0">
                  <a:lnSpc>
                    <a:spcPct val="120000"/>
                  </a:lnSpc>
                </a:pPr>
                <a:r>
                  <a:rPr lang="en-US" sz="2800" i="1" dirty="0" err="1"/>
                  <a:t>c</a:t>
                </a:r>
                <a:r>
                  <a:rPr lang="en-US" sz="2800" i="1" baseline="-25000" dirty="0" err="1"/>
                  <a:t>f</a:t>
                </a:r>
                <a:endParaRPr lang="en-US" sz="2800" i="1" dirty="0"/>
              </a:p>
              <a:p>
                <a:pPr eaLnBrk="0" hangingPunct="0">
                  <a:lnSpc>
                    <a:spcPct val="120000"/>
                  </a:lnSpc>
                </a:pPr>
                <a:r>
                  <a:rPr lang="en-US" sz="2800" i="1" dirty="0"/>
                  <a:t>p </a:t>
                </a:r>
                <a:r>
                  <a:rPr lang="en-US" sz="2800" dirty="0">
                    <a:latin typeface="Arial" charset="0"/>
                  </a:rPr>
                  <a:t>- </a:t>
                </a:r>
                <a:r>
                  <a:rPr lang="en-US" sz="2800" i="1" dirty="0" err="1"/>
                  <a:t>c</a:t>
                </a:r>
                <a:r>
                  <a:rPr lang="en-US" sz="2800" i="1" baseline="-25000" dirty="0" err="1"/>
                  <a:t>v</a:t>
                </a:r>
                <a:endParaRPr lang="en-US" sz="2800" i="1" dirty="0"/>
              </a:p>
            </p:txBody>
          </p:sp>
          <p:sp>
            <p:nvSpPr>
              <p:cNvPr id="231433" name="Line 9"/>
              <p:cNvSpPr>
                <a:spLocks noChangeShapeType="1"/>
              </p:cNvSpPr>
              <p:nvPr/>
            </p:nvSpPr>
            <p:spPr bwMode="auto">
              <a:xfrm>
                <a:off x="3323" y="2673"/>
                <a:ext cx="555" cy="0"/>
              </a:xfrm>
              <a:prstGeom prst="line">
                <a:avLst/>
              </a:prstGeom>
              <a:grpFill/>
              <a:ln w="38100">
                <a:solidFill>
                  <a:schemeClr val="tx1"/>
                </a:solidFill>
                <a:round/>
                <a:headEnd/>
                <a:tailEnd/>
              </a:ln>
              <a:effectLst/>
            </p:spPr>
            <p:txBody>
              <a:bodyPr wrap="none" anchor="ctr"/>
              <a:lstStyle/>
              <a:p>
                <a:endParaRPr lang="en-US"/>
              </a:p>
            </p:txBody>
          </p:sp>
        </p:grpSp>
        <p:grpSp>
          <p:nvGrpSpPr>
            <p:cNvPr id="231434" name="Group 10"/>
            <p:cNvGrpSpPr>
              <a:grpSpLocks/>
            </p:cNvGrpSpPr>
            <p:nvPr/>
          </p:nvGrpSpPr>
          <p:grpSpPr bwMode="auto">
            <a:xfrm>
              <a:off x="3990976" y="3962814"/>
              <a:ext cx="1504950" cy="1079500"/>
              <a:chOff x="3962" y="2251"/>
              <a:chExt cx="948" cy="680"/>
            </a:xfrm>
            <a:grpFill/>
          </p:grpSpPr>
          <p:sp>
            <p:nvSpPr>
              <p:cNvPr id="231435" name="Rectangle 11"/>
              <p:cNvSpPr>
                <a:spLocks noChangeArrowheads="1"/>
              </p:cNvSpPr>
              <p:nvPr/>
            </p:nvSpPr>
            <p:spPr bwMode="auto">
              <a:xfrm>
                <a:off x="3962" y="2251"/>
                <a:ext cx="948" cy="680"/>
              </a:xfrm>
              <a:prstGeom prst="rect">
                <a:avLst/>
              </a:prstGeom>
              <a:grpFill/>
              <a:ln w="9525">
                <a:noFill/>
                <a:miter lim="800000"/>
                <a:headEnd/>
                <a:tailEnd/>
              </a:ln>
              <a:effectLst/>
            </p:spPr>
            <p:txBody>
              <a:bodyPr wrap="none">
                <a:spAutoFit/>
              </a:bodyPr>
              <a:lstStyle/>
              <a:p>
                <a:pPr eaLnBrk="0" hangingPunct="0">
                  <a:lnSpc>
                    <a:spcPct val="120000"/>
                  </a:lnSpc>
                </a:pPr>
                <a:r>
                  <a:rPr lang="en-US" sz="2800" dirty="0">
                    <a:latin typeface="Arial" charset="0"/>
                  </a:rPr>
                  <a:t>2000</a:t>
                </a:r>
              </a:p>
              <a:p>
                <a:pPr eaLnBrk="0" hangingPunct="0">
                  <a:lnSpc>
                    <a:spcPct val="120000"/>
                  </a:lnSpc>
                </a:pPr>
                <a:r>
                  <a:rPr lang="en-US" sz="2800" dirty="0">
                    <a:latin typeface="Arial" charset="0"/>
                  </a:rPr>
                  <a:t>100 - 50</a:t>
                </a:r>
              </a:p>
            </p:txBody>
          </p:sp>
          <p:sp>
            <p:nvSpPr>
              <p:cNvPr id="231436" name="Line 12"/>
              <p:cNvSpPr>
                <a:spLocks noChangeShapeType="1"/>
              </p:cNvSpPr>
              <p:nvPr/>
            </p:nvSpPr>
            <p:spPr bwMode="auto">
              <a:xfrm>
                <a:off x="4126" y="2609"/>
                <a:ext cx="621" cy="0"/>
              </a:xfrm>
              <a:prstGeom prst="line">
                <a:avLst/>
              </a:prstGeom>
              <a:grpFill/>
              <a:ln w="38100">
                <a:solidFill>
                  <a:schemeClr val="tx1"/>
                </a:solidFill>
                <a:round/>
                <a:headEnd/>
                <a:tailEnd/>
              </a:ln>
              <a:effectLst/>
            </p:spPr>
            <p:txBody>
              <a:bodyPr wrap="none" anchor="ctr"/>
              <a:lstStyle/>
              <a:p>
                <a:endParaRPr lang="en-US"/>
              </a:p>
            </p:txBody>
          </p:sp>
        </p:grpSp>
      </p:grpSp>
    </p:spTree>
    <p:extLst>
      <p:ext uri="{BB962C8B-B14F-4D97-AF65-F5344CB8AC3E}">
        <p14:creationId xmlns:p14="http://schemas.microsoft.com/office/powerpoint/2010/main" val="362080456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1865244" y="105672"/>
            <a:ext cx="8458200" cy="792162"/>
          </a:xfrm>
        </p:spPr>
        <p:txBody>
          <a:bodyPr/>
          <a:lstStyle/>
          <a:p>
            <a:r>
              <a:rPr lang="en-US" dirty="0"/>
              <a:t>Break-Even Analysis: Graph</a:t>
            </a:r>
          </a:p>
        </p:txBody>
      </p:sp>
      <p:sp>
        <p:nvSpPr>
          <p:cNvPr id="239621" name="Rectangle 5"/>
          <p:cNvSpPr>
            <a:spLocks noChangeArrowheads="1"/>
          </p:cNvSpPr>
          <p:nvPr/>
        </p:nvSpPr>
        <p:spPr bwMode="auto">
          <a:xfrm>
            <a:off x="3048000" y="1229139"/>
            <a:ext cx="6096000" cy="4756150"/>
          </a:xfrm>
          <a:prstGeom prst="rect">
            <a:avLst/>
          </a:prstGeom>
          <a:noFill/>
          <a:ln w="9525">
            <a:solidFill>
              <a:schemeClr val="tx1"/>
            </a:solidFill>
            <a:miter lim="800000"/>
            <a:headEnd/>
            <a:tailEnd/>
          </a:ln>
          <a:effectLst/>
        </p:spPr>
        <p:txBody>
          <a:bodyPr wrap="none" anchor="ctr"/>
          <a:lstStyle/>
          <a:p>
            <a:endParaRPr lang="en-US"/>
          </a:p>
        </p:txBody>
      </p:sp>
      <p:sp>
        <p:nvSpPr>
          <p:cNvPr id="239622" name="Freeform 6"/>
          <p:cNvSpPr>
            <a:spLocks/>
          </p:cNvSpPr>
          <p:nvPr/>
        </p:nvSpPr>
        <p:spPr bwMode="auto">
          <a:xfrm>
            <a:off x="4144724" y="1562670"/>
            <a:ext cx="4436997" cy="3735546"/>
          </a:xfrm>
          <a:custGeom>
            <a:avLst/>
            <a:gdLst/>
            <a:ahLst/>
            <a:cxnLst>
              <a:cxn ang="0">
                <a:pos x="0" y="0"/>
              </a:cxn>
              <a:cxn ang="0">
                <a:pos x="0" y="2240"/>
              </a:cxn>
              <a:cxn ang="0">
                <a:pos x="2391" y="2240"/>
              </a:cxn>
            </a:cxnLst>
            <a:rect l="0" t="0" r="r" b="b"/>
            <a:pathLst>
              <a:path w="2391" h="2240">
                <a:moveTo>
                  <a:pt x="0" y="0"/>
                </a:moveTo>
                <a:lnTo>
                  <a:pt x="0" y="2240"/>
                </a:lnTo>
                <a:lnTo>
                  <a:pt x="2391" y="2240"/>
                </a:lnTo>
              </a:path>
            </a:pathLst>
          </a:custGeom>
          <a:noFill/>
          <a:ln w="38100" cap="flat" cmpd="sng">
            <a:solidFill>
              <a:schemeClr val="tx1"/>
            </a:solidFill>
            <a:prstDash val="solid"/>
            <a:round/>
            <a:headEnd type="triangle" w="med" len="sm"/>
            <a:tailEnd type="triangle" w="med" len="sm"/>
          </a:ln>
          <a:effectLst/>
        </p:spPr>
        <p:txBody>
          <a:bodyPr wrap="none" anchor="ctr"/>
          <a:lstStyle/>
          <a:p>
            <a:endParaRPr lang="en-US"/>
          </a:p>
        </p:txBody>
      </p:sp>
      <p:sp>
        <p:nvSpPr>
          <p:cNvPr id="239623" name="Line 7"/>
          <p:cNvSpPr>
            <a:spLocks noChangeShapeType="1"/>
          </p:cNvSpPr>
          <p:nvPr/>
        </p:nvSpPr>
        <p:spPr bwMode="auto">
          <a:xfrm flipV="1">
            <a:off x="4144723" y="1545993"/>
            <a:ext cx="3214086" cy="1977838"/>
          </a:xfrm>
          <a:prstGeom prst="line">
            <a:avLst/>
          </a:prstGeom>
          <a:noFill/>
          <a:ln w="76200">
            <a:solidFill>
              <a:schemeClr val="accent2"/>
            </a:solidFill>
            <a:round/>
            <a:headEnd/>
            <a:tailEnd type="triangle" w="med" len="med"/>
          </a:ln>
          <a:effectLst/>
        </p:spPr>
        <p:txBody>
          <a:bodyPr wrap="none" anchor="ctr"/>
          <a:lstStyle/>
          <a:p>
            <a:endParaRPr lang="en-US"/>
          </a:p>
        </p:txBody>
      </p:sp>
      <p:sp>
        <p:nvSpPr>
          <p:cNvPr id="239624" name="Line 8"/>
          <p:cNvSpPr>
            <a:spLocks noChangeShapeType="1"/>
          </p:cNvSpPr>
          <p:nvPr/>
        </p:nvSpPr>
        <p:spPr bwMode="auto">
          <a:xfrm flipV="1">
            <a:off x="4144724" y="1484291"/>
            <a:ext cx="2724179" cy="3813925"/>
          </a:xfrm>
          <a:prstGeom prst="line">
            <a:avLst/>
          </a:prstGeom>
          <a:noFill/>
          <a:ln w="76200">
            <a:solidFill>
              <a:schemeClr val="folHlink"/>
            </a:solidFill>
            <a:round/>
            <a:headEnd/>
            <a:tailEnd type="triangle" w="med" len="med"/>
          </a:ln>
          <a:effectLst/>
        </p:spPr>
        <p:txBody>
          <a:bodyPr wrap="none" anchor="ctr"/>
          <a:lstStyle/>
          <a:p>
            <a:endParaRPr lang="en-US"/>
          </a:p>
        </p:txBody>
      </p:sp>
      <p:sp>
        <p:nvSpPr>
          <p:cNvPr id="239625" name="Line 9"/>
          <p:cNvSpPr>
            <a:spLocks noChangeShapeType="1"/>
          </p:cNvSpPr>
          <p:nvPr/>
        </p:nvSpPr>
        <p:spPr bwMode="auto">
          <a:xfrm>
            <a:off x="6414254" y="2126337"/>
            <a:ext cx="0" cy="3155202"/>
          </a:xfrm>
          <a:prstGeom prst="line">
            <a:avLst/>
          </a:prstGeom>
          <a:noFill/>
          <a:ln w="38100">
            <a:solidFill>
              <a:schemeClr val="tx1"/>
            </a:solidFill>
            <a:prstDash val="dash"/>
            <a:round/>
            <a:headEnd/>
            <a:tailEnd/>
          </a:ln>
          <a:effectLst/>
        </p:spPr>
        <p:txBody>
          <a:bodyPr wrap="none" anchor="ctr"/>
          <a:lstStyle/>
          <a:p>
            <a:endParaRPr lang="en-US"/>
          </a:p>
        </p:txBody>
      </p:sp>
      <p:sp>
        <p:nvSpPr>
          <p:cNvPr id="239626" name="Rectangle 10"/>
          <p:cNvSpPr>
            <a:spLocks noChangeArrowheads="1"/>
          </p:cNvSpPr>
          <p:nvPr/>
        </p:nvSpPr>
        <p:spPr bwMode="auto">
          <a:xfrm>
            <a:off x="7169527" y="2371483"/>
            <a:ext cx="888884" cy="755447"/>
          </a:xfrm>
          <a:prstGeom prst="rect">
            <a:avLst/>
          </a:prstGeom>
          <a:noFill/>
          <a:ln w="9525">
            <a:noFill/>
            <a:miter lim="800000"/>
            <a:headEnd/>
            <a:tailEnd/>
          </a:ln>
          <a:effectLst/>
        </p:spPr>
        <p:txBody>
          <a:bodyPr>
            <a:spAutoFit/>
          </a:bodyPr>
          <a:lstStyle/>
          <a:p>
            <a:pPr eaLnBrk="0" hangingPunct="0">
              <a:lnSpc>
                <a:spcPct val="90000"/>
              </a:lnSpc>
            </a:pPr>
            <a:r>
              <a:rPr lang="en-US" sz="1600" dirty="0">
                <a:latin typeface="Arial" charset="0"/>
              </a:rPr>
              <a:t>Total cost line</a:t>
            </a:r>
          </a:p>
        </p:txBody>
      </p:sp>
      <p:sp>
        <p:nvSpPr>
          <p:cNvPr id="239627" name="Rectangle 11"/>
          <p:cNvSpPr>
            <a:spLocks noChangeArrowheads="1"/>
          </p:cNvSpPr>
          <p:nvPr/>
        </p:nvSpPr>
        <p:spPr bwMode="auto">
          <a:xfrm>
            <a:off x="5267426" y="4481065"/>
            <a:ext cx="1204354" cy="753780"/>
          </a:xfrm>
          <a:prstGeom prst="rect">
            <a:avLst/>
          </a:prstGeom>
          <a:noFill/>
          <a:ln w="9525">
            <a:noFill/>
            <a:miter lim="800000"/>
            <a:headEnd/>
            <a:tailEnd/>
          </a:ln>
          <a:effectLst/>
        </p:spPr>
        <p:txBody>
          <a:bodyPr>
            <a:spAutoFit/>
          </a:bodyPr>
          <a:lstStyle/>
          <a:p>
            <a:pPr eaLnBrk="0" hangingPunct="0">
              <a:lnSpc>
                <a:spcPct val="90000"/>
              </a:lnSpc>
            </a:pPr>
            <a:r>
              <a:rPr lang="en-US" sz="1600">
                <a:latin typeface="Arial" charset="0"/>
              </a:rPr>
              <a:t>Total revenue line</a:t>
            </a:r>
          </a:p>
        </p:txBody>
      </p:sp>
      <p:sp>
        <p:nvSpPr>
          <p:cNvPr id="239628" name="Rectangle 12"/>
          <p:cNvSpPr>
            <a:spLocks noChangeArrowheads="1"/>
          </p:cNvSpPr>
          <p:nvPr/>
        </p:nvSpPr>
        <p:spPr bwMode="auto">
          <a:xfrm>
            <a:off x="5389904" y="5516679"/>
            <a:ext cx="2176745" cy="313519"/>
          </a:xfrm>
          <a:prstGeom prst="rect">
            <a:avLst/>
          </a:prstGeom>
          <a:noFill/>
          <a:ln w="9525">
            <a:noFill/>
            <a:miter lim="800000"/>
            <a:headEnd/>
            <a:tailEnd/>
          </a:ln>
          <a:effectLst/>
        </p:spPr>
        <p:txBody>
          <a:bodyPr>
            <a:spAutoFit/>
          </a:bodyPr>
          <a:lstStyle/>
          <a:p>
            <a:pPr eaLnBrk="0" hangingPunct="0">
              <a:lnSpc>
                <a:spcPct val="90000"/>
              </a:lnSpc>
            </a:pPr>
            <a:r>
              <a:rPr lang="en-US" sz="1600">
                <a:latin typeface="Arial" charset="0"/>
              </a:rPr>
              <a:t>Break-even point</a:t>
            </a:r>
          </a:p>
        </p:txBody>
      </p:sp>
      <p:sp>
        <p:nvSpPr>
          <p:cNvPr id="239629" name="Rectangle 13"/>
          <p:cNvSpPr>
            <a:spLocks noChangeArrowheads="1"/>
          </p:cNvSpPr>
          <p:nvPr/>
        </p:nvSpPr>
        <p:spPr bwMode="auto">
          <a:xfrm>
            <a:off x="6196464" y="5293212"/>
            <a:ext cx="2190023" cy="338554"/>
          </a:xfrm>
          <a:prstGeom prst="rect">
            <a:avLst/>
          </a:prstGeom>
          <a:noFill/>
          <a:ln w="9525">
            <a:noFill/>
            <a:miter lim="800000"/>
            <a:headEnd/>
            <a:tailEnd/>
          </a:ln>
          <a:effectLst/>
        </p:spPr>
        <p:txBody>
          <a:bodyPr wrap="none">
            <a:spAutoFit/>
          </a:bodyPr>
          <a:lstStyle/>
          <a:p>
            <a:pPr eaLnBrk="0" hangingPunct="0">
              <a:tabLst>
                <a:tab pos="1524000" algn="l"/>
              </a:tabLst>
            </a:pPr>
            <a:r>
              <a:rPr lang="en-US" sz="1600" dirty="0">
                <a:latin typeface="Arial" charset="0"/>
              </a:rPr>
              <a:t>40	Units</a:t>
            </a:r>
          </a:p>
        </p:txBody>
      </p:sp>
      <p:sp>
        <p:nvSpPr>
          <p:cNvPr id="239630" name="Rectangle 14"/>
          <p:cNvSpPr>
            <a:spLocks noChangeArrowheads="1"/>
          </p:cNvSpPr>
          <p:nvPr/>
        </p:nvSpPr>
        <p:spPr bwMode="auto">
          <a:xfrm>
            <a:off x="3267444" y="1989589"/>
            <a:ext cx="1074333" cy="2407326"/>
          </a:xfrm>
          <a:prstGeom prst="rect">
            <a:avLst/>
          </a:prstGeom>
          <a:noFill/>
          <a:ln w="9525">
            <a:noFill/>
            <a:miter lim="800000"/>
            <a:headEnd/>
            <a:tailEnd/>
          </a:ln>
          <a:effectLst/>
        </p:spPr>
        <p:txBody>
          <a:bodyPr wrap="none">
            <a:spAutoFit/>
          </a:bodyPr>
          <a:lstStyle/>
          <a:p>
            <a:pPr algn="r" eaLnBrk="0" hangingPunct="0">
              <a:lnSpc>
                <a:spcPct val="335000"/>
              </a:lnSpc>
            </a:pPr>
            <a:r>
              <a:rPr lang="en-US" sz="1600">
                <a:latin typeface="Arial" charset="0"/>
              </a:rPr>
              <a:t>$3,000 —</a:t>
            </a:r>
          </a:p>
          <a:p>
            <a:pPr algn="r" eaLnBrk="0" hangingPunct="0">
              <a:lnSpc>
                <a:spcPct val="335000"/>
              </a:lnSpc>
            </a:pPr>
            <a:r>
              <a:rPr lang="en-US" sz="1600">
                <a:latin typeface="Arial" charset="0"/>
              </a:rPr>
              <a:t>$2,000 —</a:t>
            </a:r>
          </a:p>
          <a:p>
            <a:pPr algn="r" eaLnBrk="0" hangingPunct="0">
              <a:lnSpc>
                <a:spcPct val="335000"/>
              </a:lnSpc>
            </a:pPr>
            <a:r>
              <a:rPr lang="en-US" sz="1600">
                <a:latin typeface="Arial" charset="0"/>
              </a:rPr>
              <a:t>$1,000 —</a:t>
            </a:r>
          </a:p>
        </p:txBody>
      </p:sp>
      <p:sp>
        <p:nvSpPr>
          <p:cNvPr id="239631" name="Line 15"/>
          <p:cNvSpPr>
            <a:spLocks noChangeShapeType="1"/>
          </p:cNvSpPr>
          <p:nvPr/>
        </p:nvSpPr>
        <p:spPr bwMode="auto">
          <a:xfrm>
            <a:off x="6764983" y="1954570"/>
            <a:ext cx="523310" cy="486955"/>
          </a:xfrm>
          <a:prstGeom prst="line">
            <a:avLst/>
          </a:prstGeom>
          <a:noFill/>
          <a:ln w="19050">
            <a:solidFill>
              <a:schemeClr val="tx1"/>
            </a:solidFill>
            <a:round/>
            <a:headEnd/>
            <a:tailEnd/>
          </a:ln>
          <a:effectLst/>
        </p:spPr>
        <p:txBody>
          <a:bodyPr wrap="none" anchor="ctr"/>
          <a:lstStyle/>
          <a:p>
            <a:endParaRPr lang="en-US"/>
          </a:p>
        </p:txBody>
      </p:sp>
      <p:sp>
        <p:nvSpPr>
          <p:cNvPr id="239632" name="Line 16"/>
          <p:cNvSpPr>
            <a:spLocks noChangeShapeType="1"/>
          </p:cNvSpPr>
          <p:nvPr/>
        </p:nvSpPr>
        <p:spPr bwMode="auto">
          <a:xfrm>
            <a:off x="5005772" y="4077494"/>
            <a:ext cx="523310" cy="486955"/>
          </a:xfrm>
          <a:prstGeom prst="line">
            <a:avLst/>
          </a:prstGeom>
          <a:noFill/>
          <a:ln w="19050">
            <a:solidFill>
              <a:schemeClr val="tx1"/>
            </a:solidFill>
            <a:round/>
            <a:headEnd/>
            <a:tailEnd/>
          </a:ln>
          <a:effectLst/>
        </p:spPr>
        <p:txBody>
          <a:bodyPr wrap="none" anchor="ctr"/>
          <a:lstStyle/>
          <a:p>
            <a:endParaRPr lang="en-US"/>
          </a:p>
        </p:txBody>
      </p:sp>
      <p:sp>
        <p:nvSpPr>
          <p:cNvPr id="239633" name="Text Box 17"/>
          <p:cNvSpPr txBox="1">
            <a:spLocks noChangeArrowheads="1"/>
          </p:cNvSpPr>
          <p:nvPr/>
        </p:nvSpPr>
        <p:spPr bwMode="auto">
          <a:xfrm>
            <a:off x="3357091" y="1828800"/>
            <a:ext cx="838200" cy="336550"/>
          </a:xfrm>
          <a:prstGeom prst="rect">
            <a:avLst/>
          </a:prstGeom>
          <a:noFill/>
          <a:ln w="9525">
            <a:noFill/>
            <a:miter lim="800000"/>
            <a:headEnd/>
            <a:tailEnd/>
          </a:ln>
          <a:effectLst/>
        </p:spPr>
        <p:txBody>
          <a:bodyPr>
            <a:spAutoFit/>
          </a:bodyPr>
          <a:lstStyle/>
          <a:p>
            <a:pPr>
              <a:spcBef>
                <a:spcPct val="50000"/>
              </a:spcBef>
            </a:pPr>
            <a:r>
              <a:rPr lang="en-US" sz="1600" dirty="0">
                <a:latin typeface="Arial" charset="0"/>
              </a:rPr>
              <a:t>Dollars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E6EB46-1456-4258-BF5E-0E8BC6710F0B}"/>
              </a:ext>
            </a:extLst>
          </p:cNvPr>
          <p:cNvSpPr>
            <a:spLocks noGrp="1"/>
          </p:cNvSpPr>
          <p:nvPr>
            <p:ph idx="1"/>
          </p:nvPr>
        </p:nvSpPr>
        <p:spPr>
          <a:xfrm>
            <a:off x="1981200" y="304801"/>
            <a:ext cx="8229600" cy="5516563"/>
          </a:xfrm>
        </p:spPr>
        <p:txBody>
          <a:bodyPr>
            <a:normAutofit/>
          </a:bodyPr>
          <a:lstStyle/>
          <a:p>
            <a:pPr marL="0" indent="0" algn="just">
              <a:buNone/>
            </a:pPr>
            <a:r>
              <a:rPr lang="en-IN" dirty="0">
                <a:latin typeface="Perpetua" panose="02020502060401020303" pitchFamily="18" charset="0"/>
              </a:rPr>
              <a:t>Jeff the more optimistic of the two owners of </a:t>
            </a:r>
            <a:r>
              <a:rPr lang="en-IN" dirty="0" err="1">
                <a:latin typeface="Perpetua" panose="02020502060401020303" pitchFamily="18" charset="0"/>
              </a:rPr>
              <a:t>UpRight</a:t>
            </a:r>
            <a:r>
              <a:rPr lang="en-IN" dirty="0">
                <a:latin typeface="Perpetua" panose="02020502060401020303" pitchFamily="18" charset="0"/>
              </a:rPr>
              <a:t> Paddlers, believes that the demand for paddle boards will exceed the breakeven point of 40 units calculated earlier. He proposes spending Rs $10,000 in fixed costs to buy more automated equipment that would reduce the materials and </a:t>
            </a:r>
            <a:r>
              <a:rPr lang="en-IN" dirty="0" err="1">
                <a:latin typeface="Perpetua" panose="02020502060401020303" pitchFamily="18" charset="0"/>
              </a:rPr>
              <a:t>labor</a:t>
            </a:r>
            <a:r>
              <a:rPr lang="en-IN" dirty="0">
                <a:latin typeface="Perpetua" panose="02020502060401020303" pitchFamily="18" charset="0"/>
              </a:rPr>
              <a:t> cost to $30 per board. The boards would sell for $100, regardless of which manufacturing process is chosen. </a:t>
            </a:r>
          </a:p>
          <a:p>
            <a:pPr marL="0" indent="0" algn="just">
              <a:buNone/>
            </a:pPr>
            <a:r>
              <a:rPr lang="en-IN" dirty="0">
                <a:latin typeface="Perpetua" panose="02020502060401020303" pitchFamily="18" charset="0"/>
              </a:rPr>
              <a:t>Compare the two processes and determine for what level of demand each process is chosen. Compare the two processes and determine for what level of demand each process would be preferred. Label Travis’s proposal as Process A and Jeff’s proposal as Process B.</a:t>
            </a:r>
          </a:p>
        </p:txBody>
      </p:sp>
    </p:spTree>
    <p:extLst>
      <p:ext uri="{BB962C8B-B14F-4D97-AF65-F5344CB8AC3E}">
        <p14:creationId xmlns:p14="http://schemas.microsoft.com/office/powerpoint/2010/main" val="2504974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1813560" y="44944"/>
            <a:ext cx="8610600" cy="1001711"/>
          </a:xfrm>
          <a:noFill/>
          <a:ln/>
        </p:spPr>
        <p:txBody>
          <a:bodyPr vert="horz" lIns="90488" tIns="44450" rIns="90488" bIns="44450" rtlCol="0" anchor="ctr">
            <a:normAutofit fontScale="90000"/>
          </a:bodyPr>
          <a:lstStyle/>
          <a:p>
            <a:pPr>
              <a:lnSpc>
                <a:spcPct val="90000"/>
              </a:lnSpc>
            </a:pPr>
            <a:r>
              <a:rPr lang="en-US" dirty="0"/>
              <a:t>Process Selection – Multiple Processes</a:t>
            </a:r>
          </a:p>
        </p:txBody>
      </p:sp>
      <p:sp>
        <p:nvSpPr>
          <p:cNvPr id="235523" name="Rectangle 3"/>
          <p:cNvSpPr>
            <a:spLocks noChangeArrowheads="1"/>
          </p:cNvSpPr>
          <p:nvPr/>
        </p:nvSpPr>
        <p:spPr bwMode="auto">
          <a:xfrm>
            <a:off x="3374106" y="3647348"/>
            <a:ext cx="5599044" cy="520655"/>
          </a:xfrm>
          <a:prstGeom prst="rect">
            <a:avLst/>
          </a:prstGeom>
          <a:noFill/>
          <a:ln w="12700">
            <a:noFill/>
            <a:miter lim="800000"/>
            <a:headEnd/>
            <a:tailEnd/>
          </a:ln>
          <a:effectLst/>
        </p:spPr>
        <p:txBody>
          <a:bodyPr wrap="square" lIns="90488" tIns="44450" rIns="90488" bIns="44450">
            <a:spAutoFit/>
          </a:bodyPr>
          <a:lstStyle/>
          <a:p>
            <a:pPr algn="l" eaLnBrk="0" hangingPunct="0"/>
            <a:endParaRPr lang="en-US" sz="2800" i="1" dirty="0">
              <a:latin typeface="Arial" charset="0"/>
            </a:endParaRPr>
          </a:p>
        </p:txBody>
      </p:sp>
      <p:grpSp>
        <p:nvGrpSpPr>
          <p:cNvPr id="11" name="Group 10"/>
          <p:cNvGrpSpPr/>
          <p:nvPr/>
        </p:nvGrpSpPr>
        <p:grpSpPr>
          <a:xfrm>
            <a:off x="3266175" y="1143001"/>
            <a:ext cx="5638800" cy="1971261"/>
            <a:chOff x="1828800" y="1143000"/>
            <a:chExt cx="5638800" cy="1971261"/>
          </a:xfrm>
          <a:solidFill>
            <a:schemeClr val="tx2">
              <a:lumMod val="20000"/>
              <a:lumOff val="80000"/>
            </a:schemeClr>
          </a:solidFill>
        </p:grpSpPr>
        <p:sp>
          <p:nvSpPr>
            <p:cNvPr id="9" name="Rectangle 14"/>
            <p:cNvSpPr>
              <a:spLocks noChangeArrowheads="1"/>
            </p:cNvSpPr>
            <p:nvPr/>
          </p:nvSpPr>
          <p:spPr bwMode="auto">
            <a:xfrm>
              <a:off x="1828800" y="1143000"/>
              <a:ext cx="5638800" cy="1971261"/>
            </a:xfrm>
            <a:prstGeom prst="rect">
              <a:avLst/>
            </a:prstGeom>
            <a:grpFill/>
            <a:ln w="9525">
              <a:solidFill>
                <a:schemeClr val="tx1"/>
              </a:solidFill>
              <a:miter lim="800000"/>
              <a:headEnd/>
              <a:tailEnd/>
            </a:ln>
            <a:effectLst/>
          </p:spPr>
          <p:txBody>
            <a:bodyPr wrap="none" anchor="ctr"/>
            <a:lstStyle/>
            <a:p>
              <a:endParaRPr lang="en-US"/>
            </a:p>
          </p:txBody>
        </p:sp>
        <p:grpSp>
          <p:nvGrpSpPr>
            <p:cNvPr id="235524" name="Group 4"/>
            <p:cNvGrpSpPr>
              <a:grpSpLocks/>
            </p:cNvGrpSpPr>
            <p:nvPr/>
          </p:nvGrpSpPr>
          <p:grpSpPr bwMode="auto">
            <a:xfrm>
              <a:off x="1981200" y="1199322"/>
              <a:ext cx="5360989" cy="1538288"/>
              <a:chOff x="1232" y="1395"/>
              <a:chExt cx="3377" cy="969"/>
            </a:xfrm>
            <a:grpFill/>
          </p:grpSpPr>
          <p:sp>
            <p:nvSpPr>
              <p:cNvPr id="235525" name="Rectangle 5"/>
              <p:cNvSpPr>
                <a:spLocks noChangeArrowheads="1"/>
              </p:cNvSpPr>
              <p:nvPr/>
            </p:nvSpPr>
            <p:spPr bwMode="auto">
              <a:xfrm>
                <a:off x="1232" y="1710"/>
                <a:ext cx="3377" cy="654"/>
              </a:xfrm>
              <a:prstGeom prst="rect">
                <a:avLst/>
              </a:prstGeom>
              <a:noFill/>
              <a:ln w="12700">
                <a:noFill/>
                <a:miter lim="800000"/>
                <a:headEnd/>
                <a:tailEnd/>
              </a:ln>
              <a:effectLst/>
            </p:spPr>
            <p:txBody>
              <a:bodyPr wrap="none" lIns="90488" tIns="44450" rIns="90488" bIns="44450">
                <a:spAutoFit/>
              </a:bodyPr>
              <a:lstStyle/>
              <a:p>
                <a:pPr eaLnBrk="0" hangingPunct="0">
                  <a:lnSpc>
                    <a:spcPct val="110000"/>
                  </a:lnSpc>
                  <a:tabLst>
                    <a:tab pos="2286000" algn="r"/>
                    <a:tab pos="2374900" algn="l"/>
                  </a:tabLst>
                </a:pPr>
                <a:r>
                  <a:rPr lang="en-US" sz="2800" dirty="0">
                    <a:latin typeface="Arial" charset="0"/>
                  </a:rPr>
                  <a:t>	$2,000 + $50</a:t>
                </a:r>
                <a:r>
                  <a:rPr lang="en-US" sz="2800" i="1" dirty="0"/>
                  <a:t>v	</a:t>
                </a:r>
                <a:r>
                  <a:rPr lang="en-US" sz="2800" dirty="0">
                    <a:latin typeface="Arial" charset="0"/>
                  </a:rPr>
                  <a:t>= $10,000 + $30</a:t>
                </a:r>
                <a:r>
                  <a:rPr lang="en-US" sz="2800" i="1" dirty="0"/>
                  <a:t>v</a:t>
                </a:r>
                <a:endParaRPr lang="en-US" sz="2800" dirty="0">
                  <a:latin typeface="Arial" charset="0"/>
                </a:endParaRPr>
              </a:p>
              <a:p>
                <a:pPr eaLnBrk="0" hangingPunct="0">
                  <a:lnSpc>
                    <a:spcPct val="110000"/>
                  </a:lnSpc>
                  <a:tabLst>
                    <a:tab pos="2286000" algn="r"/>
                    <a:tab pos="2374900" algn="l"/>
                  </a:tabLst>
                </a:pPr>
                <a:r>
                  <a:rPr lang="en-US" sz="2800" dirty="0">
                    <a:latin typeface="Arial" charset="0"/>
                  </a:rPr>
                  <a:t>	</a:t>
                </a:r>
              </a:p>
            </p:txBody>
          </p:sp>
          <p:sp>
            <p:nvSpPr>
              <p:cNvPr id="235526" name="Rectangle 6"/>
              <p:cNvSpPr>
                <a:spLocks noChangeArrowheads="1"/>
              </p:cNvSpPr>
              <p:nvPr/>
            </p:nvSpPr>
            <p:spPr bwMode="auto">
              <a:xfrm>
                <a:off x="1489" y="1395"/>
                <a:ext cx="2885" cy="325"/>
              </a:xfrm>
              <a:prstGeom prst="rect">
                <a:avLst/>
              </a:prstGeom>
              <a:grpFill/>
              <a:ln w="12700">
                <a:noFill/>
                <a:miter lim="800000"/>
                <a:headEnd/>
                <a:tailEnd/>
              </a:ln>
              <a:effectLst/>
            </p:spPr>
            <p:txBody>
              <a:bodyPr lIns="90488" tIns="44450" rIns="90488" bIns="44450">
                <a:spAutoFit/>
              </a:bodyPr>
              <a:lstStyle/>
              <a:p>
                <a:pPr eaLnBrk="0" hangingPunct="0">
                  <a:spcBef>
                    <a:spcPct val="20000"/>
                  </a:spcBef>
                  <a:tabLst>
                    <a:tab pos="955675" algn="ctr"/>
                    <a:tab pos="3241675" algn="ctr"/>
                  </a:tabLst>
                </a:pPr>
                <a:r>
                  <a:rPr lang="en-US" sz="2800" i="1" dirty="0">
                    <a:latin typeface="Arial" charset="0"/>
                  </a:rPr>
                  <a:t>	Process A	Process B</a:t>
                </a:r>
              </a:p>
            </p:txBody>
          </p:sp>
        </p:grpSp>
      </p:grpSp>
    </p:spTree>
    <p:extLst>
      <p:ext uri="{BB962C8B-B14F-4D97-AF65-F5344CB8AC3E}">
        <p14:creationId xmlns:p14="http://schemas.microsoft.com/office/powerpoint/2010/main" val="4219854529"/>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1813560" y="44944"/>
            <a:ext cx="8610600" cy="1001711"/>
          </a:xfrm>
          <a:noFill/>
          <a:ln/>
        </p:spPr>
        <p:txBody>
          <a:bodyPr vert="horz" lIns="90488" tIns="44450" rIns="90488" bIns="44450" rtlCol="0" anchor="ctr">
            <a:normAutofit fontScale="90000"/>
          </a:bodyPr>
          <a:lstStyle/>
          <a:p>
            <a:pPr>
              <a:lnSpc>
                <a:spcPct val="90000"/>
              </a:lnSpc>
            </a:pPr>
            <a:r>
              <a:rPr lang="en-US" dirty="0"/>
              <a:t>Process Selection – Multiple Processes</a:t>
            </a:r>
          </a:p>
        </p:txBody>
      </p:sp>
      <p:sp>
        <p:nvSpPr>
          <p:cNvPr id="235523" name="Rectangle 3"/>
          <p:cNvSpPr>
            <a:spLocks noChangeArrowheads="1"/>
          </p:cNvSpPr>
          <p:nvPr/>
        </p:nvSpPr>
        <p:spPr bwMode="auto">
          <a:xfrm>
            <a:off x="2074241" y="3647347"/>
            <a:ext cx="8441359" cy="2244204"/>
          </a:xfrm>
          <a:prstGeom prst="rect">
            <a:avLst/>
          </a:prstGeom>
          <a:solidFill>
            <a:schemeClr val="tx2">
              <a:lumMod val="20000"/>
              <a:lumOff val="80000"/>
            </a:schemeClr>
          </a:solidFill>
          <a:ln w="12700">
            <a:noFill/>
            <a:miter lim="800000"/>
            <a:headEnd/>
            <a:tailEnd/>
          </a:ln>
          <a:effectLst/>
        </p:spPr>
        <p:txBody>
          <a:bodyPr wrap="square" lIns="90488" tIns="44450" rIns="90488" bIns="44450">
            <a:spAutoFit/>
          </a:bodyPr>
          <a:lstStyle/>
          <a:p>
            <a:pPr algn="l" eaLnBrk="0" hangingPunct="0"/>
            <a:r>
              <a:rPr lang="en-US" sz="2800" i="1" dirty="0">
                <a:latin typeface="Arial" charset="0"/>
              </a:rPr>
              <a:t>Demand Below or equal to 400 boards, the alternative with the lowest fixed cost, choose A</a:t>
            </a:r>
          </a:p>
          <a:p>
            <a:pPr algn="l" eaLnBrk="0" hangingPunct="0"/>
            <a:endParaRPr lang="en-US" sz="2800" i="1" dirty="0">
              <a:latin typeface="Arial" charset="0"/>
            </a:endParaRPr>
          </a:p>
          <a:p>
            <a:pPr algn="l" eaLnBrk="0" hangingPunct="0"/>
            <a:r>
              <a:rPr lang="en-US" sz="2800" i="1" dirty="0">
                <a:latin typeface="Arial" charset="0"/>
              </a:rPr>
              <a:t>Demand Above or equal to 400 boards, the alternative with the lowest variable cost, choose B</a:t>
            </a:r>
          </a:p>
        </p:txBody>
      </p:sp>
      <p:grpSp>
        <p:nvGrpSpPr>
          <p:cNvPr id="11" name="Group 10"/>
          <p:cNvGrpSpPr/>
          <p:nvPr/>
        </p:nvGrpSpPr>
        <p:grpSpPr>
          <a:xfrm>
            <a:off x="3266175" y="1143001"/>
            <a:ext cx="5638800" cy="2067685"/>
            <a:chOff x="1828800" y="1143000"/>
            <a:chExt cx="5638800" cy="2067685"/>
          </a:xfrm>
          <a:solidFill>
            <a:schemeClr val="tx2">
              <a:lumMod val="20000"/>
              <a:lumOff val="80000"/>
            </a:schemeClr>
          </a:solidFill>
        </p:grpSpPr>
        <p:sp>
          <p:nvSpPr>
            <p:cNvPr id="9" name="Rectangle 14"/>
            <p:cNvSpPr>
              <a:spLocks noChangeArrowheads="1"/>
            </p:cNvSpPr>
            <p:nvPr/>
          </p:nvSpPr>
          <p:spPr bwMode="auto">
            <a:xfrm>
              <a:off x="1828800" y="1143000"/>
              <a:ext cx="5638800" cy="1971261"/>
            </a:xfrm>
            <a:prstGeom prst="rect">
              <a:avLst/>
            </a:prstGeom>
            <a:grpFill/>
            <a:ln w="9525">
              <a:solidFill>
                <a:schemeClr val="tx1"/>
              </a:solidFill>
              <a:miter lim="800000"/>
              <a:headEnd/>
              <a:tailEnd/>
            </a:ln>
            <a:effectLst/>
          </p:spPr>
          <p:txBody>
            <a:bodyPr wrap="none" anchor="ctr"/>
            <a:lstStyle/>
            <a:p>
              <a:endParaRPr lang="en-US"/>
            </a:p>
          </p:txBody>
        </p:sp>
        <p:grpSp>
          <p:nvGrpSpPr>
            <p:cNvPr id="235524" name="Group 4"/>
            <p:cNvGrpSpPr>
              <a:grpSpLocks/>
            </p:cNvGrpSpPr>
            <p:nvPr/>
          </p:nvGrpSpPr>
          <p:grpSpPr bwMode="auto">
            <a:xfrm>
              <a:off x="1981200" y="1199322"/>
              <a:ext cx="5360989" cy="2011363"/>
              <a:chOff x="1232" y="1395"/>
              <a:chExt cx="3377" cy="1267"/>
            </a:xfrm>
            <a:grpFill/>
          </p:grpSpPr>
          <p:sp>
            <p:nvSpPr>
              <p:cNvPr id="235525" name="Rectangle 5"/>
              <p:cNvSpPr>
                <a:spLocks noChangeArrowheads="1"/>
              </p:cNvSpPr>
              <p:nvPr/>
            </p:nvSpPr>
            <p:spPr bwMode="auto">
              <a:xfrm>
                <a:off x="1232" y="1710"/>
                <a:ext cx="3377" cy="952"/>
              </a:xfrm>
              <a:prstGeom prst="rect">
                <a:avLst/>
              </a:prstGeom>
              <a:grpFill/>
              <a:ln w="12700">
                <a:noFill/>
                <a:miter lim="800000"/>
                <a:headEnd/>
                <a:tailEnd/>
              </a:ln>
              <a:effectLst/>
            </p:spPr>
            <p:txBody>
              <a:bodyPr wrap="none" lIns="90488" tIns="44450" rIns="90488" bIns="44450">
                <a:spAutoFit/>
              </a:bodyPr>
              <a:lstStyle/>
              <a:p>
                <a:pPr eaLnBrk="0" hangingPunct="0">
                  <a:lnSpc>
                    <a:spcPct val="110000"/>
                  </a:lnSpc>
                  <a:tabLst>
                    <a:tab pos="2286000" algn="r"/>
                    <a:tab pos="2374900" algn="l"/>
                  </a:tabLst>
                </a:pPr>
                <a:r>
                  <a:rPr lang="en-US" sz="2800" dirty="0">
                    <a:latin typeface="Arial" charset="0"/>
                  </a:rPr>
                  <a:t>	$2,000 + $50</a:t>
                </a:r>
                <a:r>
                  <a:rPr lang="en-US" sz="2800" i="1" dirty="0"/>
                  <a:t>v	</a:t>
                </a:r>
                <a:r>
                  <a:rPr lang="en-US" sz="2800" dirty="0">
                    <a:latin typeface="Arial" charset="0"/>
                  </a:rPr>
                  <a:t>= $10,000 + $30</a:t>
                </a:r>
                <a:r>
                  <a:rPr lang="en-US" sz="2800" i="1" dirty="0"/>
                  <a:t>v</a:t>
                </a:r>
                <a:endParaRPr lang="en-US" sz="2800" dirty="0">
                  <a:latin typeface="Arial" charset="0"/>
                </a:endParaRPr>
              </a:p>
              <a:p>
                <a:pPr eaLnBrk="0" hangingPunct="0">
                  <a:lnSpc>
                    <a:spcPct val="110000"/>
                  </a:lnSpc>
                  <a:tabLst>
                    <a:tab pos="2286000" algn="r"/>
                    <a:tab pos="2374900" algn="l"/>
                  </a:tabLst>
                </a:pPr>
                <a:r>
                  <a:rPr lang="en-US" sz="2800" dirty="0">
                    <a:latin typeface="Arial" charset="0"/>
                  </a:rPr>
                  <a:t>	$20</a:t>
                </a:r>
                <a:r>
                  <a:rPr lang="en-US" sz="2800" i="1" dirty="0"/>
                  <a:t>v</a:t>
                </a:r>
                <a:r>
                  <a:rPr lang="en-US" sz="2800" dirty="0">
                    <a:latin typeface="Arial" charset="0"/>
                  </a:rPr>
                  <a:t>	= $8,000</a:t>
                </a:r>
              </a:p>
              <a:p>
                <a:pPr eaLnBrk="0" hangingPunct="0">
                  <a:lnSpc>
                    <a:spcPct val="110000"/>
                  </a:lnSpc>
                  <a:tabLst>
                    <a:tab pos="2286000" algn="r"/>
                    <a:tab pos="2374900" algn="l"/>
                  </a:tabLst>
                </a:pPr>
                <a:r>
                  <a:rPr lang="en-US" sz="2800" i="1" dirty="0"/>
                  <a:t>	v</a:t>
                </a:r>
                <a:r>
                  <a:rPr lang="en-US" sz="2800" dirty="0">
                    <a:latin typeface="Arial" charset="0"/>
                  </a:rPr>
                  <a:t>	= 400 units</a:t>
                </a:r>
              </a:p>
            </p:txBody>
          </p:sp>
          <p:sp>
            <p:nvSpPr>
              <p:cNvPr id="235526" name="Rectangle 6"/>
              <p:cNvSpPr>
                <a:spLocks noChangeArrowheads="1"/>
              </p:cNvSpPr>
              <p:nvPr/>
            </p:nvSpPr>
            <p:spPr bwMode="auto">
              <a:xfrm>
                <a:off x="1489" y="1395"/>
                <a:ext cx="2885" cy="325"/>
              </a:xfrm>
              <a:prstGeom prst="rect">
                <a:avLst/>
              </a:prstGeom>
              <a:grpFill/>
              <a:ln w="12700">
                <a:noFill/>
                <a:miter lim="800000"/>
                <a:headEnd/>
                <a:tailEnd/>
              </a:ln>
              <a:effectLst/>
            </p:spPr>
            <p:txBody>
              <a:bodyPr lIns="90488" tIns="44450" rIns="90488" bIns="44450">
                <a:spAutoFit/>
              </a:bodyPr>
              <a:lstStyle/>
              <a:p>
                <a:pPr eaLnBrk="0" hangingPunct="0">
                  <a:spcBef>
                    <a:spcPct val="20000"/>
                  </a:spcBef>
                  <a:tabLst>
                    <a:tab pos="955675" algn="ctr"/>
                    <a:tab pos="3241675" algn="ctr"/>
                  </a:tabLst>
                </a:pPr>
                <a:r>
                  <a:rPr lang="en-US" sz="2800" i="1" dirty="0">
                    <a:latin typeface="Arial" charset="0"/>
                  </a:rPr>
                  <a:t>	Process A	Process B</a:t>
                </a:r>
              </a:p>
            </p:txBody>
          </p:sp>
        </p:grpSp>
      </p:gr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Multiple Processes – Indifference Point</a:t>
            </a:r>
          </a:p>
        </p:txBody>
      </p:sp>
      <p:pic>
        <p:nvPicPr>
          <p:cNvPr id="1026" name="Picture 2" descr="figun_06_06"/>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551177" y="1295400"/>
            <a:ext cx="7075475" cy="5035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38315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9001"/>
            <a:ext cx="10515600" cy="1325563"/>
          </a:xfrm>
        </p:spPr>
        <p:txBody>
          <a:bodyPr/>
          <a:lstStyle/>
          <a:p>
            <a:r>
              <a:rPr lang="en-US" dirty="0"/>
              <a:t>Process Selection in Excel</a:t>
            </a:r>
          </a:p>
        </p:txBody>
      </p:sp>
      <p:pic>
        <p:nvPicPr>
          <p:cNvPr id="2050" name="Picture 2" descr="figun_06_11"/>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14" t="-2975" r="714" b="2975"/>
          <a:stretch/>
        </p:blipFill>
        <p:spPr bwMode="auto">
          <a:xfrm>
            <a:off x="1646834" y="1308100"/>
            <a:ext cx="8898331" cy="554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2628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997</Words>
  <Application>Microsoft Office PowerPoint</Application>
  <PresentationFormat>Widescreen</PresentationFormat>
  <Paragraphs>232</Paragraphs>
  <Slides>24</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Calibri Light</vt:lpstr>
      <vt:lpstr>Helvetica</vt:lpstr>
      <vt:lpstr>Perpetua</vt:lpstr>
      <vt:lpstr>Times New Roman</vt:lpstr>
      <vt:lpstr>Wingdings</vt:lpstr>
      <vt:lpstr>Office Theme</vt:lpstr>
      <vt:lpstr>Processes and Technology</vt:lpstr>
      <vt:lpstr>Process Planning</vt:lpstr>
      <vt:lpstr>Process Strategy</vt:lpstr>
      <vt:lpstr>Outsourcing</vt:lpstr>
      <vt:lpstr>Sourcing Continuum</vt:lpstr>
      <vt:lpstr>Process Selection</vt:lpstr>
      <vt:lpstr>Product-Process Matrix</vt:lpstr>
      <vt:lpstr>Types of Processes</vt:lpstr>
      <vt:lpstr>Types of Processes</vt:lpstr>
      <vt:lpstr>Types of Processes</vt:lpstr>
      <vt:lpstr>Types of Processes</vt:lpstr>
      <vt:lpstr>Process Selection With  Break-Even Analysis</vt:lpstr>
      <vt:lpstr>Process Selection With  Break-Even Analysis</vt:lpstr>
      <vt:lpstr>PowerPoint Presentation</vt:lpstr>
      <vt:lpstr>Process Selection With  Break-Even Analysis</vt:lpstr>
      <vt:lpstr>Process Selection With  Break-Even Analysis</vt:lpstr>
      <vt:lpstr>Break-Even Analysis</vt:lpstr>
      <vt:lpstr>Break-Even Analysis</vt:lpstr>
      <vt:lpstr>Break-Even Analysis: Graph</vt:lpstr>
      <vt:lpstr>PowerPoint Presentation</vt:lpstr>
      <vt:lpstr>Process Selection – Multiple Processes</vt:lpstr>
      <vt:lpstr>Process Selection – Multiple Processes</vt:lpstr>
      <vt:lpstr>Multiple Processes – Indifference Point</vt:lpstr>
      <vt:lpstr>Process Selection in Excel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Processes and Technology</dc:title>
  <dc:creator>Mahamaya Mohanty</dc:creator>
  <cp:lastModifiedBy>Mahamaya Mohanty</cp:lastModifiedBy>
  <cp:revision>1</cp:revision>
  <dcterms:created xsi:type="dcterms:W3CDTF">2020-01-21T06:38:24Z</dcterms:created>
  <dcterms:modified xsi:type="dcterms:W3CDTF">2020-01-21T06:39:10Z</dcterms:modified>
</cp:coreProperties>
</file>