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8"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95" r:id="rId27"/>
    <p:sldId id="282" r:id="rId28"/>
    <p:sldId id="296" r:id="rId29"/>
    <p:sldId id="283" r:id="rId30"/>
    <p:sldId id="284" r:id="rId31"/>
    <p:sldId id="285" r:id="rId32"/>
    <p:sldId id="297" r:id="rId33"/>
    <p:sldId id="286" r:id="rId34"/>
    <p:sldId id="287" r:id="rId35"/>
    <p:sldId id="288" r:id="rId36"/>
    <p:sldId id="289" r:id="rId37"/>
    <p:sldId id="290" r:id="rId38"/>
    <p:sldId id="291" r:id="rId39"/>
    <p:sldId id="292" r:id="rId40"/>
    <p:sldId id="293" r:id="rId41"/>
    <p:sldId id="294"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22" autoAdjust="0"/>
    <p:restoredTop sz="94718" autoAdjust="0"/>
  </p:normalViewPr>
  <p:slideViewPr>
    <p:cSldViewPr>
      <p:cViewPr varScale="1">
        <p:scale>
          <a:sx n="65" d="100"/>
          <a:sy n="65" d="100"/>
        </p:scale>
        <p:origin x="1184" y="40"/>
      </p:cViewPr>
      <p:guideLst>
        <p:guide orient="horz" pos="2160"/>
        <p:guide pos="2880"/>
      </p:guideLst>
    </p:cSldViewPr>
  </p:slideViewPr>
  <p:outlineViewPr>
    <p:cViewPr>
      <p:scale>
        <a:sx n="33" d="100"/>
        <a:sy n="33" d="100"/>
      </p:scale>
      <p:origin x="0" y="1332"/>
    </p:cViewPr>
  </p:outlineViewPr>
  <p:notesTextViewPr>
    <p:cViewPr>
      <p:scale>
        <a:sx n="1" d="1"/>
        <a:sy n="1" d="1"/>
      </p:scale>
      <p:origin x="0" y="0"/>
    </p:cViewPr>
  </p:notesTextViewPr>
  <p:sorterViewPr>
    <p:cViewPr>
      <p:scale>
        <a:sx n="66" d="100"/>
        <a:sy n="66" d="100"/>
      </p:scale>
      <p:origin x="0" y="221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439C6C-918E-41B3-9DCC-1C631D85867A}" type="datetimeFigureOut">
              <a:rPr lang="en-US" smtClean="0"/>
              <a:pPr/>
              <a:t>6/12/2022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1941C3-B210-4BB6-BE54-1BC559A69455}" type="slidenum">
              <a:rPr lang="en-US" smtClean="0"/>
              <a:pPr/>
              <a:t>‹#›</a:t>
            </a:fld>
            <a:endParaRPr lang="en-US"/>
          </a:p>
        </p:txBody>
      </p:sp>
    </p:spTree>
    <p:extLst>
      <p:ext uri="{BB962C8B-B14F-4D97-AF65-F5344CB8AC3E}">
        <p14:creationId xmlns:p14="http://schemas.microsoft.com/office/powerpoint/2010/main" val="977857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53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0E3C625-F04B-48AC-9646-7B6805912314}" type="slidenum">
              <a:rPr lang="en-US"/>
              <a:pPr fontAlgn="base">
                <a:spcBef>
                  <a:spcPct val="0"/>
                </a:spcBef>
                <a:spcAft>
                  <a:spcPct val="0"/>
                </a:spcAft>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15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A89D2E8-2568-4564-A484-269C8DF99D7A}" type="slidenum">
              <a:rPr lang="en-US"/>
              <a:pPr fontAlgn="base">
                <a:spcBef>
                  <a:spcPct val="0"/>
                </a:spcBef>
                <a:spcAft>
                  <a:spcPct val="0"/>
                </a:spcAft>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35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033C7B5-AE31-48B0-9B62-4842E963BA0F}" type="slidenum">
              <a:rPr lang="en-US"/>
              <a:pPr fontAlgn="base">
                <a:spcBef>
                  <a:spcPct val="0"/>
                </a:spcBef>
                <a:spcAft>
                  <a:spcPct val="0"/>
                </a:spcAft>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5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156EB72-5F11-4AE8-AD7C-E6048C363E6A}" type="slidenum">
              <a:rPr lang="en-US"/>
              <a:pPr fontAlgn="base">
                <a:spcBef>
                  <a:spcPct val="0"/>
                </a:spcBef>
                <a:spcAft>
                  <a:spcPct val="0"/>
                </a:spcAft>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BABD697-4205-414F-9279-563812E5882C}" type="slidenum">
              <a:rPr lang="en-US"/>
              <a:pPr fontAlgn="base">
                <a:spcBef>
                  <a:spcPct val="0"/>
                </a:spcBef>
                <a:spcAft>
                  <a:spcPct val="0"/>
                </a:spcAft>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96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10C8FF9-2306-467A-85FD-02EC26A3F409}" type="slidenum">
              <a:rPr lang="en-US"/>
              <a:pPr fontAlgn="base">
                <a:spcBef>
                  <a:spcPct val="0"/>
                </a:spcBef>
                <a:spcAft>
                  <a:spcPct val="0"/>
                </a:spcAft>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17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4CD3F19-26E3-401B-B842-1BA9A0F2F6A0}" type="slidenum">
              <a:rPr lang="en-US"/>
              <a:pPr fontAlgn="base">
                <a:spcBef>
                  <a:spcPct val="0"/>
                </a:spcBef>
                <a:spcAft>
                  <a:spcPct val="0"/>
                </a:spcAft>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37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E01BE18-D17B-49A9-A0BF-544690C5A104}" type="slidenum">
              <a:rPr lang="en-US"/>
              <a:pPr fontAlgn="base">
                <a:spcBef>
                  <a:spcPct val="0"/>
                </a:spcBef>
                <a:spcAft>
                  <a:spcPct val="0"/>
                </a:spcAft>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58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49B27C4-E83D-42A0-BE16-A42DB40D1EE4}" type="slidenum">
              <a:rPr lang="en-US"/>
              <a:pPr fontAlgn="base">
                <a:spcBef>
                  <a:spcPct val="0"/>
                </a:spcBef>
                <a:spcAft>
                  <a:spcPct val="0"/>
                </a:spcAft>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78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A302805-7F46-4BF6-AD27-F7B8978535F2}" type="slidenum">
              <a:rPr lang="en-US"/>
              <a:pPr fontAlgn="base">
                <a:spcBef>
                  <a:spcPct val="0"/>
                </a:spcBef>
                <a:spcAft>
                  <a:spcPct val="0"/>
                </a:spcAft>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99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E2CFDCB-6A40-4B90-9DC6-923EE6C2EB20}" type="slidenum">
              <a:rPr lang="en-US"/>
              <a:pPr fontAlgn="base">
                <a:spcBef>
                  <a:spcPct val="0"/>
                </a:spcBef>
                <a:spcAft>
                  <a:spcPct val="0"/>
                </a:spcAft>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19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784F433-9AC1-4C1F-933B-77232EB86087}" type="slidenum">
              <a:rPr lang="en-US"/>
              <a:pPr fontAlgn="base">
                <a:spcBef>
                  <a:spcPct val="0"/>
                </a:spcBef>
                <a:spcAft>
                  <a:spcPct val="0"/>
                </a:spcAft>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40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B70531D-D7C8-4D16-9A99-6ADCEF4BCEB1}" type="slidenum">
              <a:rPr lang="en-US"/>
              <a:pPr fontAlgn="base">
                <a:spcBef>
                  <a:spcPct val="0"/>
                </a:spcBef>
                <a:spcAft>
                  <a:spcPct val="0"/>
                </a:spcAft>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3050F-4FFB-4497-869D-5BE284EEDC24}" type="datetimeFigureOut">
              <a:rPr lang="en-US" smtClean="0"/>
              <a:pPr/>
              <a:t>6/12/2022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C95D1-FF15-4A43-A0A4-2474B3BC3F03}" type="slidenum">
              <a:rPr lang="en-US" smtClean="0"/>
              <a:pPr/>
              <a:t>‹#›</a:t>
            </a:fld>
            <a:endParaRPr lang="en-US"/>
          </a:p>
        </p:txBody>
      </p:sp>
    </p:spTree>
    <p:extLst>
      <p:ext uri="{BB962C8B-B14F-4D97-AF65-F5344CB8AC3E}">
        <p14:creationId xmlns:p14="http://schemas.microsoft.com/office/powerpoint/2010/main" val="1915931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A9F3050F-4FFB-4497-869D-5BE284EEDC24}" type="datetimeFigureOut">
              <a:rPr lang="en-US" smtClean="0"/>
              <a:pPr/>
              <a:t>6/12/2022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C95D1-FF15-4A43-A0A4-2474B3BC3F03}" type="slidenum">
              <a:rPr lang="en-US" smtClean="0"/>
              <a:pPr/>
              <a:t>‹#›</a:t>
            </a:fld>
            <a:endParaRPr lang="en-US"/>
          </a:p>
        </p:txBody>
      </p:sp>
      <p:pic>
        <p:nvPicPr>
          <p:cNvPr id="7" name="Picture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763000" y="76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4"/>
          <p:cNvSpPr txBox="1">
            <a:spLocks noChangeArrowheads="1"/>
          </p:cNvSpPr>
          <p:nvPr userDrawn="1"/>
        </p:nvSpPr>
        <p:spPr bwMode="auto">
          <a:xfrm rot="16200000">
            <a:off x="6644481" y="2575719"/>
            <a:ext cx="4618038" cy="228600"/>
          </a:xfrm>
          <a:prstGeom prst="rect">
            <a:avLst/>
          </a:prstGeom>
          <a:noFill/>
          <a:ln>
            <a:noFill/>
          </a:ln>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r">
              <a:defRPr/>
            </a:pPr>
            <a:r>
              <a:rPr lang="en-US" sz="900" dirty="0" smtClean="0">
                <a:solidFill>
                  <a:srgbClr val="595959"/>
                </a:solidFill>
                <a:latin typeface="Sylfaen" pitchFamily="18" charset="0"/>
                <a:ea typeface="+mn-ea"/>
              </a:rPr>
              <a:t>Copyright © 2014 by McGraw Hill Education (India) Private Limited. All rights reserved.</a:t>
            </a:r>
          </a:p>
        </p:txBody>
      </p:sp>
    </p:spTree>
    <p:extLst>
      <p:ext uri="{BB962C8B-B14F-4D97-AF65-F5344CB8AC3E}">
        <p14:creationId xmlns:p14="http://schemas.microsoft.com/office/powerpoint/2010/main" val="20088753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3050F-4FFB-4497-869D-5BE284EEDC24}" type="datetimeFigureOut">
              <a:rPr lang="en-US" smtClean="0"/>
              <a:pPr/>
              <a:t>6/12/2022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6C95D1-FF15-4A43-A0A4-2474B3BC3F03}" type="slidenum">
              <a:rPr lang="en-US" smtClean="0"/>
              <a:pPr/>
              <a:t>‹#›</a:t>
            </a:fld>
            <a:endParaRPr lang="en-US"/>
          </a:p>
        </p:txBody>
      </p:sp>
      <p:sp>
        <p:nvSpPr>
          <p:cNvPr id="7" name="Rectangle 13"/>
          <p:cNvSpPr>
            <a:spLocks noChangeArrowheads="1"/>
          </p:cNvSpPr>
          <p:nvPr userDrawn="1"/>
        </p:nvSpPr>
        <p:spPr bwMode="auto">
          <a:xfrm>
            <a:off x="8653329" y="6612883"/>
            <a:ext cx="527710" cy="246221"/>
          </a:xfrm>
          <a:prstGeom prst="rect">
            <a:avLst/>
          </a:prstGeom>
          <a:noFill/>
          <a:ln w="38100">
            <a:noFill/>
            <a:miter lim="800000"/>
            <a:headEnd/>
            <a:tailEnd/>
          </a:ln>
          <a:effectLst/>
        </p:spPr>
        <p:txBody>
          <a:bodyPr wrap="none">
            <a:spAutoFit/>
          </a:bodyPr>
          <a:lstStyle/>
          <a:p>
            <a:pPr algn="ctr">
              <a:defRPr/>
            </a:pPr>
            <a:r>
              <a:rPr lang="en-US" sz="1000" b="1" dirty="0" smtClean="0">
                <a:latin typeface="Times New Roman" pitchFamily="18" charset="0"/>
                <a:cs typeface="+mn-cs"/>
              </a:rPr>
              <a:t>11</a:t>
            </a:r>
            <a:r>
              <a:rPr lang="en-US" sz="1000" b="1" dirty="0" smtClean="0">
                <a:latin typeface="Times New Roman" pitchFamily="18" charset="0"/>
                <a:cs typeface="Arial" charset="0"/>
              </a:rPr>
              <a:t>–</a:t>
            </a:r>
            <a:fld id="{FC7F5C4D-D62B-487B-B683-07611D9500BB}" type="slidenum">
              <a:rPr lang="en-US" sz="1000" b="1" smtClean="0">
                <a:latin typeface="Times New Roman" pitchFamily="18" charset="0"/>
              </a:rPr>
              <a:pPr algn="ctr">
                <a:defRPr/>
              </a:pPr>
              <a:t>‹#›</a:t>
            </a:fld>
            <a:endParaRPr lang="en-US" sz="1000" b="1" dirty="0">
              <a:latin typeface="Times New Roman" pitchFamily="18" charset="0"/>
            </a:endParaRPr>
          </a:p>
        </p:txBody>
      </p:sp>
    </p:spTree>
    <p:extLst>
      <p:ext uri="{BB962C8B-B14F-4D97-AF65-F5344CB8AC3E}">
        <p14:creationId xmlns:p14="http://schemas.microsoft.com/office/powerpoint/2010/main" val="1464467833"/>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800" b="1" kern="1200" cap="none" spc="50">
          <a:ln w="12700" cmpd="sng">
            <a:solidFill>
              <a:schemeClr val="accent6">
                <a:satMod val="120000"/>
                <a:shade val="80000"/>
              </a:schemeClr>
            </a:solidFill>
            <a:prstDash val="solid"/>
          </a:ln>
          <a:solidFill>
            <a:schemeClr val="tx1"/>
          </a:solidFill>
          <a:effectLst>
            <a:glow rad="53100">
              <a:schemeClr val="accent6">
                <a:satMod val="180000"/>
                <a:alpha val="30000"/>
              </a:schemeClr>
            </a:glow>
          </a:effectLst>
          <a:latin typeface="Centaur" panose="02030504050205020304" pitchFamily="18" charset="0"/>
          <a:ea typeface="+mj-ea"/>
          <a:cs typeface="+mj-cs"/>
        </a:defRPr>
      </a:lvl1pPr>
    </p:titleStyle>
    <p:bodyStyle>
      <a:lvl1pPr marL="342900" indent="-342900" algn="l" defTabSz="914400" rtl="0" eaLnBrk="1" latinLnBrk="0" hangingPunct="1">
        <a:spcBef>
          <a:spcPct val="20000"/>
        </a:spcBef>
        <a:buClr>
          <a:schemeClr val="accent6">
            <a:lumMod val="75000"/>
          </a:schemeClr>
        </a:buClr>
        <a:buFont typeface="Arial" panose="020B0604020202020204" pitchFamily="34" charset="0"/>
        <a:buChar char="•"/>
        <a:defRPr sz="3200" b="0" kern="1200">
          <a:solidFill>
            <a:schemeClr val="tx1"/>
          </a:solidFill>
          <a:latin typeface="Century" panose="02040604050505020304" pitchFamily="18" charset="0"/>
          <a:ea typeface="+mn-ea"/>
          <a:cs typeface="Narkisim" panose="020E0502050101010101" pitchFamily="34" charset="-79"/>
        </a:defRPr>
      </a:lvl1pPr>
      <a:lvl2pPr marL="742950" indent="-285750" algn="l" defTabSz="914400" rtl="0" eaLnBrk="1" latinLnBrk="0" hangingPunct="1">
        <a:spcBef>
          <a:spcPct val="20000"/>
        </a:spcBef>
        <a:buClr>
          <a:schemeClr val="accent6">
            <a:lumMod val="75000"/>
          </a:schemeClr>
        </a:buClr>
        <a:buFont typeface="Arial" panose="020B0604020202020204" pitchFamily="34" charset="0"/>
        <a:buChar char="–"/>
        <a:defRPr sz="2800" b="0" kern="1200">
          <a:solidFill>
            <a:schemeClr val="tx1"/>
          </a:solidFill>
          <a:latin typeface="Century" panose="02040604050505020304" pitchFamily="18" charset="0"/>
          <a:ea typeface="+mn-ea"/>
          <a:cs typeface="Narkisim" panose="020E0502050101010101" pitchFamily="34" charset="-79"/>
        </a:defRPr>
      </a:lvl2pPr>
      <a:lvl3pPr marL="1143000" indent="-228600" algn="l" defTabSz="914400" rtl="0" eaLnBrk="1" latinLnBrk="0" hangingPunct="1">
        <a:spcBef>
          <a:spcPct val="20000"/>
        </a:spcBef>
        <a:buClr>
          <a:schemeClr val="accent6">
            <a:lumMod val="75000"/>
          </a:schemeClr>
        </a:buClr>
        <a:buFont typeface="Wingdings" panose="05000000000000000000" pitchFamily="2" charset="2"/>
        <a:buChar char="§"/>
        <a:defRPr sz="2400" b="0" kern="1200">
          <a:solidFill>
            <a:schemeClr val="tx1"/>
          </a:solidFill>
          <a:latin typeface="Century" panose="02040604050505020304" pitchFamily="18" charset="0"/>
          <a:ea typeface="+mn-ea"/>
          <a:cs typeface="Narkisim" panose="020E0502050101010101" pitchFamily="34" charset="-79"/>
        </a:defRPr>
      </a:lvl3pPr>
      <a:lvl4pPr marL="1600200" indent="-228600" algn="l" defTabSz="914400" rtl="0" eaLnBrk="1" latinLnBrk="0" hangingPunct="1">
        <a:spcBef>
          <a:spcPct val="20000"/>
        </a:spcBef>
        <a:buClr>
          <a:schemeClr val="accent6">
            <a:lumMod val="75000"/>
          </a:schemeClr>
        </a:buClr>
        <a:buFont typeface="Wingdings" panose="05000000000000000000" pitchFamily="2" charset="2"/>
        <a:buChar char="Ø"/>
        <a:defRPr sz="2000" b="0" kern="1200">
          <a:solidFill>
            <a:schemeClr val="tx1"/>
          </a:solidFill>
          <a:latin typeface="Century" panose="02040604050505020304" pitchFamily="18" charset="0"/>
          <a:ea typeface="+mn-ea"/>
          <a:cs typeface="Narkisim" panose="020E0502050101010101" pitchFamily="34" charset="-79"/>
        </a:defRPr>
      </a:lvl4pPr>
      <a:lvl5pPr marL="2057400" indent="-228600" algn="l" defTabSz="914400" rtl="0" eaLnBrk="1" latinLnBrk="0" hangingPunct="1">
        <a:spcBef>
          <a:spcPct val="20000"/>
        </a:spcBef>
        <a:buClr>
          <a:schemeClr val="accent6">
            <a:lumMod val="75000"/>
          </a:schemeClr>
        </a:buClr>
        <a:buFont typeface="Arial" panose="020B0604020202020204" pitchFamily="34" charset="0"/>
        <a:buChar char="»"/>
        <a:defRPr sz="2000" b="0" kern="1200">
          <a:solidFill>
            <a:schemeClr val="tx1"/>
          </a:solidFill>
          <a:latin typeface="Century" panose="02040604050505020304" pitchFamily="18" charset="0"/>
          <a:ea typeface="+mn-ea"/>
          <a:cs typeface="Narkisim" panose="020E0502050101010101" pitchFamily="34" charset="-79"/>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81000"/>
            <a:ext cx="6477000" cy="2286000"/>
          </a:xfrm>
        </p:spPr>
        <p:txBody>
          <a:bodyPr>
            <a:noAutofit/>
          </a:bodyPr>
          <a:lstStyle/>
          <a:p>
            <a:pPr algn="l" fontAlgn="auto">
              <a:spcAft>
                <a:spcPts val="0"/>
              </a:spcAft>
              <a:defRPr/>
            </a:pPr>
            <a:r>
              <a:rPr lang="en-US" sz="7200" dirty="0" smtClean="0">
                <a:effectLst>
                  <a:glow rad="53100">
                    <a:schemeClr val="accent6">
                      <a:satMod val="180000"/>
                      <a:alpha val="30000"/>
                    </a:schemeClr>
                  </a:glow>
                  <a:outerShdw blurRad="38100" dist="38100" dir="2700000" algn="tl">
                    <a:srgbClr val="000000">
                      <a:alpha val="43137"/>
                    </a:srgbClr>
                  </a:outerShdw>
                </a:effectLst>
              </a:rPr>
              <a:t>Process Design and Analysis </a:t>
            </a:r>
            <a:endParaRPr lang="en-US" sz="7200" dirty="0">
              <a:effectLst>
                <a:glow rad="53100">
                  <a:schemeClr val="accent6">
                    <a:satMod val="180000"/>
                    <a:alpha val="30000"/>
                  </a:schemeClr>
                </a:glow>
                <a:outerShdw blurRad="38100" dist="38100" dir="2700000" algn="tl">
                  <a:srgbClr val="000000">
                    <a:alpha val="43137"/>
                  </a:srgbClr>
                </a:outerShdw>
              </a:effectLst>
            </a:endParaRPr>
          </a:p>
        </p:txBody>
      </p:sp>
      <p:sp>
        <p:nvSpPr>
          <p:cNvPr id="14339" name="Rectangle 7"/>
          <p:cNvSpPr>
            <a:spLocks noChangeArrowheads="1"/>
          </p:cNvSpPr>
          <p:nvPr/>
        </p:nvSpPr>
        <p:spPr bwMode="auto">
          <a:xfrm>
            <a:off x="4959350" y="6532563"/>
            <a:ext cx="4194175" cy="247650"/>
          </a:xfrm>
          <a:prstGeom prst="rect">
            <a:avLst/>
          </a:prstGeom>
          <a:noFill/>
          <a:ln w="9525">
            <a:noFill/>
            <a:miter lim="800000"/>
            <a:headEnd/>
            <a:tailEnd/>
          </a:ln>
        </p:spPr>
        <p:txBody>
          <a:bodyPr wrap="none" lIns="92075" tIns="46038" rIns="92075" bIns="46038">
            <a:spAutoFit/>
          </a:bodyPr>
          <a:lstStyle/>
          <a:p>
            <a:r>
              <a:rPr lang="en-US" sz="1000" b="1" i="1">
                <a:solidFill>
                  <a:schemeClr val="bg1"/>
                </a:solidFill>
                <a:latin typeface="Times New Roman" pitchFamily="18" charset="0"/>
              </a:rPr>
              <a:t>Copyright © 2014 by The McGraw-Hill Companies, Inc. All rights reserved.</a:t>
            </a:r>
            <a:endParaRPr lang="en-US">
              <a:solidFill>
                <a:schemeClr val="bg1"/>
              </a:solidFill>
            </a:endParaRPr>
          </a:p>
        </p:txBody>
      </p:sp>
      <p:sp>
        <p:nvSpPr>
          <p:cNvPr id="14340" name="Rectangle 8"/>
          <p:cNvSpPr>
            <a:spLocks noChangeArrowheads="1"/>
          </p:cNvSpPr>
          <p:nvPr/>
        </p:nvSpPr>
        <p:spPr bwMode="auto">
          <a:xfrm>
            <a:off x="77788" y="6535738"/>
            <a:ext cx="1222375" cy="247650"/>
          </a:xfrm>
          <a:prstGeom prst="rect">
            <a:avLst/>
          </a:prstGeom>
          <a:noFill/>
          <a:ln w="9525">
            <a:noFill/>
            <a:miter lim="800000"/>
            <a:headEnd/>
            <a:tailEnd/>
          </a:ln>
        </p:spPr>
        <p:txBody>
          <a:bodyPr wrap="none" lIns="92075" tIns="46038" rIns="92075" bIns="46038">
            <a:spAutoFit/>
          </a:bodyPr>
          <a:lstStyle/>
          <a:p>
            <a:r>
              <a:rPr lang="en-US" sz="1000" b="1" i="1">
                <a:solidFill>
                  <a:schemeClr val="bg1"/>
                </a:solidFill>
                <a:latin typeface="Times New Roman" pitchFamily="18" charset="0"/>
              </a:rPr>
              <a:t>McGraw-Hill/Irwin</a:t>
            </a:r>
            <a:endParaRPr lang="en-US">
              <a:solidFill>
                <a:schemeClr val="bg1"/>
              </a:solidFill>
            </a:endParaRPr>
          </a:p>
        </p:txBody>
      </p:sp>
      <p:sp>
        <p:nvSpPr>
          <p:cNvPr id="3" name="Subtitle 2"/>
          <p:cNvSpPr>
            <a:spLocks noGrp="1"/>
          </p:cNvSpPr>
          <p:nvPr>
            <p:ph type="subTitle" idx="1"/>
          </p:nvPr>
        </p:nvSpPr>
        <p:spPr/>
        <p:txBody>
          <a:bodyPr/>
          <a:lstStyle/>
          <a:p>
            <a:endParaRPr lang="en-IN"/>
          </a:p>
        </p:txBody>
      </p:sp>
    </p:spTree>
    <p:extLst>
      <p:ext uri="{BB962C8B-B14F-4D97-AF65-F5344CB8AC3E}">
        <p14:creationId xmlns:p14="http://schemas.microsoft.com/office/powerpoint/2010/main" val="21633201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Learning Objectives</a:t>
            </a:r>
            <a:endParaRPr lang="en-US" b="1" dirty="0"/>
          </a:p>
        </p:txBody>
      </p:sp>
      <p:sp>
        <p:nvSpPr>
          <p:cNvPr id="3" name="Content Placeholder 2"/>
          <p:cNvSpPr>
            <a:spLocks noGrp="1"/>
          </p:cNvSpPr>
          <p:nvPr>
            <p:ph idx="1"/>
          </p:nvPr>
        </p:nvSpPr>
        <p:spPr/>
        <p:txBody>
          <a:bodyPr>
            <a:normAutofit/>
          </a:bodyPr>
          <a:lstStyle/>
          <a:p>
            <a:r>
              <a:rPr lang="en-US" b="0" dirty="0" smtClean="0"/>
              <a:t>LO–1</a:t>
            </a:r>
            <a:r>
              <a:rPr lang="en-US" b="0" dirty="0" smtClean="0"/>
              <a:t>: Exemplify a typical business process and how it can be analyzed.</a:t>
            </a:r>
          </a:p>
          <a:p>
            <a:r>
              <a:rPr lang="en-US" b="0" dirty="0" smtClean="0"/>
              <a:t>LO–2</a:t>
            </a:r>
            <a:r>
              <a:rPr lang="en-US" b="0" dirty="0" smtClean="0"/>
              <a:t>: Compare different types of processes.</a:t>
            </a:r>
          </a:p>
          <a:p>
            <a:r>
              <a:rPr lang="en-US" b="0" dirty="0" smtClean="0"/>
              <a:t>LO–3</a:t>
            </a:r>
            <a:r>
              <a:rPr lang="en-US" b="0" dirty="0" smtClean="0"/>
              <a:t>: Explain how jobs are designed.</a:t>
            </a:r>
          </a:p>
          <a:p>
            <a:r>
              <a:rPr lang="en-US" b="0" dirty="0" smtClean="0"/>
              <a:t>LO–4</a:t>
            </a:r>
            <a:r>
              <a:rPr lang="en-US" b="0" dirty="0" smtClean="0"/>
              <a:t>: Analyze manufacturing, service, and logistics processes to ensure the competitiveness of a firm.</a:t>
            </a:r>
          </a:p>
        </p:txBody>
      </p:sp>
    </p:spTree>
    <p:extLst>
      <p:ext uri="{BB962C8B-B14F-4D97-AF65-F5344CB8AC3E}">
        <p14:creationId xmlns:p14="http://schemas.microsoft.com/office/powerpoint/2010/main" val="906502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Process Analysis</a:t>
            </a:r>
            <a:endParaRPr lang="en-US" b="1" dirty="0"/>
          </a:p>
        </p:txBody>
      </p:sp>
      <p:sp>
        <p:nvSpPr>
          <p:cNvPr id="3" name="Content Placeholder 2"/>
          <p:cNvSpPr>
            <a:spLocks noGrp="1"/>
          </p:cNvSpPr>
          <p:nvPr>
            <p:ph idx="1"/>
          </p:nvPr>
        </p:nvSpPr>
        <p:spPr/>
        <p:txBody>
          <a:bodyPr>
            <a:normAutofit fontScale="85000" lnSpcReduction="10000"/>
          </a:bodyPr>
          <a:lstStyle/>
          <a:p>
            <a:pPr>
              <a:lnSpc>
                <a:spcPct val="110000"/>
              </a:lnSpc>
            </a:pPr>
            <a:r>
              <a:rPr lang="en-US" b="0" dirty="0" smtClean="0"/>
              <a:t>Process: any part of an organization that takes inputs and transforms them into outputs</a:t>
            </a:r>
          </a:p>
          <a:p>
            <a:pPr>
              <a:lnSpc>
                <a:spcPct val="110000"/>
              </a:lnSpc>
            </a:pPr>
            <a:endParaRPr lang="en-US" b="0" dirty="0" smtClean="0"/>
          </a:p>
          <a:p>
            <a:pPr>
              <a:lnSpc>
                <a:spcPct val="110000"/>
              </a:lnSpc>
            </a:pPr>
            <a:r>
              <a:rPr lang="en-US" b="0" dirty="0" smtClean="0"/>
              <a:t>Cycle time: the average successive time between completions of successive units </a:t>
            </a:r>
          </a:p>
          <a:p>
            <a:pPr>
              <a:lnSpc>
                <a:spcPct val="110000"/>
              </a:lnSpc>
            </a:pPr>
            <a:endParaRPr lang="en-US" b="0" dirty="0" smtClean="0"/>
          </a:p>
          <a:p>
            <a:pPr>
              <a:lnSpc>
                <a:spcPct val="110000"/>
              </a:lnSpc>
            </a:pPr>
            <a:r>
              <a:rPr lang="en-US" b="0" dirty="0" smtClean="0"/>
              <a:t>Utilization: the ratio of the time that a resource is actually activated relative to the time that it is available for use</a:t>
            </a:r>
          </a:p>
        </p:txBody>
      </p:sp>
    </p:spTree>
    <p:extLst>
      <p:ext uri="{BB962C8B-B14F-4D97-AF65-F5344CB8AC3E}">
        <p14:creationId xmlns:p14="http://schemas.microsoft.com/office/powerpoint/2010/main" val="510254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fontAlgn="auto">
              <a:spcAft>
                <a:spcPts val="0"/>
              </a:spcAft>
              <a:defRPr/>
            </a:pPr>
            <a:r>
              <a:rPr lang="en-US" sz="4400" b="1" dirty="0" smtClean="0"/>
              <a:t>Analyzing a Las Vegas Slot Machine</a:t>
            </a:r>
            <a:endParaRPr lang="en-US" sz="4400" b="1" dirty="0"/>
          </a:p>
        </p:txBody>
      </p:sp>
      <p:sp>
        <p:nvSpPr>
          <p:cNvPr id="20482" name="Content Placeholder 3"/>
          <p:cNvSpPr>
            <a:spLocks noGrp="1"/>
          </p:cNvSpPr>
          <p:nvPr>
            <p:ph idx="1"/>
          </p:nvPr>
        </p:nvSpPr>
        <p:spPr/>
        <p:txBody>
          <a:bodyPr>
            <a:normAutofit fontScale="92500"/>
          </a:bodyPr>
          <a:lstStyle/>
          <a:p>
            <a:r>
              <a:rPr lang="en-US" b="0" dirty="0" smtClean="0"/>
              <a:t>Analyzing the mechanical slot machine</a:t>
            </a:r>
          </a:p>
          <a:p>
            <a:endParaRPr lang="en-US" b="0" dirty="0" smtClean="0"/>
          </a:p>
          <a:p>
            <a:r>
              <a:rPr lang="en-US" b="0" dirty="0" smtClean="0"/>
              <a:t>Analyzing the new electronic slot machine</a:t>
            </a:r>
          </a:p>
          <a:p>
            <a:endParaRPr lang="en-US" b="0" dirty="0" smtClean="0"/>
          </a:p>
          <a:p>
            <a:r>
              <a:rPr lang="en-US" b="0" dirty="0" smtClean="0"/>
              <a:t>Comparison</a:t>
            </a:r>
          </a:p>
          <a:p>
            <a:endParaRPr lang="en-US" b="0" dirty="0" smtClean="0"/>
          </a:p>
          <a:p>
            <a:r>
              <a:rPr lang="en-US" b="0" dirty="0" smtClean="0"/>
              <a:t>The slot machine is one of many casino processes</a:t>
            </a:r>
          </a:p>
        </p:txBody>
      </p:sp>
    </p:spTree>
    <p:extLst>
      <p:ext uri="{BB962C8B-B14F-4D97-AF65-F5344CB8AC3E}">
        <p14:creationId xmlns:p14="http://schemas.microsoft.com/office/powerpoint/2010/main" val="16981486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fontAlgn="auto">
              <a:spcAft>
                <a:spcPts val="0"/>
              </a:spcAft>
              <a:defRPr/>
            </a:pPr>
            <a:r>
              <a:rPr lang="en-US" sz="4400" b="1" dirty="0" smtClean="0"/>
              <a:t>Process Flowcharting</a:t>
            </a:r>
            <a:endParaRPr lang="en-US" sz="4400" b="1" dirty="0"/>
          </a:p>
        </p:txBody>
      </p:sp>
      <p:sp>
        <p:nvSpPr>
          <p:cNvPr id="4" name="Content Placeholder 3"/>
          <p:cNvSpPr>
            <a:spLocks noGrp="1"/>
          </p:cNvSpPr>
          <p:nvPr>
            <p:ph idx="1"/>
          </p:nvPr>
        </p:nvSpPr>
        <p:spPr/>
        <p:txBody>
          <a:bodyPr>
            <a:noAutofit/>
          </a:bodyPr>
          <a:lstStyle/>
          <a:p>
            <a:r>
              <a:rPr lang="en-US" sz="2800" b="0" dirty="0" smtClean="0"/>
              <a:t>Process flowcharting: the use of a diagram to present the major elements of a process  </a:t>
            </a:r>
          </a:p>
          <a:p>
            <a:endParaRPr lang="en-US" sz="2800" b="0" dirty="0" smtClean="0"/>
          </a:p>
          <a:p>
            <a:r>
              <a:rPr lang="en-US" sz="2800" b="0" dirty="0" smtClean="0"/>
              <a:t>The basic elements can include tasks or operations, flows of materials or customers, decision points, and storage areas or queues</a:t>
            </a:r>
          </a:p>
          <a:p>
            <a:endParaRPr lang="en-US" sz="2800" b="0" dirty="0" smtClean="0"/>
          </a:p>
          <a:p>
            <a:r>
              <a:rPr lang="en-US" sz="2800" b="0" dirty="0" smtClean="0"/>
              <a:t>It is an ideal methodology by which to begin analyzing a process</a:t>
            </a:r>
            <a:endParaRPr lang="en-US" sz="2800" b="0" dirty="0"/>
          </a:p>
        </p:txBody>
      </p:sp>
    </p:spTree>
    <p:extLst>
      <p:ext uri="{BB962C8B-B14F-4D97-AF65-F5344CB8AC3E}">
        <p14:creationId xmlns:p14="http://schemas.microsoft.com/office/powerpoint/2010/main" val="41669152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noAutofit/>
          </a:bodyPr>
          <a:lstStyle/>
          <a:p>
            <a:r>
              <a:rPr lang="en-US" sz="4800" b="1" dirty="0" smtClean="0"/>
              <a:t>Flowchart Symbols</a:t>
            </a:r>
          </a:p>
        </p:txBody>
      </p:sp>
      <p:pic>
        <p:nvPicPr>
          <p:cNvPr id="4" name="Picture 2"/>
          <p:cNvPicPr>
            <a:picLocks noChangeAspect="1" noChangeArrowheads="1"/>
          </p:cNvPicPr>
          <p:nvPr/>
        </p:nvPicPr>
        <p:blipFill>
          <a:blip r:embed="rId3" cstate="print"/>
          <a:srcRect l="1432" t="4723" r="2154" b="6571"/>
          <a:stretch>
            <a:fillRect/>
          </a:stretch>
        </p:blipFill>
        <p:spPr bwMode="auto">
          <a:xfrm>
            <a:off x="609600" y="2514600"/>
            <a:ext cx="7848600" cy="2057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208618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fontAlgn="auto">
              <a:spcAft>
                <a:spcPts val="0"/>
              </a:spcAft>
              <a:defRPr/>
            </a:pPr>
            <a:r>
              <a:rPr lang="en-US" sz="4400" b="1" dirty="0" smtClean="0"/>
              <a:t>Process Flowchart Example (Slot Machine)</a:t>
            </a:r>
            <a:endParaRPr lang="en-US" sz="4400" b="1" dirty="0"/>
          </a:p>
        </p:txBody>
      </p:sp>
      <p:pic>
        <p:nvPicPr>
          <p:cNvPr id="4" name="Picture 2"/>
          <p:cNvPicPr>
            <a:picLocks noChangeAspect="1" noChangeArrowheads="1"/>
          </p:cNvPicPr>
          <p:nvPr/>
        </p:nvPicPr>
        <p:blipFill>
          <a:blip r:embed="rId3" cstate="print"/>
          <a:srcRect/>
          <a:stretch>
            <a:fillRect/>
          </a:stretch>
        </p:blipFill>
        <p:spPr bwMode="auto">
          <a:xfrm>
            <a:off x="1143000" y="1600200"/>
            <a:ext cx="7015163" cy="51228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750150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fontAlgn="auto">
              <a:spcAft>
                <a:spcPts val="0"/>
              </a:spcAft>
              <a:defRPr/>
            </a:pPr>
            <a:r>
              <a:rPr lang="en-US" sz="4800" b="1" dirty="0" smtClean="0"/>
              <a:t>Types of Processes </a:t>
            </a:r>
            <a:endParaRPr lang="en-US" sz="4800" b="1" dirty="0"/>
          </a:p>
        </p:txBody>
      </p:sp>
      <p:sp>
        <p:nvSpPr>
          <p:cNvPr id="5" name="Rectangle 3"/>
          <p:cNvSpPr>
            <a:spLocks noChangeArrowheads="1"/>
          </p:cNvSpPr>
          <p:nvPr/>
        </p:nvSpPr>
        <p:spPr bwMode="auto">
          <a:xfrm>
            <a:off x="3124200" y="6553200"/>
            <a:ext cx="2895600" cy="457200"/>
          </a:xfrm>
          <a:prstGeom prst="rect">
            <a:avLst/>
          </a:prstGeom>
          <a:noFill/>
          <a:ln w="9525">
            <a:noFill/>
            <a:miter lim="800000"/>
            <a:headEnd/>
            <a:tailEnd/>
          </a:ln>
        </p:spPr>
        <p:txBody>
          <a:bodyPr wrap="none" anchor="ctr"/>
          <a:lstStyle/>
          <a:p>
            <a:endParaRPr lang="en-US">
              <a:latin typeface="Century" pitchFamily="18" charset="0"/>
            </a:endParaRPr>
          </a:p>
        </p:txBody>
      </p:sp>
      <p:grpSp>
        <p:nvGrpSpPr>
          <p:cNvPr id="6" name="Group 36"/>
          <p:cNvGrpSpPr>
            <a:grpSpLocks/>
          </p:cNvGrpSpPr>
          <p:nvPr/>
        </p:nvGrpSpPr>
        <p:grpSpPr bwMode="auto">
          <a:xfrm>
            <a:off x="1577975" y="1524000"/>
            <a:ext cx="5661025" cy="2286000"/>
            <a:chOff x="226" y="864"/>
            <a:chExt cx="3566" cy="1440"/>
          </a:xfrm>
          <a:scene3d>
            <a:camera prst="orthographicFront">
              <a:rot lat="0" lon="0" rev="0"/>
            </a:camera>
            <a:lightRig rig="contrasting" dir="t">
              <a:rot lat="0" lon="0" rev="1500000"/>
            </a:lightRig>
          </a:scene3d>
        </p:grpSpPr>
        <p:sp>
          <p:nvSpPr>
            <p:cNvPr id="7" name="Rectangle 26"/>
            <p:cNvSpPr>
              <a:spLocks noChangeArrowheads="1"/>
            </p:cNvSpPr>
            <p:nvPr/>
          </p:nvSpPr>
          <p:spPr bwMode="auto">
            <a:xfrm>
              <a:off x="226" y="864"/>
              <a:ext cx="3566" cy="376"/>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txBody>
            <a:bodyPr lIns="90488" tIns="44450" rIns="90488" bIns="44450" anchor="b"/>
            <a:lstStyle/>
            <a:p>
              <a:pPr eaLnBrk="0" hangingPunct="0"/>
              <a:r>
                <a:rPr lang="en-US" sz="3600" b="1" dirty="0">
                  <a:solidFill>
                    <a:srgbClr val="FF0000"/>
                  </a:solidFill>
                  <a:latin typeface="Century" pitchFamily="18" charset="0"/>
                </a:rPr>
                <a:t>Single-stage process</a:t>
              </a:r>
              <a:r>
                <a:rPr lang="en-US" sz="3600" dirty="0">
                  <a:solidFill>
                    <a:srgbClr val="FF0000"/>
                  </a:solidFill>
                  <a:latin typeface="Century" pitchFamily="18" charset="0"/>
                </a:rPr>
                <a:t> </a:t>
              </a:r>
            </a:p>
          </p:txBody>
        </p:sp>
        <p:sp>
          <p:nvSpPr>
            <p:cNvPr id="8" name="AutoShape 27"/>
            <p:cNvSpPr>
              <a:spLocks noChangeArrowheads="1"/>
            </p:cNvSpPr>
            <p:nvPr/>
          </p:nvSpPr>
          <p:spPr bwMode="auto">
            <a:xfrm>
              <a:off x="1584" y="1632"/>
              <a:ext cx="384" cy="336"/>
            </a:xfrm>
            <a:prstGeom prst="rightArrow">
              <a:avLst>
                <a:gd name="adj1" fmla="val 50000"/>
                <a:gd name="adj2" fmla="val 28571"/>
              </a:avLst>
            </a:prstGeom>
            <a:solidFill>
              <a:schemeClr val="tx1"/>
            </a:solidFill>
            <a:ln w="28575">
              <a:noFill/>
              <a:miter lim="800000"/>
              <a:headEnd type="none" w="sm" len="sm"/>
              <a:tailEnd type="none" w="sm" len="sm"/>
            </a:ln>
            <a:effectLst>
              <a:outerShdw blurRad="149987" dist="250190" dir="8460000" algn="ctr">
                <a:srgbClr val="000000">
                  <a:alpha val="28000"/>
                </a:srgbClr>
              </a:outerShdw>
            </a:effectLst>
            <a:sp3d prstMaterial="metal">
              <a:bevelT w="88900" h="88900"/>
            </a:sp3d>
          </p:spPr>
          <p:txBody>
            <a:bodyPr wrap="none" anchor="ctr"/>
            <a:lstStyle/>
            <a:p>
              <a:endParaRPr lang="en-US" sz="2400">
                <a:latin typeface="Century" pitchFamily="18" charset="0"/>
              </a:endParaRPr>
            </a:p>
          </p:txBody>
        </p:sp>
        <p:sp>
          <p:nvSpPr>
            <p:cNvPr id="9" name="Rectangle 28"/>
            <p:cNvSpPr>
              <a:spLocks noChangeArrowheads="1"/>
            </p:cNvSpPr>
            <p:nvPr/>
          </p:nvSpPr>
          <p:spPr bwMode="auto">
            <a:xfrm>
              <a:off x="432" y="1296"/>
              <a:ext cx="960" cy="1008"/>
            </a:xfrm>
            <a:prstGeom prst="rect">
              <a:avLst/>
            </a:prstGeom>
            <a:solidFill>
              <a:srgbClr val="00B050"/>
            </a:solidFill>
            <a:ln w="28575">
              <a:noFill/>
              <a:miter lim="800000"/>
              <a:headEnd type="none" w="sm" len="sm"/>
              <a:tailEnd type="none" w="sm" len="sm"/>
            </a:ln>
            <a:effectLst>
              <a:outerShdw blurRad="149987" dist="250190" dir="8460000" algn="ctr">
                <a:srgbClr val="000000">
                  <a:alpha val="28000"/>
                </a:srgbClr>
              </a:outerShdw>
            </a:effectLst>
            <a:sp3d prstMaterial="metal">
              <a:bevelT w="88900" h="88900"/>
            </a:sp3d>
          </p:spPr>
          <p:txBody>
            <a:bodyPr wrap="none" anchor="ctr"/>
            <a:lstStyle/>
            <a:p>
              <a:endParaRPr lang="en-US">
                <a:latin typeface="Century" pitchFamily="18" charset="0"/>
              </a:endParaRPr>
            </a:p>
          </p:txBody>
        </p:sp>
        <p:sp>
          <p:nvSpPr>
            <p:cNvPr id="10" name="Text Box 32"/>
            <p:cNvSpPr txBox="1">
              <a:spLocks noChangeArrowheads="1"/>
            </p:cNvSpPr>
            <p:nvPr/>
          </p:nvSpPr>
          <p:spPr bwMode="auto">
            <a:xfrm>
              <a:off x="480" y="1632"/>
              <a:ext cx="912" cy="288"/>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txBody>
            <a:bodyPr>
              <a:spAutoFit/>
            </a:bodyPr>
            <a:lstStyle/>
            <a:p>
              <a:pPr>
                <a:spcBef>
                  <a:spcPct val="50000"/>
                </a:spcBef>
              </a:pPr>
              <a:r>
                <a:rPr lang="en-US" sz="2400" dirty="0">
                  <a:solidFill>
                    <a:schemeClr val="bg1"/>
                  </a:solidFill>
                  <a:latin typeface="Century" pitchFamily="18" charset="0"/>
                </a:rPr>
                <a:t>Stage 1</a:t>
              </a:r>
            </a:p>
          </p:txBody>
        </p:sp>
      </p:grpSp>
      <p:grpSp>
        <p:nvGrpSpPr>
          <p:cNvPr id="11" name="Group 37"/>
          <p:cNvGrpSpPr>
            <a:grpSpLocks/>
          </p:cNvGrpSpPr>
          <p:nvPr/>
        </p:nvGrpSpPr>
        <p:grpSpPr bwMode="auto">
          <a:xfrm>
            <a:off x="914400" y="4267200"/>
            <a:ext cx="7032625" cy="2209800"/>
            <a:chOff x="226" y="2448"/>
            <a:chExt cx="4430" cy="1536"/>
          </a:xfrm>
          <a:scene3d>
            <a:camera prst="orthographicFront">
              <a:rot lat="0" lon="0" rev="0"/>
            </a:camera>
            <a:lightRig rig="contrasting" dir="t">
              <a:rot lat="0" lon="0" rev="1500000"/>
            </a:lightRig>
          </a:scene3d>
        </p:grpSpPr>
        <p:sp>
          <p:nvSpPr>
            <p:cNvPr id="12" name="AutoShape 8"/>
            <p:cNvSpPr>
              <a:spLocks noChangeArrowheads="1"/>
            </p:cNvSpPr>
            <p:nvPr/>
          </p:nvSpPr>
          <p:spPr bwMode="auto">
            <a:xfrm>
              <a:off x="1584" y="3312"/>
              <a:ext cx="384" cy="336"/>
            </a:xfrm>
            <a:prstGeom prst="rightArrow">
              <a:avLst>
                <a:gd name="adj1" fmla="val 50000"/>
                <a:gd name="adj2" fmla="val 28571"/>
              </a:avLst>
            </a:prstGeom>
            <a:ln>
              <a:noFill/>
              <a:headEnd type="none" w="sm" len="sm"/>
              <a:tailEnd type="none" w="sm" len="sm"/>
            </a:ln>
            <a:effectLst>
              <a:outerShdw blurRad="149987" dist="250190" dir="8460000" algn="ctr">
                <a:srgbClr val="000000">
                  <a:alpha val="28000"/>
                </a:srgbClr>
              </a:outerShdw>
            </a:effectLst>
            <a:sp3d prstMaterial="metal">
              <a:bevelT w="88900" h="88900"/>
            </a:sp3d>
          </p:spPr>
          <p:style>
            <a:lnRef idx="0">
              <a:schemeClr val="dk1"/>
            </a:lnRef>
            <a:fillRef idx="3">
              <a:schemeClr val="dk1"/>
            </a:fillRef>
            <a:effectRef idx="3">
              <a:schemeClr val="dk1"/>
            </a:effectRef>
            <a:fontRef idx="minor">
              <a:schemeClr val="lt1"/>
            </a:fontRef>
          </p:style>
          <p:txBody>
            <a:bodyPr wrap="none" anchor="ctr"/>
            <a:lstStyle/>
            <a:p>
              <a:endParaRPr lang="en-US" sz="2400">
                <a:latin typeface="Century" pitchFamily="18" charset="0"/>
              </a:endParaRPr>
            </a:p>
          </p:txBody>
        </p:sp>
        <p:sp>
          <p:nvSpPr>
            <p:cNvPr id="13" name="Rectangle 16"/>
            <p:cNvSpPr>
              <a:spLocks noChangeArrowheads="1"/>
            </p:cNvSpPr>
            <p:nvPr/>
          </p:nvSpPr>
          <p:spPr bwMode="auto">
            <a:xfrm>
              <a:off x="432" y="2977"/>
              <a:ext cx="960" cy="1007"/>
            </a:xfrm>
            <a:prstGeom prst="rect">
              <a:avLst/>
            </a:prstGeom>
            <a:solidFill>
              <a:srgbClr val="00B050"/>
            </a:solidFill>
            <a:ln w="28575">
              <a:noFill/>
              <a:miter lim="800000"/>
              <a:headEnd type="none" w="sm" len="sm"/>
              <a:tailEnd type="none" w="sm" len="sm"/>
            </a:ln>
            <a:effectLst>
              <a:outerShdw blurRad="107950" dist="12700" dir="5400000" algn="ctr">
                <a:srgbClr val="000000"/>
              </a:outerShdw>
            </a:effectLst>
            <a:sp3d contourW="44450" prstMaterial="matte">
              <a:bevelT w="63500" h="63500" prst="artDeco"/>
              <a:contourClr>
                <a:srgbClr val="FFFFFF"/>
              </a:contourClr>
            </a:sp3d>
          </p:spPr>
          <p:txBody>
            <a:bodyPr wrap="none" anchor="ctr"/>
            <a:lstStyle/>
            <a:p>
              <a:endParaRPr lang="en-US">
                <a:latin typeface="Century" pitchFamily="18" charset="0"/>
              </a:endParaRPr>
            </a:p>
          </p:txBody>
        </p:sp>
        <p:sp>
          <p:nvSpPr>
            <p:cNvPr id="14" name="AutoShape 17"/>
            <p:cNvSpPr>
              <a:spLocks noChangeArrowheads="1"/>
            </p:cNvSpPr>
            <p:nvPr/>
          </p:nvSpPr>
          <p:spPr bwMode="auto">
            <a:xfrm>
              <a:off x="3120" y="3312"/>
              <a:ext cx="384" cy="336"/>
            </a:xfrm>
            <a:prstGeom prst="rightArrow">
              <a:avLst>
                <a:gd name="adj1" fmla="val 50000"/>
                <a:gd name="adj2" fmla="val 28571"/>
              </a:avLst>
            </a:prstGeom>
            <a:ln>
              <a:noFill/>
              <a:headEnd type="none" w="sm" len="sm"/>
              <a:tailEnd type="none" w="sm" len="sm"/>
            </a:ln>
            <a:effectLst>
              <a:outerShdw blurRad="149987" dist="250190" dir="8460000" algn="ctr">
                <a:srgbClr val="000000">
                  <a:alpha val="28000"/>
                </a:srgbClr>
              </a:outerShdw>
            </a:effectLst>
            <a:scene3d>
              <a:camera prst="orthographicFront">
                <a:rot lat="0" lon="0" rev="0"/>
              </a:camera>
              <a:lightRig rig="threePt" dir="t">
                <a:rot lat="0" lon="0" rev="1200000"/>
              </a:lightRig>
            </a:scene3d>
            <a:sp3d prstMaterial="metal">
              <a:bevelT w="88900" h="88900"/>
            </a:sp3d>
          </p:spPr>
          <p:style>
            <a:lnRef idx="0">
              <a:schemeClr val="dk1"/>
            </a:lnRef>
            <a:fillRef idx="3">
              <a:schemeClr val="dk1"/>
            </a:fillRef>
            <a:effectRef idx="3">
              <a:schemeClr val="dk1"/>
            </a:effectRef>
            <a:fontRef idx="minor">
              <a:schemeClr val="lt1"/>
            </a:fontRef>
          </p:style>
          <p:txBody>
            <a:bodyPr wrap="none" anchor="ctr"/>
            <a:lstStyle/>
            <a:p>
              <a:endParaRPr lang="en-US" sz="2400">
                <a:latin typeface="Century" pitchFamily="18" charset="0"/>
              </a:endParaRPr>
            </a:p>
          </p:txBody>
        </p:sp>
        <p:sp>
          <p:nvSpPr>
            <p:cNvPr id="15" name="Rectangle 18"/>
            <p:cNvSpPr>
              <a:spLocks noChangeArrowheads="1"/>
            </p:cNvSpPr>
            <p:nvPr/>
          </p:nvSpPr>
          <p:spPr bwMode="auto">
            <a:xfrm>
              <a:off x="2064" y="2977"/>
              <a:ext cx="960" cy="1007"/>
            </a:xfrm>
            <a:prstGeom prst="rect">
              <a:avLst/>
            </a:prstGeom>
            <a:solidFill>
              <a:srgbClr val="00B050"/>
            </a:solidFill>
            <a:ln w="28575">
              <a:noFill/>
              <a:miter lim="800000"/>
              <a:headEnd type="none" w="sm" len="sm"/>
              <a:tailEnd type="none" w="sm" len="sm"/>
            </a:ln>
            <a:effectLst>
              <a:outerShdw blurRad="107950" dist="12700" dir="5400000" algn="ctr">
                <a:srgbClr val="000000"/>
              </a:outerShdw>
            </a:effectLst>
            <a:sp3d contourW="44450" prstMaterial="matte">
              <a:bevelT w="63500" h="63500" prst="artDeco"/>
              <a:contourClr>
                <a:srgbClr val="FFFFFF"/>
              </a:contourClr>
            </a:sp3d>
          </p:spPr>
          <p:txBody>
            <a:bodyPr wrap="none" anchor="ctr"/>
            <a:lstStyle/>
            <a:p>
              <a:endParaRPr lang="en-US">
                <a:latin typeface="Century" pitchFamily="18" charset="0"/>
              </a:endParaRPr>
            </a:p>
          </p:txBody>
        </p:sp>
        <p:sp>
          <p:nvSpPr>
            <p:cNvPr id="16" name="Rectangle 21"/>
            <p:cNvSpPr>
              <a:spLocks noChangeArrowheads="1"/>
            </p:cNvSpPr>
            <p:nvPr/>
          </p:nvSpPr>
          <p:spPr bwMode="auto">
            <a:xfrm>
              <a:off x="3696" y="2977"/>
              <a:ext cx="960" cy="1007"/>
            </a:xfrm>
            <a:prstGeom prst="rect">
              <a:avLst/>
            </a:prstGeom>
            <a:solidFill>
              <a:srgbClr val="00B050"/>
            </a:solidFill>
            <a:ln w="28575">
              <a:noFill/>
              <a:miter lim="800000"/>
              <a:headEnd type="none" w="sm" len="sm"/>
              <a:tailEnd type="none" w="sm" len="sm"/>
            </a:ln>
            <a:effectLst>
              <a:outerShdw blurRad="107950" dist="12700" dir="5400000" algn="ctr">
                <a:srgbClr val="000000"/>
              </a:outerShdw>
            </a:effectLst>
            <a:sp3d contourW="44450" prstMaterial="matte">
              <a:bevelT w="63500" h="63500" prst="artDeco"/>
              <a:contourClr>
                <a:srgbClr val="FFFFFF"/>
              </a:contourClr>
            </a:sp3d>
          </p:spPr>
          <p:txBody>
            <a:bodyPr wrap="none" anchor="ctr"/>
            <a:lstStyle/>
            <a:p>
              <a:endParaRPr lang="en-US">
                <a:latin typeface="Century" pitchFamily="18" charset="0"/>
              </a:endParaRPr>
            </a:p>
          </p:txBody>
        </p:sp>
        <p:sp>
          <p:nvSpPr>
            <p:cNvPr id="17" name="Text Box 22"/>
            <p:cNvSpPr txBox="1">
              <a:spLocks noChangeArrowheads="1"/>
            </p:cNvSpPr>
            <p:nvPr/>
          </p:nvSpPr>
          <p:spPr bwMode="auto">
            <a:xfrm>
              <a:off x="480" y="3312"/>
              <a:ext cx="912" cy="318"/>
            </a:xfrm>
            <a:prstGeom prst="rect">
              <a:avLst/>
            </a:prstGeom>
            <a:noFill/>
            <a:ln w="9525">
              <a:noFill/>
              <a:miter lim="800000"/>
              <a:headEnd/>
              <a:tailEnd/>
            </a:ln>
            <a:effectLst>
              <a:outerShdw blurRad="107950" dist="12700" dir="5400000" algn="ctr">
                <a:srgbClr val="000000"/>
              </a:outerShdw>
            </a:effectLst>
            <a:sp3d contourW="44450" prstMaterial="matte">
              <a:bevelT w="63500" h="63500" prst="artDeco"/>
              <a:contourClr>
                <a:srgbClr val="FFFFFF"/>
              </a:contourClr>
            </a:sp3d>
          </p:spPr>
          <p:txBody>
            <a:bodyPr>
              <a:spAutoFit/>
            </a:bodyPr>
            <a:lstStyle/>
            <a:p>
              <a:pPr>
                <a:spcBef>
                  <a:spcPct val="50000"/>
                </a:spcBef>
              </a:pPr>
              <a:r>
                <a:rPr lang="en-US" sz="2400" dirty="0">
                  <a:solidFill>
                    <a:schemeClr val="bg1"/>
                  </a:solidFill>
                  <a:latin typeface="Century" pitchFamily="18" charset="0"/>
                </a:rPr>
                <a:t>Stage 1</a:t>
              </a:r>
            </a:p>
          </p:txBody>
        </p:sp>
        <p:sp>
          <p:nvSpPr>
            <p:cNvPr id="18" name="Text Box 23"/>
            <p:cNvSpPr txBox="1">
              <a:spLocks noChangeArrowheads="1"/>
            </p:cNvSpPr>
            <p:nvPr/>
          </p:nvSpPr>
          <p:spPr bwMode="auto">
            <a:xfrm>
              <a:off x="2064" y="3312"/>
              <a:ext cx="912" cy="318"/>
            </a:xfrm>
            <a:prstGeom prst="rect">
              <a:avLst/>
            </a:prstGeom>
            <a:noFill/>
            <a:ln w="9525">
              <a:noFill/>
              <a:miter lim="800000"/>
              <a:headEnd/>
              <a:tailEnd/>
            </a:ln>
            <a:effectLst>
              <a:outerShdw blurRad="107950" dist="12700" dir="5400000" algn="ctr">
                <a:srgbClr val="000000"/>
              </a:outerShdw>
            </a:effectLst>
            <a:sp3d contourW="44450" prstMaterial="matte">
              <a:bevelT w="63500" h="63500" prst="artDeco"/>
              <a:contourClr>
                <a:srgbClr val="FFFFFF"/>
              </a:contourClr>
            </a:sp3d>
          </p:spPr>
          <p:txBody>
            <a:bodyPr>
              <a:spAutoFit/>
            </a:bodyPr>
            <a:lstStyle/>
            <a:p>
              <a:pPr>
                <a:spcBef>
                  <a:spcPct val="50000"/>
                </a:spcBef>
              </a:pPr>
              <a:r>
                <a:rPr lang="en-US" sz="2400" dirty="0">
                  <a:solidFill>
                    <a:schemeClr val="bg1"/>
                  </a:solidFill>
                  <a:latin typeface="Century" pitchFamily="18" charset="0"/>
                </a:rPr>
                <a:t>Stage 2</a:t>
              </a:r>
            </a:p>
          </p:txBody>
        </p:sp>
        <p:sp>
          <p:nvSpPr>
            <p:cNvPr id="19" name="Text Box 24"/>
            <p:cNvSpPr txBox="1">
              <a:spLocks noChangeArrowheads="1"/>
            </p:cNvSpPr>
            <p:nvPr/>
          </p:nvSpPr>
          <p:spPr bwMode="auto">
            <a:xfrm>
              <a:off x="3696" y="3312"/>
              <a:ext cx="960" cy="318"/>
            </a:xfrm>
            <a:prstGeom prst="rect">
              <a:avLst/>
            </a:prstGeom>
            <a:noFill/>
            <a:ln w="9525">
              <a:noFill/>
              <a:miter lim="800000"/>
              <a:headEnd/>
              <a:tailEnd/>
            </a:ln>
            <a:effectLst>
              <a:outerShdw blurRad="107950" dist="12700" dir="5400000" algn="ctr">
                <a:srgbClr val="000000"/>
              </a:outerShdw>
            </a:effectLst>
            <a:sp3d contourW="44450" prstMaterial="matte">
              <a:bevelT w="63500" h="63500" prst="artDeco"/>
              <a:contourClr>
                <a:srgbClr val="FFFFFF"/>
              </a:contourClr>
            </a:sp3d>
          </p:spPr>
          <p:txBody>
            <a:bodyPr>
              <a:spAutoFit/>
            </a:bodyPr>
            <a:lstStyle/>
            <a:p>
              <a:pPr>
                <a:spcBef>
                  <a:spcPct val="50000"/>
                </a:spcBef>
              </a:pPr>
              <a:r>
                <a:rPr lang="en-US" sz="2400" dirty="0">
                  <a:solidFill>
                    <a:schemeClr val="bg1"/>
                  </a:solidFill>
                  <a:latin typeface="Century" pitchFamily="18" charset="0"/>
                </a:rPr>
                <a:t>Stage 3</a:t>
              </a:r>
            </a:p>
          </p:txBody>
        </p:sp>
        <p:sp>
          <p:nvSpPr>
            <p:cNvPr id="20" name="Rectangle 35"/>
            <p:cNvSpPr>
              <a:spLocks noChangeArrowheads="1"/>
            </p:cNvSpPr>
            <p:nvPr/>
          </p:nvSpPr>
          <p:spPr bwMode="auto">
            <a:xfrm>
              <a:off x="226" y="2448"/>
              <a:ext cx="3518" cy="472"/>
            </a:xfrm>
            <a:prstGeom prst="rect">
              <a:avLst/>
            </a:prstGeom>
            <a:noFill/>
            <a:ln w="9525">
              <a:noFill/>
              <a:miter lim="800000"/>
              <a:headEnd/>
              <a:tailEnd/>
            </a:ln>
            <a:effectLst>
              <a:outerShdw blurRad="107950" dist="12700" dir="5400000" algn="ctr">
                <a:srgbClr val="000000"/>
              </a:outerShdw>
            </a:effectLst>
            <a:sp3d contourW="44450" prstMaterial="matte">
              <a:bevelT w="63500" h="63500" prst="artDeco"/>
              <a:contourClr>
                <a:srgbClr val="FFFFFF"/>
              </a:contourClr>
            </a:sp3d>
          </p:spPr>
          <p:txBody>
            <a:bodyPr lIns="90488" tIns="44450" rIns="90488" bIns="44450" anchor="b"/>
            <a:lstStyle/>
            <a:p>
              <a:pPr eaLnBrk="0" hangingPunct="0"/>
              <a:r>
                <a:rPr lang="en-US" sz="3600" b="1" dirty="0">
                  <a:solidFill>
                    <a:srgbClr val="FF0000"/>
                  </a:solidFill>
                  <a:latin typeface="Century" pitchFamily="18" charset="0"/>
                </a:rPr>
                <a:t>Multistage process</a:t>
              </a:r>
              <a:r>
                <a:rPr lang="en-US" sz="3600" dirty="0">
                  <a:solidFill>
                    <a:srgbClr val="FF0000"/>
                  </a:solidFill>
                  <a:latin typeface="Century" pitchFamily="18" charset="0"/>
                </a:rPr>
                <a:t> </a:t>
              </a:r>
            </a:p>
          </p:txBody>
        </p:sp>
      </p:grpSp>
    </p:spTree>
    <p:extLst>
      <p:ext uri="{BB962C8B-B14F-4D97-AF65-F5344CB8AC3E}">
        <p14:creationId xmlns:p14="http://schemas.microsoft.com/office/powerpoint/2010/main" val="49212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normAutofit/>
          </a:bodyPr>
          <a:lstStyle/>
          <a:p>
            <a:r>
              <a:rPr lang="en-US" sz="4800" b="1" dirty="0" smtClean="0"/>
              <a:t>Buffering, Blocking, and Starving</a:t>
            </a:r>
          </a:p>
        </p:txBody>
      </p:sp>
      <p:sp>
        <p:nvSpPr>
          <p:cNvPr id="4" name="Content Placeholder 3"/>
          <p:cNvSpPr>
            <a:spLocks noGrp="1"/>
          </p:cNvSpPr>
          <p:nvPr>
            <p:ph idx="1"/>
          </p:nvPr>
        </p:nvSpPr>
        <p:spPr>
          <a:xfrm>
            <a:off x="457200" y="1600200"/>
            <a:ext cx="8229600" cy="4953000"/>
          </a:xfrm>
        </p:spPr>
        <p:txBody>
          <a:bodyPr>
            <a:noAutofit/>
          </a:bodyPr>
          <a:lstStyle/>
          <a:p>
            <a:pPr>
              <a:defRPr/>
            </a:pPr>
            <a:r>
              <a:rPr lang="en-US" sz="2800" b="1" dirty="0" smtClean="0"/>
              <a:t>Buffer: </a:t>
            </a:r>
            <a:r>
              <a:rPr lang="en-US" sz="2800" b="0" dirty="0" smtClean="0"/>
              <a:t>a storage area between stages where the output of a stage is placed prior to being used in a downstream stage</a:t>
            </a:r>
          </a:p>
          <a:p>
            <a:pPr>
              <a:defRPr/>
            </a:pPr>
            <a:r>
              <a:rPr lang="en-US" sz="2800" b="1" dirty="0" smtClean="0"/>
              <a:t>Blocking: </a:t>
            </a:r>
            <a:r>
              <a:rPr lang="en-US" sz="2800" b="0" dirty="0" smtClean="0"/>
              <a:t>occurs when the activities in a stage must stop because there is no place to deposit the item</a:t>
            </a:r>
          </a:p>
          <a:p>
            <a:pPr>
              <a:defRPr/>
            </a:pPr>
            <a:r>
              <a:rPr lang="en-US" sz="2800" b="1" dirty="0" smtClean="0"/>
              <a:t>Starving: </a:t>
            </a:r>
            <a:r>
              <a:rPr lang="en-US" sz="2800" b="0" dirty="0" smtClean="0"/>
              <a:t>occurs when the activities in a stage must stop because there is no work</a:t>
            </a:r>
          </a:p>
          <a:p>
            <a:pPr>
              <a:defRPr/>
            </a:pPr>
            <a:r>
              <a:rPr lang="en-US" sz="2800" b="1" dirty="0" smtClean="0"/>
              <a:t>Bottleneck: </a:t>
            </a:r>
            <a:r>
              <a:rPr lang="en-US" sz="2800" b="0" dirty="0" smtClean="0"/>
              <a:t>stage that limits the capacity of the process </a:t>
            </a:r>
            <a:endParaRPr lang="en-US" sz="2800" b="0" dirty="0"/>
          </a:p>
        </p:txBody>
      </p:sp>
    </p:spTree>
    <p:extLst>
      <p:ext uri="{BB962C8B-B14F-4D97-AF65-F5344CB8AC3E}">
        <p14:creationId xmlns:p14="http://schemas.microsoft.com/office/powerpoint/2010/main" val="39371605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b="0" dirty="0" smtClean="0"/>
              <a:t>Multistage Process with Buffer</a:t>
            </a:r>
          </a:p>
        </p:txBody>
      </p:sp>
      <p:pic>
        <p:nvPicPr>
          <p:cNvPr id="8" name="Picture 3"/>
          <p:cNvPicPr>
            <a:picLocks noChangeAspect="1" noChangeArrowheads="1"/>
          </p:cNvPicPr>
          <p:nvPr/>
        </p:nvPicPr>
        <p:blipFill>
          <a:blip r:embed="rId3" cstate="print"/>
          <a:srcRect l="3701" t="6946" r="3761" b="14327"/>
          <a:stretch>
            <a:fillRect/>
          </a:stretch>
        </p:blipFill>
        <p:spPr bwMode="auto">
          <a:xfrm>
            <a:off x="685800" y="2286000"/>
            <a:ext cx="7620000" cy="2590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71641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fontAlgn="auto">
              <a:spcAft>
                <a:spcPts val="0"/>
              </a:spcAft>
              <a:defRPr/>
            </a:pPr>
            <a:r>
              <a:rPr lang="en-US" dirty="0" smtClean="0"/>
              <a:t>Other Types of Processes</a:t>
            </a:r>
            <a:endParaRPr lang="en-US" dirty="0"/>
          </a:p>
        </p:txBody>
      </p:sp>
      <p:sp>
        <p:nvSpPr>
          <p:cNvPr id="7" name="Content Placeholder 6"/>
          <p:cNvSpPr>
            <a:spLocks noGrp="1"/>
          </p:cNvSpPr>
          <p:nvPr>
            <p:ph idx="1"/>
          </p:nvPr>
        </p:nvSpPr>
        <p:spPr>
          <a:xfrm>
            <a:off x="457200" y="1600200"/>
            <a:ext cx="8229600" cy="5105400"/>
          </a:xfrm>
        </p:spPr>
        <p:txBody>
          <a:bodyPr>
            <a:normAutofit/>
          </a:bodyPr>
          <a:lstStyle/>
          <a:p>
            <a:r>
              <a:rPr lang="en-US" sz="2800" b="0" dirty="0" smtClean="0"/>
              <a:t>Serial flow process: a single path for all stages of production</a:t>
            </a:r>
          </a:p>
          <a:p>
            <a:endParaRPr lang="en-US" sz="2800" b="0" dirty="0" smtClean="0"/>
          </a:p>
          <a:p>
            <a:r>
              <a:rPr lang="en-US" sz="2800" b="0" dirty="0" smtClean="0"/>
              <a:t>Parallel process: some of production has alternative paths where two or more machines are used to increase capacity</a:t>
            </a:r>
          </a:p>
          <a:p>
            <a:endParaRPr lang="en-US" sz="2800" b="0" dirty="0" smtClean="0"/>
          </a:p>
          <a:p>
            <a:r>
              <a:rPr lang="en-US" sz="2800" b="0" dirty="0" smtClean="0"/>
              <a:t>Logistics processes: the movement of things such as materials, people, or finished goods</a:t>
            </a:r>
          </a:p>
        </p:txBody>
      </p:sp>
    </p:spTree>
    <p:extLst>
      <p:ext uri="{BB962C8B-B14F-4D97-AF65-F5344CB8AC3E}">
        <p14:creationId xmlns:p14="http://schemas.microsoft.com/office/powerpoint/2010/main" val="27356766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noAutofit/>
          </a:bodyPr>
          <a:lstStyle/>
          <a:p>
            <a:pPr fontAlgn="auto">
              <a:spcAft>
                <a:spcPts val="0"/>
              </a:spcAft>
              <a:defRPr/>
            </a:pPr>
            <a:r>
              <a:rPr lang="en-US" sz="4400" dirty="0" smtClean="0"/>
              <a:t>Make-to-Stock versus Make-to-Order</a:t>
            </a:r>
          </a:p>
        </p:txBody>
      </p:sp>
      <p:sp>
        <p:nvSpPr>
          <p:cNvPr id="22" name="Content Placeholder 21"/>
          <p:cNvSpPr>
            <a:spLocks noGrp="1"/>
          </p:cNvSpPr>
          <p:nvPr>
            <p:ph idx="1"/>
          </p:nvPr>
        </p:nvSpPr>
        <p:spPr>
          <a:xfrm>
            <a:off x="457200" y="1600200"/>
            <a:ext cx="8229600" cy="5257800"/>
          </a:xfrm>
        </p:spPr>
        <p:txBody>
          <a:bodyPr>
            <a:normAutofit fontScale="85000" lnSpcReduction="20000"/>
          </a:bodyPr>
          <a:lstStyle/>
          <a:p>
            <a:pPr>
              <a:lnSpc>
                <a:spcPct val="120000"/>
              </a:lnSpc>
            </a:pPr>
            <a:r>
              <a:rPr lang="en-US" b="0" dirty="0" smtClean="0"/>
              <a:t>Make-to-order</a:t>
            </a:r>
          </a:p>
          <a:p>
            <a:pPr lvl="1">
              <a:lnSpc>
                <a:spcPct val="120000"/>
              </a:lnSpc>
            </a:pPr>
            <a:r>
              <a:rPr lang="en-US" b="0" dirty="0" smtClean="0"/>
              <a:t>Only activated in response to an actual order.</a:t>
            </a:r>
          </a:p>
          <a:p>
            <a:pPr lvl="1">
              <a:lnSpc>
                <a:spcPct val="120000"/>
              </a:lnSpc>
            </a:pPr>
            <a:r>
              <a:rPr lang="en-US" b="0" dirty="0" smtClean="0"/>
              <a:t>Both work-in-process and finished goods inventory kept to a minimum.</a:t>
            </a:r>
          </a:p>
          <a:p>
            <a:pPr>
              <a:lnSpc>
                <a:spcPct val="120000"/>
              </a:lnSpc>
            </a:pPr>
            <a:r>
              <a:rPr lang="en-US" b="0" dirty="0" smtClean="0"/>
              <a:t>Make-to-stock</a:t>
            </a:r>
          </a:p>
          <a:p>
            <a:pPr lvl="1">
              <a:lnSpc>
                <a:spcPct val="120000"/>
              </a:lnSpc>
            </a:pPr>
            <a:r>
              <a:rPr lang="en-US" b="0" dirty="0" smtClean="0"/>
              <a:t>Process activated to meet expected or forecast demand.</a:t>
            </a:r>
          </a:p>
          <a:p>
            <a:pPr lvl="1">
              <a:lnSpc>
                <a:spcPct val="120000"/>
              </a:lnSpc>
            </a:pPr>
            <a:r>
              <a:rPr lang="en-US" b="0" dirty="0" smtClean="0"/>
              <a:t>Customer orders are served from target stocking level.</a:t>
            </a:r>
          </a:p>
          <a:p>
            <a:pPr>
              <a:lnSpc>
                <a:spcPct val="120000"/>
              </a:lnSpc>
            </a:pPr>
            <a:r>
              <a:rPr lang="en-US" b="0" dirty="0" smtClean="0"/>
              <a:t>Hybrid</a:t>
            </a:r>
          </a:p>
          <a:p>
            <a:pPr lvl="1">
              <a:lnSpc>
                <a:spcPct val="120000"/>
              </a:lnSpc>
            </a:pPr>
            <a:r>
              <a:rPr lang="en-US" b="0" dirty="0" smtClean="0"/>
              <a:t>Combines the features of both make-to-order and make-to-stock.</a:t>
            </a:r>
            <a:endParaRPr lang="en-US" b="0" dirty="0"/>
          </a:p>
        </p:txBody>
      </p:sp>
    </p:spTree>
    <p:extLst>
      <p:ext uri="{BB962C8B-B14F-4D97-AF65-F5344CB8AC3E}">
        <p14:creationId xmlns:p14="http://schemas.microsoft.com/office/powerpoint/2010/main" val="18466900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dirty="0" smtClean="0"/>
              <a:t>Measuring Process Performance</a:t>
            </a:r>
          </a:p>
        </p:txBody>
      </p:sp>
      <p:pic>
        <p:nvPicPr>
          <p:cNvPr id="5" name="Picture 2"/>
          <p:cNvPicPr>
            <a:picLocks noChangeAspect="1" noChangeArrowheads="1"/>
          </p:cNvPicPr>
          <p:nvPr/>
        </p:nvPicPr>
        <p:blipFill>
          <a:blip r:embed="rId3" cstate="print"/>
          <a:srcRect l="1804" t="2452" r="1691" b="3097"/>
          <a:stretch>
            <a:fillRect/>
          </a:stretch>
        </p:blipFill>
        <p:spPr bwMode="auto">
          <a:xfrm>
            <a:off x="381000" y="1524000"/>
            <a:ext cx="8305800" cy="47350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6913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noAutofit/>
          </a:bodyPr>
          <a:lstStyle/>
          <a:p>
            <a:r>
              <a:rPr lang="en-US" sz="4400" dirty="0" smtClean="0"/>
              <a:t>Production Process Mapping and </a:t>
            </a:r>
            <a:br>
              <a:rPr lang="en-US" sz="4400" dirty="0" smtClean="0"/>
            </a:br>
            <a:r>
              <a:rPr lang="en-US" sz="4400" dirty="0" smtClean="0"/>
              <a:t>Little’s Law</a:t>
            </a:r>
          </a:p>
        </p:txBody>
      </p:sp>
      <p:sp>
        <p:nvSpPr>
          <p:cNvPr id="4" name="Content Placeholder 3"/>
          <p:cNvSpPr>
            <a:spLocks noGrp="1"/>
          </p:cNvSpPr>
          <p:nvPr>
            <p:ph idx="1"/>
          </p:nvPr>
        </p:nvSpPr>
        <p:spPr>
          <a:xfrm>
            <a:off x="457200" y="1600200"/>
            <a:ext cx="8229600" cy="5257800"/>
          </a:xfrm>
        </p:spPr>
        <p:txBody>
          <a:bodyPr anchor="ctr">
            <a:normAutofit fontScale="77500" lnSpcReduction="20000"/>
          </a:bodyPr>
          <a:lstStyle/>
          <a:p>
            <a:pPr>
              <a:lnSpc>
                <a:spcPct val="120000"/>
              </a:lnSpc>
            </a:pPr>
            <a:r>
              <a:rPr lang="en-US" b="0" dirty="0" smtClean="0"/>
              <a:t>Total average value of inventory</a:t>
            </a:r>
          </a:p>
          <a:p>
            <a:pPr lvl="1">
              <a:lnSpc>
                <a:spcPct val="120000"/>
              </a:lnSpc>
            </a:pPr>
            <a:r>
              <a:rPr lang="en-US" b="0" dirty="0" smtClean="0"/>
              <a:t>Sum of the value of raw materials, work-in-process, and finished goods inventory</a:t>
            </a:r>
          </a:p>
          <a:p>
            <a:pPr>
              <a:lnSpc>
                <a:spcPct val="120000"/>
              </a:lnSpc>
            </a:pPr>
            <a:r>
              <a:rPr lang="en-US" b="0" dirty="0" smtClean="0"/>
              <a:t>Inventory turns</a:t>
            </a:r>
          </a:p>
          <a:p>
            <a:pPr lvl="1">
              <a:lnSpc>
                <a:spcPct val="120000"/>
              </a:lnSpc>
            </a:pPr>
            <a:r>
              <a:rPr lang="en-US" b="0" dirty="0" smtClean="0"/>
              <a:t>Cost of goods sold divided by the average inventory value</a:t>
            </a:r>
          </a:p>
          <a:p>
            <a:pPr>
              <a:lnSpc>
                <a:spcPct val="120000"/>
              </a:lnSpc>
            </a:pPr>
            <a:r>
              <a:rPr lang="en-US" b="0" dirty="0" smtClean="0"/>
              <a:t>Days-of-supply</a:t>
            </a:r>
          </a:p>
          <a:p>
            <a:pPr lvl="1">
              <a:lnSpc>
                <a:spcPct val="120000"/>
              </a:lnSpc>
            </a:pPr>
            <a:r>
              <a:rPr lang="en-US" b="0" dirty="0" smtClean="0"/>
              <a:t>Inverse of inventory turns scaled to days</a:t>
            </a:r>
          </a:p>
          <a:p>
            <a:pPr>
              <a:lnSpc>
                <a:spcPct val="120000"/>
              </a:lnSpc>
            </a:pPr>
            <a:r>
              <a:rPr lang="en-US" b="0" dirty="0" smtClean="0"/>
              <a:t>Little’s law</a:t>
            </a:r>
          </a:p>
          <a:p>
            <a:pPr lvl="1">
              <a:lnSpc>
                <a:spcPct val="120000"/>
              </a:lnSpc>
            </a:pPr>
            <a:r>
              <a:rPr lang="en-US" b="0" dirty="0" smtClean="0"/>
              <a:t>There is a long-term relationship among inventory, throughput, and flow time</a:t>
            </a:r>
          </a:p>
          <a:p>
            <a:pPr lvl="1">
              <a:lnSpc>
                <a:spcPct val="120000"/>
              </a:lnSpc>
            </a:pPr>
            <a:r>
              <a:rPr lang="en-US" b="0" dirty="0" smtClean="0"/>
              <a:t>Inventory = Throughput rate x Flow time</a:t>
            </a:r>
            <a:endParaRPr lang="en-US" b="0" dirty="0"/>
          </a:p>
        </p:txBody>
      </p:sp>
    </p:spTree>
    <p:extLst>
      <p:ext uri="{BB962C8B-B14F-4D97-AF65-F5344CB8AC3E}">
        <p14:creationId xmlns:p14="http://schemas.microsoft.com/office/powerpoint/2010/main" val="33150957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en-US" b="0" dirty="0" smtClean="0"/>
              <a:t>Example </a:t>
            </a:r>
            <a:r>
              <a:rPr lang="en-US" b="0" dirty="0" smtClean="0"/>
              <a:t>1V: </a:t>
            </a:r>
            <a:r>
              <a:rPr lang="en-US" b="0" dirty="0" smtClean="0"/>
              <a:t>Car Batteries</a:t>
            </a:r>
          </a:p>
        </p:txBody>
      </p:sp>
      <p:sp>
        <p:nvSpPr>
          <p:cNvPr id="2" name="Content Placeholder 1"/>
          <p:cNvSpPr>
            <a:spLocks noGrp="1"/>
          </p:cNvSpPr>
          <p:nvPr>
            <p:ph idx="1"/>
          </p:nvPr>
        </p:nvSpPr>
        <p:spPr>
          <a:xfrm>
            <a:off x="457200" y="1600200"/>
            <a:ext cx="8229600" cy="5029200"/>
          </a:xfrm>
        </p:spPr>
        <p:txBody>
          <a:bodyPr>
            <a:normAutofit/>
          </a:bodyPr>
          <a:lstStyle/>
          <a:p>
            <a:r>
              <a:rPr lang="en-US" b="0" dirty="0" smtClean="0"/>
              <a:t>Average cost $45</a:t>
            </a:r>
          </a:p>
          <a:p>
            <a:endParaRPr lang="en-US" b="0" dirty="0" smtClean="0"/>
          </a:p>
          <a:p>
            <a:r>
              <a:rPr lang="en-US" b="0" dirty="0" smtClean="0"/>
              <a:t>12 hours to make a car</a:t>
            </a:r>
          </a:p>
          <a:p>
            <a:endParaRPr lang="en-US" b="0" dirty="0" smtClean="0"/>
          </a:p>
          <a:p>
            <a:r>
              <a:rPr lang="en-US" b="0" dirty="0" smtClean="0"/>
              <a:t>Assembles 200 cars per 8-hour shift</a:t>
            </a:r>
          </a:p>
          <a:p>
            <a:pPr lvl="1"/>
            <a:r>
              <a:rPr lang="en-US" b="0" dirty="0" smtClean="0"/>
              <a:t>Currently one shift</a:t>
            </a:r>
          </a:p>
          <a:p>
            <a:pPr lvl="1"/>
            <a:endParaRPr lang="en-US" b="0" dirty="0" smtClean="0"/>
          </a:p>
          <a:p>
            <a:r>
              <a:rPr lang="en-US" b="0" dirty="0" smtClean="0"/>
              <a:t>Holds on average 8,000 batteries in raw material inventory </a:t>
            </a:r>
          </a:p>
        </p:txBody>
      </p:sp>
    </p:spTree>
    <p:extLst>
      <p:ext uri="{BB962C8B-B14F-4D97-AF65-F5344CB8AC3E}">
        <p14:creationId xmlns:p14="http://schemas.microsoft.com/office/powerpoint/2010/main" val="8861245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Example </a:t>
            </a:r>
            <a:r>
              <a:rPr lang="en-US" b="0" dirty="0" smtClean="0"/>
              <a:t>1V: </a:t>
            </a:r>
            <a:r>
              <a:rPr lang="en-US" b="0" dirty="0" smtClean="0"/>
              <a:t>Average Inventory</a:t>
            </a:r>
            <a:endParaRPr lang="en-US" b="0" dirty="0"/>
          </a:p>
        </p:txBody>
      </p:sp>
      <p:sp>
        <p:nvSpPr>
          <p:cNvPr id="3" name="Content Placeholder 2"/>
          <p:cNvSpPr>
            <a:spLocks noGrp="1"/>
          </p:cNvSpPr>
          <p:nvPr>
            <p:ph idx="1"/>
          </p:nvPr>
        </p:nvSpPr>
        <p:spPr/>
        <p:txBody>
          <a:bodyPr/>
          <a:lstStyle/>
          <a:p>
            <a:pPr>
              <a:lnSpc>
                <a:spcPct val="200000"/>
              </a:lnSpc>
            </a:pPr>
            <a:r>
              <a:rPr lang="en-US" b="0" dirty="0" smtClean="0"/>
              <a:t>WIP = Throughput x Flow time</a:t>
            </a:r>
          </a:p>
          <a:p>
            <a:pPr>
              <a:lnSpc>
                <a:spcPct val="200000"/>
              </a:lnSpc>
            </a:pPr>
            <a:r>
              <a:rPr lang="en-US" b="0" dirty="0" smtClean="0"/>
              <a:t>WIP = 25 batteries x 12 hours</a:t>
            </a:r>
          </a:p>
          <a:p>
            <a:pPr>
              <a:lnSpc>
                <a:spcPct val="200000"/>
              </a:lnSpc>
            </a:pPr>
            <a:r>
              <a:rPr lang="en-US" b="0" dirty="0" smtClean="0"/>
              <a:t>WIP = 300 batteries</a:t>
            </a:r>
          </a:p>
          <a:p>
            <a:pPr>
              <a:lnSpc>
                <a:spcPct val="200000"/>
              </a:lnSpc>
            </a:pPr>
            <a:r>
              <a:rPr lang="en-US" b="0" dirty="0" smtClean="0"/>
              <a:t>Total = 8,000 + 300 = 8,300 batteries</a:t>
            </a:r>
            <a:endParaRPr lang="en-US" b="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smtClean="0"/>
              <a:t>Example </a:t>
            </a:r>
            <a:r>
              <a:rPr lang="en-US" b="0" dirty="0" smtClean="0"/>
              <a:t>1V: </a:t>
            </a:r>
            <a:r>
              <a:rPr lang="en-US" b="0" dirty="0" smtClean="0"/>
              <a:t>Value and Flow Time</a:t>
            </a:r>
            <a:endParaRPr lang="en-US" b="0" dirty="0"/>
          </a:p>
        </p:txBody>
      </p:sp>
      <p:sp>
        <p:nvSpPr>
          <p:cNvPr id="3" name="Content Placeholder 2"/>
          <p:cNvSpPr>
            <a:spLocks noGrp="1"/>
          </p:cNvSpPr>
          <p:nvPr>
            <p:ph idx="1"/>
          </p:nvPr>
        </p:nvSpPr>
        <p:spPr/>
        <p:txBody>
          <a:bodyPr anchor="ctr"/>
          <a:lstStyle/>
          <a:p>
            <a:pPr>
              <a:lnSpc>
                <a:spcPct val="150000"/>
              </a:lnSpc>
            </a:pPr>
            <a:r>
              <a:rPr lang="en-US" b="0" dirty="0" smtClean="0"/>
              <a:t>Value = 8,300 x $45 = $375,000</a:t>
            </a:r>
            <a:br>
              <a:rPr lang="en-US" b="0" dirty="0" smtClean="0"/>
            </a:br>
            <a:endParaRPr lang="en-US" b="0" dirty="0" smtClean="0"/>
          </a:p>
          <a:p>
            <a:pPr>
              <a:lnSpc>
                <a:spcPct val="150000"/>
              </a:lnSpc>
            </a:pPr>
            <a:r>
              <a:rPr lang="en-US" b="0" dirty="0" smtClean="0"/>
              <a:t>Flow time = Inventory/Throughput</a:t>
            </a:r>
            <a:br>
              <a:rPr lang="en-US" b="0" dirty="0" smtClean="0"/>
            </a:br>
            <a:r>
              <a:rPr lang="en-US" b="0" dirty="0" smtClean="0"/>
              <a:t>Flow time = 8,000/200 = 40 days</a:t>
            </a:r>
            <a:br>
              <a:rPr lang="en-US" b="0" dirty="0" smtClean="0"/>
            </a:br>
            <a:endParaRPr lang="en-US" b="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Behavioral Considerations in </a:t>
            </a:r>
            <a:br>
              <a:rPr lang="en-US" sz="4000" dirty="0" smtClean="0"/>
            </a:br>
            <a:r>
              <a:rPr lang="en-US" sz="4000" dirty="0" smtClean="0"/>
              <a:t>Job Design</a:t>
            </a:r>
            <a:endParaRPr lang="en-US" sz="4000" dirty="0"/>
          </a:p>
        </p:txBody>
      </p:sp>
      <p:sp>
        <p:nvSpPr>
          <p:cNvPr id="3" name="Content Placeholder 2"/>
          <p:cNvSpPr>
            <a:spLocks noGrp="1"/>
          </p:cNvSpPr>
          <p:nvPr>
            <p:ph idx="1"/>
          </p:nvPr>
        </p:nvSpPr>
        <p:spPr/>
        <p:txBody>
          <a:bodyPr>
            <a:normAutofit fontScale="85000" lnSpcReduction="20000"/>
          </a:bodyPr>
          <a:lstStyle/>
          <a:p>
            <a:pPr>
              <a:lnSpc>
                <a:spcPct val="120000"/>
              </a:lnSpc>
            </a:pPr>
            <a:r>
              <a:rPr lang="en-US" b="0" dirty="0" smtClean="0"/>
              <a:t>Specialization of labor</a:t>
            </a:r>
          </a:p>
          <a:p>
            <a:pPr lvl="1">
              <a:lnSpc>
                <a:spcPct val="120000"/>
              </a:lnSpc>
            </a:pPr>
            <a:r>
              <a:rPr lang="en-US" b="0" dirty="0" smtClean="0"/>
              <a:t>Made high-speed, low-cost production possible</a:t>
            </a:r>
          </a:p>
          <a:p>
            <a:pPr lvl="1">
              <a:lnSpc>
                <a:spcPct val="120000"/>
              </a:lnSpc>
            </a:pPr>
            <a:r>
              <a:rPr lang="en-US" b="0" dirty="0" smtClean="0"/>
              <a:t>Greatly enhanced standard of living</a:t>
            </a:r>
          </a:p>
          <a:p>
            <a:pPr lvl="1">
              <a:lnSpc>
                <a:spcPct val="120000"/>
              </a:lnSpc>
            </a:pPr>
            <a:r>
              <a:rPr lang="en-US" b="0" dirty="0" smtClean="0"/>
              <a:t>Adverse effects on workers</a:t>
            </a:r>
          </a:p>
          <a:p>
            <a:pPr>
              <a:lnSpc>
                <a:spcPct val="120000"/>
              </a:lnSpc>
            </a:pPr>
            <a:r>
              <a:rPr lang="en-US" b="0" dirty="0" smtClean="0"/>
              <a:t>Job enrichment</a:t>
            </a:r>
          </a:p>
          <a:p>
            <a:pPr lvl="1">
              <a:lnSpc>
                <a:spcPct val="120000"/>
              </a:lnSpc>
            </a:pPr>
            <a:r>
              <a:rPr lang="en-US" b="0" dirty="0" smtClean="0"/>
              <a:t>Making job more interesting to the worker</a:t>
            </a:r>
          </a:p>
          <a:p>
            <a:pPr lvl="1">
              <a:lnSpc>
                <a:spcPct val="120000"/>
              </a:lnSpc>
            </a:pPr>
            <a:r>
              <a:rPr lang="en-US" b="0" dirty="0" smtClean="0"/>
              <a:t>Horizontal enrichment: worker performs a greater number of variety of tasks</a:t>
            </a:r>
          </a:p>
          <a:p>
            <a:pPr lvl="1">
              <a:lnSpc>
                <a:spcPct val="120000"/>
              </a:lnSpc>
            </a:pPr>
            <a:r>
              <a:rPr lang="en-US" b="0" dirty="0" smtClean="0"/>
              <a:t>Vertical enrichment: worker is involved in planning, organizing, and inspecting work</a:t>
            </a:r>
            <a:endParaRPr lang="en-US" b="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Measurement and Standards</a:t>
            </a:r>
            <a:endParaRPr lang="en-US" dirty="0"/>
          </a:p>
        </p:txBody>
      </p:sp>
      <p:sp>
        <p:nvSpPr>
          <p:cNvPr id="3" name="Content Placeholder 2"/>
          <p:cNvSpPr>
            <a:spLocks noGrp="1"/>
          </p:cNvSpPr>
          <p:nvPr>
            <p:ph idx="1"/>
          </p:nvPr>
        </p:nvSpPr>
        <p:spPr>
          <a:xfrm>
            <a:off x="457200" y="1600200"/>
            <a:ext cx="8229600" cy="4800600"/>
          </a:xfrm>
        </p:spPr>
        <p:txBody>
          <a:bodyPr>
            <a:normAutofit/>
          </a:bodyPr>
          <a:lstStyle/>
          <a:p>
            <a:r>
              <a:rPr lang="en-US" b="0" dirty="0" smtClean="0"/>
              <a:t>Work measurement is a process of analyzing jobs for the purpose of setting time standards.</a:t>
            </a:r>
          </a:p>
          <a:p>
            <a:endParaRPr lang="en-US" b="0" dirty="0" smtClean="0"/>
          </a:p>
          <a:p>
            <a:r>
              <a:rPr lang="en-US" b="0" dirty="0" smtClean="0"/>
              <a:t>Why use it?</a:t>
            </a:r>
          </a:p>
          <a:p>
            <a:pPr lvl="1"/>
            <a:r>
              <a:rPr lang="en-US" b="0" dirty="0" smtClean="0"/>
              <a:t>Schedule work and allocate capacity</a:t>
            </a:r>
          </a:p>
          <a:p>
            <a:pPr lvl="1"/>
            <a:r>
              <a:rPr lang="en-US" b="0" dirty="0" smtClean="0"/>
              <a:t>Motivate and measure work performance</a:t>
            </a:r>
          </a:p>
          <a:p>
            <a:pPr lvl="1"/>
            <a:r>
              <a:rPr lang="en-US" b="0" dirty="0" smtClean="0"/>
              <a:t>Evaluate performance</a:t>
            </a:r>
          </a:p>
          <a:p>
            <a:pPr lvl="1"/>
            <a:r>
              <a:rPr lang="en-US" b="0" dirty="0" smtClean="0"/>
              <a:t>Provide benchmarks </a:t>
            </a:r>
            <a:endParaRPr lang="en-US" b="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Measurement Techniques</a:t>
            </a:r>
            <a:endParaRPr lang="en-US" dirty="0"/>
          </a:p>
        </p:txBody>
      </p:sp>
      <p:sp>
        <p:nvSpPr>
          <p:cNvPr id="3" name="Content Placeholder 2"/>
          <p:cNvSpPr>
            <a:spLocks noGrp="1"/>
          </p:cNvSpPr>
          <p:nvPr>
            <p:ph idx="1"/>
          </p:nvPr>
        </p:nvSpPr>
        <p:spPr/>
        <p:txBody>
          <a:bodyPr/>
          <a:lstStyle/>
          <a:p>
            <a:r>
              <a:rPr lang="en-US" b="0" dirty="0" smtClean="0"/>
              <a:t>Direct methods</a:t>
            </a:r>
          </a:p>
          <a:p>
            <a:pPr lvl="1"/>
            <a:r>
              <a:rPr lang="en-US" b="0" dirty="0" smtClean="0"/>
              <a:t>Time study</a:t>
            </a:r>
          </a:p>
          <a:p>
            <a:pPr lvl="1"/>
            <a:r>
              <a:rPr lang="en-US" b="0" dirty="0" smtClean="0"/>
              <a:t>Work sampling</a:t>
            </a:r>
          </a:p>
          <a:p>
            <a:pPr lvl="1"/>
            <a:endParaRPr lang="en-US" b="0" dirty="0" smtClean="0"/>
          </a:p>
          <a:p>
            <a:r>
              <a:rPr lang="en-US" b="0" dirty="0" smtClean="0"/>
              <a:t>Indirect methods</a:t>
            </a:r>
          </a:p>
          <a:p>
            <a:pPr lvl="1"/>
            <a:r>
              <a:rPr lang="en-US" b="0" dirty="0" smtClean="0"/>
              <a:t>Predetermined motion-time data system</a:t>
            </a:r>
          </a:p>
          <a:p>
            <a:pPr lvl="1"/>
            <a:r>
              <a:rPr lang="en-US" b="0" dirty="0" smtClean="0"/>
              <a:t>Elemental data</a:t>
            </a:r>
            <a:endParaRPr lang="en-US" b="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a:t>
            </a:r>
            <a:r>
              <a:rPr lang="en-US" dirty="0"/>
              <a:t>1</a:t>
            </a:r>
            <a:r>
              <a:rPr lang="en-US" dirty="0" smtClean="0"/>
              <a:t>: </a:t>
            </a:r>
            <a:r>
              <a:rPr lang="en-US" dirty="0" smtClean="0"/>
              <a:t>Bread Making</a:t>
            </a:r>
            <a:endParaRPr lang="en-US" dirty="0"/>
          </a:p>
        </p:txBody>
      </p:sp>
      <p:sp>
        <p:nvSpPr>
          <p:cNvPr id="6" name="Slide Number Placeholder 2"/>
          <p:cNvSpPr>
            <a:spLocks noGrp="1"/>
          </p:cNvSpPr>
          <p:nvPr>
            <p:ph type="sldNum" sz="quarter" idx="12"/>
          </p:nvPr>
        </p:nvSpPr>
        <p:spPr/>
        <p:txBody>
          <a:bodyPr>
            <a:normAutofit/>
          </a:bodyPr>
          <a:lstStyle/>
          <a:p>
            <a:pPr>
              <a:defRPr/>
            </a:pPr>
            <a:r>
              <a:rPr lang="en-US" dirty="0"/>
              <a:t>11-</a:t>
            </a:r>
            <a:fld id="{28F6D115-0614-4BF9-B66A-70084841D842}" type="slidenum">
              <a:rPr lang="en-US"/>
              <a:pPr>
                <a:defRPr/>
              </a:pPr>
              <a:t>21</a:t>
            </a:fld>
            <a:endParaRPr lang="en-US" dirty="0"/>
          </a:p>
        </p:txBody>
      </p:sp>
      <p:graphicFrame>
        <p:nvGraphicFramePr>
          <p:cNvPr id="4" name="Object 16"/>
          <p:cNvGraphicFramePr>
            <a:graphicFrameLocks noChangeAspect="1"/>
          </p:cNvGraphicFramePr>
          <p:nvPr/>
        </p:nvGraphicFramePr>
        <p:xfrm>
          <a:off x="685800" y="2514600"/>
          <a:ext cx="8016875" cy="2133600"/>
        </p:xfrm>
        <a:graphic>
          <a:graphicData uri="http://schemas.openxmlformats.org/presentationml/2006/ole">
            <mc:AlternateContent xmlns:mc="http://schemas.openxmlformats.org/markup-compatibility/2006">
              <mc:Choice xmlns:v="urn:schemas-microsoft-com:vml" Requires="v">
                <p:oleObj spid="_x0000_s1046" name="Bitmap Image" r:id="rId3" imgW="8952381" imgH="1848108" progId="PBrush">
                  <p:embed/>
                </p:oleObj>
              </mc:Choice>
              <mc:Fallback>
                <p:oleObj name="Bitmap Image" r:id="rId3" imgW="8952381" imgH="1848108" progId="PBrush">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514600"/>
                        <a:ext cx="8016875" cy="2133600"/>
                      </a:xfrm>
                      <a:prstGeom prst="rect">
                        <a:avLst/>
                      </a:prstGeom>
                      <a:noFill/>
                      <a:ln>
                        <a:noFill/>
                      </a:ln>
                      <a:extLst>
                        <a:ext uri="{909E8E84-426E-40DD-AFC4-6F175D3DCCD1}">
                          <a14:hiddenFill xmlns:a14="http://schemas.microsoft.com/office/drawing/2010/main">
                            <a:solidFill>
                              <a:srgbClr val="FFF05B"/>
                            </a:solidFill>
                          </a14:hiddenFill>
                        </a:ext>
                        <a:ext uri="{91240B29-F687-4F45-9708-019B960494DF}">
                          <a14:hiddenLine xmlns:a14="http://schemas.microsoft.com/office/drawing/2010/main" w="38100">
                            <a:solidFill>
                              <a:schemeClr val="tx1"/>
                            </a:solidFill>
                            <a:miter lim="800000"/>
                            <a:headEnd/>
                            <a:tailEnd/>
                          </a14:hiddenLine>
                        </a:ext>
                      </a:extLst>
                    </p:spPr>
                  </p:pic>
                </p:oleObj>
              </mc:Fallback>
            </mc:AlternateContent>
          </a:graphicData>
        </a:graphic>
      </p:graphicFrame>
      <p:sp>
        <p:nvSpPr>
          <p:cNvPr id="5" name="Text Box 4"/>
          <p:cNvSpPr txBox="1">
            <a:spLocks noChangeArrowheads="1"/>
          </p:cNvSpPr>
          <p:nvPr/>
        </p:nvSpPr>
        <p:spPr bwMode="auto">
          <a:xfrm>
            <a:off x="762000" y="1905000"/>
            <a:ext cx="3429000" cy="584775"/>
          </a:xfrm>
          <a:prstGeom prst="rect">
            <a:avLst/>
          </a:prstGeom>
          <a:noFill/>
          <a:ln>
            <a:noFill/>
          </a:ln>
          <a:effectLst/>
          <a:extLst/>
        </p:spPr>
        <p:txBody>
          <a:bodyPr>
            <a:spAutoFit/>
          </a:bodyPr>
          <a:lstStyle/>
          <a:p>
            <a:pPr fontAlgn="auto">
              <a:spcBef>
                <a:spcPct val="50000"/>
              </a:spcBef>
              <a:spcAft>
                <a:spcPts val="0"/>
              </a:spcAft>
              <a:defRPr/>
            </a:pPr>
            <a:r>
              <a:rPr lang="en-US" sz="3200" b="1" dirty="0">
                <a:latin typeface="Century" pitchFamily="18" charset="0"/>
              </a:rPr>
              <a:t>Current Layout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dirty="0" smtClean="0"/>
              <a:t>Example </a:t>
            </a:r>
            <a:r>
              <a:rPr lang="en-US" b="0" dirty="0" smtClean="0"/>
              <a:t>11: </a:t>
            </a:r>
            <a:r>
              <a:rPr lang="en-US" b="0" dirty="0" smtClean="0"/>
              <a:t>Running at 100 Loaves per Hour</a:t>
            </a:r>
            <a:endParaRPr lang="en-US" b="0" dirty="0"/>
          </a:p>
        </p:txBody>
      </p:sp>
      <p:sp>
        <p:nvSpPr>
          <p:cNvPr id="3" name="Content Placeholder 2"/>
          <p:cNvSpPr>
            <a:spLocks noGrp="1"/>
          </p:cNvSpPr>
          <p:nvPr>
            <p:ph idx="1"/>
          </p:nvPr>
        </p:nvSpPr>
        <p:spPr/>
        <p:txBody>
          <a:bodyPr anchor="ctr"/>
          <a:lstStyle/>
          <a:p>
            <a:r>
              <a:rPr lang="en-US" b="0" dirty="0" smtClean="0"/>
              <a:t>Both bread making and packaging operate the same amount of time.</a:t>
            </a:r>
          </a:p>
          <a:p>
            <a:endParaRPr lang="en-US" b="0" dirty="0" smtClean="0"/>
          </a:p>
          <a:p>
            <a:r>
              <a:rPr lang="en-US" b="0" dirty="0" smtClean="0"/>
              <a:t>Capacity is 100 loaves per hour.</a:t>
            </a:r>
          </a:p>
          <a:p>
            <a:endParaRPr lang="en-US" b="0" dirty="0" smtClean="0"/>
          </a:p>
          <a:p>
            <a:r>
              <a:rPr lang="en-US" b="0" dirty="0" smtClean="0"/>
              <a:t>Packaging is idle for a quarter hour.</a:t>
            </a:r>
          </a:p>
          <a:p>
            <a:pPr lvl="1"/>
            <a:r>
              <a:rPr lang="en-US" b="0" dirty="0" smtClean="0"/>
              <a:t>Has 75 percent utilization.</a:t>
            </a:r>
            <a:endParaRPr lang="en-US" b="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dirty="0" smtClean="0"/>
              <a:t>Example </a:t>
            </a:r>
            <a:r>
              <a:rPr lang="en-US" b="0" dirty="0" smtClean="0"/>
              <a:t>11: </a:t>
            </a:r>
            <a:r>
              <a:rPr lang="en-US" b="0" dirty="0" smtClean="0"/>
              <a:t>Bread Making on Two Parallel Lines</a:t>
            </a:r>
            <a:endParaRPr lang="en-US" b="0" dirty="0"/>
          </a:p>
        </p:txBody>
      </p:sp>
      <p:sp>
        <p:nvSpPr>
          <p:cNvPr id="5" name="Content Placeholder 4"/>
          <p:cNvSpPr>
            <a:spLocks noGrp="1"/>
          </p:cNvSpPr>
          <p:nvPr>
            <p:ph idx="1"/>
          </p:nvPr>
        </p:nvSpPr>
        <p:spPr/>
        <p:txBody>
          <a:bodyPr/>
          <a:lstStyle/>
          <a:p>
            <a:endParaRPr lang="en-US" dirty="0"/>
          </a:p>
        </p:txBody>
      </p:sp>
      <p:pic>
        <p:nvPicPr>
          <p:cNvPr id="2051" name="Picture 3"/>
          <p:cNvPicPr>
            <a:picLocks noChangeAspect="1" noChangeArrowheads="1"/>
          </p:cNvPicPr>
          <p:nvPr/>
        </p:nvPicPr>
        <p:blipFill>
          <a:blip r:embed="rId2" cstate="print"/>
          <a:srcRect/>
          <a:stretch>
            <a:fillRect/>
          </a:stretch>
        </p:blipFill>
        <p:spPr bwMode="auto">
          <a:xfrm>
            <a:off x="685800" y="2057400"/>
            <a:ext cx="8108950" cy="24130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11.2: Multiple Shifts</a:t>
            </a:r>
            <a:endParaRPr lang="en-US" dirty="0"/>
          </a:p>
        </p:txBody>
      </p:sp>
      <p:sp>
        <p:nvSpPr>
          <p:cNvPr id="3" name="Content Placeholder 2"/>
          <p:cNvSpPr>
            <a:spLocks noGrp="1"/>
          </p:cNvSpPr>
          <p:nvPr>
            <p:ph idx="1"/>
          </p:nvPr>
        </p:nvSpPr>
        <p:spPr/>
        <p:txBody>
          <a:bodyPr/>
          <a:lstStyle/>
          <a:p>
            <a:r>
              <a:rPr lang="en-US" b="0" dirty="0" smtClean="0"/>
              <a:t>Bread making runs two shifts.</a:t>
            </a:r>
          </a:p>
          <a:p>
            <a:pPr lvl="1"/>
            <a:r>
              <a:rPr lang="en-US" b="0" dirty="0" smtClean="0"/>
              <a:t>Produces 200 x 8 x 2 = 3,200</a:t>
            </a:r>
          </a:p>
          <a:p>
            <a:pPr lvl="1"/>
            <a:endParaRPr lang="en-US" b="0" dirty="0" smtClean="0"/>
          </a:p>
          <a:p>
            <a:r>
              <a:rPr lang="en-US" b="0" dirty="0" smtClean="0"/>
              <a:t>Packaging runs three shifts.</a:t>
            </a:r>
          </a:p>
          <a:p>
            <a:pPr lvl="1"/>
            <a:r>
              <a:rPr lang="en-US" b="0" dirty="0" smtClean="0"/>
              <a:t>Produces 133.3 x 8 x 3 = 3,200</a:t>
            </a:r>
          </a:p>
          <a:p>
            <a:endParaRPr lang="en-US" dirty="0" smtClean="0"/>
          </a:p>
          <a:p>
            <a:r>
              <a:rPr lang="en-US" b="0" dirty="0" smtClean="0"/>
              <a:t>Capacities are roughly equal.</a:t>
            </a:r>
            <a:endParaRPr lang="en-US" b="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Example </a:t>
            </a:r>
            <a:r>
              <a:rPr lang="en-US" b="0" dirty="0" smtClean="0"/>
              <a:t>111: </a:t>
            </a:r>
            <a:r>
              <a:rPr lang="en-US" b="0" dirty="0" smtClean="0"/>
              <a:t>A Restaurant</a:t>
            </a:r>
            <a:endParaRPr lang="en-US" b="0" dirty="0"/>
          </a:p>
        </p:txBody>
      </p:sp>
      <p:sp>
        <p:nvSpPr>
          <p:cNvPr id="3" name="Content Placeholder 2"/>
          <p:cNvSpPr>
            <a:spLocks noGrp="1"/>
          </p:cNvSpPr>
          <p:nvPr>
            <p:ph idx="1"/>
          </p:nvPr>
        </p:nvSpPr>
        <p:spPr/>
        <p:txBody>
          <a:bodyPr>
            <a:normAutofit fontScale="92500" lnSpcReduction="10000"/>
          </a:bodyPr>
          <a:lstStyle/>
          <a:p>
            <a:pPr>
              <a:lnSpc>
                <a:spcPct val="110000"/>
              </a:lnSpc>
            </a:pPr>
            <a:r>
              <a:rPr lang="en-US" b="0" dirty="0" smtClean="0"/>
              <a:t>Consider the restaurant in the casino. Because it is important that customers be served quickly, the managers have set up a buffet arrangement where customers serve themselves. The buffet is continually replenished to keep items fresh. To further speed service</a:t>
            </a:r>
          </a:p>
          <a:p>
            <a:pPr>
              <a:lnSpc>
                <a:spcPct val="110000"/>
              </a:lnSpc>
            </a:pPr>
            <a:endParaRPr lang="en-US" b="0" dirty="0" smtClean="0"/>
          </a:p>
          <a:p>
            <a:pPr>
              <a:lnSpc>
                <a:spcPct val="110000"/>
              </a:lnSpc>
            </a:pPr>
            <a:r>
              <a:rPr lang="en-US" b="0" dirty="0" smtClean="0"/>
              <a:t>Fixed amount is charged for the meal.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Example </a:t>
            </a:r>
            <a:r>
              <a:rPr lang="en-US" b="0" dirty="0" smtClean="0"/>
              <a:t>111: </a:t>
            </a:r>
            <a:r>
              <a:rPr lang="en-US" b="0" dirty="0" smtClean="0"/>
              <a:t>A Restaurant</a:t>
            </a:r>
            <a:endParaRPr lang="en-US" b="0" dirty="0"/>
          </a:p>
        </p:txBody>
      </p:sp>
      <p:sp>
        <p:nvSpPr>
          <p:cNvPr id="3" name="Content Placeholder 2"/>
          <p:cNvSpPr>
            <a:spLocks noGrp="1"/>
          </p:cNvSpPr>
          <p:nvPr>
            <p:ph idx="1"/>
          </p:nvPr>
        </p:nvSpPr>
        <p:spPr/>
        <p:txBody>
          <a:bodyPr anchor="ctr">
            <a:normAutofit/>
          </a:bodyPr>
          <a:lstStyle/>
          <a:p>
            <a:r>
              <a:rPr lang="en-US" sz="2800" b="0" dirty="0" smtClean="0"/>
              <a:t>Customers take an average of 30 minutes to get their food and eat.</a:t>
            </a:r>
          </a:p>
          <a:p>
            <a:r>
              <a:rPr lang="en-US" sz="2800" b="0" dirty="0" smtClean="0"/>
              <a:t>They typically eat in groups (or customer parties) of two or three to a table. </a:t>
            </a:r>
          </a:p>
          <a:p>
            <a:r>
              <a:rPr lang="en-US" sz="2800" b="0" dirty="0" smtClean="0"/>
              <a:t>The restaurant has 40 tables. Each table can accommodate four people. </a:t>
            </a:r>
          </a:p>
          <a:p>
            <a:r>
              <a:rPr lang="en-US" sz="2800" b="0" dirty="0" smtClean="0"/>
              <a:t>What is the maximum capacity of this restaurant?</a:t>
            </a:r>
            <a:endParaRPr lang="en-US" sz="2800" b="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Example </a:t>
            </a:r>
            <a:r>
              <a:rPr lang="en-US" b="0" dirty="0" smtClean="0"/>
              <a:t>11I: </a:t>
            </a:r>
            <a:r>
              <a:rPr lang="en-US" b="0" dirty="0" smtClean="0"/>
              <a:t>Solution Approach</a:t>
            </a:r>
            <a:endParaRPr lang="en-US" b="0" dirty="0"/>
          </a:p>
        </p:txBody>
      </p:sp>
      <p:sp>
        <p:nvSpPr>
          <p:cNvPr id="3" name="Content Placeholder 2"/>
          <p:cNvSpPr>
            <a:spLocks noGrp="1"/>
          </p:cNvSpPr>
          <p:nvPr>
            <p:ph idx="1"/>
          </p:nvPr>
        </p:nvSpPr>
        <p:spPr>
          <a:xfrm>
            <a:off x="457200" y="1600200"/>
            <a:ext cx="8229600" cy="4953000"/>
          </a:xfrm>
        </p:spPr>
        <p:txBody>
          <a:bodyPr>
            <a:noAutofit/>
          </a:bodyPr>
          <a:lstStyle/>
          <a:p>
            <a:r>
              <a:rPr lang="en-US" sz="2800" b="0" dirty="0" smtClean="0"/>
              <a:t>Utilization: It is easy to see that the restaurant can accommodate 160 people seated at tables at a time. Actually, in this situation, it might be more convenient to measure the capacity in terms of customer parties because this is how the capacity will be used. If the average customer party is 2.5 individuals, then the average seat utilization is 62.5 percent (2.5 seats/party 4; 4 seats/table) when the restaurant is operating at capacity.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Example </a:t>
            </a:r>
            <a:r>
              <a:rPr lang="en-US" b="0" dirty="0" smtClean="0"/>
              <a:t>11</a:t>
            </a:r>
            <a:r>
              <a:rPr lang="en-US" b="0" dirty="0"/>
              <a:t>I</a:t>
            </a:r>
            <a:r>
              <a:rPr lang="en-US" b="0" dirty="0" smtClean="0"/>
              <a:t>: </a:t>
            </a:r>
            <a:r>
              <a:rPr lang="en-US" b="0" dirty="0" smtClean="0"/>
              <a:t>Solution Approach</a:t>
            </a:r>
            <a:endParaRPr lang="en-US" b="0" dirty="0"/>
          </a:p>
        </p:txBody>
      </p:sp>
      <p:sp>
        <p:nvSpPr>
          <p:cNvPr id="3" name="Content Placeholder 2"/>
          <p:cNvSpPr>
            <a:spLocks noGrp="1"/>
          </p:cNvSpPr>
          <p:nvPr>
            <p:ph idx="1"/>
          </p:nvPr>
        </p:nvSpPr>
        <p:spPr>
          <a:xfrm>
            <a:off x="457200" y="1600200"/>
            <a:ext cx="8229600" cy="4953000"/>
          </a:xfrm>
        </p:spPr>
        <p:txBody>
          <a:bodyPr>
            <a:normAutofit/>
          </a:bodyPr>
          <a:lstStyle/>
          <a:p>
            <a:r>
              <a:rPr lang="en-US" b="0" dirty="0" smtClean="0"/>
              <a:t>Cycle time: When operating at capacity, is 0.75 minute (30 minutes/table: 40 tables). So, on average, a table would become available every  0.75 minute or 45 seconds. </a:t>
            </a:r>
          </a:p>
          <a:p>
            <a:endParaRPr lang="en-US" b="0" dirty="0" smtClean="0"/>
          </a:p>
          <a:p>
            <a:r>
              <a:rPr lang="en-US" b="0" dirty="0" smtClean="0"/>
              <a:t>Capacity: The restaurant could handle 80 customer parties per hour (60 minutes/0.75 minute/party).</a:t>
            </a:r>
            <a:endParaRPr lang="en-US" b="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dirty="0" smtClean="0"/>
              <a:t>Example </a:t>
            </a:r>
            <a:r>
              <a:rPr lang="en-US" b="0" dirty="0" smtClean="0"/>
              <a:t>11</a:t>
            </a:r>
            <a:r>
              <a:rPr lang="en-US" b="0" dirty="0"/>
              <a:t>I</a:t>
            </a:r>
            <a:r>
              <a:rPr lang="en-US" b="0" dirty="0" smtClean="0"/>
              <a:t>: </a:t>
            </a:r>
            <a:r>
              <a:rPr lang="en-US" b="0" dirty="0" smtClean="0"/>
              <a:t>Challenges in Restaurant Problem</a:t>
            </a:r>
            <a:endParaRPr lang="en-US" b="0" dirty="0"/>
          </a:p>
        </p:txBody>
      </p:sp>
      <p:sp>
        <p:nvSpPr>
          <p:cNvPr id="3" name="Content Placeholder 2"/>
          <p:cNvSpPr>
            <a:spLocks noGrp="1"/>
          </p:cNvSpPr>
          <p:nvPr>
            <p:ph idx="1"/>
          </p:nvPr>
        </p:nvSpPr>
        <p:spPr/>
        <p:txBody>
          <a:bodyPr/>
          <a:lstStyle/>
          <a:p>
            <a:pPr marL="290513" indent="-290513"/>
            <a:r>
              <a:rPr lang="en-US" dirty="0" smtClean="0"/>
              <a:t> The problem with this restaurant is that everyone wants to eat at the same time. Management has collected data and expects the following profile for customer parties arriving during lunch, which runs from 11:30 a.m. until 1:30 p.m. Customers are seated only until 1:00 p.m.</a:t>
            </a:r>
          </a:p>
          <a:p>
            <a:pPr marL="0" indent="0"/>
            <a:endParaRPr lang="en-US" b="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Example </a:t>
            </a:r>
            <a:r>
              <a:rPr lang="en-US" b="0" dirty="0" smtClean="0"/>
              <a:t>11I: </a:t>
            </a:r>
            <a:r>
              <a:rPr lang="en-US" b="0" dirty="0" smtClean="0"/>
              <a:t>Arrival Data</a:t>
            </a:r>
            <a:endParaRPr lang="en-US" b="0" dirty="0"/>
          </a:p>
        </p:txBody>
      </p:sp>
      <p:pic>
        <p:nvPicPr>
          <p:cNvPr id="4" name="Picture 3"/>
          <p:cNvPicPr>
            <a:picLocks noChangeAspect="1" noChangeArrowheads="1"/>
          </p:cNvPicPr>
          <p:nvPr/>
        </p:nvPicPr>
        <p:blipFill>
          <a:blip r:embed="rId2" cstate="print"/>
          <a:srcRect/>
          <a:stretch>
            <a:fillRect/>
          </a:stretch>
        </p:blipFill>
        <p:spPr bwMode="auto">
          <a:xfrm>
            <a:off x="1814034" y="1828800"/>
            <a:ext cx="4653441" cy="441960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Example </a:t>
            </a:r>
            <a:r>
              <a:rPr lang="en-US" b="0" dirty="0" smtClean="0"/>
              <a:t>11I: </a:t>
            </a:r>
            <a:r>
              <a:rPr lang="en-US" b="0" dirty="0" smtClean="0"/>
              <a:t>Restaurant</a:t>
            </a:r>
            <a:endParaRPr lang="en-US" b="0" dirty="0"/>
          </a:p>
        </p:txBody>
      </p:sp>
      <p:sp>
        <p:nvSpPr>
          <p:cNvPr id="3" name="Content Placeholder 2"/>
          <p:cNvSpPr>
            <a:spLocks noGrp="1"/>
          </p:cNvSpPr>
          <p:nvPr>
            <p:ph idx="1"/>
          </p:nvPr>
        </p:nvSpPr>
        <p:spPr>
          <a:xfrm>
            <a:off x="457200" y="1600200"/>
            <a:ext cx="8229600" cy="4953000"/>
          </a:xfrm>
        </p:spPr>
        <p:txBody>
          <a:bodyPr>
            <a:noAutofit/>
          </a:bodyPr>
          <a:lstStyle/>
          <a:p>
            <a:r>
              <a:rPr lang="en-US" sz="2400" b="0" dirty="0" smtClean="0"/>
              <a:t>Restaurant operates for two hours for lunch and the capacity is 80 customer parties per hour.</a:t>
            </a:r>
          </a:p>
          <a:p>
            <a:r>
              <a:rPr lang="en-US" sz="2400" b="0" dirty="0" smtClean="0"/>
              <a:t>A simple way to analyze the situation is to calculate how we expect the system to look in terms of number of customers being served and number waiting in line at the end of each 15-minute interval (a snapshot every 15 minutes).</a:t>
            </a:r>
          </a:p>
          <a:p>
            <a:r>
              <a:rPr lang="en-US" sz="2400" b="0" dirty="0" smtClean="0"/>
              <a:t>The key to understanding the analysis is to look at the cumulative numbers. The difference between cumulative arrivals and cumulative departures gives the number of customer parties in the restaurant (those seated at tables and those waiting).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Example </a:t>
            </a:r>
            <a:r>
              <a:rPr lang="en-US" b="0" dirty="0" smtClean="0"/>
              <a:t>: </a:t>
            </a:r>
            <a:r>
              <a:rPr lang="en-US" b="0" dirty="0" smtClean="0"/>
              <a:t>Restaurant</a:t>
            </a:r>
            <a:endParaRPr lang="en-US" b="0" dirty="0"/>
          </a:p>
        </p:txBody>
      </p:sp>
      <p:sp>
        <p:nvSpPr>
          <p:cNvPr id="3" name="Content Placeholder 2"/>
          <p:cNvSpPr>
            <a:spLocks noGrp="1"/>
          </p:cNvSpPr>
          <p:nvPr>
            <p:ph idx="1"/>
          </p:nvPr>
        </p:nvSpPr>
        <p:spPr/>
        <p:txBody>
          <a:bodyPr>
            <a:noAutofit/>
          </a:bodyPr>
          <a:lstStyle/>
          <a:p>
            <a:r>
              <a:rPr lang="en-US" sz="2400" b="0" dirty="0" smtClean="0"/>
              <a:t>Sinc</a:t>
            </a:r>
            <a:r>
              <a:rPr lang="en-US" sz="2400" dirty="0" smtClean="0"/>
              <a:t>e </a:t>
            </a:r>
            <a:r>
              <a:rPr lang="en-US" sz="2400" b="0" dirty="0" smtClean="0"/>
              <a:t>there are only 40 tables, when the cumulative difference through a time interval is greater than 40, a waiting line forms. </a:t>
            </a:r>
          </a:p>
          <a:p>
            <a:endParaRPr lang="en-US" sz="2400" b="0" dirty="0" smtClean="0"/>
          </a:p>
          <a:p>
            <a:r>
              <a:rPr lang="en-US" sz="2400" b="0" dirty="0" smtClean="0"/>
              <a:t>Cycle time for the entire restaurant is 45 seconds per customer party at this time (this means that on average, a table empties every 45 seconds or 20 tables empty during each 15-minute interval). The last party will need to wait for all of the earlier parties to get a table, so the expected waiting time is the number of parties in line multiplied by the cycle time.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Example 11.3</a:t>
            </a:r>
            <a:endParaRPr lang="en-US" b="0" dirty="0"/>
          </a:p>
        </p:txBody>
      </p:sp>
      <p:sp>
        <p:nvSpPr>
          <p:cNvPr id="3" name="Content Placeholder 2"/>
          <p:cNvSpPr>
            <a:spLocks noGrp="1"/>
          </p:cNvSpPr>
          <p:nvPr>
            <p:ph idx="1"/>
          </p:nvPr>
        </p:nvSpPr>
        <p:spPr/>
        <p:txBody>
          <a:bodyPr>
            <a:normAutofit fontScale="77500" lnSpcReduction="20000"/>
          </a:bodyPr>
          <a:lstStyle/>
          <a:p>
            <a:pPr>
              <a:lnSpc>
                <a:spcPct val="120000"/>
              </a:lnSpc>
            </a:pPr>
            <a:r>
              <a:rPr lang="en-US" b="0" dirty="0" smtClean="0"/>
              <a:t>In the following table, when the cumulative number of parties is 50, there are 10 parties waiting to be seated (since there are only 40 tables).  </a:t>
            </a:r>
          </a:p>
          <a:p>
            <a:pPr>
              <a:lnSpc>
                <a:spcPct val="120000"/>
              </a:lnSpc>
            </a:pPr>
            <a:r>
              <a:rPr lang="en-US" b="0" dirty="0" smtClean="0"/>
              <a:t>The average time they wait is 10 x 45 </a:t>
            </a:r>
            <a:r>
              <a:rPr lang="en-US" b="0" dirty="0" err="1" smtClean="0"/>
              <a:t>secs</a:t>
            </a:r>
            <a:r>
              <a:rPr lang="en-US" b="0" dirty="0" smtClean="0"/>
              <a:t> = 7.5 minutes.</a:t>
            </a:r>
          </a:p>
          <a:p>
            <a:pPr>
              <a:lnSpc>
                <a:spcPct val="120000"/>
              </a:lnSpc>
            </a:pPr>
            <a:r>
              <a:rPr lang="en-US" b="0" dirty="0" smtClean="0"/>
              <a:t>During 12:00 to 12:15, parties that arrived during 11:30 to 11:45 would have left, which makes the cumulative number of parties at the end of 12:15 = 50 (number at the end of 12:00) + 30 (arrivals during 12:00 to 12:15) – 15 (departures during 12:00 to 12:15) = 65.</a:t>
            </a:r>
            <a:endParaRPr lang="en-US" b="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Example 11.3: Customer Status</a:t>
            </a:r>
            <a:endParaRPr lang="en-US" b="0" dirty="0"/>
          </a:p>
        </p:txBody>
      </p:sp>
      <p:pic>
        <p:nvPicPr>
          <p:cNvPr id="4" name="Picture 2"/>
          <p:cNvPicPr>
            <a:picLocks noChangeAspect="1" noChangeArrowheads="1"/>
          </p:cNvPicPr>
          <p:nvPr/>
        </p:nvPicPr>
        <p:blipFill>
          <a:blip r:embed="rId2" cstate="print">
            <a:lum contrast="-10000"/>
          </a:blip>
          <a:srcRect/>
          <a:stretch>
            <a:fillRect/>
          </a:stretch>
        </p:blipFill>
        <p:spPr bwMode="auto">
          <a:xfrm>
            <a:off x="476250" y="2000250"/>
            <a:ext cx="8191500" cy="340995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Example 11.3 Customers vs. Time</a:t>
            </a:r>
            <a:endParaRPr lang="en-US" b="0" dirty="0"/>
          </a:p>
        </p:txBody>
      </p:sp>
      <p:pic>
        <p:nvPicPr>
          <p:cNvPr id="4" name="Picture 2"/>
          <p:cNvPicPr>
            <a:picLocks noChangeAspect="1" noChangeArrowheads="1"/>
          </p:cNvPicPr>
          <p:nvPr/>
        </p:nvPicPr>
        <p:blipFill>
          <a:blip r:embed="rId2" cstate="print"/>
          <a:srcRect/>
          <a:stretch>
            <a:fillRect/>
          </a:stretch>
        </p:blipFill>
        <p:spPr bwMode="auto">
          <a:xfrm>
            <a:off x="914400" y="1676400"/>
            <a:ext cx="7435402" cy="4843243"/>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Example 11.4: The </a:t>
            </a:r>
            <a:r>
              <a:rPr lang="en-US" sz="4000" dirty="0" err="1" smtClean="0"/>
              <a:t>Balabus</a:t>
            </a:r>
            <a:r>
              <a:rPr lang="en-US" sz="4000" dirty="0" smtClean="0"/>
              <a:t>          (“Tourist Bus”) in Paris</a:t>
            </a:r>
            <a:endParaRPr lang="en-US" sz="4000" dirty="0"/>
          </a:p>
        </p:txBody>
      </p:sp>
      <p:sp>
        <p:nvSpPr>
          <p:cNvPr id="3" name="Content Placeholder 2"/>
          <p:cNvSpPr>
            <a:spLocks noGrp="1"/>
          </p:cNvSpPr>
          <p:nvPr>
            <p:ph idx="1"/>
          </p:nvPr>
        </p:nvSpPr>
        <p:spPr>
          <a:xfrm>
            <a:off x="457200" y="1600200"/>
            <a:ext cx="8229600" cy="4724400"/>
          </a:xfrm>
        </p:spPr>
        <p:txBody>
          <a:bodyPr anchor="ctr">
            <a:normAutofit lnSpcReduction="10000"/>
          </a:bodyPr>
          <a:lstStyle/>
          <a:p>
            <a:r>
              <a:rPr lang="en-US" b="0" dirty="0" smtClean="0"/>
              <a:t>Two hours for the route during peak traffic</a:t>
            </a:r>
          </a:p>
          <a:p>
            <a:endParaRPr lang="en-US" b="0" dirty="0" smtClean="0"/>
          </a:p>
          <a:p>
            <a:r>
              <a:rPr lang="en-US" b="0" dirty="0" smtClean="0"/>
              <a:t>Route has 60 stops</a:t>
            </a:r>
          </a:p>
          <a:p>
            <a:endParaRPr lang="en-US" b="0" dirty="0" smtClean="0"/>
          </a:p>
          <a:p>
            <a:r>
              <a:rPr lang="en-US" b="0" dirty="0" smtClean="0"/>
              <a:t>Each bus has seating capacity of 50</a:t>
            </a:r>
          </a:p>
          <a:p>
            <a:pPr lvl="1"/>
            <a:r>
              <a:rPr lang="en-US" b="0" dirty="0" smtClean="0"/>
              <a:t>Another 30 passengers can stand</a:t>
            </a:r>
          </a:p>
          <a:p>
            <a:pPr lvl="1"/>
            <a:endParaRPr lang="en-US" b="0" dirty="0" smtClean="0"/>
          </a:p>
          <a:p>
            <a:r>
              <a:rPr lang="en-US" b="0" dirty="0" smtClean="0"/>
              <a:t>Busy much of the day</a:t>
            </a:r>
            <a:endParaRPr lang="en-US" b="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Example 11.4: Initial Analysis</a:t>
            </a:r>
            <a:endParaRPr lang="en-US" b="0" dirty="0"/>
          </a:p>
        </p:txBody>
      </p:sp>
      <p:sp>
        <p:nvSpPr>
          <p:cNvPr id="3" name="Content Placeholder 2"/>
          <p:cNvSpPr>
            <a:spLocks noGrp="1"/>
          </p:cNvSpPr>
          <p:nvPr>
            <p:ph idx="1"/>
          </p:nvPr>
        </p:nvSpPr>
        <p:spPr>
          <a:xfrm>
            <a:off x="457200" y="1600200"/>
            <a:ext cx="8229600" cy="5257800"/>
          </a:xfrm>
        </p:spPr>
        <p:txBody>
          <a:bodyPr>
            <a:normAutofit fontScale="85000" lnSpcReduction="10000"/>
          </a:bodyPr>
          <a:lstStyle/>
          <a:p>
            <a:pPr>
              <a:lnSpc>
                <a:spcPct val="110000"/>
              </a:lnSpc>
            </a:pPr>
            <a:r>
              <a:rPr lang="en-US" b="0" dirty="0" smtClean="0"/>
              <a:t>With one bus, maximum wait is two hours.</a:t>
            </a:r>
          </a:p>
          <a:p>
            <a:pPr>
              <a:lnSpc>
                <a:spcPct val="110000"/>
              </a:lnSpc>
            </a:pPr>
            <a:r>
              <a:rPr lang="en-US" b="0" dirty="0" smtClean="0"/>
              <a:t>If bus is halfway through cycle, wait is one hour.</a:t>
            </a:r>
          </a:p>
          <a:p>
            <a:pPr>
              <a:lnSpc>
                <a:spcPct val="110000"/>
              </a:lnSpc>
            </a:pPr>
            <a:r>
              <a:rPr lang="en-US" b="0" dirty="0" smtClean="0"/>
              <a:t>Average wait is one hour.</a:t>
            </a:r>
          </a:p>
          <a:p>
            <a:pPr lvl="1">
              <a:lnSpc>
                <a:spcPct val="110000"/>
              </a:lnSpc>
            </a:pPr>
            <a:r>
              <a:rPr lang="en-US" b="0" dirty="0" smtClean="0"/>
              <a:t>In general, average wait is ½ cycle time.</a:t>
            </a:r>
          </a:p>
          <a:p>
            <a:pPr>
              <a:lnSpc>
                <a:spcPct val="110000"/>
              </a:lnSpc>
            </a:pPr>
            <a:r>
              <a:rPr lang="en-US" b="0" dirty="0" smtClean="0"/>
              <a:t>If two buses used…</a:t>
            </a:r>
          </a:p>
          <a:p>
            <a:pPr lvl="1">
              <a:lnSpc>
                <a:spcPct val="110000"/>
              </a:lnSpc>
            </a:pPr>
            <a:r>
              <a:rPr lang="en-US" b="0" dirty="0" smtClean="0"/>
              <a:t>Cycle time is one hour</a:t>
            </a:r>
          </a:p>
          <a:p>
            <a:pPr lvl="1">
              <a:lnSpc>
                <a:spcPct val="110000"/>
              </a:lnSpc>
            </a:pPr>
            <a:r>
              <a:rPr lang="en-US" b="0" dirty="0" smtClean="0"/>
              <a:t>Average wait is 30 minutes.</a:t>
            </a:r>
          </a:p>
          <a:p>
            <a:pPr>
              <a:lnSpc>
                <a:spcPct val="110000"/>
              </a:lnSpc>
            </a:pPr>
            <a:r>
              <a:rPr lang="en-US" b="0" dirty="0" smtClean="0"/>
              <a:t>For a two-minute wait…</a:t>
            </a:r>
          </a:p>
          <a:p>
            <a:pPr lvl="1">
              <a:lnSpc>
                <a:spcPct val="110000"/>
              </a:lnSpc>
            </a:pPr>
            <a:r>
              <a:rPr lang="en-US" b="0" dirty="0" smtClean="0"/>
              <a:t>Need four-minute cycle time.</a:t>
            </a:r>
          </a:p>
          <a:p>
            <a:pPr lvl="1">
              <a:lnSpc>
                <a:spcPct val="110000"/>
              </a:lnSpc>
            </a:pPr>
            <a:r>
              <a:rPr lang="en-US" b="0" dirty="0" smtClean="0"/>
              <a:t>Need 30 buses (120 minutes/4 minute cycle time).</a:t>
            </a:r>
            <a:endParaRPr lang="en-US" b="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11.4: Capacity</a:t>
            </a:r>
            <a:endParaRPr lang="en-US" dirty="0"/>
          </a:p>
        </p:txBody>
      </p:sp>
      <p:sp>
        <p:nvSpPr>
          <p:cNvPr id="3" name="Content Placeholder 2"/>
          <p:cNvSpPr>
            <a:spLocks noGrp="1"/>
          </p:cNvSpPr>
          <p:nvPr>
            <p:ph idx="1"/>
          </p:nvPr>
        </p:nvSpPr>
        <p:spPr/>
        <p:txBody>
          <a:bodyPr/>
          <a:lstStyle/>
          <a:p>
            <a:r>
              <a:rPr lang="en-US" b="0" dirty="0" smtClean="0"/>
              <a:t>Each bus has total capacity of 80 passengers.</a:t>
            </a:r>
          </a:p>
          <a:p>
            <a:pPr lvl="1"/>
            <a:r>
              <a:rPr lang="en-US" b="0" dirty="0" smtClean="0"/>
              <a:t>50 seated</a:t>
            </a:r>
          </a:p>
          <a:p>
            <a:pPr lvl="1"/>
            <a:r>
              <a:rPr lang="en-US" b="0" dirty="0" smtClean="0"/>
              <a:t>30 standing</a:t>
            </a:r>
          </a:p>
          <a:p>
            <a:pPr lvl="1"/>
            <a:endParaRPr lang="en-US" b="0" dirty="0" smtClean="0"/>
          </a:p>
          <a:p>
            <a:r>
              <a:rPr lang="en-US" b="0" dirty="0" smtClean="0"/>
              <a:t>30 buses can accommodate…</a:t>
            </a:r>
          </a:p>
          <a:p>
            <a:pPr lvl="1"/>
            <a:r>
              <a:rPr lang="en-US" b="0" dirty="0" smtClean="0"/>
              <a:t>1,500 seated</a:t>
            </a:r>
          </a:p>
          <a:p>
            <a:pPr lvl="1"/>
            <a:r>
              <a:rPr lang="en-US" b="0" dirty="0" smtClean="0"/>
              <a:t>2,400 total</a:t>
            </a:r>
            <a:endParaRPr lang="en-US" b="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11.4: Detailed Analysis</a:t>
            </a:r>
            <a:endParaRPr lang="en-US" dirty="0"/>
          </a:p>
        </p:txBody>
      </p:sp>
      <p:pic>
        <p:nvPicPr>
          <p:cNvPr id="4" name="Picture 9"/>
          <p:cNvPicPr>
            <a:picLocks noChangeAspect="1" noChangeArrowheads="1"/>
          </p:cNvPicPr>
          <p:nvPr/>
        </p:nvPicPr>
        <p:blipFill>
          <a:blip r:embed="rId2" cstate="print"/>
          <a:srcRect/>
          <a:stretch>
            <a:fillRect/>
          </a:stretch>
        </p:blipFill>
        <p:spPr bwMode="auto">
          <a:xfrm>
            <a:off x="381000" y="1752600"/>
            <a:ext cx="8343900" cy="447675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11.4: Conclusion</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20000"/>
          </a:bodyPr>
          <a:lstStyle/>
          <a:p>
            <a:pPr>
              <a:lnSpc>
                <a:spcPct val="120000"/>
              </a:lnSpc>
            </a:pPr>
            <a:r>
              <a:rPr lang="en-US" b="0" dirty="0" smtClean="0"/>
              <a:t>With 30 buses, many will stand.</a:t>
            </a:r>
          </a:p>
          <a:p>
            <a:pPr>
              <a:lnSpc>
                <a:spcPct val="120000"/>
              </a:lnSpc>
            </a:pPr>
            <a:r>
              <a:rPr lang="en-US" b="0" dirty="0" smtClean="0"/>
              <a:t>During morning and afternoon rush, not all customers can be accommodated.</a:t>
            </a:r>
          </a:p>
          <a:p>
            <a:pPr lvl="1">
              <a:lnSpc>
                <a:spcPct val="120000"/>
              </a:lnSpc>
            </a:pPr>
            <a:r>
              <a:rPr lang="en-US" b="0" dirty="0" smtClean="0"/>
              <a:t>Need at least 40 buses during rush hours.</a:t>
            </a:r>
          </a:p>
          <a:p>
            <a:pPr>
              <a:lnSpc>
                <a:spcPct val="120000"/>
              </a:lnSpc>
            </a:pPr>
            <a:r>
              <a:rPr lang="en-US" b="0" dirty="0" smtClean="0"/>
              <a:t>With 40 buses all the time…</a:t>
            </a:r>
          </a:p>
          <a:p>
            <a:pPr lvl="1">
              <a:lnSpc>
                <a:spcPct val="120000"/>
              </a:lnSpc>
            </a:pPr>
            <a:r>
              <a:rPr lang="en-US" b="0" dirty="0" smtClean="0"/>
              <a:t>24,000 seat-hours available.</a:t>
            </a:r>
          </a:p>
          <a:p>
            <a:pPr lvl="2">
              <a:lnSpc>
                <a:spcPct val="120000"/>
              </a:lnSpc>
            </a:pPr>
            <a:r>
              <a:rPr lang="en-US" b="0" dirty="0" smtClean="0"/>
              <a:t>40 buses x 12 hours x 50 seats per bus</a:t>
            </a:r>
          </a:p>
          <a:p>
            <a:pPr>
              <a:lnSpc>
                <a:spcPct val="120000"/>
              </a:lnSpc>
            </a:pPr>
            <a:r>
              <a:rPr lang="en-US" b="0" dirty="0" smtClean="0"/>
              <a:t>25,875 seat-hours needed.</a:t>
            </a:r>
          </a:p>
          <a:p>
            <a:pPr lvl="1">
              <a:lnSpc>
                <a:spcPct val="120000"/>
              </a:lnSpc>
            </a:pPr>
            <a:r>
              <a:rPr lang="en-US" b="0" dirty="0" smtClean="0"/>
              <a:t>107.8 percent utilization</a:t>
            </a:r>
          </a:p>
          <a:p>
            <a:pPr lvl="1">
              <a:lnSpc>
                <a:spcPct val="120000"/>
              </a:lnSpc>
            </a:pPr>
            <a:r>
              <a:rPr lang="en-US" b="0" dirty="0" smtClean="0"/>
              <a:t>7.8 percent of customers must stand</a:t>
            </a:r>
            <a:endParaRPr lang="en-US" b="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 Flow Time Reductions</a:t>
            </a:r>
            <a:endParaRPr lang="en-US" dirty="0"/>
          </a:p>
        </p:txBody>
      </p:sp>
      <p:sp>
        <p:nvSpPr>
          <p:cNvPr id="3" name="Content Placeholder 2"/>
          <p:cNvSpPr>
            <a:spLocks noGrp="1"/>
          </p:cNvSpPr>
          <p:nvPr>
            <p:ph idx="1"/>
          </p:nvPr>
        </p:nvSpPr>
        <p:spPr/>
        <p:txBody>
          <a:bodyPr>
            <a:normAutofit/>
          </a:bodyPr>
          <a:lstStyle/>
          <a:p>
            <a:pPr>
              <a:lnSpc>
                <a:spcPct val="200000"/>
              </a:lnSpc>
            </a:pPr>
            <a:r>
              <a:rPr lang="en-US" sz="3600" b="0" dirty="0" smtClean="0"/>
              <a:t>Perform activities in parallel.</a:t>
            </a:r>
          </a:p>
          <a:p>
            <a:pPr>
              <a:lnSpc>
                <a:spcPct val="200000"/>
              </a:lnSpc>
            </a:pPr>
            <a:r>
              <a:rPr lang="en-US" sz="3600" b="0" dirty="0" smtClean="0"/>
              <a:t>Change the sequence of activities.</a:t>
            </a:r>
          </a:p>
          <a:p>
            <a:pPr>
              <a:lnSpc>
                <a:spcPct val="200000"/>
              </a:lnSpc>
            </a:pPr>
            <a:r>
              <a:rPr lang="en-US" sz="3600" b="0" dirty="0" smtClean="0"/>
              <a:t>Reduce interruptions.</a:t>
            </a:r>
            <a:endParaRPr lang="en-US" sz="3600" b="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275</TotalTime>
  <Words>1656</Words>
  <Application>Microsoft Office PowerPoint</Application>
  <PresentationFormat>On-screen Show (4:3)</PresentationFormat>
  <Paragraphs>218</Paragraphs>
  <Slides>41</Slides>
  <Notes>13</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51" baseType="lpstr">
      <vt:lpstr>Arial</vt:lpstr>
      <vt:lpstr>Calibri</vt:lpstr>
      <vt:lpstr>Centaur</vt:lpstr>
      <vt:lpstr>Century</vt:lpstr>
      <vt:lpstr>Narkisim</vt:lpstr>
      <vt:lpstr>Sylfaen</vt:lpstr>
      <vt:lpstr>Times New Roman</vt:lpstr>
      <vt:lpstr>Wingdings</vt:lpstr>
      <vt:lpstr>Office Theme</vt:lpstr>
      <vt:lpstr>Bitmap Image</vt:lpstr>
      <vt:lpstr>Process Design and Analysis </vt:lpstr>
      <vt:lpstr>Learning Objectives</vt:lpstr>
      <vt:lpstr>Process Analysis</vt:lpstr>
      <vt:lpstr>Analyzing a Las Vegas Slot Machine</vt:lpstr>
      <vt:lpstr>Process Flowcharting</vt:lpstr>
      <vt:lpstr>Flowchart Symbols</vt:lpstr>
      <vt:lpstr>Process Flowchart Example (Slot Machine)</vt:lpstr>
      <vt:lpstr>Types of Processes </vt:lpstr>
      <vt:lpstr>Buffering, Blocking, and Starving</vt:lpstr>
      <vt:lpstr>Multistage Process with Buffer</vt:lpstr>
      <vt:lpstr>Other Types of Processes</vt:lpstr>
      <vt:lpstr>Make-to-Stock versus Make-to-Order</vt:lpstr>
      <vt:lpstr>Measuring Process Performance</vt:lpstr>
      <vt:lpstr>Production Process Mapping and  Little’s Law</vt:lpstr>
      <vt:lpstr>Example 1V: Car Batteries</vt:lpstr>
      <vt:lpstr>Example 1V: Average Inventory</vt:lpstr>
      <vt:lpstr>Example 1V: Value and Flow Time</vt:lpstr>
      <vt:lpstr>Behavioral Considerations in  Job Design</vt:lpstr>
      <vt:lpstr>Work Measurement and Standards</vt:lpstr>
      <vt:lpstr>Work Measurement Techniques</vt:lpstr>
      <vt:lpstr>Example 1: Bread Making</vt:lpstr>
      <vt:lpstr>Example 11: Running at 100 Loaves per Hour</vt:lpstr>
      <vt:lpstr>Example 11: Bread Making on Two Parallel Lines</vt:lpstr>
      <vt:lpstr>Example 11.2: Multiple Shifts</vt:lpstr>
      <vt:lpstr>Example 111: A Restaurant</vt:lpstr>
      <vt:lpstr>Example 111: A Restaurant</vt:lpstr>
      <vt:lpstr>Example 11I: Solution Approach</vt:lpstr>
      <vt:lpstr>Example 11I: Solution Approach</vt:lpstr>
      <vt:lpstr>Example 11I: Challenges in Restaurant Problem</vt:lpstr>
      <vt:lpstr>Example 11I: Arrival Data</vt:lpstr>
      <vt:lpstr>Example 11I: Restaurant</vt:lpstr>
      <vt:lpstr>Example : Restaurant</vt:lpstr>
      <vt:lpstr>Example 11.3</vt:lpstr>
      <vt:lpstr>Example 11.3: Customer Status</vt:lpstr>
      <vt:lpstr>Example 11.3 Customers vs. Time</vt:lpstr>
      <vt:lpstr>Example 11.4: The Balabus          (“Tourist Bus”) in Paris</vt:lpstr>
      <vt:lpstr>Example 11.4: Initial Analysis</vt:lpstr>
      <vt:lpstr>Example 11.4: Capacity</vt:lpstr>
      <vt:lpstr>Example 11.4: Detailed Analysis</vt:lpstr>
      <vt:lpstr>Example 11.4: Conclusion</vt:lpstr>
      <vt:lpstr>Process Flow Time Reductions</vt:lpstr>
    </vt:vector>
  </TitlesOfParts>
  <Company>The McGraw-Hill Companies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Operations and Supply Chain Management</dc:title>
  <dc:creator>Putbrese, Kaylee;MHE India</dc:creator>
  <cp:keywords>Operations and Supply Chain Management</cp:keywords>
  <cp:lastModifiedBy>mahamaya mohanty</cp:lastModifiedBy>
  <cp:revision>44</cp:revision>
  <dcterms:created xsi:type="dcterms:W3CDTF">2014-06-15T14:47:18Z</dcterms:created>
  <dcterms:modified xsi:type="dcterms:W3CDTF">2022-06-12T10:27:09Z</dcterms:modified>
  <cp:category>Operations and Supply Chain Management</cp:category>
</cp:coreProperties>
</file>