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6"/>
  </p:notesMasterIdLst>
  <p:sldIdLst>
    <p:sldId id="320" r:id="rId2"/>
    <p:sldId id="292" r:id="rId3"/>
    <p:sldId id="293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4" r:id="rId14"/>
    <p:sldId id="268" r:id="rId15"/>
    <p:sldId id="270" r:id="rId16"/>
    <p:sldId id="269" r:id="rId17"/>
    <p:sldId id="271" r:id="rId18"/>
    <p:sldId id="272" r:id="rId19"/>
    <p:sldId id="273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56" r:id="rId34"/>
    <p:sldId id="430" r:id="rId35"/>
    <p:sldId id="431" r:id="rId36"/>
    <p:sldId id="432" r:id="rId37"/>
    <p:sldId id="433" r:id="rId38"/>
    <p:sldId id="436" r:id="rId39"/>
    <p:sldId id="437" r:id="rId40"/>
    <p:sldId id="434" r:id="rId41"/>
    <p:sldId id="438" r:id="rId42"/>
    <p:sldId id="439" r:id="rId43"/>
    <p:sldId id="440" r:id="rId44"/>
    <p:sldId id="441" r:id="rId45"/>
    <p:sldId id="435" r:id="rId46"/>
    <p:sldId id="442" r:id="rId47"/>
    <p:sldId id="443" r:id="rId48"/>
    <p:sldId id="444" r:id="rId49"/>
    <p:sldId id="445" r:id="rId50"/>
    <p:sldId id="446" r:id="rId51"/>
    <p:sldId id="447" r:id="rId52"/>
    <p:sldId id="448" r:id="rId53"/>
    <p:sldId id="449" r:id="rId54"/>
    <p:sldId id="315" r:id="rId55"/>
    <p:sldId id="311" r:id="rId56"/>
    <p:sldId id="313" r:id="rId57"/>
    <p:sldId id="308" r:id="rId58"/>
    <p:sldId id="302" r:id="rId59"/>
    <p:sldId id="303" r:id="rId60"/>
    <p:sldId id="304" r:id="rId61"/>
    <p:sldId id="306" r:id="rId62"/>
    <p:sldId id="316" r:id="rId63"/>
    <p:sldId id="318" r:id="rId64"/>
    <p:sldId id="319" r:id="rId6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32B594-4050-4116-8A5D-E2640DCE55E6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D04EDBA2-FAB9-444A-A622-3E7D505B6034}">
      <dgm:prSet phldrT="[Text]" custT="1"/>
      <dgm:spPr/>
      <dgm:t>
        <a:bodyPr/>
        <a:lstStyle/>
        <a:p>
          <a:br>
            <a:rPr lang="en-US" sz="1200" dirty="0">
              <a:solidFill>
                <a:schemeClr val="tx1"/>
              </a:solidFill>
            </a:rPr>
          </a:br>
          <a:br>
            <a:rPr lang="en-US" sz="1200" dirty="0">
              <a:solidFill>
                <a:schemeClr val="tx1"/>
              </a:solidFill>
            </a:rPr>
          </a:br>
          <a:r>
            <a:rPr lang="en-US" sz="1200" dirty="0">
              <a:solidFill>
                <a:schemeClr val="tx1"/>
              </a:solidFill>
            </a:rPr>
            <a:t>65+ (5%)</a:t>
          </a:r>
          <a:endParaRPr lang="en-IN" sz="1200" dirty="0">
            <a:solidFill>
              <a:schemeClr val="tx1"/>
            </a:solidFill>
          </a:endParaRPr>
        </a:p>
      </dgm:t>
    </dgm:pt>
    <dgm:pt modelId="{24015352-86DC-4F25-A720-B1C8AE13BF6A}" type="parTrans" cxnId="{26B5F472-48C9-4AE2-94D9-2EBACFD4C745}">
      <dgm:prSet/>
      <dgm:spPr/>
      <dgm:t>
        <a:bodyPr/>
        <a:lstStyle/>
        <a:p>
          <a:endParaRPr lang="en-IN" sz="1200"/>
        </a:p>
      </dgm:t>
    </dgm:pt>
    <dgm:pt modelId="{8DE5DDF3-B456-4848-912B-9B6A7EA3C31E}" type="sibTrans" cxnId="{26B5F472-48C9-4AE2-94D9-2EBACFD4C745}">
      <dgm:prSet/>
      <dgm:spPr/>
      <dgm:t>
        <a:bodyPr/>
        <a:lstStyle/>
        <a:p>
          <a:endParaRPr lang="en-IN" sz="1200"/>
        </a:p>
      </dgm:t>
    </dgm:pt>
    <dgm:pt modelId="{42497D1F-AB33-4F8D-A824-89536CD501DA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1200" dirty="0">
              <a:solidFill>
                <a:schemeClr val="bg1"/>
              </a:solidFill>
            </a:rPr>
            <a:t>0-14 (30%)</a:t>
          </a:r>
          <a:endParaRPr lang="en-IN" sz="1200" dirty="0">
            <a:solidFill>
              <a:schemeClr val="bg1"/>
            </a:solidFill>
          </a:endParaRPr>
        </a:p>
      </dgm:t>
    </dgm:pt>
    <dgm:pt modelId="{952DF6AD-475D-4763-BBE9-50F7C3EB6C62}" type="parTrans" cxnId="{0DB2D5B4-F73E-4834-880D-CF47D4A500EB}">
      <dgm:prSet/>
      <dgm:spPr/>
      <dgm:t>
        <a:bodyPr/>
        <a:lstStyle/>
        <a:p>
          <a:endParaRPr lang="en-IN" sz="1200"/>
        </a:p>
      </dgm:t>
    </dgm:pt>
    <dgm:pt modelId="{4658834E-670D-4074-9DF1-D8B57087DD23}" type="sibTrans" cxnId="{0DB2D5B4-F73E-4834-880D-CF47D4A500EB}">
      <dgm:prSet/>
      <dgm:spPr/>
      <dgm:t>
        <a:bodyPr/>
        <a:lstStyle/>
        <a:p>
          <a:endParaRPr lang="en-IN" sz="1200"/>
        </a:p>
      </dgm:t>
    </dgm:pt>
    <dgm:pt modelId="{F05DE130-E574-414D-9053-BEE8E43FFCF3}">
      <dgm:prSet phldrT="[Text]"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US" sz="1200" dirty="0">
              <a:solidFill>
                <a:schemeClr val="bg1"/>
              </a:solidFill>
            </a:rPr>
            <a:t>15-64 (65%)</a:t>
          </a:r>
          <a:endParaRPr lang="en-IN" sz="1200" dirty="0">
            <a:solidFill>
              <a:schemeClr val="bg1"/>
            </a:solidFill>
          </a:endParaRPr>
        </a:p>
      </dgm:t>
    </dgm:pt>
    <dgm:pt modelId="{40938EBF-9097-44AD-B6F3-26D27E322C0C}" type="parTrans" cxnId="{A95566BD-AEB4-4D79-B0DE-142DD278E3D6}">
      <dgm:prSet/>
      <dgm:spPr/>
      <dgm:t>
        <a:bodyPr/>
        <a:lstStyle/>
        <a:p>
          <a:endParaRPr lang="en-IN" sz="1200"/>
        </a:p>
      </dgm:t>
    </dgm:pt>
    <dgm:pt modelId="{463C160B-5926-45DA-9FBC-5E941368AA8D}" type="sibTrans" cxnId="{A95566BD-AEB4-4D79-B0DE-142DD278E3D6}">
      <dgm:prSet/>
      <dgm:spPr/>
      <dgm:t>
        <a:bodyPr/>
        <a:lstStyle/>
        <a:p>
          <a:endParaRPr lang="en-IN" sz="1200"/>
        </a:p>
      </dgm:t>
    </dgm:pt>
    <dgm:pt modelId="{CC1ECDDF-3084-490D-8907-13046BDFE22E}" type="pres">
      <dgm:prSet presAssocID="{D032B594-4050-4116-8A5D-E2640DCE55E6}" presName="Name0" presStyleCnt="0">
        <dgm:presLayoutVars>
          <dgm:dir/>
          <dgm:animLvl val="lvl"/>
          <dgm:resizeHandles val="exact"/>
        </dgm:presLayoutVars>
      </dgm:prSet>
      <dgm:spPr/>
    </dgm:pt>
    <dgm:pt modelId="{1605BD4D-B77C-43BA-8098-11C1B5E44590}" type="pres">
      <dgm:prSet presAssocID="{D04EDBA2-FAB9-444A-A622-3E7D505B6034}" presName="Name8" presStyleCnt="0"/>
      <dgm:spPr/>
    </dgm:pt>
    <dgm:pt modelId="{56F30EFD-C970-4F62-AA54-C64F471DACC3}" type="pres">
      <dgm:prSet presAssocID="{D04EDBA2-FAB9-444A-A622-3E7D505B6034}" presName="level" presStyleLbl="node1" presStyleIdx="0" presStyleCnt="3">
        <dgm:presLayoutVars>
          <dgm:chMax val="1"/>
          <dgm:bulletEnabled val="1"/>
        </dgm:presLayoutVars>
      </dgm:prSet>
      <dgm:spPr/>
    </dgm:pt>
    <dgm:pt modelId="{EDE1A42B-09B6-4BF1-A85F-38AEB7CADF2C}" type="pres">
      <dgm:prSet presAssocID="{D04EDBA2-FAB9-444A-A622-3E7D505B6034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AED5942A-CE45-4565-A36B-21ED25DF38FB}" type="pres">
      <dgm:prSet presAssocID="{42497D1F-AB33-4F8D-A824-89536CD501DA}" presName="Name8" presStyleCnt="0"/>
      <dgm:spPr/>
    </dgm:pt>
    <dgm:pt modelId="{EA079848-1530-425A-887F-F659D08360FC}" type="pres">
      <dgm:prSet presAssocID="{42497D1F-AB33-4F8D-A824-89536CD501DA}" presName="level" presStyleLbl="node1" presStyleIdx="1" presStyleCnt="3">
        <dgm:presLayoutVars>
          <dgm:chMax val="1"/>
          <dgm:bulletEnabled val="1"/>
        </dgm:presLayoutVars>
      </dgm:prSet>
      <dgm:spPr/>
    </dgm:pt>
    <dgm:pt modelId="{744E63A7-7978-437C-A0FF-0C7B551F7D05}" type="pres">
      <dgm:prSet presAssocID="{42497D1F-AB33-4F8D-A824-89536CD501DA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390063AD-EF5A-43F2-B6EC-EB5D79446232}" type="pres">
      <dgm:prSet presAssocID="{F05DE130-E574-414D-9053-BEE8E43FFCF3}" presName="Name8" presStyleCnt="0"/>
      <dgm:spPr/>
    </dgm:pt>
    <dgm:pt modelId="{66B423CF-0B67-48BA-A2A6-FFC2242348C4}" type="pres">
      <dgm:prSet presAssocID="{F05DE130-E574-414D-9053-BEE8E43FFCF3}" presName="level" presStyleLbl="node1" presStyleIdx="2" presStyleCnt="3">
        <dgm:presLayoutVars>
          <dgm:chMax val="1"/>
          <dgm:bulletEnabled val="1"/>
        </dgm:presLayoutVars>
      </dgm:prSet>
      <dgm:spPr/>
    </dgm:pt>
    <dgm:pt modelId="{E46EEA31-E93A-4E15-9F1D-D8EF3AEB3421}" type="pres">
      <dgm:prSet presAssocID="{F05DE130-E574-414D-9053-BEE8E43FFCF3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C47C4606-ADEB-4F90-AD9E-B55D6C68A283}" type="presOf" srcId="{D04EDBA2-FAB9-444A-A622-3E7D505B6034}" destId="{EDE1A42B-09B6-4BF1-A85F-38AEB7CADF2C}" srcOrd="1" destOrd="0" presId="urn:microsoft.com/office/officeart/2005/8/layout/pyramid1"/>
    <dgm:cxn modelId="{1DCEF01A-2478-4C06-B154-521184C00957}" type="presOf" srcId="{D032B594-4050-4116-8A5D-E2640DCE55E6}" destId="{CC1ECDDF-3084-490D-8907-13046BDFE22E}" srcOrd="0" destOrd="0" presId="urn:microsoft.com/office/officeart/2005/8/layout/pyramid1"/>
    <dgm:cxn modelId="{4DB75022-D98D-41AC-892B-C2FEA1F2B35E}" type="presOf" srcId="{F05DE130-E574-414D-9053-BEE8E43FFCF3}" destId="{66B423CF-0B67-48BA-A2A6-FFC2242348C4}" srcOrd="0" destOrd="0" presId="urn:microsoft.com/office/officeart/2005/8/layout/pyramid1"/>
    <dgm:cxn modelId="{D305914E-4B5B-42BC-9A9B-0BF53B2BDE54}" type="presOf" srcId="{F05DE130-E574-414D-9053-BEE8E43FFCF3}" destId="{E46EEA31-E93A-4E15-9F1D-D8EF3AEB3421}" srcOrd="1" destOrd="0" presId="urn:microsoft.com/office/officeart/2005/8/layout/pyramid1"/>
    <dgm:cxn modelId="{26B5F472-48C9-4AE2-94D9-2EBACFD4C745}" srcId="{D032B594-4050-4116-8A5D-E2640DCE55E6}" destId="{D04EDBA2-FAB9-444A-A622-3E7D505B6034}" srcOrd="0" destOrd="0" parTransId="{24015352-86DC-4F25-A720-B1C8AE13BF6A}" sibTransId="{8DE5DDF3-B456-4848-912B-9B6A7EA3C31E}"/>
    <dgm:cxn modelId="{EE71E476-073A-4543-8789-74630886DC8B}" type="presOf" srcId="{D04EDBA2-FAB9-444A-A622-3E7D505B6034}" destId="{56F30EFD-C970-4F62-AA54-C64F471DACC3}" srcOrd="0" destOrd="0" presId="urn:microsoft.com/office/officeart/2005/8/layout/pyramid1"/>
    <dgm:cxn modelId="{0DB2D5B4-F73E-4834-880D-CF47D4A500EB}" srcId="{D032B594-4050-4116-8A5D-E2640DCE55E6}" destId="{42497D1F-AB33-4F8D-A824-89536CD501DA}" srcOrd="1" destOrd="0" parTransId="{952DF6AD-475D-4763-BBE9-50F7C3EB6C62}" sibTransId="{4658834E-670D-4074-9DF1-D8B57087DD23}"/>
    <dgm:cxn modelId="{A95566BD-AEB4-4D79-B0DE-142DD278E3D6}" srcId="{D032B594-4050-4116-8A5D-E2640DCE55E6}" destId="{F05DE130-E574-414D-9053-BEE8E43FFCF3}" srcOrd="2" destOrd="0" parTransId="{40938EBF-9097-44AD-B6F3-26D27E322C0C}" sibTransId="{463C160B-5926-45DA-9FBC-5E941368AA8D}"/>
    <dgm:cxn modelId="{8E63B8EA-C1C7-4C79-A83A-13A362223229}" type="presOf" srcId="{42497D1F-AB33-4F8D-A824-89536CD501DA}" destId="{EA079848-1530-425A-887F-F659D08360FC}" srcOrd="0" destOrd="0" presId="urn:microsoft.com/office/officeart/2005/8/layout/pyramid1"/>
    <dgm:cxn modelId="{DA4905FC-C034-4DAD-9EE3-021128837E86}" type="presOf" srcId="{42497D1F-AB33-4F8D-A824-89536CD501DA}" destId="{744E63A7-7978-437C-A0FF-0C7B551F7D05}" srcOrd="1" destOrd="0" presId="urn:microsoft.com/office/officeart/2005/8/layout/pyramid1"/>
    <dgm:cxn modelId="{5E3F145E-8889-4949-9CEA-7E0E18DFBD84}" type="presParOf" srcId="{CC1ECDDF-3084-490D-8907-13046BDFE22E}" destId="{1605BD4D-B77C-43BA-8098-11C1B5E44590}" srcOrd="0" destOrd="0" presId="urn:microsoft.com/office/officeart/2005/8/layout/pyramid1"/>
    <dgm:cxn modelId="{B27486E7-ACD0-4965-9E89-4D9C1A0D39A8}" type="presParOf" srcId="{1605BD4D-B77C-43BA-8098-11C1B5E44590}" destId="{56F30EFD-C970-4F62-AA54-C64F471DACC3}" srcOrd="0" destOrd="0" presId="urn:microsoft.com/office/officeart/2005/8/layout/pyramid1"/>
    <dgm:cxn modelId="{41B3FDE9-6897-4F8B-89F4-74D3B8E75A40}" type="presParOf" srcId="{1605BD4D-B77C-43BA-8098-11C1B5E44590}" destId="{EDE1A42B-09B6-4BF1-A85F-38AEB7CADF2C}" srcOrd="1" destOrd="0" presId="urn:microsoft.com/office/officeart/2005/8/layout/pyramid1"/>
    <dgm:cxn modelId="{2EE1F63F-2359-4692-B982-85E8BB2B74E7}" type="presParOf" srcId="{CC1ECDDF-3084-490D-8907-13046BDFE22E}" destId="{AED5942A-CE45-4565-A36B-21ED25DF38FB}" srcOrd="1" destOrd="0" presId="urn:microsoft.com/office/officeart/2005/8/layout/pyramid1"/>
    <dgm:cxn modelId="{E7BC45A0-5A35-41C8-894E-CEF616815EF4}" type="presParOf" srcId="{AED5942A-CE45-4565-A36B-21ED25DF38FB}" destId="{EA079848-1530-425A-887F-F659D08360FC}" srcOrd="0" destOrd="0" presId="urn:microsoft.com/office/officeart/2005/8/layout/pyramid1"/>
    <dgm:cxn modelId="{6CAEA3A7-8F2F-433D-9540-F4DB3B59209A}" type="presParOf" srcId="{AED5942A-CE45-4565-A36B-21ED25DF38FB}" destId="{744E63A7-7978-437C-A0FF-0C7B551F7D05}" srcOrd="1" destOrd="0" presId="urn:microsoft.com/office/officeart/2005/8/layout/pyramid1"/>
    <dgm:cxn modelId="{6E23331E-8F0A-40F0-8E8B-8C2F4CA40938}" type="presParOf" srcId="{CC1ECDDF-3084-490D-8907-13046BDFE22E}" destId="{390063AD-EF5A-43F2-B6EC-EB5D79446232}" srcOrd="2" destOrd="0" presId="urn:microsoft.com/office/officeart/2005/8/layout/pyramid1"/>
    <dgm:cxn modelId="{997ACE0E-008C-45C2-9352-96E0F55F1A48}" type="presParOf" srcId="{390063AD-EF5A-43F2-B6EC-EB5D79446232}" destId="{66B423CF-0B67-48BA-A2A6-FFC2242348C4}" srcOrd="0" destOrd="0" presId="urn:microsoft.com/office/officeart/2005/8/layout/pyramid1"/>
    <dgm:cxn modelId="{30241790-8A1A-4DF4-9F44-6C948373F63A}" type="presParOf" srcId="{390063AD-EF5A-43F2-B6EC-EB5D79446232}" destId="{E46EEA31-E93A-4E15-9F1D-D8EF3AEB3421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F5044E-38FF-4622-8BCF-AC0F0F9BFFCE}" type="doc">
      <dgm:prSet loTypeId="urn:microsoft.com/office/officeart/2005/8/layout/vProcess5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BB6565A1-6D4D-4E90-A65D-E66B0B8CEA99}">
      <dgm:prSet phldrT="[Text]"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n-US" sz="1400" dirty="0"/>
            <a:t>India needs to create 10-15 million jobs per year over the next decade to provide a gainful employment to its expanding young population</a:t>
          </a:r>
          <a:endParaRPr lang="en-IN" sz="1400" dirty="0"/>
        </a:p>
      </dgm:t>
    </dgm:pt>
    <dgm:pt modelId="{371D4C15-1A9D-41C0-A0CC-D19154E19586}" type="parTrans" cxnId="{53AF109B-FDC2-47F3-8331-A37A17E12078}">
      <dgm:prSet/>
      <dgm:spPr/>
      <dgm:t>
        <a:bodyPr/>
        <a:lstStyle/>
        <a:p>
          <a:endParaRPr lang="en-IN" sz="1600"/>
        </a:p>
      </dgm:t>
    </dgm:pt>
    <dgm:pt modelId="{E168A0C5-3E7E-4038-87DF-3F97BC48BEE6}" type="sibTrans" cxnId="{53AF109B-FDC2-47F3-8331-A37A17E12078}">
      <dgm:prSet custT="1"/>
      <dgm:spPr/>
      <dgm:t>
        <a:bodyPr/>
        <a:lstStyle/>
        <a:p>
          <a:endParaRPr lang="en-IN" sz="2000"/>
        </a:p>
      </dgm:t>
    </dgm:pt>
    <dgm:pt modelId="{B27CE285-999C-4C24-A295-B2B4441733AF}">
      <dgm:prSet phldrT="[Text]"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n-US" sz="1400" dirty="0"/>
            <a:t>Innovation driven businesses crucial for such large – scale employment generation</a:t>
          </a:r>
          <a:endParaRPr lang="en-IN" sz="1400" dirty="0"/>
        </a:p>
      </dgm:t>
    </dgm:pt>
    <dgm:pt modelId="{DF20AC20-7EC7-4320-A19B-FF3853136044}" type="parTrans" cxnId="{9D5EC881-A9E5-42E8-A24C-AFFCA3E41777}">
      <dgm:prSet/>
      <dgm:spPr/>
      <dgm:t>
        <a:bodyPr/>
        <a:lstStyle/>
        <a:p>
          <a:endParaRPr lang="en-IN" sz="1600"/>
        </a:p>
      </dgm:t>
    </dgm:pt>
    <dgm:pt modelId="{27A038C7-0270-4CCB-A8A4-A3EF0AFB68FC}" type="sibTrans" cxnId="{9D5EC881-A9E5-42E8-A24C-AFFCA3E41777}">
      <dgm:prSet custT="1"/>
      <dgm:spPr/>
      <dgm:t>
        <a:bodyPr/>
        <a:lstStyle/>
        <a:p>
          <a:endParaRPr lang="en-IN" sz="2000"/>
        </a:p>
      </dgm:t>
    </dgm:pt>
    <dgm:pt modelId="{D75D8A4B-314B-4F48-AA8E-A6E1D550604B}">
      <dgm:prSet phldrT="[Text]"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n-US" sz="1400" dirty="0"/>
            <a:t>Need of successful businesses that will help generate solutions in the sector of education, affordable health care, clean energy, waste management etc. 	</a:t>
          </a:r>
          <a:endParaRPr lang="en-IN" sz="1400" dirty="0"/>
        </a:p>
      </dgm:t>
    </dgm:pt>
    <dgm:pt modelId="{9C1578D1-3DBD-48B9-BA8D-117584D02CF5}" type="parTrans" cxnId="{3588B2C7-02E8-4C57-9605-D7716E867648}">
      <dgm:prSet/>
      <dgm:spPr/>
      <dgm:t>
        <a:bodyPr/>
        <a:lstStyle/>
        <a:p>
          <a:endParaRPr lang="en-IN" sz="1600"/>
        </a:p>
      </dgm:t>
    </dgm:pt>
    <dgm:pt modelId="{27F7663C-C9CB-498A-8BA8-A172059010A1}" type="sibTrans" cxnId="{3588B2C7-02E8-4C57-9605-D7716E867648}">
      <dgm:prSet custT="1"/>
      <dgm:spPr/>
      <dgm:t>
        <a:bodyPr/>
        <a:lstStyle/>
        <a:p>
          <a:endParaRPr lang="en-IN" sz="2000"/>
        </a:p>
      </dgm:t>
    </dgm:pt>
    <dgm:pt modelId="{1A5E6CC3-2D35-41E8-84A2-D11F310EA630}">
      <dgm:prSet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n-US" sz="1400" dirty="0"/>
            <a:t>Over USD 100 billion required in next few years to sustain reasonable growth rate and employment in India </a:t>
          </a:r>
          <a:endParaRPr lang="en-IN" sz="1400" dirty="0"/>
        </a:p>
      </dgm:t>
    </dgm:pt>
    <dgm:pt modelId="{492C89F6-8F04-4A99-B9D0-4736D609B125}" type="parTrans" cxnId="{EED43CF6-F594-4E64-8C6C-5F5840D31111}">
      <dgm:prSet/>
      <dgm:spPr/>
      <dgm:t>
        <a:bodyPr/>
        <a:lstStyle/>
        <a:p>
          <a:endParaRPr lang="en-IN" sz="1600"/>
        </a:p>
      </dgm:t>
    </dgm:pt>
    <dgm:pt modelId="{CB45A52D-9C7F-450E-BF84-5007544C1F62}" type="sibTrans" cxnId="{EED43CF6-F594-4E64-8C6C-5F5840D31111}">
      <dgm:prSet custT="1"/>
      <dgm:spPr/>
      <dgm:t>
        <a:bodyPr/>
        <a:lstStyle/>
        <a:p>
          <a:endParaRPr lang="en-IN" sz="2000"/>
        </a:p>
      </dgm:t>
    </dgm:pt>
    <dgm:pt modelId="{592A1A0B-39EE-4DF7-AB5E-60C639749254}">
      <dgm:prSet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n-US" sz="1400" dirty="0"/>
            <a:t>Financing deficiency will put the high growth companies at the risk of failure</a:t>
          </a:r>
          <a:endParaRPr lang="en-IN" sz="1400" dirty="0"/>
        </a:p>
      </dgm:t>
    </dgm:pt>
    <dgm:pt modelId="{89E42E66-7D81-46C3-9D5B-5CA14D54068E}" type="parTrans" cxnId="{A0248AA6-909C-4D8E-A0E6-F7F7834BB915}">
      <dgm:prSet/>
      <dgm:spPr/>
      <dgm:t>
        <a:bodyPr/>
        <a:lstStyle/>
        <a:p>
          <a:endParaRPr lang="en-IN" sz="1600"/>
        </a:p>
      </dgm:t>
    </dgm:pt>
    <dgm:pt modelId="{AF7D6EEF-CC50-44FA-A95E-211CD05D6948}" type="sibTrans" cxnId="{A0248AA6-909C-4D8E-A0E6-F7F7834BB915}">
      <dgm:prSet/>
      <dgm:spPr/>
      <dgm:t>
        <a:bodyPr/>
        <a:lstStyle/>
        <a:p>
          <a:endParaRPr lang="en-IN" sz="1600"/>
        </a:p>
      </dgm:t>
    </dgm:pt>
    <dgm:pt modelId="{AD16E9B3-1353-4676-9D78-16B3534F44C6}" type="pres">
      <dgm:prSet presAssocID="{9DF5044E-38FF-4622-8BCF-AC0F0F9BFFCE}" presName="outerComposite" presStyleCnt="0">
        <dgm:presLayoutVars>
          <dgm:chMax val="5"/>
          <dgm:dir/>
          <dgm:resizeHandles val="exact"/>
        </dgm:presLayoutVars>
      </dgm:prSet>
      <dgm:spPr/>
    </dgm:pt>
    <dgm:pt modelId="{D797AB78-58AF-4971-807F-A29491AE3546}" type="pres">
      <dgm:prSet presAssocID="{9DF5044E-38FF-4622-8BCF-AC0F0F9BFFCE}" presName="dummyMaxCanvas" presStyleCnt="0">
        <dgm:presLayoutVars/>
      </dgm:prSet>
      <dgm:spPr/>
    </dgm:pt>
    <dgm:pt modelId="{B5980B18-950B-47FC-8FE7-740BC1707FF5}" type="pres">
      <dgm:prSet presAssocID="{9DF5044E-38FF-4622-8BCF-AC0F0F9BFFCE}" presName="FiveNodes_1" presStyleLbl="node1" presStyleIdx="0" presStyleCnt="5">
        <dgm:presLayoutVars>
          <dgm:bulletEnabled val="1"/>
        </dgm:presLayoutVars>
      </dgm:prSet>
      <dgm:spPr/>
    </dgm:pt>
    <dgm:pt modelId="{11BEBDC2-AED8-4E2F-BF1D-2C8EFF45CBC5}" type="pres">
      <dgm:prSet presAssocID="{9DF5044E-38FF-4622-8BCF-AC0F0F9BFFCE}" presName="FiveNodes_2" presStyleLbl="node1" presStyleIdx="1" presStyleCnt="5">
        <dgm:presLayoutVars>
          <dgm:bulletEnabled val="1"/>
        </dgm:presLayoutVars>
      </dgm:prSet>
      <dgm:spPr/>
    </dgm:pt>
    <dgm:pt modelId="{48BDA3D7-9F84-4468-9E9C-683B6BB6B9F8}" type="pres">
      <dgm:prSet presAssocID="{9DF5044E-38FF-4622-8BCF-AC0F0F9BFFCE}" presName="FiveNodes_3" presStyleLbl="node1" presStyleIdx="2" presStyleCnt="5">
        <dgm:presLayoutVars>
          <dgm:bulletEnabled val="1"/>
        </dgm:presLayoutVars>
      </dgm:prSet>
      <dgm:spPr/>
    </dgm:pt>
    <dgm:pt modelId="{7AE63436-30A4-4EBA-BF8D-494484E27C44}" type="pres">
      <dgm:prSet presAssocID="{9DF5044E-38FF-4622-8BCF-AC0F0F9BFFCE}" presName="FiveNodes_4" presStyleLbl="node1" presStyleIdx="3" presStyleCnt="5">
        <dgm:presLayoutVars>
          <dgm:bulletEnabled val="1"/>
        </dgm:presLayoutVars>
      </dgm:prSet>
      <dgm:spPr/>
    </dgm:pt>
    <dgm:pt modelId="{D4A7E19B-84B7-48AB-B153-209AF9C9AF96}" type="pres">
      <dgm:prSet presAssocID="{9DF5044E-38FF-4622-8BCF-AC0F0F9BFFCE}" presName="FiveNodes_5" presStyleLbl="node1" presStyleIdx="4" presStyleCnt="5">
        <dgm:presLayoutVars>
          <dgm:bulletEnabled val="1"/>
        </dgm:presLayoutVars>
      </dgm:prSet>
      <dgm:spPr/>
    </dgm:pt>
    <dgm:pt modelId="{F92117AA-0554-4A1D-B551-8F5A8A77428E}" type="pres">
      <dgm:prSet presAssocID="{9DF5044E-38FF-4622-8BCF-AC0F0F9BFFCE}" presName="FiveConn_1-2" presStyleLbl="fgAccFollowNode1" presStyleIdx="0" presStyleCnt="4">
        <dgm:presLayoutVars>
          <dgm:bulletEnabled val="1"/>
        </dgm:presLayoutVars>
      </dgm:prSet>
      <dgm:spPr/>
    </dgm:pt>
    <dgm:pt modelId="{452F0AAA-FB3B-4A82-B195-9EE2F8F97A6F}" type="pres">
      <dgm:prSet presAssocID="{9DF5044E-38FF-4622-8BCF-AC0F0F9BFFCE}" presName="FiveConn_2-3" presStyleLbl="fgAccFollowNode1" presStyleIdx="1" presStyleCnt="4">
        <dgm:presLayoutVars>
          <dgm:bulletEnabled val="1"/>
        </dgm:presLayoutVars>
      </dgm:prSet>
      <dgm:spPr/>
    </dgm:pt>
    <dgm:pt modelId="{DADA3E7F-1688-4CB4-A767-54C0FF34513A}" type="pres">
      <dgm:prSet presAssocID="{9DF5044E-38FF-4622-8BCF-AC0F0F9BFFCE}" presName="FiveConn_3-4" presStyleLbl="fgAccFollowNode1" presStyleIdx="2" presStyleCnt="4">
        <dgm:presLayoutVars>
          <dgm:bulletEnabled val="1"/>
        </dgm:presLayoutVars>
      </dgm:prSet>
      <dgm:spPr/>
    </dgm:pt>
    <dgm:pt modelId="{85850D98-DA12-4071-81EC-FE2817DE3133}" type="pres">
      <dgm:prSet presAssocID="{9DF5044E-38FF-4622-8BCF-AC0F0F9BFFCE}" presName="FiveConn_4-5" presStyleLbl="fgAccFollowNode1" presStyleIdx="3" presStyleCnt="4">
        <dgm:presLayoutVars>
          <dgm:bulletEnabled val="1"/>
        </dgm:presLayoutVars>
      </dgm:prSet>
      <dgm:spPr/>
    </dgm:pt>
    <dgm:pt modelId="{2F2B06D0-51EB-4FE3-B97C-FE02CDBF09E2}" type="pres">
      <dgm:prSet presAssocID="{9DF5044E-38FF-4622-8BCF-AC0F0F9BFFCE}" presName="FiveNodes_1_text" presStyleLbl="node1" presStyleIdx="4" presStyleCnt="5">
        <dgm:presLayoutVars>
          <dgm:bulletEnabled val="1"/>
        </dgm:presLayoutVars>
      </dgm:prSet>
      <dgm:spPr/>
    </dgm:pt>
    <dgm:pt modelId="{9495F659-9101-4BFE-8452-9BA322A7D465}" type="pres">
      <dgm:prSet presAssocID="{9DF5044E-38FF-4622-8BCF-AC0F0F9BFFCE}" presName="FiveNodes_2_text" presStyleLbl="node1" presStyleIdx="4" presStyleCnt="5">
        <dgm:presLayoutVars>
          <dgm:bulletEnabled val="1"/>
        </dgm:presLayoutVars>
      </dgm:prSet>
      <dgm:spPr/>
    </dgm:pt>
    <dgm:pt modelId="{2DDED163-835C-4E4D-8F75-0CDC21DEECD1}" type="pres">
      <dgm:prSet presAssocID="{9DF5044E-38FF-4622-8BCF-AC0F0F9BFFCE}" presName="FiveNodes_3_text" presStyleLbl="node1" presStyleIdx="4" presStyleCnt="5">
        <dgm:presLayoutVars>
          <dgm:bulletEnabled val="1"/>
        </dgm:presLayoutVars>
      </dgm:prSet>
      <dgm:spPr/>
    </dgm:pt>
    <dgm:pt modelId="{36F71ED8-0969-4321-A762-5E48F3817348}" type="pres">
      <dgm:prSet presAssocID="{9DF5044E-38FF-4622-8BCF-AC0F0F9BFFCE}" presName="FiveNodes_4_text" presStyleLbl="node1" presStyleIdx="4" presStyleCnt="5">
        <dgm:presLayoutVars>
          <dgm:bulletEnabled val="1"/>
        </dgm:presLayoutVars>
      </dgm:prSet>
      <dgm:spPr/>
    </dgm:pt>
    <dgm:pt modelId="{804603DE-DD3A-4C93-9506-F24F51EB776D}" type="pres">
      <dgm:prSet presAssocID="{9DF5044E-38FF-4622-8BCF-AC0F0F9BFFCE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82E0DC14-A301-4284-903D-29E7B2F0FDCF}" type="presOf" srcId="{9DF5044E-38FF-4622-8BCF-AC0F0F9BFFCE}" destId="{AD16E9B3-1353-4676-9D78-16B3534F44C6}" srcOrd="0" destOrd="0" presId="urn:microsoft.com/office/officeart/2005/8/layout/vProcess5"/>
    <dgm:cxn modelId="{FDD4C61B-72D0-4507-9565-58387F5E01AE}" type="presOf" srcId="{592A1A0B-39EE-4DF7-AB5E-60C639749254}" destId="{D4A7E19B-84B7-48AB-B153-209AF9C9AF96}" srcOrd="0" destOrd="0" presId="urn:microsoft.com/office/officeart/2005/8/layout/vProcess5"/>
    <dgm:cxn modelId="{9C5C5022-0BCD-4BD8-A8CA-A34D6CDE0D49}" type="presOf" srcId="{1A5E6CC3-2D35-41E8-84A2-D11F310EA630}" destId="{36F71ED8-0969-4321-A762-5E48F3817348}" srcOrd="1" destOrd="0" presId="urn:microsoft.com/office/officeart/2005/8/layout/vProcess5"/>
    <dgm:cxn modelId="{F7A67529-B640-46AD-9177-096058EE1D89}" type="presOf" srcId="{E168A0C5-3E7E-4038-87DF-3F97BC48BEE6}" destId="{F92117AA-0554-4A1D-B551-8F5A8A77428E}" srcOrd="0" destOrd="0" presId="urn:microsoft.com/office/officeart/2005/8/layout/vProcess5"/>
    <dgm:cxn modelId="{4E6D0237-494C-4D76-975A-3D70E9902A6D}" type="presOf" srcId="{CB45A52D-9C7F-450E-BF84-5007544C1F62}" destId="{85850D98-DA12-4071-81EC-FE2817DE3133}" srcOrd="0" destOrd="0" presId="urn:microsoft.com/office/officeart/2005/8/layout/vProcess5"/>
    <dgm:cxn modelId="{5BA7B141-CCF3-41A1-9876-5D6B99E8D20A}" type="presOf" srcId="{592A1A0B-39EE-4DF7-AB5E-60C639749254}" destId="{804603DE-DD3A-4C93-9506-F24F51EB776D}" srcOrd="1" destOrd="0" presId="urn:microsoft.com/office/officeart/2005/8/layout/vProcess5"/>
    <dgm:cxn modelId="{7980E748-9AB7-4145-A8B6-C32CA7DD983C}" type="presOf" srcId="{B27CE285-999C-4C24-A295-B2B4441733AF}" destId="{9495F659-9101-4BFE-8452-9BA322A7D465}" srcOrd="1" destOrd="0" presId="urn:microsoft.com/office/officeart/2005/8/layout/vProcess5"/>
    <dgm:cxn modelId="{790E4C4F-1E37-42FB-9A17-3C4C472407D5}" type="presOf" srcId="{1A5E6CC3-2D35-41E8-84A2-D11F310EA630}" destId="{7AE63436-30A4-4EBA-BF8D-494484E27C44}" srcOrd="0" destOrd="0" presId="urn:microsoft.com/office/officeart/2005/8/layout/vProcess5"/>
    <dgm:cxn modelId="{984D0378-8EFD-43D8-84D2-8AF2EEFA3B5A}" type="presOf" srcId="{B27CE285-999C-4C24-A295-B2B4441733AF}" destId="{11BEBDC2-AED8-4E2F-BF1D-2C8EFF45CBC5}" srcOrd="0" destOrd="0" presId="urn:microsoft.com/office/officeart/2005/8/layout/vProcess5"/>
    <dgm:cxn modelId="{A521E57C-32B6-4024-8039-C9483E6B7D2A}" type="presOf" srcId="{BB6565A1-6D4D-4E90-A65D-E66B0B8CEA99}" destId="{2F2B06D0-51EB-4FE3-B97C-FE02CDBF09E2}" srcOrd="1" destOrd="0" presId="urn:microsoft.com/office/officeart/2005/8/layout/vProcess5"/>
    <dgm:cxn modelId="{9D5EC881-A9E5-42E8-A24C-AFFCA3E41777}" srcId="{9DF5044E-38FF-4622-8BCF-AC0F0F9BFFCE}" destId="{B27CE285-999C-4C24-A295-B2B4441733AF}" srcOrd="1" destOrd="0" parTransId="{DF20AC20-7EC7-4320-A19B-FF3853136044}" sibTransId="{27A038C7-0270-4CCB-A8A4-A3EF0AFB68FC}"/>
    <dgm:cxn modelId="{53AF109B-FDC2-47F3-8331-A37A17E12078}" srcId="{9DF5044E-38FF-4622-8BCF-AC0F0F9BFFCE}" destId="{BB6565A1-6D4D-4E90-A65D-E66B0B8CEA99}" srcOrd="0" destOrd="0" parTransId="{371D4C15-1A9D-41C0-A0CC-D19154E19586}" sibTransId="{E168A0C5-3E7E-4038-87DF-3F97BC48BEE6}"/>
    <dgm:cxn modelId="{A0248AA6-909C-4D8E-A0E6-F7F7834BB915}" srcId="{9DF5044E-38FF-4622-8BCF-AC0F0F9BFFCE}" destId="{592A1A0B-39EE-4DF7-AB5E-60C639749254}" srcOrd="4" destOrd="0" parTransId="{89E42E66-7D81-46C3-9D5B-5CA14D54068E}" sibTransId="{AF7D6EEF-CC50-44FA-A95E-211CD05D6948}"/>
    <dgm:cxn modelId="{C00420B3-6B44-4657-ABF8-A98B4565A9B0}" type="presOf" srcId="{D75D8A4B-314B-4F48-AA8E-A6E1D550604B}" destId="{48BDA3D7-9F84-4468-9E9C-683B6BB6B9F8}" srcOrd="0" destOrd="0" presId="urn:microsoft.com/office/officeart/2005/8/layout/vProcess5"/>
    <dgm:cxn modelId="{6B8BECBB-95DE-42D4-B175-85CCBD3060D1}" type="presOf" srcId="{27F7663C-C9CB-498A-8BA8-A172059010A1}" destId="{DADA3E7F-1688-4CB4-A767-54C0FF34513A}" srcOrd="0" destOrd="0" presId="urn:microsoft.com/office/officeart/2005/8/layout/vProcess5"/>
    <dgm:cxn modelId="{3588B2C7-02E8-4C57-9605-D7716E867648}" srcId="{9DF5044E-38FF-4622-8BCF-AC0F0F9BFFCE}" destId="{D75D8A4B-314B-4F48-AA8E-A6E1D550604B}" srcOrd="2" destOrd="0" parTransId="{9C1578D1-3DBD-48B9-BA8D-117584D02CF5}" sibTransId="{27F7663C-C9CB-498A-8BA8-A172059010A1}"/>
    <dgm:cxn modelId="{87CFADEF-CBBB-474F-8FEB-AC0AD064DB0B}" type="presOf" srcId="{BB6565A1-6D4D-4E90-A65D-E66B0B8CEA99}" destId="{B5980B18-950B-47FC-8FE7-740BC1707FF5}" srcOrd="0" destOrd="0" presId="urn:microsoft.com/office/officeart/2005/8/layout/vProcess5"/>
    <dgm:cxn modelId="{33DAECEF-B3B7-460C-AB82-D1A099750B38}" type="presOf" srcId="{D75D8A4B-314B-4F48-AA8E-A6E1D550604B}" destId="{2DDED163-835C-4E4D-8F75-0CDC21DEECD1}" srcOrd="1" destOrd="0" presId="urn:microsoft.com/office/officeart/2005/8/layout/vProcess5"/>
    <dgm:cxn modelId="{A4D8DCF4-CFC0-49BC-B730-F836C775F72E}" type="presOf" srcId="{27A038C7-0270-4CCB-A8A4-A3EF0AFB68FC}" destId="{452F0AAA-FB3B-4A82-B195-9EE2F8F97A6F}" srcOrd="0" destOrd="0" presId="urn:microsoft.com/office/officeart/2005/8/layout/vProcess5"/>
    <dgm:cxn modelId="{EED43CF6-F594-4E64-8C6C-5F5840D31111}" srcId="{9DF5044E-38FF-4622-8BCF-AC0F0F9BFFCE}" destId="{1A5E6CC3-2D35-41E8-84A2-D11F310EA630}" srcOrd="3" destOrd="0" parTransId="{492C89F6-8F04-4A99-B9D0-4736D609B125}" sibTransId="{CB45A52D-9C7F-450E-BF84-5007544C1F62}"/>
    <dgm:cxn modelId="{6E5DBEFE-8505-46AD-BE2B-3DF5C49CBAAF}" type="presParOf" srcId="{AD16E9B3-1353-4676-9D78-16B3534F44C6}" destId="{D797AB78-58AF-4971-807F-A29491AE3546}" srcOrd="0" destOrd="0" presId="urn:microsoft.com/office/officeart/2005/8/layout/vProcess5"/>
    <dgm:cxn modelId="{B1AEB1C0-1275-4986-940D-F220E64E8D3F}" type="presParOf" srcId="{AD16E9B3-1353-4676-9D78-16B3534F44C6}" destId="{B5980B18-950B-47FC-8FE7-740BC1707FF5}" srcOrd="1" destOrd="0" presId="urn:microsoft.com/office/officeart/2005/8/layout/vProcess5"/>
    <dgm:cxn modelId="{3ACEF194-027B-46F4-8F9E-5FCBB4E43371}" type="presParOf" srcId="{AD16E9B3-1353-4676-9D78-16B3534F44C6}" destId="{11BEBDC2-AED8-4E2F-BF1D-2C8EFF45CBC5}" srcOrd="2" destOrd="0" presId="urn:microsoft.com/office/officeart/2005/8/layout/vProcess5"/>
    <dgm:cxn modelId="{830E1213-2B21-4C55-80AB-7BCA6DB18867}" type="presParOf" srcId="{AD16E9B3-1353-4676-9D78-16B3534F44C6}" destId="{48BDA3D7-9F84-4468-9E9C-683B6BB6B9F8}" srcOrd="3" destOrd="0" presId="urn:microsoft.com/office/officeart/2005/8/layout/vProcess5"/>
    <dgm:cxn modelId="{2459FDA7-CF89-4747-8BD7-A1ECD27A03B6}" type="presParOf" srcId="{AD16E9B3-1353-4676-9D78-16B3534F44C6}" destId="{7AE63436-30A4-4EBA-BF8D-494484E27C44}" srcOrd="4" destOrd="0" presId="urn:microsoft.com/office/officeart/2005/8/layout/vProcess5"/>
    <dgm:cxn modelId="{3F701E57-B571-4B70-9A6B-63791F75BF39}" type="presParOf" srcId="{AD16E9B3-1353-4676-9D78-16B3534F44C6}" destId="{D4A7E19B-84B7-48AB-B153-209AF9C9AF96}" srcOrd="5" destOrd="0" presId="urn:microsoft.com/office/officeart/2005/8/layout/vProcess5"/>
    <dgm:cxn modelId="{FD972ED4-72F5-417B-BFF8-28DC31D80869}" type="presParOf" srcId="{AD16E9B3-1353-4676-9D78-16B3534F44C6}" destId="{F92117AA-0554-4A1D-B551-8F5A8A77428E}" srcOrd="6" destOrd="0" presId="urn:microsoft.com/office/officeart/2005/8/layout/vProcess5"/>
    <dgm:cxn modelId="{3F0249A0-17E8-431D-A50B-BBDBD362F0FD}" type="presParOf" srcId="{AD16E9B3-1353-4676-9D78-16B3534F44C6}" destId="{452F0AAA-FB3B-4A82-B195-9EE2F8F97A6F}" srcOrd="7" destOrd="0" presId="urn:microsoft.com/office/officeart/2005/8/layout/vProcess5"/>
    <dgm:cxn modelId="{9F0B5A39-4C3B-4806-8718-BDB34ACA5CE0}" type="presParOf" srcId="{AD16E9B3-1353-4676-9D78-16B3534F44C6}" destId="{DADA3E7F-1688-4CB4-A767-54C0FF34513A}" srcOrd="8" destOrd="0" presId="urn:microsoft.com/office/officeart/2005/8/layout/vProcess5"/>
    <dgm:cxn modelId="{C1D37104-61F8-473D-AA41-1D7D196654C3}" type="presParOf" srcId="{AD16E9B3-1353-4676-9D78-16B3534F44C6}" destId="{85850D98-DA12-4071-81EC-FE2817DE3133}" srcOrd="9" destOrd="0" presId="urn:microsoft.com/office/officeart/2005/8/layout/vProcess5"/>
    <dgm:cxn modelId="{4FFC8D68-8C3F-4836-BD72-5E13C4865592}" type="presParOf" srcId="{AD16E9B3-1353-4676-9D78-16B3534F44C6}" destId="{2F2B06D0-51EB-4FE3-B97C-FE02CDBF09E2}" srcOrd="10" destOrd="0" presId="urn:microsoft.com/office/officeart/2005/8/layout/vProcess5"/>
    <dgm:cxn modelId="{CA2B37D2-885A-416A-8619-848E49C8F76E}" type="presParOf" srcId="{AD16E9B3-1353-4676-9D78-16B3534F44C6}" destId="{9495F659-9101-4BFE-8452-9BA322A7D465}" srcOrd="11" destOrd="0" presId="urn:microsoft.com/office/officeart/2005/8/layout/vProcess5"/>
    <dgm:cxn modelId="{DA6060BF-278A-4527-85BC-7ED59E8BF7FE}" type="presParOf" srcId="{AD16E9B3-1353-4676-9D78-16B3534F44C6}" destId="{2DDED163-835C-4E4D-8F75-0CDC21DEECD1}" srcOrd="12" destOrd="0" presId="urn:microsoft.com/office/officeart/2005/8/layout/vProcess5"/>
    <dgm:cxn modelId="{FD088D4F-A17E-4E2B-ABE9-FFEB8F4F03D2}" type="presParOf" srcId="{AD16E9B3-1353-4676-9D78-16B3534F44C6}" destId="{36F71ED8-0969-4321-A762-5E48F3817348}" srcOrd="13" destOrd="0" presId="urn:microsoft.com/office/officeart/2005/8/layout/vProcess5"/>
    <dgm:cxn modelId="{EEE83CD4-A4E4-4EAB-A79A-B80F0006E2A6}" type="presParOf" srcId="{AD16E9B3-1353-4676-9D78-16B3534F44C6}" destId="{804603DE-DD3A-4C93-9506-F24F51EB776D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8D8E52D-21BB-47F6-BE9E-0A45F0288400}" type="doc">
      <dgm:prSet loTypeId="urn:microsoft.com/office/officeart/2005/8/layout/venn3" loCatId="relationship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86FC8277-C06C-4034-83AC-0F265B364865}">
      <dgm:prSet phldrT="[Text]" custT="1"/>
      <dgm:spPr/>
      <dgm:t>
        <a:bodyPr/>
        <a:lstStyle/>
        <a:p>
          <a:r>
            <a:rPr lang="en-US" sz="1200" b="1" dirty="0">
              <a:latin typeface="Calibri" pitchFamily="34" charset="0"/>
            </a:rPr>
            <a:t>Start-up/</a:t>
          </a:r>
        </a:p>
        <a:p>
          <a:r>
            <a:rPr lang="en-US" sz="1200" b="1" dirty="0">
              <a:latin typeface="Calibri" pitchFamily="34" charset="0"/>
            </a:rPr>
            <a:t>Early Stage</a:t>
          </a:r>
        </a:p>
      </dgm:t>
    </dgm:pt>
    <dgm:pt modelId="{02069997-81A0-4C1E-9D3E-6CFB88E5856E}" type="parTrans" cxnId="{C2DAAA6A-AA74-43EC-A0C3-7794C89A376F}">
      <dgm:prSet/>
      <dgm:spPr/>
      <dgm:t>
        <a:bodyPr/>
        <a:lstStyle/>
        <a:p>
          <a:endParaRPr lang="en-US" sz="1200">
            <a:latin typeface="Calibri" pitchFamily="34" charset="0"/>
          </a:endParaRPr>
        </a:p>
      </dgm:t>
    </dgm:pt>
    <dgm:pt modelId="{7306D3F0-CFCE-489C-AA1B-B982D8D256DA}" type="sibTrans" cxnId="{C2DAAA6A-AA74-43EC-A0C3-7794C89A376F}">
      <dgm:prSet/>
      <dgm:spPr/>
      <dgm:t>
        <a:bodyPr/>
        <a:lstStyle/>
        <a:p>
          <a:endParaRPr lang="en-US" sz="1200">
            <a:latin typeface="Calibri" pitchFamily="34" charset="0"/>
          </a:endParaRPr>
        </a:p>
      </dgm:t>
    </dgm:pt>
    <dgm:pt modelId="{D74319A8-F437-4440-92E6-DDDAE3C95A04}">
      <dgm:prSet phldrT="[Text]" custT="1"/>
      <dgm:spPr>
        <a:solidFill>
          <a:schemeClr val="accent2">
            <a:alpha val="50000"/>
          </a:schemeClr>
        </a:solidFill>
      </dgm:spPr>
      <dgm:t>
        <a:bodyPr/>
        <a:lstStyle/>
        <a:p>
          <a:r>
            <a:rPr lang="en-US" sz="1200" b="1" dirty="0">
              <a:latin typeface="Calibri" pitchFamily="34" charset="0"/>
            </a:rPr>
            <a:t>Seed &amp; Technology</a:t>
          </a:r>
        </a:p>
      </dgm:t>
    </dgm:pt>
    <dgm:pt modelId="{304F71FD-E033-4E04-A8FE-DA59DD469615}" type="parTrans" cxnId="{09CB40BA-C58D-4582-A518-3E2E763E3FB2}">
      <dgm:prSet/>
      <dgm:spPr/>
      <dgm:t>
        <a:bodyPr/>
        <a:lstStyle/>
        <a:p>
          <a:endParaRPr lang="en-US" sz="1200">
            <a:latin typeface="Calibri" pitchFamily="34" charset="0"/>
          </a:endParaRPr>
        </a:p>
      </dgm:t>
    </dgm:pt>
    <dgm:pt modelId="{8FC472DA-7AB3-4F89-8BA9-B863F77DE1EB}" type="sibTrans" cxnId="{09CB40BA-C58D-4582-A518-3E2E763E3FB2}">
      <dgm:prSet/>
      <dgm:spPr/>
      <dgm:t>
        <a:bodyPr/>
        <a:lstStyle/>
        <a:p>
          <a:endParaRPr lang="en-US" sz="1200">
            <a:latin typeface="Calibri" pitchFamily="34" charset="0"/>
          </a:endParaRPr>
        </a:p>
      </dgm:t>
    </dgm:pt>
    <dgm:pt modelId="{5044BDBB-884B-49FB-8F0C-AF4A48268DD1}">
      <dgm:prSet phldrT="[Text]" custT="1"/>
      <dgm:spPr>
        <a:solidFill>
          <a:schemeClr val="accent2">
            <a:alpha val="50000"/>
          </a:schemeClr>
        </a:solidFill>
      </dgm:spPr>
      <dgm:t>
        <a:bodyPr/>
        <a:lstStyle/>
        <a:p>
          <a:r>
            <a:rPr lang="en-US" sz="1200" b="1" dirty="0">
              <a:latin typeface="Calibri" pitchFamily="34" charset="0"/>
            </a:rPr>
            <a:t>Expansion/</a:t>
          </a:r>
        </a:p>
        <a:p>
          <a:r>
            <a:rPr lang="en-US" sz="1200" b="1" dirty="0">
              <a:latin typeface="Calibri" pitchFamily="34" charset="0"/>
            </a:rPr>
            <a:t>Growth </a:t>
          </a:r>
        </a:p>
      </dgm:t>
    </dgm:pt>
    <dgm:pt modelId="{2CAF664F-C299-4172-A415-C57604ADACFF}" type="parTrans" cxnId="{23D695FA-15B6-481A-B4AA-04371E88CBB8}">
      <dgm:prSet/>
      <dgm:spPr/>
      <dgm:t>
        <a:bodyPr/>
        <a:lstStyle/>
        <a:p>
          <a:endParaRPr lang="en-US" sz="1200">
            <a:latin typeface="Calibri" pitchFamily="34" charset="0"/>
          </a:endParaRPr>
        </a:p>
      </dgm:t>
    </dgm:pt>
    <dgm:pt modelId="{54FCA770-0170-4762-9E37-A14BBCC903BE}" type="sibTrans" cxnId="{23D695FA-15B6-481A-B4AA-04371E88CBB8}">
      <dgm:prSet/>
      <dgm:spPr/>
      <dgm:t>
        <a:bodyPr/>
        <a:lstStyle/>
        <a:p>
          <a:endParaRPr lang="en-US" sz="1200">
            <a:latin typeface="Calibri" pitchFamily="34" charset="0"/>
          </a:endParaRPr>
        </a:p>
      </dgm:t>
    </dgm:pt>
    <dgm:pt modelId="{C63F2C70-4EE5-470F-8A8E-33F512474899}">
      <dgm:prSet phldrT="[Text]" custT="1"/>
      <dgm:spPr>
        <a:solidFill>
          <a:schemeClr val="accent2">
            <a:alpha val="50000"/>
          </a:schemeClr>
        </a:solidFill>
      </dgm:spPr>
      <dgm:t>
        <a:bodyPr/>
        <a:lstStyle/>
        <a:p>
          <a:r>
            <a:rPr lang="en-US" sz="1200" b="1" dirty="0">
              <a:latin typeface="Calibri" pitchFamily="34" charset="0"/>
            </a:rPr>
            <a:t>Buyouts </a:t>
          </a:r>
        </a:p>
      </dgm:t>
    </dgm:pt>
    <dgm:pt modelId="{37797716-3EA8-431C-87B3-B45B0D66E088}" type="sibTrans" cxnId="{3A4A0C33-848C-445D-BEA2-950FD01204E6}">
      <dgm:prSet/>
      <dgm:spPr/>
      <dgm:t>
        <a:bodyPr/>
        <a:lstStyle/>
        <a:p>
          <a:endParaRPr lang="en-US" sz="1200">
            <a:latin typeface="Calibri" pitchFamily="34" charset="0"/>
          </a:endParaRPr>
        </a:p>
      </dgm:t>
    </dgm:pt>
    <dgm:pt modelId="{88B1BCED-2A15-45C5-A057-81C750554F3B}" type="parTrans" cxnId="{3A4A0C33-848C-445D-BEA2-950FD01204E6}">
      <dgm:prSet/>
      <dgm:spPr/>
      <dgm:t>
        <a:bodyPr/>
        <a:lstStyle/>
        <a:p>
          <a:endParaRPr lang="en-US" sz="1200">
            <a:latin typeface="Calibri" pitchFamily="34" charset="0"/>
          </a:endParaRPr>
        </a:p>
      </dgm:t>
    </dgm:pt>
    <dgm:pt modelId="{3DED8388-A973-4697-B361-EA60E202794D}">
      <dgm:prSet custT="1"/>
      <dgm:spPr/>
      <dgm:t>
        <a:bodyPr/>
        <a:lstStyle/>
        <a:p>
          <a:r>
            <a:rPr lang="en-US" sz="1200" b="1" dirty="0">
              <a:latin typeface="Calibri" pitchFamily="34" charset="0"/>
            </a:rPr>
            <a:t>PIPE</a:t>
          </a:r>
        </a:p>
      </dgm:t>
    </dgm:pt>
    <dgm:pt modelId="{6F9F9FB6-372F-449A-B850-787119781BDD}" type="parTrans" cxnId="{3E079E21-CE3C-43F3-95B0-E56F17BA3B75}">
      <dgm:prSet/>
      <dgm:spPr/>
      <dgm:t>
        <a:bodyPr/>
        <a:lstStyle/>
        <a:p>
          <a:endParaRPr lang="en-US" sz="1200">
            <a:latin typeface="Calibri" pitchFamily="34" charset="0"/>
          </a:endParaRPr>
        </a:p>
      </dgm:t>
    </dgm:pt>
    <dgm:pt modelId="{484DFF20-D32F-416C-82A3-74E65D14E429}" type="sibTrans" cxnId="{3E079E21-CE3C-43F3-95B0-E56F17BA3B75}">
      <dgm:prSet/>
      <dgm:spPr/>
      <dgm:t>
        <a:bodyPr/>
        <a:lstStyle/>
        <a:p>
          <a:endParaRPr lang="en-US" sz="1200">
            <a:latin typeface="Calibri" pitchFamily="34" charset="0"/>
          </a:endParaRPr>
        </a:p>
      </dgm:t>
    </dgm:pt>
    <dgm:pt modelId="{3E635169-EA12-4F52-A745-C73E82F32044}" type="pres">
      <dgm:prSet presAssocID="{A8D8E52D-21BB-47F6-BE9E-0A45F0288400}" presName="Name0" presStyleCnt="0">
        <dgm:presLayoutVars>
          <dgm:dir/>
          <dgm:resizeHandles val="exact"/>
        </dgm:presLayoutVars>
      </dgm:prSet>
      <dgm:spPr/>
    </dgm:pt>
    <dgm:pt modelId="{422E6AC2-E0BE-4FDC-B2D0-790BDC779CF8}" type="pres">
      <dgm:prSet presAssocID="{86FC8277-C06C-4034-83AC-0F265B364865}" presName="Name5" presStyleLbl="vennNode1" presStyleIdx="0" presStyleCnt="5">
        <dgm:presLayoutVars>
          <dgm:bulletEnabled val="1"/>
        </dgm:presLayoutVars>
      </dgm:prSet>
      <dgm:spPr/>
    </dgm:pt>
    <dgm:pt modelId="{877D423B-0102-434E-9693-7AFF7BCDE8C8}" type="pres">
      <dgm:prSet presAssocID="{7306D3F0-CFCE-489C-AA1B-B982D8D256DA}" presName="space" presStyleCnt="0"/>
      <dgm:spPr/>
    </dgm:pt>
    <dgm:pt modelId="{3233FB48-3CB2-4EBE-B4B5-A0F80C60C40F}" type="pres">
      <dgm:prSet presAssocID="{D74319A8-F437-4440-92E6-DDDAE3C95A04}" presName="Name5" presStyleLbl="vennNode1" presStyleIdx="1" presStyleCnt="5" custScaleX="114782">
        <dgm:presLayoutVars>
          <dgm:bulletEnabled val="1"/>
        </dgm:presLayoutVars>
      </dgm:prSet>
      <dgm:spPr/>
    </dgm:pt>
    <dgm:pt modelId="{396EDE25-FD14-4CC7-83D8-0C784AD914B9}" type="pres">
      <dgm:prSet presAssocID="{8FC472DA-7AB3-4F89-8BA9-B863F77DE1EB}" presName="space" presStyleCnt="0"/>
      <dgm:spPr/>
    </dgm:pt>
    <dgm:pt modelId="{038297FA-E499-4C59-B81B-9911F86E1689}" type="pres">
      <dgm:prSet presAssocID="{5044BDBB-884B-49FB-8F0C-AF4A48268DD1}" presName="Name5" presStyleLbl="vennNode1" presStyleIdx="2" presStyleCnt="5">
        <dgm:presLayoutVars>
          <dgm:bulletEnabled val="1"/>
        </dgm:presLayoutVars>
      </dgm:prSet>
      <dgm:spPr/>
    </dgm:pt>
    <dgm:pt modelId="{CCC0944D-C18E-4A88-9A60-F4AAC213304F}" type="pres">
      <dgm:prSet presAssocID="{54FCA770-0170-4762-9E37-A14BBCC903BE}" presName="space" presStyleCnt="0"/>
      <dgm:spPr/>
    </dgm:pt>
    <dgm:pt modelId="{4D813A43-9588-4713-8702-365D49D10E8A}" type="pres">
      <dgm:prSet presAssocID="{C63F2C70-4EE5-470F-8A8E-33F512474899}" presName="Name5" presStyleLbl="vennNode1" presStyleIdx="3" presStyleCnt="5" custLinFactX="65507" custLinFactNeighborX="100000" custLinFactNeighborY="-921">
        <dgm:presLayoutVars>
          <dgm:bulletEnabled val="1"/>
        </dgm:presLayoutVars>
      </dgm:prSet>
      <dgm:spPr/>
    </dgm:pt>
    <dgm:pt modelId="{D8084F86-1A2F-4A37-9FB0-5CDBA56BC8CC}" type="pres">
      <dgm:prSet presAssocID="{37797716-3EA8-431C-87B3-B45B0D66E088}" presName="space" presStyleCnt="0"/>
      <dgm:spPr/>
    </dgm:pt>
    <dgm:pt modelId="{75290E37-78CD-4560-9E73-0DF39413DFF9}" type="pres">
      <dgm:prSet presAssocID="{3DED8388-A973-4697-B361-EA60E202794D}" presName="Name5" presStyleLbl="vennNode1" presStyleIdx="4" presStyleCnt="5" custLinFactX="-59993" custLinFactNeighborX="-100000">
        <dgm:presLayoutVars>
          <dgm:bulletEnabled val="1"/>
        </dgm:presLayoutVars>
      </dgm:prSet>
      <dgm:spPr/>
    </dgm:pt>
  </dgm:ptLst>
  <dgm:cxnLst>
    <dgm:cxn modelId="{81D80105-9E3F-4EC4-928B-061E0DF33D07}" type="presOf" srcId="{C63F2C70-4EE5-470F-8A8E-33F512474899}" destId="{4D813A43-9588-4713-8702-365D49D10E8A}" srcOrd="0" destOrd="0" presId="urn:microsoft.com/office/officeart/2005/8/layout/venn3"/>
    <dgm:cxn modelId="{3E079E21-CE3C-43F3-95B0-E56F17BA3B75}" srcId="{A8D8E52D-21BB-47F6-BE9E-0A45F0288400}" destId="{3DED8388-A973-4697-B361-EA60E202794D}" srcOrd="4" destOrd="0" parTransId="{6F9F9FB6-372F-449A-B850-787119781BDD}" sibTransId="{484DFF20-D32F-416C-82A3-74E65D14E429}"/>
    <dgm:cxn modelId="{3A4A0C33-848C-445D-BEA2-950FD01204E6}" srcId="{A8D8E52D-21BB-47F6-BE9E-0A45F0288400}" destId="{C63F2C70-4EE5-470F-8A8E-33F512474899}" srcOrd="3" destOrd="0" parTransId="{88B1BCED-2A15-45C5-A057-81C750554F3B}" sibTransId="{37797716-3EA8-431C-87B3-B45B0D66E088}"/>
    <dgm:cxn modelId="{089B9637-A124-4D05-9F60-88D402D640D9}" type="presOf" srcId="{D74319A8-F437-4440-92E6-DDDAE3C95A04}" destId="{3233FB48-3CB2-4EBE-B4B5-A0F80C60C40F}" srcOrd="0" destOrd="0" presId="urn:microsoft.com/office/officeart/2005/8/layout/venn3"/>
    <dgm:cxn modelId="{A1BA663B-E2F1-42D7-B266-40320C9AAA87}" type="presOf" srcId="{86FC8277-C06C-4034-83AC-0F265B364865}" destId="{422E6AC2-E0BE-4FDC-B2D0-790BDC779CF8}" srcOrd="0" destOrd="0" presId="urn:microsoft.com/office/officeart/2005/8/layout/venn3"/>
    <dgm:cxn modelId="{C2DAAA6A-AA74-43EC-A0C3-7794C89A376F}" srcId="{A8D8E52D-21BB-47F6-BE9E-0A45F0288400}" destId="{86FC8277-C06C-4034-83AC-0F265B364865}" srcOrd="0" destOrd="0" parTransId="{02069997-81A0-4C1E-9D3E-6CFB88E5856E}" sibTransId="{7306D3F0-CFCE-489C-AA1B-B982D8D256DA}"/>
    <dgm:cxn modelId="{EAE54D79-16D7-4477-81AC-7D01453A0E9D}" type="presOf" srcId="{A8D8E52D-21BB-47F6-BE9E-0A45F0288400}" destId="{3E635169-EA12-4F52-A745-C73E82F32044}" srcOrd="0" destOrd="0" presId="urn:microsoft.com/office/officeart/2005/8/layout/venn3"/>
    <dgm:cxn modelId="{F540BE9F-7D6D-4EDD-83C7-0DECB353254B}" type="presOf" srcId="{5044BDBB-884B-49FB-8F0C-AF4A48268DD1}" destId="{038297FA-E499-4C59-B81B-9911F86E1689}" srcOrd="0" destOrd="0" presId="urn:microsoft.com/office/officeart/2005/8/layout/venn3"/>
    <dgm:cxn modelId="{09CB40BA-C58D-4582-A518-3E2E763E3FB2}" srcId="{A8D8E52D-21BB-47F6-BE9E-0A45F0288400}" destId="{D74319A8-F437-4440-92E6-DDDAE3C95A04}" srcOrd="1" destOrd="0" parTransId="{304F71FD-E033-4E04-A8FE-DA59DD469615}" sibTransId="{8FC472DA-7AB3-4F89-8BA9-B863F77DE1EB}"/>
    <dgm:cxn modelId="{6AEE60C6-C39B-47FA-9D35-62C344C2CFE6}" type="presOf" srcId="{3DED8388-A973-4697-B361-EA60E202794D}" destId="{75290E37-78CD-4560-9E73-0DF39413DFF9}" srcOrd="0" destOrd="0" presId="urn:microsoft.com/office/officeart/2005/8/layout/venn3"/>
    <dgm:cxn modelId="{23D695FA-15B6-481A-B4AA-04371E88CBB8}" srcId="{A8D8E52D-21BB-47F6-BE9E-0A45F0288400}" destId="{5044BDBB-884B-49FB-8F0C-AF4A48268DD1}" srcOrd="2" destOrd="0" parTransId="{2CAF664F-C299-4172-A415-C57604ADACFF}" sibTransId="{54FCA770-0170-4762-9E37-A14BBCC903BE}"/>
    <dgm:cxn modelId="{C8B6A77A-6CB7-41A5-8B77-504E7C152E77}" type="presParOf" srcId="{3E635169-EA12-4F52-A745-C73E82F32044}" destId="{422E6AC2-E0BE-4FDC-B2D0-790BDC779CF8}" srcOrd="0" destOrd="0" presId="urn:microsoft.com/office/officeart/2005/8/layout/venn3"/>
    <dgm:cxn modelId="{D4B6354E-E72F-4F20-93AE-176EA7BF8A81}" type="presParOf" srcId="{3E635169-EA12-4F52-A745-C73E82F32044}" destId="{877D423B-0102-434E-9693-7AFF7BCDE8C8}" srcOrd="1" destOrd="0" presId="urn:microsoft.com/office/officeart/2005/8/layout/venn3"/>
    <dgm:cxn modelId="{83AF2BE4-5CD1-462C-8769-C77BFF77D0B3}" type="presParOf" srcId="{3E635169-EA12-4F52-A745-C73E82F32044}" destId="{3233FB48-3CB2-4EBE-B4B5-A0F80C60C40F}" srcOrd="2" destOrd="0" presId="urn:microsoft.com/office/officeart/2005/8/layout/venn3"/>
    <dgm:cxn modelId="{639537DF-4F37-4E83-AB86-D9F419B56BA7}" type="presParOf" srcId="{3E635169-EA12-4F52-A745-C73E82F32044}" destId="{396EDE25-FD14-4CC7-83D8-0C784AD914B9}" srcOrd="3" destOrd="0" presId="urn:microsoft.com/office/officeart/2005/8/layout/venn3"/>
    <dgm:cxn modelId="{1BCD3F49-7C6B-4C7C-BCE8-4EF5C8DE5633}" type="presParOf" srcId="{3E635169-EA12-4F52-A745-C73E82F32044}" destId="{038297FA-E499-4C59-B81B-9911F86E1689}" srcOrd="4" destOrd="0" presId="urn:microsoft.com/office/officeart/2005/8/layout/venn3"/>
    <dgm:cxn modelId="{39CA9D63-CD2E-40D8-85E2-1E899077DF1A}" type="presParOf" srcId="{3E635169-EA12-4F52-A745-C73E82F32044}" destId="{CCC0944D-C18E-4A88-9A60-F4AAC213304F}" srcOrd="5" destOrd="0" presId="urn:microsoft.com/office/officeart/2005/8/layout/venn3"/>
    <dgm:cxn modelId="{F9E986AD-8BA2-4762-8259-98C504A605EC}" type="presParOf" srcId="{3E635169-EA12-4F52-A745-C73E82F32044}" destId="{4D813A43-9588-4713-8702-365D49D10E8A}" srcOrd="6" destOrd="0" presId="urn:microsoft.com/office/officeart/2005/8/layout/venn3"/>
    <dgm:cxn modelId="{F60D0FEA-0781-4889-BB21-72BA81E1CB65}" type="presParOf" srcId="{3E635169-EA12-4F52-A745-C73E82F32044}" destId="{D8084F86-1A2F-4A37-9FB0-5CDBA56BC8CC}" srcOrd="7" destOrd="0" presId="urn:microsoft.com/office/officeart/2005/8/layout/venn3"/>
    <dgm:cxn modelId="{9D8BFC3C-D531-48B4-8FAD-3B0709B1B5A3}" type="presParOf" srcId="{3E635169-EA12-4F52-A745-C73E82F32044}" destId="{75290E37-78CD-4560-9E73-0DF39413DFF9}" srcOrd="8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8CBF3C9-087A-47B8-908F-FFF843AA330A}" type="doc">
      <dgm:prSet loTypeId="urn:microsoft.com/office/officeart/2005/8/layout/cycle6" loCatId="cycle" qsTypeId="urn:microsoft.com/office/officeart/2005/8/quickstyle/3d5" qsCatId="3D" csTypeId="urn:microsoft.com/office/officeart/2005/8/colors/accent1_2" csCatId="accent1" phldr="1"/>
      <dgm:spPr>
        <a:scene3d>
          <a:camera prst="orthographicFront" zoom="95000"/>
          <a:lightRig rig="flat" dir="t"/>
        </a:scene3d>
      </dgm:spPr>
      <dgm:t>
        <a:bodyPr/>
        <a:lstStyle/>
        <a:p>
          <a:endParaRPr lang="en-US"/>
        </a:p>
      </dgm:t>
    </dgm:pt>
    <dgm:pt modelId="{25AAB03A-E242-4AD6-8810-9DD8BE6FCCCD}">
      <dgm:prSet phldrT="[Text]" custT="1"/>
      <dgm:spPr>
        <a:solidFill>
          <a:schemeClr val="accent2">
            <a:lumMod val="50000"/>
          </a:schemeClr>
        </a:solidFill>
        <a:scene3d>
          <a:camera prst="orthographicFront" zoom="95000"/>
          <a:lightRig rig="flat" dir="t"/>
        </a:scene3d>
        <a:sp3d extrusionH="381000" contourW="38100" prstMaterial="matte">
          <a:bevelT/>
          <a:contourClr>
            <a:schemeClr val="lt1"/>
          </a:contourClr>
        </a:sp3d>
      </dgm:spPr>
      <dgm:t>
        <a:bodyPr/>
        <a:lstStyle/>
        <a:p>
          <a:r>
            <a:rPr lang="en-US" sz="1300" b="1" dirty="0">
              <a:latin typeface="Calibri" pitchFamily="34" charset="0"/>
            </a:rPr>
            <a:t>Business Idea</a:t>
          </a:r>
        </a:p>
      </dgm:t>
    </dgm:pt>
    <dgm:pt modelId="{8297498C-16E7-4C2A-813D-857EC590CCE2}" type="parTrans" cxnId="{D12E5CA8-C2A7-433A-B25B-71ED673BE229}">
      <dgm:prSet/>
      <dgm:spPr/>
      <dgm:t>
        <a:bodyPr/>
        <a:lstStyle/>
        <a:p>
          <a:endParaRPr lang="en-US"/>
        </a:p>
      </dgm:t>
    </dgm:pt>
    <dgm:pt modelId="{904F5944-DE35-4A8E-BCE6-20C7E684BB40}" type="sibTrans" cxnId="{D12E5CA8-C2A7-433A-B25B-71ED673BE229}">
      <dgm:prSet/>
      <dgm:spPr>
        <a:scene3d>
          <a:camera prst="orthographicFront" zoom="95000"/>
          <a:lightRig rig="flat" dir="t"/>
        </a:scene3d>
        <a:sp3d z="-40000" prstMaterial="matte">
          <a:bevelT/>
        </a:sp3d>
      </dgm:spPr>
      <dgm:t>
        <a:bodyPr/>
        <a:lstStyle/>
        <a:p>
          <a:endParaRPr lang="en-US" dirty="0"/>
        </a:p>
      </dgm:t>
    </dgm:pt>
    <dgm:pt modelId="{FD25592C-12BE-42C8-900C-B81B63DBBC64}">
      <dgm:prSet phldrT="[Text]" custT="1"/>
      <dgm:spPr>
        <a:solidFill>
          <a:schemeClr val="accent2">
            <a:lumMod val="50000"/>
          </a:schemeClr>
        </a:solidFill>
        <a:scene3d>
          <a:camera prst="orthographicFront" zoom="95000"/>
          <a:lightRig rig="flat" dir="t"/>
        </a:scene3d>
        <a:sp3d extrusionH="381000" contourW="38100" prstMaterial="matte">
          <a:bevelT/>
          <a:contourClr>
            <a:schemeClr val="lt1"/>
          </a:contourClr>
        </a:sp3d>
      </dgm:spPr>
      <dgm:t>
        <a:bodyPr/>
        <a:lstStyle/>
        <a:p>
          <a:r>
            <a:rPr lang="en-US" sz="1300" b="1" dirty="0">
              <a:latin typeface="Calibri" pitchFamily="34" charset="0"/>
            </a:rPr>
            <a:t>Revenue Trends</a:t>
          </a:r>
        </a:p>
      </dgm:t>
    </dgm:pt>
    <dgm:pt modelId="{F7346889-F2DF-4C32-B02F-FEBFA27E63A8}" type="parTrans" cxnId="{65B1BC4C-CB8E-438E-A76E-6028398B9D40}">
      <dgm:prSet/>
      <dgm:spPr/>
      <dgm:t>
        <a:bodyPr/>
        <a:lstStyle/>
        <a:p>
          <a:endParaRPr lang="en-US"/>
        </a:p>
      </dgm:t>
    </dgm:pt>
    <dgm:pt modelId="{E2AE4CE0-C5CE-4E9B-ACE8-D979ADC4EAE5}" type="sibTrans" cxnId="{65B1BC4C-CB8E-438E-A76E-6028398B9D40}">
      <dgm:prSet/>
      <dgm:spPr>
        <a:scene3d>
          <a:camera prst="orthographicFront" zoom="95000"/>
          <a:lightRig rig="flat" dir="t"/>
        </a:scene3d>
        <a:sp3d z="-40000" prstMaterial="matte">
          <a:bevelT/>
        </a:sp3d>
      </dgm:spPr>
      <dgm:t>
        <a:bodyPr/>
        <a:lstStyle/>
        <a:p>
          <a:endParaRPr lang="en-US" dirty="0"/>
        </a:p>
      </dgm:t>
    </dgm:pt>
    <dgm:pt modelId="{F732EBA3-E100-464A-BBBA-FC1CF8669247}">
      <dgm:prSet phldrT="[Text]" custT="1"/>
      <dgm:spPr>
        <a:solidFill>
          <a:schemeClr val="accent2">
            <a:lumMod val="50000"/>
          </a:schemeClr>
        </a:solidFill>
        <a:scene3d>
          <a:camera prst="orthographicFront" zoom="95000"/>
          <a:lightRig rig="flat" dir="t"/>
        </a:scene3d>
        <a:sp3d extrusionH="381000" contourW="38100" prstMaterial="matte">
          <a:bevelT/>
          <a:contourClr>
            <a:schemeClr val="lt1"/>
          </a:contourClr>
        </a:sp3d>
      </dgm:spPr>
      <dgm:t>
        <a:bodyPr/>
        <a:lstStyle/>
        <a:p>
          <a:r>
            <a:rPr lang="en-US" sz="1300" b="1" dirty="0">
              <a:latin typeface="Calibri" pitchFamily="34" charset="0"/>
            </a:rPr>
            <a:t>Business plan</a:t>
          </a:r>
        </a:p>
      </dgm:t>
    </dgm:pt>
    <dgm:pt modelId="{D4B3D0E0-E1A9-4268-BFE6-FA41DFE88B8C}" type="parTrans" cxnId="{C0D24084-EB2B-4C15-B103-8C19C0477623}">
      <dgm:prSet/>
      <dgm:spPr/>
      <dgm:t>
        <a:bodyPr/>
        <a:lstStyle/>
        <a:p>
          <a:endParaRPr lang="en-US"/>
        </a:p>
      </dgm:t>
    </dgm:pt>
    <dgm:pt modelId="{97C36379-E667-43FE-9A8D-46F78EB294E1}" type="sibTrans" cxnId="{C0D24084-EB2B-4C15-B103-8C19C0477623}">
      <dgm:prSet/>
      <dgm:spPr>
        <a:scene3d>
          <a:camera prst="orthographicFront" zoom="95000"/>
          <a:lightRig rig="flat" dir="t"/>
        </a:scene3d>
        <a:sp3d z="-40000" prstMaterial="matte">
          <a:bevelT/>
        </a:sp3d>
      </dgm:spPr>
      <dgm:t>
        <a:bodyPr/>
        <a:lstStyle/>
        <a:p>
          <a:endParaRPr lang="en-US" dirty="0"/>
        </a:p>
      </dgm:t>
    </dgm:pt>
    <dgm:pt modelId="{867F7C7F-910D-4EBA-A641-EFE2300E0A54}">
      <dgm:prSet phldrT="[Text]" custT="1"/>
      <dgm:spPr>
        <a:solidFill>
          <a:schemeClr val="accent2">
            <a:lumMod val="50000"/>
          </a:schemeClr>
        </a:solidFill>
        <a:scene3d>
          <a:camera prst="orthographicFront" zoom="95000"/>
          <a:lightRig rig="flat" dir="t"/>
        </a:scene3d>
        <a:sp3d extrusionH="381000" contourW="38100" prstMaterial="matte">
          <a:bevelT/>
          <a:contourClr>
            <a:schemeClr val="lt1"/>
          </a:contourClr>
        </a:sp3d>
      </dgm:spPr>
      <dgm:t>
        <a:bodyPr/>
        <a:lstStyle/>
        <a:p>
          <a:r>
            <a:rPr lang="en-US" sz="1200" b="1" dirty="0">
              <a:latin typeface="Calibri" pitchFamily="34" charset="0"/>
            </a:rPr>
            <a:t>Promoters &amp; Management</a:t>
          </a:r>
        </a:p>
      </dgm:t>
    </dgm:pt>
    <dgm:pt modelId="{C56F36B7-D099-4821-B226-5C0AB393B30B}" type="parTrans" cxnId="{F7B2E19A-D84C-4265-8B5B-13D7E57C43AB}">
      <dgm:prSet/>
      <dgm:spPr/>
      <dgm:t>
        <a:bodyPr/>
        <a:lstStyle/>
        <a:p>
          <a:endParaRPr lang="en-US"/>
        </a:p>
      </dgm:t>
    </dgm:pt>
    <dgm:pt modelId="{91431155-9232-4A31-ADA6-126AF3685B1E}" type="sibTrans" cxnId="{F7B2E19A-D84C-4265-8B5B-13D7E57C43AB}">
      <dgm:prSet/>
      <dgm:spPr>
        <a:scene3d>
          <a:camera prst="orthographicFront" zoom="95000"/>
          <a:lightRig rig="flat" dir="t"/>
        </a:scene3d>
        <a:sp3d z="-40000" prstMaterial="matte">
          <a:bevelT/>
        </a:sp3d>
      </dgm:spPr>
      <dgm:t>
        <a:bodyPr/>
        <a:lstStyle/>
        <a:p>
          <a:endParaRPr lang="en-US" dirty="0"/>
        </a:p>
      </dgm:t>
    </dgm:pt>
    <dgm:pt modelId="{6A109478-BDE7-4BCA-B3B2-53EE353B08CD}">
      <dgm:prSet phldrT="[Text]" custT="1"/>
      <dgm:spPr>
        <a:solidFill>
          <a:schemeClr val="accent2">
            <a:lumMod val="50000"/>
          </a:schemeClr>
        </a:solidFill>
        <a:scene3d>
          <a:camera prst="orthographicFront" zoom="95000"/>
          <a:lightRig rig="flat" dir="t"/>
        </a:scene3d>
        <a:sp3d extrusionH="381000" contourW="38100" prstMaterial="matte">
          <a:bevelT/>
          <a:contourClr>
            <a:schemeClr val="lt1"/>
          </a:contourClr>
        </a:sp3d>
      </dgm:spPr>
      <dgm:t>
        <a:bodyPr/>
        <a:lstStyle/>
        <a:p>
          <a:r>
            <a:rPr lang="en-US" sz="1300" b="1" dirty="0">
              <a:latin typeface="Calibri" pitchFamily="34" charset="0"/>
            </a:rPr>
            <a:t>Industry &amp; Market</a:t>
          </a:r>
        </a:p>
      </dgm:t>
    </dgm:pt>
    <dgm:pt modelId="{2E49D3DD-437C-4C17-966A-D63A56978084}" type="parTrans" cxnId="{6DF07C96-9026-4C83-B3CB-14CA38B19343}">
      <dgm:prSet/>
      <dgm:spPr/>
      <dgm:t>
        <a:bodyPr/>
        <a:lstStyle/>
        <a:p>
          <a:endParaRPr lang="en-US"/>
        </a:p>
      </dgm:t>
    </dgm:pt>
    <dgm:pt modelId="{157D35B2-14F6-4890-8054-6121428BE956}" type="sibTrans" cxnId="{6DF07C96-9026-4C83-B3CB-14CA38B19343}">
      <dgm:prSet/>
      <dgm:spPr>
        <a:scene3d>
          <a:camera prst="orthographicFront" zoom="95000"/>
          <a:lightRig rig="flat" dir="t"/>
        </a:scene3d>
        <a:sp3d z="-40000" prstMaterial="matte">
          <a:bevelT/>
        </a:sp3d>
      </dgm:spPr>
      <dgm:t>
        <a:bodyPr/>
        <a:lstStyle/>
        <a:p>
          <a:endParaRPr lang="en-US" dirty="0"/>
        </a:p>
      </dgm:t>
    </dgm:pt>
    <dgm:pt modelId="{4653E45F-53EA-48C2-AAD7-86E837CF0BDA}">
      <dgm:prSet phldrT="[Text]" custT="1"/>
      <dgm:spPr>
        <a:solidFill>
          <a:schemeClr val="accent2">
            <a:lumMod val="50000"/>
          </a:schemeClr>
        </a:solidFill>
        <a:scene3d>
          <a:camera prst="orthographicFront" zoom="95000"/>
          <a:lightRig rig="flat" dir="t"/>
        </a:scene3d>
        <a:sp3d extrusionH="381000" contourW="38100" prstMaterial="matte">
          <a:bevelT/>
          <a:contourClr>
            <a:schemeClr val="lt1"/>
          </a:contourClr>
        </a:sp3d>
      </dgm:spPr>
      <dgm:t>
        <a:bodyPr/>
        <a:lstStyle/>
        <a:p>
          <a:r>
            <a:rPr lang="en-US" sz="1300" b="1" dirty="0">
              <a:latin typeface="Calibri" pitchFamily="34" charset="0"/>
            </a:rPr>
            <a:t>Competition</a:t>
          </a:r>
        </a:p>
      </dgm:t>
    </dgm:pt>
    <dgm:pt modelId="{0DD92483-3900-42D4-89A3-C0021DF25CCF}" type="parTrans" cxnId="{C65B1BBF-BE36-4266-8852-C836B8662253}">
      <dgm:prSet/>
      <dgm:spPr/>
      <dgm:t>
        <a:bodyPr/>
        <a:lstStyle/>
        <a:p>
          <a:endParaRPr lang="en-US"/>
        </a:p>
      </dgm:t>
    </dgm:pt>
    <dgm:pt modelId="{10461E9C-31FC-4AA0-B304-DDFD940DF75A}" type="sibTrans" cxnId="{C65B1BBF-BE36-4266-8852-C836B8662253}">
      <dgm:prSet/>
      <dgm:spPr>
        <a:scene3d>
          <a:camera prst="orthographicFront" zoom="95000"/>
          <a:lightRig rig="flat" dir="t"/>
        </a:scene3d>
        <a:sp3d z="-40000" prstMaterial="matte">
          <a:bevelT/>
        </a:sp3d>
      </dgm:spPr>
      <dgm:t>
        <a:bodyPr/>
        <a:lstStyle/>
        <a:p>
          <a:endParaRPr lang="en-US" dirty="0"/>
        </a:p>
      </dgm:t>
    </dgm:pt>
    <dgm:pt modelId="{E623E709-9EFE-40BF-9E18-9A5B14A4B3B0}">
      <dgm:prSet phldrT="[Text]" custT="1"/>
      <dgm:spPr>
        <a:solidFill>
          <a:schemeClr val="accent2">
            <a:lumMod val="50000"/>
          </a:schemeClr>
        </a:solidFill>
        <a:scene3d>
          <a:camera prst="orthographicFront" zoom="95000"/>
          <a:lightRig rig="flat" dir="t"/>
        </a:scene3d>
        <a:sp3d extrusionH="381000" contourW="38100" prstMaterial="matte">
          <a:bevelT/>
          <a:contourClr>
            <a:schemeClr val="lt1"/>
          </a:contourClr>
        </a:sp3d>
      </dgm:spPr>
      <dgm:t>
        <a:bodyPr/>
        <a:lstStyle/>
        <a:p>
          <a:r>
            <a:rPr lang="en-US" sz="1300" b="1" dirty="0">
              <a:latin typeface="Calibri" pitchFamily="34" charset="0"/>
            </a:rPr>
            <a:t>Profitability</a:t>
          </a:r>
        </a:p>
      </dgm:t>
    </dgm:pt>
    <dgm:pt modelId="{6F8E0D2E-E619-4421-B51F-F16A2494FB8E}" type="parTrans" cxnId="{78C0C1FA-2295-466F-9938-84D9AFCA1D24}">
      <dgm:prSet/>
      <dgm:spPr/>
      <dgm:t>
        <a:bodyPr/>
        <a:lstStyle/>
        <a:p>
          <a:endParaRPr lang="en-US"/>
        </a:p>
      </dgm:t>
    </dgm:pt>
    <dgm:pt modelId="{6C80E301-3138-471A-BBF9-D5F5B5FD935D}" type="sibTrans" cxnId="{78C0C1FA-2295-466F-9938-84D9AFCA1D24}">
      <dgm:prSet/>
      <dgm:spPr>
        <a:scene3d>
          <a:camera prst="orthographicFront" zoom="95000"/>
          <a:lightRig rig="flat" dir="t"/>
        </a:scene3d>
        <a:sp3d z="-40000" prstMaterial="matte">
          <a:bevelT/>
        </a:sp3d>
      </dgm:spPr>
      <dgm:t>
        <a:bodyPr/>
        <a:lstStyle/>
        <a:p>
          <a:endParaRPr lang="en-US" dirty="0"/>
        </a:p>
      </dgm:t>
    </dgm:pt>
    <dgm:pt modelId="{BD9B5033-32F3-43BD-9655-60604A179062}">
      <dgm:prSet phldrT="[Text]" custT="1"/>
      <dgm:spPr>
        <a:solidFill>
          <a:schemeClr val="accent2">
            <a:lumMod val="50000"/>
          </a:schemeClr>
        </a:solidFill>
        <a:scene3d>
          <a:camera prst="orthographicFront" zoom="95000"/>
          <a:lightRig rig="flat" dir="t"/>
        </a:scene3d>
        <a:sp3d extrusionH="381000" contourW="38100" prstMaterial="matte">
          <a:bevelT/>
          <a:contourClr>
            <a:schemeClr val="lt1"/>
          </a:contourClr>
        </a:sp3d>
      </dgm:spPr>
      <dgm:t>
        <a:bodyPr/>
        <a:lstStyle/>
        <a:p>
          <a:r>
            <a:rPr lang="en-US" sz="1300" b="1" dirty="0">
              <a:latin typeface="Calibri" pitchFamily="34" charset="0"/>
            </a:rPr>
            <a:t>Proposed </a:t>
          </a:r>
          <a:r>
            <a:rPr lang="en-US" sz="1300" b="1" dirty="0" err="1">
              <a:latin typeface="Calibri" pitchFamily="34" charset="0"/>
            </a:rPr>
            <a:t>Capex</a:t>
          </a:r>
          <a:endParaRPr lang="en-US" sz="1300" b="1" dirty="0">
            <a:latin typeface="Calibri" pitchFamily="34" charset="0"/>
          </a:endParaRPr>
        </a:p>
      </dgm:t>
    </dgm:pt>
    <dgm:pt modelId="{F283E23F-D113-4FFB-94D4-153E997F0450}" type="parTrans" cxnId="{F84D26AC-05C8-4B49-A64D-F677C7A4AC56}">
      <dgm:prSet/>
      <dgm:spPr/>
      <dgm:t>
        <a:bodyPr/>
        <a:lstStyle/>
        <a:p>
          <a:endParaRPr lang="en-US"/>
        </a:p>
      </dgm:t>
    </dgm:pt>
    <dgm:pt modelId="{43ECE72D-D822-4613-8E7A-EE26B21C432F}" type="sibTrans" cxnId="{F84D26AC-05C8-4B49-A64D-F677C7A4AC56}">
      <dgm:prSet/>
      <dgm:spPr>
        <a:scene3d>
          <a:camera prst="orthographicFront" zoom="95000"/>
          <a:lightRig rig="flat" dir="t"/>
        </a:scene3d>
        <a:sp3d z="-40000" prstMaterial="matte">
          <a:bevelT/>
        </a:sp3d>
      </dgm:spPr>
      <dgm:t>
        <a:bodyPr/>
        <a:lstStyle/>
        <a:p>
          <a:endParaRPr lang="en-US"/>
        </a:p>
      </dgm:t>
    </dgm:pt>
    <dgm:pt modelId="{7EA93C72-FAA1-4059-82FA-C646AB4A8064}">
      <dgm:prSet phldrT="[Text]" custT="1"/>
      <dgm:spPr>
        <a:solidFill>
          <a:schemeClr val="accent2">
            <a:lumMod val="50000"/>
          </a:schemeClr>
        </a:solidFill>
        <a:scene3d>
          <a:camera prst="orthographicFront" zoom="95000"/>
          <a:lightRig rig="flat" dir="t"/>
        </a:scene3d>
        <a:sp3d extrusionH="381000" contourW="38100" prstMaterial="matte">
          <a:bevelT/>
          <a:contourClr>
            <a:schemeClr val="lt1"/>
          </a:contourClr>
        </a:sp3d>
      </dgm:spPr>
      <dgm:t>
        <a:bodyPr/>
        <a:lstStyle/>
        <a:p>
          <a:r>
            <a:rPr lang="en-US" sz="1300" b="1" dirty="0">
              <a:latin typeface="Calibri" pitchFamily="34" charset="0"/>
            </a:rPr>
            <a:t>Historical Financials</a:t>
          </a:r>
        </a:p>
      </dgm:t>
    </dgm:pt>
    <dgm:pt modelId="{75F1B799-A445-45DC-BCCF-C16FFEF3BF0E}" type="parTrans" cxnId="{923BAB4F-F134-4CA9-8984-9AFEB1076180}">
      <dgm:prSet/>
      <dgm:spPr/>
      <dgm:t>
        <a:bodyPr/>
        <a:lstStyle/>
        <a:p>
          <a:endParaRPr lang="en-US"/>
        </a:p>
      </dgm:t>
    </dgm:pt>
    <dgm:pt modelId="{043BDD02-DE0C-4991-AF60-07F38BDE6E4C}" type="sibTrans" cxnId="{923BAB4F-F134-4CA9-8984-9AFEB1076180}">
      <dgm:prSet/>
      <dgm:spPr>
        <a:scene3d>
          <a:camera prst="orthographicFront" zoom="95000"/>
          <a:lightRig rig="flat" dir="t"/>
        </a:scene3d>
        <a:sp3d z="-40000" prstMaterial="matte">
          <a:bevelT/>
        </a:sp3d>
      </dgm:spPr>
      <dgm:t>
        <a:bodyPr/>
        <a:lstStyle/>
        <a:p>
          <a:endParaRPr lang="en-US" dirty="0"/>
        </a:p>
      </dgm:t>
    </dgm:pt>
    <dgm:pt modelId="{01ECC157-D2B5-4C1E-97A8-D85EFD0F85C9}">
      <dgm:prSet phldrT="[Text]" custT="1"/>
      <dgm:spPr>
        <a:solidFill>
          <a:schemeClr val="accent2">
            <a:lumMod val="50000"/>
          </a:schemeClr>
        </a:solidFill>
        <a:scene3d>
          <a:camera prst="orthographicFront" zoom="95000"/>
          <a:lightRig rig="flat" dir="t"/>
        </a:scene3d>
        <a:sp3d extrusionH="381000" contourW="38100" prstMaterial="matte">
          <a:bevelT/>
          <a:contourClr>
            <a:schemeClr val="lt1"/>
          </a:contourClr>
        </a:sp3d>
      </dgm:spPr>
      <dgm:t>
        <a:bodyPr/>
        <a:lstStyle/>
        <a:p>
          <a:r>
            <a:rPr lang="en-US" sz="1300" b="1" dirty="0">
              <a:latin typeface="Calibri" pitchFamily="34" charset="0"/>
            </a:rPr>
            <a:t>Cash flows</a:t>
          </a:r>
        </a:p>
      </dgm:t>
    </dgm:pt>
    <dgm:pt modelId="{70DC569A-36FE-48FE-8D03-60F08298054B}" type="parTrans" cxnId="{FAC8586B-5055-47F9-96FA-42D131F304DA}">
      <dgm:prSet/>
      <dgm:spPr/>
      <dgm:t>
        <a:bodyPr/>
        <a:lstStyle/>
        <a:p>
          <a:endParaRPr lang="en-IN"/>
        </a:p>
      </dgm:t>
    </dgm:pt>
    <dgm:pt modelId="{E79E0B09-F739-4804-99E3-25EEF5F6FAED}" type="sibTrans" cxnId="{FAC8586B-5055-47F9-96FA-42D131F304DA}">
      <dgm:prSet/>
      <dgm:spPr/>
      <dgm:t>
        <a:bodyPr/>
        <a:lstStyle/>
        <a:p>
          <a:endParaRPr lang="en-IN"/>
        </a:p>
      </dgm:t>
    </dgm:pt>
    <dgm:pt modelId="{853E1EF3-84AF-4851-850E-624FA2CA1AB7}" type="pres">
      <dgm:prSet presAssocID="{48CBF3C9-087A-47B8-908F-FFF843AA330A}" presName="cycle" presStyleCnt="0">
        <dgm:presLayoutVars>
          <dgm:dir/>
          <dgm:resizeHandles val="exact"/>
        </dgm:presLayoutVars>
      </dgm:prSet>
      <dgm:spPr/>
    </dgm:pt>
    <dgm:pt modelId="{864DE8E5-EDA5-4D8F-92A2-8370D0BAAAA1}" type="pres">
      <dgm:prSet presAssocID="{25AAB03A-E242-4AD6-8810-9DD8BE6FCCCD}" presName="node" presStyleLbl="node1" presStyleIdx="0" presStyleCnt="10">
        <dgm:presLayoutVars>
          <dgm:bulletEnabled val="1"/>
        </dgm:presLayoutVars>
      </dgm:prSet>
      <dgm:spPr/>
    </dgm:pt>
    <dgm:pt modelId="{3DB22175-4817-4E65-B8DA-33C7BE8B5CB4}" type="pres">
      <dgm:prSet presAssocID="{25AAB03A-E242-4AD6-8810-9DD8BE6FCCCD}" presName="spNode" presStyleCnt="0"/>
      <dgm:spPr>
        <a:scene3d>
          <a:camera prst="orthographicFront" zoom="95000"/>
          <a:lightRig rig="flat" dir="t"/>
        </a:scene3d>
        <a:sp3d>
          <a:bevelT/>
        </a:sp3d>
      </dgm:spPr>
    </dgm:pt>
    <dgm:pt modelId="{1E7C3D29-11D3-4A80-A3D0-288044A0BC02}" type="pres">
      <dgm:prSet presAssocID="{904F5944-DE35-4A8E-BCE6-20C7E684BB40}" presName="sibTrans" presStyleLbl="sibTrans1D1" presStyleIdx="0" presStyleCnt="10"/>
      <dgm:spPr/>
    </dgm:pt>
    <dgm:pt modelId="{DD70A956-E174-462B-AF5D-D40BE629F65F}" type="pres">
      <dgm:prSet presAssocID="{7EA93C72-FAA1-4059-82FA-C646AB4A8064}" presName="node" presStyleLbl="node1" presStyleIdx="1" presStyleCnt="10">
        <dgm:presLayoutVars>
          <dgm:bulletEnabled val="1"/>
        </dgm:presLayoutVars>
      </dgm:prSet>
      <dgm:spPr/>
    </dgm:pt>
    <dgm:pt modelId="{1F61B9FD-E77E-464D-8108-D9DED62DADF0}" type="pres">
      <dgm:prSet presAssocID="{7EA93C72-FAA1-4059-82FA-C646AB4A8064}" presName="spNode" presStyleCnt="0"/>
      <dgm:spPr>
        <a:scene3d>
          <a:camera prst="orthographicFront" zoom="95000"/>
          <a:lightRig rig="flat" dir="t"/>
        </a:scene3d>
        <a:sp3d>
          <a:bevelT/>
        </a:sp3d>
      </dgm:spPr>
    </dgm:pt>
    <dgm:pt modelId="{4BE7C6A4-C489-48F6-84D9-A820055EA09B}" type="pres">
      <dgm:prSet presAssocID="{043BDD02-DE0C-4991-AF60-07F38BDE6E4C}" presName="sibTrans" presStyleLbl="sibTrans1D1" presStyleIdx="1" presStyleCnt="10"/>
      <dgm:spPr/>
    </dgm:pt>
    <dgm:pt modelId="{F397D1A2-F2F9-4F53-90B8-634D80CC0DCF}" type="pres">
      <dgm:prSet presAssocID="{FD25592C-12BE-42C8-900C-B81B63DBBC64}" presName="node" presStyleLbl="node1" presStyleIdx="2" presStyleCnt="10">
        <dgm:presLayoutVars>
          <dgm:bulletEnabled val="1"/>
        </dgm:presLayoutVars>
      </dgm:prSet>
      <dgm:spPr/>
    </dgm:pt>
    <dgm:pt modelId="{9AEC79F7-6504-40A5-AC80-EF837D0377D8}" type="pres">
      <dgm:prSet presAssocID="{FD25592C-12BE-42C8-900C-B81B63DBBC64}" presName="spNode" presStyleCnt="0"/>
      <dgm:spPr>
        <a:scene3d>
          <a:camera prst="orthographicFront" zoom="95000"/>
          <a:lightRig rig="flat" dir="t"/>
        </a:scene3d>
        <a:sp3d>
          <a:bevelT/>
        </a:sp3d>
      </dgm:spPr>
    </dgm:pt>
    <dgm:pt modelId="{1EBE7DB0-E725-416E-ABEF-2CDB44898944}" type="pres">
      <dgm:prSet presAssocID="{E2AE4CE0-C5CE-4E9B-ACE8-D979ADC4EAE5}" presName="sibTrans" presStyleLbl="sibTrans1D1" presStyleIdx="2" presStyleCnt="10"/>
      <dgm:spPr/>
    </dgm:pt>
    <dgm:pt modelId="{E15EBDE6-F639-4417-A1EA-32D2D9A1CF13}" type="pres">
      <dgm:prSet presAssocID="{F732EBA3-E100-464A-BBBA-FC1CF8669247}" presName="node" presStyleLbl="node1" presStyleIdx="3" presStyleCnt="10" custRadScaleRad="100284" custRadScaleInc="-703">
        <dgm:presLayoutVars>
          <dgm:bulletEnabled val="1"/>
        </dgm:presLayoutVars>
      </dgm:prSet>
      <dgm:spPr/>
    </dgm:pt>
    <dgm:pt modelId="{2110D9AE-34CF-4EDC-8186-C49D9CC10E4B}" type="pres">
      <dgm:prSet presAssocID="{F732EBA3-E100-464A-BBBA-FC1CF8669247}" presName="spNode" presStyleCnt="0"/>
      <dgm:spPr>
        <a:scene3d>
          <a:camera prst="orthographicFront" zoom="95000"/>
          <a:lightRig rig="flat" dir="t"/>
        </a:scene3d>
        <a:sp3d>
          <a:bevelT/>
        </a:sp3d>
      </dgm:spPr>
    </dgm:pt>
    <dgm:pt modelId="{62FAB5EC-6113-41D4-8098-FB8758D1265F}" type="pres">
      <dgm:prSet presAssocID="{97C36379-E667-43FE-9A8D-46F78EB294E1}" presName="sibTrans" presStyleLbl="sibTrans1D1" presStyleIdx="3" presStyleCnt="10"/>
      <dgm:spPr/>
    </dgm:pt>
    <dgm:pt modelId="{04EFAC81-EE3A-49AE-A39D-4E4B752C8A7D}" type="pres">
      <dgm:prSet presAssocID="{867F7C7F-910D-4EBA-A641-EFE2300E0A54}" presName="node" presStyleLbl="node1" presStyleIdx="4" presStyleCnt="10" custScaleX="132381" custScaleY="140883">
        <dgm:presLayoutVars>
          <dgm:bulletEnabled val="1"/>
        </dgm:presLayoutVars>
      </dgm:prSet>
      <dgm:spPr/>
    </dgm:pt>
    <dgm:pt modelId="{57A2AFDA-F003-4513-8627-5B43044348A8}" type="pres">
      <dgm:prSet presAssocID="{867F7C7F-910D-4EBA-A641-EFE2300E0A54}" presName="spNode" presStyleCnt="0"/>
      <dgm:spPr>
        <a:scene3d>
          <a:camera prst="orthographicFront" zoom="95000"/>
          <a:lightRig rig="flat" dir="t"/>
        </a:scene3d>
        <a:sp3d>
          <a:bevelT/>
        </a:sp3d>
      </dgm:spPr>
    </dgm:pt>
    <dgm:pt modelId="{99E64D8B-0A43-40ED-AE06-AB6F05D503FC}" type="pres">
      <dgm:prSet presAssocID="{91431155-9232-4A31-ADA6-126AF3685B1E}" presName="sibTrans" presStyleLbl="sibTrans1D1" presStyleIdx="4" presStyleCnt="10"/>
      <dgm:spPr/>
    </dgm:pt>
    <dgm:pt modelId="{B12D6EF9-8F76-42CE-B6F1-9229EA23F21C}" type="pres">
      <dgm:prSet presAssocID="{6A109478-BDE7-4BCA-B3B2-53EE353B08CD}" presName="node" presStyleLbl="node1" presStyleIdx="5" presStyleCnt="10" custRadScaleRad="98397">
        <dgm:presLayoutVars>
          <dgm:bulletEnabled val="1"/>
        </dgm:presLayoutVars>
      </dgm:prSet>
      <dgm:spPr/>
    </dgm:pt>
    <dgm:pt modelId="{F59733E9-3C51-44BF-B5D5-78046949C74A}" type="pres">
      <dgm:prSet presAssocID="{6A109478-BDE7-4BCA-B3B2-53EE353B08CD}" presName="spNode" presStyleCnt="0"/>
      <dgm:spPr>
        <a:scene3d>
          <a:camera prst="orthographicFront" zoom="95000"/>
          <a:lightRig rig="flat" dir="t"/>
        </a:scene3d>
        <a:sp3d>
          <a:bevelT/>
        </a:sp3d>
      </dgm:spPr>
    </dgm:pt>
    <dgm:pt modelId="{E0C47136-C055-4A56-BB82-0CDAE3912DD9}" type="pres">
      <dgm:prSet presAssocID="{157D35B2-14F6-4890-8054-6121428BE956}" presName="sibTrans" presStyleLbl="sibTrans1D1" presStyleIdx="5" presStyleCnt="10"/>
      <dgm:spPr/>
    </dgm:pt>
    <dgm:pt modelId="{50FA4B91-AAA7-4117-BEA5-390D2336BB4B}" type="pres">
      <dgm:prSet presAssocID="{4653E45F-53EA-48C2-AAD7-86E837CF0BDA}" presName="node" presStyleLbl="node1" presStyleIdx="6" presStyleCnt="10" custScaleX="119513">
        <dgm:presLayoutVars>
          <dgm:bulletEnabled val="1"/>
        </dgm:presLayoutVars>
      </dgm:prSet>
      <dgm:spPr/>
    </dgm:pt>
    <dgm:pt modelId="{7734923C-C81B-44AD-99CA-BB1A2E4D78D8}" type="pres">
      <dgm:prSet presAssocID="{4653E45F-53EA-48C2-AAD7-86E837CF0BDA}" presName="spNode" presStyleCnt="0"/>
      <dgm:spPr>
        <a:scene3d>
          <a:camera prst="orthographicFront" zoom="95000"/>
          <a:lightRig rig="flat" dir="t"/>
        </a:scene3d>
        <a:sp3d>
          <a:bevelT/>
        </a:sp3d>
      </dgm:spPr>
    </dgm:pt>
    <dgm:pt modelId="{07A11790-57BD-43CA-903B-174770E0745D}" type="pres">
      <dgm:prSet presAssocID="{10461E9C-31FC-4AA0-B304-DDFD940DF75A}" presName="sibTrans" presStyleLbl="sibTrans1D1" presStyleIdx="6" presStyleCnt="10"/>
      <dgm:spPr/>
    </dgm:pt>
    <dgm:pt modelId="{2C62B43C-B85D-4470-B175-C1B20BFDC950}" type="pres">
      <dgm:prSet presAssocID="{E623E709-9EFE-40BF-9E18-9A5B14A4B3B0}" presName="node" presStyleLbl="node1" presStyleIdx="7" presStyleCnt="10" custScaleX="116539">
        <dgm:presLayoutVars>
          <dgm:bulletEnabled val="1"/>
        </dgm:presLayoutVars>
      </dgm:prSet>
      <dgm:spPr/>
    </dgm:pt>
    <dgm:pt modelId="{51699FA9-2B4F-461F-ABE5-3502BC874B4B}" type="pres">
      <dgm:prSet presAssocID="{E623E709-9EFE-40BF-9E18-9A5B14A4B3B0}" presName="spNode" presStyleCnt="0"/>
      <dgm:spPr>
        <a:scene3d>
          <a:camera prst="orthographicFront" zoom="95000"/>
          <a:lightRig rig="flat" dir="t"/>
        </a:scene3d>
        <a:sp3d>
          <a:bevelT/>
        </a:sp3d>
      </dgm:spPr>
    </dgm:pt>
    <dgm:pt modelId="{4AF70ABF-2A83-4AEE-AECB-3BCB8F2E721A}" type="pres">
      <dgm:prSet presAssocID="{6C80E301-3138-471A-BBF9-D5F5B5FD935D}" presName="sibTrans" presStyleLbl="sibTrans1D1" presStyleIdx="7" presStyleCnt="10"/>
      <dgm:spPr/>
    </dgm:pt>
    <dgm:pt modelId="{0A30B188-9044-498F-83B9-92F90EC90B44}" type="pres">
      <dgm:prSet presAssocID="{BD9B5033-32F3-43BD-9655-60604A179062}" presName="node" presStyleLbl="node1" presStyleIdx="8" presStyleCnt="10" custRadScaleRad="99117" custRadScaleInc="-13287">
        <dgm:presLayoutVars>
          <dgm:bulletEnabled val="1"/>
        </dgm:presLayoutVars>
      </dgm:prSet>
      <dgm:spPr/>
    </dgm:pt>
    <dgm:pt modelId="{B844BE04-6A3E-4514-9842-B1CE769783A2}" type="pres">
      <dgm:prSet presAssocID="{BD9B5033-32F3-43BD-9655-60604A179062}" presName="spNode" presStyleCnt="0"/>
      <dgm:spPr>
        <a:scene3d>
          <a:camera prst="orthographicFront" zoom="95000"/>
          <a:lightRig rig="flat" dir="t"/>
        </a:scene3d>
        <a:sp3d>
          <a:bevelT/>
        </a:sp3d>
      </dgm:spPr>
    </dgm:pt>
    <dgm:pt modelId="{BB8AD4E4-E032-4A2B-ADB3-8338BFD30538}" type="pres">
      <dgm:prSet presAssocID="{43ECE72D-D822-4613-8E7A-EE26B21C432F}" presName="sibTrans" presStyleLbl="sibTrans1D1" presStyleIdx="8" presStyleCnt="10"/>
      <dgm:spPr/>
    </dgm:pt>
    <dgm:pt modelId="{0F885305-50C4-4FCE-A38A-E08CCD374AAF}" type="pres">
      <dgm:prSet presAssocID="{01ECC157-D2B5-4C1E-97A8-D85EFD0F85C9}" presName="node" presStyleLbl="node1" presStyleIdx="9" presStyleCnt="10">
        <dgm:presLayoutVars>
          <dgm:bulletEnabled val="1"/>
        </dgm:presLayoutVars>
      </dgm:prSet>
      <dgm:spPr/>
    </dgm:pt>
    <dgm:pt modelId="{269D18C4-75CD-41B8-9CE5-26CBD42BBDF2}" type="pres">
      <dgm:prSet presAssocID="{01ECC157-D2B5-4C1E-97A8-D85EFD0F85C9}" presName="spNode" presStyleCnt="0"/>
      <dgm:spPr/>
    </dgm:pt>
    <dgm:pt modelId="{75F75F88-0C0C-4241-97E6-7C4240576A9A}" type="pres">
      <dgm:prSet presAssocID="{E79E0B09-F739-4804-99E3-25EEF5F6FAED}" presName="sibTrans" presStyleLbl="sibTrans1D1" presStyleIdx="9" presStyleCnt="10"/>
      <dgm:spPr/>
    </dgm:pt>
  </dgm:ptLst>
  <dgm:cxnLst>
    <dgm:cxn modelId="{FB520D0C-AD51-43B7-BF10-3CBAA14B4ED1}" type="presOf" srcId="{F732EBA3-E100-464A-BBBA-FC1CF8669247}" destId="{E15EBDE6-F639-4417-A1EA-32D2D9A1CF13}" srcOrd="0" destOrd="0" presId="urn:microsoft.com/office/officeart/2005/8/layout/cycle6"/>
    <dgm:cxn modelId="{A60B100C-D791-4BDB-8D75-49CA85232571}" type="presOf" srcId="{10461E9C-31FC-4AA0-B304-DDFD940DF75A}" destId="{07A11790-57BD-43CA-903B-174770E0745D}" srcOrd="0" destOrd="0" presId="urn:microsoft.com/office/officeart/2005/8/layout/cycle6"/>
    <dgm:cxn modelId="{3FF8D41C-F2D8-4891-BCF8-A1FD049AB3E2}" type="presOf" srcId="{01ECC157-D2B5-4C1E-97A8-D85EFD0F85C9}" destId="{0F885305-50C4-4FCE-A38A-E08CCD374AAF}" srcOrd="0" destOrd="0" presId="urn:microsoft.com/office/officeart/2005/8/layout/cycle6"/>
    <dgm:cxn modelId="{615A9028-E761-4A2D-BCEE-E07F6D10F32E}" type="presOf" srcId="{7EA93C72-FAA1-4059-82FA-C646AB4A8064}" destId="{DD70A956-E174-462B-AF5D-D40BE629F65F}" srcOrd="0" destOrd="0" presId="urn:microsoft.com/office/officeart/2005/8/layout/cycle6"/>
    <dgm:cxn modelId="{36220E4A-CC25-45F6-AC86-D603EF537417}" type="presOf" srcId="{E79E0B09-F739-4804-99E3-25EEF5F6FAED}" destId="{75F75F88-0C0C-4241-97E6-7C4240576A9A}" srcOrd="0" destOrd="0" presId="urn:microsoft.com/office/officeart/2005/8/layout/cycle6"/>
    <dgm:cxn modelId="{FAC8586B-5055-47F9-96FA-42D131F304DA}" srcId="{48CBF3C9-087A-47B8-908F-FFF843AA330A}" destId="{01ECC157-D2B5-4C1E-97A8-D85EFD0F85C9}" srcOrd="9" destOrd="0" parTransId="{70DC569A-36FE-48FE-8D03-60F08298054B}" sibTransId="{E79E0B09-F739-4804-99E3-25EEF5F6FAED}"/>
    <dgm:cxn modelId="{65B1BC4C-CB8E-438E-A76E-6028398B9D40}" srcId="{48CBF3C9-087A-47B8-908F-FFF843AA330A}" destId="{FD25592C-12BE-42C8-900C-B81B63DBBC64}" srcOrd="2" destOrd="0" parTransId="{F7346889-F2DF-4C32-B02F-FEBFA27E63A8}" sibTransId="{E2AE4CE0-C5CE-4E9B-ACE8-D979ADC4EAE5}"/>
    <dgm:cxn modelId="{3EB68C6D-F882-4FBF-B6F1-B804F31FC8EC}" type="presOf" srcId="{97C36379-E667-43FE-9A8D-46F78EB294E1}" destId="{62FAB5EC-6113-41D4-8098-FB8758D1265F}" srcOrd="0" destOrd="0" presId="urn:microsoft.com/office/officeart/2005/8/layout/cycle6"/>
    <dgm:cxn modelId="{923BAB4F-F134-4CA9-8984-9AFEB1076180}" srcId="{48CBF3C9-087A-47B8-908F-FFF843AA330A}" destId="{7EA93C72-FAA1-4059-82FA-C646AB4A8064}" srcOrd="1" destOrd="0" parTransId="{75F1B799-A445-45DC-BCCF-C16FFEF3BF0E}" sibTransId="{043BDD02-DE0C-4991-AF60-07F38BDE6E4C}"/>
    <dgm:cxn modelId="{CAD39E71-961A-4E11-B4DE-63D0F0AAA5D6}" type="presOf" srcId="{FD25592C-12BE-42C8-900C-B81B63DBBC64}" destId="{F397D1A2-F2F9-4F53-90B8-634D80CC0DCF}" srcOrd="0" destOrd="0" presId="urn:microsoft.com/office/officeart/2005/8/layout/cycle6"/>
    <dgm:cxn modelId="{B697FE57-2057-4B00-8D8F-6425CE2ECF0C}" type="presOf" srcId="{6A109478-BDE7-4BCA-B3B2-53EE353B08CD}" destId="{B12D6EF9-8F76-42CE-B6F1-9229EA23F21C}" srcOrd="0" destOrd="0" presId="urn:microsoft.com/office/officeart/2005/8/layout/cycle6"/>
    <dgm:cxn modelId="{20D0DD7C-AF96-4DDC-9D32-287C993D6BAB}" type="presOf" srcId="{043BDD02-DE0C-4991-AF60-07F38BDE6E4C}" destId="{4BE7C6A4-C489-48F6-84D9-A820055EA09B}" srcOrd="0" destOrd="0" presId="urn:microsoft.com/office/officeart/2005/8/layout/cycle6"/>
    <dgm:cxn modelId="{C0D24084-EB2B-4C15-B103-8C19C0477623}" srcId="{48CBF3C9-087A-47B8-908F-FFF843AA330A}" destId="{F732EBA3-E100-464A-BBBA-FC1CF8669247}" srcOrd="3" destOrd="0" parTransId="{D4B3D0E0-E1A9-4268-BFE6-FA41DFE88B8C}" sibTransId="{97C36379-E667-43FE-9A8D-46F78EB294E1}"/>
    <dgm:cxn modelId="{8EC32588-07A8-448F-8A9E-B8DB37CF4C58}" type="presOf" srcId="{48CBF3C9-087A-47B8-908F-FFF843AA330A}" destId="{853E1EF3-84AF-4851-850E-624FA2CA1AB7}" srcOrd="0" destOrd="0" presId="urn:microsoft.com/office/officeart/2005/8/layout/cycle6"/>
    <dgm:cxn modelId="{00DFA092-14C9-4684-85C2-C69A5C6F9CBE}" type="presOf" srcId="{E623E709-9EFE-40BF-9E18-9A5B14A4B3B0}" destId="{2C62B43C-B85D-4470-B175-C1B20BFDC950}" srcOrd="0" destOrd="0" presId="urn:microsoft.com/office/officeart/2005/8/layout/cycle6"/>
    <dgm:cxn modelId="{B3FD5495-1926-4C61-9543-54663324C111}" type="presOf" srcId="{867F7C7F-910D-4EBA-A641-EFE2300E0A54}" destId="{04EFAC81-EE3A-49AE-A39D-4E4B752C8A7D}" srcOrd="0" destOrd="0" presId="urn:microsoft.com/office/officeart/2005/8/layout/cycle6"/>
    <dgm:cxn modelId="{6DF07C96-9026-4C83-B3CB-14CA38B19343}" srcId="{48CBF3C9-087A-47B8-908F-FFF843AA330A}" destId="{6A109478-BDE7-4BCA-B3B2-53EE353B08CD}" srcOrd="5" destOrd="0" parTransId="{2E49D3DD-437C-4C17-966A-D63A56978084}" sibTransId="{157D35B2-14F6-4890-8054-6121428BE956}"/>
    <dgm:cxn modelId="{F7B2E19A-D84C-4265-8B5B-13D7E57C43AB}" srcId="{48CBF3C9-087A-47B8-908F-FFF843AA330A}" destId="{867F7C7F-910D-4EBA-A641-EFE2300E0A54}" srcOrd="4" destOrd="0" parTransId="{C56F36B7-D099-4821-B226-5C0AB393B30B}" sibTransId="{91431155-9232-4A31-ADA6-126AF3685B1E}"/>
    <dgm:cxn modelId="{D12E5CA8-C2A7-433A-B25B-71ED673BE229}" srcId="{48CBF3C9-087A-47B8-908F-FFF843AA330A}" destId="{25AAB03A-E242-4AD6-8810-9DD8BE6FCCCD}" srcOrd="0" destOrd="0" parTransId="{8297498C-16E7-4C2A-813D-857EC590CCE2}" sibTransId="{904F5944-DE35-4A8E-BCE6-20C7E684BB40}"/>
    <dgm:cxn modelId="{F84D26AC-05C8-4B49-A64D-F677C7A4AC56}" srcId="{48CBF3C9-087A-47B8-908F-FFF843AA330A}" destId="{BD9B5033-32F3-43BD-9655-60604A179062}" srcOrd="8" destOrd="0" parTransId="{F283E23F-D113-4FFB-94D4-153E997F0450}" sibTransId="{43ECE72D-D822-4613-8E7A-EE26B21C432F}"/>
    <dgm:cxn modelId="{4F5AFBBD-0EB3-4FBA-A8E5-531DA2551765}" type="presOf" srcId="{25AAB03A-E242-4AD6-8810-9DD8BE6FCCCD}" destId="{864DE8E5-EDA5-4D8F-92A2-8370D0BAAAA1}" srcOrd="0" destOrd="0" presId="urn:microsoft.com/office/officeart/2005/8/layout/cycle6"/>
    <dgm:cxn modelId="{C65B1BBF-BE36-4266-8852-C836B8662253}" srcId="{48CBF3C9-087A-47B8-908F-FFF843AA330A}" destId="{4653E45F-53EA-48C2-AAD7-86E837CF0BDA}" srcOrd="6" destOrd="0" parTransId="{0DD92483-3900-42D4-89A3-C0021DF25CCF}" sibTransId="{10461E9C-31FC-4AA0-B304-DDFD940DF75A}"/>
    <dgm:cxn modelId="{49C39BC1-EE5F-4B21-A8B1-9D006B400881}" type="presOf" srcId="{6C80E301-3138-471A-BBF9-D5F5B5FD935D}" destId="{4AF70ABF-2A83-4AEE-AECB-3BCB8F2E721A}" srcOrd="0" destOrd="0" presId="urn:microsoft.com/office/officeart/2005/8/layout/cycle6"/>
    <dgm:cxn modelId="{3817AACA-6973-41F4-B6B6-350A2DABC3F5}" type="presOf" srcId="{E2AE4CE0-C5CE-4E9B-ACE8-D979ADC4EAE5}" destId="{1EBE7DB0-E725-416E-ABEF-2CDB44898944}" srcOrd="0" destOrd="0" presId="urn:microsoft.com/office/officeart/2005/8/layout/cycle6"/>
    <dgm:cxn modelId="{9C0A8AD1-89BD-4483-AE90-2682AD1C63A2}" type="presOf" srcId="{91431155-9232-4A31-ADA6-126AF3685B1E}" destId="{99E64D8B-0A43-40ED-AE06-AB6F05D503FC}" srcOrd="0" destOrd="0" presId="urn:microsoft.com/office/officeart/2005/8/layout/cycle6"/>
    <dgm:cxn modelId="{13B5BFD9-FEBC-4FF8-BF28-287AAB02DD35}" type="presOf" srcId="{4653E45F-53EA-48C2-AAD7-86E837CF0BDA}" destId="{50FA4B91-AAA7-4117-BEA5-390D2336BB4B}" srcOrd="0" destOrd="0" presId="urn:microsoft.com/office/officeart/2005/8/layout/cycle6"/>
    <dgm:cxn modelId="{7F87C8EB-F440-4897-8087-5FF489BEFB2D}" type="presOf" srcId="{157D35B2-14F6-4890-8054-6121428BE956}" destId="{E0C47136-C055-4A56-BB82-0CDAE3912DD9}" srcOrd="0" destOrd="0" presId="urn:microsoft.com/office/officeart/2005/8/layout/cycle6"/>
    <dgm:cxn modelId="{09DD25EF-4D32-41E1-A664-CF89CE5D47AE}" type="presOf" srcId="{43ECE72D-D822-4613-8E7A-EE26B21C432F}" destId="{BB8AD4E4-E032-4A2B-ADB3-8338BFD30538}" srcOrd="0" destOrd="0" presId="urn:microsoft.com/office/officeart/2005/8/layout/cycle6"/>
    <dgm:cxn modelId="{444E31F5-59AF-4F30-BA28-A01D3B6E8528}" type="presOf" srcId="{BD9B5033-32F3-43BD-9655-60604A179062}" destId="{0A30B188-9044-498F-83B9-92F90EC90B44}" srcOrd="0" destOrd="0" presId="urn:microsoft.com/office/officeart/2005/8/layout/cycle6"/>
    <dgm:cxn modelId="{78C0C1FA-2295-466F-9938-84D9AFCA1D24}" srcId="{48CBF3C9-087A-47B8-908F-FFF843AA330A}" destId="{E623E709-9EFE-40BF-9E18-9A5B14A4B3B0}" srcOrd="7" destOrd="0" parTransId="{6F8E0D2E-E619-4421-B51F-F16A2494FB8E}" sibTransId="{6C80E301-3138-471A-BBF9-D5F5B5FD935D}"/>
    <dgm:cxn modelId="{6600A5FF-882A-4058-B581-DAC5E6F5737F}" type="presOf" srcId="{904F5944-DE35-4A8E-BCE6-20C7E684BB40}" destId="{1E7C3D29-11D3-4A80-A3D0-288044A0BC02}" srcOrd="0" destOrd="0" presId="urn:microsoft.com/office/officeart/2005/8/layout/cycle6"/>
    <dgm:cxn modelId="{0E4DA0B1-A17B-43F6-9D98-005D7D21F08D}" type="presParOf" srcId="{853E1EF3-84AF-4851-850E-624FA2CA1AB7}" destId="{864DE8E5-EDA5-4D8F-92A2-8370D0BAAAA1}" srcOrd="0" destOrd="0" presId="urn:microsoft.com/office/officeart/2005/8/layout/cycle6"/>
    <dgm:cxn modelId="{04C897D8-F9DD-4125-8649-5F3B6AC10237}" type="presParOf" srcId="{853E1EF3-84AF-4851-850E-624FA2CA1AB7}" destId="{3DB22175-4817-4E65-B8DA-33C7BE8B5CB4}" srcOrd="1" destOrd="0" presId="urn:microsoft.com/office/officeart/2005/8/layout/cycle6"/>
    <dgm:cxn modelId="{43C2B41D-CF7E-472A-9CB5-56158243ACB8}" type="presParOf" srcId="{853E1EF3-84AF-4851-850E-624FA2CA1AB7}" destId="{1E7C3D29-11D3-4A80-A3D0-288044A0BC02}" srcOrd="2" destOrd="0" presId="urn:microsoft.com/office/officeart/2005/8/layout/cycle6"/>
    <dgm:cxn modelId="{3A2E044C-3441-485D-BC05-4F78E293A973}" type="presParOf" srcId="{853E1EF3-84AF-4851-850E-624FA2CA1AB7}" destId="{DD70A956-E174-462B-AF5D-D40BE629F65F}" srcOrd="3" destOrd="0" presId="urn:microsoft.com/office/officeart/2005/8/layout/cycle6"/>
    <dgm:cxn modelId="{8FECBA6F-34A9-4C02-B74B-24C149835C33}" type="presParOf" srcId="{853E1EF3-84AF-4851-850E-624FA2CA1AB7}" destId="{1F61B9FD-E77E-464D-8108-D9DED62DADF0}" srcOrd="4" destOrd="0" presId="urn:microsoft.com/office/officeart/2005/8/layout/cycle6"/>
    <dgm:cxn modelId="{76CD2056-45F4-43EE-AE95-B8DC1EABF0B0}" type="presParOf" srcId="{853E1EF3-84AF-4851-850E-624FA2CA1AB7}" destId="{4BE7C6A4-C489-48F6-84D9-A820055EA09B}" srcOrd="5" destOrd="0" presId="urn:microsoft.com/office/officeart/2005/8/layout/cycle6"/>
    <dgm:cxn modelId="{5835F3B7-D791-429F-8683-FE16AF9DA8D6}" type="presParOf" srcId="{853E1EF3-84AF-4851-850E-624FA2CA1AB7}" destId="{F397D1A2-F2F9-4F53-90B8-634D80CC0DCF}" srcOrd="6" destOrd="0" presId="urn:microsoft.com/office/officeart/2005/8/layout/cycle6"/>
    <dgm:cxn modelId="{1C17F319-487E-4475-9070-A3AFD2C356F5}" type="presParOf" srcId="{853E1EF3-84AF-4851-850E-624FA2CA1AB7}" destId="{9AEC79F7-6504-40A5-AC80-EF837D0377D8}" srcOrd="7" destOrd="0" presId="urn:microsoft.com/office/officeart/2005/8/layout/cycle6"/>
    <dgm:cxn modelId="{49027508-E911-4B1B-AD13-2423564E8960}" type="presParOf" srcId="{853E1EF3-84AF-4851-850E-624FA2CA1AB7}" destId="{1EBE7DB0-E725-416E-ABEF-2CDB44898944}" srcOrd="8" destOrd="0" presId="urn:microsoft.com/office/officeart/2005/8/layout/cycle6"/>
    <dgm:cxn modelId="{D3270459-BD57-41F8-AD06-CCA9B759FDB4}" type="presParOf" srcId="{853E1EF3-84AF-4851-850E-624FA2CA1AB7}" destId="{E15EBDE6-F639-4417-A1EA-32D2D9A1CF13}" srcOrd="9" destOrd="0" presId="urn:microsoft.com/office/officeart/2005/8/layout/cycle6"/>
    <dgm:cxn modelId="{86F4F1B4-E1BE-4289-8175-E87E1FA19A58}" type="presParOf" srcId="{853E1EF3-84AF-4851-850E-624FA2CA1AB7}" destId="{2110D9AE-34CF-4EDC-8186-C49D9CC10E4B}" srcOrd="10" destOrd="0" presId="urn:microsoft.com/office/officeart/2005/8/layout/cycle6"/>
    <dgm:cxn modelId="{ED55B5B7-DE59-4A0A-AC8F-9490E5C27834}" type="presParOf" srcId="{853E1EF3-84AF-4851-850E-624FA2CA1AB7}" destId="{62FAB5EC-6113-41D4-8098-FB8758D1265F}" srcOrd="11" destOrd="0" presId="urn:microsoft.com/office/officeart/2005/8/layout/cycle6"/>
    <dgm:cxn modelId="{8B1B551A-2EC5-45CD-8746-F747EC494879}" type="presParOf" srcId="{853E1EF3-84AF-4851-850E-624FA2CA1AB7}" destId="{04EFAC81-EE3A-49AE-A39D-4E4B752C8A7D}" srcOrd="12" destOrd="0" presId="urn:microsoft.com/office/officeart/2005/8/layout/cycle6"/>
    <dgm:cxn modelId="{B30C34AB-0D2B-47D8-99A8-42934493A142}" type="presParOf" srcId="{853E1EF3-84AF-4851-850E-624FA2CA1AB7}" destId="{57A2AFDA-F003-4513-8627-5B43044348A8}" srcOrd="13" destOrd="0" presId="urn:microsoft.com/office/officeart/2005/8/layout/cycle6"/>
    <dgm:cxn modelId="{3A105013-5E4C-4BC5-BAAE-5066D11156B7}" type="presParOf" srcId="{853E1EF3-84AF-4851-850E-624FA2CA1AB7}" destId="{99E64D8B-0A43-40ED-AE06-AB6F05D503FC}" srcOrd="14" destOrd="0" presId="urn:microsoft.com/office/officeart/2005/8/layout/cycle6"/>
    <dgm:cxn modelId="{BCA8990D-2EB5-4B29-A472-A787FBDEBBA6}" type="presParOf" srcId="{853E1EF3-84AF-4851-850E-624FA2CA1AB7}" destId="{B12D6EF9-8F76-42CE-B6F1-9229EA23F21C}" srcOrd="15" destOrd="0" presId="urn:microsoft.com/office/officeart/2005/8/layout/cycle6"/>
    <dgm:cxn modelId="{3DC67EB9-89DD-4CAA-B674-39292043A102}" type="presParOf" srcId="{853E1EF3-84AF-4851-850E-624FA2CA1AB7}" destId="{F59733E9-3C51-44BF-B5D5-78046949C74A}" srcOrd="16" destOrd="0" presId="urn:microsoft.com/office/officeart/2005/8/layout/cycle6"/>
    <dgm:cxn modelId="{9EA1F775-A9F2-4359-AE15-EBF21ED536EC}" type="presParOf" srcId="{853E1EF3-84AF-4851-850E-624FA2CA1AB7}" destId="{E0C47136-C055-4A56-BB82-0CDAE3912DD9}" srcOrd="17" destOrd="0" presId="urn:microsoft.com/office/officeart/2005/8/layout/cycle6"/>
    <dgm:cxn modelId="{ABB5D928-926B-4263-8D8C-2BDA33004425}" type="presParOf" srcId="{853E1EF3-84AF-4851-850E-624FA2CA1AB7}" destId="{50FA4B91-AAA7-4117-BEA5-390D2336BB4B}" srcOrd="18" destOrd="0" presId="urn:microsoft.com/office/officeart/2005/8/layout/cycle6"/>
    <dgm:cxn modelId="{DF90EC01-3796-4F09-AB3E-60CBD741D8AA}" type="presParOf" srcId="{853E1EF3-84AF-4851-850E-624FA2CA1AB7}" destId="{7734923C-C81B-44AD-99CA-BB1A2E4D78D8}" srcOrd="19" destOrd="0" presId="urn:microsoft.com/office/officeart/2005/8/layout/cycle6"/>
    <dgm:cxn modelId="{8F50E0EA-3276-48A4-A1D4-9F8D3A558F06}" type="presParOf" srcId="{853E1EF3-84AF-4851-850E-624FA2CA1AB7}" destId="{07A11790-57BD-43CA-903B-174770E0745D}" srcOrd="20" destOrd="0" presId="urn:microsoft.com/office/officeart/2005/8/layout/cycle6"/>
    <dgm:cxn modelId="{C72D8020-2582-4338-BBAD-1C06571BCEEC}" type="presParOf" srcId="{853E1EF3-84AF-4851-850E-624FA2CA1AB7}" destId="{2C62B43C-B85D-4470-B175-C1B20BFDC950}" srcOrd="21" destOrd="0" presId="urn:microsoft.com/office/officeart/2005/8/layout/cycle6"/>
    <dgm:cxn modelId="{45F10FD4-C8CA-4035-A98D-28602B9C1AFE}" type="presParOf" srcId="{853E1EF3-84AF-4851-850E-624FA2CA1AB7}" destId="{51699FA9-2B4F-461F-ABE5-3502BC874B4B}" srcOrd="22" destOrd="0" presId="urn:microsoft.com/office/officeart/2005/8/layout/cycle6"/>
    <dgm:cxn modelId="{8449BE57-7127-4C8A-80D1-A834188892EC}" type="presParOf" srcId="{853E1EF3-84AF-4851-850E-624FA2CA1AB7}" destId="{4AF70ABF-2A83-4AEE-AECB-3BCB8F2E721A}" srcOrd="23" destOrd="0" presId="urn:microsoft.com/office/officeart/2005/8/layout/cycle6"/>
    <dgm:cxn modelId="{1D6D6C21-ADC6-4DAE-9235-B440AD23E98C}" type="presParOf" srcId="{853E1EF3-84AF-4851-850E-624FA2CA1AB7}" destId="{0A30B188-9044-498F-83B9-92F90EC90B44}" srcOrd="24" destOrd="0" presId="urn:microsoft.com/office/officeart/2005/8/layout/cycle6"/>
    <dgm:cxn modelId="{5083B3E7-FEA7-42FC-BB29-EF5CAB34C590}" type="presParOf" srcId="{853E1EF3-84AF-4851-850E-624FA2CA1AB7}" destId="{B844BE04-6A3E-4514-9842-B1CE769783A2}" srcOrd="25" destOrd="0" presId="urn:microsoft.com/office/officeart/2005/8/layout/cycle6"/>
    <dgm:cxn modelId="{AD2B13C7-7B75-4660-9942-67FF1F26B3B0}" type="presParOf" srcId="{853E1EF3-84AF-4851-850E-624FA2CA1AB7}" destId="{BB8AD4E4-E032-4A2B-ADB3-8338BFD30538}" srcOrd="26" destOrd="0" presId="urn:microsoft.com/office/officeart/2005/8/layout/cycle6"/>
    <dgm:cxn modelId="{6281C82F-7349-4FC4-9002-4337974B11B0}" type="presParOf" srcId="{853E1EF3-84AF-4851-850E-624FA2CA1AB7}" destId="{0F885305-50C4-4FCE-A38A-E08CCD374AAF}" srcOrd="27" destOrd="0" presId="urn:microsoft.com/office/officeart/2005/8/layout/cycle6"/>
    <dgm:cxn modelId="{A2559A78-29A0-4E73-893C-FAB402134B8B}" type="presParOf" srcId="{853E1EF3-84AF-4851-850E-624FA2CA1AB7}" destId="{269D18C4-75CD-41B8-9CE5-26CBD42BBDF2}" srcOrd="28" destOrd="0" presId="urn:microsoft.com/office/officeart/2005/8/layout/cycle6"/>
    <dgm:cxn modelId="{36719882-459B-42CF-A93E-330086C6C73F}" type="presParOf" srcId="{853E1EF3-84AF-4851-850E-624FA2CA1AB7}" destId="{75F75F88-0C0C-4241-97E6-7C4240576A9A}" srcOrd="29" destOrd="0" presId="urn:microsoft.com/office/officeart/2005/8/layout/cycle6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6E0EDA4-F4DC-4F74-979C-DD1CBF99BE48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63925031-8586-4BD1-B3D3-EB9C790C0D21}">
      <dgm:prSet phldrT="[Text]"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US" sz="1200" b="1" dirty="0">
              <a:solidFill>
                <a:schemeClr val="bg1"/>
              </a:solidFill>
              <a:latin typeface="Calibri" pitchFamily="34" charset="0"/>
            </a:rPr>
            <a:t>Preparation of business plan</a:t>
          </a:r>
        </a:p>
      </dgm:t>
    </dgm:pt>
    <dgm:pt modelId="{A93820D5-F74B-4115-83A8-D8A1431AD527}" type="parTrans" cxnId="{65B524C2-CAF9-43A0-ADE7-E74D458BCF1D}">
      <dgm:prSet/>
      <dgm:spPr/>
      <dgm:t>
        <a:bodyPr/>
        <a:lstStyle/>
        <a:p>
          <a:endParaRPr lang="en-US" sz="1200" b="1">
            <a:solidFill>
              <a:schemeClr val="accent2">
                <a:lumMod val="50000"/>
              </a:schemeClr>
            </a:solidFill>
            <a:latin typeface="Calibri" pitchFamily="34" charset="0"/>
          </a:endParaRPr>
        </a:p>
      </dgm:t>
    </dgm:pt>
    <dgm:pt modelId="{CC33465A-6976-466B-9E80-A3C77E0AAF0E}" type="sibTrans" cxnId="{65B524C2-CAF9-43A0-ADE7-E74D458BCF1D}">
      <dgm:prSet/>
      <dgm:spPr/>
      <dgm:t>
        <a:bodyPr/>
        <a:lstStyle/>
        <a:p>
          <a:endParaRPr lang="en-US" sz="1200" b="1">
            <a:solidFill>
              <a:schemeClr val="accent2">
                <a:lumMod val="50000"/>
              </a:schemeClr>
            </a:solidFill>
            <a:latin typeface="Calibri" pitchFamily="34" charset="0"/>
          </a:endParaRPr>
        </a:p>
      </dgm:t>
    </dgm:pt>
    <dgm:pt modelId="{8467B06C-0674-4E6B-BD49-4AE2D8278883}">
      <dgm:prSet phldrT="[Text]"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US" sz="1200" b="1" dirty="0">
              <a:solidFill>
                <a:schemeClr val="bg1"/>
              </a:solidFill>
              <a:latin typeface="Calibri" pitchFamily="34" charset="0"/>
            </a:rPr>
            <a:t>Submission to fund</a:t>
          </a:r>
        </a:p>
      </dgm:t>
    </dgm:pt>
    <dgm:pt modelId="{18B7A90C-8AAC-44BE-9735-BBC0ED9F8644}" type="parTrans" cxnId="{F5E4697E-F2A8-4D5C-8DA9-3A7093C55C39}">
      <dgm:prSet/>
      <dgm:spPr/>
      <dgm:t>
        <a:bodyPr/>
        <a:lstStyle/>
        <a:p>
          <a:endParaRPr lang="en-US" sz="1200" b="1">
            <a:solidFill>
              <a:schemeClr val="accent2">
                <a:lumMod val="50000"/>
              </a:schemeClr>
            </a:solidFill>
            <a:latin typeface="Calibri" pitchFamily="34" charset="0"/>
          </a:endParaRPr>
        </a:p>
      </dgm:t>
    </dgm:pt>
    <dgm:pt modelId="{509BF549-870B-4292-AE75-11E17E2B2618}" type="sibTrans" cxnId="{F5E4697E-F2A8-4D5C-8DA9-3A7093C55C39}">
      <dgm:prSet/>
      <dgm:spPr/>
      <dgm:t>
        <a:bodyPr/>
        <a:lstStyle/>
        <a:p>
          <a:endParaRPr lang="en-US" sz="1200" b="1">
            <a:solidFill>
              <a:schemeClr val="accent2">
                <a:lumMod val="50000"/>
              </a:schemeClr>
            </a:solidFill>
            <a:latin typeface="Calibri" pitchFamily="34" charset="0"/>
          </a:endParaRPr>
        </a:p>
      </dgm:t>
    </dgm:pt>
    <dgm:pt modelId="{C09E4387-F93D-4BD6-97EA-5A3FEC52AAF1}">
      <dgm:prSet phldrT="[Text]"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US" sz="1200" b="1" dirty="0" err="1">
              <a:solidFill>
                <a:schemeClr val="bg1"/>
              </a:solidFill>
              <a:latin typeface="Calibri" pitchFamily="34" charset="0"/>
            </a:rPr>
            <a:t>Indepth</a:t>
          </a:r>
          <a:r>
            <a:rPr lang="en-US" sz="1200" b="1" dirty="0">
              <a:solidFill>
                <a:schemeClr val="bg1"/>
              </a:solidFill>
              <a:latin typeface="Calibri" pitchFamily="34" charset="0"/>
            </a:rPr>
            <a:t> analysis</a:t>
          </a:r>
        </a:p>
      </dgm:t>
    </dgm:pt>
    <dgm:pt modelId="{2680B2A1-341B-40C1-A619-91230247A7CF}" type="parTrans" cxnId="{4D4DE970-9B3C-469F-A75B-85F17EE0F2F4}">
      <dgm:prSet/>
      <dgm:spPr/>
      <dgm:t>
        <a:bodyPr/>
        <a:lstStyle/>
        <a:p>
          <a:endParaRPr lang="en-US" sz="1200" b="1">
            <a:solidFill>
              <a:schemeClr val="accent2">
                <a:lumMod val="50000"/>
              </a:schemeClr>
            </a:solidFill>
            <a:latin typeface="Calibri" pitchFamily="34" charset="0"/>
          </a:endParaRPr>
        </a:p>
      </dgm:t>
    </dgm:pt>
    <dgm:pt modelId="{2C3E4363-D66A-42D7-B7A5-9482373ECC58}" type="sibTrans" cxnId="{4D4DE970-9B3C-469F-A75B-85F17EE0F2F4}">
      <dgm:prSet/>
      <dgm:spPr/>
      <dgm:t>
        <a:bodyPr/>
        <a:lstStyle/>
        <a:p>
          <a:endParaRPr lang="en-US" sz="1200" b="1">
            <a:solidFill>
              <a:schemeClr val="accent2">
                <a:lumMod val="50000"/>
              </a:schemeClr>
            </a:solidFill>
            <a:latin typeface="Calibri" pitchFamily="34" charset="0"/>
          </a:endParaRPr>
        </a:p>
      </dgm:t>
    </dgm:pt>
    <dgm:pt modelId="{E1C602A6-15B2-41D9-B21C-AA65D370AE9A}">
      <dgm:prSet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US" sz="1200" b="1" dirty="0">
              <a:solidFill>
                <a:schemeClr val="bg1"/>
              </a:solidFill>
              <a:latin typeface="Calibri" pitchFamily="34" charset="0"/>
            </a:rPr>
            <a:t>Valuation &amp; commercial terms</a:t>
          </a:r>
        </a:p>
      </dgm:t>
    </dgm:pt>
    <dgm:pt modelId="{74B8A8F0-EC00-48FF-934A-27CB52271368}" type="parTrans" cxnId="{B77B7E0E-E466-4E55-A31F-7EEC250D806F}">
      <dgm:prSet/>
      <dgm:spPr/>
      <dgm:t>
        <a:bodyPr/>
        <a:lstStyle/>
        <a:p>
          <a:endParaRPr lang="en-US" sz="1200" b="1">
            <a:solidFill>
              <a:schemeClr val="accent2">
                <a:lumMod val="50000"/>
              </a:schemeClr>
            </a:solidFill>
            <a:latin typeface="Calibri" pitchFamily="34" charset="0"/>
          </a:endParaRPr>
        </a:p>
      </dgm:t>
    </dgm:pt>
    <dgm:pt modelId="{57B89C71-7C4B-4287-BC9B-10BDE683C2B1}" type="sibTrans" cxnId="{B77B7E0E-E466-4E55-A31F-7EEC250D806F}">
      <dgm:prSet/>
      <dgm:spPr/>
      <dgm:t>
        <a:bodyPr/>
        <a:lstStyle/>
        <a:p>
          <a:endParaRPr lang="en-US" sz="1200" b="1">
            <a:solidFill>
              <a:schemeClr val="accent2">
                <a:lumMod val="50000"/>
              </a:schemeClr>
            </a:solidFill>
            <a:latin typeface="Calibri" pitchFamily="34" charset="0"/>
          </a:endParaRPr>
        </a:p>
      </dgm:t>
    </dgm:pt>
    <dgm:pt modelId="{5D5EB2B6-D1A6-4262-B424-A9CB83FC981C}">
      <dgm:prSet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US" sz="1200" b="1" dirty="0">
              <a:solidFill>
                <a:schemeClr val="bg1"/>
              </a:solidFill>
              <a:latin typeface="Calibri" pitchFamily="34" charset="0"/>
            </a:rPr>
            <a:t>Execution of term sheet</a:t>
          </a:r>
        </a:p>
      </dgm:t>
    </dgm:pt>
    <dgm:pt modelId="{1BBFAAB2-3FA1-4559-BC2D-BF57E92ED315}" type="parTrans" cxnId="{C4F70BD2-0628-4AD0-B6DD-1A1A7D4B76BD}">
      <dgm:prSet/>
      <dgm:spPr/>
      <dgm:t>
        <a:bodyPr/>
        <a:lstStyle/>
        <a:p>
          <a:endParaRPr lang="en-US" sz="1200" b="1">
            <a:solidFill>
              <a:schemeClr val="accent2">
                <a:lumMod val="50000"/>
              </a:schemeClr>
            </a:solidFill>
            <a:latin typeface="Calibri" pitchFamily="34" charset="0"/>
          </a:endParaRPr>
        </a:p>
      </dgm:t>
    </dgm:pt>
    <dgm:pt modelId="{4B86C8BB-48F6-47D1-9D9A-CAFA9C94EF64}" type="sibTrans" cxnId="{C4F70BD2-0628-4AD0-B6DD-1A1A7D4B76BD}">
      <dgm:prSet/>
      <dgm:spPr/>
      <dgm:t>
        <a:bodyPr/>
        <a:lstStyle/>
        <a:p>
          <a:endParaRPr lang="en-US" sz="1200" b="1">
            <a:solidFill>
              <a:schemeClr val="accent2">
                <a:lumMod val="50000"/>
              </a:schemeClr>
            </a:solidFill>
            <a:latin typeface="Calibri" pitchFamily="34" charset="0"/>
          </a:endParaRPr>
        </a:p>
      </dgm:t>
    </dgm:pt>
    <dgm:pt modelId="{1FFCA7A5-BD92-46ED-BEC4-06F30E689397}">
      <dgm:prSet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US" sz="1200" b="1" dirty="0">
              <a:solidFill>
                <a:schemeClr val="bg1"/>
              </a:solidFill>
              <a:latin typeface="Calibri" pitchFamily="34" charset="0"/>
            </a:rPr>
            <a:t>Due diligence</a:t>
          </a:r>
        </a:p>
      </dgm:t>
    </dgm:pt>
    <dgm:pt modelId="{6B8AB606-37EE-4092-B17D-E2252F384E69}" type="parTrans" cxnId="{E2FB5695-420C-4251-987F-03BEE154C959}">
      <dgm:prSet/>
      <dgm:spPr/>
      <dgm:t>
        <a:bodyPr/>
        <a:lstStyle/>
        <a:p>
          <a:endParaRPr lang="en-US" sz="1200" b="1">
            <a:solidFill>
              <a:schemeClr val="accent2">
                <a:lumMod val="50000"/>
              </a:schemeClr>
            </a:solidFill>
            <a:latin typeface="Calibri" pitchFamily="34" charset="0"/>
          </a:endParaRPr>
        </a:p>
      </dgm:t>
    </dgm:pt>
    <dgm:pt modelId="{B4B20FDC-7D25-4D0A-9C4C-94A562689E8E}" type="sibTrans" cxnId="{E2FB5695-420C-4251-987F-03BEE154C959}">
      <dgm:prSet/>
      <dgm:spPr/>
      <dgm:t>
        <a:bodyPr/>
        <a:lstStyle/>
        <a:p>
          <a:endParaRPr lang="en-US" sz="1200" b="1">
            <a:solidFill>
              <a:schemeClr val="accent2">
                <a:lumMod val="50000"/>
              </a:schemeClr>
            </a:solidFill>
            <a:latin typeface="Calibri" pitchFamily="34" charset="0"/>
          </a:endParaRPr>
        </a:p>
      </dgm:t>
    </dgm:pt>
    <dgm:pt modelId="{A7F831C8-B5E9-4702-8B96-92B699E5915A}">
      <dgm:prSet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US" sz="1200" b="1" dirty="0">
              <a:solidFill>
                <a:schemeClr val="bg1"/>
              </a:solidFill>
              <a:latin typeface="Calibri" pitchFamily="34" charset="0"/>
            </a:rPr>
            <a:t>Shareholder Agreement</a:t>
          </a:r>
        </a:p>
      </dgm:t>
    </dgm:pt>
    <dgm:pt modelId="{B16FDC75-B845-4C08-8AAC-907D3B40120F}" type="parTrans" cxnId="{03F613AD-9ECB-4B4D-92D5-B4056487058E}">
      <dgm:prSet/>
      <dgm:spPr/>
      <dgm:t>
        <a:bodyPr/>
        <a:lstStyle/>
        <a:p>
          <a:endParaRPr lang="en-US" sz="1200" b="1">
            <a:solidFill>
              <a:schemeClr val="accent2">
                <a:lumMod val="50000"/>
              </a:schemeClr>
            </a:solidFill>
            <a:latin typeface="Calibri" pitchFamily="34" charset="0"/>
          </a:endParaRPr>
        </a:p>
      </dgm:t>
    </dgm:pt>
    <dgm:pt modelId="{EC564AE2-C71A-409C-BF66-25BAF763DFD9}" type="sibTrans" cxnId="{03F613AD-9ECB-4B4D-92D5-B4056487058E}">
      <dgm:prSet/>
      <dgm:spPr/>
      <dgm:t>
        <a:bodyPr/>
        <a:lstStyle/>
        <a:p>
          <a:endParaRPr lang="en-US" sz="1200" b="1">
            <a:solidFill>
              <a:schemeClr val="accent2">
                <a:lumMod val="50000"/>
              </a:schemeClr>
            </a:solidFill>
            <a:latin typeface="Calibri" pitchFamily="34" charset="0"/>
          </a:endParaRPr>
        </a:p>
      </dgm:t>
    </dgm:pt>
    <dgm:pt modelId="{6707F1BB-7CFC-4F43-98D0-EFF11F232CB1}" type="pres">
      <dgm:prSet presAssocID="{46E0EDA4-F4DC-4F74-979C-DD1CBF99BE48}" presName="Name0" presStyleCnt="0">
        <dgm:presLayoutVars>
          <dgm:dir/>
          <dgm:animLvl val="lvl"/>
          <dgm:resizeHandles val="exact"/>
        </dgm:presLayoutVars>
      </dgm:prSet>
      <dgm:spPr/>
    </dgm:pt>
    <dgm:pt modelId="{2746554B-05FF-46A3-BDA8-341085B4658B}" type="pres">
      <dgm:prSet presAssocID="{63925031-8586-4BD1-B3D3-EB9C790C0D21}" presName="parTxOnly" presStyleLbl="node1" presStyleIdx="0" presStyleCnt="7">
        <dgm:presLayoutVars>
          <dgm:chMax val="0"/>
          <dgm:chPref val="0"/>
          <dgm:bulletEnabled val="1"/>
        </dgm:presLayoutVars>
      </dgm:prSet>
      <dgm:spPr/>
    </dgm:pt>
    <dgm:pt modelId="{BD4AF0F5-6270-411F-8C33-174430CA6D0E}" type="pres">
      <dgm:prSet presAssocID="{CC33465A-6976-466B-9E80-A3C77E0AAF0E}" presName="parTxOnlySpace" presStyleCnt="0"/>
      <dgm:spPr/>
    </dgm:pt>
    <dgm:pt modelId="{63FAF794-C8BA-4928-9E0B-BA0388405B7A}" type="pres">
      <dgm:prSet presAssocID="{8467B06C-0674-4E6B-BD49-4AE2D8278883}" presName="parTxOnly" presStyleLbl="node1" presStyleIdx="1" presStyleCnt="7">
        <dgm:presLayoutVars>
          <dgm:chMax val="0"/>
          <dgm:chPref val="0"/>
          <dgm:bulletEnabled val="1"/>
        </dgm:presLayoutVars>
      </dgm:prSet>
      <dgm:spPr/>
    </dgm:pt>
    <dgm:pt modelId="{6B59B966-71EB-4D48-ACD0-67B9D2C424D4}" type="pres">
      <dgm:prSet presAssocID="{509BF549-870B-4292-AE75-11E17E2B2618}" presName="parTxOnlySpace" presStyleCnt="0"/>
      <dgm:spPr/>
    </dgm:pt>
    <dgm:pt modelId="{03D52F2A-EFCD-4709-B32F-54D8AE9B6A16}" type="pres">
      <dgm:prSet presAssocID="{C09E4387-F93D-4BD6-97EA-5A3FEC52AAF1}" presName="parTxOnly" presStyleLbl="node1" presStyleIdx="2" presStyleCnt="7">
        <dgm:presLayoutVars>
          <dgm:chMax val="0"/>
          <dgm:chPref val="0"/>
          <dgm:bulletEnabled val="1"/>
        </dgm:presLayoutVars>
      </dgm:prSet>
      <dgm:spPr/>
    </dgm:pt>
    <dgm:pt modelId="{03C17BB8-7ADC-4DFA-89F8-342EF44D2D72}" type="pres">
      <dgm:prSet presAssocID="{2C3E4363-D66A-42D7-B7A5-9482373ECC58}" presName="parTxOnlySpace" presStyleCnt="0"/>
      <dgm:spPr/>
    </dgm:pt>
    <dgm:pt modelId="{D4442599-BAA0-4040-A69F-E4A08C70ED81}" type="pres">
      <dgm:prSet presAssocID="{E1C602A6-15B2-41D9-B21C-AA65D370AE9A}" presName="parTxOnly" presStyleLbl="node1" presStyleIdx="3" presStyleCnt="7">
        <dgm:presLayoutVars>
          <dgm:chMax val="0"/>
          <dgm:chPref val="0"/>
          <dgm:bulletEnabled val="1"/>
        </dgm:presLayoutVars>
      </dgm:prSet>
      <dgm:spPr/>
    </dgm:pt>
    <dgm:pt modelId="{28EF0EC8-88E3-4D23-A061-D1E8B07480B4}" type="pres">
      <dgm:prSet presAssocID="{57B89C71-7C4B-4287-BC9B-10BDE683C2B1}" presName="parTxOnlySpace" presStyleCnt="0"/>
      <dgm:spPr/>
    </dgm:pt>
    <dgm:pt modelId="{D6181632-0384-47F4-B9CF-7E1BBF303891}" type="pres">
      <dgm:prSet presAssocID="{5D5EB2B6-D1A6-4262-B424-A9CB83FC981C}" presName="parTxOnly" presStyleLbl="node1" presStyleIdx="4" presStyleCnt="7">
        <dgm:presLayoutVars>
          <dgm:chMax val="0"/>
          <dgm:chPref val="0"/>
          <dgm:bulletEnabled val="1"/>
        </dgm:presLayoutVars>
      </dgm:prSet>
      <dgm:spPr/>
    </dgm:pt>
    <dgm:pt modelId="{59068650-CB6A-4282-B1DA-9F0545451F11}" type="pres">
      <dgm:prSet presAssocID="{4B86C8BB-48F6-47D1-9D9A-CAFA9C94EF64}" presName="parTxOnlySpace" presStyleCnt="0"/>
      <dgm:spPr/>
    </dgm:pt>
    <dgm:pt modelId="{26EC1551-2B50-4E1A-A14F-15A79792DC33}" type="pres">
      <dgm:prSet presAssocID="{1FFCA7A5-BD92-46ED-BEC4-06F30E689397}" presName="parTxOnly" presStyleLbl="node1" presStyleIdx="5" presStyleCnt="7">
        <dgm:presLayoutVars>
          <dgm:chMax val="0"/>
          <dgm:chPref val="0"/>
          <dgm:bulletEnabled val="1"/>
        </dgm:presLayoutVars>
      </dgm:prSet>
      <dgm:spPr/>
    </dgm:pt>
    <dgm:pt modelId="{AEA7D98D-D7B7-48DC-A6A9-5A6DA91E6C1F}" type="pres">
      <dgm:prSet presAssocID="{B4B20FDC-7D25-4D0A-9C4C-94A562689E8E}" presName="parTxOnlySpace" presStyleCnt="0"/>
      <dgm:spPr/>
    </dgm:pt>
    <dgm:pt modelId="{9DD19B4F-E479-4FBC-AA9E-9E42C1D94A16}" type="pres">
      <dgm:prSet presAssocID="{A7F831C8-B5E9-4702-8B96-92B699E5915A}" presName="parTxOnly" presStyleLbl="node1" presStyleIdx="6" presStyleCnt="7">
        <dgm:presLayoutVars>
          <dgm:chMax val="0"/>
          <dgm:chPref val="0"/>
          <dgm:bulletEnabled val="1"/>
        </dgm:presLayoutVars>
      </dgm:prSet>
      <dgm:spPr/>
    </dgm:pt>
  </dgm:ptLst>
  <dgm:cxnLst>
    <dgm:cxn modelId="{B77B7E0E-E466-4E55-A31F-7EEC250D806F}" srcId="{46E0EDA4-F4DC-4F74-979C-DD1CBF99BE48}" destId="{E1C602A6-15B2-41D9-B21C-AA65D370AE9A}" srcOrd="3" destOrd="0" parTransId="{74B8A8F0-EC00-48FF-934A-27CB52271368}" sibTransId="{57B89C71-7C4B-4287-BC9B-10BDE683C2B1}"/>
    <dgm:cxn modelId="{8F417540-06BA-405A-96A9-22DD4B331A81}" type="presOf" srcId="{1FFCA7A5-BD92-46ED-BEC4-06F30E689397}" destId="{26EC1551-2B50-4E1A-A14F-15A79792DC33}" srcOrd="0" destOrd="0" presId="urn:microsoft.com/office/officeart/2005/8/layout/chevron1"/>
    <dgm:cxn modelId="{4D4DE970-9B3C-469F-A75B-85F17EE0F2F4}" srcId="{46E0EDA4-F4DC-4F74-979C-DD1CBF99BE48}" destId="{C09E4387-F93D-4BD6-97EA-5A3FEC52AAF1}" srcOrd="2" destOrd="0" parTransId="{2680B2A1-341B-40C1-A619-91230247A7CF}" sibTransId="{2C3E4363-D66A-42D7-B7A5-9482373ECC58}"/>
    <dgm:cxn modelId="{81B0F17C-031B-4656-BEB0-804BCFCB2F34}" type="presOf" srcId="{5D5EB2B6-D1A6-4262-B424-A9CB83FC981C}" destId="{D6181632-0384-47F4-B9CF-7E1BBF303891}" srcOrd="0" destOrd="0" presId="urn:microsoft.com/office/officeart/2005/8/layout/chevron1"/>
    <dgm:cxn modelId="{F5E4697E-F2A8-4D5C-8DA9-3A7093C55C39}" srcId="{46E0EDA4-F4DC-4F74-979C-DD1CBF99BE48}" destId="{8467B06C-0674-4E6B-BD49-4AE2D8278883}" srcOrd="1" destOrd="0" parTransId="{18B7A90C-8AAC-44BE-9735-BBC0ED9F8644}" sibTransId="{509BF549-870B-4292-AE75-11E17E2B2618}"/>
    <dgm:cxn modelId="{1E185E82-AB77-46A4-8FAA-ACFAB8CFEE49}" type="presOf" srcId="{46E0EDA4-F4DC-4F74-979C-DD1CBF99BE48}" destId="{6707F1BB-7CFC-4F43-98D0-EFF11F232CB1}" srcOrd="0" destOrd="0" presId="urn:microsoft.com/office/officeart/2005/8/layout/chevron1"/>
    <dgm:cxn modelId="{E2FB5695-420C-4251-987F-03BEE154C959}" srcId="{46E0EDA4-F4DC-4F74-979C-DD1CBF99BE48}" destId="{1FFCA7A5-BD92-46ED-BEC4-06F30E689397}" srcOrd="5" destOrd="0" parTransId="{6B8AB606-37EE-4092-B17D-E2252F384E69}" sibTransId="{B4B20FDC-7D25-4D0A-9C4C-94A562689E8E}"/>
    <dgm:cxn modelId="{B2B79DA5-5782-4552-8216-ECA79E25474A}" type="presOf" srcId="{8467B06C-0674-4E6B-BD49-4AE2D8278883}" destId="{63FAF794-C8BA-4928-9E0B-BA0388405B7A}" srcOrd="0" destOrd="0" presId="urn:microsoft.com/office/officeart/2005/8/layout/chevron1"/>
    <dgm:cxn modelId="{03F613AD-9ECB-4B4D-92D5-B4056487058E}" srcId="{46E0EDA4-F4DC-4F74-979C-DD1CBF99BE48}" destId="{A7F831C8-B5E9-4702-8B96-92B699E5915A}" srcOrd="6" destOrd="0" parTransId="{B16FDC75-B845-4C08-8AAC-907D3B40120F}" sibTransId="{EC564AE2-C71A-409C-BF66-25BAF763DFD9}"/>
    <dgm:cxn modelId="{C9E55FC0-FEA5-4A5C-9404-6A41069560D3}" type="presOf" srcId="{63925031-8586-4BD1-B3D3-EB9C790C0D21}" destId="{2746554B-05FF-46A3-BDA8-341085B4658B}" srcOrd="0" destOrd="0" presId="urn:microsoft.com/office/officeart/2005/8/layout/chevron1"/>
    <dgm:cxn modelId="{65B524C2-CAF9-43A0-ADE7-E74D458BCF1D}" srcId="{46E0EDA4-F4DC-4F74-979C-DD1CBF99BE48}" destId="{63925031-8586-4BD1-B3D3-EB9C790C0D21}" srcOrd="0" destOrd="0" parTransId="{A93820D5-F74B-4115-83A8-D8A1431AD527}" sibTransId="{CC33465A-6976-466B-9E80-A3C77E0AAF0E}"/>
    <dgm:cxn modelId="{C4F70BD2-0628-4AD0-B6DD-1A1A7D4B76BD}" srcId="{46E0EDA4-F4DC-4F74-979C-DD1CBF99BE48}" destId="{5D5EB2B6-D1A6-4262-B424-A9CB83FC981C}" srcOrd="4" destOrd="0" parTransId="{1BBFAAB2-3FA1-4559-BC2D-BF57E92ED315}" sibTransId="{4B86C8BB-48F6-47D1-9D9A-CAFA9C94EF64}"/>
    <dgm:cxn modelId="{96D466D2-E8F5-433F-AA9C-ED3DA26A56CA}" type="presOf" srcId="{A7F831C8-B5E9-4702-8B96-92B699E5915A}" destId="{9DD19B4F-E479-4FBC-AA9E-9E42C1D94A16}" srcOrd="0" destOrd="0" presId="urn:microsoft.com/office/officeart/2005/8/layout/chevron1"/>
    <dgm:cxn modelId="{03F2C6E2-470F-47C8-9D7C-3560571FA164}" type="presOf" srcId="{E1C602A6-15B2-41D9-B21C-AA65D370AE9A}" destId="{D4442599-BAA0-4040-A69F-E4A08C70ED81}" srcOrd="0" destOrd="0" presId="urn:microsoft.com/office/officeart/2005/8/layout/chevron1"/>
    <dgm:cxn modelId="{50331FE5-34FA-4F16-B6B8-2D94173FD333}" type="presOf" srcId="{C09E4387-F93D-4BD6-97EA-5A3FEC52AAF1}" destId="{03D52F2A-EFCD-4709-B32F-54D8AE9B6A16}" srcOrd="0" destOrd="0" presId="urn:microsoft.com/office/officeart/2005/8/layout/chevron1"/>
    <dgm:cxn modelId="{A145D5E5-0571-436C-8080-1BD380AE398E}" type="presParOf" srcId="{6707F1BB-7CFC-4F43-98D0-EFF11F232CB1}" destId="{2746554B-05FF-46A3-BDA8-341085B4658B}" srcOrd="0" destOrd="0" presId="urn:microsoft.com/office/officeart/2005/8/layout/chevron1"/>
    <dgm:cxn modelId="{E1AFC3B6-8F1F-4265-BBC7-999142F7F3D5}" type="presParOf" srcId="{6707F1BB-7CFC-4F43-98D0-EFF11F232CB1}" destId="{BD4AF0F5-6270-411F-8C33-174430CA6D0E}" srcOrd="1" destOrd="0" presId="urn:microsoft.com/office/officeart/2005/8/layout/chevron1"/>
    <dgm:cxn modelId="{B6B1CFA1-3E0B-4A62-8D34-78305F3B3875}" type="presParOf" srcId="{6707F1BB-7CFC-4F43-98D0-EFF11F232CB1}" destId="{63FAF794-C8BA-4928-9E0B-BA0388405B7A}" srcOrd="2" destOrd="0" presId="urn:microsoft.com/office/officeart/2005/8/layout/chevron1"/>
    <dgm:cxn modelId="{636F0133-05AF-4C21-8E15-0B5D14E2D517}" type="presParOf" srcId="{6707F1BB-7CFC-4F43-98D0-EFF11F232CB1}" destId="{6B59B966-71EB-4D48-ACD0-67B9D2C424D4}" srcOrd="3" destOrd="0" presId="urn:microsoft.com/office/officeart/2005/8/layout/chevron1"/>
    <dgm:cxn modelId="{A7F24277-9AAC-4188-9F3F-9944AD3A341A}" type="presParOf" srcId="{6707F1BB-7CFC-4F43-98D0-EFF11F232CB1}" destId="{03D52F2A-EFCD-4709-B32F-54D8AE9B6A16}" srcOrd="4" destOrd="0" presId="urn:microsoft.com/office/officeart/2005/8/layout/chevron1"/>
    <dgm:cxn modelId="{FD236B9D-82AF-4EDA-9306-6A61FBDD965D}" type="presParOf" srcId="{6707F1BB-7CFC-4F43-98D0-EFF11F232CB1}" destId="{03C17BB8-7ADC-4DFA-89F8-342EF44D2D72}" srcOrd="5" destOrd="0" presId="urn:microsoft.com/office/officeart/2005/8/layout/chevron1"/>
    <dgm:cxn modelId="{AA333E01-0C9F-448C-8B78-E973532E9759}" type="presParOf" srcId="{6707F1BB-7CFC-4F43-98D0-EFF11F232CB1}" destId="{D4442599-BAA0-4040-A69F-E4A08C70ED81}" srcOrd="6" destOrd="0" presId="urn:microsoft.com/office/officeart/2005/8/layout/chevron1"/>
    <dgm:cxn modelId="{E2241648-95E7-4C35-A0A1-A68AC3B5AFB4}" type="presParOf" srcId="{6707F1BB-7CFC-4F43-98D0-EFF11F232CB1}" destId="{28EF0EC8-88E3-4D23-A061-D1E8B07480B4}" srcOrd="7" destOrd="0" presId="urn:microsoft.com/office/officeart/2005/8/layout/chevron1"/>
    <dgm:cxn modelId="{D6A57976-93DB-408F-8F70-E036CE4D2091}" type="presParOf" srcId="{6707F1BB-7CFC-4F43-98D0-EFF11F232CB1}" destId="{D6181632-0384-47F4-B9CF-7E1BBF303891}" srcOrd="8" destOrd="0" presId="urn:microsoft.com/office/officeart/2005/8/layout/chevron1"/>
    <dgm:cxn modelId="{326410EE-2F3F-4A5A-A689-F1767D68CAFB}" type="presParOf" srcId="{6707F1BB-7CFC-4F43-98D0-EFF11F232CB1}" destId="{59068650-CB6A-4282-B1DA-9F0545451F11}" srcOrd="9" destOrd="0" presId="urn:microsoft.com/office/officeart/2005/8/layout/chevron1"/>
    <dgm:cxn modelId="{296B1F3D-6EDC-44FF-B18D-BFB5BB9EBD2B}" type="presParOf" srcId="{6707F1BB-7CFC-4F43-98D0-EFF11F232CB1}" destId="{26EC1551-2B50-4E1A-A14F-15A79792DC33}" srcOrd="10" destOrd="0" presId="urn:microsoft.com/office/officeart/2005/8/layout/chevron1"/>
    <dgm:cxn modelId="{48547DFE-1372-411B-9031-DA354EF76261}" type="presParOf" srcId="{6707F1BB-7CFC-4F43-98D0-EFF11F232CB1}" destId="{AEA7D98D-D7B7-48DC-A6A9-5A6DA91E6C1F}" srcOrd="11" destOrd="0" presId="urn:microsoft.com/office/officeart/2005/8/layout/chevron1"/>
    <dgm:cxn modelId="{853BB016-BCF9-4F46-94BA-004783FF7522}" type="presParOf" srcId="{6707F1BB-7CFC-4F43-98D0-EFF11F232CB1}" destId="{9DD19B4F-E479-4FBC-AA9E-9E42C1D94A16}" srcOrd="12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6E0EDA4-F4DC-4F74-979C-DD1CBF99BE48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63925031-8586-4BD1-B3D3-EB9C790C0D21}">
      <dgm:prSet phldrT="[Text]"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US" sz="1200" b="1" dirty="0"/>
            <a:t>MIS &amp; Budgeting</a:t>
          </a:r>
        </a:p>
      </dgm:t>
    </dgm:pt>
    <dgm:pt modelId="{A93820D5-F74B-4115-83A8-D8A1431AD527}" type="parTrans" cxnId="{65B524C2-CAF9-43A0-ADE7-E74D458BCF1D}">
      <dgm:prSet/>
      <dgm:spPr/>
      <dgm:t>
        <a:bodyPr/>
        <a:lstStyle/>
        <a:p>
          <a:endParaRPr lang="en-US" sz="1200"/>
        </a:p>
      </dgm:t>
    </dgm:pt>
    <dgm:pt modelId="{CC33465A-6976-466B-9E80-A3C77E0AAF0E}" type="sibTrans" cxnId="{65B524C2-CAF9-43A0-ADE7-E74D458BCF1D}">
      <dgm:prSet/>
      <dgm:spPr/>
      <dgm:t>
        <a:bodyPr/>
        <a:lstStyle/>
        <a:p>
          <a:endParaRPr lang="en-US" sz="1200"/>
        </a:p>
      </dgm:t>
    </dgm:pt>
    <dgm:pt modelId="{8467B06C-0674-4E6B-BD49-4AE2D8278883}">
      <dgm:prSet phldrT="[Text]"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US" sz="1200" b="1" dirty="0"/>
            <a:t>Periodic monitoring</a:t>
          </a:r>
        </a:p>
      </dgm:t>
    </dgm:pt>
    <dgm:pt modelId="{18B7A90C-8AAC-44BE-9735-BBC0ED9F8644}" type="parTrans" cxnId="{F5E4697E-F2A8-4D5C-8DA9-3A7093C55C39}">
      <dgm:prSet/>
      <dgm:spPr/>
      <dgm:t>
        <a:bodyPr/>
        <a:lstStyle/>
        <a:p>
          <a:endParaRPr lang="en-US" sz="1200"/>
        </a:p>
      </dgm:t>
    </dgm:pt>
    <dgm:pt modelId="{509BF549-870B-4292-AE75-11E17E2B2618}" type="sibTrans" cxnId="{F5E4697E-F2A8-4D5C-8DA9-3A7093C55C39}">
      <dgm:prSet/>
      <dgm:spPr/>
      <dgm:t>
        <a:bodyPr/>
        <a:lstStyle/>
        <a:p>
          <a:endParaRPr lang="en-US" sz="1200"/>
        </a:p>
      </dgm:t>
    </dgm:pt>
    <dgm:pt modelId="{C09E4387-F93D-4BD6-97EA-5A3FEC52AAF1}">
      <dgm:prSet phldrT="[Text]"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US" sz="1200" b="1" dirty="0"/>
            <a:t>Reporting to Board nominee</a:t>
          </a:r>
        </a:p>
      </dgm:t>
    </dgm:pt>
    <dgm:pt modelId="{2680B2A1-341B-40C1-A619-91230247A7CF}" type="parTrans" cxnId="{4D4DE970-9B3C-469F-A75B-85F17EE0F2F4}">
      <dgm:prSet/>
      <dgm:spPr/>
      <dgm:t>
        <a:bodyPr/>
        <a:lstStyle/>
        <a:p>
          <a:endParaRPr lang="en-US" sz="1200"/>
        </a:p>
      </dgm:t>
    </dgm:pt>
    <dgm:pt modelId="{2C3E4363-D66A-42D7-B7A5-9482373ECC58}" type="sibTrans" cxnId="{4D4DE970-9B3C-469F-A75B-85F17EE0F2F4}">
      <dgm:prSet/>
      <dgm:spPr/>
      <dgm:t>
        <a:bodyPr/>
        <a:lstStyle/>
        <a:p>
          <a:endParaRPr lang="en-US" sz="1200"/>
        </a:p>
      </dgm:t>
    </dgm:pt>
    <dgm:pt modelId="{6707F1BB-7CFC-4F43-98D0-EFF11F232CB1}" type="pres">
      <dgm:prSet presAssocID="{46E0EDA4-F4DC-4F74-979C-DD1CBF99BE48}" presName="Name0" presStyleCnt="0">
        <dgm:presLayoutVars>
          <dgm:dir/>
          <dgm:animLvl val="lvl"/>
          <dgm:resizeHandles val="exact"/>
        </dgm:presLayoutVars>
      </dgm:prSet>
      <dgm:spPr/>
    </dgm:pt>
    <dgm:pt modelId="{2746554B-05FF-46A3-BDA8-341085B4658B}" type="pres">
      <dgm:prSet presAssocID="{63925031-8586-4BD1-B3D3-EB9C790C0D21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BD4AF0F5-6270-411F-8C33-174430CA6D0E}" type="pres">
      <dgm:prSet presAssocID="{CC33465A-6976-466B-9E80-A3C77E0AAF0E}" presName="parTxOnlySpace" presStyleCnt="0"/>
      <dgm:spPr/>
    </dgm:pt>
    <dgm:pt modelId="{63FAF794-C8BA-4928-9E0B-BA0388405B7A}" type="pres">
      <dgm:prSet presAssocID="{8467B06C-0674-4E6B-BD49-4AE2D8278883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6B59B966-71EB-4D48-ACD0-67B9D2C424D4}" type="pres">
      <dgm:prSet presAssocID="{509BF549-870B-4292-AE75-11E17E2B2618}" presName="parTxOnlySpace" presStyleCnt="0"/>
      <dgm:spPr/>
    </dgm:pt>
    <dgm:pt modelId="{03D52F2A-EFCD-4709-B32F-54D8AE9B6A16}" type="pres">
      <dgm:prSet presAssocID="{C09E4387-F93D-4BD6-97EA-5A3FEC52AAF1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06C7A017-DBDF-4D83-98D4-E9BC2E635D3C}" type="presOf" srcId="{C09E4387-F93D-4BD6-97EA-5A3FEC52AAF1}" destId="{03D52F2A-EFCD-4709-B32F-54D8AE9B6A16}" srcOrd="0" destOrd="0" presId="urn:microsoft.com/office/officeart/2005/8/layout/chevron1"/>
    <dgm:cxn modelId="{BB510C32-61CC-4355-84D5-5578A7285A91}" type="presOf" srcId="{63925031-8586-4BD1-B3D3-EB9C790C0D21}" destId="{2746554B-05FF-46A3-BDA8-341085B4658B}" srcOrd="0" destOrd="0" presId="urn:microsoft.com/office/officeart/2005/8/layout/chevron1"/>
    <dgm:cxn modelId="{BB337762-DC6E-4A23-8929-CB3A519230C5}" type="presOf" srcId="{8467B06C-0674-4E6B-BD49-4AE2D8278883}" destId="{63FAF794-C8BA-4928-9E0B-BA0388405B7A}" srcOrd="0" destOrd="0" presId="urn:microsoft.com/office/officeart/2005/8/layout/chevron1"/>
    <dgm:cxn modelId="{4D4DE970-9B3C-469F-A75B-85F17EE0F2F4}" srcId="{46E0EDA4-F4DC-4F74-979C-DD1CBF99BE48}" destId="{C09E4387-F93D-4BD6-97EA-5A3FEC52AAF1}" srcOrd="2" destOrd="0" parTransId="{2680B2A1-341B-40C1-A619-91230247A7CF}" sibTransId="{2C3E4363-D66A-42D7-B7A5-9482373ECC58}"/>
    <dgm:cxn modelId="{0A1CFF7A-297A-47B8-8CD7-431F99418D53}" type="presOf" srcId="{46E0EDA4-F4DC-4F74-979C-DD1CBF99BE48}" destId="{6707F1BB-7CFC-4F43-98D0-EFF11F232CB1}" srcOrd="0" destOrd="0" presId="urn:microsoft.com/office/officeart/2005/8/layout/chevron1"/>
    <dgm:cxn modelId="{F5E4697E-F2A8-4D5C-8DA9-3A7093C55C39}" srcId="{46E0EDA4-F4DC-4F74-979C-DD1CBF99BE48}" destId="{8467B06C-0674-4E6B-BD49-4AE2D8278883}" srcOrd="1" destOrd="0" parTransId="{18B7A90C-8AAC-44BE-9735-BBC0ED9F8644}" sibTransId="{509BF549-870B-4292-AE75-11E17E2B2618}"/>
    <dgm:cxn modelId="{65B524C2-CAF9-43A0-ADE7-E74D458BCF1D}" srcId="{46E0EDA4-F4DC-4F74-979C-DD1CBF99BE48}" destId="{63925031-8586-4BD1-B3D3-EB9C790C0D21}" srcOrd="0" destOrd="0" parTransId="{A93820D5-F74B-4115-83A8-D8A1431AD527}" sibTransId="{CC33465A-6976-466B-9E80-A3C77E0AAF0E}"/>
    <dgm:cxn modelId="{B79D08C7-B8B6-4E4E-AA88-4FD01D0861ED}" type="presParOf" srcId="{6707F1BB-7CFC-4F43-98D0-EFF11F232CB1}" destId="{2746554B-05FF-46A3-BDA8-341085B4658B}" srcOrd="0" destOrd="0" presId="urn:microsoft.com/office/officeart/2005/8/layout/chevron1"/>
    <dgm:cxn modelId="{BF4EF85A-36B5-4496-A2DA-C386D48F5F4E}" type="presParOf" srcId="{6707F1BB-7CFC-4F43-98D0-EFF11F232CB1}" destId="{BD4AF0F5-6270-411F-8C33-174430CA6D0E}" srcOrd="1" destOrd="0" presId="urn:microsoft.com/office/officeart/2005/8/layout/chevron1"/>
    <dgm:cxn modelId="{B04CCE87-324B-42B9-862A-ABFD2E6D188C}" type="presParOf" srcId="{6707F1BB-7CFC-4F43-98D0-EFF11F232CB1}" destId="{63FAF794-C8BA-4928-9E0B-BA0388405B7A}" srcOrd="2" destOrd="0" presId="urn:microsoft.com/office/officeart/2005/8/layout/chevron1"/>
    <dgm:cxn modelId="{8E1C601B-A866-4611-A6FF-3B84EB9E1C67}" type="presParOf" srcId="{6707F1BB-7CFC-4F43-98D0-EFF11F232CB1}" destId="{6B59B966-71EB-4D48-ACD0-67B9D2C424D4}" srcOrd="3" destOrd="0" presId="urn:microsoft.com/office/officeart/2005/8/layout/chevron1"/>
    <dgm:cxn modelId="{526A5D67-7D54-4027-8A23-D7C2FBC32FC0}" type="presParOf" srcId="{6707F1BB-7CFC-4F43-98D0-EFF11F232CB1}" destId="{03D52F2A-EFCD-4709-B32F-54D8AE9B6A16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F30EFD-C970-4F62-AA54-C64F471DACC3}">
      <dsp:nvSpPr>
        <dsp:cNvPr id="0" name=""/>
        <dsp:cNvSpPr/>
      </dsp:nvSpPr>
      <dsp:spPr>
        <a:xfrm>
          <a:off x="965200" y="0"/>
          <a:ext cx="965200" cy="622073"/>
        </a:xfrm>
        <a:prstGeom prst="trapezoid">
          <a:avLst>
            <a:gd name="adj" fmla="val 7757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en-US" sz="1200" kern="1200" dirty="0">
              <a:solidFill>
                <a:schemeClr val="tx1"/>
              </a:solidFill>
            </a:rPr>
          </a:br>
          <a:br>
            <a:rPr lang="en-US" sz="1200" kern="1200" dirty="0">
              <a:solidFill>
                <a:schemeClr val="tx1"/>
              </a:solidFill>
            </a:rPr>
          </a:br>
          <a:r>
            <a:rPr lang="en-US" sz="1200" kern="1200" dirty="0">
              <a:solidFill>
                <a:schemeClr val="tx1"/>
              </a:solidFill>
            </a:rPr>
            <a:t>65+ (5%)</a:t>
          </a:r>
          <a:endParaRPr lang="en-IN" sz="1200" kern="1200" dirty="0">
            <a:solidFill>
              <a:schemeClr val="tx1"/>
            </a:solidFill>
          </a:endParaRPr>
        </a:p>
      </dsp:txBody>
      <dsp:txXfrm>
        <a:off x="965200" y="0"/>
        <a:ext cx="965200" cy="622073"/>
      </dsp:txXfrm>
    </dsp:sp>
    <dsp:sp modelId="{EA079848-1530-425A-887F-F659D08360FC}">
      <dsp:nvSpPr>
        <dsp:cNvPr id="0" name=""/>
        <dsp:cNvSpPr/>
      </dsp:nvSpPr>
      <dsp:spPr>
        <a:xfrm>
          <a:off x="482600" y="622073"/>
          <a:ext cx="1930400" cy="622073"/>
        </a:xfrm>
        <a:prstGeom prst="trapezoid">
          <a:avLst>
            <a:gd name="adj" fmla="val 77579"/>
          </a:avLst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0-14 (30%)</a:t>
          </a:r>
          <a:endParaRPr lang="en-IN" sz="1200" kern="1200" dirty="0">
            <a:solidFill>
              <a:schemeClr val="bg1"/>
            </a:solidFill>
          </a:endParaRPr>
        </a:p>
      </dsp:txBody>
      <dsp:txXfrm>
        <a:off x="820420" y="622073"/>
        <a:ext cx="1254760" cy="622073"/>
      </dsp:txXfrm>
    </dsp:sp>
    <dsp:sp modelId="{66B423CF-0B67-48BA-A2A6-FFC2242348C4}">
      <dsp:nvSpPr>
        <dsp:cNvPr id="0" name=""/>
        <dsp:cNvSpPr/>
      </dsp:nvSpPr>
      <dsp:spPr>
        <a:xfrm>
          <a:off x="0" y="1244147"/>
          <a:ext cx="2895601" cy="622073"/>
        </a:xfrm>
        <a:prstGeom prst="trapezoid">
          <a:avLst>
            <a:gd name="adj" fmla="val 77579"/>
          </a:avLst>
        </a:prstGeom>
        <a:solidFill>
          <a:schemeClr val="tx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15-64 (65%)</a:t>
          </a:r>
          <a:endParaRPr lang="en-IN" sz="1200" kern="1200" dirty="0">
            <a:solidFill>
              <a:schemeClr val="bg1"/>
            </a:solidFill>
          </a:endParaRPr>
        </a:p>
      </dsp:txBody>
      <dsp:txXfrm>
        <a:off x="506730" y="1244147"/>
        <a:ext cx="1882140" cy="6220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980B18-950B-47FC-8FE7-740BC1707FF5}">
      <dsp:nvSpPr>
        <dsp:cNvPr id="0" name=""/>
        <dsp:cNvSpPr/>
      </dsp:nvSpPr>
      <dsp:spPr>
        <a:xfrm>
          <a:off x="0" y="0"/>
          <a:ext cx="6282631" cy="792480"/>
        </a:xfrm>
        <a:prstGeom prst="roundRect">
          <a:avLst>
            <a:gd name="adj" fmla="val 10000"/>
          </a:avLst>
        </a:prstGeom>
        <a:solidFill>
          <a:schemeClr val="tx2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India needs to create 10-15 million jobs per year over the next decade to provide a gainful employment to its expanding young population</a:t>
          </a:r>
          <a:endParaRPr lang="en-IN" sz="1400" kern="1200" dirty="0"/>
        </a:p>
      </dsp:txBody>
      <dsp:txXfrm>
        <a:off x="23211" y="23211"/>
        <a:ext cx="5334763" cy="746058"/>
      </dsp:txXfrm>
    </dsp:sp>
    <dsp:sp modelId="{11BEBDC2-AED8-4E2F-BF1D-2C8EFF45CBC5}">
      <dsp:nvSpPr>
        <dsp:cNvPr id="0" name=""/>
        <dsp:cNvSpPr/>
      </dsp:nvSpPr>
      <dsp:spPr>
        <a:xfrm>
          <a:off x="469157" y="902546"/>
          <a:ext cx="6282631" cy="792480"/>
        </a:xfrm>
        <a:prstGeom prst="roundRect">
          <a:avLst>
            <a:gd name="adj" fmla="val 10000"/>
          </a:avLst>
        </a:prstGeom>
        <a:solidFill>
          <a:schemeClr val="tx2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Innovation driven businesses crucial for such large – scale employment generation</a:t>
          </a:r>
          <a:endParaRPr lang="en-IN" sz="1400" kern="1200" dirty="0"/>
        </a:p>
      </dsp:txBody>
      <dsp:txXfrm>
        <a:off x="492368" y="925757"/>
        <a:ext cx="5251940" cy="746058"/>
      </dsp:txXfrm>
    </dsp:sp>
    <dsp:sp modelId="{48BDA3D7-9F84-4468-9E9C-683B6BB6B9F8}">
      <dsp:nvSpPr>
        <dsp:cNvPr id="0" name=""/>
        <dsp:cNvSpPr/>
      </dsp:nvSpPr>
      <dsp:spPr>
        <a:xfrm>
          <a:off x="938315" y="1805093"/>
          <a:ext cx="6282631" cy="792480"/>
        </a:xfrm>
        <a:prstGeom prst="roundRect">
          <a:avLst>
            <a:gd name="adj" fmla="val 10000"/>
          </a:avLst>
        </a:prstGeom>
        <a:solidFill>
          <a:schemeClr val="tx2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Need of successful businesses that will help generate solutions in the sector of education, affordable health care, clean energy, waste management etc. 	</a:t>
          </a:r>
          <a:endParaRPr lang="en-IN" sz="1400" kern="1200" dirty="0"/>
        </a:p>
      </dsp:txBody>
      <dsp:txXfrm>
        <a:off x="961526" y="1828304"/>
        <a:ext cx="5251940" cy="746058"/>
      </dsp:txXfrm>
    </dsp:sp>
    <dsp:sp modelId="{7AE63436-30A4-4EBA-BF8D-494484E27C44}">
      <dsp:nvSpPr>
        <dsp:cNvPr id="0" name=""/>
        <dsp:cNvSpPr/>
      </dsp:nvSpPr>
      <dsp:spPr>
        <a:xfrm>
          <a:off x="1407472" y="2707640"/>
          <a:ext cx="6282631" cy="792480"/>
        </a:xfrm>
        <a:prstGeom prst="roundRect">
          <a:avLst>
            <a:gd name="adj" fmla="val 10000"/>
          </a:avLst>
        </a:prstGeom>
        <a:solidFill>
          <a:schemeClr val="tx2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Over USD 100 billion required in next few years to sustain reasonable growth rate and employment in India </a:t>
          </a:r>
          <a:endParaRPr lang="en-IN" sz="1400" kern="1200" dirty="0"/>
        </a:p>
      </dsp:txBody>
      <dsp:txXfrm>
        <a:off x="1430683" y="2730851"/>
        <a:ext cx="5251940" cy="746058"/>
      </dsp:txXfrm>
    </dsp:sp>
    <dsp:sp modelId="{D4A7E19B-84B7-48AB-B153-209AF9C9AF96}">
      <dsp:nvSpPr>
        <dsp:cNvPr id="0" name=""/>
        <dsp:cNvSpPr/>
      </dsp:nvSpPr>
      <dsp:spPr>
        <a:xfrm>
          <a:off x="1876630" y="3610186"/>
          <a:ext cx="6282631" cy="792480"/>
        </a:xfrm>
        <a:prstGeom prst="roundRect">
          <a:avLst>
            <a:gd name="adj" fmla="val 10000"/>
          </a:avLst>
        </a:prstGeom>
        <a:solidFill>
          <a:schemeClr val="tx2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Financing deficiency will put the high growth companies at the risk of failure</a:t>
          </a:r>
          <a:endParaRPr lang="en-IN" sz="1400" kern="1200" dirty="0"/>
        </a:p>
      </dsp:txBody>
      <dsp:txXfrm>
        <a:off x="1899841" y="3633397"/>
        <a:ext cx="5251940" cy="746058"/>
      </dsp:txXfrm>
    </dsp:sp>
    <dsp:sp modelId="{F92117AA-0554-4A1D-B551-8F5A8A77428E}">
      <dsp:nvSpPr>
        <dsp:cNvPr id="0" name=""/>
        <dsp:cNvSpPr/>
      </dsp:nvSpPr>
      <dsp:spPr>
        <a:xfrm>
          <a:off x="5767519" y="578950"/>
          <a:ext cx="515112" cy="51511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000" kern="1200"/>
        </a:p>
      </dsp:txBody>
      <dsp:txXfrm>
        <a:off x="5883419" y="578950"/>
        <a:ext cx="283312" cy="387622"/>
      </dsp:txXfrm>
    </dsp:sp>
    <dsp:sp modelId="{452F0AAA-FB3B-4A82-B195-9EE2F8F97A6F}">
      <dsp:nvSpPr>
        <dsp:cNvPr id="0" name=""/>
        <dsp:cNvSpPr/>
      </dsp:nvSpPr>
      <dsp:spPr>
        <a:xfrm>
          <a:off x="6236677" y="1481497"/>
          <a:ext cx="515112" cy="51511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000" kern="1200"/>
        </a:p>
      </dsp:txBody>
      <dsp:txXfrm>
        <a:off x="6352577" y="1481497"/>
        <a:ext cx="283312" cy="387622"/>
      </dsp:txXfrm>
    </dsp:sp>
    <dsp:sp modelId="{DADA3E7F-1688-4CB4-A767-54C0FF34513A}">
      <dsp:nvSpPr>
        <dsp:cNvPr id="0" name=""/>
        <dsp:cNvSpPr/>
      </dsp:nvSpPr>
      <dsp:spPr>
        <a:xfrm>
          <a:off x="6705834" y="2370836"/>
          <a:ext cx="515112" cy="51511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000" kern="1200"/>
        </a:p>
      </dsp:txBody>
      <dsp:txXfrm>
        <a:off x="6821734" y="2370836"/>
        <a:ext cx="283312" cy="387622"/>
      </dsp:txXfrm>
    </dsp:sp>
    <dsp:sp modelId="{85850D98-DA12-4071-81EC-FE2817DE3133}">
      <dsp:nvSpPr>
        <dsp:cNvPr id="0" name=""/>
        <dsp:cNvSpPr/>
      </dsp:nvSpPr>
      <dsp:spPr>
        <a:xfrm>
          <a:off x="7174992" y="3282188"/>
          <a:ext cx="515112" cy="51511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000" kern="1200"/>
        </a:p>
      </dsp:txBody>
      <dsp:txXfrm>
        <a:off x="7290892" y="3282188"/>
        <a:ext cx="283312" cy="38762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2E6AC2-E0BE-4FDC-B2D0-790BDC779CF8}">
      <dsp:nvSpPr>
        <dsp:cNvPr id="0" name=""/>
        <dsp:cNvSpPr/>
      </dsp:nvSpPr>
      <dsp:spPr>
        <a:xfrm>
          <a:off x="220" y="746428"/>
          <a:ext cx="1174142" cy="1174142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4617" tIns="15240" rIns="64617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Calibri" pitchFamily="34" charset="0"/>
            </a:rPr>
            <a:t>Start-up/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Calibri" pitchFamily="34" charset="0"/>
            </a:rPr>
            <a:t>Early Stage</a:t>
          </a:r>
        </a:p>
      </dsp:txBody>
      <dsp:txXfrm>
        <a:off x="172169" y="918377"/>
        <a:ext cx="830244" cy="830244"/>
      </dsp:txXfrm>
    </dsp:sp>
    <dsp:sp modelId="{3233FB48-3CB2-4EBE-B4B5-A0F80C60C40F}">
      <dsp:nvSpPr>
        <dsp:cNvPr id="0" name=""/>
        <dsp:cNvSpPr/>
      </dsp:nvSpPr>
      <dsp:spPr>
        <a:xfrm>
          <a:off x="939534" y="746428"/>
          <a:ext cx="1347703" cy="1174142"/>
        </a:xfrm>
        <a:prstGeom prst="ellipse">
          <a:avLst/>
        </a:prstGeom>
        <a:solidFill>
          <a:schemeClr val="accent2">
            <a:alpha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4617" tIns="15240" rIns="64617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Calibri" pitchFamily="34" charset="0"/>
            </a:rPr>
            <a:t>Seed &amp; Technology</a:t>
          </a:r>
        </a:p>
      </dsp:txBody>
      <dsp:txXfrm>
        <a:off x="1136901" y="918377"/>
        <a:ext cx="952969" cy="830244"/>
      </dsp:txXfrm>
    </dsp:sp>
    <dsp:sp modelId="{038297FA-E499-4C59-B81B-9911F86E1689}">
      <dsp:nvSpPr>
        <dsp:cNvPr id="0" name=""/>
        <dsp:cNvSpPr/>
      </dsp:nvSpPr>
      <dsp:spPr>
        <a:xfrm>
          <a:off x="2052409" y="746428"/>
          <a:ext cx="1174142" cy="1174142"/>
        </a:xfrm>
        <a:prstGeom prst="ellipse">
          <a:avLst/>
        </a:prstGeom>
        <a:solidFill>
          <a:schemeClr val="accent2">
            <a:alpha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4617" tIns="15240" rIns="64617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Calibri" pitchFamily="34" charset="0"/>
            </a:rPr>
            <a:t>Expansion/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Calibri" pitchFamily="34" charset="0"/>
            </a:rPr>
            <a:t>Growth </a:t>
          </a:r>
        </a:p>
      </dsp:txBody>
      <dsp:txXfrm>
        <a:off x="2224358" y="918377"/>
        <a:ext cx="830244" cy="830244"/>
      </dsp:txXfrm>
    </dsp:sp>
    <dsp:sp modelId="{4D813A43-9588-4713-8702-365D49D10E8A}">
      <dsp:nvSpPr>
        <dsp:cNvPr id="0" name=""/>
        <dsp:cNvSpPr/>
      </dsp:nvSpPr>
      <dsp:spPr>
        <a:xfrm>
          <a:off x="3931257" y="735615"/>
          <a:ext cx="1174142" cy="1174142"/>
        </a:xfrm>
        <a:prstGeom prst="ellipse">
          <a:avLst/>
        </a:prstGeom>
        <a:solidFill>
          <a:schemeClr val="accent2">
            <a:alpha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4617" tIns="15240" rIns="64617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Calibri" pitchFamily="34" charset="0"/>
            </a:rPr>
            <a:t>Buyouts </a:t>
          </a:r>
        </a:p>
      </dsp:txBody>
      <dsp:txXfrm>
        <a:off x="4103206" y="907564"/>
        <a:ext cx="830244" cy="830244"/>
      </dsp:txXfrm>
    </dsp:sp>
    <dsp:sp modelId="{75290E37-78CD-4560-9E73-0DF39413DFF9}">
      <dsp:nvSpPr>
        <dsp:cNvPr id="0" name=""/>
        <dsp:cNvSpPr/>
      </dsp:nvSpPr>
      <dsp:spPr>
        <a:xfrm>
          <a:off x="2991805" y="746428"/>
          <a:ext cx="1174142" cy="1174142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4617" tIns="15240" rIns="64617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Calibri" pitchFamily="34" charset="0"/>
            </a:rPr>
            <a:t>PIPE</a:t>
          </a:r>
        </a:p>
      </dsp:txBody>
      <dsp:txXfrm>
        <a:off x="3163754" y="918377"/>
        <a:ext cx="830244" cy="83024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4DE8E5-EDA5-4D8F-92A2-8370D0BAAAA1}">
      <dsp:nvSpPr>
        <dsp:cNvPr id="0" name=""/>
        <dsp:cNvSpPr/>
      </dsp:nvSpPr>
      <dsp:spPr>
        <a:xfrm>
          <a:off x="2721218" y="283"/>
          <a:ext cx="878690" cy="571148"/>
        </a:xfrm>
        <a:prstGeom prst="roundRect">
          <a:avLst/>
        </a:prstGeom>
        <a:solidFill>
          <a:schemeClr val="accent2">
            <a:lumMod val="50000"/>
          </a:schemeClr>
        </a:solidFill>
        <a:ln>
          <a:noFill/>
        </a:ln>
        <a:effectLst/>
        <a:scene3d>
          <a:camera prst="orthographicFront" zoom="95000"/>
          <a:lightRig rig="flat" dir="t"/>
        </a:scene3d>
        <a:sp3d extrusionH="381000" contourW="38100" prstMaterial="matte">
          <a:bevelT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Calibri" pitchFamily="34" charset="0"/>
            </a:rPr>
            <a:t>Business Idea</a:t>
          </a:r>
        </a:p>
      </dsp:txBody>
      <dsp:txXfrm>
        <a:off x="2749099" y="28164"/>
        <a:ext cx="822928" cy="515386"/>
      </dsp:txXfrm>
    </dsp:sp>
    <dsp:sp modelId="{1E7C3D29-11D3-4A80-A3D0-288044A0BC02}">
      <dsp:nvSpPr>
        <dsp:cNvPr id="0" name=""/>
        <dsp:cNvSpPr/>
      </dsp:nvSpPr>
      <dsp:spPr>
        <a:xfrm>
          <a:off x="779422" y="285858"/>
          <a:ext cx="4762283" cy="4762283"/>
        </a:xfrm>
        <a:custGeom>
          <a:avLst/>
          <a:gdLst/>
          <a:ahLst/>
          <a:cxnLst/>
          <a:rect l="0" t="0" r="0" b="0"/>
          <a:pathLst>
            <a:path>
              <a:moveTo>
                <a:pt x="2825845" y="41895"/>
              </a:moveTo>
              <a:arcTo wR="2381141" hR="2381141" stAng="16845828" swAng="773283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 zoom="95000"/>
          <a:lightRig rig="flat" dir="t"/>
        </a:scene3d>
        <a:sp3d z="-40000" prstMaterial="matte">
          <a:bevelT/>
        </a:sp3d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70A956-E174-462B-AF5D-D40BE629F65F}">
      <dsp:nvSpPr>
        <dsp:cNvPr id="0" name=""/>
        <dsp:cNvSpPr/>
      </dsp:nvSpPr>
      <dsp:spPr>
        <a:xfrm>
          <a:off x="4120818" y="455041"/>
          <a:ext cx="878690" cy="571148"/>
        </a:xfrm>
        <a:prstGeom prst="roundRect">
          <a:avLst/>
        </a:prstGeom>
        <a:solidFill>
          <a:schemeClr val="accent2">
            <a:lumMod val="50000"/>
          </a:schemeClr>
        </a:solidFill>
        <a:ln>
          <a:noFill/>
        </a:ln>
        <a:effectLst/>
        <a:scene3d>
          <a:camera prst="orthographicFront" zoom="95000"/>
          <a:lightRig rig="flat" dir="t"/>
        </a:scene3d>
        <a:sp3d extrusionH="381000" contourW="38100" prstMaterial="matte">
          <a:bevelT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Calibri" pitchFamily="34" charset="0"/>
            </a:rPr>
            <a:t>Historical Financials</a:t>
          </a:r>
        </a:p>
      </dsp:txBody>
      <dsp:txXfrm>
        <a:off x="4148699" y="482922"/>
        <a:ext cx="822928" cy="515386"/>
      </dsp:txXfrm>
    </dsp:sp>
    <dsp:sp modelId="{4BE7C6A4-C489-48F6-84D9-A820055EA09B}">
      <dsp:nvSpPr>
        <dsp:cNvPr id="0" name=""/>
        <dsp:cNvSpPr/>
      </dsp:nvSpPr>
      <dsp:spPr>
        <a:xfrm>
          <a:off x="779422" y="285858"/>
          <a:ext cx="4762283" cy="4762283"/>
        </a:xfrm>
        <a:custGeom>
          <a:avLst/>
          <a:gdLst/>
          <a:ahLst/>
          <a:cxnLst/>
          <a:rect l="0" t="0" r="0" b="0"/>
          <a:pathLst>
            <a:path>
              <a:moveTo>
                <a:pt x="4111877" y="745785"/>
              </a:moveTo>
              <a:arcTo wR="2381141" hR="2381141" stAng="18997384" swAng="106771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 zoom="95000"/>
          <a:lightRig rig="flat" dir="t"/>
        </a:scene3d>
        <a:sp3d z="-40000" prstMaterial="matte">
          <a:bevelT/>
        </a:sp3d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97D1A2-F2F9-4F53-90B8-634D80CC0DCF}">
      <dsp:nvSpPr>
        <dsp:cNvPr id="0" name=""/>
        <dsp:cNvSpPr/>
      </dsp:nvSpPr>
      <dsp:spPr>
        <a:xfrm>
          <a:off x="4985819" y="1645612"/>
          <a:ext cx="878690" cy="571148"/>
        </a:xfrm>
        <a:prstGeom prst="roundRect">
          <a:avLst/>
        </a:prstGeom>
        <a:solidFill>
          <a:schemeClr val="accent2">
            <a:lumMod val="50000"/>
          </a:schemeClr>
        </a:solidFill>
        <a:ln>
          <a:noFill/>
        </a:ln>
        <a:effectLst/>
        <a:scene3d>
          <a:camera prst="orthographicFront" zoom="95000"/>
          <a:lightRig rig="flat" dir="t"/>
        </a:scene3d>
        <a:sp3d extrusionH="381000" contourW="38100" prstMaterial="matte">
          <a:bevelT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Calibri" pitchFamily="34" charset="0"/>
            </a:rPr>
            <a:t>Revenue Trends</a:t>
          </a:r>
        </a:p>
      </dsp:txBody>
      <dsp:txXfrm>
        <a:off x="5013700" y="1673493"/>
        <a:ext cx="822928" cy="515386"/>
      </dsp:txXfrm>
    </dsp:sp>
    <dsp:sp modelId="{1EBE7DB0-E725-416E-ABEF-2CDB44898944}">
      <dsp:nvSpPr>
        <dsp:cNvPr id="0" name=""/>
        <dsp:cNvSpPr/>
      </dsp:nvSpPr>
      <dsp:spPr>
        <a:xfrm>
          <a:off x="782941" y="303762"/>
          <a:ext cx="4762283" cy="4762283"/>
        </a:xfrm>
        <a:custGeom>
          <a:avLst/>
          <a:gdLst/>
          <a:ahLst/>
          <a:cxnLst/>
          <a:rect l="0" t="0" r="0" b="0"/>
          <a:pathLst>
            <a:path>
              <a:moveTo>
                <a:pt x="4717561" y="1921818"/>
              </a:moveTo>
              <a:arcTo wR="2381141" hR="2381141" stAng="20932674" swAng="1280160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 zoom="95000"/>
          <a:lightRig rig="flat" dir="t"/>
        </a:scene3d>
        <a:sp3d z="-40000" prstMaterial="matte">
          <a:bevelT/>
        </a:sp3d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5EBDE6-F639-4417-A1EA-32D2D9A1CF13}">
      <dsp:nvSpPr>
        <dsp:cNvPr id="0" name=""/>
        <dsp:cNvSpPr/>
      </dsp:nvSpPr>
      <dsp:spPr>
        <a:xfrm>
          <a:off x="4993334" y="3115984"/>
          <a:ext cx="878690" cy="571148"/>
        </a:xfrm>
        <a:prstGeom prst="roundRect">
          <a:avLst/>
        </a:prstGeom>
        <a:solidFill>
          <a:schemeClr val="accent2">
            <a:lumMod val="50000"/>
          </a:schemeClr>
        </a:solidFill>
        <a:ln>
          <a:noFill/>
        </a:ln>
        <a:effectLst/>
        <a:scene3d>
          <a:camera prst="orthographicFront" zoom="95000"/>
          <a:lightRig rig="flat" dir="t"/>
        </a:scene3d>
        <a:sp3d extrusionH="381000" contourW="38100" prstMaterial="matte">
          <a:bevelT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Calibri" pitchFamily="34" charset="0"/>
            </a:rPr>
            <a:t>Business plan</a:t>
          </a:r>
        </a:p>
      </dsp:txBody>
      <dsp:txXfrm>
        <a:off x="5021215" y="3143865"/>
        <a:ext cx="822928" cy="515386"/>
      </dsp:txXfrm>
    </dsp:sp>
    <dsp:sp modelId="{62FAB5EC-6113-41D4-8098-FB8758D1265F}">
      <dsp:nvSpPr>
        <dsp:cNvPr id="0" name=""/>
        <dsp:cNvSpPr/>
      </dsp:nvSpPr>
      <dsp:spPr>
        <a:xfrm>
          <a:off x="796807" y="265227"/>
          <a:ext cx="4762283" cy="4762283"/>
        </a:xfrm>
        <a:custGeom>
          <a:avLst/>
          <a:gdLst/>
          <a:ahLst/>
          <a:cxnLst/>
          <a:rect l="0" t="0" r="0" b="0"/>
          <a:pathLst>
            <a:path>
              <a:moveTo>
                <a:pt x="4520149" y="3427317"/>
              </a:moveTo>
              <a:arcTo wR="2381141" hR="2381141" stAng="1563779" swAng="854229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 zoom="95000"/>
          <a:lightRig rig="flat" dir="t"/>
        </a:scene3d>
        <a:sp3d z="-40000" prstMaterial="matte">
          <a:bevelT/>
        </a:sp3d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EFAC81-EE3A-49AE-A39D-4E4B752C8A7D}">
      <dsp:nvSpPr>
        <dsp:cNvPr id="0" name=""/>
        <dsp:cNvSpPr/>
      </dsp:nvSpPr>
      <dsp:spPr>
        <a:xfrm>
          <a:off x="3978554" y="4191058"/>
          <a:ext cx="1163219" cy="804651"/>
        </a:xfrm>
        <a:prstGeom prst="roundRect">
          <a:avLst/>
        </a:prstGeom>
        <a:solidFill>
          <a:schemeClr val="accent2">
            <a:lumMod val="50000"/>
          </a:schemeClr>
        </a:solidFill>
        <a:ln>
          <a:noFill/>
        </a:ln>
        <a:effectLst/>
        <a:scene3d>
          <a:camera prst="orthographicFront" zoom="95000"/>
          <a:lightRig rig="flat" dir="t"/>
        </a:scene3d>
        <a:sp3d extrusionH="381000" contourW="38100" prstMaterial="matte">
          <a:bevelT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Calibri" pitchFamily="34" charset="0"/>
            </a:rPr>
            <a:t>Promoters &amp; Management</a:t>
          </a:r>
        </a:p>
      </dsp:txBody>
      <dsp:txXfrm>
        <a:off x="4017834" y="4230338"/>
        <a:ext cx="1084659" cy="726091"/>
      </dsp:txXfrm>
    </dsp:sp>
    <dsp:sp modelId="{99E64D8B-0A43-40ED-AE06-AB6F05D503FC}">
      <dsp:nvSpPr>
        <dsp:cNvPr id="0" name=""/>
        <dsp:cNvSpPr/>
      </dsp:nvSpPr>
      <dsp:spPr>
        <a:xfrm>
          <a:off x="1005455" y="215701"/>
          <a:ext cx="4762283" cy="4762283"/>
        </a:xfrm>
        <a:custGeom>
          <a:avLst/>
          <a:gdLst/>
          <a:ahLst/>
          <a:cxnLst/>
          <a:rect l="0" t="0" r="0" b="0"/>
          <a:pathLst>
            <a:path>
              <a:moveTo>
                <a:pt x="2969377" y="4688481"/>
              </a:moveTo>
              <a:arcTo wR="2381141" hR="2381141" stAng="4541857" swAng="54421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 zoom="95000"/>
          <a:lightRig rig="flat" dir="t"/>
        </a:scene3d>
        <a:sp3d z="-40000" prstMaterial="matte">
          <a:bevelT/>
        </a:sp3d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2D6EF9-8F76-42CE-B6F1-9229EA23F21C}">
      <dsp:nvSpPr>
        <dsp:cNvPr id="0" name=""/>
        <dsp:cNvSpPr/>
      </dsp:nvSpPr>
      <dsp:spPr>
        <a:xfrm>
          <a:off x="2721218" y="4724397"/>
          <a:ext cx="878690" cy="571148"/>
        </a:xfrm>
        <a:prstGeom prst="roundRect">
          <a:avLst/>
        </a:prstGeom>
        <a:solidFill>
          <a:schemeClr val="accent2">
            <a:lumMod val="50000"/>
          </a:schemeClr>
        </a:solidFill>
        <a:ln>
          <a:noFill/>
        </a:ln>
        <a:effectLst/>
        <a:scene3d>
          <a:camera prst="orthographicFront" zoom="95000"/>
          <a:lightRig rig="flat" dir="t"/>
        </a:scene3d>
        <a:sp3d extrusionH="381000" contourW="38100" prstMaterial="matte">
          <a:bevelT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Calibri" pitchFamily="34" charset="0"/>
            </a:rPr>
            <a:t>Industry &amp; Market</a:t>
          </a:r>
        </a:p>
      </dsp:txBody>
      <dsp:txXfrm>
        <a:off x="2749099" y="4752278"/>
        <a:ext cx="822928" cy="515386"/>
      </dsp:txXfrm>
    </dsp:sp>
    <dsp:sp modelId="{E0C47136-C055-4A56-BB82-0CDAE3912DD9}">
      <dsp:nvSpPr>
        <dsp:cNvPr id="0" name=""/>
        <dsp:cNvSpPr/>
      </dsp:nvSpPr>
      <dsp:spPr>
        <a:xfrm>
          <a:off x="589012" y="219175"/>
          <a:ext cx="4762283" cy="4762283"/>
        </a:xfrm>
        <a:custGeom>
          <a:avLst/>
          <a:gdLst/>
          <a:ahLst/>
          <a:cxnLst/>
          <a:rect l="0" t="0" r="0" b="0"/>
          <a:pathLst>
            <a:path>
              <a:moveTo>
                <a:pt x="2127719" y="4748759"/>
              </a:moveTo>
              <a:arcTo wR="2381141" hR="2381141" stAng="5766569" swAng="639267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 zoom="95000"/>
          <a:lightRig rig="flat" dir="t"/>
        </a:scene3d>
        <a:sp3d z="-40000" prstMaterial="matte">
          <a:bevelT/>
        </a:sp3d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FA4B91-AAA7-4117-BEA5-390D2336BB4B}">
      <dsp:nvSpPr>
        <dsp:cNvPr id="0" name=""/>
        <dsp:cNvSpPr/>
      </dsp:nvSpPr>
      <dsp:spPr>
        <a:xfrm>
          <a:off x="1235889" y="4307809"/>
          <a:ext cx="1050149" cy="571148"/>
        </a:xfrm>
        <a:prstGeom prst="roundRect">
          <a:avLst/>
        </a:prstGeom>
        <a:solidFill>
          <a:schemeClr val="accent2">
            <a:lumMod val="50000"/>
          </a:schemeClr>
        </a:solidFill>
        <a:ln>
          <a:noFill/>
        </a:ln>
        <a:effectLst/>
        <a:scene3d>
          <a:camera prst="orthographicFront" zoom="95000"/>
          <a:lightRig rig="flat" dir="t"/>
        </a:scene3d>
        <a:sp3d extrusionH="381000" contourW="38100" prstMaterial="matte">
          <a:bevelT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Calibri" pitchFamily="34" charset="0"/>
            </a:rPr>
            <a:t>Competition</a:t>
          </a:r>
        </a:p>
      </dsp:txBody>
      <dsp:txXfrm>
        <a:off x="1263770" y="4335690"/>
        <a:ext cx="994387" cy="515386"/>
      </dsp:txXfrm>
    </dsp:sp>
    <dsp:sp modelId="{07A11790-57BD-43CA-903B-174770E0745D}">
      <dsp:nvSpPr>
        <dsp:cNvPr id="0" name=""/>
        <dsp:cNvSpPr/>
      </dsp:nvSpPr>
      <dsp:spPr>
        <a:xfrm>
          <a:off x="779422" y="285858"/>
          <a:ext cx="4762283" cy="4762283"/>
        </a:xfrm>
        <a:custGeom>
          <a:avLst/>
          <a:gdLst/>
          <a:ahLst/>
          <a:cxnLst/>
          <a:rect l="0" t="0" r="0" b="0"/>
          <a:pathLst>
            <a:path>
              <a:moveTo>
                <a:pt x="650406" y="4016497"/>
              </a:moveTo>
              <a:arcTo wR="2381141" hR="2381141" stAng="8197384" swAng="106771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 zoom="95000"/>
          <a:lightRig rig="flat" dir="t"/>
        </a:scene3d>
        <a:sp3d z="-40000" prstMaterial="matte">
          <a:bevelT/>
        </a:sp3d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62B43C-B85D-4470-B175-C1B20BFDC950}">
      <dsp:nvSpPr>
        <dsp:cNvPr id="0" name=""/>
        <dsp:cNvSpPr/>
      </dsp:nvSpPr>
      <dsp:spPr>
        <a:xfrm>
          <a:off x="383955" y="3117238"/>
          <a:ext cx="1024016" cy="571148"/>
        </a:xfrm>
        <a:prstGeom prst="roundRect">
          <a:avLst/>
        </a:prstGeom>
        <a:solidFill>
          <a:schemeClr val="accent2">
            <a:lumMod val="50000"/>
          </a:schemeClr>
        </a:solidFill>
        <a:ln>
          <a:noFill/>
        </a:ln>
        <a:effectLst/>
        <a:scene3d>
          <a:camera prst="orthographicFront" zoom="95000"/>
          <a:lightRig rig="flat" dir="t"/>
        </a:scene3d>
        <a:sp3d extrusionH="381000" contourW="38100" prstMaterial="matte">
          <a:bevelT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Calibri" pitchFamily="34" charset="0"/>
            </a:rPr>
            <a:t>Profitability</a:t>
          </a:r>
        </a:p>
      </dsp:txBody>
      <dsp:txXfrm>
        <a:off x="411836" y="3145119"/>
        <a:ext cx="968254" cy="515386"/>
      </dsp:txXfrm>
    </dsp:sp>
    <dsp:sp modelId="{4AF70ABF-2A83-4AEE-AECB-3BCB8F2E721A}">
      <dsp:nvSpPr>
        <dsp:cNvPr id="0" name=""/>
        <dsp:cNvSpPr/>
      </dsp:nvSpPr>
      <dsp:spPr>
        <a:xfrm>
          <a:off x="790194" y="345938"/>
          <a:ext cx="4762283" cy="4762283"/>
        </a:xfrm>
        <a:custGeom>
          <a:avLst/>
          <a:gdLst/>
          <a:ahLst/>
          <a:cxnLst/>
          <a:rect l="0" t="0" r="0" b="0"/>
          <a:pathLst>
            <a:path>
              <a:moveTo>
                <a:pt x="30834" y="2763097"/>
              </a:moveTo>
              <a:arcTo wR="2381141" hR="2381141" stAng="10246162" swAng="118234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 zoom="95000"/>
          <a:lightRig rig="flat" dir="t"/>
        </a:scene3d>
        <a:sp3d z="-40000" prstMaterial="matte">
          <a:bevelT/>
        </a:sp3d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30B188-9044-498F-83B9-92F90EC90B44}">
      <dsp:nvSpPr>
        <dsp:cNvPr id="0" name=""/>
        <dsp:cNvSpPr/>
      </dsp:nvSpPr>
      <dsp:spPr>
        <a:xfrm>
          <a:off x="457191" y="1714847"/>
          <a:ext cx="878690" cy="571148"/>
        </a:xfrm>
        <a:prstGeom prst="roundRect">
          <a:avLst/>
        </a:prstGeom>
        <a:solidFill>
          <a:schemeClr val="accent2">
            <a:lumMod val="50000"/>
          </a:schemeClr>
        </a:solidFill>
        <a:ln>
          <a:noFill/>
        </a:ln>
        <a:effectLst/>
        <a:scene3d>
          <a:camera prst="orthographicFront" zoom="95000"/>
          <a:lightRig rig="flat" dir="t"/>
        </a:scene3d>
        <a:sp3d extrusionH="381000" contourW="38100" prstMaterial="matte">
          <a:bevelT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Calibri" pitchFamily="34" charset="0"/>
            </a:rPr>
            <a:t>Proposed </a:t>
          </a:r>
          <a:r>
            <a:rPr lang="en-US" sz="1300" b="1" kern="1200" dirty="0" err="1">
              <a:latin typeface="Calibri" pitchFamily="34" charset="0"/>
            </a:rPr>
            <a:t>Capex</a:t>
          </a:r>
          <a:endParaRPr lang="en-US" sz="1300" b="1" kern="1200" dirty="0">
            <a:latin typeface="Calibri" pitchFamily="34" charset="0"/>
          </a:endParaRPr>
        </a:p>
      </dsp:txBody>
      <dsp:txXfrm>
        <a:off x="485072" y="1742728"/>
        <a:ext cx="822928" cy="515386"/>
      </dsp:txXfrm>
    </dsp:sp>
    <dsp:sp modelId="{BB8AD4E4-E032-4A2B-ADB3-8338BFD30538}">
      <dsp:nvSpPr>
        <dsp:cNvPr id="0" name=""/>
        <dsp:cNvSpPr/>
      </dsp:nvSpPr>
      <dsp:spPr>
        <a:xfrm>
          <a:off x="821755" y="240156"/>
          <a:ext cx="4762283" cy="4762283"/>
        </a:xfrm>
        <a:custGeom>
          <a:avLst/>
          <a:gdLst/>
          <a:ahLst/>
          <a:cxnLst/>
          <a:rect l="0" t="0" r="0" b="0"/>
          <a:pathLst>
            <a:path>
              <a:moveTo>
                <a:pt x="182394" y="1467169"/>
              </a:moveTo>
              <a:arcTo wR="2381141" hR="2381141" stAng="12154297" swAng="115747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 zoom="95000"/>
          <a:lightRig rig="flat" dir="t"/>
        </a:scene3d>
        <a:sp3d z="-40000" prstMaterial="matte">
          <a:bevelT/>
        </a:sp3d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885305-50C4-4FCE-A38A-E08CCD374AAF}">
      <dsp:nvSpPr>
        <dsp:cNvPr id="0" name=""/>
        <dsp:cNvSpPr/>
      </dsp:nvSpPr>
      <dsp:spPr>
        <a:xfrm>
          <a:off x="1321618" y="455041"/>
          <a:ext cx="878690" cy="571148"/>
        </a:xfrm>
        <a:prstGeom prst="roundRect">
          <a:avLst/>
        </a:prstGeom>
        <a:solidFill>
          <a:schemeClr val="accent2">
            <a:lumMod val="50000"/>
          </a:schemeClr>
        </a:solidFill>
        <a:ln>
          <a:noFill/>
        </a:ln>
        <a:effectLst/>
        <a:scene3d>
          <a:camera prst="orthographicFront" zoom="95000"/>
          <a:lightRig rig="flat" dir="t"/>
        </a:scene3d>
        <a:sp3d extrusionH="381000" contourW="38100" prstMaterial="matte">
          <a:bevelT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Calibri" pitchFamily="34" charset="0"/>
            </a:rPr>
            <a:t>Cash flows</a:t>
          </a:r>
        </a:p>
      </dsp:txBody>
      <dsp:txXfrm>
        <a:off x="1349499" y="482922"/>
        <a:ext cx="822928" cy="515386"/>
      </dsp:txXfrm>
    </dsp:sp>
    <dsp:sp modelId="{75F75F88-0C0C-4241-97E6-7C4240576A9A}">
      <dsp:nvSpPr>
        <dsp:cNvPr id="0" name=""/>
        <dsp:cNvSpPr/>
      </dsp:nvSpPr>
      <dsp:spPr>
        <a:xfrm>
          <a:off x="779422" y="285858"/>
          <a:ext cx="4762283" cy="4762283"/>
        </a:xfrm>
        <a:custGeom>
          <a:avLst/>
          <a:gdLst/>
          <a:ahLst/>
          <a:cxnLst/>
          <a:rect l="0" t="0" r="0" b="0"/>
          <a:pathLst>
            <a:path>
              <a:moveTo>
                <a:pt x="1425879" y="200015"/>
              </a:moveTo>
              <a:arcTo wR="2381141" hR="2381141" stAng="14780889" swAng="773283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 zoom="95000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46554B-05FF-46A3-BDA8-341085B4658B}">
      <dsp:nvSpPr>
        <dsp:cNvPr id="0" name=""/>
        <dsp:cNvSpPr/>
      </dsp:nvSpPr>
      <dsp:spPr>
        <a:xfrm>
          <a:off x="0" y="254793"/>
          <a:ext cx="1393031" cy="557212"/>
        </a:xfrm>
        <a:prstGeom prst="chevron">
          <a:avLst/>
        </a:prstGeom>
        <a:solidFill>
          <a:schemeClr val="accent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chemeClr val="bg1"/>
              </a:solidFill>
              <a:latin typeface="Calibri" pitchFamily="34" charset="0"/>
            </a:rPr>
            <a:t>Preparation of business plan</a:t>
          </a:r>
        </a:p>
      </dsp:txBody>
      <dsp:txXfrm>
        <a:off x="278606" y="254793"/>
        <a:ext cx="835819" cy="557212"/>
      </dsp:txXfrm>
    </dsp:sp>
    <dsp:sp modelId="{63FAF794-C8BA-4928-9E0B-BA0388405B7A}">
      <dsp:nvSpPr>
        <dsp:cNvPr id="0" name=""/>
        <dsp:cNvSpPr/>
      </dsp:nvSpPr>
      <dsp:spPr>
        <a:xfrm>
          <a:off x="1253728" y="254793"/>
          <a:ext cx="1393031" cy="557212"/>
        </a:xfrm>
        <a:prstGeom prst="chevron">
          <a:avLst/>
        </a:prstGeom>
        <a:solidFill>
          <a:schemeClr val="accent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chemeClr val="bg1"/>
              </a:solidFill>
              <a:latin typeface="Calibri" pitchFamily="34" charset="0"/>
            </a:rPr>
            <a:t>Submission to fund</a:t>
          </a:r>
        </a:p>
      </dsp:txBody>
      <dsp:txXfrm>
        <a:off x="1532334" y="254793"/>
        <a:ext cx="835819" cy="557212"/>
      </dsp:txXfrm>
    </dsp:sp>
    <dsp:sp modelId="{03D52F2A-EFCD-4709-B32F-54D8AE9B6A16}">
      <dsp:nvSpPr>
        <dsp:cNvPr id="0" name=""/>
        <dsp:cNvSpPr/>
      </dsp:nvSpPr>
      <dsp:spPr>
        <a:xfrm>
          <a:off x="2507456" y="254793"/>
          <a:ext cx="1393031" cy="557212"/>
        </a:xfrm>
        <a:prstGeom prst="chevron">
          <a:avLst/>
        </a:prstGeom>
        <a:solidFill>
          <a:schemeClr val="accent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 err="1">
              <a:solidFill>
                <a:schemeClr val="bg1"/>
              </a:solidFill>
              <a:latin typeface="Calibri" pitchFamily="34" charset="0"/>
            </a:rPr>
            <a:t>Indepth</a:t>
          </a:r>
          <a:r>
            <a:rPr lang="en-US" sz="1200" b="1" kern="1200" dirty="0">
              <a:solidFill>
                <a:schemeClr val="bg1"/>
              </a:solidFill>
              <a:latin typeface="Calibri" pitchFamily="34" charset="0"/>
            </a:rPr>
            <a:t> analysis</a:t>
          </a:r>
        </a:p>
      </dsp:txBody>
      <dsp:txXfrm>
        <a:off x="2786062" y="254793"/>
        <a:ext cx="835819" cy="557212"/>
      </dsp:txXfrm>
    </dsp:sp>
    <dsp:sp modelId="{D4442599-BAA0-4040-A69F-E4A08C70ED81}">
      <dsp:nvSpPr>
        <dsp:cNvPr id="0" name=""/>
        <dsp:cNvSpPr/>
      </dsp:nvSpPr>
      <dsp:spPr>
        <a:xfrm>
          <a:off x="3761184" y="254793"/>
          <a:ext cx="1393031" cy="557212"/>
        </a:xfrm>
        <a:prstGeom prst="chevron">
          <a:avLst/>
        </a:prstGeom>
        <a:solidFill>
          <a:schemeClr val="accent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chemeClr val="bg1"/>
              </a:solidFill>
              <a:latin typeface="Calibri" pitchFamily="34" charset="0"/>
            </a:rPr>
            <a:t>Valuation &amp; commercial terms</a:t>
          </a:r>
        </a:p>
      </dsp:txBody>
      <dsp:txXfrm>
        <a:off x="4039790" y="254793"/>
        <a:ext cx="835819" cy="557212"/>
      </dsp:txXfrm>
    </dsp:sp>
    <dsp:sp modelId="{D6181632-0384-47F4-B9CF-7E1BBF303891}">
      <dsp:nvSpPr>
        <dsp:cNvPr id="0" name=""/>
        <dsp:cNvSpPr/>
      </dsp:nvSpPr>
      <dsp:spPr>
        <a:xfrm>
          <a:off x="5014912" y="254793"/>
          <a:ext cx="1393031" cy="557212"/>
        </a:xfrm>
        <a:prstGeom prst="chevron">
          <a:avLst/>
        </a:prstGeom>
        <a:solidFill>
          <a:schemeClr val="accent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chemeClr val="bg1"/>
              </a:solidFill>
              <a:latin typeface="Calibri" pitchFamily="34" charset="0"/>
            </a:rPr>
            <a:t>Execution of term sheet</a:t>
          </a:r>
        </a:p>
      </dsp:txBody>
      <dsp:txXfrm>
        <a:off x="5293518" y="254793"/>
        <a:ext cx="835819" cy="557212"/>
      </dsp:txXfrm>
    </dsp:sp>
    <dsp:sp modelId="{26EC1551-2B50-4E1A-A14F-15A79792DC33}">
      <dsp:nvSpPr>
        <dsp:cNvPr id="0" name=""/>
        <dsp:cNvSpPr/>
      </dsp:nvSpPr>
      <dsp:spPr>
        <a:xfrm>
          <a:off x="6268640" y="254793"/>
          <a:ext cx="1393031" cy="557212"/>
        </a:xfrm>
        <a:prstGeom prst="chevron">
          <a:avLst/>
        </a:prstGeom>
        <a:solidFill>
          <a:schemeClr val="accent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chemeClr val="bg1"/>
              </a:solidFill>
              <a:latin typeface="Calibri" pitchFamily="34" charset="0"/>
            </a:rPr>
            <a:t>Due diligence</a:t>
          </a:r>
        </a:p>
      </dsp:txBody>
      <dsp:txXfrm>
        <a:off x="6547246" y="254793"/>
        <a:ext cx="835819" cy="557212"/>
      </dsp:txXfrm>
    </dsp:sp>
    <dsp:sp modelId="{9DD19B4F-E479-4FBC-AA9E-9E42C1D94A16}">
      <dsp:nvSpPr>
        <dsp:cNvPr id="0" name=""/>
        <dsp:cNvSpPr/>
      </dsp:nvSpPr>
      <dsp:spPr>
        <a:xfrm>
          <a:off x="7522368" y="254793"/>
          <a:ext cx="1393031" cy="557212"/>
        </a:xfrm>
        <a:prstGeom prst="chevron">
          <a:avLst/>
        </a:prstGeom>
        <a:solidFill>
          <a:schemeClr val="accent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chemeClr val="bg1"/>
              </a:solidFill>
              <a:latin typeface="Calibri" pitchFamily="34" charset="0"/>
            </a:rPr>
            <a:t>Shareholder Agreement</a:t>
          </a:r>
        </a:p>
      </dsp:txBody>
      <dsp:txXfrm>
        <a:off x="7800974" y="254793"/>
        <a:ext cx="835819" cy="55721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46554B-05FF-46A3-BDA8-341085B4658B}">
      <dsp:nvSpPr>
        <dsp:cNvPr id="0" name=""/>
        <dsp:cNvSpPr/>
      </dsp:nvSpPr>
      <dsp:spPr>
        <a:xfrm>
          <a:off x="2053" y="0"/>
          <a:ext cx="2502247" cy="533400"/>
        </a:xfrm>
        <a:prstGeom prst="chevron">
          <a:avLst/>
        </a:prstGeom>
        <a:solidFill>
          <a:schemeClr val="accent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MIS &amp; Budgeting</a:t>
          </a:r>
        </a:p>
      </dsp:txBody>
      <dsp:txXfrm>
        <a:off x="268753" y="0"/>
        <a:ext cx="1968847" cy="533400"/>
      </dsp:txXfrm>
    </dsp:sp>
    <dsp:sp modelId="{63FAF794-C8BA-4928-9E0B-BA0388405B7A}">
      <dsp:nvSpPr>
        <dsp:cNvPr id="0" name=""/>
        <dsp:cNvSpPr/>
      </dsp:nvSpPr>
      <dsp:spPr>
        <a:xfrm>
          <a:off x="2254076" y="0"/>
          <a:ext cx="2502247" cy="533400"/>
        </a:xfrm>
        <a:prstGeom prst="chevron">
          <a:avLst/>
        </a:prstGeom>
        <a:solidFill>
          <a:schemeClr val="accent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Periodic monitoring</a:t>
          </a:r>
        </a:p>
      </dsp:txBody>
      <dsp:txXfrm>
        <a:off x="2520776" y="0"/>
        <a:ext cx="1968847" cy="533400"/>
      </dsp:txXfrm>
    </dsp:sp>
    <dsp:sp modelId="{03D52F2A-EFCD-4709-B32F-54D8AE9B6A16}">
      <dsp:nvSpPr>
        <dsp:cNvPr id="0" name=""/>
        <dsp:cNvSpPr/>
      </dsp:nvSpPr>
      <dsp:spPr>
        <a:xfrm>
          <a:off x="4506098" y="0"/>
          <a:ext cx="2502247" cy="533400"/>
        </a:xfrm>
        <a:prstGeom prst="chevron">
          <a:avLst/>
        </a:prstGeom>
        <a:solidFill>
          <a:schemeClr val="accent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Reporting to Board nominee</a:t>
          </a:r>
        </a:p>
      </dsp:txBody>
      <dsp:txXfrm>
        <a:off x="4772798" y="0"/>
        <a:ext cx="1968847" cy="533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19E869-FB27-44B7-959D-B3DFC4CB2F2D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6E650D-97D4-4853-A16F-58242B7F27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191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CB9C3FA9-4559-46B7-9F54-AC769885891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658E8EBF-9BDF-4908-A8B1-83C6C750D53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595B18B9-4DB6-458E-9EDF-50561BBAB5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B64F03D-8560-4762-9C27-910C53F81604}" type="slidenum">
              <a:rPr lang="en-US" altLang="en-US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32C0C410-482E-4418-8605-72433012EB9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89671C92-6BA7-48E5-A4A9-E8C7C81F34A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4A0F70F1-18EE-43DA-87AE-EBB003CF9C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FB92ACA-8245-4F20-90F7-23A0BB36E3AF}" type="slidenum">
              <a:rPr lang="en-US" altLang="en-US"/>
              <a:pPr>
                <a:spcBef>
                  <a:spcPct val="0"/>
                </a:spcBef>
              </a:pPr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id="{F70D3A3B-4ED8-4011-933E-C910FCD4758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id="{3B27F10E-BFE3-4F69-8BDE-EAC4DB92BA4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7412" name="Slide Number Placeholder 3">
            <a:extLst>
              <a:ext uri="{FF2B5EF4-FFF2-40B4-BE49-F238E27FC236}">
                <a16:creationId xmlns:a16="http://schemas.microsoft.com/office/drawing/2014/main" id="{ACFFD090-3159-47E1-8B82-75C7F51EF9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B796813-4FF9-4FAB-AE57-3888030B0EDD}" type="slidenum">
              <a:rPr lang="en-US" altLang="en-US"/>
              <a:pPr>
                <a:spcBef>
                  <a:spcPct val="0"/>
                </a:spcBef>
              </a:pPr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>
            <a:extLst>
              <a:ext uri="{FF2B5EF4-FFF2-40B4-BE49-F238E27FC236}">
                <a16:creationId xmlns:a16="http://schemas.microsoft.com/office/drawing/2014/main" id="{B848DCAC-986B-44B5-B121-00B663696D4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>
            <a:extLst>
              <a:ext uri="{FF2B5EF4-FFF2-40B4-BE49-F238E27FC236}">
                <a16:creationId xmlns:a16="http://schemas.microsoft.com/office/drawing/2014/main" id="{D8BF5BF5-C20B-4701-890C-769C1D7240E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7139B705-20C1-4D59-8F76-CFFB59E5B6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F1D47B9-CF03-4405-AF26-8DD83968C125}" type="slidenum">
              <a:rPr lang="en-US" altLang="en-US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C2E02316-C189-4115-A435-1B599763833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FDDB1232-63F5-4391-B882-032C34A75CF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868E3366-A2D5-4EDE-9B7A-3F675BCA69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983C5CB-06F1-42B6-A0C9-0FFF4B56D07A}" type="slidenum">
              <a:rPr lang="en-US" altLang="en-US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>
            <a:extLst>
              <a:ext uri="{FF2B5EF4-FFF2-40B4-BE49-F238E27FC236}">
                <a16:creationId xmlns:a16="http://schemas.microsoft.com/office/drawing/2014/main" id="{369F59B2-1A13-490C-8320-9F8E955D264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>
            <a:extLst>
              <a:ext uri="{FF2B5EF4-FFF2-40B4-BE49-F238E27FC236}">
                <a16:creationId xmlns:a16="http://schemas.microsoft.com/office/drawing/2014/main" id="{D3067B48-1C9A-4F2A-B570-1EDCE7882BD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0E7480CD-EBF2-4E95-9E43-3CEC5A6CBF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732099D-F303-4C96-9825-83D64992CAC8}" type="slidenum">
              <a:rPr lang="en-US" altLang="en-US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>
            <a:extLst>
              <a:ext uri="{FF2B5EF4-FFF2-40B4-BE49-F238E27FC236}">
                <a16:creationId xmlns:a16="http://schemas.microsoft.com/office/drawing/2014/main" id="{6EBBEA8C-D3A8-4591-8450-8C215EE19E9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>
            <a:extLst>
              <a:ext uri="{FF2B5EF4-FFF2-40B4-BE49-F238E27FC236}">
                <a16:creationId xmlns:a16="http://schemas.microsoft.com/office/drawing/2014/main" id="{D7F3CC5C-C3DE-4035-AB00-A5DDBDEBE12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369B3AB0-444D-4163-97FC-49664BAED1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D3FC283-B8C9-47A4-8B2C-438556EC9A49}" type="slidenum">
              <a:rPr lang="en-US" altLang="en-US"/>
              <a:pPr>
                <a:spcBef>
                  <a:spcPct val="0"/>
                </a:spcBef>
              </a:pPr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>
            <a:extLst>
              <a:ext uri="{FF2B5EF4-FFF2-40B4-BE49-F238E27FC236}">
                <a16:creationId xmlns:a16="http://schemas.microsoft.com/office/drawing/2014/main" id="{40FCA547-92C6-4967-BA1A-33EC2B22B0D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>
            <a:extLst>
              <a:ext uri="{FF2B5EF4-FFF2-40B4-BE49-F238E27FC236}">
                <a16:creationId xmlns:a16="http://schemas.microsoft.com/office/drawing/2014/main" id="{C8502D3C-6C75-46EF-BB0B-A9BDAA16F23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id="{02619CD7-CE4C-4D55-A2CB-60A5F6BC62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C153DE1-F1B4-47C2-9E51-A5F9CEE05EC7}" type="slidenum">
              <a:rPr lang="en-US" altLang="en-US"/>
              <a:pPr>
                <a:spcBef>
                  <a:spcPct val="0"/>
                </a:spcBef>
              </a:pPr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>
            <a:extLst>
              <a:ext uri="{FF2B5EF4-FFF2-40B4-BE49-F238E27FC236}">
                <a16:creationId xmlns:a16="http://schemas.microsoft.com/office/drawing/2014/main" id="{9C78D4D0-864A-4B70-9ACF-D80D05BD5AB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>
            <a:extLst>
              <a:ext uri="{FF2B5EF4-FFF2-40B4-BE49-F238E27FC236}">
                <a16:creationId xmlns:a16="http://schemas.microsoft.com/office/drawing/2014/main" id="{4A4A268C-1E03-45A6-B4BF-E97AE5E4ED9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462F45BC-ACDE-44E4-927F-5FC1B418E7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72BAD7B-9049-42BC-B03D-9EC54FC7F937}" type="slidenum">
              <a:rPr lang="en-US" altLang="en-US"/>
              <a:pPr>
                <a:spcBef>
                  <a:spcPct val="0"/>
                </a:spcBef>
              </a:pPr>
              <a:t>11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>
            <a:extLst>
              <a:ext uri="{FF2B5EF4-FFF2-40B4-BE49-F238E27FC236}">
                <a16:creationId xmlns:a16="http://schemas.microsoft.com/office/drawing/2014/main" id="{71008BBC-D0FA-40C9-AF44-824EF2F463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>
            <a:extLst>
              <a:ext uri="{FF2B5EF4-FFF2-40B4-BE49-F238E27FC236}">
                <a16:creationId xmlns:a16="http://schemas.microsoft.com/office/drawing/2014/main" id="{803FA7F4-2CC5-4302-BAF6-B4A7720ACAA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1748" name="Slide Number Placeholder 3">
            <a:extLst>
              <a:ext uri="{FF2B5EF4-FFF2-40B4-BE49-F238E27FC236}">
                <a16:creationId xmlns:a16="http://schemas.microsoft.com/office/drawing/2014/main" id="{6F6AA477-97C4-41D3-B597-F55359135F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56F2D57-8974-4523-98D7-AA77A05CE584}" type="slidenum">
              <a:rPr lang="en-US" altLang="en-US"/>
              <a:pPr>
                <a:spcBef>
                  <a:spcPct val="0"/>
                </a:spcBef>
              </a:pPr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>
            <a:extLst>
              <a:ext uri="{FF2B5EF4-FFF2-40B4-BE49-F238E27FC236}">
                <a16:creationId xmlns:a16="http://schemas.microsoft.com/office/drawing/2014/main" id="{CEBDC260-B4D8-481F-B274-4D5E2118B9F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>
            <a:extLst>
              <a:ext uri="{FF2B5EF4-FFF2-40B4-BE49-F238E27FC236}">
                <a16:creationId xmlns:a16="http://schemas.microsoft.com/office/drawing/2014/main" id="{C989E90D-C3D4-4544-941B-9ADC2993452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id="{5CEC91DF-1FDA-4878-AEB3-B3A81A024C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674CC24-8367-4F9F-9BF8-F86D82CB4E0E}" type="slidenum">
              <a:rPr lang="en-US" altLang="en-US"/>
              <a:pPr>
                <a:spcBef>
                  <a:spcPct val="0"/>
                </a:spcBef>
              </a:pPr>
              <a:t>13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>
            <a:extLst>
              <a:ext uri="{FF2B5EF4-FFF2-40B4-BE49-F238E27FC236}">
                <a16:creationId xmlns:a16="http://schemas.microsoft.com/office/drawing/2014/main" id="{44A1DEEB-611A-45B2-8A56-9FC4B8EF84A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>
            <a:extLst>
              <a:ext uri="{FF2B5EF4-FFF2-40B4-BE49-F238E27FC236}">
                <a16:creationId xmlns:a16="http://schemas.microsoft.com/office/drawing/2014/main" id="{11CA8794-7952-4B2E-A8BF-A7F6487B6D2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C40D7209-BC37-44BE-A8D5-E6A66B06DE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18A8BB0-B23E-49C0-9174-72C9E2FA24C4}" type="slidenum">
              <a:rPr lang="en-US" altLang="en-US"/>
              <a:pPr>
                <a:spcBef>
                  <a:spcPct val="0"/>
                </a:spcBef>
              </a:pPr>
              <a:t>14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>
            <a:extLst>
              <a:ext uri="{FF2B5EF4-FFF2-40B4-BE49-F238E27FC236}">
                <a16:creationId xmlns:a16="http://schemas.microsoft.com/office/drawing/2014/main" id="{DEB1B735-A548-43DF-9DFB-1A519700DE2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>
            <a:extLst>
              <a:ext uri="{FF2B5EF4-FFF2-40B4-BE49-F238E27FC236}">
                <a16:creationId xmlns:a16="http://schemas.microsoft.com/office/drawing/2014/main" id="{0EE8F332-5BFF-46F7-BD60-ED221A50F17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7892" name="Slide Number Placeholder 3">
            <a:extLst>
              <a:ext uri="{FF2B5EF4-FFF2-40B4-BE49-F238E27FC236}">
                <a16:creationId xmlns:a16="http://schemas.microsoft.com/office/drawing/2014/main" id="{6F09B0F3-E89B-4A57-8B21-35A4575A08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83F1ED5-1C38-47EF-B0C3-EC71D3C51CB6}" type="slidenum">
              <a:rPr lang="en-US" altLang="en-US"/>
              <a:pPr>
                <a:spcBef>
                  <a:spcPct val="0"/>
                </a:spcBef>
              </a:pPr>
              <a:t>15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2282569B-F686-4A24-8475-D140EAF9947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72493FD2-8B6E-4975-A6F0-95465563FB9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C26675FE-5961-437D-8223-312A0EC3BB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E2F9AFB-30BF-4253-8C75-FE403D9B27B5}" type="slidenum">
              <a:rPr lang="en-US" altLang="en-US"/>
              <a:pPr>
                <a:spcBef>
                  <a:spcPct val="0"/>
                </a:spcBef>
              </a:pPr>
              <a:t>16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>
            <a:extLst>
              <a:ext uri="{FF2B5EF4-FFF2-40B4-BE49-F238E27FC236}">
                <a16:creationId xmlns:a16="http://schemas.microsoft.com/office/drawing/2014/main" id="{7355AAD1-242D-4B62-BF01-3592759131A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>
            <a:extLst>
              <a:ext uri="{FF2B5EF4-FFF2-40B4-BE49-F238E27FC236}">
                <a16:creationId xmlns:a16="http://schemas.microsoft.com/office/drawing/2014/main" id="{B2B2CCF4-693A-4C20-9B0B-05E48521828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1988" name="Slide Number Placeholder 3">
            <a:extLst>
              <a:ext uri="{FF2B5EF4-FFF2-40B4-BE49-F238E27FC236}">
                <a16:creationId xmlns:a16="http://schemas.microsoft.com/office/drawing/2014/main" id="{95826D83-1A69-4B00-AE22-F403BDD30F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0069F15-1157-4F0A-A7A8-32E8A0445170}" type="slidenum">
              <a:rPr lang="en-US" altLang="en-US"/>
              <a:pPr>
                <a:spcBef>
                  <a:spcPct val="0"/>
                </a:spcBef>
              </a:pPr>
              <a:t>17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id="{22B9E1A1-3407-4276-A383-6764DE02EA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id="{F7BB5B65-47E8-4BC5-B4C8-84D291D480B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A331EC88-95CF-4D08-9F03-17A80F58C0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74B4371-D362-4F99-9A2A-7FB3B13E25A4}" type="slidenum">
              <a:rPr lang="en-US" altLang="en-US"/>
              <a:pPr>
                <a:spcBef>
                  <a:spcPct val="0"/>
                </a:spcBef>
              </a:pPr>
              <a:t>18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>
            <a:extLst>
              <a:ext uri="{FF2B5EF4-FFF2-40B4-BE49-F238E27FC236}">
                <a16:creationId xmlns:a16="http://schemas.microsoft.com/office/drawing/2014/main" id="{05790AA8-15EF-49C3-BA33-BAD4BB17DD1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>
            <a:extLst>
              <a:ext uri="{FF2B5EF4-FFF2-40B4-BE49-F238E27FC236}">
                <a16:creationId xmlns:a16="http://schemas.microsoft.com/office/drawing/2014/main" id="{DC86C1E9-C56F-4ED7-B7F5-948D0769A96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6084" name="Slide Number Placeholder 3">
            <a:extLst>
              <a:ext uri="{FF2B5EF4-FFF2-40B4-BE49-F238E27FC236}">
                <a16:creationId xmlns:a16="http://schemas.microsoft.com/office/drawing/2014/main" id="{FFE6242D-AD8A-4AA4-A9D2-50BE9B8F7D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65835A5-4F01-40ED-9FEB-9482FEABEA05}" type="slidenum">
              <a:rPr lang="en-US" altLang="en-US"/>
              <a:pPr>
                <a:spcBef>
                  <a:spcPct val="0"/>
                </a:spcBef>
              </a:pPr>
              <a:t>19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>
            <a:extLst>
              <a:ext uri="{FF2B5EF4-FFF2-40B4-BE49-F238E27FC236}">
                <a16:creationId xmlns:a16="http://schemas.microsoft.com/office/drawing/2014/main" id="{996891BE-06ED-4046-BAF2-3A9C8A72748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>
            <a:extLst>
              <a:ext uri="{FF2B5EF4-FFF2-40B4-BE49-F238E27FC236}">
                <a16:creationId xmlns:a16="http://schemas.microsoft.com/office/drawing/2014/main" id="{F72B741D-9330-47E6-863B-23813C108A5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8132" name="Slide Number Placeholder 3">
            <a:extLst>
              <a:ext uri="{FF2B5EF4-FFF2-40B4-BE49-F238E27FC236}">
                <a16:creationId xmlns:a16="http://schemas.microsoft.com/office/drawing/2014/main" id="{597A9C3C-C543-44A2-80F7-1994AF776D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5B4D9BD-127F-491F-B433-904CCE72C464}" type="slidenum">
              <a:rPr lang="en-US" altLang="en-US"/>
              <a:pPr>
                <a:spcBef>
                  <a:spcPct val="0"/>
                </a:spcBef>
              </a:pPr>
              <a:t>20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>
            <a:extLst>
              <a:ext uri="{FF2B5EF4-FFF2-40B4-BE49-F238E27FC236}">
                <a16:creationId xmlns:a16="http://schemas.microsoft.com/office/drawing/2014/main" id="{DC76E3A4-FB4C-47AD-B5DE-BCE367802E3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>
            <a:extLst>
              <a:ext uri="{FF2B5EF4-FFF2-40B4-BE49-F238E27FC236}">
                <a16:creationId xmlns:a16="http://schemas.microsoft.com/office/drawing/2014/main" id="{2548B917-FAD1-46F8-9616-C39B32F8CB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0180" name="Slide Number Placeholder 3">
            <a:extLst>
              <a:ext uri="{FF2B5EF4-FFF2-40B4-BE49-F238E27FC236}">
                <a16:creationId xmlns:a16="http://schemas.microsoft.com/office/drawing/2014/main" id="{908AD8FE-145D-4F8A-9895-44740BD56A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947B9FA-FB55-4815-874B-05D89538CEA2}" type="slidenum">
              <a:rPr lang="en-US" altLang="en-US"/>
              <a:pPr>
                <a:spcBef>
                  <a:spcPct val="0"/>
                </a:spcBef>
              </a:pPr>
              <a:t>21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>
            <a:extLst>
              <a:ext uri="{FF2B5EF4-FFF2-40B4-BE49-F238E27FC236}">
                <a16:creationId xmlns:a16="http://schemas.microsoft.com/office/drawing/2014/main" id="{CFE5DB53-4BB4-4CF7-9C2C-B3FACE7DE8F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>
            <a:extLst>
              <a:ext uri="{FF2B5EF4-FFF2-40B4-BE49-F238E27FC236}">
                <a16:creationId xmlns:a16="http://schemas.microsoft.com/office/drawing/2014/main" id="{14CADB68-188D-478F-8F95-2D5F00607F3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2228" name="Slide Number Placeholder 3">
            <a:extLst>
              <a:ext uri="{FF2B5EF4-FFF2-40B4-BE49-F238E27FC236}">
                <a16:creationId xmlns:a16="http://schemas.microsoft.com/office/drawing/2014/main" id="{D5B913A0-3903-4E2E-ADC3-EEEF8D75C3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73E1D7A-93A4-4D36-9CCB-DEB47252F545}" type="slidenum">
              <a:rPr lang="en-US" altLang="en-US"/>
              <a:pPr>
                <a:spcBef>
                  <a:spcPct val="0"/>
                </a:spcBef>
              </a:pPr>
              <a:t>22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>
            <a:extLst>
              <a:ext uri="{FF2B5EF4-FFF2-40B4-BE49-F238E27FC236}">
                <a16:creationId xmlns:a16="http://schemas.microsoft.com/office/drawing/2014/main" id="{29584FFC-454E-4EAA-BF4E-78A8C22A3CA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>
            <a:extLst>
              <a:ext uri="{FF2B5EF4-FFF2-40B4-BE49-F238E27FC236}">
                <a16:creationId xmlns:a16="http://schemas.microsoft.com/office/drawing/2014/main" id="{05F532BE-A0D3-499E-A4E5-287A147D0EA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4276" name="Slide Number Placeholder 3">
            <a:extLst>
              <a:ext uri="{FF2B5EF4-FFF2-40B4-BE49-F238E27FC236}">
                <a16:creationId xmlns:a16="http://schemas.microsoft.com/office/drawing/2014/main" id="{60745C5F-C37F-4DCC-9864-5F4696B239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B386198-CDA8-48D6-911D-7756FD2F891B}" type="slidenum">
              <a:rPr lang="en-US" altLang="en-US"/>
              <a:pPr>
                <a:spcBef>
                  <a:spcPct val="0"/>
                </a:spcBef>
              </a:pPr>
              <a:t>23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>
            <a:extLst>
              <a:ext uri="{FF2B5EF4-FFF2-40B4-BE49-F238E27FC236}">
                <a16:creationId xmlns:a16="http://schemas.microsoft.com/office/drawing/2014/main" id="{88597845-11BE-4C99-BC60-196F8A7D038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>
            <a:extLst>
              <a:ext uri="{FF2B5EF4-FFF2-40B4-BE49-F238E27FC236}">
                <a16:creationId xmlns:a16="http://schemas.microsoft.com/office/drawing/2014/main" id="{AD7E1F55-02E2-4ECF-A5D7-1A49A1162D6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6324" name="Slide Number Placeholder 3">
            <a:extLst>
              <a:ext uri="{FF2B5EF4-FFF2-40B4-BE49-F238E27FC236}">
                <a16:creationId xmlns:a16="http://schemas.microsoft.com/office/drawing/2014/main" id="{FC8A814E-7BAC-4E54-87D0-08846F6350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5155349-68F3-4E52-B330-BFCCFD51BEF4}" type="slidenum">
              <a:rPr lang="en-US" altLang="en-US"/>
              <a:pPr>
                <a:spcBef>
                  <a:spcPct val="0"/>
                </a:spcBef>
              </a:pPr>
              <a:t>24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>
            <a:extLst>
              <a:ext uri="{FF2B5EF4-FFF2-40B4-BE49-F238E27FC236}">
                <a16:creationId xmlns:a16="http://schemas.microsoft.com/office/drawing/2014/main" id="{7A2C2E73-6A24-4055-9F9F-8019DB0DCD2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>
            <a:extLst>
              <a:ext uri="{FF2B5EF4-FFF2-40B4-BE49-F238E27FC236}">
                <a16:creationId xmlns:a16="http://schemas.microsoft.com/office/drawing/2014/main" id="{AEDD5740-65F7-4BB0-9067-CBBF1EE0D2D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8372" name="Slide Number Placeholder 3">
            <a:extLst>
              <a:ext uri="{FF2B5EF4-FFF2-40B4-BE49-F238E27FC236}">
                <a16:creationId xmlns:a16="http://schemas.microsoft.com/office/drawing/2014/main" id="{C1A6AC2F-0A71-4E0D-8606-E50FDB6CF3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8587DCF-4F57-424D-8F2F-64B6D36B7228}" type="slidenum">
              <a:rPr lang="en-US" altLang="en-US"/>
              <a:pPr>
                <a:spcBef>
                  <a:spcPct val="0"/>
                </a:spcBef>
              </a:pPr>
              <a:t>25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>
            <a:extLst>
              <a:ext uri="{FF2B5EF4-FFF2-40B4-BE49-F238E27FC236}">
                <a16:creationId xmlns:a16="http://schemas.microsoft.com/office/drawing/2014/main" id="{8CC46939-E36B-46E5-8DB9-2EF3DF4744F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>
            <a:extLst>
              <a:ext uri="{FF2B5EF4-FFF2-40B4-BE49-F238E27FC236}">
                <a16:creationId xmlns:a16="http://schemas.microsoft.com/office/drawing/2014/main" id="{A6A94638-21FA-4986-B65A-3779C7D7F1F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0420" name="Slide Number Placeholder 3">
            <a:extLst>
              <a:ext uri="{FF2B5EF4-FFF2-40B4-BE49-F238E27FC236}">
                <a16:creationId xmlns:a16="http://schemas.microsoft.com/office/drawing/2014/main" id="{CE69EC85-6F28-4363-9C8A-C5ECAE4DCD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15F7BDA-E86B-4B10-9A2A-EE037788F037}" type="slidenum">
              <a:rPr lang="en-US" altLang="en-US"/>
              <a:pPr>
                <a:spcBef>
                  <a:spcPct val="0"/>
                </a:spcBef>
              </a:pPr>
              <a:t>26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>
            <a:extLst>
              <a:ext uri="{FF2B5EF4-FFF2-40B4-BE49-F238E27FC236}">
                <a16:creationId xmlns:a16="http://schemas.microsoft.com/office/drawing/2014/main" id="{2702F2EB-F9B0-4C07-99BE-A09EB143CC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>
            <a:extLst>
              <a:ext uri="{FF2B5EF4-FFF2-40B4-BE49-F238E27FC236}">
                <a16:creationId xmlns:a16="http://schemas.microsoft.com/office/drawing/2014/main" id="{2DE4BB6D-76BD-488F-8BE4-B9AD04B402C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2468" name="Slide Number Placeholder 3">
            <a:extLst>
              <a:ext uri="{FF2B5EF4-FFF2-40B4-BE49-F238E27FC236}">
                <a16:creationId xmlns:a16="http://schemas.microsoft.com/office/drawing/2014/main" id="{3A8D9F1E-C780-48BF-8C92-9FB8F4EC2D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A4054B9-AF14-4AA4-AD23-4A05F4FB4F4E}" type="slidenum">
              <a:rPr lang="en-US" altLang="en-US"/>
              <a:pPr>
                <a:spcBef>
                  <a:spcPct val="0"/>
                </a:spcBef>
              </a:pPr>
              <a:t>27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>
            <a:extLst>
              <a:ext uri="{FF2B5EF4-FFF2-40B4-BE49-F238E27FC236}">
                <a16:creationId xmlns:a16="http://schemas.microsoft.com/office/drawing/2014/main" id="{70FAEB3D-BC7D-4D08-BB61-D8430A64B3E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>
            <a:extLst>
              <a:ext uri="{FF2B5EF4-FFF2-40B4-BE49-F238E27FC236}">
                <a16:creationId xmlns:a16="http://schemas.microsoft.com/office/drawing/2014/main" id="{78F8C13C-F5E7-4C48-BFC5-5641ACE77F5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4516" name="Slide Number Placeholder 3">
            <a:extLst>
              <a:ext uri="{FF2B5EF4-FFF2-40B4-BE49-F238E27FC236}">
                <a16:creationId xmlns:a16="http://schemas.microsoft.com/office/drawing/2014/main" id="{00A3CEAC-69E0-47E2-A683-5DB23D43DB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0C6D6B9-0099-490D-B4EF-8985CA96894A}" type="slidenum">
              <a:rPr lang="en-US" altLang="en-US"/>
              <a:pPr>
                <a:spcBef>
                  <a:spcPct val="0"/>
                </a:spcBef>
              </a:pPr>
              <a:t>28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>
            <a:extLst>
              <a:ext uri="{FF2B5EF4-FFF2-40B4-BE49-F238E27FC236}">
                <a16:creationId xmlns:a16="http://schemas.microsoft.com/office/drawing/2014/main" id="{06C8F003-2CCA-4E50-B384-3CF1A60FB5F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>
            <a:extLst>
              <a:ext uri="{FF2B5EF4-FFF2-40B4-BE49-F238E27FC236}">
                <a16:creationId xmlns:a16="http://schemas.microsoft.com/office/drawing/2014/main" id="{636A0333-1FC4-4C51-8A8E-471E85C7C67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6564" name="Slide Number Placeholder 3">
            <a:extLst>
              <a:ext uri="{FF2B5EF4-FFF2-40B4-BE49-F238E27FC236}">
                <a16:creationId xmlns:a16="http://schemas.microsoft.com/office/drawing/2014/main" id="{C64DDBC7-D5BD-4BE5-A648-5BEF64D531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6BAAD85-DC58-47FC-9132-6A0FD5A63AAB}" type="slidenum">
              <a:rPr lang="en-US" altLang="en-US"/>
              <a:pPr>
                <a:spcBef>
                  <a:spcPct val="0"/>
                </a:spcBef>
              </a:pPr>
              <a:t>29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>
            <a:extLst>
              <a:ext uri="{FF2B5EF4-FFF2-40B4-BE49-F238E27FC236}">
                <a16:creationId xmlns:a16="http://schemas.microsoft.com/office/drawing/2014/main" id="{F6F6D282-8A1C-4258-9479-718FFB6F616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>
            <a:extLst>
              <a:ext uri="{FF2B5EF4-FFF2-40B4-BE49-F238E27FC236}">
                <a16:creationId xmlns:a16="http://schemas.microsoft.com/office/drawing/2014/main" id="{75F9571B-24B2-40B0-991F-931E7AD8B8C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8612" name="Slide Number Placeholder 3">
            <a:extLst>
              <a:ext uri="{FF2B5EF4-FFF2-40B4-BE49-F238E27FC236}">
                <a16:creationId xmlns:a16="http://schemas.microsoft.com/office/drawing/2014/main" id="{C20E5604-59D3-45CE-9867-88F6F6D214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FF66E4-9CA8-4B80-996C-E05D423A9247}" type="slidenum">
              <a:rPr lang="en-US" altLang="en-US"/>
              <a:pPr>
                <a:spcBef>
                  <a:spcPct val="0"/>
                </a:spcBef>
              </a:pPr>
              <a:t>30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>
            <a:extLst>
              <a:ext uri="{FF2B5EF4-FFF2-40B4-BE49-F238E27FC236}">
                <a16:creationId xmlns:a16="http://schemas.microsoft.com/office/drawing/2014/main" id="{B1D58338-F235-47EA-84B2-C74ECA68269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>
            <a:extLst>
              <a:ext uri="{FF2B5EF4-FFF2-40B4-BE49-F238E27FC236}">
                <a16:creationId xmlns:a16="http://schemas.microsoft.com/office/drawing/2014/main" id="{F0FE7030-6C46-4B66-9168-D23B7595BC6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0660" name="Slide Number Placeholder 3">
            <a:extLst>
              <a:ext uri="{FF2B5EF4-FFF2-40B4-BE49-F238E27FC236}">
                <a16:creationId xmlns:a16="http://schemas.microsoft.com/office/drawing/2014/main" id="{5BED559E-D797-4804-B530-173D5A7F6F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CF23745-7849-4146-A6D3-BCA2876BA733}" type="slidenum">
              <a:rPr lang="en-US" altLang="en-US"/>
              <a:pPr>
                <a:spcBef>
                  <a:spcPct val="0"/>
                </a:spcBef>
              </a:pPr>
              <a:t>31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>
            <a:extLst>
              <a:ext uri="{FF2B5EF4-FFF2-40B4-BE49-F238E27FC236}">
                <a16:creationId xmlns:a16="http://schemas.microsoft.com/office/drawing/2014/main" id="{4C2E2848-F6CB-46E3-BEC0-CF1CED048CA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>
            <a:extLst>
              <a:ext uri="{FF2B5EF4-FFF2-40B4-BE49-F238E27FC236}">
                <a16:creationId xmlns:a16="http://schemas.microsoft.com/office/drawing/2014/main" id="{EE417F31-A354-41A9-8340-229ECEF4072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2708" name="Slide Number Placeholder 3">
            <a:extLst>
              <a:ext uri="{FF2B5EF4-FFF2-40B4-BE49-F238E27FC236}">
                <a16:creationId xmlns:a16="http://schemas.microsoft.com/office/drawing/2014/main" id="{CCBC5CFD-77F3-4540-BA19-6DC0D2FDC3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976A7E2-00A2-46A9-BD01-12A03491C5D6}" type="slidenum">
              <a:rPr lang="en-US" altLang="en-US"/>
              <a:pPr>
                <a:spcBef>
                  <a:spcPct val="0"/>
                </a:spcBef>
              </a:pPr>
              <a:t>32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GB" dirty="0">
                <a:latin typeface="Verdana" pitchFamily="34" charset="0"/>
              </a:rPr>
              <a:t>Financial Instruments and Raising Equity</a:t>
            </a:r>
          </a:p>
          <a:p>
            <a:r>
              <a:rPr lang="en-US" b="0" dirty="0">
                <a:latin typeface="Verdana" pitchFamily="34" charset="0"/>
              </a:rPr>
              <a:t>Dr Ruth Bender</a:t>
            </a:r>
            <a:endParaRPr lang="en-GB" b="0" dirty="0">
              <a:latin typeface="Verdana" pitchFamily="34" charset="0"/>
            </a:endParaRPr>
          </a:p>
          <a:p>
            <a:endParaRPr lang="en-GB" sz="1200" b="0" dirty="0">
              <a:latin typeface="Times New Roman" charset="0"/>
            </a:endParaRPr>
          </a:p>
        </p:txBody>
      </p:sp>
      <p:sp>
        <p:nvSpPr>
          <p:cNvPr id="5939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0ED366-12E3-4F50-802C-28804414074F}" type="slidenum">
              <a:rPr lang="en-GB" smtClean="0">
                <a:latin typeface="Times New Roman" charset="0"/>
              </a:rPr>
              <a:pPr/>
              <a:t>38</a:t>
            </a:fld>
            <a:endParaRPr lang="en-GB" dirty="0">
              <a:latin typeface="Times New Roman" charset="0"/>
            </a:endParaRPr>
          </a:p>
        </p:txBody>
      </p:sp>
      <p:sp>
        <p:nvSpPr>
          <p:cNvPr id="593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6700" cy="3722687"/>
          </a:xfrm>
          <a:ln/>
        </p:spPr>
      </p:sp>
      <p:sp>
        <p:nvSpPr>
          <p:cNvPr id="593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647" y="4714794"/>
            <a:ext cx="4988383" cy="4467067"/>
          </a:xfrm>
          <a:noFill/>
          <a:ln/>
        </p:spPr>
        <p:txBody>
          <a:bodyPr/>
          <a:lstStyle/>
          <a:p>
            <a:pPr eaLnBrk="1" hangingPunct="1"/>
            <a:r>
              <a:rPr lang="en-GB" dirty="0">
                <a:latin typeface="Times New Roman" charset="0"/>
              </a:rPr>
              <a:t>Who’s involved?</a:t>
            </a:r>
          </a:p>
          <a:p>
            <a:pPr eaLnBrk="1" hangingPunct="1"/>
            <a:r>
              <a:rPr lang="en-GB" dirty="0">
                <a:latin typeface="Times New Roman" charset="0"/>
              </a:rPr>
              <a:t>This is not exhaustive, but there are a lot</a:t>
            </a:r>
          </a:p>
          <a:p>
            <a:pPr eaLnBrk="1" hangingPunct="1"/>
            <a:endParaRPr lang="en-GB" dirty="0">
              <a:latin typeface="Times New Roman" charset="0"/>
            </a:endParaRPr>
          </a:p>
          <a:p>
            <a:pPr eaLnBrk="1" hangingPunct="1"/>
            <a:endParaRPr lang="en-GB" dirty="0">
              <a:latin typeface="Times New Roman" charset="0"/>
            </a:endParaRPr>
          </a:p>
          <a:p>
            <a:pPr eaLnBrk="1" hangingPunct="1"/>
            <a:endParaRPr lang="en-GB" dirty="0">
              <a:latin typeface="Times New Roman" charset="0"/>
            </a:endParaRPr>
          </a:p>
          <a:p>
            <a:pPr eaLnBrk="1" hangingPunct="1"/>
            <a:endParaRPr lang="en-GB" dirty="0">
              <a:latin typeface="Times New Roman" charset="0"/>
            </a:endParaRPr>
          </a:p>
          <a:p>
            <a:pPr eaLnBrk="1" hangingPunct="1"/>
            <a:endParaRPr lang="en-GB" dirty="0">
              <a:latin typeface="Times New Roman" charset="0"/>
            </a:endParaRPr>
          </a:p>
          <a:p>
            <a:pPr eaLnBrk="1" hangingPunct="1"/>
            <a:endParaRPr lang="en-GB" dirty="0">
              <a:latin typeface="Times New Roman" charset="0"/>
            </a:endParaRPr>
          </a:p>
          <a:p>
            <a:pPr eaLnBrk="1" hangingPunct="1"/>
            <a:endParaRPr lang="en-GB" dirty="0">
              <a:latin typeface="Times New Roman" charset="0"/>
            </a:endParaRPr>
          </a:p>
          <a:p>
            <a:pPr eaLnBrk="1" hangingPunct="1"/>
            <a:endParaRPr lang="en-GB" dirty="0">
              <a:latin typeface="Times New Roman" charset="0"/>
            </a:endParaRPr>
          </a:p>
          <a:p>
            <a:pPr eaLnBrk="1" hangingPunct="1"/>
            <a:endParaRPr lang="en-GB" dirty="0">
              <a:latin typeface="Times New Roman" charset="0"/>
            </a:endParaRPr>
          </a:p>
          <a:p>
            <a:pPr eaLnBrk="1" hangingPunct="1"/>
            <a:endParaRPr lang="en-GB" dirty="0">
              <a:latin typeface="Times New Roman" charset="0"/>
            </a:endParaRPr>
          </a:p>
          <a:p>
            <a:pPr eaLnBrk="1" hangingPunct="1"/>
            <a:endParaRPr lang="en-GB" dirty="0">
              <a:latin typeface="Times New Roman" charset="0"/>
            </a:endParaRPr>
          </a:p>
          <a:p>
            <a:pPr eaLnBrk="1" hangingPunct="1"/>
            <a:endParaRPr lang="en-GB" dirty="0">
              <a:latin typeface="Times New Roman" charset="0"/>
            </a:endParaRPr>
          </a:p>
          <a:p>
            <a:pPr eaLnBrk="1" hangingPunct="1"/>
            <a:endParaRPr lang="en-GB" dirty="0">
              <a:latin typeface="Times New Roman" charset="0"/>
            </a:endParaRPr>
          </a:p>
          <a:p>
            <a:pPr eaLnBrk="1" hangingPunct="1"/>
            <a:endParaRPr lang="en-GB" dirty="0">
              <a:latin typeface="Times New Roman" charset="0"/>
            </a:endParaRPr>
          </a:p>
          <a:p>
            <a:pPr eaLnBrk="1" hangingPunct="1"/>
            <a:endParaRPr lang="en-GB" dirty="0">
              <a:latin typeface="Times New Roman" charset="0"/>
            </a:endParaRPr>
          </a:p>
          <a:p>
            <a:pPr eaLnBrk="1" hangingPunct="1"/>
            <a:endParaRPr lang="en-GB" dirty="0">
              <a:latin typeface="Times New Roman" charset="0"/>
            </a:endParaRPr>
          </a:p>
          <a:p>
            <a:pPr eaLnBrk="1" hangingPunct="1"/>
            <a:endParaRPr lang="en-GB" dirty="0">
              <a:latin typeface="Times New Roman" charset="0"/>
            </a:endParaRPr>
          </a:p>
          <a:p>
            <a:pPr eaLnBrk="1" hangingPunct="1"/>
            <a:endParaRPr lang="en-GB" dirty="0">
              <a:latin typeface="Times New Roman" charset="0"/>
            </a:endParaRPr>
          </a:p>
          <a:p>
            <a:pPr eaLnBrk="1" hangingPunct="1"/>
            <a:r>
              <a:rPr lang="en-GB" dirty="0">
                <a:latin typeface="Times New Roman" charset="0"/>
              </a:rPr>
              <a:t>				now move more closely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F7CC675C-16B5-499D-B8A9-19FACADA33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0364FBFF-CE48-44C8-AF05-F783129EBA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Arial" panose="020B0604020202020204" pitchFamily="34" charset="0"/>
            </a:endParaRPr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7DD1471D-A56C-458A-AA5D-A46AE88B19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3ED9530-8E5A-412B-8028-99D3A160CE44}" type="slidenum">
              <a:rPr lang="en-IN" altLang="en-US" sz="1300"/>
              <a:pPr>
                <a:spcBef>
                  <a:spcPct val="0"/>
                </a:spcBef>
              </a:pPr>
              <a:t>54</a:t>
            </a:fld>
            <a:endParaRPr lang="en-IN" altLang="en-US" sz="130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123D13DC-31AB-4E5A-B6E5-00AE89E0D9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4BD625AF-4FC9-469A-A5EB-3A190A8F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Arial" panose="020B0604020202020204" pitchFamily="34" charset="0"/>
            </a:endParaRPr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6F8F745B-93C1-4EC9-BE69-FADBD42DDF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2229CBB-6BED-48BE-A34D-4CC4A13BC7CC}" type="slidenum">
              <a:rPr lang="en-IN" altLang="en-US" sz="1300"/>
              <a:pPr>
                <a:spcBef>
                  <a:spcPct val="0"/>
                </a:spcBef>
              </a:pPr>
              <a:t>55</a:t>
            </a:fld>
            <a:endParaRPr lang="en-IN" altLang="en-US" sz="130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>
            <a:extLst>
              <a:ext uri="{FF2B5EF4-FFF2-40B4-BE49-F238E27FC236}">
                <a16:creationId xmlns:a16="http://schemas.microsoft.com/office/drawing/2014/main" id="{40427EAC-0320-4E0D-B167-0F6C5BCCB3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Notes Placeholder 2">
            <a:extLst>
              <a:ext uri="{FF2B5EF4-FFF2-40B4-BE49-F238E27FC236}">
                <a16:creationId xmlns:a16="http://schemas.microsoft.com/office/drawing/2014/main" id="{BDC85AA1-CDA8-4CD7-A89C-8D6D07FEE0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Arial" panose="020B0604020202020204" pitchFamily="34" charset="0"/>
            </a:endParaRPr>
          </a:p>
        </p:txBody>
      </p:sp>
      <p:sp>
        <p:nvSpPr>
          <p:cNvPr id="12292" name="Slide Number Placeholder 3">
            <a:extLst>
              <a:ext uri="{FF2B5EF4-FFF2-40B4-BE49-F238E27FC236}">
                <a16:creationId xmlns:a16="http://schemas.microsoft.com/office/drawing/2014/main" id="{23007640-95CE-473D-A308-89F140549B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D592370-93FA-46DF-A25E-F4F0C5DCE87A}" type="slidenum">
              <a:rPr lang="en-IN" altLang="en-US" sz="1300"/>
              <a:pPr>
                <a:spcBef>
                  <a:spcPct val="0"/>
                </a:spcBef>
              </a:pPr>
              <a:t>56</a:t>
            </a:fld>
            <a:endParaRPr lang="en-IN" altLang="en-US" sz="130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8D255523-11F5-487B-B617-7AB69ECDA4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E34A0264-99D7-42DD-8310-AB559B5154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B7F6BF70-1370-42A6-8FE5-A83C6AB780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9AAFE5E-8099-4B36-B349-AB95B6C31833}" type="slidenum">
              <a:rPr lang="en-US" altLang="en-US" sz="1300"/>
              <a:pPr>
                <a:spcBef>
                  <a:spcPct val="0"/>
                </a:spcBef>
              </a:pPr>
              <a:t>58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id="{7AFCE5FE-3CD0-40EB-AC97-D2A7D62C83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id="{5DB8A041-E698-4E04-9890-CF1003AAD9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7412" name="Slide Number Placeholder 3">
            <a:extLst>
              <a:ext uri="{FF2B5EF4-FFF2-40B4-BE49-F238E27FC236}">
                <a16:creationId xmlns:a16="http://schemas.microsoft.com/office/drawing/2014/main" id="{691698F2-4F79-4939-ACB5-D55E2F4F82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1CC0A8D-5084-4052-885C-1BD9ABAD0D44}" type="slidenum">
              <a:rPr lang="en-US" altLang="en-US" sz="1300"/>
              <a:pPr>
                <a:spcBef>
                  <a:spcPct val="0"/>
                </a:spcBef>
              </a:pPr>
              <a:t>59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>
            <a:extLst>
              <a:ext uri="{FF2B5EF4-FFF2-40B4-BE49-F238E27FC236}">
                <a16:creationId xmlns:a16="http://schemas.microsoft.com/office/drawing/2014/main" id="{61A9FE40-136D-45D6-BF65-69BD6A5B03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>
            <a:extLst>
              <a:ext uri="{FF2B5EF4-FFF2-40B4-BE49-F238E27FC236}">
                <a16:creationId xmlns:a16="http://schemas.microsoft.com/office/drawing/2014/main" id="{2A00AF34-5EA0-4203-9F3F-6E950BC0D1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135E98EE-F176-4284-ADC9-30599BB4D8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CE7D5E9-3A4D-4FB8-81EC-42F8080055BF}" type="slidenum">
              <a:rPr lang="en-US" altLang="en-US" sz="1300"/>
              <a:pPr>
                <a:spcBef>
                  <a:spcPct val="0"/>
                </a:spcBef>
              </a:pPr>
              <a:t>60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2CFF16E3-CC12-4179-90B2-AF68AFA164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3FC7D354-4C2F-45EB-8A21-7C3F27BD40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2AFDD853-6362-48C4-87D8-CEA17C9401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EA93522-7AD1-4BB8-ACEF-99AF60DE3BB5}" type="slidenum">
              <a:rPr lang="en-US" altLang="en-US" sz="1300"/>
              <a:pPr>
                <a:spcBef>
                  <a:spcPct val="0"/>
                </a:spcBef>
              </a:pPr>
              <a:t>61</a:t>
            </a:fld>
            <a:endParaRPr lang="en-US" altLang="en-US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89DCA-B944-4D19-B9E6-4570497B2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5E9436-193F-425F-99CC-3DB69E8E44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73B50D-A370-46A9-9774-BC69590DE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DB328-D2C3-431C-888F-FDCB312A958D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B2B58-C3FE-4A91-83B4-5540848EF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54146B-00DD-48FC-B8AF-6BE4D3DC1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EBF4E-C188-45CE-8260-C440F8C71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161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97629-C517-4EAC-93BF-1B130B8EC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4D433-759D-4165-A193-5E49118F11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2142DA-EDC0-40FB-976D-FDE64DFA4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DB328-D2C3-431C-888F-FDCB312A958D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602058-97EF-4EE8-A859-DC6A2F0FE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BDE7E2-E6E9-4375-9B43-D5EF2E8D5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EBF4E-C188-45CE-8260-C440F8C71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619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062D2-7E7D-4F67-A263-87A576054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39E346-0371-43AD-A0CD-888B950E31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280217-8253-4493-9083-3D311153B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DB328-D2C3-431C-888F-FDCB312A958D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B8275-CE21-4B68-8F7B-64585FE74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9304ED-6751-42CE-911C-25E6AB64D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EBF4E-C188-45CE-8260-C440F8C71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775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3F23E-7B3E-48BD-84E4-265221EEF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C3176-E7A3-4891-B9F6-ED2F06A900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F9E28A-99EA-40AE-A14F-66C4EB8693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967FFB-1880-47E2-8C4B-E24668A61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DB328-D2C3-431C-888F-FDCB312A958D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C5BDA8-B9F7-4B92-B844-0F19BB27F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5FD158-FCB6-4D22-986C-CF1751FE1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EBF4E-C188-45CE-8260-C440F8C71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826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476CE-2BDA-4B76-A8D8-EE5BAA36D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06F6D4-63FE-4AF0-BA04-298A82A0E0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431A93-A93B-4FA4-A5C2-68F18CAB9C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7B124C-BA10-45EA-858E-58D6F06C93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C4B64B-7F50-4EC2-A20F-9325B086D9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516CA1-307B-40F1-842F-F0EAF9954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DB328-D2C3-431C-888F-FDCB312A958D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ED05D1-EA66-4BCC-A80E-965ECE9D0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36C2AE-D861-4D63-9B27-1E7F0B735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EBF4E-C188-45CE-8260-C440F8C71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223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77AB0-8AF3-41E2-AEDF-E2ACF838F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EB1CE7-C8AF-464F-87BB-4C86C765B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DB328-D2C3-431C-888F-FDCB312A958D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529625-2F08-4AB9-8204-59CA49612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067F1D-4917-4C1C-8AE9-A7584E015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EBF4E-C188-45CE-8260-C440F8C71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689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ADF611-1E0B-4A9D-9FFC-7D816F88D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DB328-D2C3-431C-888F-FDCB312A958D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6D6D14-5EA0-442B-A89A-F15EF37B0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AAD9CC-AFEB-4519-9259-450160CF1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EBF4E-C188-45CE-8260-C440F8C71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708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7E264-2F09-4B1B-83BD-073AAEBDA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1243D4-B58E-4E68-A6EE-8641200C17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90FC0-16ED-41B9-B6F7-DB353B02D7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A4E676-9F14-4A95-80DE-EFDC5CC3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DB328-D2C3-431C-888F-FDCB312A958D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D46536-A687-4BA9-A2D7-2FD9C575A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CBD280-72A3-49C6-9045-2E2855435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EBF4E-C188-45CE-8260-C440F8C71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126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FE5DF-BCB0-4212-816B-E836A0DBE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BB11B1-F588-4FD8-A52F-48F8050C28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F0AF65-5D02-48FF-A086-2CD15EB470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2C157E-50DC-4580-83B2-828A6B2E4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DB328-D2C3-431C-888F-FDCB312A958D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DE67A4-F87F-482A-BDA8-EBE7F88D1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A46302-FFF2-411E-A55D-ABAEEFE61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EBF4E-C188-45CE-8260-C440F8C71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098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DC030-338F-4F40-93C0-B124D3155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FAA435-834E-4322-95F5-449339430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8FDA99-3D70-443C-A8DF-953C62C01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DB328-D2C3-431C-888F-FDCB312A958D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F7380-9796-442D-95AA-A60020177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8C5C6-9A7F-45A2-9FF2-5A6A57A1C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EBF4E-C188-45CE-8260-C440F8C71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844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13B1B8-693A-4722-BE75-A05EC5B64E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32CAD5-1913-4284-9155-C597222D29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15B96D-7616-4F74-B02D-4A5F7007A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DB328-D2C3-431C-888F-FDCB312A958D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30652A-B265-43D4-A142-C145D447B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5A769E-0161-46A8-83CE-F2BBA6426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EBF4E-C188-45CE-8260-C440F8C71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3975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 columna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7DB667-4C23-4527-9BA3-4B60409C8169}"/>
              </a:ext>
            </a:extLst>
          </p:cNvPr>
          <p:cNvCxnSpPr/>
          <p:nvPr userDrawn="1"/>
        </p:nvCxnSpPr>
        <p:spPr>
          <a:xfrm>
            <a:off x="539751" y="714375"/>
            <a:ext cx="11176000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DAE93FB-AD0C-41DF-9D00-C70C95C0BB6B}"/>
              </a:ext>
            </a:extLst>
          </p:cNvPr>
          <p:cNvCxnSpPr/>
          <p:nvPr userDrawn="1"/>
        </p:nvCxnSpPr>
        <p:spPr>
          <a:xfrm>
            <a:off x="508000" y="6286500"/>
            <a:ext cx="11176000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76211" y="274638"/>
            <a:ext cx="11239579" cy="439718"/>
          </a:xfrm>
          <a:prstGeom prst="rect">
            <a:avLst/>
          </a:prstGeom>
        </p:spPr>
        <p:txBody>
          <a:bodyPr/>
          <a:lstStyle>
            <a:lvl1pPr algn="l">
              <a:defRPr sz="22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71500" y="1000125"/>
            <a:ext cx="11049000" cy="4929188"/>
          </a:xfrm>
          <a:prstGeom prst="rect">
            <a:avLst/>
          </a:prstGeom>
        </p:spPr>
        <p:txBody>
          <a:bodyPr/>
          <a:lstStyle>
            <a:lvl1pPr marL="225425" indent="-225425">
              <a:buClr>
                <a:schemeClr val="tx2"/>
              </a:buClr>
              <a:buSzPct val="120000"/>
              <a:buFont typeface="Calibri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81F373D9-DF94-4CEB-9C1B-C3B9D6A40E9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algn="ctr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15084EE-DCAA-48EF-A367-CE959ACC801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mtClean="0"/>
            </a:lvl1pPr>
          </a:lstStyle>
          <a:p>
            <a:pPr>
              <a:defRPr/>
            </a:pPr>
            <a:fld id="{8883DA68-8DB7-4BE9-BB56-9315CEDE80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5772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8F9EFE-A8D3-437B-8236-34CDEF394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7865F3-6F66-4681-BE6B-B7A7722E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49AE07-8C01-42A1-9939-37FAB57E67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DB328-D2C3-431C-888F-FDCB312A958D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83DB78-D112-47BD-B1AE-6FD824A0D6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C2A067-EA9D-4709-9407-6A1532F069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EBF4E-C188-45CE-8260-C440F8C71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978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diagramColors" Target="../diagrams/colors1.xml"/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4.png"/><Relationship Id="rId12" Type="http://schemas.openxmlformats.org/officeDocument/2006/relationships/diagramQuickStyle" Target="../diagrams/quickStyl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diagramLayout" Target="../diagrams/layout1.xml"/><Relationship Id="rId5" Type="http://schemas.openxmlformats.org/officeDocument/2006/relationships/image" Target="../media/image3.png"/><Relationship Id="rId10" Type="http://schemas.openxmlformats.org/officeDocument/2006/relationships/diagramData" Target="../diagrams/data1.xml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png"/><Relationship Id="rId14" Type="http://schemas.microsoft.com/office/2007/relationships/diagramDrawing" Target="../diagrams/drawing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3">
            <a:extLst>
              <a:ext uri="{FF2B5EF4-FFF2-40B4-BE49-F238E27FC236}">
                <a16:creationId xmlns:a16="http://schemas.microsoft.com/office/drawing/2014/main" id="{6914E6AF-EE24-4B68-8C9F-6CC4F054E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362200"/>
            <a:ext cx="9144000" cy="1981200"/>
          </a:xfrm>
        </p:spPr>
        <p:txBody>
          <a:bodyPr/>
          <a:lstStyle/>
          <a:p>
            <a:pPr eaLnBrk="1" hangingPunct="1"/>
            <a:r>
              <a:rPr lang="en-US" altLang="en-US" sz="4000" b="1"/>
              <a:t>Capital Formation:</a:t>
            </a:r>
            <a:br>
              <a:rPr lang="en-US" altLang="en-US" sz="4000" b="1"/>
            </a:br>
            <a:r>
              <a:rPr lang="en-US" altLang="en-US" sz="3000" b="1"/>
              <a:t>Keys to obtaining the right kind, type, </a:t>
            </a:r>
            <a:br>
              <a:rPr lang="en-US" altLang="en-US" sz="3000" b="1"/>
            </a:br>
            <a:r>
              <a:rPr lang="en-US" altLang="en-US" sz="3000" b="1"/>
              <a:t>amount &amp; source of capital to fund your venture</a:t>
            </a:r>
            <a:endParaRPr lang="en-US" altLang="en-US" sz="3000"/>
          </a:p>
        </p:txBody>
      </p:sp>
      <p:sp>
        <p:nvSpPr>
          <p:cNvPr id="5124" name="Rectangle 5">
            <a:extLst>
              <a:ext uri="{FF2B5EF4-FFF2-40B4-BE49-F238E27FC236}">
                <a16:creationId xmlns:a16="http://schemas.microsoft.com/office/drawing/2014/main" id="{03A9157E-F383-4A96-A4F6-F2AC5D6618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0863" y="4810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01C37DDA-FF2D-4115-B312-0E41061A2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/>
              <a:t>Truth #1</a:t>
            </a:r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0BF9CD31-5A88-4912-9E7F-1C0D5CBD8E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en-US"/>
          </a:p>
          <a:p>
            <a:pPr marL="0" indent="0" algn="ctr">
              <a:buNone/>
            </a:pPr>
            <a:r>
              <a:rPr lang="en-US" altLang="en-US" sz="4800" b="1"/>
              <a:t>Venture Capital </a:t>
            </a:r>
          </a:p>
          <a:p>
            <a:pPr marL="0" indent="0" algn="ctr">
              <a:buNone/>
            </a:pPr>
            <a:r>
              <a:rPr lang="en-US" altLang="en-US" sz="4800" b="1"/>
              <a:t>is NOT Philanthropy</a:t>
            </a:r>
            <a:endParaRPr lang="en-US" altLang="en-US" sz="4800"/>
          </a:p>
          <a:p>
            <a:pPr marL="0" indent="0">
              <a:buNone/>
            </a:pPr>
            <a:endParaRPr lang="en-US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B97B4682-2B40-428A-8713-48652F8DE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/>
              <a:t>Truth #2</a:t>
            </a:r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5C22E2E3-3DCB-4A16-AE6A-D9982F1D2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2209800"/>
            <a:ext cx="8229600" cy="2514600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en-US" sz="4800" b="1"/>
              <a:t>What you have determines </a:t>
            </a:r>
            <a:br>
              <a:rPr lang="en-US" altLang="en-US" sz="4800" b="1"/>
            </a:br>
            <a:r>
              <a:rPr lang="en-US" altLang="en-US" sz="4800" b="1"/>
              <a:t>the type of capital you obtain </a:t>
            </a:r>
            <a:br>
              <a:rPr lang="en-US" altLang="en-US" sz="4800" b="1"/>
            </a:br>
            <a:r>
              <a:rPr lang="en-US" altLang="en-US" sz="4800" b="1"/>
              <a:t>…not the other way around</a:t>
            </a:r>
            <a:endParaRPr lang="en-US" altLang="en-US" sz="4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DDFA4DF3-FDEB-4E5F-9B59-F6795970F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04800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b="1"/>
              <a:t>What Gets Funded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323AAF6B-47A4-4A0A-8AFE-0B4F5AC9A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219200"/>
            <a:ext cx="9144000" cy="4876800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en-US" altLang="en-US"/>
          </a:p>
          <a:p>
            <a:pPr algn="ctr" eaLnBrk="1" hangingPunct="1"/>
            <a:r>
              <a:rPr lang="en-US" altLang="en-US"/>
              <a:t>Scalable Businesses</a:t>
            </a:r>
          </a:p>
          <a:p>
            <a:pPr algn="ctr" eaLnBrk="1" hangingPunct="1"/>
            <a:r>
              <a:rPr lang="en-US" altLang="en-US"/>
              <a:t>Experienced Management Teams</a:t>
            </a:r>
          </a:p>
          <a:p>
            <a:pPr algn="ctr" eaLnBrk="1" hangingPunct="1"/>
            <a:r>
              <a:rPr lang="en-US" altLang="en-US"/>
              <a:t>Growing Markets</a:t>
            </a:r>
          </a:p>
          <a:p>
            <a:pPr algn="ctr" eaLnBrk="1" hangingPunct="1"/>
            <a:r>
              <a:rPr lang="en-US" altLang="en-US"/>
              <a:t>Proprietary &amp; Defensible Technology</a:t>
            </a:r>
          </a:p>
          <a:p>
            <a:pPr algn="ctr" eaLnBrk="1" hangingPunct="1"/>
            <a:r>
              <a:rPr lang="en-US" altLang="en-US"/>
              <a:t>Profitable Economic Model</a:t>
            </a:r>
          </a:p>
          <a:p>
            <a:pPr algn="ctr" eaLnBrk="1" hangingPunct="1"/>
            <a:r>
              <a:rPr lang="en-US" altLang="en-US"/>
              <a:t>Executable Business Plan</a:t>
            </a:r>
          </a:p>
          <a:p>
            <a:pPr algn="ctr" eaLnBrk="1" hangingPunct="1"/>
            <a:r>
              <a:rPr lang="en-US" altLang="en-US"/>
              <a:t>Clear Exit Potential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0ADE4E93-35E8-4062-A0B4-8598AC0BA3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9800" y="2057401"/>
            <a:ext cx="7772400" cy="1782763"/>
          </a:xfrm>
        </p:spPr>
        <p:txBody>
          <a:bodyPr>
            <a:normAutofit lnSpcReduction="10000"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en-US" sz="4000" b="1"/>
              <a:t>Do you know what you 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en-US" sz="4000" b="1"/>
              <a:t>are asking for and what it will do for you?</a:t>
            </a:r>
            <a:endParaRPr lang="en-US" altLang="en-US" sz="4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C9857AC9-AE33-4D81-88B5-F56C8E341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b="1"/>
              <a:t>Types of Financing</a:t>
            </a:r>
            <a:endParaRPr lang="en-US" altLang="en-US" sz="4000"/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2A7CC37B-5D51-4D15-AD4D-78F18C1D0C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500" b="1"/>
              <a:t>Internal Financing - </a:t>
            </a:r>
            <a:r>
              <a:rPr lang="en-US" altLang="en-US" sz="2500"/>
              <a:t>Accounts Receivable, Inventory &amp;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2500"/>
              <a:t>	Fixed Assets, Vendor Payments; Evaluating Expenses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500" b="1"/>
              <a:t>Joint Ventures, Strategic Alliances, Dealmaking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500" b="1"/>
              <a:t>Customers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500" b="1"/>
              <a:t>Commercial Lenders </a:t>
            </a:r>
            <a:r>
              <a:rPr lang="en-US" altLang="en-US" sz="2500"/>
              <a:t>- Banks &amp; S&amp;Ls, Finance Companies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2500"/>
              <a:t>	(asset-based lenders), Life Insurance Companies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500" b="1"/>
              <a:t>Equity Investors - </a:t>
            </a:r>
            <a:r>
              <a:rPr lang="en-US" altLang="en-US" sz="2500"/>
              <a:t>Private Individuals/ Angels, Employees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2500"/>
              <a:t>	(ESOPS), Corporations, Venture Capital, Institutional Investors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500" b="1"/>
              <a:t>Government - </a:t>
            </a:r>
            <a:r>
              <a:rPr lang="en-US" altLang="en-US" sz="2500"/>
              <a:t>Small Business Admin., SBIC</a:t>
            </a:r>
            <a:r>
              <a:rPr lang="ja-JP" altLang="en-US" sz="2500"/>
              <a:t>’</a:t>
            </a:r>
            <a:r>
              <a:rPr lang="en-US" altLang="ja-JP" sz="2500"/>
              <a:t>s, MESBIC, SBIR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500" b="1"/>
              <a:t>Private Placements - </a:t>
            </a:r>
            <a:r>
              <a:rPr lang="en-US" altLang="en-US" sz="2500"/>
              <a:t>Sale of equity through an agent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500" b="1"/>
              <a:t>IPO</a:t>
            </a:r>
            <a:endParaRPr lang="en-US" altLang="en-US" sz="25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199FE5DC-F732-4ABC-897F-F68B7FDB5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b="1"/>
              <a:t>Types of Financing Used</a:t>
            </a:r>
            <a:endParaRPr lang="en-US" altLang="en-US" sz="4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37DCC3-F4F0-4691-807B-A14366CC2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>
              <a:defRPr/>
            </a:pPr>
            <a:r>
              <a:rPr lang="en-US" dirty="0">
                <a:ea typeface="+mn-ea"/>
                <a:cs typeface="+mn-cs"/>
              </a:rPr>
              <a:t>38% Commercial Bank Loans</a:t>
            </a:r>
          </a:p>
          <a:p>
            <a:pPr>
              <a:defRPr/>
            </a:pPr>
            <a:r>
              <a:rPr lang="en-US" dirty="0">
                <a:ea typeface="+mn-ea"/>
                <a:cs typeface="+mn-cs"/>
              </a:rPr>
              <a:t>34% Credit Cards</a:t>
            </a:r>
          </a:p>
          <a:p>
            <a:pPr>
              <a:defRPr/>
            </a:pPr>
            <a:r>
              <a:rPr lang="en-US" dirty="0">
                <a:ea typeface="+mn-ea"/>
                <a:cs typeface="+mn-cs"/>
              </a:rPr>
              <a:t>30% No Financing at All</a:t>
            </a:r>
          </a:p>
          <a:p>
            <a:pPr>
              <a:defRPr/>
            </a:pPr>
            <a:r>
              <a:rPr lang="en-US" dirty="0">
                <a:ea typeface="+mn-ea"/>
                <a:cs typeface="+mn-cs"/>
              </a:rPr>
              <a:t>20% Vendor Credit</a:t>
            </a:r>
          </a:p>
          <a:p>
            <a:pPr>
              <a:defRPr/>
            </a:pPr>
            <a:r>
              <a:rPr lang="en-US" dirty="0">
                <a:ea typeface="+mn-ea"/>
                <a:cs typeface="+mn-cs"/>
              </a:rPr>
              <a:t>16% Personal Loans or Leasing</a:t>
            </a:r>
          </a:p>
          <a:p>
            <a:pPr>
              <a:defRPr/>
            </a:pPr>
            <a:r>
              <a:rPr lang="en-US" dirty="0">
                <a:ea typeface="+mn-ea"/>
                <a:cs typeface="+mn-cs"/>
              </a:rPr>
              <a:t>3% Selling Accounts Receivable</a:t>
            </a:r>
          </a:p>
          <a:p>
            <a:pPr>
              <a:defRPr/>
            </a:pPr>
            <a:r>
              <a:rPr lang="en-US" dirty="0">
                <a:ea typeface="+mn-ea"/>
                <a:cs typeface="+mn-cs"/>
              </a:rPr>
              <a:t>3% Asset-based Lending</a:t>
            </a:r>
          </a:p>
          <a:p>
            <a:pPr>
              <a:defRPr/>
            </a:pPr>
            <a:r>
              <a:rPr lang="en-US" dirty="0">
                <a:ea typeface="+mn-ea"/>
                <a:cs typeface="+mn-cs"/>
              </a:rPr>
              <a:t>2% Private Placement</a:t>
            </a:r>
          </a:p>
          <a:p>
            <a:pPr>
              <a:defRPr/>
            </a:pPr>
            <a:r>
              <a:rPr lang="en-US" dirty="0">
                <a:ea typeface="+mn-ea"/>
                <a:cs typeface="+mn-cs"/>
              </a:rPr>
              <a:t>&gt;2% Venture Capital &amp; Angel Investors (private equity)</a:t>
            </a:r>
          </a:p>
          <a:p>
            <a:pPr>
              <a:defRPr/>
            </a:pPr>
            <a:r>
              <a:rPr lang="en-US" dirty="0">
                <a:ea typeface="+mn-ea"/>
                <a:cs typeface="+mn-cs"/>
              </a:rPr>
              <a:t>&gt;1% IPO</a:t>
            </a:r>
          </a:p>
          <a:p>
            <a:pPr marL="0" indent="0">
              <a:buNone/>
              <a:defRPr/>
            </a:pPr>
            <a:endParaRPr lang="en-US" dirty="0"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t Placeholder 2">
            <a:extLst>
              <a:ext uri="{FF2B5EF4-FFF2-40B4-BE49-F238E27FC236}">
                <a16:creationId xmlns:a16="http://schemas.microsoft.com/office/drawing/2014/main" id="{DB3401C8-0F20-4CB1-9BDF-11E739AFE3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en-US"/>
              <a:t>Knowing WHAT to present 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en-US"/>
              <a:t>to WHOM and WHEN</a:t>
            </a:r>
          </a:p>
        </p:txBody>
      </p:sp>
      <p:sp>
        <p:nvSpPr>
          <p:cNvPr id="22531" name="Rectangle 4">
            <a:extLst>
              <a:ext uri="{FF2B5EF4-FFF2-40B4-BE49-F238E27FC236}">
                <a16:creationId xmlns:a16="http://schemas.microsoft.com/office/drawing/2014/main" id="{73D2CC68-AF1C-4223-B41A-7F7045CC0A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1" y="685801"/>
            <a:ext cx="3103563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4000" b="1">
                <a:latin typeface="Calibri" panose="020F0502020204030204" pitchFamily="34" charset="0"/>
                <a:cs typeface="Arial" panose="020B0604020202020204" pitchFamily="34" charset="0"/>
              </a:rPr>
              <a:t>FUNCTION</a:t>
            </a:r>
            <a:endParaRPr lang="en-US" altLang="en-US" sz="400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algn="ctr" eaLnBrk="1" hangingPunct="1"/>
            <a:endParaRPr lang="en-US" altLang="en-US" sz="40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3496A88A-ECB8-4D87-9E55-60E77661A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b="1"/>
              <a:t>Must Have….</a:t>
            </a:r>
            <a:endParaRPr lang="en-US" altLang="en-US" sz="4000"/>
          </a:p>
        </p:txBody>
      </p:sp>
      <p:sp>
        <p:nvSpPr>
          <p:cNvPr id="24579" name="Content Placeholder 2">
            <a:extLst>
              <a:ext uri="{FF2B5EF4-FFF2-40B4-BE49-F238E27FC236}">
                <a16:creationId xmlns:a16="http://schemas.microsoft.com/office/drawing/2014/main" id="{9AD9B380-F8E9-4096-9EEE-864067EAAA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3000">
                <a:latin typeface="Times New Roman" panose="02020603050405020304" pitchFamily="18" charset="0"/>
              </a:rPr>
              <a:t>90 second - 3 Minute </a:t>
            </a:r>
            <a:r>
              <a:rPr lang="ja-JP" altLang="en-US" sz="3000">
                <a:latin typeface="Times New Roman" panose="02020603050405020304" pitchFamily="18" charset="0"/>
              </a:rPr>
              <a:t>“</a:t>
            </a:r>
            <a:r>
              <a:rPr lang="en-US" altLang="ja-JP" sz="3000">
                <a:latin typeface="Times New Roman" panose="02020603050405020304" pitchFamily="18" charset="0"/>
              </a:rPr>
              <a:t>elevator pitch</a:t>
            </a:r>
            <a:r>
              <a:rPr lang="ja-JP" altLang="en-US" sz="3000">
                <a:latin typeface="Times New Roman" panose="02020603050405020304" pitchFamily="18" charset="0"/>
              </a:rPr>
              <a:t>”</a:t>
            </a:r>
            <a:endParaRPr lang="en-US" altLang="ja-JP" sz="3000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en-US" sz="3000">
                <a:latin typeface="Times New Roman" panose="02020603050405020304" pitchFamily="18" charset="0"/>
              </a:rPr>
              <a:t>One Page Summary </a:t>
            </a:r>
            <a:r>
              <a:rPr lang="en-US" altLang="en-US" sz="2500">
                <a:latin typeface="Times New Roman" panose="02020603050405020304" pitchFamily="18" charset="0"/>
              </a:rPr>
              <a:t>(see angelsoft)</a:t>
            </a:r>
            <a:endParaRPr lang="en-US" altLang="en-US" sz="3000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en-US" sz="3000">
                <a:latin typeface="Times New Roman" panose="02020603050405020304" pitchFamily="18" charset="0"/>
              </a:rPr>
              <a:t>Multiple Page Detailed Executive Summary</a:t>
            </a:r>
          </a:p>
          <a:p>
            <a:pPr eaLnBrk="1" hangingPunct="1"/>
            <a:r>
              <a:rPr lang="en-US" altLang="en-US" sz="3000">
                <a:latin typeface="Times New Roman" panose="02020603050405020304" pitchFamily="18" charset="0"/>
              </a:rPr>
              <a:t>PPT presentation - </a:t>
            </a:r>
            <a:r>
              <a:rPr lang="en-US" altLang="en-US" sz="2500">
                <a:latin typeface="Times New Roman" panose="02020603050405020304" pitchFamily="18" charset="0"/>
              </a:rPr>
              <a:t>(for Investors not customers)</a:t>
            </a:r>
            <a:endParaRPr lang="en-US" altLang="en-US" sz="3000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en-US" sz="3000">
                <a:latin typeface="Times New Roman" panose="02020603050405020304" pitchFamily="18" charset="0"/>
              </a:rPr>
              <a:t>A Business Plan </a:t>
            </a:r>
            <a:r>
              <a:rPr lang="en-US" altLang="en-US" sz="2500">
                <a:latin typeface="Times New Roman" panose="02020603050405020304" pitchFamily="18" charset="0"/>
              </a:rPr>
              <a:t>(for YOU not me)</a:t>
            </a:r>
            <a:endParaRPr lang="en-US" altLang="en-US" sz="3000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en-US" sz="3000">
                <a:latin typeface="Times New Roman" panose="02020603050405020304" pitchFamily="18" charset="0"/>
              </a:rPr>
              <a:t>A Website - </a:t>
            </a:r>
            <a:r>
              <a:rPr lang="en-US" altLang="en-US" sz="2500">
                <a:latin typeface="Times New Roman" panose="02020603050405020304" pitchFamily="18" charset="0"/>
              </a:rPr>
              <a:t>(for your customers not investors)</a:t>
            </a:r>
            <a:endParaRPr lang="en-US" altLang="en-US" sz="3000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en-US" sz="3000">
                <a:latin typeface="Times New Roman" panose="02020603050405020304" pitchFamily="18" charset="0"/>
              </a:rPr>
              <a:t>Youtube/Video demonstrations</a:t>
            </a:r>
          </a:p>
          <a:p>
            <a:pPr eaLnBrk="1" hangingPunct="1"/>
            <a:r>
              <a:rPr lang="en-US" altLang="en-US" sz="3000">
                <a:latin typeface="Times New Roman" panose="02020603050405020304" pitchFamily="18" charset="0"/>
              </a:rPr>
              <a:t>Twitter, Facebook, etc… </a:t>
            </a:r>
            <a:r>
              <a:rPr lang="en-US" altLang="en-US" sz="2500">
                <a:latin typeface="Times New Roman" panose="02020603050405020304" pitchFamily="18" charset="0"/>
              </a:rPr>
              <a:t>(as appropriate)</a:t>
            </a:r>
            <a:endParaRPr lang="en-US" altLang="en-US" sz="30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Content Placeholder 2">
            <a:extLst>
              <a:ext uri="{FF2B5EF4-FFF2-40B4-BE49-F238E27FC236}">
                <a16:creationId xmlns:a16="http://schemas.microsoft.com/office/drawing/2014/main" id="{FA97068E-5610-4857-8C33-AC5408D3BC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My company is __________ (</a:t>
            </a:r>
            <a:r>
              <a:rPr lang="en-US" altLang="en-US" b="1">
                <a:latin typeface="Times New Roman" panose="02020603050405020304" pitchFamily="18" charset="0"/>
              </a:rPr>
              <a:t>Name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We (</a:t>
            </a:r>
            <a:r>
              <a:rPr lang="en-US" altLang="en-US" b="1">
                <a:latin typeface="Times New Roman" panose="02020603050405020304" pitchFamily="18" charset="0"/>
              </a:rPr>
              <a:t>Have/Do What?)</a:t>
            </a:r>
            <a:r>
              <a:rPr lang="en-US" altLang="en-US">
                <a:latin typeface="Times New Roman" panose="02020603050405020304" pitchFamily="18" charset="0"/>
              </a:rPr>
              <a:t> that (</a:t>
            </a:r>
            <a:r>
              <a:rPr lang="en-US" altLang="en-US" b="1">
                <a:latin typeface="Times New Roman" panose="02020603050405020304" pitchFamily="18" charset="0"/>
              </a:rPr>
              <a:t>Solves What?).</a:t>
            </a:r>
            <a:endParaRPr lang="en-US" altLang="en-US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We are located (</a:t>
            </a:r>
            <a:r>
              <a:rPr lang="en-US" altLang="en-US" b="1">
                <a:latin typeface="Times New Roman" panose="02020603050405020304" pitchFamily="18" charset="0"/>
              </a:rPr>
              <a:t>Where?)</a:t>
            </a:r>
            <a:endParaRPr lang="en-US" altLang="en-US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Our customers are (</a:t>
            </a:r>
            <a:r>
              <a:rPr lang="en-US" altLang="en-US" b="1">
                <a:latin typeface="Times New Roman" panose="02020603050405020304" pitchFamily="18" charset="0"/>
              </a:rPr>
              <a:t>Who?)</a:t>
            </a:r>
            <a:endParaRPr lang="en-US" altLang="en-US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We currently have (</a:t>
            </a:r>
            <a:r>
              <a:rPr lang="en-US" altLang="en-US" b="1">
                <a:latin typeface="Times New Roman" panose="02020603050405020304" pitchFamily="18" charset="0"/>
              </a:rPr>
              <a:t>How many out of how many?)</a:t>
            </a:r>
            <a:endParaRPr lang="en-US" altLang="en-US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If Mgmt is strength … (</a:t>
            </a:r>
            <a:r>
              <a:rPr lang="en-US" altLang="en-US" b="1">
                <a:latin typeface="Times New Roman" panose="02020603050405020304" pitchFamily="18" charset="0"/>
              </a:rPr>
              <a:t>Who are you?).</a:t>
            </a:r>
            <a:r>
              <a:rPr lang="en-US" altLang="en-US">
                <a:latin typeface="Times New Roman" panose="02020603050405020304" pitchFamily="18" charset="0"/>
              </a:rPr>
              <a:t> Ie. Our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>
                <a:latin typeface="Times New Roman" panose="02020603050405020304" pitchFamily="18" charset="0"/>
              </a:rPr>
              <a:t>	CEO comes from Johnson &amp; Johnson.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We are seeking (</a:t>
            </a:r>
            <a:r>
              <a:rPr lang="en-US" altLang="en-US" b="1">
                <a:latin typeface="Times New Roman" panose="02020603050405020304" pitchFamily="18" charset="0"/>
              </a:rPr>
              <a:t>How much?)</a:t>
            </a:r>
            <a:r>
              <a:rPr lang="en-US" altLang="en-US">
                <a:latin typeface="Times New Roman" panose="02020603050405020304" pitchFamily="18" charset="0"/>
              </a:rPr>
              <a:t> (</a:t>
            </a:r>
            <a:r>
              <a:rPr lang="en-US" altLang="en-US" b="1">
                <a:latin typeface="Times New Roman" panose="02020603050405020304" pitchFamily="18" charset="0"/>
              </a:rPr>
              <a:t>For What?)</a:t>
            </a:r>
            <a:endParaRPr lang="en-US" altLang="en-US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Repeat your name and your company name.</a:t>
            </a:r>
          </a:p>
        </p:txBody>
      </p:sp>
      <p:sp>
        <p:nvSpPr>
          <p:cNvPr id="26627" name="Rectangle 4">
            <a:extLst>
              <a:ext uri="{FF2B5EF4-FFF2-40B4-BE49-F238E27FC236}">
                <a16:creationId xmlns:a16="http://schemas.microsoft.com/office/drawing/2014/main" id="{E7E17CA9-BBDB-44F2-9D07-E11A2A2D2F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512764"/>
            <a:ext cx="48768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>
                <a:cs typeface="Arial" panose="020B0604020202020204" pitchFamily="34" charset="0"/>
              </a:rPr>
              <a:t>The </a:t>
            </a:r>
            <a:r>
              <a:rPr lang="ja-JP" altLang="en-US" sz="4000" b="1">
                <a:cs typeface="Arial" panose="020B0604020202020204" pitchFamily="34" charset="0"/>
              </a:rPr>
              <a:t>“</a:t>
            </a:r>
            <a:r>
              <a:rPr lang="en-US" altLang="ja-JP" sz="4000" b="1">
                <a:cs typeface="Arial" panose="020B0604020202020204" pitchFamily="34" charset="0"/>
              </a:rPr>
              <a:t>Pitch</a:t>
            </a:r>
            <a:r>
              <a:rPr lang="ja-JP" altLang="en-US" sz="4000" b="1">
                <a:cs typeface="Arial" panose="020B0604020202020204" pitchFamily="34" charset="0"/>
              </a:rPr>
              <a:t>”</a:t>
            </a:r>
            <a:endParaRPr lang="en-US" altLang="en-US" sz="4000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ontent Placeholder 2">
            <a:extLst>
              <a:ext uri="{FF2B5EF4-FFF2-40B4-BE49-F238E27FC236}">
                <a16:creationId xmlns:a16="http://schemas.microsoft.com/office/drawing/2014/main" id="{CE394281-BE84-407D-AB39-0CC477358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2027238"/>
            <a:ext cx="8229600" cy="2011362"/>
          </a:xfrm>
        </p:spPr>
        <p:txBody>
          <a:bodyPr/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en-US" sz="4000" b="1"/>
              <a:t>Always be prepared.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en-US" sz="4000" b="1"/>
              <a:t>Do your homework.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E3515000-67B7-4822-BDFC-E44DE5B20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b="1"/>
              <a:t>What’s important?</a:t>
            </a:r>
            <a:endParaRPr lang="en-US" altLang="en-US" sz="4000"/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424FA0E5-D4A4-4482-8873-BF44A9CD00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3000"/>
              <a:t>Industry</a:t>
            </a:r>
          </a:p>
          <a:p>
            <a:pPr eaLnBrk="1" hangingPunct="1"/>
            <a:r>
              <a:rPr lang="en-US" altLang="en-US" sz="3000"/>
              <a:t>Geography</a:t>
            </a:r>
          </a:p>
          <a:p>
            <a:pPr eaLnBrk="1" hangingPunct="1"/>
            <a:r>
              <a:rPr lang="en-US" altLang="en-US" sz="3000"/>
              <a:t>Scalability</a:t>
            </a:r>
          </a:p>
          <a:p>
            <a:pPr eaLnBrk="1" hangingPunct="1"/>
            <a:r>
              <a:rPr lang="en-US" altLang="en-US" sz="3000"/>
              <a:t>Stage of Business (Concept v. Expansion)</a:t>
            </a:r>
          </a:p>
          <a:p>
            <a:pPr eaLnBrk="1" hangingPunct="1"/>
            <a:r>
              <a:rPr lang="en-US" altLang="en-US" sz="3000"/>
              <a:t>Types of Investment Structure</a:t>
            </a:r>
          </a:p>
          <a:p>
            <a:pPr eaLnBrk="1" hangingPunct="1"/>
            <a:r>
              <a:rPr lang="en-US" altLang="en-US" sz="3000"/>
              <a:t>Return on Investment</a:t>
            </a:r>
          </a:p>
          <a:p>
            <a:pPr eaLnBrk="1" hangingPunct="1"/>
            <a:r>
              <a:rPr lang="en-US" altLang="en-US" sz="3000"/>
              <a:t>Available Capital under Management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F060F-06D4-444C-BD6A-68285837C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2770" name="Content Placeholder 2">
            <a:extLst>
              <a:ext uri="{FF2B5EF4-FFF2-40B4-BE49-F238E27FC236}">
                <a16:creationId xmlns:a16="http://schemas.microsoft.com/office/drawing/2014/main" id="{CE92473D-A702-4972-83A2-2C6BC1BCD5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en-US" sz="3000"/>
              <a:t>Value Proposition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en-US" sz="3000"/>
              <a:t>Market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en-US" sz="3000"/>
              <a:t>Revenue Model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en-US" sz="3000"/>
              <a:t>Business Model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en-US" sz="3000"/>
              <a:t>Competitiveness/IP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en-US" sz="3000"/>
              <a:t>Team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en-US" sz="3000"/>
              <a:t>Appropriate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en-US" sz="3000"/>
              <a:t> Funding/Valuation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en-US" sz="3000"/>
              <a:t>Exit Strategy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en-US" sz="3000"/>
              <a:t>Presentability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Content Placeholder 2">
            <a:extLst>
              <a:ext uri="{FF2B5EF4-FFF2-40B4-BE49-F238E27FC236}">
                <a16:creationId xmlns:a16="http://schemas.microsoft.com/office/drawing/2014/main" id="{B6648428-8611-4A4C-B2B1-436B77682E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2103438"/>
            <a:ext cx="8382000" cy="3078162"/>
          </a:xfrm>
        </p:spPr>
        <p:txBody>
          <a:bodyPr/>
          <a:lstStyle/>
          <a:p>
            <a:pPr algn="ctr" eaLnBrk="1" hangingPunct="1"/>
            <a:r>
              <a:rPr lang="en-US" altLang="en-US" sz="4000" b="1"/>
              <a:t>Business</a:t>
            </a:r>
          </a:p>
          <a:p>
            <a:pPr algn="ctr" eaLnBrk="1" hangingPunct="1"/>
            <a:r>
              <a:rPr lang="en-US" altLang="en-US" sz="4000" b="1"/>
              <a:t>Financial</a:t>
            </a:r>
          </a:p>
          <a:p>
            <a:pPr algn="ctr" eaLnBrk="1" hangingPunct="1"/>
            <a:r>
              <a:rPr lang="en-US" altLang="en-US" sz="4000" b="1"/>
              <a:t>People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Content Placeholder 2">
            <a:extLst>
              <a:ext uri="{FF2B5EF4-FFF2-40B4-BE49-F238E27FC236}">
                <a16:creationId xmlns:a16="http://schemas.microsoft.com/office/drawing/2014/main" id="{1CCE05CE-AB71-4362-BFBA-B6B29A9C36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0" y="2209801"/>
            <a:ext cx="6553200" cy="2544763"/>
          </a:xfrm>
        </p:spPr>
        <p:txBody>
          <a:bodyPr/>
          <a:lstStyle/>
          <a:p>
            <a:pPr algn="ctr" eaLnBrk="1" hangingPunct="1"/>
            <a:r>
              <a:rPr lang="en-US" altLang="en-US" sz="4000"/>
              <a:t>20% Product/Technology</a:t>
            </a:r>
          </a:p>
          <a:p>
            <a:pPr algn="ctr" eaLnBrk="1" hangingPunct="1"/>
            <a:r>
              <a:rPr lang="en-US" altLang="en-US" sz="4000"/>
              <a:t>80% Business</a:t>
            </a:r>
            <a:endParaRPr lang="en-US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B2DF7-8EF2-4FF3-A530-573420199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en-US" b="1" dirty="0">
                <a:ea typeface="+mj-ea"/>
                <a:cs typeface="+mj-cs"/>
              </a:rPr>
              <a:t>Business: </a:t>
            </a:r>
            <a:r>
              <a:rPr lang="en-US" dirty="0">
                <a:ea typeface="+mj-ea"/>
                <a:cs typeface="+mj-cs"/>
              </a:rPr>
              <a:t>What do you do?</a:t>
            </a:r>
            <a:br>
              <a:rPr lang="en-US" dirty="0">
                <a:ea typeface="+mj-ea"/>
                <a:cs typeface="+mj-cs"/>
              </a:rPr>
            </a:br>
            <a:r>
              <a:rPr lang="en-US" dirty="0">
                <a:ea typeface="+mj-ea"/>
                <a:cs typeface="+mj-cs"/>
              </a:rPr>
              <a:t>How do you do it?</a:t>
            </a:r>
          </a:p>
        </p:txBody>
      </p:sp>
      <p:sp>
        <p:nvSpPr>
          <p:cNvPr id="38915" name="Content Placeholder 2">
            <a:extLst>
              <a:ext uri="{FF2B5EF4-FFF2-40B4-BE49-F238E27FC236}">
                <a16:creationId xmlns:a16="http://schemas.microsoft.com/office/drawing/2014/main" id="{3579BF1D-C7D3-498B-BFA4-80C8A9F05E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Business Resume</a:t>
            </a:r>
          </a:p>
          <a:p>
            <a:pPr lvl="1" eaLnBrk="1" hangingPunct="1"/>
            <a:r>
              <a:rPr lang="en-US" altLang="en-US"/>
              <a:t>Venture Concept/Business Description</a:t>
            </a:r>
          </a:p>
          <a:p>
            <a:pPr lvl="1" eaLnBrk="1" hangingPunct="1"/>
            <a:r>
              <a:rPr lang="en-US" altLang="en-US"/>
              <a:t>Products and/or Services</a:t>
            </a:r>
          </a:p>
          <a:p>
            <a:pPr lvl="1" eaLnBrk="1" hangingPunct="1"/>
            <a:r>
              <a:rPr lang="en-US" altLang="en-US"/>
              <a:t>Technology/Proprietary Rights</a:t>
            </a:r>
          </a:p>
          <a:p>
            <a:pPr lvl="1" eaLnBrk="1" hangingPunct="1"/>
            <a:r>
              <a:rPr lang="en-US" altLang="en-US"/>
              <a:t>Targeted Markets/Market Opportunities</a:t>
            </a:r>
          </a:p>
          <a:p>
            <a:pPr lvl="1" eaLnBrk="1" hangingPunct="1"/>
            <a:r>
              <a:rPr lang="en-US" altLang="en-US"/>
              <a:t>Marketing Plan/Distribution Strategy</a:t>
            </a:r>
          </a:p>
          <a:p>
            <a:pPr lvl="1" eaLnBrk="1" hangingPunct="1"/>
            <a:r>
              <a:rPr lang="en-US" altLang="en-US"/>
              <a:t>Company Strategy</a:t>
            </a:r>
          </a:p>
          <a:p>
            <a:pPr lvl="1" eaLnBrk="1" hangingPunct="1"/>
            <a:r>
              <a:rPr lang="en-US" altLang="en-US"/>
              <a:t>Outlook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BC749ADF-9FD4-43FB-A5B8-51515D045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4000" b="1"/>
              <a:t>Financial: </a:t>
            </a:r>
            <a:r>
              <a:rPr lang="en-US" altLang="en-US" sz="4000"/>
              <a:t>Where do you</a:t>
            </a:r>
            <a:r>
              <a:rPr lang="en-US" altLang="en-US" sz="4000" b="1"/>
              <a:t> </a:t>
            </a:r>
            <a:r>
              <a:rPr lang="en-US" altLang="en-US" sz="4000"/>
              <a:t>make money? </a:t>
            </a:r>
            <a:br>
              <a:rPr lang="en-US" altLang="en-US" sz="4000"/>
            </a:br>
            <a:r>
              <a:rPr lang="en-US" altLang="en-US" sz="4000"/>
              <a:t>		How can you make more?</a:t>
            </a:r>
            <a:endParaRPr lang="en-US" altLang="en-US" sz="3200"/>
          </a:p>
        </p:txBody>
      </p:sp>
      <p:sp>
        <p:nvSpPr>
          <p:cNvPr id="40963" name="Content Placeholder 2">
            <a:extLst>
              <a:ext uri="{FF2B5EF4-FFF2-40B4-BE49-F238E27FC236}">
                <a16:creationId xmlns:a16="http://schemas.microsoft.com/office/drawing/2014/main" id="{008B55D1-D3F1-4037-9440-A1CBC166C5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Financial Resume</a:t>
            </a:r>
          </a:p>
          <a:p>
            <a:pPr lvl="1" eaLnBrk="1" hangingPunct="1"/>
            <a:r>
              <a:rPr lang="en-US" altLang="en-US"/>
              <a:t>Current Financial Results/Forecast</a:t>
            </a:r>
          </a:p>
          <a:p>
            <a:pPr lvl="1" eaLnBrk="1" hangingPunct="1"/>
            <a:r>
              <a:rPr lang="en-US" altLang="en-US"/>
              <a:t>Funding to Date</a:t>
            </a:r>
          </a:p>
          <a:p>
            <a:pPr lvl="1" eaLnBrk="1" hangingPunct="1"/>
            <a:r>
              <a:rPr lang="en-US" altLang="en-US"/>
              <a:t>Current Investors (if any)</a:t>
            </a:r>
          </a:p>
          <a:p>
            <a:pPr lvl="1" eaLnBrk="1" hangingPunct="1"/>
            <a:r>
              <a:rPr lang="en-US" altLang="en-US"/>
              <a:t>Financial Requirements</a:t>
            </a:r>
          </a:p>
          <a:p>
            <a:pPr lvl="1" eaLnBrk="1" hangingPunct="1"/>
            <a:r>
              <a:rPr lang="en-US" altLang="en-US"/>
              <a:t>Use of Requested Funds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711AB0E0-4284-4CD6-8BC0-8F5C19030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600" b="1" dirty="0"/>
              <a:t>People: 	</a:t>
            </a:r>
            <a:r>
              <a:rPr lang="en-US" altLang="en-US" sz="3600" dirty="0"/>
              <a:t>Who are you?…</a:t>
            </a:r>
            <a:br>
              <a:rPr lang="en-US" altLang="en-US" sz="3600" dirty="0"/>
            </a:br>
            <a:r>
              <a:rPr lang="en-US" altLang="en-US" sz="3600" dirty="0"/>
              <a:t>Why should I care?</a:t>
            </a:r>
          </a:p>
        </p:txBody>
      </p:sp>
      <p:sp>
        <p:nvSpPr>
          <p:cNvPr id="43011" name="Content Placeholder 2">
            <a:extLst>
              <a:ext uri="{FF2B5EF4-FFF2-40B4-BE49-F238E27FC236}">
                <a16:creationId xmlns:a16="http://schemas.microsoft.com/office/drawing/2014/main" id="{31F5A72B-4BC5-4565-8AED-E9E9CF40B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People Resume</a:t>
            </a:r>
          </a:p>
          <a:p>
            <a:pPr lvl="1" eaLnBrk="1" hangingPunct="1"/>
            <a:r>
              <a:rPr lang="en-US" altLang="en-US"/>
              <a:t>Management Team</a:t>
            </a:r>
          </a:p>
          <a:p>
            <a:pPr lvl="1" eaLnBrk="1" hangingPunct="1"/>
            <a:r>
              <a:rPr lang="en-US" altLang="en-US"/>
              <a:t>Bank</a:t>
            </a:r>
          </a:p>
          <a:p>
            <a:pPr lvl="1" eaLnBrk="1" hangingPunct="1"/>
            <a:r>
              <a:rPr lang="en-US" altLang="en-US"/>
              <a:t>Auditor</a:t>
            </a:r>
          </a:p>
          <a:p>
            <a:pPr lvl="1" eaLnBrk="1" hangingPunct="1"/>
            <a:r>
              <a:rPr lang="en-US" altLang="en-US"/>
              <a:t>Legal Counsel</a:t>
            </a:r>
          </a:p>
          <a:p>
            <a:pPr lvl="1" eaLnBrk="1" hangingPunct="1"/>
            <a:r>
              <a:rPr lang="en-US" altLang="en-US"/>
              <a:t>Business Consultants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Content Placeholder 2">
            <a:extLst>
              <a:ext uri="{FF2B5EF4-FFF2-40B4-BE49-F238E27FC236}">
                <a16:creationId xmlns:a16="http://schemas.microsoft.com/office/drawing/2014/main" id="{A9B97B11-AF02-493E-A057-84A9970A13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2179638"/>
            <a:ext cx="8229600" cy="4525962"/>
          </a:xfrm>
        </p:spPr>
        <p:txBody>
          <a:bodyPr/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en-US" sz="4000"/>
              <a:t>to attract investors……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endParaRPr lang="en-US" altLang="en-US" sz="4000"/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en-US" sz="4000"/>
              <a:t>Know what THEY care to know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en-US" sz="4000"/>
              <a:t>…not what you want to tell them.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F2D68-4FCE-4BB5-AD19-4EDC26E59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000" b="1">
                <a:ea typeface="ＭＳ Ｐゴシック" charset="0"/>
              </a:rPr>
              <a:t>11 Must-Have Slides</a:t>
            </a:r>
            <a:br>
              <a:rPr lang="en-US" sz="4000" b="1">
                <a:ea typeface="ＭＳ Ｐゴシック" charset="0"/>
              </a:rPr>
            </a:br>
            <a:endParaRPr lang="en-US" sz="4000">
              <a:ea typeface="ＭＳ Ｐゴシック" charset="0"/>
            </a:endParaRPr>
          </a:p>
        </p:txBody>
      </p:sp>
      <p:sp>
        <p:nvSpPr>
          <p:cNvPr id="47107" name="Content Placeholder 2">
            <a:extLst>
              <a:ext uri="{FF2B5EF4-FFF2-40B4-BE49-F238E27FC236}">
                <a16:creationId xmlns:a16="http://schemas.microsoft.com/office/drawing/2014/main" id="{9440190D-C448-4347-B8A5-7BBCA3041D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2500" b="1"/>
              <a:t>1. Cover</a:t>
            </a:r>
            <a:r>
              <a:rPr lang="en-US" altLang="en-US" sz="2500"/>
              <a:t> - Business Positioning Statement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2500" b="1"/>
              <a:t>2. Market</a:t>
            </a:r>
            <a:r>
              <a:rPr lang="en-US" altLang="en-US" sz="2500"/>
              <a:t> - the need and what customers have it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2500" b="1"/>
              <a:t>3. Solution</a:t>
            </a:r>
            <a:r>
              <a:rPr lang="en-US" altLang="en-US" sz="2500"/>
              <a:t> - product, core benefit, protectable Technology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2500" b="1"/>
              <a:t>4. Competitive Position</a:t>
            </a:r>
            <a:r>
              <a:rPr lang="en-US" altLang="en-US" sz="2500"/>
              <a:t> - Who they are and your defenses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2500" b="1"/>
              <a:t>5. Marketing/Sales/Support</a:t>
            </a:r>
            <a:r>
              <a:rPr lang="en-US" altLang="en-US" sz="2500"/>
              <a:t> - Channels and skills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2500" b="1"/>
              <a:t>6. Business Strategy</a:t>
            </a:r>
            <a:r>
              <a:rPr lang="en-US" altLang="en-US" sz="2500"/>
              <a:t> - How you plan to grow beyond launch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2500" b="1"/>
              <a:t>7. Financial Projections</a:t>
            </a:r>
            <a:r>
              <a:rPr lang="en-US" altLang="en-US" sz="2500"/>
              <a:t> - Spreadsheet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2500" b="1"/>
              <a:t>8. Funding Sought</a:t>
            </a:r>
            <a:r>
              <a:rPr lang="en-US" altLang="en-US" sz="2500"/>
              <a:t> - Amount, comparables, use of funds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2500" b="1"/>
              <a:t>9. Management</a:t>
            </a:r>
            <a:r>
              <a:rPr lang="en-US" altLang="en-US" sz="2500"/>
              <a:t> - relevant experience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2500" b="1"/>
              <a:t>10. Milestones</a:t>
            </a:r>
            <a:r>
              <a:rPr lang="en-US" altLang="en-US" sz="2500"/>
              <a:t> - e.g. product launch, next funding, breakeven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2500" b="1"/>
              <a:t>11. Exit Strategy</a:t>
            </a:r>
            <a:r>
              <a:rPr lang="en-US" altLang="en-US" sz="2500"/>
              <a:t> - IPO/Acquistion (who?)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>
            <a:extLst>
              <a:ext uri="{FF2B5EF4-FFF2-40B4-BE49-F238E27FC236}">
                <a16:creationId xmlns:a16="http://schemas.microsoft.com/office/drawing/2014/main" id="{314B62F8-93E5-4F7E-83B2-5EBB9B872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1. Business Basics</a:t>
            </a:r>
            <a:endParaRPr lang="en-US" altLang="en-US"/>
          </a:p>
        </p:txBody>
      </p:sp>
      <p:sp>
        <p:nvSpPr>
          <p:cNvPr id="49155" name="Content Placeholder 2">
            <a:extLst>
              <a:ext uri="{FF2B5EF4-FFF2-40B4-BE49-F238E27FC236}">
                <a16:creationId xmlns:a16="http://schemas.microsoft.com/office/drawing/2014/main" id="{102C45C7-2049-47B2-899A-D72D4343EA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Company name</a:t>
            </a:r>
          </a:p>
          <a:p>
            <a:pPr eaLnBrk="1" hangingPunct="1"/>
            <a:r>
              <a:rPr lang="en-US" altLang="en-US"/>
              <a:t>One sentence on </a:t>
            </a:r>
            <a:r>
              <a:rPr lang="ja-JP" altLang="en-US"/>
              <a:t>“</a:t>
            </a:r>
            <a:r>
              <a:rPr lang="en-US" altLang="ja-JP"/>
              <a:t>what we do</a:t>
            </a:r>
            <a:r>
              <a:rPr lang="ja-JP" altLang="en-US"/>
              <a:t>”</a:t>
            </a:r>
            <a:endParaRPr lang="en-US" altLang="ja-JP"/>
          </a:p>
          <a:p>
            <a:pPr eaLnBrk="1" hangingPunct="1"/>
            <a:r>
              <a:rPr lang="en-US" altLang="en-US"/>
              <a:t>Presenters name</a:t>
            </a:r>
          </a:p>
          <a:p>
            <a:pPr eaLnBrk="1" hangingPunct="1"/>
            <a:r>
              <a:rPr lang="en-US" altLang="en-US"/>
              <a:t>Visual Image of product</a:t>
            </a:r>
          </a:p>
          <a:p>
            <a:pPr eaLnBrk="1" hangingPunct="1"/>
            <a:r>
              <a:rPr lang="en-US" altLang="en-US"/>
              <a:t>Product in hand, if possible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>
            <a:extLst>
              <a:ext uri="{FF2B5EF4-FFF2-40B4-BE49-F238E27FC236}">
                <a16:creationId xmlns:a16="http://schemas.microsoft.com/office/drawing/2014/main" id="{C9C078B4-32D2-494E-8CD4-8A7C9892C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b="1"/>
              <a:t>2. Market Need/Customers</a:t>
            </a:r>
            <a:endParaRPr lang="en-US" altLang="en-US"/>
          </a:p>
        </p:txBody>
      </p:sp>
      <p:sp>
        <p:nvSpPr>
          <p:cNvPr id="51203" name="Content Placeholder 2">
            <a:extLst>
              <a:ext uri="{FF2B5EF4-FFF2-40B4-BE49-F238E27FC236}">
                <a16:creationId xmlns:a16="http://schemas.microsoft.com/office/drawing/2014/main" id="{E0AC296C-5908-46F3-8F08-CD462BC672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What creates the demand for your solution? – why?</a:t>
            </a:r>
          </a:p>
          <a:p>
            <a:pPr eaLnBrk="1" hangingPunct="1"/>
            <a:r>
              <a:rPr lang="en-US" altLang="en-US"/>
              <a:t>Define characteristics of customers who need your solution - who?</a:t>
            </a:r>
          </a:p>
          <a:p>
            <a:pPr eaLnBrk="1" hangingPunct="1"/>
            <a:r>
              <a:rPr lang="en-US" altLang="en-US"/>
              <a:t>Quantify the opportunity - How many?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>
            <a:extLst>
              <a:ext uri="{FF2B5EF4-FFF2-40B4-BE49-F238E27FC236}">
                <a16:creationId xmlns:a16="http://schemas.microsoft.com/office/drawing/2014/main" id="{D860444D-F7B3-4FA0-9FA2-83DDB3348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b="1"/>
              <a:t>3. Solution - Your product</a:t>
            </a:r>
            <a:endParaRPr lang="en-US" altLang="en-US"/>
          </a:p>
        </p:txBody>
      </p:sp>
      <p:sp>
        <p:nvSpPr>
          <p:cNvPr id="53251" name="Content Placeholder 2">
            <a:extLst>
              <a:ext uri="{FF2B5EF4-FFF2-40B4-BE49-F238E27FC236}">
                <a16:creationId xmlns:a16="http://schemas.microsoft.com/office/drawing/2014/main" id="{2E33067F-8E8D-4A8A-AEC7-6A83D30612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What exactly is the customer is buying?</a:t>
            </a:r>
          </a:p>
          <a:p>
            <a:pPr eaLnBrk="1" hangingPunct="1"/>
            <a:r>
              <a:rPr lang="en-US" altLang="en-US"/>
              <a:t>Where does your product fits in the market?</a:t>
            </a:r>
          </a:p>
          <a:p>
            <a:pPr eaLnBrk="1" hangingPunct="1"/>
            <a:r>
              <a:rPr lang="en-US" altLang="en-US"/>
              <a:t>What is the big </a:t>
            </a:r>
            <a:r>
              <a:rPr lang="ja-JP" altLang="en-US"/>
              <a:t>“</a:t>
            </a:r>
            <a:r>
              <a:rPr lang="en-US" altLang="ja-JP"/>
              <a:t>value-add</a:t>
            </a:r>
            <a:r>
              <a:rPr lang="ja-JP" altLang="en-US"/>
              <a:t>”</a:t>
            </a:r>
            <a:r>
              <a:rPr lang="en-US" altLang="ja-JP"/>
              <a:t>of your product?</a:t>
            </a:r>
          </a:p>
          <a:p>
            <a:pPr eaLnBrk="1" hangingPunct="1"/>
            <a:r>
              <a:rPr lang="en-US" altLang="en-US"/>
              <a:t>What is the benefits of your solution?</a:t>
            </a:r>
          </a:p>
          <a:p>
            <a:pPr eaLnBrk="1" hangingPunct="1"/>
            <a:r>
              <a:rPr lang="en-US" altLang="en-US"/>
              <a:t>What problem are you solving?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>
            <a:extLst>
              <a:ext uri="{FF2B5EF4-FFF2-40B4-BE49-F238E27FC236}">
                <a16:creationId xmlns:a16="http://schemas.microsoft.com/office/drawing/2014/main" id="{23B9E1F1-E8D6-44B6-9D18-03850FD0D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b="1"/>
              <a:t>4. Competition</a:t>
            </a:r>
            <a:endParaRPr lang="en-US" altLang="en-US"/>
          </a:p>
        </p:txBody>
      </p:sp>
      <p:sp>
        <p:nvSpPr>
          <p:cNvPr id="55299" name="Content Placeholder 2">
            <a:extLst>
              <a:ext uri="{FF2B5EF4-FFF2-40B4-BE49-F238E27FC236}">
                <a16:creationId xmlns:a16="http://schemas.microsoft.com/office/drawing/2014/main" id="{465FB34A-9B41-4860-8BCA-CBD2D6A78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Address the barriers to adoption</a:t>
            </a:r>
          </a:p>
          <a:p>
            <a:pPr eaLnBrk="1" hangingPunct="1"/>
            <a:r>
              <a:rPr lang="en-US" altLang="en-US"/>
              <a:t>What is the </a:t>
            </a:r>
            <a:r>
              <a:rPr lang="ja-JP" altLang="en-US"/>
              <a:t>“</a:t>
            </a:r>
            <a:r>
              <a:rPr lang="en-US" altLang="ja-JP"/>
              <a:t>gold standard</a:t>
            </a:r>
            <a:r>
              <a:rPr lang="ja-JP" altLang="en-US"/>
              <a:t>”</a:t>
            </a:r>
            <a:r>
              <a:rPr lang="en-US" altLang="ja-JP"/>
              <a:t> now?</a:t>
            </a:r>
          </a:p>
          <a:p>
            <a:pPr eaLnBrk="1" hangingPunct="1"/>
            <a:r>
              <a:rPr lang="en-US" altLang="en-US"/>
              <a:t>What will it take to get customers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/>
              <a:t>	to use your product?</a:t>
            </a:r>
          </a:p>
          <a:p>
            <a:pPr eaLnBrk="1" hangingPunct="1"/>
            <a:r>
              <a:rPr lang="en-US" altLang="en-US"/>
              <a:t>What are YOUR barriers to other competition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/>
              <a:t>	should you be successful and become “the gold standard”?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>
            <a:extLst>
              <a:ext uri="{FF2B5EF4-FFF2-40B4-BE49-F238E27FC236}">
                <a16:creationId xmlns:a16="http://schemas.microsoft.com/office/drawing/2014/main" id="{ABE4A7D2-A0EF-41E9-AE2C-275941D96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b="1"/>
              <a:t>5. Marketing</a:t>
            </a:r>
            <a:endParaRPr lang="en-US" altLang="en-US"/>
          </a:p>
        </p:txBody>
      </p:sp>
      <p:sp>
        <p:nvSpPr>
          <p:cNvPr id="57347" name="Content Placeholder 2">
            <a:extLst>
              <a:ext uri="{FF2B5EF4-FFF2-40B4-BE49-F238E27FC236}">
                <a16:creationId xmlns:a16="http://schemas.microsoft.com/office/drawing/2014/main" id="{FE48EA54-606B-4517-A865-3208D022D2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Explain your expected selling cycle</a:t>
            </a:r>
          </a:p>
          <a:p>
            <a:pPr eaLnBrk="1" hangingPunct="1"/>
            <a:r>
              <a:rPr lang="en-US" altLang="en-US"/>
              <a:t>How do you propose to reach your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/>
              <a:t>	customers?</a:t>
            </a:r>
          </a:p>
          <a:p>
            <a:pPr eaLnBrk="1" hangingPunct="1"/>
            <a:r>
              <a:rPr lang="en-US" altLang="en-US"/>
              <a:t>Describe your process of marketing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/>
              <a:t>	sales &amp; support</a:t>
            </a:r>
          </a:p>
          <a:p>
            <a:pPr eaLnBrk="1" hangingPunct="1"/>
            <a:r>
              <a:rPr lang="en-US" altLang="en-US"/>
              <a:t>How do you plan to get customers both directly and indirectly?</a:t>
            </a:r>
          </a:p>
          <a:p>
            <a:pPr eaLnBrk="1" hangingPunct="1"/>
            <a:r>
              <a:rPr lang="en-US" altLang="en-US"/>
              <a:t>Why will YOU succeed?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>
            <a:extLst>
              <a:ext uri="{FF2B5EF4-FFF2-40B4-BE49-F238E27FC236}">
                <a16:creationId xmlns:a16="http://schemas.microsoft.com/office/drawing/2014/main" id="{8A023D57-9522-4C0A-A5EB-C8D7AC63E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b="1"/>
              <a:t>6. Business Strategy</a:t>
            </a:r>
            <a:endParaRPr lang="en-US" altLang="en-US"/>
          </a:p>
        </p:txBody>
      </p:sp>
      <p:sp>
        <p:nvSpPr>
          <p:cNvPr id="59395" name="Content Placeholder 2">
            <a:extLst>
              <a:ext uri="{FF2B5EF4-FFF2-40B4-BE49-F238E27FC236}">
                <a16:creationId xmlns:a16="http://schemas.microsoft.com/office/drawing/2014/main" id="{A7A05C8A-2A26-49E4-ABAF-EB1E30C422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Describe 3-5 year business goals</a:t>
            </a:r>
          </a:p>
          <a:p>
            <a:pPr eaLnBrk="1" hangingPunct="1"/>
            <a:r>
              <a:rPr lang="en-US" altLang="en-US" dirty="0"/>
              <a:t>Identify steps to reach each goal</a:t>
            </a:r>
          </a:p>
          <a:p>
            <a:pPr eaLnBrk="1" hangingPunct="1"/>
            <a:r>
              <a:rPr lang="en-US" altLang="en-US" dirty="0"/>
              <a:t>Explain what you need to achieve - positive cash flow and how long it will take to get there.</a:t>
            </a:r>
          </a:p>
          <a:p>
            <a:pPr eaLnBrk="1" hangingPunct="1"/>
            <a:r>
              <a:rPr lang="en-US" altLang="en-US" dirty="0"/>
              <a:t>Place key steps/milestones in Gantt chart</a:t>
            </a:r>
          </a:p>
          <a:p>
            <a:pPr eaLnBrk="1" hangingPunct="1"/>
            <a:r>
              <a:rPr lang="en-US" altLang="en-US" dirty="0"/>
              <a:t>Identify major development risks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>
            <a:extLst>
              <a:ext uri="{FF2B5EF4-FFF2-40B4-BE49-F238E27FC236}">
                <a16:creationId xmlns:a16="http://schemas.microsoft.com/office/drawing/2014/main" id="{81EC8703-55E6-4DDF-B7AA-A8D08D6EB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b="1"/>
              <a:t>7. Financial Projections</a:t>
            </a:r>
            <a:endParaRPr lang="en-US" altLang="en-US"/>
          </a:p>
        </p:txBody>
      </p:sp>
      <p:sp>
        <p:nvSpPr>
          <p:cNvPr id="61443" name="Content Placeholder 2">
            <a:extLst>
              <a:ext uri="{FF2B5EF4-FFF2-40B4-BE49-F238E27FC236}">
                <a16:creationId xmlns:a16="http://schemas.microsoft.com/office/drawing/2014/main" id="{DCDAF2D6-DD69-40B3-A3A0-77C3616CF9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Keep the financials simple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Explain any </a:t>
            </a:r>
            <a:r>
              <a:rPr lang="ja-JP" altLang="en-US"/>
              <a:t>“</a:t>
            </a:r>
            <a:r>
              <a:rPr lang="en-US" altLang="ja-JP"/>
              <a:t>dramatic</a:t>
            </a:r>
            <a:r>
              <a:rPr lang="ja-JP" altLang="en-US"/>
              <a:t>”</a:t>
            </a:r>
            <a:r>
              <a:rPr lang="en-US" altLang="ja-JP"/>
              <a:t> numbers</a:t>
            </a:r>
          </a:p>
          <a:p>
            <a:pPr algn="ctr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2400"/>
              <a:t>Units shipped</a:t>
            </a:r>
          </a:p>
          <a:p>
            <a:pPr algn="ctr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2400"/>
              <a:t>Revenues</a:t>
            </a:r>
          </a:p>
          <a:p>
            <a:pPr algn="ctr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2400"/>
              <a:t>Gross Profit</a:t>
            </a:r>
          </a:p>
          <a:p>
            <a:pPr algn="ctr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2400"/>
              <a:t>Gross Margin %</a:t>
            </a:r>
          </a:p>
          <a:p>
            <a:pPr algn="ctr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2400"/>
              <a:t>SG&amp;A</a:t>
            </a:r>
          </a:p>
          <a:p>
            <a:pPr algn="ctr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2400"/>
              <a:t>Net Pre-tax</a:t>
            </a:r>
          </a:p>
          <a:p>
            <a:pPr algn="ctr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2400"/>
              <a:t>Cashflow</a:t>
            </a:r>
            <a:endParaRPr lang="en-US" altLang="en-US"/>
          </a:p>
          <a:p>
            <a:pPr eaLnBrk="1" hangingPunct="1">
              <a:lnSpc>
                <a:spcPct val="90000"/>
              </a:lnSpc>
            </a:pPr>
            <a:endParaRPr lang="en-US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>
            <a:extLst>
              <a:ext uri="{FF2B5EF4-FFF2-40B4-BE49-F238E27FC236}">
                <a16:creationId xmlns:a16="http://schemas.microsoft.com/office/drawing/2014/main" id="{EE6D1AE8-E96B-43BC-B749-3CAA5B45F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b="1"/>
              <a:t>8. Funding Sought</a:t>
            </a:r>
            <a:endParaRPr lang="en-US" altLang="en-US"/>
          </a:p>
        </p:txBody>
      </p:sp>
      <p:sp>
        <p:nvSpPr>
          <p:cNvPr id="63491" name="Content Placeholder 8">
            <a:extLst>
              <a:ext uri="{FF2B5EF4-FFF2-40B4-BE49-F238E27FC236}">
                <a16:creationId xmlns:a16="http://schemas.microsoft.com/office/drawing/2014/main" id="{97928691-62D2-4B86-B03D-870A21EFEE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Provide a cap table, if possible</a:t>
            </a:r>
          </a:p>
          <a:p>
            <a:pPr eaLnBrk="1" hangingPunct="1"/>
            <a:r>
              <a:rPr lang="en-US" altLang="en-US"/>
              <a:t>Identify major uses in each round</a:t>
            </a:r>
          </a:p>
          <a:p>
            <a:pPr eaLnBrk="1" hangingPunct="1"/>
            <a:r>
              <a:rPr lang="en-US" altLang="en-US"/>
              <a:t> Describe current </a:t>
            </a:r>
            <a:r>
              <a:rPr lang="ja-JP" altLang="en-US"/>
              <a:t>“</a:t>
            </a:r>
            <a:r>
              <a:rPr lang="en-US" altLang="ja-JP"/>
              <a:t>burn rate</a:t>
            </a:r>
            <a:r>
              <a:rPr lang="ja-JP" altLang="en-US"/>
              <a:t>”</a:t>
            </a:r>
            <a:endParaRPr lang="en-US" altLang="ja-JP"/>
          </a:p>
          <a:p>
            <a:pPr eaLnBrk="1" hangingPunct="1"/>
            <a:endParaRPr lang="en-US" altLang="en-US"/>
          </a:p>
        </p:txBody>
      </p:sp>
      <p:pic>
        <p:nvPicPr>
          <p:cNvPr id="63492" name="Picture 5" descr="captable">
            <a:extLst>
              <a:ext uri="{FF2B5EF4-FFF2-40B4-BE49-F238E27FC236}">
                <a16:creationId xmlns:a16="http://schemas.microsoft.com/office/drawing/2014/main" id="{35EAC5BE-8422-46BF-98D2-08904EE91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200400"/>
            <a:ext cx="6769100" cy="230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3" name="TextBox 1">
            <a:extLst>
              <a:ext uri="{FF2B5EF4-FFF2-40B4-BE49-F238E27FC236}">
                <a16:creationId xmlns:a16="http://schemas.microsoft.com/office/drawing/2014/main" id="{3E741F2B-D237-4721-9A37-FF9AE506E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5486401"/>
            <a:ext cx="6477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Arial" panose="020B0604020202020204" pitchFamily="34" charset="0"/>
              </a:rPr>
              <a:t>Note: Listing a full cap table in the presentation is not necessary but it is something that a company should have available upon request.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>
            <a:extLst>
              <a:ext uri="{FF2B5EF4-FFF2-40B4-BE49-F238E27FC236}">
                <a16:creationId xmlns:a16="http://schemas.microsoft.com/office/drawing/2014/main" id="{A418F84B-401E-4010-92A8-CFF50EE2B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b="1"/>
              <a:t>9. Management</a:t>
            </a:r>
            <a:endParaRPr lang="en-US" altLang="en-US"/>
          </a:p>
        </p:txBody>
      </p:sp>
      <p:sp>
        <p:nvSpPr>
          <p:cNvPr id="65539" name="Content Placeholder 4">
            <a:extLst>
              <a:ext uri="{FF2B5EF4-FFF2-40B4-BE49-F238E27FC236}">
                <a16:creationId xmlns:a16="http://schemas.microsoft.com/office/drawing/2014/main" id="{1D69F843-34CF-4677-9CB7-DEB728B350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Focus on Management Team</a:t>
            </a:r>
          </a:p>
          <a:p>
            <a:pPr lvl="1" eaLnBrk="1" hangingPunct="1"/>
            <a:r>
              <a:rPr lang="en-US" altLang="en-US"/>
              <a:t>CEO - prior experience</a:t>
            </a:r>
          </a:p>
          <a:p>
            <a:pPr lvl="1" eaLnBrk="1" hangingPunct="1"/>
            <a:r>
              <a:rPr lang="en-US" altLang="en-US"/>
              <a:t>CTO - proven know-how</a:t>
            </a:r>
          </a:p>
          <a:p>
            <a:pPr lvl="1" eaLnBrk="1" hangingPunct="1"/>
            <a:r>
              <a:rPr lang="en-US" altLang="en-US"/>
              <a:t>CMO - proven knowledge/Key relationships</a:t>
            </a:r>
          </a:p>
          <a:p>
            <a:pPr lvl="1" eaLnBrk="1" hangingPunct="1"/>
            <a:r>
              <a:rPr lang="en-US" altLang="en-US"/>
              <a:t>CFO - Prior acquisition experience</a:t>
            </a:r>
          </a:p>
          <a:p>
            <a:pPr eaLnBrk="1" hangingPunct="1"/>
            <a:r>
              <a:rPr lang="en-US" altLang="en-US"/>
              <a:t>Part-time vs full-time</a:t>
            </a:r>
          </a:p>
          <a:p>
            <a:pPr eaLnBrk="1" hangingPunct="1"/>
            <a:r>
              <a:rPr lang="en-US" altLang="en-US"/>
              <a:t>Board of Directors/ Board of Advisors</a:t>
            </a:r>
          </a:p>
          <a:p>
            <a:pPr eaLnBrk="1" hangingPunct="1"/>
            <a:r>
              <a:rPr lang="en-US" altLang="en-US"/>
              <a:t>Demonstrate how you value existing investors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>
            <a:extLst>
              <a:ext uri="{FF2B5EF4-FFF2-40B4-BE49-F238E27FC236}">
                <a16:creationId xmlns:a16="http://schemas.microsoft.com/office/drawing/2014/main" id="{F334A701-51AA-43E7-AC61-60F795EBF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b="1"/>
              <a:t>10. Milestones</a:t>
            </a:r>
            <a:endParaRPr lang="en-US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9CDC47-94E4-4597-8362-0FFABE83D7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en-US" dirty="0">
                <a:ea typeface="+mn-ea"/>
                <a:cs typeface="+mn-cs"/>
              </a:rPr>
              <a:t>Company formed</a:t>
            </a:r>
          </a:p>
          <a:p>
            <a:pPr>
              <a:defRPr/>
            </a:pPr>
            <a:r>
              <a:rPr lang="en-US" dirty="0">
                <a:ea typeface="+mn-ea"/>
                <a:cs typeface="+mn-cs"/>
              </a:rPr>
              <a:t>Prototypes developed</a:t>
            </a:r>
          </a:p>
          <a:p>
            <a:pPr>
              <a:defRPr/>
            </a:pPr>
            <a:r>
              <a:rPr lang="en-US" dirty="0">
                <a:ea typeface="+mn-ea"/>
                <a:cs typeface="+mn-cs"/>
              </a:rPr>
              <a:t>New management</a:t>
            </a:r>
          </a:p>
          <a:p>
            <a:pPr>
              <a:defRPr/>
            </a:pPr>
            <a:r>
              <a:rPr lang="en-US" dirty="0">
                <a:ea typeface="+mn-ea"/>
                <a:cs typeface="+mn-cs"/>
              </a:rPr>
              <a:t>Testing</a:t>
            </a:r>
          </a:p>
          <a:p>
            <a:pPr>
              <a:defRPr/>
            </a:pPr>
            <a:r>
              <a:rPr lang="en-US" dirty="0">
                <a:ea typeface="+mn-ea"/>
                <a:cs typeface="+mn-cs"/>
              </a:rPr>
              <a:t>Angel Round</a:t>
            </a:r>
          </a:p>
          <a:p>
            <a:pPr>
              <a:defRPr/>
            </a:pPr>
            <a:r>
              <a:rPr lang="en-US" dirty="0">
                <a:ea typeface="+mn-ea"/>
                <a:cs typeface="+mn-cs"/>
              </a:rPr>
              <a:t>Production ship</a:t>
            </a:r>
          </a:p>
          <a:p>
            <a:pPr>
              <a:defRPr/>
            </a:pPr>
            <a:r>
              <a:rPr lang="en-US" dirty="0">
                <a:ea typeface="+mn-ea"/>
                <a:cs typeface="+mn-cs"/>
              </a:rPr>
              <a:t>Positive Cash-flow</a:t>
            </a:r>
          </a:p>
          <a:p>
            <a:pPr>
              <a:defRPr/>
            </a:pPr>
            <a:r>
              <a:rPr lang="en-US" dirty="0">
                <a:ea typeface="+mn-ea"/>
                <a:cs typeface="+mn-cs"/>
              </a:rPr>
              <a:t>Annualized revenue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>
            <a:extLst>
              <a:ext uri="{FF2B5EF4-FFF2-40B4-BE49-F238E27FC236}">
                <a16:creationId xmlns:a16="http://schemas.microsoft.com/office/drawing/2014/main" id="{33B9E27E-26D6-4A51-B25E-2BC841603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b="1"/>
              <a:t>11. Exit Strategy</a:t>
            </a:r>
            <a:endParaRPr lang="en-US" altLang="en-US"/>
          </a:p>
        </p:txBody>
      </p:sp>
      <p:sp>
        <p:nvSpPr>
          <p:cNvPr id="69635" name="Content Placeholder 2">
            <a:extLst>
              <a:ext uri="{FF2B5EF4-FFF2-40B4-BE49-F238E27FC236}">
                <a16:creationId xmlns:a16="http://schemas.microsoft.com/office/drawing/2014/main" id="{86CD04B6-E5E7-4000-ADEA-CE1A845E5C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How does the investor get their return?</a:t>
            </a:r>
          </a:p>
          <a:p>
            <a:pPr eaLnBrk="1" hangingPunct="1"/>
            <a:r>
              <a:rPr lang="en-US" altLang="en-US"/>
              <a:t>If IPO:</a:t>
            </a:r>
          </a:p>
          <a:p>
            <a:pPr lvl="1" eaLnBrk="1" hangingPunct="1"/>
            <a:r>
              <a:rPr lang="en-US" altLang="en-US"/>
              <a:t>Explain comparable </a:t>
            </a:r>
          </a:p>
          <a:p>
            <a:pPr lvl="1" eaLnBrk="1" hangingPunct="1"/>
            <a:r>
              <a:rPr lang="en-US" altLang="en-US"/>
              <a:t>Describe </a:t>
            </a:r>
            <a:r>
              <a:rPr lang="ja-JP" altLang="en-US"/>
              <a:t>“</a:t>
            </a:r>
            <a:r>
              <a:rPr lang="en-US" altLang="ja-JP"/>
              <a:t>why you?</a:t>
            </a:r>
            <a:r>
              <a:rPr lang="ja-JP" altLang="en-US"/>
              <a:t>”</a:t>
            </a:r>
            <a:endParaRPr lang="en-US" altLang="ja-JP"/>
          </a:p>
          <a:p>
            <a:pPr eaLnBrk="1" hangingPunct="1"/>
            <a:r>
              <a:rPr lang="en-US" altLang="en-US"/>
              <a:t>If Acquisition:</a:t>
            </a:r>
          </a:p>
          <a:p>
            <a:pPr lvl="1" eaLnBrk="1" hangingPunct="1"/>
            <a:r>
              <a:rPr lang="en-US" altLang="en-US"/>
              <a:t>identify 2-3 likely buyers</a:t>
            </a:r>
          </a:p>
          <a:p>
            <a:pPr lvl="1" eaLnBrk="1" hangingPunct="1"/>
            <a:r>
              <a:rPr lang="en-US" altLang="en-US"/>
              <a:t>Explain why they are interested</a:t>
            </a:r>
          </a:p>
          <a:p>
            <a:pPr lvl="1" eaLnBrk="1" hangingPunct="1"/>
            <a:r>
              <a:rPr lang="en-US" altLang="en-US"/>
              <a:t>Explain how you know them or will get to them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>
            <a:extLst>
              <a:ext uri="{FF2B5EF4-FFF2-40B4-BE49-F238E27FC236}">
                <a16:creationId xmlns:a16="http://schemas.microsoft.com/office/drawing/2014/main" id="{28DD0602-6A6E-457F-8DC1-73B2175F0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b="1"/>
              <a:t>Most Importantly</a:t>
            </a:r>
            <a:endParaRPr lang="en-US" altLang="en-US"/>
          </a:p>
        </p:txBody>
      </p:sp>
      <p:sp>
        <p:nvSpPr>
          <p:cNvPr id="71683" name="Content Placeholder 2">
            <a:extLst>
              <a:ext uri="{FF2B5EF4-FFF2-40B4-BE49-F238E27FC236}">
                <a16:creationId xmlns:a16="http://schemas.microsoft.com/office/drawing/2014/main" id="{C741C7BB-430D-4716-BF61-C0807DBE5E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14350">
              <a:lnSpc>
                <a:spcPct val="80000"/>
              </a:lnSpc>
              <a:buFont typeface="Calibri" panose="020F0502020204030204" pitchFamily="34" charset="0"/>
              <a:buAutoNum type="arabicPeriod"/>
            </a:pPr>
            <a:r>
              <a:rPr lang="en-US" altLang="en-US" sz="2700"/>
              <a:t>Never hide behind technology. Use it to advance &amp; enhance what you have. </a:t>
            </a:r>
          </a:p>
          <a:p>
            <a:pPr marL="571500" indent="-514350">
              <a:lnSpc>
                <a:spcPct val="80000"/>
              </a:lnSpc>
              <a:buFont typeface="Calibri" panose="020F0502020204030204" pitchFamily="34" charset="0"/>
              <a:buAutoNum type="arabicPeriod"/>
            </a:pPr>
            <a:r>
              <a:rPr lang="en-US" altLang="en-US" sz="2700"/>
              <a:t>Investors want to meet </a:t>
            </a:r>
            <a:r>
              <a:rPr lang="en-US" altLang="en-US" sz="2700" b="1"/>
              <a:t>YOU, not your </a:t>
            </a:r>
            <a:r>
              <a:rPr lang="ja-JP" altLang="en-US" sz="2700" b="1"/>
              <a:t>“</a:t>
            </a:r>
            <a:r>
              <a:rPr lang="en-US" altLang="ja-JP" sz="2700" b="1"/>
              <a:t>cool</a:t>
            </a:r>
            <a:r>
              <a:rPr lang="ja-JP" altLang="en-US" sz="2700" b="1"/>
              <a:t>”</a:t>
            </a:r>
            <a:r>
              <a:rPr lang="en-US" altLang="ja-JP" sz="2700" b="1"/>
              <a:t> </a:t>
            </a:r>
            <a:r>
              <a:rPr lang="en-US" altLang="ja-JP" sz="2700"/>
              <a:t>technology.</a:t>
            </a:r>
          </a:p>
          <a:p>
            <a:pPr marL="571500" indent="-514350">
              <a:lnSpc>
                <a:spcPct val="80000"/>
              </a:lnSpc>
              <a:buFont typeface="Calibri" panose="020F0502020204030204" pitchFamily="34" charset="0"/>
              <a:buAutoNum type="arabicPeriod"/>
            </a:pPr>
            <a:r>
              <a:rPr lang="ja-JP" altLang="en-US" sz="2700"/>
              <a:t>“</a:t>
            </a:r>
            <a:r>
              <a:rPr lang="en-US" altLang="ja-JP" sz="2700"/>
              <a:t>scalability</a:t>
            </a:r>
            <a:r>
              <a:rPr lang="ja-JP" altLang="en-US" sz="2700"/>
              <a:t>”</a:t>
            </a:r>
            <a:r>
              <a:rPr lang="en-US" altLang="ja-JP" sz="2700"/>
              <a:t> of your business</a:t>
            </a:r>
          </a:p>
          <a:p>
            <a:pPr marL="571500" indent="-514350">
              <a:lnSpc>
                <a:spcPct val="80000"/>
              </a:lnSpc>
              <a:buFont typeface="Calibri" panose="020F0502020204030204" pitchFamily="34" charset="0"/>
              <a:buAutoNum type="arabicPeriod"/>
            </a:pPr>
            <a:r>
              <a:rPr lang="en-US" altLang="en-US" sz="2700"/>
              <a:t>Raising money takes time. Start early. Go everywhere. Attend often. </a:t>
            </a:r>
            <a:r>
              <a:rPr lang="ja-JP" altLang="en-US" sz="2700"/>
              <a:t>“</a:t>
            </a:r>
            <a:r>
              <a:rPr lang="en-US" altLang="ja-JP" sz="2700"/>
              <a:t>See and be Seen</a:t>
            </a:r>
            <a:r>
              <a:rPr lang="ja-JP" altLang="en-US" sz="2700"/>
              <a:t>”</a:t>
            </a:r>
            <a:endParaRPr lang="en-US" altLang="ja-JP" sz="2700"/>
          </a:p>
          <a:p>
            <a:pPr marL="571500" indent="-514350">
              <a:lnSpc>
                <a:spcPct val="80000"/>
              </a:lnSpc>
              <a:buFont typeface="Calibri" panose="020F0502020204030204" pitchFamily="34" charset="0"/>
              <a:buAutoNum type="arabicPeriod"/>
            </a:pPr>
            <a:r>
              <a:rPr lang="en-US" altLang="en-US" sz="2700"/>
              <a:t>Relationships: You </a:t>
            </a:r>
            <a:r>
              <a:rPr lang="en-US" altLang="en-US" sz="2700" b="1"/>
              <a:t>ARE judged by the company </a:t>
            </a:r>
            <a:r>
              <a:rPr lang="en-US" altLang="en-US" sz="2700"/>
              <a:t>you keep. Get good advisors….they will be your best advocates.</a:t>
            </a:r>
          </a:p>
          <a:p>
            <a:pPr marL="571500" indent="-514350">
              <a:lnSpc>
                <a:spcPct val="80000"/>
              </a:lnSpc>
              <a:buFont typeface="Calibri" panose="020F0502020204030204" pitchFamily="34" charset="0"/>
              <a:buAutoNum type="arabicPeriod"/>
            </a:pPr>
            <a:r>
              <a:rPr lang="en-US" altLang="en-US" sz="2700"/>
              <a:t>Be prepared. Always. Think on your feet.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91520-C9D2-482F-A428-1A2DEC7D30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Private Equity &amp; Venture Finance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0CEA1C-C925-4BEE-AFCE-127A60F1D1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9714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Private equity: 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sz="1995" dirty="0"/>
              <a:t>Learning objectives</a:t>
            </a:r>
          </a:p>
          <a:p>
            <a:r>
              <a:rPr lang="en-GB" sz="1995" dirty="0"/>
              <a:t>The universe of equity investment</a:t>
            </a:r>
          </a:p>
          <a:p>
            <a:r>
              <a:rPr lang="en-GB" sz="1995" dirty="0"/>
              <a:t>Structure of a typical private equity fund</a:t>
            </a:r>
          </a:p>
          <a:p>
            <a:r>
              <a:rPr lang="en-GB" sz="1995" dirty="0"/>
              <a:t>The infrastructure of private equity players</a:t>
            </a:r>
          </a:p>
          <a:p>
            <a:r>
              <a:rPr lang="en-GB" sz="1995" dirty="0"/>
              <a:t>Common types of private equity transaction</a:t>
            </a:r>
          </a:p>
          <a:p>
            <a:r>
              <a:rPr lang="en-GB" sz="1995" dirty="0"/>
              <a:t>The private equity deal process</a:t>
            </a:r>
          </a:p>
          <a:p>
            <a:r>
              <a:rPr lang="en-GB" sz="1995" dirty="0"/>
              <a:t>The ideal PE candidate</a:t>
            </a:r>
          </a:p>
          <a:p>
            <a:r>
              <a:rPr lang="en-GB" sz="1995" dirty="0"/>
              <a:t>Impetus for a buyout</a:t>
            </a:r>
          </a:p>
          <a:p>
            <a:r>
              <a:rPr lang="en-GB" sz="1995" dirty="0"/>
              <a:t>Selecting financiers</a:t>
            </a:r>
          </a:p>
          <a:p>
            <a:endParaRPr lang="en-GB" sz="1995" dirty="0"/>
          </a:p>
          <a:p>
            <a:endParaRPr lang="en-GB" sz="1995" dirty="0"/>
          </a:p>
          <a:p>
            <a:endParaRPr lang="en-GB" sz="1995" dirty="0"/>
          </a:p>
          <a:p>
            <a:endParaRPr lang="en-GB" sz="1995" dirty="0"/>
          </a:p>
          <a:p>
            <a:endParaRPr lang="en-GB" sz="1995" dirty="0"/>
          </a:p>
          <a:p>
            <a:endParaRPr lang="en-GB" sz="1995" dirty="0"/>
          </a:p>
          <a:p>
            <a:endParaRPr lang="en-GB" sz="1995" dirty="0"/>
          </a:p>
          <a:p>
            <a:endParaRPr lang="en-GB" sz="1995" dirty="0"/>
          </a:p>
          <a:p>
            <a:endParaRPr lang="en-GB" sz="1995" dirty="0"/>
          </a:p>
          <a:p>
            <a:pPr marL="0" indent="0">
              <a:buNone/>
            </a:pPr>
            <a:endParaRPr lang="en-GB" sz="1995" dirty="0"/>
          </a:p>
          <a:p>
            <a:endParaRPr lang="en-GB" sz="1995" dirty="0"/>
          </a:p>
          <a:p>
            <a:endParaRPr lang="en-GB" sz="1995" dirty="0"/>
          </a:p>
          <a:p>
            <a:endParaRPr lang="en-GB" sz="1995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sz="1995" dirty="0"/>
              <a:t>Deal structure</a:t>
            </a:r>
          </a:p>
          <a:p>
            <a:r>
              <a:rPr lang="en-GB" sz="1995" dirty="0"/>
              <a:t>Parties to the transaction</a:t>
            </a:r>
          </a:p>
          <a:p>
            <a:r>
              <a:rPr lang="en-GB" sz="1995" dirty="0"/>
              <a:t>Structuring the deal</a:t>
            </a:r>
          </a:p>
          <a:p>
            <a:r>
              <a:rPr lang="en-GB" sz="1995" dirty="0"/>
              <a:t>An example (1)</a:t>
            </a:r>
          </a:p>
          <a:p>
            <a:r>
              <a:rPr lang="en-GB" sz="1995" dirty="0"/>
              <a:t>An example (2)</a:t>
            </a:r>
          </a:p>
          <a:p>
            <a:r>
              <a:rPr lang="en-GB" sz="1995" dirty="0"/>
              <a:t>Tweaking the deal terms</a:t>
            </a:r>
          </a:p>
          <a:p>
            <a:r>
              <a:rPr lang="en-GB" sz="1995" dirty="0"/>
              <a:t>How PE companies will evaluate their investment</a:t>
            </a:r>
          </a:p>
          <a:p>
            <a:r>
              <a:rPr lang="en-GB" sz="1995" dirty="0"/>
              <a:t>Don’t just use IRR</a:t>
            </a:r>
          </a:p>
          <a:p>
            <a:r>
              <a:rPr lang="en-GB" sz="1995" dirty="0"/>
              <a:t>Contrasting a buyout with an acquisition</a:t>
            </a:r>
          </a:p>
          <a:p>
            <a:r>
              <a:rPr lang="en-GB" sz="1995" dirty="0"/>
              <a:t>Ethical issues in private equity</a:t>
            </a:r>
          </a:p>
        </p:txBody>
      </p:sp>
    </p:spTree>
    <p:extLst>
      <p:ext uri="{BB962C8B-B14F-4D97-AF65-F5344CB8AC3E}">
        <p14:creationId xmlns:p14="http://schemas.microsoft.com/office/powerpoint/2010/main" val="24461028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14589" indent="-414589">
              <a:buFont typeface="+mj-lt"/>
              <a:buAutoNum type="arabicPeriod"/>
            </a:pPr>
            <a:r>
              <a:rPr lang="en-GB" dirty="0"/>
              <a:t>Explain how private equity firms are structured, and how they make their money.</a:t>
            </a:r>
          </a:p>
          <a:p>
            <a:pPr marL="414589" indent="-414589">
              <a:buFont typeface="+mj-lt"/>
              <a:buAutoNum type="arabicPeriod"/>
            </a:pPr>
            <a:r>
              <a:rPr lang="en-GB" dirty="0"/>
              <a:t>Understand the different types of leveraged deal, and how value is created for investors.</a:t>
            </a:r>
          </a:p>
          <a:p>
            <a:pPr marL="414589" indent="-414589">
              <a:buFont typeface="+mj-lt"/>
              <a:buAutoNum type="arabicPeriod"/>
            </a:pPr>
            <a:r>
              <a:rPr lang="en-GB" dirty="0"/>
              <a:t>Create or use a financial model for structuring a private equity transaction.</a:t>
            </a:r>
          </a:p>
          <a:p>
            <a:pPr marL="414589" indent="-414589">
              <a:buFont typeface="+mj-lt"/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71226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universe of equity investment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310060" y="1484784"/>
            <a:ext cx="5648207" cy="4780096"/>
            <a:chOff x="1943708" y="1268759"/>
            <a:chExt cx="5328592" cy="4780095"/>
          </a:xfrm>
        </p:grpSpPr>
        <p:grpSp>
          <p:nvGrpSpPr>
            <p:cNvPr id="5" name="Group 4"/>
            <p:cNvGrpSpPr/>
            <p:nvPr/>
          </p:nvGrpSpPr>
          <p:grpSpPr>
            <a:xfrm>
              <a:off x="1943708" y="1268759"/>
              <a:ext cx="5328592" cy="4464496"/>
              <a:chOff x="1943708" y="1268759"/>
              <a:chExt cx="5328592" cy="4464496"/>
            </a:xfrm>
          </p:grpSpPr>
          <p:sp>
            <p:nvSpPr>
              <p:cNvPr id="7" name="Rounded Rectangle 6"/>
              <p:cNvSpPr/>
              <p:nvPr/>
            </p:nvSpPr>
            <p:spPr>
              <a:xfrm>
                <a:off x="1943708" y="1268759"/>
                <a:ext cx="5328592" cy="4464496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32" dirty="0"/>
              </a:p>
            </p:txBody>
          </p:sp>
          <p:cxnSp>
            <p:nvCxnSpPr>
              <p:cNvPr id="8" name="Straight Connector 7"/>
              <p:cNvCxnSpPr/>
              <p:nvPr/>
            </p:nvCxnSpPr>
            <p:spPr>
              <a:xfrm>
                <a:off x="2735796" y="1268759"/>
                <a:ext cx="4536504" cy="3384376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xtBox 8"/>
              <p:cNvSpPr txBox="1"/>
              <p:nvPr/>
            </p:nvSpPr>
            <p:spPr>
              <a:xfrm>
                <a:off x="4463988" y="1700807"/>
                <a:ext cx="2520280" cy="469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48" dirty="0"/>
                  <a:t>Listed equity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2231740" y="2838126"/>
                <a:ext cx="2520280" cy="469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48" dirty="0"/>
                  <a:t>Private equity</a:t>
                </a:r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2231740" y="3477170"/>
                <a:ext cx="2728426" cy="170135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32" dirty="0">
                    <a:solidFill>
                      <a:schemeClr val="tx1"/>
                    </a:solidFill>
                  </a:rPr>
                  <a:t>Venture capital</a:t>
                </a:r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3923928" y="4431604"/>
                <a:ext cx="1656184" cy="746918"/>
              </a:xfrm>
              <a:prstGeom prst="ellipse">
                <a:avLst/>
              </a:prstGeom>
              <a:solidFill>
                <a:schemeClr val="bg1">
                  <a:alpha val="63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32" dirty="0">
                    <a:solidFill>
                      <a:schemeClr val="tx1"/>
                    </a:solidFill>
                  </a:rPr>
                  <a:t>   Business angels</a:t>
                </a:r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4608004" y="5733255"/>
              <a:ext cx="2052228" cy="3155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451" i="1" dirty="0"/>
                <a:t>Not to scale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36924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Structure of a typical private equity fund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328" y="1268760"/>
            <a:ext cx="6549407" cy="3913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898008" y="5733256"/>
            <a:ext cx="8243329" cy="486368"/>
          </a:xfrm>
          <a:prstGeom prst="rect">
            <a:avLst/>
          </a:prstGeom>
          <a:noFill/>
        </p:spPr>
        <p:txBody>
          <a:bodyPr wrap="square" lIns="94568" tIns="47284" rIns="94568" bIns="47284" rtlCol="0">
            <a:spAutoFit/>
          </a:bodyPr>
          <a:lstStyle/>
          <a:p>
            <a:r>
              <a:rPr lang="en-GB" sz="1270" dirty="0"/>
              <a:t>Gilligan, J. and Wright, M. (2010) </a:t>
            </a:r>
            <a:r>
              <a:rPr lang="en-GB" sz="1270" i="1" dirty="0"/>
              <a:t>Private Equity Demystified</a:t>
            </a:r>
            <a:r>
              <a:rPr lang="en-GB" sz="1270" dirty="0"/>
              <a:t>, Corporate Finance Faculty of the ICAEW.</a:t>
            </a:r>
          </a:p>
          <a:p>
            <a:r>
              <a:rPr lang="en-GB" sz="1270" dirty="0"/>
              <a:t>Used with permission.</a:t>
            </a:r>
          </a:p>
        </p:txBody>
      </p:sp>
    </p:spTree>
    <p:extLst>
      <p:ext uri="{BB962C8B-B14F-4D97-AF65-F5344CB8AC3E}">
        <p14:creationId xmlns:p14="http://schemas.microsoft.com/office/powerpoint/2010/main" val="7371294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2"/>
          <p:cNvSpPr>
            <a:spLocks noGrp="1" noChangeArrowheads="1"/>
          </p:cNvSpPr>
          <p:nvPr>
            <p:ph type="title"/>
          </p:nvPr>
        </p:nvSpPr>
        <p:spPr>
          <a:xfrm>
            <a:off x="690409" y="-32347"/>
            <a:ext cx="10515600" cy="785979"/>
          </a:xfrm>
        </p:spPr>
        <p:txBody>
          <a:bodyPr/>
          <a:lstStyle/>
          <a:p>
            <a:pPr eaLnBrk="1" hangingPunct="1"/>
            <a:r>
              <a:rPr lang="en-US" altLang="en-GB" dirty="0"/>
              <a:t>The infrastructure of private equity players</a:t>
            </a:r>
            <a:endParaRPr lang="en-GB" altLang="en-GB" dirty="0">
              <a:solidFill>
                <a:srgbClr val="CC3300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485384" y="716586"/>
            <a:ext cx="3087739" cy="5191003"/>
            <a:chOff x="6156101" y="229866"/>
            <a:chExt cx="2913013" cy="5191004"/>
          </a:xfrm>
        </p:grpSpPr>
        <p:sp>
          <p:nvSpPr>
            <p:cNvPr id="8208" name="AutoShape 22"/>
            <p:cNvSpPr>
              <a:spLocks noChangeArrowheads="1"/>
            </p:cNvSpPr>
            <p:nvPr/>
          </p:nvSpPr>
          <p:spPr bwMode="auto">
            <a:xfrm>
              <a:off x="6156101" y="3691468"/>
              <a:ext cx="1676082" cy="1729402"/>
            </a:xfrm>
            <a:prstGeom prst="hexagon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27000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75704" tIns="37852" rIns="75704" bIns="37852" anchor="ctr"/>
            <a:lstStyle/>
            <a:p>
              <a:pPr algn="ctr" defTabSz="863587">
                <a:lnSpc>
                  <a:spcPct val="50000"/>
                </a:lnSpc>
                <a:spcBef>
                  <a:spcPct val="50000"/>
                </a:spcBef>
              </a:pPr>
              <a:r>
                <a:rPr lang="en-GB" sz="1451" dirty="0">
                  <a:solidFill>
                    <a:schemeClr val="accent1">
                      <a:lumMod val="75000"/>
                    </a:schemeClr>
                  </a:solidFill>
                  <a:latin typeface="Arial" charset="0"/>
                </a:rPr>
                <a:t>banks</a:t>
              </a:r>
            </a:p>
          </p:txBody>
        </p:sp>
        <p:sp>
          <p:nvSpPr>
            <p:cNvPr id="8210" name="AutoShape 24"/>
            <p:cNvSpPr>
              <a:spLocks noChangeArrowheads="1"/>
            </p:cNvSpPr>
            <p:nvPr/>
          </p:nvSpPr>
          <p:spPr bwMode="auto">
            <a:xfrm>
              <a:off x="6171244" y="229866"/>
              <a:ext cx="1676082" cy="1732200"/>
            </a:xfrm>
            <a:prstGeom prst="hexagon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27000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75704" tIns="37852" rIns="75704" bIns="37852" anchor="ctr"/>
            <a:lstStyle/>
            <a:p>
              <a:pPr algn="ctr" defTabSz="863587">
                <a:lnSpc>
                  <a:spcPct val="50000"/>
                </a:lnSpc>
                <a:spcBef>
                  <a:spcPct val="50000"/>
                </a:spcBef>
              </a:pPr>
              <a:r>
                <a:rPr lang="en-GB" sz="1451" dirty="0">
                  <a:solidFill>
                    <a:schemeClr val="accent1">
                      <a:lumMod val="75000"/>
                    </a:schemeClr>
                  </a:solidFill>
                  <a:latin typeface="Arial" charset="0"/>
                </a:rPr>
                <a:t>competitors</a:t>
              </a:r>
            </a:p>
          </p:txBody>
        </p:sp>
        <p:sp>
          <p:nvSpPr>
            <p:cNvPr id="8211" name="AutoShape 25"/>
            <p:cNvSpPr>
              <a:spLocks noChangeArrowheads="1"/>
            </p:cNvSpPr>
            <p:nvPr/>
          </p:nvSpPr>
          <p:spPr bwMode="auto">
            <a:xfrm>
              <a:off x="7393032" y="2826767"/>
              <a:ext cx="1676082" cy="1729402"/>
            </a:xfrm>
            <a:prstGeom prst="hexagon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27000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75704" tIns="37852" rIns="75704" bIns="37852" anchor="ctr"/>
            <a:lstStyle/>
            <a:p>
              <a:pPr algn="ctr" defTabSz="863587">
                <a:lnSpc>
                  <a:spcPct val="50000"/>
                </a:lnSpc>
                <a:spcBef>
                  <a:spcPct val="50000"/>
                </a:spcBef>
              </a:pPr>
              <a:r>
                <a:rPr lang="en-GB" sz="1451" dirty="0">
                  <a:solidFill>
                    <a:schemeClr val="accent1">
                      <a:lumMod val="75000"/>
                    </a:schemeClr>
                  </a:solidFill>
                  <a:latin typeface="Arial" charset="0"/>
                </a:rPr>
                <a:t>angels</a:t>
              </a:r>
            </a:p>
          </p:txBody>
        </p:sp>
        <p:sp>
          <p:nvSpPr>
            <p:cNvPr id="24" name="AutoShape 19"/>
            <p:cNvSpPr>
              <a:spLocks noChangeArrowheads="1"/>
            </p:cNvSpPr>
            <p:nvPr/>
          </p:nvSpPr>
          <p:spPr bwMode="auto">
            <a:xfrm>
              <a:off x="7393032" y="1097365"/>
              <a:ext cx="1676082" cy="1729402"/>
            </a:xfrm>
            <a:prstGeom prst="hexagon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27000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75704" tIns="37852" rIns="75704" bIns="37852" anchor="ctr"/>
            <a:lstStyle/>
            <a:p>
              <a:pPr algn="ctr" defTabSz="863587">
                <a:lnSpc>
                  <a:spcPct val="50000"/>
                </a:lnSpc>
                <a:spcBef>
                  <a:spcPct val="50000"/>
                </a:spcBef>
              </a:pPr>
              <a:r>
                <a:rPr lang="en-GB" sz="1451" dirty="0">
                  <a:solidFill>
                    <a:schemeClr val="accent1">
                      <a:lumMod val="75000"/>
                    </a:schemeClr>
                  </a:solidFill>
                  <a:latin typeface="Arial" charset="0"/>
                </a:rPr>
                <a:t>fund</a:t>
              </a:r>
            </a:p>
            <a:p>
              <a:pPr algn="ctr" defTabSz="863587">
                <a:lnSpc>
                  <a:spcPct val="50000"/>
                </a:lnSpc>
                <a:spcBef>
                  <a:spcPct val="50000"/>
                </a:spcBef>
              </a:pPr>
              <a:r>
                <a:rPr lang="en-GB" sz="1451" dirty="0">
                  <a:solidFill>
                    <a:schemeClr val="accent1">
                      <a:lumMod val="75000"/>
                    </a:schemeClr>
                  </a:solidFill>
                  <a:latin typeface="Arial" charset="0"/>
                </a:rPr>
                <a:t>providers</a:t>
              </a:r>
            </a:p>
          </p:txBody>
        </p:sp>
        <p:sp>
          <p:nvSpPr>
            <p:cNvPr id="25" name="AutoShape 25"/>
            <p:cNvSpPr>
              <a:spLocks noChangeArrowheads="1"/>
            </p:cNvSpPr>
            <p:nvPr/>
          </p:nvSpPr>
          <p:spPr bwMode="auto">
            <a:xfrm>
              <a:off x="6156101" y="1962066"/>
              <a:ext cx="1676082" cy="1729402"/>
            </a:xfrm>
            <a:prstGeom prst="hexagon">
              <a:avLst/>
            </a:prstGeom>
            <a:gradFill flip="none" rotWithShape="1">
              <a:gsLst>
                <a:gs pos="0">
                  <a:schemeClr val="accent1"/>
                </a:gs>
                <a:gs pos="53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27000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75704" tIns="37852" rIns="75704" bIns="37852" anchor="ctr"/>
            <a:lstStyle/>
            <a:p>
              <a:pPr algn="ctr" defTabSz="863587">
                <a:lnSpc>
                  <a:spcPct val="50000"/>
                </a:lnSpc>
                <a:spcBef>
                  <a:spcPct val="50000"/>
                </a:spcBef>
              </a:pPr>
              <a:r>
                <a:rPr lang="en-GB" sz="1451" b="1" dirty="0">
                  <a:solidFill>
                    <a:schemeClr val="bg1"/>
                  </a:solidFill>
                  <a:latin typeface="Arial" charset="0"/>
                </a:rPr>
                <a:t>PE</a:t>
              </a:r>
            </a:p>
            <a:p>
              <a:pPr algn="ctr" defTabSz="863587">
                <a:lnSpc>
                  <a:spcPct val="50000"/>
                </a:lnSpc>
                <a:spcBef>
                  <a:spcPct val="50000"/>
                </a:spcBef>
              </a:pPr>
              <a:r>
                <a:rPr lang="en-GB" sz="1451" b="1" dirty="0">
                  <a:solidFill>
                    <a:schemeClr val="bg1"/>
                  </a:solidFill>
                  <a:latin typeface="Arial" charset="0"/>
                </a:rPr>
                <a:t>companies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851615" y="1648780"/>
            <a:ext cx="5721507" cy="4997920"/>
            <a:chOff x="1511205" y="901407"/>
            <a:chExt cx="5397744" cy="4997920"/>
          </a:xfrm>
        </p:grpSpPr>
        <p:sp>
          <p:nvSpPr>
            <p:cNvPr id="8204" name="AutoShape 18"/>
            <p:cNvSpPr>
              <a:spLocks noChangeArrowheads="1"/>
            </p:cNvSpPr>
            <p:nvPr/>
          </p:nvSpPr>
          <p:spPr bwMode="auto">
            <a:xfrm>
              <a:off x="1511205" y="1633811"/>
              <a:ext cx="1676082" cy="1729402"/>
            </a:xfrm>
            <a:prstGeom prst="hexagon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27000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75704" tIns="37852" rIns="75704" bIns="37852" anchor="ctr"/>
            <a:lstStyle/>
            <a:p>
              <a:pPr algn="ctr" defTabSz="863587">
                <a:spcBef>
                  <a:spcPct val="50000"/>
                </a:spcBef>
              </a:pPr>
              <a:r>
                <a:rPr lang="en-GB" sz="1451" dirty="0">
                  <a:solidFill>
                    <a:schemeClr val="accent1">
                      <a:lumMod val="75000"/>
                    </a:schemeClr>
                  </a:solidFill>
                </a:rPr>
                <a:t>vendors</a:t>
              </a: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1511205" y="901407"/>
              <a:ext cx="5397744" cy="4997920"/>
              <a:chOff x="1832630" y="601628"/>
              <a:chExt cx="5397744" cy="4997920"/>
            </a:xfrm>
          </p:grpSpPr>
          <p:sp>
            <p:nvSpPr>
              <p:cNvPr id="8205" name="AutoShape 19"/>
              <p:cNvSpPr>
                <a:spLocks noChangeArrowheads="1"/>
              </p:cNvSpPr>
              <p:nvPr/>
            </p:nvSpPr>
            <p:spPr bwMode="auto">
              <a:xfrm>
                <a:off x="3077915" y="2235887"/>
                <a:ext cx="1676082" cy="1729402"/>
              </a:xfrm>
              <a:prstGeom prst="hexagon">
                <a:avLst/>
              </a:prstGeom>
              <a:gradFill flip="none" rotWithShape="1">
                <a:gsLst>
                  <a:gs pos="0">
                    <a:schemeClr val="bg1"/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0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 lIns="75704" tIns="37852" rIns="75704" bIns="37852" anchor="ctr"/>
              <a:lstStyle/>
              <a:p>
                <a:pPr algn="ctr" defTabSz="863587">
                  <a:lnSpc>
                    <a:spcPct val="50000"/>
                  </a:lnSpc>
                  <a:spcBef>
                    <a:spcPct val="50000"/>
                  </a:spcBef>
                </a:pPr>
                <a:r>
                  <a:rPr lang="en-GB" sz="1451" dirty="0">
                    <a:solidFill>
                      <a:schemeClr val="accent1">
                        <a:lumMod val="75000"/>
                      </a:schemeClr>
                    </a:solidFill>
                  </a:rPr>
                  <a:t>management </a:t>
                </a:r>
              </a:p>
              <a:p>
                <a:pPr algn="ctr" defTabSz="863587">
                  <a:lnSpc>
                    <a:spcPct val="50000"/>
                  </a:lnSpc>
                  <a:spcBef>
                    <a:spcPct val="50000"/>
                  </a:spcBef>
                </a:pPr>
                <a:r>
                  <a:rPr lang="en-GB" sz="1451" dirty="0">
                    <a:solidFill>
                      <a:schemeClr val="accent1">
                        <a:lumMod val="75000"/>
                      </a:schemeClr>
                    </a:solidFill>
                  </a:rPr>
                  <a:t>teams</a:t>
                </a:r>
              </a:p>
            </p:txBody>
          </p:sp>
          <p:sp>
            <p:nvSpPr>
              <p:cNvPr id="8212" name="AutoShape 26"/>
              <p:cNvSpPr>
                <a:spLocks noChangeArrowheads="1"/>
              </p:cNvSpPr>
              <p:nvPr/>
            </p:nvSpPr>
            <p:spPr bwMode="auto">
              <a:xfrm>
                <a:off x="1832630" y="3063434"/>
                <a:ext cx="1674652" cy="1732200"/>
              </a:xfrm>
              <a:prstGeom prst="hexagon">
                <a:avLst/>
              </a:prstGeom>
              <a:gradFill flip="none" rotWithShape="1">
                <a:gsLst>
                  <a:gs pos="0">
                    <a:schemeClr val="bg1"/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0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 lIns="75704" tIns="37852" rIns="75704" bIns="37852" anchor="ctr"/>
              <a:lstStyle/>
              <a:p>
                <a:pPr algn="ctr" defTabSz="863587">
                  <a:lnSpc>
                    <a:spcPct val="50000"/>
                  </a:lnSpc>
                  <a:spcBef>
                    <a:spcPct val="50000"/>
                  </a:spcBef>
                </a:pPr>
                <a:r>
                  <a:rPr lang="en-GB" sz="1451" dirty="0">
                    <a:solidFill>
                      <a:schemeClr val="accent1">
                        <a:lumMod val="75000"/>
                      </a:schemeClr>
                    </a:solidFill>
                    <a:latin typeface="Arial" charset="0"/>
                  </a:rPr>
                  <a:t>advisers</a:t>
                </a:r>
              </a:p>
            </p:txBody>
          </p:sp>
          <p:grpSp>
            <p:nvGrpSpPr>
              <p:cNvPr id="3" name="Group 2"/>
              <p:cNvGrpSpPr/>
              <p:nvPr/>
            </p:nvGrpSpPr>
            <p:grpSpPr>
              <a:xfrm>
                <a:off x="5584300" y="3965290"/>
                <a:ext cx="1646074" cy="1634258"/>
                <a:chOff x="2593947" y="5931587"/>
                <a:chExt cx="1828800" cy="927100"/>
              </a:xfrm>
            </p:grpSpPr>
            <p:sp>
              <p:nvSpPr>
                <p:cNvPr id="8202" name="AutoShape 37"/>
                <p:cNvSpPr>
                  <a:spLocks noChangeArrowheads="1"/>
                </p:cNvSpPr>
                <p:nvPr/>
              </p:nvSpPr>
              <p:spPr bwMode="auto">
                <a:xfrm>
                  <a:off x="2593947" y="5931587"/>
                  <a:ext cx="1828800" cy="927100"/>
                </a:xfrm>
                <a:prstGeom prst="hexagon">
                  <a:avLst/>
                </a:prstGeom>
                <a:gradFill flip="none" rotWithShape="1">
                  <a:gsLst>
                    <a:gs pos="0">
                      <a:schemeClr val="bg1"/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127000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wrap="none" lIns="75704" tIns="37852" rIns="75704" bIns="37852" anchor="ctr"/>
                <a:lstStyle/>
                <a:p>
                  <a:pPr algn="ctr" defTabSz="863587">
                    <a:lnSpc>
                      <a:spcPct val="50000"/>
                    </a:lnSpc>
                    <a:spcBef>
                      <a:spcPct val="50000"/>
                    </a:spcBef>
                  </a:pPr>
                  <a:endParaRPr lang="en-US" sz="1451" dirty="0">
                    <a:solidFill>
                      <a:schemeClr val="accent1">
                        <a:lumMod val="75000"/>
                      </a:schemeClr>
                    </a:solidFill>
                    <a:latin typeface="Arial" charset="0"/>
                  </a:endParaRPr>
                </a:p>
              </p:txBody>
            </p:sp>
            <p:sp>
              <p:nvSpPr>
                <p:cNvPr id="8203" name="Text Box 38"/>
                <p:cNvSpPr txBox="1">
                  <a:spLocks noChangeArrowheads="1"/>
                </p:cNvSpPr>
                <p:nvPr/>
              </p:nvSpPr>
              <p:spPr bwMode="auto">
                <a:xfrm>
                  <a:off x="2776510" y="6211780"/>
                  <a:ext cx="1463675" cy="366713"/>
                </a:xfrm>
                <a:prstGeom prst="hexagon">
                  <a:avLst/>
                </a:prstGeom>
                <a:noFill/>
                <a:ln w="127000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wrap="none" lIns="75704" tIns="37852" rIns="75704" bIns="37852" anchor="ctr"/>
                <a:lstStyle>
                  <a:defPPr>
                    <a:defRPr lang="en-US"/>
                  </a:defPPr>
                  <a:lvl1pPr algn="ctr" defTabSz="835025">
                    <a:lnSpc>
                      <a:spcPct val="50000"/>
                    </a:lnSpc>
                    <a:spcBef>
                      <a:spcPct val="50000"/>
                    </a:spcBef>
                    <a:buClrTx/>
                    <a:buFontTx/>
                    <a:buNone/>
                    <a:defRPr>
                      <a:solidFill>
                        <a:schemeClr val="accent1">
                          <a:lumMod val="75000"/>
                        </a:schemeClr>
                      </a:solidFill>
                      <a:latin typeface="Arial" charset="0"/>
                    </a:defRPr>
                  </a:lvl1pPr>
                </a:lstStyle>
                <a:p>
                  <a:r>
                    <a:rPr lang="en-GB" sz="1451" dirty="0"/>
                    <a:t>regulators</a:t>
                  </a:r>
                  <a:endParaRPr lang="en-US" sz="1451" dirty="0"/>
                </a:p>
              </p:txBody>
            </p:sp>
          </p:grpSp>
          <p:grpSp>
            <p:nvGrpSpPr>
              <p:cNvPr id="28" name="Group 27"/>
              <p:cNvGrpSpPr/>
              <p:nvPr/>
            </p:nvGrpSpPr>
            <p:grpSpPr>
              <a:xfrm>
                <a:off x="3107923" y="601628"/>
                <a:ext cx="1646074" cy="1634258"/>
                <a:chOff x="1227784" y="3559861"/>
                <a:chExt cx="1828800" cy="927100"/>
              </a:xfrm>
            </p:grpSpPr>
            <p:sp>
              <p:nvSpPr>
                <p:cNvPr id="34" name="AutoShape 37"/>
                <p:cNvSpPr>
                  <a:spLocks noChangeArrowheads="1"/>
                </p:cNvSpPr>
                <p:nvPr/>
              </p:nvSpPr>
              <p:spPr bwMode="auto">
                <a:xfrm>
                  <a:off x="1227784" y="3559861"/>
                  <a:ext cx="1828800" cy="927100"/>
                </a:xfrm>
                <a:prstGeom prst="hexagon">
                  <a:avLst/>
                </a:prstGeom>
                <a:gradFill flip="none" rotWithShape="1">
                  <a:gsLst>
                    <a:gs pos="0">
                      <a:schemeClr val="bg1"/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127000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wrap="none" lIns="75704" tIns="37852" rIns="75704" bIns="37852" anchor="ctr"/>
                <a:lstStyle/>
                <a:p>
                  <a:pPr algn="ctr" defTabSz="863587">
                    <a:lnSpc>
                      <a:spcPct val="50000"/>
                    </a:lnSpc>
                    <a:spcBef>
                      <a:spcPct val="50000"/>
                    </a:spcBef>
                  </a:pPr>
                  <a:endParaRPr lang="en-US" sz="1451" dirty="0">
                    <a:solidFill>
                      <a:schemeClr val="accent1">
                        <a:lumMod val="75000"/>
                      </a:schemeClr>
                    </a:solidFill>
                    <a:latin typeface="Arial" charset="0"/>
                  </a:endParaRPr>
                </a:p>
              </p:txBody>
            </p:sp>
            <p:sp>
              <p:nvSpPr>
                <p:cNvPr id="35" name="Text Box 38"/>
                <p:cNvSpPr txBox="1">
                  <a:spLocks noChangeArrowheads="1"/>
                </p:cNvSpPr>
                <p:nvPr/>
              </p:nvSpPr>
              <p:spPr bwMode="auto">
                <a:xfrm>
                  <a:off x="1436019" y="3840054"/>
                  <a:ext cx="1463675" cy="366713"/>
                </a:xfrm>
                <a:prstGeom prst="hexagon">
                  <a:avLst/>
                </a:prstGeom>
                <a:noFill/>
                <a:ln w="127000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wrap="none" lIns="75704" tIns="37852" rIns="75704" bIns="37852" anchor="ctr"/>
                <a:lstStyle>
                  <a:defPPr>
                    <a:defRPr lang="en-US"/>
                  </a:defPPr>
                  <a:lvl1pPr algn="ctr" defTabSz="835025">
                    <a:lnSpc>
                      <a:spcPct val="50000"/>
                    </a:lnSpc>
                    <a:spcBef>
                      <a:spcPct val="50000"/>
                    </a:spcBef>
                    <a:buClrTx/>
                    <a:buFontTx/>
                    <a:buNone/>
                    <a:defRPr>
                      <a:solidFill>
                        <a:schemeClr val="accent1">
                          <a:lumMod val="75000"/>
                        </a:schemeClr>
                      </a:solidFill>
                      <a:latin typeface="Arial" charset="0"/>
                    </a:defRPr>
                  </a:lvl1pPr>
                </a:lstStyle>
                <a:p>
                  <a:r>
                    <a:rPr lang="en-GB" sz="1451" dirty="0"/>
                    <a:t>acquirers</a:t>
                  </a:r>
                  <a:endParaRPr lang="en-US" sz="1451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92429639"/>
      </p:ext>
    </p:extLst>
  </p:cSld>
  <p:clrMapOvr>
    <a:masterClrMapping/>
  </p:clrMapOvr>
  <p:transition>
    <p:random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50179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dirty="0"/>
              <a:t>Common types of private equity transaction</a:t>
            </a:r>
          </a:p>
        </p:txBody>
      </p:sp>
      <p:graphicFrame>
        <p:nvGraphicFramePr>
          <p:cNvPr id="178335" name="Group 159"/>
          <p:cNvGraphicFramePr>
            <a:graphicFrameLocks noGrp="1"/>
          </p:cNvGraphicFramePr>
          <p:nvPr>
            <p:ph idx="1"/>
          </p:nvPr>
        </p:nvGraphicFramePr>
        <p:xfrm>
          <a:off x="1575104" y="1143001"/>
          <a:ext cx="9039272" cy="4848076"/>
        </p:xfrm>
        <a:graphic>
          <a:graphicData uri="http://schemas.openxmlformats.org/drawingml/2006/table">
            <a:tbl>
              <a:tblPr/>
              <a:tblGrid>
                <a:gridCol w="2388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511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67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D31145"/>
                          </a:solidFill>
                          <a:effectLst/>
                          <a:latin typeface="Verdana" pitchFamily="34" charset="0"/>
                        </a:rPr>
                        <a:t>LBO</a:t>
                      </a:r>
                    </a:p>
                  </a:txBody>
                  <a:tcPr marL="96660" marR="96660" marT="46038" marB="46038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leveraged buyout – can be any of the following</a:t>
                      </a:r>
                    </a:p>
                  </a:txBody>
                  <a:tcPr marL="96660" marR="96660" marT="46038" marB="46038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D31145"/>
                          </a:solidFill>
                          <a:effectLst/>
                          <a:latin typeface="Verdana" pitchFamily="34" charset="0"/>
                        </a:rPr>
                        <a:t>MBO</a:t>
                      </a:r>
                    </a:p>
                  </a:txBody>
                  <a:tcPr marL="96660" marR="96660" marT="46038" marB="46038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management buyout – the existing management of the company buy the company</a:t>
                      </a:r>
                    </a:p>
                  </a:txBody>
                  <a:tcPr marL="96660" marR="96660" marT="46038" marB="46038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6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D31145"/>
                          </a:solidFill>
                          <a:effectLst/>
                          <a:latin typeface="Verdana" pitchFamily="34" charset="0"/>
                        </a:rPr>
                        <a:t>MBI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D31145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96660" marR="96660" marT="46038" marB="46038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management buy-in – incoming management buy the company</a:t>
                      </a:r>
                    </a:p>
                  </a:txBody>
                  <a:tcPr marL="96660" marR="96660" marT="46038" marB="46038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D31145"/>
                          </a:solidFill>
                          <a:effectLst/>
                          <a:latin typeface="Verdana" pitchFamily="34" charset="0"/>
                        </a:rPr>
                        <a:t>BIMBO</a:t>
                      </a:r>
                    </a:p>
                  </a:txBody>
                  <a:tcPr marL="96660" marR="96660" marT="46038" marB="46038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combination buyout and buy-in</a:t>
                      </a:r>
                    </a:p>
                  </a:txBody>
                  <a:tcPr marL="96660" marR="96660" marT="46038" marB="46038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50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D31145"/>
                          </a:solidFill>
                          <a:effectLst/>
                          <a:latin typeface="Verdana" pitchFamily="34" charset="0"/>
                        </a:rPr>
                        <a:t>IBO</a:t>
                      </a:r>
                    </a:p>
                  </a:txBody>
                  <a:tcPr marL="96660" marR="96660" marT="46038" marB="46038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institutional buyout – a PE company buys the company and then puts in the management of its choice</a:t>
                      </a:r>
                    </a:p>
                  </a:txBody>
                  <a:tcPr marL="96660" marR="96660" marT="46038" marB="46038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D31145"/>
                          </a:solidFill>
                          <a:effectLst/>
                          <a:latin typeface="Verdana" pitchFamily="34" charset="0"/>
                        </a:rPr>
                        <a:t>P to P</a:t>
                      </a:r>
                    </a:p>
                  </a:txBody>
                  <a:tcPr marL="96660" marR="96660" marT="46038" marB="46038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public to private (i.e. delisting)</a:t>
                      </a:r>
                    </a:p>
                  </a:txBody>
                  <a:tcPr marL="96660" marR="96660" marT="46038" marB="46038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49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D31145"/>
                          </a:solidFill>
                          <a:effectLst/>
                          <a:latin typeface="Verdana" pitchFamily="34" charset="0"/>
                        </a:rPr>
                        <a:t>Leveraged build up (Buy &amp; Build)</a:t>
                      </a:r>
                    </a:p>
                  </a:txBody>
                  <a:tcPr marL="96660" marR="96660" marT="46038" marB="46038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The PE company makes an investment in order to buy a lot more companies in that sector and put them together to make something big and profitable</a:t>
                      </a:r>
                    </a:p>
                  </a:txBody>
                  <a:tcPr marL="96660" marR="96660" marT="46038" marB="46038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536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815509" y="914112"/>
            <a:ext cx="9126725" cy="5486112"/>
          </a:xfrm>
        </p:spPr>
        <p:txBody>
          <a:bodyPr/>
          <a:lstStyle/>
          <a:p>
            <a:pPr eaLnBrk="1" hangingPunct="1">
              <a:spcBef>
                <a:spcPct val="30000"/>
              </a:spcBef>
              <a:buFontTx/>
              <a:buNone/>
            </a:pPr>
            <a:r>
              <a:rPr lang="en-GB" i="1" dirty="0"/>
              <a:t>	</a:t>
            </a:r>
            <a:endParaRPr lang="en-GB" sz="2086" dirty="0"/>
          </a:p>
        </p:txBody>
      </p:sp>
      <p:cxnSp>
        <p:nvCxnSpPr>
          <p:cNvPr id="3" name="Straight Connector 2"/>
          <p:cNvCxnSpPr/>
          <p:nvPr/>
        </p:nvCxnSpPr>
        <p:spPr bwMode="auto">
          <a:xfrm flipV="1">
            <a:off x="1437829" y="4473751"/>
            <a:ext cx="9287410" cy="1"/>
          </a:xfrm>
          <a:prstGeom prst="line">
            <a:avLst/>
          </a:prstGeom>
          <a:noFill/>
          <a:ln w="53975" cap="flat" cmpd="sng" algn="ctr">
            <a:solidFill>
              <a:srgbClr val="D31145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 flipV="1">
            <a:off x="1437829" y="1600686"/>
            <a:ext cx="9287411" cy="1"/>
          </a:xfrm>
          <a:prstGeom prst="line">
            <a:avLst/>
          </a:prstGeom>
          <a:noFill/>
          <a:ln w="53975" cap="flat" cmpd="sng" algn="ctr">
            <a:solidFill>
              <a:srgbClr val="D31145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916796272"/>
      </p:ext>
    </p:extLst>
  </p:cSld>
  <p:clrMapOvr>
    <a:masterClrMapping/>
  </p:clrMapOvr>
  <p:transition>
    <p:random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private equity deal process</a:t>
            </a:r>
          </a:p>
        </p:txBody>
      </p:sp>
      <p:sp>
        <p:nvSpPr>
          <p:cNvPr id="4" name="AutoShape 18"/>
          <p:cNvSpPr>
            <a:spLocks noChangeArrowheads="1"/>
          </p:cNvSpPr>
          <p:nvPr/>
        </p:nvSpPr>
        <p:spPr bwMode="auto">
          <a:xfrm>
            <a:off x="1439914" y="3405994"/>
            <a:ext cx="1716375" cy="935037"/>
          </a:xfrm>
          <a:prstGeom prst="roundRect">
            <a:avLst>
              <a:gd name="adj" fmla="val 16667"/>
            </a:avLst>
          </a:prstGeom>
          <a:solidFill>
            <a:schemeClr val="accent5">
              <a:lumMod val="60000"/>
              <a:lumOff val="40000"/>
            </a:schemeClr>
          </a:solidFill>
          <a:ln w="9525" algn="ctr">
            <a:solidFill>
              <a:schemeClr val="accent5">
                <a:lumMod val="75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lIns="94568" tIns="47284" rIns="94568" bIns="47284" anchor="ctr"/>
          <a:lstStyle/>
          <a:p>
            <a:pPr algn="ctr"/>
            <a:r>
              <a:rPr lang="en-GB" sz="1360" b="1" dirty="0">
                <a:latin typeface="Verdana" pitchFamily="34" charset="0"/>
              </a:rPr>
              <a:t>Find investments</a:t>
            </a:r>
          </a:p>
        </p:txBody>
      </p:sp>
      <p:sp>
        <p:nvSpPr>
          <p:cNvPr id="5" name="AutoShape 19"/>
          <p:cNvSpPr>
            <a:spLocks noChangeArrowheads="1"/>
          </p:cNvSpPr>
          <p:nvPr/>
        </p:nvSpPr>
        <p:spPr bwMode="auto">
          <a:xfrm>
            <a:off x="3348119" y="2470956"/>
            <a:ext cx="1450504" cy="935038"/>
          </a:xfrm>
          <a:prstGeom prst="roundRect">
            <a:avLst>
              <a:gd name="adj" fmla="val 16667"/>
            </a:avLst>
          </a:prstGeom>
          <a:solidFill>
            <a:schemeClr val="accent5">
              <a:lumMod val="60000"/>
              <a:lumOff val="40000"/>
            </a:schemeClr>
          </a:solidFill>
          <a:ln w="9525" algn="ctr">
            <a:solidFill>
              <a:schemeClr val="accent5">
                <a:lumMod val="75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lIns="94568" tIns="47284" rIns="94568" bIns="47284" anchor="ctr"/>
          <a:lstStyle/>
          <a:p>
            <a:pPr algn="ctr"/>
            <a:r>
              <a:rPr lang="en-GB" sz="1360" b="1" dirty="0">
                <a:latin typeface="Verdana" pitchFamily="34" charset="0"/>
              </a:rPr>
              <a:t>Negotiate the deal</a:t>
            </a:r>
          </a:p>
        </p:txBody>
      </p:sp>
      <p:sp>
        <p:nvSpPr>
          <p:cNvPr id="6" name="AutoShape 20"/>
          <p:cNvSpPr>
            <a:spLocks noChangeArrowheads="1"/>
          </p:cNvSpPr>
          <p:nvPr/>
        </p:nvSpPr>
        <p:spPr bwMode="auto">
          <a:xfrm>
            <a:off x="3349801" y="4435475"/>
            <a:ext cx="1450504" cy="935038"/>
          </a:xfrm>
          <a:prstGeom prst="roundRect">
            <a:avLst>
              <a:gd name="adj" fmla="val 16667"/>
            </a:avLst>
          </a:prstGeom>
          <a:solidFill>
            <a:schemeClr val="accent5">
              <a:lumMod val="60000"/>
              <a:lumOff val="40000"/>
            </a:schemeClr>
          </a:solidFill>
          <a:ln w="9525" algn="ctr">
            <a:solidFill>
              <a:schemeClr val="accent5">
                <a:lumMod val="75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lIns="94568" tIns="47284" rIns="94568" bIns="47284" anchor="ctr"/>
          <a:lstStyle/>
          <a:p>
            <a:pPr algn="ctr"/>
            <a:r>
              <a:rPr lang="en-GB" sz="1360" b="1" dirty="0">
                <a:latin typeface="Verdana" pitchFamily="34" charset="0"/>
              </a:rPr>
              <a:t>Due diligence</a:t>
            </a:r>
          </a:p>
        </p:txBody>
      </p:sp>
      <p:sp>
        <p:nvSpPr>
          <p:cNvPr id="7" name="AutoShape 21"/>
          <p:cNvSpPr>
            <a:spLocks noChangeArrowheads="1"/>
          </p:cNvSpPr>
          <p:nvPr/>
        </p:nvSpPr>
        <p:spPr bwMode="auto">
          <a:xfrm>
            <a:off x="5180601" y="3502025"/>
            <a:ext cx="1450504" cy="935038"/>
          </a:xfrm>
          <a:prstGeom prst="roundRect">
            <a:avLst>
              <a:gd name="adj" fmla="val 16667"/>
            </a:avLst>
          </a:prstGeom>
          <a:solidFill>
            <a:schemeClr val="accent5">
              <a:lumMod val="60000"/>
              <a:lumOff val="40000"/>
            </a:schemeClr>
          </a:solidFill>
          <a:ln w="9525" algn="ctr">
            <a:solidFill>
              <a:schemeClr val="accent5">
                <a:lumMod val="75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lIns="94568" tIns="47284" rIns="94568" bIns="47284" anchor="ctr"/>
          <a:lstStyle/>
          <a:p>
            <a:pPr algn="ctr"/>
            <a:r>
              <a:rPr lang="en-GB" sz="1360" b="1" dirty="0">
                <a:latin typeface="Verdana" pitchFamily="34" charset="0"/>
              </a:rPr>
              <a:t>Make the investment</a:t>
            </a:r>
          </a:p>
        </p:txBody>
      </p:sp>
      <p:sp>
        <p:nvSpPr>
          <p:cNvPr id="8" name="AutoShape 22"/>
          <p:cNvSpPr>
            <a:spLocks noChangeArrowheads="1"/>
          </p:cNvSpPr>
          <p:nvPr/>
        </p:nvSpPr>
        <p:spPr bwMode="auto">
          <a:xfrm>
            <a:off x="7221741" y="3502025"/>
            <a:ext cx="1450504" cy="935038"/>
          </a:xfrm>
          <a:prstGeom prst="roundRect">
            <a:avLst>
              <a:gd name="adj" fmla="val 16667"/>
            </a:avLst>
          </a:prstGeom>
          <a:solidFill>
            <a:schemeClr val="accent5">
              <a:lumMod val="60000"/>
              <a:lumOff val="40000"/>
            </a:schemeClr>
          </a:solidFill>
          <a:ln w="9525" algn="ctr">
            <a:solidFill>
              <a:schemeClr val="accent5">
                <a:lumMod val="75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lIns="94568" tIns="47284" rIns="94568" bIns="47284" anchor="ctr"/>
          <a:lstStyle/>
          <a:p>
            <a:pPr algn="ctr"/>
            <a:r>
              <a:rPr lang="en-GB" sz="1360" b="1" dirty="0">
                <a:latin typeface="Verdana" pitchFamily="34" charset="0"/>
              </a:rPr>
              <a:t>Manage the investment</a:t>
            </a:r>
          </a:p>
        </p:txBody>
      </p:sp>
      <p:sp>
        <p:nvSpPr>
          <p:cNvPr id="9" name="AutoShape 23"/>
          <p:cNvSpPr>
            <a:spLocks noChangeArrowheads="1"/>
          </p:cNvSpPr>
          <p:nvPr/>
        </p:nvSpPr>
        <p:spPr bwMode="auto">
          <a:xfrm>
            <a:off x="9262880" y="3502025"/>
            <a:ext cx="1450504" cy="935038"/>
          </a:xfrm>
          <a:prstGeom prst="roundRect">
            <a:avLst>
              <a:gd name="adj" fmla="val 16667"/>
            </a:avLst>
          </a:prstGeom>
          <a:solidFill>
            <a:schemeClr val="accent5">
              <a:lumMod val="60000"/>
              <a:lumOff val="40000"/>
            </a:schemeClr>
          </a:solidFill>
          <a:ln w="9525" algn="ctr">
            <a:solidFill>
              <a:schemeClr val="accent5">
                <a:lumMod val="75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lIns="94568" tIns="47284" rIns="94568" bIns="47284" anchor="ctr"/>
          <a:lstStyle/>
          <a:p>
            <a:pPr algn="ctr"/>
            <a:r>
              <a:rPr lang="en-GB" sz="1360" b="1" dirty="0">
                <a:latin typeface="Verdana" pitchFamily="34" charset="0"/>
              </a:rPr>
              <a:t>Exit</a:t>
            </a:r>
          </a:p>
        </p:txBody>
      </p:sp>
      <p:sp>
        <p:nvSpPr>
          <p:cNvPr id="10" name="Line 24"/>
          <p:cNvSpPr>
            <a:spLocks noChangeShapeType="1"/>
          </p:cNvSpPr>
          <p:nvPr/>
        </p:nvSpPr>
        <p:spPr bwMode="auto">
          <a:xfrm flipV="1">
            <a:off x="2966589" y="3141663"/>
            <a:ext cx="383213" cy="2159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4568" tIns="47284" rIns="94568" bIns="47284"/>
          <a:lstStyle/>
          <a:p>
            <a:endParaRPr lang="en-GB" sz="1632" dirty="0"/>
          </a:p>
        </p:txBody>
      </p:sp>
      <p:sp>
        <p:nvSpPr>
          <p:cNvPr id="11" name="Line 25"/>
          <p:cNvSpPr>
            <a:spLocks noChangeShapeType="1"/>
          </p:cNvSpPr>
          <p:nvPr/>
        </p:nvSpPr>
        <p:spPr bwMode="auto">
          <a:xfrm>
            <a:off x="2966141" y="4406235"/>
            <a:ext cx="306255" cy="2873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4568" tIns="47284" rIns="94568" bIns="47284"/>
          <a:lstStyle/>
          <a:p>
            <a:endParaRPr lang="en-GB" sz="1632" dirty="0"/>
          </a:p>
        </p:txBody>
      </p:sp>
      <p:sp>
        <p:nvSpPr>
          <p:cNvPr id="12" name="Line 26"/>
          <p:cNvSpPr>
            <a:spLocks noChangeShapeType="1"/>
          </p:cNvSpPr>
          <p:nvPr/>
        </p:nvSpPr>
        <p:spPr bwMode="auto">
          <a:xfrm>
            <a:off x="4798624" y="3141663"/>
            <a:ext cx="381977" cy="431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4568" tIns="47284" rIns="94568" bIns="47284"/>
          <a:lstStyle/>
          <a:p>
            <a:endParaRPr lang="en-GB" sz="1632" dirty="0"/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V="1">
            <a:off x="4050302" y="3470702"/>
            <a:ext cx="0" cy="87033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4568" tIns="47284" rIns="94568" bIns="47284"/>
          <a:lstStyle/>
          <a:p>
            <a:endParaRPr lang="en-GB" sz="1632" dirty="0"/>
          </a:p>
        </p:txBody>
      </p:sp>
      <p:sp>
        <p:nvSpPr>
          <p:cNvPr id="14" name="Line 28"/>
          <p:cNvSpPr>
            <a:spLocks noChangeShapeType="1"/>
          </p:cNvSpPr>
          <p:nvPr/>
        </p:nvSpPr>
        <p:spPr bwMode="auto">
          <a:xfrm>
            <a:off x="6696732" y="3968750"/>
            <a:ext cx="4577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4568" tIns="47284" rIns="94568" bIns="47284"/>
          <a:lstStyle/>
          <a:p>
            <a:endParaRPr lang="en-GB" sz="1632" dirty="0"/>
          </a:p>
        </p:txBody>
      </p:sp>
      <p:sp>
        <p:nvSpPr>
          <p:cNvPr id="15" name="Line 29"/>
          <p:cNvSpPr>
            <a:spLocks noChangeShapeType="1"/>
          </p:cNvSpPr>
          <p:nvPr/>
        </p:nvSpPr>
        <p:spPr bwMode="auto">
          <a:xfrm>
            <a:off x="8737871" y="3968750"/>
            <a:ext cx="45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4568" tIns="47284" rIns="94568" bIns="47284"/>
          <a:lstStyle/>
          <a:p>
            <a:endParaRPr lang="en-GB" sz="1632" dirty="0"/>
          </a:p>
        </p:txBody>
      </p:sp>
    </p:spTree>
    <p:extLst>
      <p:ext uri="{BB962C8B-B14F-4D97-AF65-F5344CB8AC3E}">
        <p14:creationId xmlns:p14="http://schemas.microsoft.com/office/powerpoint/2010/main" val="5638855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ideal PE candidate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Good business model, with competitive advantage</a:t>
            </a:r>
          </a:p>
          <a:p>
            <a:r>
              <a:rPr lang="en-GB" dirty="0"/>
              <a:t>Considerable growth potential</a:t>
            </a:r>
          </a:p>
          <a:p>
            <a:r>
              <a:rPr lang="en-GB" dirty="0"/>
              <a:t>Potential to reduce costs</a:t>
            </a:r>
          </a:p>
          <a:p>
            <a:r>
              <a:rPr lang="en-GB" dirty="0"/>
              <a:t>Good management team (existing or brought in)</a:t>
            </a:r>
          </a:p>
          <a:p>
            <a:r>
              <a:rPr lang="en-GB" dirty="0"/>
              <a:t>Cash-generative</a:t>
            </a:r>
          </a:p>
          <a:p>
            <a:r>
              <a:rPr lang="en-GB" dirty="0"/>
              <a:t>Can be bought cheaply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54549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Impetus for a buyout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 anchor="ctr" anchorCtr="1"/>
          <a:lstStyle/>
          <a:p>
            <a:r>
              <a:rPr lang="en-GB" dirty="0"/>
              <a:t>OWNER’S REASONS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1277355" y="2704463"/>
            <a:ext cx="4282651" cy="2233299"/>
          </a:xfrm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en-GB" dirty="0"/>
              <a:t>Disposal of non-core operations</a:t>
            </a:r>
          </a:p>
          <a:p>
            <a:r>
              <a:rPr lang="en-GB" dirty="0"/>
              <a:t>Release of funds for the rest of the group</a:t>
            </a:r>
          </a:p>
          <a:p>
            <a:r>
              <a:rPr lang="en-GB" dirty="0"/>
              <a:t>Passing on a family owned business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 anchor="ctr" anchorCtr="1"/>
          <a:lstStyle/>
          <a:p>
            <a:r>
              <a:rPr lang="en-GB" dirty="0"/>
              <a:t>MANAGEMENT’S REASONS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6631996" y="2649162"/>
            <a:ext cx="4284091" cy="2233299"/>
          </a:xfrm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en-GB" dirty="0"/>
              <a:t>Desire for autonomy in running the business</a:t>
            </a:r>
          </a:p>
          <a:p>
            <a:r>
              <a:rPr lang="en-GB" dirty="0"/>
              <a:t>Fear of redundancy</a:t>
            </a:r>
          </a:p>
          <a:p>
            <a:r>
              <a:rPr lang="en-GB" dirty="0"/>
              <a:t>Dislike of potential trade buyers</a:t>
            </a:r>
          </a:p>
        </p:txBody>
      </p:sp>
    </p:spTree>
    <p:extLst>
      <p:ext uri="{BB962C8B-B14F-4D97-AF65-F5344CB8AC3E}">
        <p14:creationId xmlns:p14="http://schemas.microsoft.com/office/powerpoint/2010/main" val="30999109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Selecting financiers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Only approach banks and investors who might be interested in your business</a:t>
            </a:r>
          </a:p>
          <a:p>
            <a:pPr lvl="1"/>
            <a:r>
              <a:rPr lang="en-GB" dirty="0"/>
              <a:t>Geographical area</a:t>
            </a:r>
          </a:p>
          <a:p>
            <a:pPr lvl="1"/>
            <a:r>
              <a:rPr lang="en-GB" dirty="0"/>
              <a:t>Industry type</a:t>
            </a:r>
          </a:p>
          <a:p>
            <a:pPr lvl="1"/>
            <a:r>
              <a:rPr lang="en-GB" dirty="0"/>
              <a:t>Size of investment</a:t>
            </a:r>
          </a:p>
          <a:p>
            <a:pPr lvl="1"/>
            <a:r>
              <a:rPr lang="en-GB" dirty="0"/>
              <a:t>Type of investment</a:t>
            </a:r>
          </a:p>
          <a:p>
            <a:r>
              <a:rPr lang="en-GB" dirty="0"/>
              <a:t>Do not approach all potential investors at one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05262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Deal structure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734894" y="1534557"/>
            <a:ext cx="2468735" cy="640599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2500" lnSpcReduction="10000"/>
          </a:bodyPr>
          <a:lstStyle/>
          <a:p>
            <a:pPr algn="ctr"/>
            <a:r>
              <a:rPr lang="en-GB" dirty="0"/>
              <a:t>What funding is needed?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734894" y="2254298"/>
            <a:ext cx="2468735" cy="2872423"/>
          </a:xfrm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en-GB" dirty="0"/>
              <a:t>Consideration to be paid to vendor</a:t>
            </a:r>
          </a:p>
          <a:p>
            <a:r>
              <a:rPr lang="en-GB" dirty="0"/>
              <a:t>Fees</a:t>
            </a:r>
          </a:p>
          <a:p>
            <a:r>
              <a:rPr lang="en-GB" dirty="0"/>
              <a:t>Additional injection to develop business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463576" y="1535389"/>
            <a:ext cx="2469565" cy="640599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2500" lnSpcReduction="10000"/>
          </a:bodyPr>
          <a:lstStyle/>
          <a:p>
            <a:pPr algn="ctr"/>
            <a:r>
              <a:rPr lang="en-GB" dirty="0"/>
              <a:t>What can the business afford?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463576" y="2254298"/>
            <a:ext cx="2469565" cy="2872423"/>
          </a:xfrm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en-GB" dirty="0"/>
              <a:t>Evaluate debt capacity using cover ratios, and cash flow forecasts</a:t>
            </a:r>
          </a:p>
          <a:p>
            <a:r>
              <a:rPr lang="en-GB" dirty="0"/>
              <a:t>Covenant limitations</a:t>
            </a:r>
          </a:p>
        </p:txBody>
      </p:sp>
      <p:sp>
        <p:nvSpPr>
          <p:cNvPr id="11" name="Text Placeholder 6"/>
          <p:cNvSpPr txBox="1">
            <a:spLocks/>
          </p:cNvSpPr>
          <p:nvPr/>
        </p:nvSpPr>
        <p:spPr bwMode="auto">
          <a:xfrm>
            <a:off x="7336642" y="1535389"/>
            <a:ext cx="2469565" cy="6405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marL="0" indent="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31145"/>
              </a:buClr>
              <a:buFont typeface="Wingdings" pitchFamily="2" charset="2"/>
              <a:buNone/>
              <a:defRPr sz="2400" b="1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31145"/>
              </a:buClr>
              <a:buFont typeface="Times New Roman" pitchFamily="18" charset="0"/>
              <a:buNone/>
              <a:defRPr sz="2000" b="1">
                <a:solidFill>
                  <a:srgbClr val="000000"/>
                </a:solidFill>
                <a:latin typeface="+mn-lt"/>
              </a:defRPr>
            </a:lvl2pPr>
            <a:lvl3pPr marL="914400" indent="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31145"/>
              </a:buClr>
              <a:buNone/>
              <a:defRPr sz="1800" b="1">
                <a:solidFill>
                  <a:srgbClr val="000000"/>
                </a:solidFill>
                <a:latin typeface="+mn-lt"/>
              </a:defRPr>
            </a:lvl3pPr>
            <a:lvl4pPr marL="1371600" indent="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31145"/>
              </a:buClr>
              <a:buFont typeface="Wingdings" pitchFamily="2" charset="2"/>
              <a:buNone/>
              <a:defRPr sz="1600" b="1">
                <a:solidFill>
                  <a:srgbClr val="000000"/>
                </a:solidFill>
                <a:latin typeface="+mn-lt"/>
              </a:defRPr>
            </a:lvl4pPr>
            <a:lvl5pPr marL="1828800" indent="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31145"/>
              </a:buClr>
              <a:buFont typeface="Wingdings" pitchFamily="2" charset="2"/>
              <a:buNone/>
              <a:defRPr sz="1600" b="1">
                <a:solidFill>
                  <a:srgbClr val="000000"/>
                </a:solidFill>
                <a:latin typeface="+mn-lt"/>
              </a:defRPr>
            </a:lvl5pPr>
            <a:lvl6pPr marL="2286000" indent="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31145"/>
              </a:buClr>
              <a:buFont typeface="Wingdings" pitchFamily="2" charset="2"/>
              <a:buNone/>
              <a:defRPr sz="1600" b="1">
                <a:solidFill>
                  <a:srgbClr val="000000"/>
                </a:solidFill>
                <a:latin typeface="+mn-lt"/>
              </a:defRPr>
            </a:lvl6pPr>
            <a:lvl7pPr marL="2743200" indent="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31145"/>
              </a:buClr>
              <a:buFont typeface="Wingdings" pitchFamily="2" charset="2"/>
              <a:buNone/>
              <a:defRPr sz="1600" b="1">
                <a:solidFill>
                  <a:srgbClr val="000000"/>
                </a:solidFill>
                <a:latin typeface="+mn-lt"/>
              </a:defRPr>
            </a:lvl7pPr>
            <a:lvl8pPr marL="3200400" indent="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31145"/>
              </a:buClr>
              <a:buFont typeface="Wingdings" pitchFamily="2" charset="2"/>
              <a:buNone/>
              <a:defRPr sz="1600" b="1">
                <a:solidFill>
                  <a:srgbClr val="000000"/>
                </a:solidFill>
                <a:latin typeface="+mn-lt"/>
              </a:defRPr>
            </a:lvl8pPr>
            <a:lvl9pPr marL="3657600" indent="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31145"/>
              </a:buClr>
              <a:buFont typeface="Wingdings" pitchFamily="2" charset="2"/>
              <a:buNone/>
              <a:defRPr sz="1600" b="1">
                <a:solidFill>
                  <a:srgbClr val="000000"/>
                </a:solidFill>
                <a:latin typeface="+mn-lt"/>
              </a:defRPr>
            </a:lvl9pPr>
          </a:lstStyle>
          <a:p>
            <a:pPr algn="ctr"/>
            <a:r>
              <a:rPr lang="en-GB" sz="2176" kern="0" dirty="0"/>
              <a:t>What do the parties want?</a:t>
            </a:r>
          </a:p>
        </p:txBody>
      </p:sp>
      <p:sp>
        <p:nvSpPr>
          <p:cNvPr id="12" name="Content Placeholder 7"/>
          <p:cNvSpPr txBox="1">
            <a:spLocks/>
          </p:cNvSpPr>
          <p:nvPr/>
        </p:nvSpPr>
        <p:spPr bwMode="auto">
          <a:xfrm>
            <a:off x="7336642" y="2253656"/>
            <a:ext cx="2469565" cy="3951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85738" indent="-185738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31145"/>
              </a:buClr>
              <a:buFont typeface="Wingdings" pitchFamily="2" charset="2"/>
              <a:buChar char="§"/>
              <a:defRPr sz="2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46088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31145"/>
              </a:buClr>
              <a:buFont typeface="Times New Roman" pitchFamily="18" charset="0"/>
              <a:buChar char="−"/>
              <a:defRPr sz="2000">
                <a:solidFill>
                  <a:srgbClr val="000000"/>
                </a:solidFill>
                <a:latin typeface="+mn-lt"/>
              </a:defRPr>
            </a:lvl2pPr>
            <a:lvl3pPr marL="7080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31145"/>
              </a:buClr>
              <a:buChar char="•"/>
              <a:defRPr sz="1800">
                <a:solidFill>
                  <a:srgbClr val="000000"/>
                </a:solidFill>
                <a:latin typeface="+mn-lt"/>
              </a:defRPr>
            </a:lvl3pPr>
            <a:lvl4pPr marL="990600" indent="-280988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31145"/>
              </a:buClr>
              <a:buFont typeface="Wingdings" pitchFamily="2" charset="2"/>
              <a:buChar char="§"/>
              <a:defRPr sz="1600">
                <a:solidFill>
                  <a:srgbClr val="000000"/>
                </a:solidFill>
                <a:latin typeface="+mn-lt"/>
              </a:defRPr>
            </a:lvl4pPr>
            <a:lvl5pPr marL="1262063" indent="-269875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31145"/>
              </a:buClr>
              <a:buFont typeface="Wingdings" pitchFamily="2" charset="2"/>
              <a:buChar char="§"/>
              <a:defRPr sz="1600">
                <a:solidFill>
                  <a:srgbClr val="000000"/>
                </a:solidFill>
                <a:latin typeface="+mn-lt"/>
              </a:defRPr>
            </a:lvl5pPr>
            <a:lvl6pPr marL="1719263" indent="-269875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31145"/>
              </a:buClr>
              <a:buFont typeface="Wingdings" pitchFamily="2" charset="2"/>
              <a:buChar char="§"/>
              <a:defRPr sz="1600">
                <a:solidFill>
                  <a:srgbClr val="000000"/>
                </a:solidFill>
                <a:latin typeface="+mn-lt"/>
              </a:defRPr>
            </a:lvl6pPr>
            <a:lvl7pPr marL="2176463" indent="-269875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31145"/>
              </a:buClr>
              <a:buFont typeface="Wingdings" pitchFamily="2" charset="2"/>
              <a:buChar char="§"/>
              <a:defRPr sz="1600">
                <a:solidFill>
                  <a:srgbClr val="000000"/>
                </a:solidFill>
                <a:latin typeface="+mn-lt"/>
              </a:defRPr>
            </a:lvl7pPr>
            <a:lvl8pPr marL="2633663" indent="-269875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31145"/>
              </a:buClr>
              <a:buFont typeface="Wingdings" pitchFamily="2" charset="2"/>
              <a:buChar char="§"/>
              <a:defRPr sz="1600">
                <a:solidFill>
                  <a:srgbClr val="000000"/>
                </a:solidFill>
                <a:latin typeface="+mn-lt"/>
              </a:defRPr>
            </a:lvl8pPr>
            <a:lvl9pPr marL="3090863" indent="-269875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31145"/>
              </a:buClr>
              <a:buFont typeface="Wingdings" pitchFamily="2" charset="2"/>
              <a:buChar char="§"/>
              <a:defRPr sz="1600">
                <a:solidFill>
                  <a:srgbClr val="000000"/>
                </a:solidFill>
                <a:latin typeface="+mn-lt"/>
              </a:defRPr>
            </a:lvl9pPr>
          </a:lstStyle>
          <a:p>
            <a:endParaRPr lang="en-GB" sz="2176" kern="0" dirty="0"/>
          </a:p>
        </p:txBody>
      </p:sp>
      <p:sp>
        <p:nvSpPr>
          <p:cNvPr id="13" name="Content Placeholder 7"/>
          <p:cNvSpPr txBox="1">
            <a:spLocks/>
          </p:cNvSpPr>
          <p:nvPr/>
        </p:nvSpPr>
        <p:spPr bwMode="auto">
          <a:xfrm>
            <a:off x="7305149" y="2254298"/>
            <a:ext cx="2469565" cy="2872423"/>
          </a:xfrm>
          <a:prstGeom prst="rect">
            <a:avLst/>
          </a:prstGeom>
          <a:noFill/>
          <a:ln w="9525">
            <a:solidFill>
              <a:schemeClr val="accent5">
                <a:lumMod val="40000"/>
                <a:lumOff val="6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85738" indent="-185738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31145"/>
              </a:buClr>
              <a:buFont typeface="Wingdings" pitchFamily="2" charset="2"/>
              <a:buChar char="§"/>
              <a:defRPr sz="2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46088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31145"/>
              </a:buClr>
              <a:buFont typeface="Times New Roman" pitchFamily="18" charset="0"/>
              <a:buChar char="−"/>
              <a:defRPr sz="2000">
                <a:solidFill>
                  <a:srgbClr val="000000"/>
                </a:solidFill>
                <a:latin typeface="+mn-lt"/>
              </a:defRPr>
            </a:lvl2pPr>
            <a:lvl3pPr marL="7080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31145"/>
              </a:buClr>
              <a:buChar char="•"/>
              <a:defRPr sz="1800">
                <a:solidFill>
                  <a:srgbClr val="000000"/>
                </a:solidFill>
                <a:latin typeface="+mn-lt"/>
              </a:defRPr>
            </a:lvl3pPr>
            <a:lvl4pPr marL="990600" indent="-280988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31145"/>
              </a:buClr>
              <a:buFont typeface="Wingdings" pitchFamily="2" charset="2"/>
              <a:buChar char="§"/>
              <a:defRPr sz="1600">
                <a:solidFill>
                  <a:srgbClr val="000000"/>
                </a:solidFill>
                <a:latin typeface="+mn-lt"/>
              </a:defRPr>
            </a:lvl4pPr>
            <a:lvl5pPr marL="1262063" indent="-269875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31145"/>
              </a:buClr>
              <a:buFont typeface="Wingdings" pitchFamily="2" charset="2"/>
              <a:buChar char="§"/>
              <a:defRPr sz="1600">
                <a:solidFill>
                  <a:srgbClr val="000000"/>
                </a:solidFill>
                <a:latin typeface="+mn-lt"/>
              </a:defRPr>
            </a:lvl5pPr>
            <a:lvl6pPr marL="1719263" indent="-269875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31145"/>
              </a:buClr>
              <a:buFont typeface="Wingdings" pitchFamily="2" charset="2"/>
              <a:buChar char="§"/>
              <a:defRPr sz="1600">
                <a:solidFill>
                  <a:srgbClr val="000000"/>
                </a:solidFill>
                <a:latin typeface="+mn-lt"/>
              </a:defRPr>
            </a:lvl6pPr>
            <a:lvl7pPr marL="2176463" indent="-269875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31145"/>
              </a:buClr>
              <a:buFont typeface="Wingdings" pitchFamily="2" charset="2"/>
              <a:buChar char="§"/>
              <a:defRPr sz="1600">
                <a:solidFill>
                  <a:srgbClr val="000000"/>
                </a:solidFill>
                <a:latin typeface="+mn-lt"/>
              </a:defRPr>
            </a:lvl7pPr>
            <a:lvl8pPr marL="2633663" indent="-269875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31145"/>
              </a:buClr>
              <a:buFont typeface="Wingdings" pitchFamily="2" charset="2"/>
              <a:buChar char="§"/>
              <a:defRPr sz="1600">
                <a:solidFill>
                  <a:srgbClr val="000000"/>
                </a:solidFill>
                <a:latin typeface="+mn-lt"/>
              </a:defRPr>
            </a:lvl8pPr>
            <a:lvl9pPr marL="3090863" indent="-269875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31145"/>
              </a:buClr>
              <a:buFont typeface="Wingdings" pitchFamily="2" charset="2"/>
              <a:buChar char="§"/>
              <a:defRPr sz="1600">
                <a:solidFill>
                  <a:srgbClr val="000000"/>
                </a:solidFill>
                <a:latin typeface="+mn-lt"/>
              </a:defRPr>
            </a:lvl9pPr>
          </a:lstStyle>
          <a:p>
            <a:r>
              <a:rPr lang="en-GB" sz="2176" kern="0" dirty="0"/>
              <a:t>Each investing party wants financial return and some element of control rights</a:t>
            </a:r>
          </a:p>
          <a:p>
            <a:r>
              <a:rPr lang="en-GB" sz="2176" kern="0" dirty="0"/>
              <a:t>Other stakeholders are also relevant</a:t>
            </a:r>
          </a:p>
        </p:txBody>
      </p:sp>
    </p:spTree>
    <p:extLst>
      <p:ext uri="{BB962C8B-B14F-4D97-AF65-F5344CB8AC3E}">
        <p14:creationId xmlns:p14="http://schemas.microsoft.com/office/powerpoint/2010/main" val="8961596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Parties to the transaction</a:t>
            </a:r>
          </a:p>
        </p:txBody>
      </p:sp>
      <p:sp>
        <p:nvSpPr>
          <p:cNvPr id="25" name="Rounded Rectangle 24"/>
          <p:cNvSpPr/>
          <p:nvPr/>
        </p:nvSpPr>
        <p:spPr bwMode="auto">
          <a:xfrm>
            <a:off x="4781417" y="1492506"/>
            <a:ext cx="1413968" cy="837907"/>
          </a:xfrm>
          <a:prstGeom prst="roundRect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3494" tIns="41747" rIns="83494" bIns="41747" numCol="1" rtlCol="0" anchor="ctr" anchorCtr="1" compatLnSpc="1">
            <a:prstTxWarp prst="textNoShape">
              <a:avLst/>
            </a:prstTxWarp>
          </a:bodyPr>
          <a:lstStyle/>
          <a:p>
            <a:pPr algn="ctr" defTabSz="829178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</a:pPr>
            <a:r>
              <a:rPr lang="en-GB" sz="1632" dirty="0">
                <a:latin typeface="Verdana" pitchFamily="34" charset="0"/>
              </a:rPr>
              <a:t>Mgt</a:t>
            </a:r>
          </a:p>
        </p:txBody>
      </p:sp>
      <p:sp>
        <p:nvSpPr>
          <p:cNvPr id="26" name="Oval 25"/>
          <p:cNvSpPr/>
          <p:nvPr/>
        </p:nvSpPr>
        <p:spPr bwMode="auto">
          <a:xfrm>
            <a:off x="4667950" y="4589085"/>
            <a:ext cx="1640901" cy="1640901"/>
          </a:xfrm>
          <a:prstGeom prst="ellips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3494" tIns="41747" rIns="83494" bIns="41747" numCol="1" rtlCol="0" anchor="ctr" anchorCtr="1" compatLnSpc="1">
            <a:prstTxWarp prst="textNoShape">
              <a:avLst/>
            </a:prstTxWarp>
          </a:bodyPr>
          <a:lstStyle/>
          <a:p>
            <a:pPr algn="ctr" defTabSz="829178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</a:pPr>
            <a:r>
              <a:rPr lang="en-GB" sz="1632" dirty="0">
                <a:latin typeface="Verdana" pitchFamily="34" charset="0"/>
              </a:rPr>
              <a:t>Target business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2684141" y="1131280"/>
            <a:ext cx="5543443" cy="854326"/>
            <a:chOff x="394445" y="833682"/>
            <a:chExt cx="6113186" cy="942132"/>
          </a:xfrm>
        </p:grpSpPr>
        <p:sp>
          <p:nvSpPr>
            <p:cNvPr id="28" name="Rounded Rectangle 27"/>
            <p:cNvSpPr/>
            <p:nvPr/>
          </p:nvSpPr>
          <p:spPr bwMode="auto">
            <a:xfrm>
              <a:off x="394445" y="851789"/>
              <a:ext cx="1559293" cy="92402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3494" tIns="41747" rIns="83494" bIns="41747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829178" fontAlgn="base">
                <a:spcBef>
                  <a:spcPct val="20000"/>
                </a:spcBef>
                <a:spcAft>
                  <a:spcPct val="0"/>
                </a:spcAft>
                <a:buClr>
                  <a:srgbClr val="FF3300"/>
                </a:buClr>
              </a:pPr>
              <a:r>
                <a:rPr lang="en-GB" sz="1632" dirty="0">
                  <a:latin typeface="Verdana" pitchFamily="34" charset="0"/>
                </a:rPr>
                <a:t>Syndicate</a:t>
              </a:r>
            </a:p>
          </p:txBody>
        </p:sp>
        <p:sp>
          <p:nvSpPr>
            <p:cNvPr id="29" name="Rounded Rectangle 28"/>
            <p:cNvSpPr/>
            <p:nvPr/>
          </p:nvSpPr>
          <p:spPr bwMode="auto">
            <a:xfrm>
              <a:off x="4948338" y="833682"/>
              <a:ext cx="1559293" cy="924025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3494" tIns="41747" rIns="83494" bIns="41747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829178" fontAlgn="base">
                <a:spcBef>
                  <a:spcPct val="20000"/>
                </a:spcBef>
                <a:spcAft>
                  <a:spcPct val="0"/>
                </a:spcAft>
                <a:buClr>
                  <a:srgbClr val="FF3300"/>
                </a:buClr>
              </a:pPr>
              <a:r>
                <a:rPr lang="en-GB" sz="1632" dirty="0">
                  <a:latin typeface="Verdana" pitchFamily="34" charset="0"/>
                </a:rPr>
                <a:t>Syndicate</a:t>
              </a:r>
            </a:p>
          </p:txBody>
        </p:sp>
      </p:grpSp>
      <p:sp>
        <p:nvSpPr>
          <p:cNvPr id="30" name="Rounded Rectangle 29"/>
          <p:cNvSpPr/>
          <p:nvPr/>
        </p:nvSpPr>
        <p:spPr bwMode="auto">
          <a:xfrm>
            <a:off x="6434847" y="1492506"/>
            <a:ext cx="1413968" cy="837907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3494" tIns="41747" rIns="83494" bIns="41747" numCol="1" rtlCol="0" anchor="ctr" anchorCtr="1" compatLnSpc="1">
            <a:prstTxWarp prst="textNoShape">
              <a:avLst/>
            </a:prstTxWarp>
          </a:bodyPr>
          <a:lstStyle/>
          <a:p>
            <a:pPr algn="ctr" defTabSz="829178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</a:pPr>
            <a:r>
              <a:rPr lang="en-GB" sz="1632" dirty="0">
                <a:latin typeface="Verdana" pitchFamily="34" charset="0"/>
              </a:rPr>
              <a:t>Banks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3826240" y="2330411"/>
            <a:ext cx="3315591" cy="2258673"/>
            <a:chOff x="1653926" y="2156058"/>
            <a:chExt cx="3656360" cy="2490814"/>
          </a:xfrm>
        </p:grpSpPr>
        <p:grpSp>
          <p:nvGrpSpPr>
            <p:cNvPr id="32" name="Group 31"/>
            <p:cNvGrpSpPr/>
            <p:nvPr/>
          </p:nvGrpSpPr>
          <p:grpSpPr>
            <a:xfrm>
              <a:off x="1653926" y="2156058"/>
              <a:ext cx="3656360" cy="2011681"/>
              <a:chOff x="1653926" y="2156058"/>
              <a:chExt cx="3656360" cy="2011681"/>
            </a:xfrm>
          </p:grpSpPr>
          <p:sp>
            <p:nvSpPr>
              <p:cNvPr id="34" name="Oval 33"/>
              <p:cNvSpPr/>
              <p:nvPr/>
            </p:nvSpPr>
            <p:spPr bwMode="auto">
              <a:xfrm>
                <a:off x="2582145" y="2358190"/>
                <a:ext cx="1809549" cy="1809549"/>
              </a:xfrm>
              <a:prstGeom prst="ellips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83494" tIns="41747" rIns="83494" bIns="41747" numCol="1" rtlCol="0" anchor="ctr" anchorCtr="1" compatLnSpc="1">
                <a:prstTxWarp prst="textNoShape">
                  <a:avLst/>
                </a:prstTxWarp>
              </a:bodyPr>
              <a:lstStyle/>
              <a:p>
                <a:pPr algn="ctr" defTabSz="829178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FF3300"/>
                  </a:buClr>
                </a:pPr>
                <a:r>
                  <a:rPr lang="en-GB" sz="1632" dirty="0">
                    <a:latin typeface="Verdana" pitchFamily="34" charset="0"/>
                  </a:rPr>
                  <a:t>Newco</a:t>
                </a:r>
              </a:p>
            </p:txBody>
          </p:sp>
          <p:cxnSp>
            <p:nvCxnSpPr>
              <p:cNvPr id="35" name="Straight Arrow Connector 34"/>
              <p:cNvCxnSpPr>
                <a:stCxn id="45" idx="2"/>
                <a:endCxn id="34" idx="2"/>
              </p:cNvCxnSpPr>
              <p:nvPr/>
            </p:nvCxnSpPr>
            <p:spPr bwMode="auto">
              <a:xfrm>
                <a:off x="1653926" y="2156059"/>
                <a:ext cx="928219" cy="1106906"/>
              </a:xfrm>
              <a:prstGeom prst="straightConnector1">
                <a:avLst/>
              </a:prstGeom>
              <a:noFill/>
              <a:ln w="28575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36" name="Straight Arrow Connector 35"/>
              <p:cNvCxnSpPr>
                <a:stCxn id="30" idx="2"/>
                <a:endCxn id="34" idx="6"/>
              </p:cNvCxnSpPr>
              <p:nvPr/>
            </p:nvCxnSpPr>
            <p:spPr bwMode="auto">
              <a:xfrm flipH="1">
                <a:off x="4391694" y="2156059"/>
                <a:ext cx="918592" cy="1106906"/>
              </a:xfrm>
              <a:prstGeom prst="straightConnector1">
                <a:avLst/>
              </a:prstGeom>
              <a:noFill/>
              <a:ln w="28575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37" name="Straight Arrow Connector 36"/>
              <p:cNvCxnSpPr/>
              <p:nvPr/>
            </p:nvCxnSpPr>
            <p:spPr bwMode="auto">
              <a:xfrm rot="16200000" flipH="1">
                <a:off x="3385854" y="2252597"/>
                <a:ext cx="202131" cy="9053"/>
              </a:xfrm>
              <a:prstGeom prst="straightConnector1">
                <a:avLst/>
              </a:prstGeom>
              <a:noFill/>
              <a:ln w="28575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cxnSp>
          <p:nvCxnSpPr>
            <p:cNvPr id="33" name="Straight Arrow Connector 32"/>
            <p:cNvCxnSpPr>
              <a:stCxn id="34" idx="4"/>
              <a:endCxn id="26" idx="0"/>
            </p:cNvCxnSpPr>
            <p:nvPr/>
          </p:nvCxnSpPr>
          <p:spPr bwMode="auto">
            <a:xfrm>
              <a:off x="3486920" y="4167739"/>
              <a:ext cx="0" cy="479133"/>
            </a:xfrm>
            <a:prstGeom prst="straightConnector1">
              <a:avLst/>
            </a:prstGeom>
            <a:noFill/>
            <a:ln w="28575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38" name="Group 37"/>
          <p:cNvGrpSpPr/>
          <p:nvPr/>
        </p:nvGrpSpPr>
        <p:grpSpPr>
          <a:xfrm>
            <a:off x="8823002" y="1514629"/>
            <a:ext cx="1413968" cy="4706832"/>
            <a:chOff x="7164244" y="1256431"/>
            <a:chExt cx="1559293" cy="5190590"/>
          </a:xfrm>
        </p:grpSpPr>
        <p:sp>
          <p:nvSpPr>
            <p:cNvPr id="39" name="Rounded Rectangle 38"/>
            <p:cNvSpPr/>
            <p:nvPr/>
          </p:nvSpPr>
          <p:spPr bwMode="auto">
            <a:xfrm>
              <a:off x="7164244" y="5522996"/>
              <a:ext cx="1559293" cy="924025"/>
            </a:xfrm>
            <a:prstGeom prst="round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3494" tIns="41747" rIns="83494" bIns="41747" numCol="1" rtlCol="0" anchor="ctr" anchorCtr="1" compatLnSpc="1">
              <a:prstTxWarp prst="textNoShape">
                <a:avLst/>
              </a:prstTxWarp>
            </a:bodyPr>
            <a:lstStyle/>
            <a:p>
              <a:pPr algn="ctr" defTabSz="829178" fontAlgn="base">
                <a:spcBef>
                  <a:spcPct val="20000"/>
                </a:spcBef>
                <a:spcAft>
                  <a:spcPct val="0"/>
                </a:spcAft>
                <a:buClr>
                  <a:srgbClr val="FF3300"/>
                </a:buClr>
              </a:pPr>
              <a:r>
                <a:rPr lang="en-GB" sz="1632" dirty="0"/>
                <a:t>Suppliers</a:t>
              </a:r>
            </a:p>
          </p:txBody>
        </p:sp>
        <p:grpSp>
          <p:nvGrpSpPr>
            <p:cNvPr id="40" name="Group 39"/>
            <p:cNvGrpSpPr/>
            <p:nvPr/>
          </p:nvGrpSpPr>
          <p:grpSpPr>
            <a:xfrm>
              <a:off x="7164244" y="1256431"/>
              <a:ext cx="1559293" cy="4123948"/>
              <a:chOff x="7164244" y="1256431"/>
              <a:chExt cx="1559293" cy="4123948"/>
            </a:xfrm>
          </p:grpSpPr>
          <p:sp>
            <p:nvSpPr>
              <p:cNvPr id="41" name="Rounded Rectangle 40"/>
              <p:cNvSpPr/>
              <p:nvPr/>
            </p:nvSpPr>
            <p:spPr bwMode="auto">
              <a:xfrm>
                <a:off x="7164244" y="3389713"/>
                <a:ext cx="1559293" cy="924025"/>
              </a:xfrm>
              <a:prstGeom prst="roundRect">
                <a:avLst/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83494" tIns="41747" rIns="83494" bIns="41747" numCol="1" rtlCol="0" anchor="ctr" anchorCtr="1" compatLnSpc="1">
                <a:prstTxWarp prst="textNoShape">
                  <a:avLst/>
                </a:prstTxWarp>
              </a:bodyPr>
              <a:lstStyle/>
              <a:p>
                <a:pPr algn="ctr" defTabSz="829178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FF3300"/>
                  </a:buClr>
                </a:pPr>
                <a:r>
                  <a:rPr lang="en-GB" sz="1632" dirty="0"/>
                  <a:t>Employees</a:t>
                </a:r>
              </a:p>
            </p:txBody>
          </p:sp>
          <p:sp>
            <p:nvSpPr>
              <p:cNvPr id="42" name="Rounded Rectangle 41"/>
              <p:cNvSpPr/>
              <p:nvPr/>
            </p:nvSpPr>
            <p:spPr bwMode="auto">
              <a:xfrm>
                <a:off x="7164244" y="2323072"/>
                <a:ext cx="1559293" cy="924025"/>
              </a:xfrm>
              <a:prstGeom prst="roundRect">
                <a:avLst/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83494" tIns="41747" rIns="83494" bIns="41747" numCol="1" rtlCol="0" anchor="ctr" anchorCtr="1" compatLnSpc="1">
                <a:prstTxWarp prst="textNoShape">
                  <a:avLst/>
                </a:prstTxWarp>
              </a:bodyPr>
              <a:lstStyle/>
              <a:p>
                <a:pPr algn="ctr" defTabSz="829178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FF3300"/>
                  </a:buClr>
                </a:pPr>
                <a:r>
                  <a:rPr lang="en-GB" sz="1632" dirty="0">
                    <a:latin typeface="Verdana" pitchFamily="34" charset="0"/>
                  </a:rPr>
                  <a:t>Pension fund</a:t>
                </a:r>
              </a:p>
            </p:txBody>
          </p:sp>
          <p:sp>
            <p:nvSpPr>
              <p:cNvPr id="43" name="Rounded Rectangle 42"/>
              <p:cNvSpPr/>
              <p:nvPr/>
            </p:nvSpPr>
            <p:spPr bwMode="auto">
              <a:xfrm>
                <a:off x="7164244" y="4456354"/>
                <a:ext cx="1559293" cy="924025"/>
              </a:xfrm>
              <a:prstGeom prst="roundRect">
                <a:avLst/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83494" tIns="41747" rIns="83494" bIns="41747" numCol="1" rtlCol="0" anchor="ctr" anchorCtr="1" compatLnSpc="1">
                <a:prstTxWarp prst="textNoShape">
                  <a:avLst/>
                </a:prstTxWarp>
              </a:bodyPr>
              <a:lstStyle/>
              <a:p>
                <a:pPr algn="ctr" defTabSz="829178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FF3300"/>
                  </a:buClr>
                </a:pPr>
                <a:r>
                  <a:rPr lang="en-GB" sz="1632" dirty="0"/>
                  <a:t>Customers</a:t>
                </a:r>
              </a:p>
            </p:txBody>
          </p:sp>
          <p:sp>
            <p:nvSpPr>
              <p:cNvPr id="44" name="Rounded Rectangle 43"/>
              <p:cNvSpPr/>
              <p:nvPr/>
            </p:nvSpPr>
            <p:spPr bwMode="auto">
              <a:xfrm>
                <a:off x="7164244" y="1256431"/>
                <a:ext cx="1559293" cy="924025"/>
              </a:xfrm>
              <a:prstGeom prst="roundRect">
                <a:avLst/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83494" tIns="41747" rIns="83494" bIns="41747" numCol="1" rtlCol="0" anchor="ctr" anchorCtr="1" compatLnSpc="1">
                <a:prstTxWarp prst="textNoShape">
                  <a:avLst/>
                </a:prstTxWarp>
              </a:bodyPr>
              <a:lstStyle/>
              <a:p>
                <a:pPr algn="ctr" eaLnBrk="1" hangingPunct="1">
                  <a:spcBef>
                    <a:spcPct val="20000"/>
                  </a:spcBef>
                  <a:buClr>
                    <a:srgbClr val="FF3300"/>
                  </a:buClr>
                </a:pPr>
                <a:r>
                  <a:rPr lang="en-GB" sz="1632" dirty="0">
                    <a:latin typeface="Verdana" pitchFamily="34" charset="0"/>
                  </a:rPr>
                  <a:t>Vendor</a:t>
                </a:r>
              </a:p>
            </p:txBody>
          </p:sp>
        </p:grpSp>
      </p:grpSp>
      <p:sp>
        <p:nvSpPr>
          <p:cNvPr id="45" name="Rounded Rectangle 44"/>
          <p:cNvSpPr/>
          <p:nvPr/>
        </p:nvSpPr>
        <p:spPr bwMode="auto">
          <a:xfrm>
            <a:off x="3119256" y="1492506"/>
            <a:ext cx="1413968" cy="837907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3494" tIns="41747" rIns="83494" bIns="41747" numCol="1" rtlCol="0" anchor="ctr" anchorCtr="1" compatLnSpc="1">
            <a:prstTxWarp prst="textNoShape">
              <a:avLst/>
            </a:prstTxWarp>
          </a:bodyPr>
          <a:lstStyle/>
          <a:p>
            <a:pPr algn="ctr" defTabSz="829178" fontAlgn="base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</a:pPr>
            <a:r>
              <a:rPr lang="en-GB" sz="1632" dirty="0">
                <a:latin typeface="Verdana" pitchFamily="34" charset="0"/>
              </a:rPr>
              <a:t>PE company</a:t>
            </a:r>
          </a:p>
        </p:txBody>
      </p:sp>
    </p:spTree>
    <p:extLst>
      <p:ext uri="{BB962C8B-B14F-4D97-AF65-F5344CB8AC3E}">
        <p14:creationId xmlns:p14="http://schemas.microsoft.com/office/powerpoint/2010/main" val="2860628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Structuring the deal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14589" indent="-414589">
              <a:buFont typeface="+mj-lt"/>
              <a:buAutoNum type="arabicPeriod"/>
            </a:pPr>
            <a:r>
              <a:rPr lang="en-GB" dirty="0"/>
              <a:t>How much finance is needed?</a:t>
            </a:r>
          </a:p>
          <a:p>
            <a:pPr marL="414589" indent="-414589">
              <a:buFont typeface="+mj-lt"/>
              <a:buAutoNum type="arabicPeriod"/>
            </a:pPr>
            <a:r>
              <a:rPr lang="en-GB" dirty="0"/>
              <a:t>How much can be debt?</a:t>
            </a:r>
          </a:p>
          <a:p>
            <a:pPr marL="414589" indent="-414589">
              <a:buFont typeface="+mj-lt"/>
              <a:buAutoNum type="arabicPeriod"/>
            </a:pPr>
            <a:r>
              <a:rPr lang="en-GB" dirty="0"/>
              <a:t>How much can management invest?</a:t>
            </a:r>
          </a:p>
          <a:p>
            <a:pPr marL="414589" indent="-414589">
              <a:buFont typeface="+mj-lt"/>
              <a:buAutoNum type="arabicPeriod"/>
            </a:pPr>
            <a:r>
              <a:rPr lang="en-GB" dirty="0"/>
              <a:t>Balance the PE investment between ordinary shares and preference shares or subordinated debt</a:t>
            </a:r>
          </a:p>
        </p:txBody>
      </p:sp>
    </p:spTree>
    <p:extLst>
      <p:ext uri="{BB962C8B-B14F-4D97-AF65-F5344CB8AC3E}">
        <p14:creationId xmlns:p14="http://schemas.microsoft.com/office/powerpoint/2010/main" val="250308229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An example (1)</a:t>
            </a:r>
          </a:p>
        </p:txBody>
      </p:sp>
      <p:sp>
        <p:nvSpPr>
          <p:cNvPr id="19462" name="Text Box 3"/>
          <p:cNvSpPr txBox="1">
            <a:spLocks noChangeArrowheads="1"/>
          </p:cNvSpPr>
          <p:nvPr/>
        </p:nvSpPr>
        <p:spPr bwMode="auto">
          <a:xfrm>
            <a:off x="1734390" y="1447801"/>
            <a:ext cx="8319368" cy="4784617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lIns="95225" tIns="47612" rIns="95225" bIns="47612">
            <a:spAutoFit/>
          </a:bodyPr>
          <a:lstStyle/>
          <a:p>
            <a:pPr defTabSz="788065">
              <a:spcBef>
                <a:spcPct val="50000"/>
              </a:spcBef>
            </a:pPr>
            <a:r>
              <a:rPr lang="en-GB" sz="1904" dirty="0"/>
              <a:t>Purchase price of business			  80</a:t>
            </a:r>
          </a:p>
          <a:p>
            <a:pPr defTabSz="788065">
              <a:spcBef>
                <a:spcPct val="50000"/>
              </a:spcBef>
            </a:pPr>
            <a:r>
              <a:rPr lang="en-GB" sz="1904" dirty="0"/>
              <a:t>Additional funds required			    5</a:t>
            </a:r>
          </a:p>
          <a:p>
            <a:pPr defTabSz="788065">
              <a:spcBef>
                <a:spcPct val="50000"/>
              </a:spcBef>
            </a:pPr>
            <a:r>
              <a:rPr lang="en-GB" sz="1904" dirty="0"/>
              <a:t>Total finance needed				  85</a:t>
            </a:r>
          </a:p>
          <a:p>
            <a:pPr defTabSz="788065">
              <a:spcBef>
                <a:spcPct val="50000"/>
              </a:spcBef>
            </a:pPr>
            <a:endParaRPr lang="en-GB" sz="1904" dirty="0"/>
          </a:p>
          <a:p>
            <a:pPr defTabSz="788065">
              <a:spcBef>
                <a:spcPct val="50000"/>
              </a:spcBef>
            </a:pPr>
            <a:r>
              <a:rPr lang="en-GB" sz="1904" dirty="0"/>
              <a:t>Financed by debt				  42</a:t>
            </a:r>
          </a:p>
          <a:p>
            <a:pPr defTabSz="788065">
              <a:spcBef>
                <a:spcPct val="50000"/>
              </a:spcBef>
            </a:pPr>
            <a:r>
              <a:rPr lang="en-GB" sz="1904" dirty="0"/>
              <a:t>Finance needed as ‘equity’			  43</a:t>
            </a:r>
          </a:p>
          <a:p>
            <a:pPr defTabSz="788065">
              <a:spcBef>
                <a:spcPct val="50000"/>
              </a:spcBef>
            </a:pPr>
            <a:endParaRPr lang="en-GB" sz="1904" dirty="0"/>
          </a:p>
          <a:p>
            <a:pPr defTabSz="788065">
              <a:spcBef>
                <a:spcPct val="50000"/>
              </a:spcBef>
            </a:pPr>
            <a:r>
              <a:rPr lang="en-GB" sz="1904" dirty="0"/>
              <a:t>Provided by:</a:t>
            </a:r>
          </a:p>
          <a:p>
            <a:pPr defTabSz="788065">
              <a:spcBef>
                <a:spcPct val="50000"/>
              </a:spcBef>
            </a:pPr>
            <a:r>
              <a:rPr lang="en-GB" sz="1904" dirty="0"/>
              <a:t>   Management  </a:t>
            </a:r>
            <a:r>
              <a:rPr lang="en-GB" sz="1904" dirty="0">
                <a:solidFill>
                  <a:schemeClr val="accent1"/>
                </a:solidFill>
              </a:rPr>
              <a:t>(1%)</a:t>
            </a:r>
            <a:r>
              <a:rPr lang="en-GB" sz="1904" dirty="0"/>
              <a:t>				   0.5</a:t>
            </a:r>
          </a:p>
          <a:p>
            <a:pPr defTabSz="788065">
              <a:spcBef>
                <a:spcPct val="50000"/>
              </a:spcBef>
            </a:pPr>
            <a:r>
              <a:rPr lang="en-GB" sz="1904" dirty="0"/>
              <a:t>   Private equity  </a:t>
            </a:r>
            <a:r>
              <a:rPr lang="en-GB" sz="1904" dirty="0">
                <a:solidFill>
                  <a:schemeClr val="accent1"/>
                </a:solidFill>
              </a:rPr>
              <a:t>(99%)</a:t>
            </a:r>
            <a:r>
              <a:rPr lang="en-GB" sz="1904" dirty="0"/>
              <a:t>			 42.5</a:t>
            </a:r>
          </a:p>
          <a:p>
            <a:pPr defTabSz="788065">
              <a:spcBef>
                <a:spcPct val="50000"/>
              </a:spcBef>
            </a:pPr>
            <a:r>
              <a:rPr lang="en-GB" sz="1904" dirty="0"/>
              <a:t>						 43.0</a:t>
            </a:r>
          </a:p>
        </p:txBody>
      </p:sp>
      <p:grpSp>
        <p:nvGrpSpPr>
          <p:cNvPr id="19463" name="Group 4"/>
          <p:cNvGrpSpPr>
            <a:grpSpLocks/>
          </p:cNvGrpSpPr>
          <p:nvPr/>
        </p:nvGrpSpPr>
        <p:grpSpPr bwMode="auto">
          <a:xfrm>
            <a:off x="6580623" y="2286000"/>
            <a:ext cx="646165" cy="381000"/>
            <a:chOff x="3168" y="1440"/>
            <a:chExt cx="384" cy="240"/>
          </a:xfrm>
        </p:grpSpPr>
        <p:sp>
          <p:nvSpPr>
            <p:cNvPr id="19468" name="Line 5"/>
            <p:cNvSpPr>
              <a:spLocks noChangeShapeType="1"/>
            </p:cNvSpPr>
            <p:nvPr/>
          </p:nvSpPr>
          <p:spPr bwMode="auto">
            <a:xfrm>
              <a:off x="3168" y="1440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lIns="83494" tIns="41747" rIns="83494" bIns="41747"/>
            <a:lstStyle/>
            <a:p>
              <a:endParaRPr lang="en-GB" sz="1632" dirty="0"/>
            </a:p>
          </p:txBody>
        </p:sp>
        <p:sp>
          <p:nvSpPr>
            <p:cNvPr id="19469" name="Line 6"/>
            <p:cNvSpPr>
              <a:spLocks noChangeShapeType="1"/>
            </p:cNvSpPr>
            <p:nvPr/>
          </p:nvSpPr>
          <p:spPr bwMode="auto">
            <a:xfrm>
              <a:off x="3168" y="1680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lIns="83494" tIns="41747" rIns="83494" bIns="41747"/>
            <a:lstStyle/>
            <a:p>
              <a:endParaRPr lang="en-GB" sz="1632" dirty="0"/>
            </a:p>
          </p:txBody>
        </p:sp>
      </p:grpSp>
      <p:grpSp>
        <p:nvGrpSpPr>
          <p:cNvPr id="19464" name="Group 7"/>
          <p:cNvGrpSpPr>
            <a:grpSpLocks/>
          </p:cNvGrpSpPr>
          <p:nvPr/>
        </p:nvGrpSpPr>
        <p:grpSpPr bwMode="auto">
          <a:xfrm>
            <a:off x="6559170" y="5848089"/>
            <a:ext cx="646165" cy="381000"/>
            <a:chOff x="3168" y="1440"/>
            <a:chExt cx="384" cy="240"/>
          </a:xfrm>
        </p:grpSpPr>
        <p:sp>
          <p:nvSpPr>
            <p:cNvPr id="19466" name="Line 8"/>
            <p:cNvSpPr>
              <a:spLocks noChangeShapeType="1"/>
            </p:cNvSpPr>
            <p:nvPr/>
          </p:nvSpPr>
          <p:spPr bwMode="auto">
            <a:xfrm>
              <a:off x="3168" y="1440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lIns="83494" tIns="41747" rIns="83494" bIns="41747"/>
            <a:lstStyle/>
            <a:p>
              <a:endParaRPr lang="en-GB" sz="1632" dirty="0"/>
            </a:p>
          </p:txBody>
        </p:sp>
        <p:sp>
          <p:nvSpPr>
            <p:cNvPr id="19467" name="Line 9"/>
            <p:cNvSpPr>
              <a:spLocks noChangeShapeType="1"/>
            </p:cNvSpPr>
            <p:nvPr/>
          </p:nvSpPr>
          <p:spPr bwMode="auto">
            <a:xfrm>
              <a:off x="3168" y="1680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lIns="83494" tIns="41747" rIns="83494" bIns="41747"/>
            <a:lstStyle/>
            <a:p>
              <a:endParaRPr lang="en-GB" sz="1632" dirty="0"/>
            </a:p>
          </p:txBody>
        </p:sp>
      </p:grpSp>
      <p:sp>
        <p:nvSpPr>
          <p:cNvPr id="19465" name="Text Box 10"/>
          <p:cNvSpPr txBox="1">
            <a:spLocks noChangeArrowheads="1"/>
          </p:cNvSpPr>
          <p:nvPr/>
        </p:nvSpPr>
        <p:spPr bwMode="auto">
          <a:xfrm>
            <a:off x="8196034" y="2667001"/>
            <a:ext cx="2261576" cy="2022066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lIns="95225" tIns="47612" rIns="95225" bIns="47612">
            <a:spAutoFit/>
          </a:bodyPr>
          <a:lstStyle/>
          <a:p>
            <a:pPr defTabSz="788065">
              <a:spcBef>
                <a:spcPct val="50000"/>
              </a:spcBef>
            </a:pPr>
            <a:r>
              <a:rPr lang="en-GB" sz="2086" b="1" dirty="0">
                <a:solidFill>
                  <a:srgbClr val="D31145"/>
                </a:solidFill>
              </a:rPr>
              <a:t>The business will be sold for 150 in Year 3.  At that time, 20 of the debt will have been repaid</a:t>
            </a:r>
          </a:p>
        </p:txBody>
      </p:sp>
    </p:spTree>
    <p:extLst>
      <p:ext uri="{BB962C8B-B14F-4D97-AF65-F5344CB8AC3E}">
        <p14:creationId xmlns:p14="http://schemas.microsoft.com/office/powerpoint/2010/main" val="3787404531"/>
      </p:ext>
    </p:extLst>
  </p:cSld>
  <p:clrMapOvr>
    <a:masterClrMapping/>
  </p:clrMapOvr>
  <p:transition>
    <p:random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 example (2)</a:t>
            </a:r>
          </a:p>
        </p:txBody>
      </p:sp>
      <p:sp>
        <p:nvSpPr>
          <p:cNvPr id="20486" name="Text Box 3"/>
          <p:cNvSpPr txBox="1">
            <a:spLocks noChangeArrowheads="1"/>
          </p:cNvSpPr>
          <p:nvPr/>
        </p:nvSpPr>
        <p:spPr bwMode="auto">
          <a:xfrm>
            <a:off x="1656986" y="949326"/>
            <a:ext cx="6862132" cy="5245128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lIns="95225" tIns="47612" rIns="95225" bIns="47612">
            <a:spAutoFit/>
          </a:bodyPr>
          <a:lstStyle/>
          <a:p>
            <a:pPr defTabSz="788065">
              <a:spcBef>
                <a:spcPct val="50000"/>
              </a:spcBef>
            </a:pPr>
            <a:r>
              <a:rPr lang="en-GB" sz="1904" dirty="0"/>
              <a:t>						     </a:t>
            </a:r>
            <a:r>
              <a:rPr lang="en-GB" sz="1904" u="sng" dirty="0"/>
              <a:t>Invest Yr 0</a:t>
            </a:r>
            <a:r>
              <a:rPr lang="en-GB" sz="1904" dirty="0"/>
              <a:t>		</a:t>
            </a:r>
            <a:endParaRPr lang="en-GB" sz="1904" u="sng" dirty="0"/>
          </a:p>
          <a:p>
            <a:pPr defTabSz="788065">
              <a:spcBef>
                <a:spcPct val="50000"/>
              </a:spcBef>
            </a:pPr>
            <a:r>
              <a:rPr lang="en-GB" sz="1904" dirty="0"/>
              <a:t>Money out / in						85	</a:t>
            </a:r>
          </a:p>
          <a:p>
            <a:pPr defTabSz="788065">
              <a:spcBef>
                <a:spcPct val="50000"/>
              </a:spcBef>
            </a:pPr>
            <a:r>
              <a:rPr lang="en-GB" sz="1904" dirty="0"/>
              <a:t>Less Debt	[10 repaid]				42	</a:t>
            </a:r>
          </a:p>
          <a:p>
            <a:pPr defTabSz="788065">
              <a:spcBef>
                <a:spcPct val="50000"/>
              </a:spcBef>
            </a:pPr>
            <a:r>
              <a:rPr lang="en-GB" sz="1904" dirty="0"/>
              <a:t>Available for ‘equity’					43	</a:t>
            </a:r>
          </a:p>
          <a:p>
            <a:pPr defTabSz="788065">
              <a:spcBef>
                <a:spcPct val="50000"/>
              </a:spcBef>
            </a:pPr>
            <a:r>
              <a:rPr lang="en-GB" sz="1904" dirty="0"/>
              <a:t>Less ‘subordinated loan’ *				38	</a:t>
            </a:r>
          </a:p>
          <a:p>
            <a:pPr defTabSz="788065">
              <a:spcBef>
                <a:spcPct val="50000"/>
              </a:spcBef>
            </a:pPr>
            <a:r>
              <a:rPr lang="en-GB" sz="1904" dirty="0"/>
              <a:t>For ordinary shareholders				  5		</a:t>
            </a:r>
          </a:p>
          <a:p>
            <a:pPr defTabSz="788065">
              <a:spcBef>
                <a:spcPct val="50000"/>
              </a:spcBef>
            </a:pPr>
            <a:endParaRPr lang="en-GB" sz="1904" dirty="0"/>
          </a:p>
          <a:p>
            <a:pPr defTabSz="788065">
              <a:spcBef>
                <a:spcPct val="50000"/>
              </a:spcBef>
            </a:pPr>
            <a:r>
              <a:rPr lang="en-GB" sz="1904" dirty="0"/>
              <a:t>Management – 10%			     		  0.5 </a:t>
            </a:r>
          </a:p>
          <a:p>
            <a:pPr defTabSz="788065">
              <a:spcBef>
                <a:spcPct val="50000"/>
              </a:spcBef>
            </a:pPr>
            <a:r>
              <a:rPr lang="en-GB" sz="1904" dirty="0"/>
              <a:t>Institutions – 90%					  4.5	</a:t>
            </a:r>
          </a:p>
          <a:p>
            <a:pPr defTabSz="788065">
              <a:spcBef>
                <a:spcPct val="50000"/>
              </a:spcBef>
            </a:pPr>
            <a:endParaRPr lang="en-GB" sz="1632" i="1" dirty="0"/>
          </a:p>
          <a:p>
            <a:pPr defTabSz="788065">
              <a:spcBef>
                <a:spcPct val="50000"/>
              </a:spcBef>
            </a:pPr>
            <a:r>
              <a:rPr lang="en-GB" sz="1632" i="1" dirty="0"/>
              <a:t>*Could be preference shares instead</a:t>
            </a:r>
          </a:p>
        </p:txBody>
      </p:sp>
      <p:sp>
        <p:nvSpPr>
          <p:cNvPr id="20487" name="Line 5"/>
          <p:cNvSpPr>
            <a:spLocks noChangeShapeType="1"/>
          </p:cNvSpPr>
          <p:nvPr/>
        </p:nvSpPr>
        <p:spPr bwMode="auto">
          <a:xfrm>
            <a:off x="7130070" y="2503488"/>
            <a:ext cx="5528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lIns="95225" tIns="47612" rIns="95225" bIns="47612"/>
          <a:lstStyle/>
          <a:p>
            <a:endParaRPr lang="en-GB" sz="1632" dirty="0"/>
          </a:p>
        </p:txBody>
      </p:sp>
      <p:sp>
        <p:nvSpPr>
          <p:cNvPr id="20488" name="Line 8"/>
          <p:cNvSpPr>
            <a:spLocks noChangeShapeType="1"/>
          </p:cNvSpPr>
          <p:nvPr/>
        </p:nvSpPr>
        <p:spPr bwMode="auto">
          <a:xfrm flipV="1">
            <a:off x="7116608" y="3259139"/>
            <a:ext cx="566274" cy="2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lIns="95225" tIns="47612" rIns="95225" bIns="47612"/>
          <a:lstStyle/>
          <a:p>
            <a:endParaRPr lang="en-GB" sz="1632" dirty="0"/>
          </a:p>
        </p:txBody>
      </p:sp>
      <p:sp>
        <p:nvSpPr>
          <p:cNvPr id="20489" name="Line 11"/>
          <p:cNvSpPr>
            <a:spLocks noChangeShapeType="1"/>
          </p:cNvSpPr>
          <p:nvPr/>
        </p:nvSpPr>
        <p:spPr bwMode="auto">
          <a:xfrm>
            <a:off x="7130070" y="3708400"/>
            <a:ext cx="5528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lIns="95225" tIns="47612" rIns="95225" bIns="47612"/>
          <a:lstStyle/>
          <a:p>
            <a:endParaRPr lang="en-GB" sz="1632" dirty="0"/>
          </a:p>
        </p:txBody>
      </p:sp>
      <p:sp>
        <p:nvSpPr>
          <p:cNvPr id="61453" name="Text Box 13"/>
          <p:cNvSpPr txBox="1">
            <a:spLocks noChangeArrowheads="1"/>
          </p:cNvSpPr>
          <p:nvPr/>
        </p:nvSpPr>
        <p:spPr bwMode="auto">
          <a:xfrm>
            <a:off x="8758064" y="957263"/>
            <a:ext cx="1891377" cy="389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225" tIns="47612" rIns="95225" bIns="47612">
            <a:spAutoFit/>
          </a:bodyPr>
          <a:lstStyle/>
          <a:p>
            <a:pPr algn="ctr">
              <a:spcBef>
                <a:spcPct val="50000"/>
              </a:spcBef>
              <a:buFontTx/>
              <a:buNone/>
            </a:pPr>
            <a:r>
              <a:rPr lang="en-GB" sz="1904" u="sng" dirty="0"/>
              <a:t>Sell Yr 3</a:t>
            </a: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8589791" y="1654175"/>
            <a:ext cx="1891377" cy="2135188"/>
            <a:chOff x="4362" y="1042"/>
            <a:chExt cx="1124" cy="1345"/>
          </a:xfrm>
        </p:grpSpPr>
        <p:sp>
          <p:nvSpPr>
            <p:cNvPr id="20495" name="Text Box 14"/>
            <p:cNvSpPr txBox="1">
              <a:spLocks noChangeArrowheads="1"/>
            </p:cNvSpPr>
            <p:nvPr/>
          </p:nvSpPr>
          <p:spPr bwMode="auto">
            <a:xfrm>
              <a:off x="4362" y="1042"/>
              <a:ext cx="1124" cy="13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83494" tIns="41747" rIns="83494" bIns="41747">
              <a:spAutoFit/>
            </a:bodyPr>
            <a:lstStyle/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GB" sz="1904" dirty="0"/>
                <a:t>150</a:t>
              </a:r>
            </a:p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GB" sz="1904" dirty="0"/>
                <a:t>  22</a:t>
              </a:r>
            </a:p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GB" sz="1904" dirty="0"/>
                <a:t>128</a:t>
              </a:r>
            </a:p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GB" sz="1904" dirty="0"/>
                <a:t>  38</a:t>
              </a:r>
            </a:p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GB" sz="1904" dirty="0"/>
                <a:t>  90</a:t>
              </a:r>
            </a:p>
          </p:txBody>
        </p:sp>
        <p:sp>
          <p:nvSpPr>
            <p:cNvPr id="20496" name="Line 15"/>
            <p:cNvSpPr>
              <a:spLocks noChangeShapeType="1"/>
            </p:cNvSpPr>
            <p:nvPr/>
          </p:nvSpPr>
          <p:spPr bwMode="auto">
            <a:xfrm>
              <a:off x="4645" y="1577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lIns="83494" tIns="41747" rIns="83494" bIns="41747"/>
            <a:lstStyle/>
            <a:p>
              <a:endParaRPr lang="en-GB" sz="1632" dirty="0"/>
            </a:p>
          </p:txBody>
        </p:sp>
        <p:sp>
          <p:nvSpPr>
            <p:cNvPr id="20497" name="Line 16"/>
            <p:cNvSpPr>
              <a:spLocks noChangeShapeType="1"/>
            </p:cNvSpPr>
            <p:nvPr/>
          </p:nvSpPr>
          <p:spPr bwMode="auto">
            <a:xfrm>
              <a:off x="4645" y="2053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lIns="83494" tIns="41747" rIns="83494" bIns="41747"/>
            <a:lstStyle/>
            <a:p>
              <a:endParaRPr lang="en-GB" sz="1632" dirty="0"/>
            </a:p>
          </p:txBody>
        </p:sp>
        <p:sp>
          <p:nvSpPr>
            <p:cNvPr id="20498" name="Line 19"/>
            <p:cNvSpPr>
              <a:spLocks noChangeShapeType="1"/>
            </p:cNvSpPr>
            <p:nvPr/>
          </p:nvSpPr>
          <p:spPr bwMode="auto">
            <a:xfrm>
              <a:off x="4645" y="234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lIns="83494" tIns="41747" rIns="83494" bIns="41747"/>
            <a:lstStyle/>
            <a:p>
              <a:endParaRPr lang="en-GB" sz="1632" dirty="0"/>
            </a:p>
          </p:txBody>
        </p:sp>
      </p:grp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8924215" y="4591848"/>
            <a:ext cx="1755076" cy="817564"/>
            <a:chOff x="4571" y="2752"/>
            <a:chExt cx="1043" cy="515"/>
          </a:xfrm>
        </p:grpSpPr>
        <p:sp>
          <p:nvSpPr>
            <p:cNvPr id="20493" name="Text Box 21"/>
            <p:cNvSpPr txBox="1">
              <a:spLocks noChangeArrowheads="1"/>
            </p:cNvSpPr>
            <p:nvPr/>
          </p:nvSpPr>
          <p:spPr bwMode="auto">
            <a:xfrm>
              <a:off x="4571" y="2752"/>
              <a:ext cx="668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83494" tIns="41747" rIns="83494" bIns="41747">
              <a:spAutoFit/>
            </a:bodyPr>
            <a:lstStyle/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GB" sz="1904" dirty="0"/>
                <a:t>9</a:t>
              </a:r>
            </a:p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GB" sz="1904" dirty="0"/>
                <a:t>81</a:t>
              </a:r>
            </a:p>
          </p:txBody>
        </p:sp>
        <p:sp>
          <p:nvSpPr>
            <p:cNvPr id="20494" name="Text Box 22"/>
            <p:cNvSpPr txBox="1">
              <a:spLocks noChangeArrowheads="1"/>
            </p:cNvSpPr>
            <p:nvPr/>
          </p:nvSpPr>
          <p:spPr bwMode="auto">
            <a:xfrm>
              <a:off x="5092" y="2818"/>
              <a:ext cx="522" cy="4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83494" tIns="41747" rIns="83494" bIns="41747">
              <a:spAutoFit/>
            </a:bodyPr>
            <a:lstStyle/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GB" sz="1632" dirty="0">
                  <a:solidFill>
                    <a:srgbClr val="FF0000"/>
                  </a:solidFill>
                </a:rPr>
                <a:t>  162%</a:t>
              </a:r>
            </a:p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GB" sz="1632" dirty="0">
                  <a:solidFill>
                    <a:srgbClr val="FF0000"/>
                  </a:solidFill>
                </a:rPr>
                <a:t>&gt;41%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48188829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Tweaking the deal terms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394621" y="1796577"/>
          <a:ext cx="9040352" cy="26569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743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660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4589">
                <a:tc>
                  <a:txBody>
                    <a:bodyPr/>
                    <a:lstStyle/>
                    <a:p>
                      <a:endParaRPr lang="en-GB" sz="2200" dirty="0"/>
                    </a:p>
                  </a:txBody>
                  <a:tcPr marL="82918" marR="82918" marT="41459" marB="41459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 marL="82918" marR="82918" marT="41459" marB="41459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0425">
                <a:tc>
                  <a:txBody>
                    <a:bodyPr/>
                    <a:lstStyle/>
                    <a:p>
                      <a:r>
                        <a:rPr lang="en-GB" sz="2200" dirty="0"/>
                        <a:t>Yield</a:t>
                      </a:r>
                    </a:p>
                  </a:txBody>
                  <a:tcPr marL="82918" marR="82918" marT="41459" marB="41459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PE</a:t>
                      </a:r>
                      <a:r>
                        <a:rPr lang="en-GB" sz="1600" baseline="0" dirty="0"/>
                        <a:t> returns can be increased without affecting management % ownership by increasing their yield during the investment period</a:t>
                      </a:r>
                      <a:endParaRPr lang="en-GB" sz="1600" dirty="0"/>
                    </a:p>
                  </a:txBody>
                  <a:tcPr marL="82918" marR="82918" marT="41459" marB="41459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7932">
                <a:tc>
                  <a:txBody>
                    <a:bodyPr/>
                    <a:lstStyle/>
                    <a:p>
                      <a:r>
                        <a:rPr lang="en-GB" sz="2200" dirty="0"/>
                        <a:t>Ratchets</a:t>
                      </a:r>
                    </a:p>
                  </a:txBody>
                  <a:tcPr marL="82918" marR="82918" marT="41459" marB="41459"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A positive ratchet can give management a higher % of the equity if performance is good</a:t>
                      </a:r>
                    </a:p>
                    <a:p>
                      <a:r>
                        <a:rPr lang="en-GB" sz="1600" dirty="0"/>
                        <a:t>A negative ratchet can reduce management’s % ownership</a:t>
                      </a:r>
                      <a:r>
                        <a:rPr lang="en-GB" sz="1600" baseline="0" dirty="0"/>
                        <a:t> if performance is less than expectations</a:t>
                      </a:r>
                      <a:endParaRPr lang="en-GB" sz="1600" dirty="0"/>
                    </a:p>
                  </a:txBody>
                  <a:tcPr marL="82918" marR="82918" marT="41459" marB="4145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0425">
                <a:tc>
                  <a:txBody>
                    <a:bodyPr/>
                    <a:lstStyle/>
                    <a:p>
                      <a:r>
                        <a:rPr lang="en-GB" sz="2200" dirty="0"/>
                        <a:t>Leverage</a:t>
                      </a:r>
                    </a:p>
                  </a:txBody>
                  <a:tcPr marL="82918" marR="82918" marT="41459" marB="41459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A leveraged recapitalization can ensure that the PE company recovers its equity investment early while</a:t>
                      </a:r>
                      <a:r>
                        <a:rPr lang="en-GB" sz="1600" baseline="0" dirty="0"/>
                        <a:t> still retaining the investment</a:t>
                      </a:r>
                      <a:endParaRPr lang="en-GB" sz="1600" dirty="0"/>
                    </a:p>
                  </a:txBody>
                  <a:tcPr marL="82918" marR="82918" marT="41459" marB="41459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457345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2"/>
          <p:cNvSpPr>
            <a:spLocks noGrp="1" noChangeArrowheads="1"/>
          </p:cNvSpPr>
          <p:nvPr>
            <p:ph type="title"/>
          </p:nvPr>
        </p:nvSpPr>
        <p:spPr>
          <a:xfrm>
            <a:off x="838199" y="365125"/>
            <a:ext cx="11212773" cy="458789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dirty="0"/>
              <a:t>How PE companies will evaluate their investment</a:t>
            </a:r>
          </a:p>
        </p:txBody>
      </p:sp>
      <p:graphicFrame>
        <p:nvGraphicFramePr>
          <p:cNvPr id="62492" name="Group 28"/>
          <p:cNvGraphicFramePr>
            <a:graphicFrameLocks noGrp="1"/>
          </p:cNvGraphicFramePr>
          <p:nvPr/>
        </p:nvGraphicFramePr>
        <p:xfrm>
          <a:off x="2865178" y="1052514"/>
          <a:ext cx="6461648" cy="3098800"/>
        </p:xfrm>
        <a:graphic>
          <a:graphicData uri="http://schemas.openxmlformats.org/drawingml/2006/table">
            <a:tbl>
              <a:tblPr/>
              <a:tblGrid>
                <a:gridCol w="16154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5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54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154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97598" marR="97598" marT="46038" marB="4603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Year 0</a:t>
                      </a:r>
                    </a:p>
                  </a:txBody>
                  <a:tcPr marL="97598" marR="97598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Years 1-y</a:t>
                      </a:r>
                    </a:p>
                  </a:txBody>
                  <a:tcPr marL="97598" marR="97598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Year z</a:t>
                      </a:r>
                    </a:p>
                  </a:txBody>
                  <a:tcPr marL="97598" marR="97598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What happens</a:t>
                      </a:r>
                    </a:p>
                  </a:txBody>
                  <a:tcPr marL="97598" marR="97598" marT="46038" marB="4603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1145"/>
                          </a:solidFill>
                          <a:effectLst/>
                          <a:latin typeface="Verdana" pitchFamily="34" charset="0"/>
                        </a:rPr>
                        <a:t>Money spent to buy Co and finance the deal</a:t>
                      </a:r>
                    </a:p>
                  </a:txBody>
                  <a:tcPr marL="97598" marR="97598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1145"/>
                          </a:solidFill>
                          <a:effectLst/>
                          <a:latin typeface="Verdana" pitchFamily="34" charset="0"/>
                        </a:rPr>
                        <a:t>Dividends or interest  received (?)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1145"/>
                          </a:solidFill>
                          <a:effectLst/>
                          <a:latin typeface="Verdana" pitchFamily="34" charset="0"/>
                        </a:rPr>
                        <a:t>Or extra finance?</a:t>
                      </a:r>
                      <a:endParaRPr kumimoji="0" lang="en-GB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D31145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97598" marR="97598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1145"/>
                          </a:solidFill>
                          <a:effectLst/>
                          <a:latin typeface="Verdana" pitchFamily="34" charset="0"/>
                        </a:rPr>
                        <a:t>Proceeds of selling stake in Co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D31145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97598" marR="97598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Cash flows </a:t>
                      </a:r>
                    </a:p>
                  </a:txBody>
                  <a:tcPr marL="97598" marR="97598" marT="46038" marB="4603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 – - </a:t>
                      </a:r>
                    </a:p>
                  </a:txBody>
                  <a:tcPr marL="97598" marR="97598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+</a:t>
                      </a:r>
                    </a:p>
                  </a:txBody>
                  <a:tcPr marL="97598" marR="97598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+ + + + </a:t>
                      </a:r>
                    </a:p>
                  </a:txBody>
                  <a:tcPr marL="97598" marR="97598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556" name="Text Box 25"/>
          <p:cNvSpPr txBox="1">
            <a:spLocks noChangeArrowheads="1"/>
          </p:cNvSpPr>
          <p:nvPr/>
        </p:nvSpPr>
        <p:spPr bwMode="auto">
          <a:xfrm>
            <a:off x="2461325" y="4379914"/>
            <a:ext cx="7430891" cy="141478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lIns="95225" tIns="47612" rIns="95225" bIns="47612">
            <a:spAutoFit/>
          </a:bodyPr>
          <a:lstStyle/>
          <a:p>
            <a:pPr defTabSz="788065">
              <a:spcBef>
                <a:spcPct val="50000"/>
              </a:spcBef>
            </a:pPr>
            <a:r>
              <a:rPr lang="en-GB" sz="1904" b="1" dirty="0">
                <a:solidFill>
                  <a:srgbClr val="D31145"/>
                </a:solidFill>
              </a:rPr>
              <a:t>All evaluated to determine if the IRR is going to exceed their required cost of capital</a:t>
            </a:r>
          </a:p>
          <a:p>
            <a:pPr defTabSz="788065">
              <a:spcBef>
                <a:spcPct val="50000"/>
              </a:spcBef>
            </a:pPr>
            <a:r>
              <a:rPr lang="en-GB" sz="1904" b="1" dirty="0">
                <a:solidFill>
                  <a:srgbClr val="D31145"/>
                </a:solidFill>
              </a:rPr>
              <a:t>The greater the cash generation in years 1 – y, the more the proceeds in z.</a:t>
            </a:r>
          </a:p>
        </p:txBody>
      </p:sp>
    </p:spTree>
    <p:extLst>
      <p:ext uri="{BB962C8B-B14F-4D97-AF65-F5344CB8AC3E}">
        <p14:creationId xmlns:p14="http://schemas.microsoft.com/office/powerpoint/2010/main" val="201394332"/>
      </p:ext>
    </p:extLst>
  </p:cSld>
  <p:clrMapOvr>
    <a:masterClrMapping/>
  </p:clrMapOvr>
  <p:transition>
    <p:random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Don’t just use IRR</a:t>
            </a:r>
          </a:p>
        </p:txBody>
      </p:sp>
      <p:sp>
        <p:nvSpPr>
          <p:cNvPr id="235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2238" y="2324445"/>
            <a:ext cx="4983785" cy="1892174"/>
          </a:xfrm>
        </p:spPr>
        <p:txBody>
          <a:bodyPr anchor="t" anchorCtr="0"/>
          <a:lstStyle/>
          <a:p>
            <a:pPr eaLnBrk="1" hangingPunct="1">
              <a:buFontTx/>
              <a:buNone/>
            </a:pPr>
            <a:r>
              <a:rPr lang="en-GB" sz="2902" dirty="0"/>
              <a:t>	IRR is a flawed measure, especially if a leveraged recapitalization is done 	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817702" y="2324445"/>
            <a:ext cx="4913409" cy="3087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354629" indent="-354629" defTabSz="945677">
              <a:spcBef>
                <a:spcPct val="20000"/>
              </a:spcBef>
              <a:buClr>
                <a:srgbClr val="FF3300"/>
              </a:buClr>
              <a:defRPr/>
            </a:pPr>
            <a:r>
              <a:rPr lang="en-GB" sz="2902" kern="0" dirty="0"/>
              <a:t>	Although IRR is commonly used, PE companies also use cash-to-cash return as a measure as well, in order to allow for the size of the return</a:t>
            </a:r>
          </a:p>
        </p:txBody>
      </p:sp>
    </p:spTree>
    <p:extLst>
      <p:ext uri="{BB962C8B-B14F-4D97-AF65-F5344CB8AC3E}">
        <p14:creationId xmlns:p14="http://schemas.microsoft.com/office/powerpoint/2010/main" val="2570354491"/>
      </p:ext>
    </p:extLst>
  </p:cSld>
  <p:clrMapOvr>
    <a:masterClrMapping/>
  </p:clrMapOvr>
  <p:transition>
    <p:random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Contrasting a buyout with an acquisition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9125519"/>
              </p:ext>
            </p:extLst>
          </p:nvPr>
        </p:nvGraphicFramePr>
        <p:xfrm>
          <a:off x="1217200" y="1421843"/>
          <a:ext cx="9076272" cy="50710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20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307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254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16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21" marR="6172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PE acquirer</a:t>
                      </a:r>
                      <a:endParaRPr lang="en-GB" sz="2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21" marR="61721" marT="0" marB="0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Corporate</a:t>
                      </a:r>
                      <a:r>
                        <a:rPr lang="en-GB" sz="2200" dirty="0">
                          <a:effectLst/>
                        </a:rPr>
                        <a:t> acquirer</a:t>
                      </a:r>
                      <a:endParaRPr lang="en-GB" sz="2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21" marR="6172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2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effectLst/>
                        </a:rPr>
                        <a:t>Use of a Newco</a:t>
                      </a:r>
                      <a:endParaRPr lang="en-GB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21" marR="617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Newco must be created to hold the shares</a:t>
                      </a:r>
                      <a:endParaRPr lang="en-GB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Target can be taken as a subsidiary of the acquirer</a:t>
                      </a:r>
                      <a:endParaRPr lang="en-GB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21" marR="6172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33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effectLst/>
                        </a:rPr>
                        <a:t>Impact of debt</a:t>
                      </a:r>
                      <a:endParaRPr lang="en-GB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21" marR="617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Acquisition debt is held in the Newco and does not gear up the PE fund</a:t>
                      </a:r>
                      <a:endParaRPr lang="en-GB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Debt relating to the acquisition is not ring-fenced and affects the acquirer’s capital structure</a:t>
                      </a:r>
                      <a:endParaRPr lang="en-GB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21" marR="6172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29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effectLst/>
                        </a:rPr>
                        <a:t>Conditional payments</a:t>
                      </a:r>
                      <a:endParaRPr lang="en-GB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21" marR="617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Ratchets can be used change shareholdings, dependent on performance</a:t>
                      </a:r>
                      <a:endParaRPr lang="en-GB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Earn-outs can be used to give the sellers further proceeds, dependent on performance</a:t>
                      </a:r>
                      <a:endParaRPr lang="en-GB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21" marR="6172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60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effectLst/>
                        </a:rPr>
                        <a:t>Changes to target business operations</a:t>
                      </a:r>
                      <a:endParaRPr lang="en-GB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21" marR="617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Part of the acquisition plan agreed with management</a:t>
                      </a:r>
                      <a:endParaRPr lang="en-GB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Generally plans for synergies to be created</a:t>
                      </a:r>
                      <a:endParaRPr lang="en-GB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21" marR="6172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02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effectLst/>
                        </a:rPr>
                        <a:t>Management incentives</a:t>
                      </a:r>
                      <a:endParaRPr lang="en-GB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21" marR="617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Linked completely to the eventual exit from the investment</a:t>
                      </a:r>
                      <a:endParaRPr lang="en-GB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Will depend on the corporate objectives </a:t>
                      </a:r>
                      <a:endParaRPr lang="en-GB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21" marR="6172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863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effectLst/>
                        </a:rPr>
                        <a:t>Purpose and timescale of acquisition</a:t>
                      </a:r>
                      <a:endParaRPr lang="en-GB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21" marR="617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The acquisition is made with an ultimate profitable disposal in mind</a:t>
                      </a:r>
                      <a:endParaRPr lang="en-GB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Probably made for strategic reasons with no expectation of selling on</a:t>
                      </a:r>
                      <a:endParaRPr lang="en-GB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21" marR="6172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71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effectLst/>
                        </a:rPr>
                        <a:t>Funding the acquisition</a:t>
                      </a:r>
                      <a:endParaRPr lang="en-GB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21" marR="617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A relatively high level of debt </a:t>
                      </a:r>
                      <a:endParaRPr lang="en-GB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21" marR="61721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To meet the corporate financial structure</a:t>
                      </a:r>
                      <a:endParaRPr lang="en-GB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21" marR="6172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895126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Ethical issues in private equity</a:t>
            </a:r>
          </a:p>
        </p:txBody>
      </p:sp>
      <p:graphicFrame>
        <p:nvGraphicFramePr>
          <p:cNvPr id="4" name="Group 58"/>
          <p:cNvGraphicFramePr>
            <a:graphicFrameLocks/>
          </p:cNvGraphicFramePr>
          <p:nvPr/>
        </p:nvGraphicFramePr>
        <p:xfrm>
          <a:off x="1786403" y="1274202"/>
          <a:ext cx="8031522" cy="4986590"/>
        </p:xfrm>
        <a:graphic>
          <a:graphicData uri="http://schemas.openxmlformats.org/drawingml/2006/table">
            <a:tbl>
              <a:tblPr/>
              <a:tblGrid>
                <a:gridCol w="32665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65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694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D31145"/>
                          </a:solidFill>
                          <a:effectLst/>
                          <a:latin typeface="Verdana" pitchFamily="34" charset="0"/>
                        </a:rPr>
                        <a:t>Conflicts of interest</a:t>
                      </a:r>
                    </a:p>
                  </a:txBody>
                  <a:tcPr marL="84877" marR="84877" marT="42438" marB="42438"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Management should be acting for the owners, but planning a buyout presents a conflict of interest</a:t>
                      </a:r>
                    </a:p>
                  </a:txBody>
                  <a:tcPr marL="84877" marR="84877" marT="42438" marB="42438" anchor="ctr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3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D31145"/>
                          </a:solidFill>
                          <a:effectLst/>
                          <a:latin typeface="Verdana" pitchFamily="34" charset="0"/>
                        </a:rPr>
                        <a:t>Vulnerability of employees</a:t>
                      </a:r>
                    </a:p>
                  </a:txBody>
                  <a:tcPr marL="84877" marR="84877" marT="42438" marB="42438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Taking on too much debt makes the company vulnerable, which is a problem for employees, although not for diversified investors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FF33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     – This applies to initial structure and, particularly, to leveraged recapitalizations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Restructuring is often a euphemism for </a:t>
                      </a:r>
                      <a:r>
                        <a:rPr kumimoji="0" lang="en-US" sz="15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lay-offs</a:t>
                      </a: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Is it always useful?</a:t>
                      </a:r>
                    </a:p>
                  </a:txBody>
                  <a:tcPr marL="84877" marR="84877" marT="42438" marB="42438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0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D31145"/>
                          </a:solidFill>
                          <a:effectLst/>
                          <a:latin typeface="Verdana" pitchFamily="34" charset="0"/>
                        </a:rPr>
                        <a:t>Capital markets</a:t>
                      </a:r>
                    </a:p>
                  </a:txBody>
                  <a:tcPr marL="84877" marR="84877" marT="42438" marB="42438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Public-to-private deals can destroy confidence in the capital markets, e.g. for fear of insider information</a:t>
                      </a:r>
                    </a:p>
                  </a:txBody>
                  <a:tcPr marL="84877" marR="84877" marT="42438" marB="42438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34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D31145"/>
                          </a:solidFill>
                          <a:effectLst/>
                          <a:latin typeface="Verdana" pitchFamily="34" charset="0"/>
                        </a:rPr>
                        <a:t>Tax avoidance</a:t>
                      </a:r>
                    </a:p>
                  </a:txBody>
                  <a:tcPr marL="84877" marR="84877" marT="42438" marB="42438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PE companies, their directors, and the portfolio companies tend to be ‘efficient’ at managing their tax affairs </a:t>
                      </a:r>
                    </a:p>
                  </a:txBody>
                  <a:tcPr marL="84877" marR="84877" marT="42438" marB="42438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56546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8">
            <a:extLst>
              <a:ext uri="{FF2B5EF4-FFF2-40B4-BE49-F238E27FC236}">
                <a16:creationId xmlns:a16="http://schemas.microsoft.com/office/drawing/2014/main" id="{88A239C3-22A5-4F97-8E0E-141A5D42F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0" y="6492876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853C6C20-16EF-44AE-B5B2-672A0C6A842B}" type="slidenum">
              <a:rPr lang="en-US" altLang="en-US" sz="1200">
                <a:solidFill>
                  <a:srgbClr val="000000"/>
                </a:solidFill>
                <a:latin typeface="Gill Sans MT" panose="020B0502020104020203" pitchFamily="34" charset="0"/>
              </a:rPr>
              <a:pPr algn="r" eaLnBrk="1" hangingPunct="1"/>
              <a:t>54</a:t>
            </a:fld>
            <a:endParaRPr lang="en-US" altLang="en-US" sz="1200">
              <a:solidFill>
                <a:srgbClr val="000000"/>
              </a:solidFill>
              <a:latin typeface="Gill Sans MT" panose="020B0502020104020203" pitchFamily="34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ED5C3E9-59F9-42EC-8AE3-4746D5305C57}"/>
              </a:ext>
            </a:extLst>
          </p:cNvPr>
          <p:cNvCxnSpPr/>
          <p:nvPr/>
        </p:nvCxnSpPr>
        <p:spPr>
          <a:xfrm>
            <a:off x="1524000" y="6399214"/>
            <a:ext cx="9144000" cy="1587"/>
          </a:xfrm>
          <a:prstGeom prst="line">
            <a:avLst/>
          </a:prstGeom>
          <a:ln w="254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0C83C61-F55A-445E-8E5E-DD383BD99173}"/>
              </a:ext>
            </a:extLst>
          </p:cNvPr>
          <p:cNvCxnSpPr/>
          <p:nvPr/>
        </p:nvCxnSpPr>
        <p:spPr>
          <a:xfrm>
            <a:off x="1524000" y="6399214"/>
            <a:ext cx="9144000" cy="1587"/>
          </a:xfrm>
          <a:prstGeom prst="line">
            <a:avLst/>
          </a:prstGeom>
          <a:ln w="254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174" name="Chart 12">
            <a:extLst>
              <a:ext uri="{FF2B5EF4-FFF2-40B4-BE49-F238E27FC236}">
                <a16:creationId xmlns:a16="http://schemas.microsoft.com/office/drawing/2014/main" id="{D43245A3-3F3C-4C1E-AB86-BC4755B76EB8}"/>
              </a:ext>
            </a:extLst>
          </p:cNvPr>
          <p:cNvGraphicFramePr>
            <a:graphicFrameLocks/>
          </p:cNvGraphicFramePr>
          <p:nvPr/>
        </p:nvGraphicFramePr>
        <p:xfrm>
          <a:off x="1789114" y="4359275"/>
          <a:ext cx="4092575" cy="184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r:id="rId4" imgW="4096867" imgH="1847248" progId="Excel.Chart.8">
                  <p:embed/>
                </p:oleObj>
              </mc:Choice>
              <mc:Fallback>
                <p:oleObj r:id="rId4" imgW="4096867" imgH="1847248" progId="Excel.Chart.8">
                  <p:embed/>
                  <p:pic>
                    <p:nvPicPr>
                      <p:cNvPr id="7174" name="Chart 12">
                        <a:extLst>
                          <a:ext uri="{FF2B5EF4-FFF2-40B4-BE49-F238E27FC236}">
                            <a16:creationId xmlns:a16="http://schemas.microsoft.com/office/drawing/2014/main" id="{D43245A3-3F3C-4C1E-AB86-BC4755B76EB8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9114" y="4359275"/>
                        <a:ext cx="4092575" cy="184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5" name="Chart 14">
            <a:extLst>
              <a:ext uri="{FF2B5EF4-FFF2-40B4-BE49-F238E27FC236}">
                <a16:creationId xmlns:a16="http://schemas.microsoft.com/office/drawing/2014/main" id="{4EA7B483-5E6B-4BE7-B538-6DDE0976EBAC}"/>
              </a:ext>
            </a:extLst>
          </p:cNvPr>
          <p:cNvGraphicFramePr>
            <a:graphicFrameLocks/>
          </p:cNvGraphicFramePr>
          <p:nvPr/>
        </p:nvGraphicFramePr>
        <p:xfrm>
          <a:off x="6249989" y="3946525"/>
          <a:ext cx="4137025" cy="2262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r:id="rId6" imgW="4139543" imgH="2261812" progId="Excel.Chart.8">
                  <p:embed/>
                </p:oleObj>
              </mc:Choice>
              <mc:Fallback>
                <p:oleObj r:id="rId6" imgW="4139543" imgH="2261812" progId="Excel.Chart.8">
                  <p:embed/>
                  <p:pic>
                    <p:nvPicPr>
                      <p:cNvPr id="7175" name="Chart 14">
                        <a:extLst>
                          <a:ext uri="{FF2B5EF4-FFF2-40B4-BE49-F238E27FC236}">
                            <a16:creationId xmlns:a16="http://schemas.microsoft.com/office/drawing/2014/main" id="{4EA7B483-5E6B-4BE7-B538-6DDE0976EBAC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9989" y="3946525"/>
                        <a:ext cx="4137025" cy="2262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6" name="Chart 15">
            <a:extLst>
              <a:ext uri="{FF2B5EF4-FFF2-40B4-BE49-F238E27FC236}">
                <a16:creationId xmlns:a16="http://schemas.microsoft.com/office/drawing/2014/main" id="{3CFCEE40-BDA9-4EBA-9535-D8685C5486A6}"/>
              </a:ext>
            </a:extLst>
          </p:cNvPr>
          <p:cNvGraphicFramePr>
            <a:graphicFrameLocks/>
          </p:cNvGraphicFramePr>
          <p:nvPr/>
        </p:nvGraphicFramePr>
        <p:xfrm>
          <a:off x="1747839" y="1320800"/>
          <a:ext cx="4200525" cy="187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r:id="rId8" imgW="4200508" imgH="1877731" progId="Excel.Chart.8">
                  <p:embed/>
                </p:oleObj>
              </mc:Choice>
              <mc:Fallback>
                <p:oleObj r:id="rId8" imgW="4200508" imgH="1877731" progId="Excel.Chart.8">
                  <p:embed/>
                  <p:pic>
                    <p:nvPicPr>
                      <p:cNvPr id="7176" name="Chart 15">
                        <a:extLst>
                          <a:ext uri="{FF2B5EF4-FFF2-40B4-BE49-F238E27FC236}">
                            <a16:creationId xmlns:a16="http://schemas.microsoft.com/office/drawing/2014/main" id="{3CFCEE40-BDA9-4EBA-9535-D8685C5486A6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7839" y="1320800"/>
                        <a:ext cx="4200525" cy="187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7">
            <a:extLst>
              <a:ext uri="{FF2B5EF4-FFF2-40B4-BE49-F238E27FC236}">
                <a16:creationId xmlns:a16="http://schemas.microsoft.com/office/drawing/2014/main" id="{5FD5626B-E77A-4F2D-8D49-8370D277AE45}"/>
              </a:ext>
            </a:extLst>
          </p:cNvPr>
          <p:cNvSpPr/>
          <p:nvPr/>
        </p:nvSpPr>
        <p:spPr>
          <a:xfrm>
            <a:off x="1674813" y="1077914"/>
            <a:ext cx="4343400" cy="2503487"/>
          </a:xfrm>
          <a:prstGeom prst="rect">
            <a:avLst/>
          </a:prstGeom>
          <a:noFill/>
          <a:ln cmpd="sng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IN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9E3C6D9-2305-488F-8E7D-F4C4332CCD92}"/>
              </a:ext>
            </a:extLst>
          </p:cNvPr>
          <p:cNvSpPr/>
          <p:nvPr/>
        </p:nvSpPr>
        <p:spPr>
          <a:xfrm>
            <a:off x="6146800" y="1066800"/>
            <a:ext cx="4343400" cy="2514600"/>
          </a:xfrm>
          <a:prstGeom prst="rect">
            <a:avLst/>
          </a:prstGeom>
          <a:noFill/>
          <a:ln cmpd="sng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IN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6218F9-1582-46FC-9A1D-EAF0986B40A8}"/>
              </a:ext>
            </a:extLst>
          </p:cNvPr>
          <p:cNvSpPr/>
          <p:nvPr/>
        </p:nvSpPr>
        <p:spPr>
          <a:xfrm>
            <a:off x="1676400" y="3568700"/>
            <a:ext cx="4343400" cy="2628900"/>
          </a:xfrm>
          <a:prstGeom prst="rect">
            <a:avLst/>
          </a:prstGeom>
          <a:noFill/>
          <a:ln cmpd="sng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IN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C74CB7F-9687-447D-8598-F97B0A5211B7}"/>
              </a:ext>
            </a:extLst>
          </p:cNvPr>
          <p:cNvSpPr/>
          <p:nvPr/>
        </p:nvSpPr>
        <p:spPr>
          <a:xfrm>
            <a:off x="6159500" y="3554413"/>
            <a:ext cx="4343400" cy="2628900"/>
          </a:xfrm>
          <a:prstGeom prst="rect">
            <a:avLst/>
          </a:prstGeom>
          <a:noFill/>
          <a:ln cmpd="sng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IN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E4927A6-1EBC-4BF0-8FAF-9DA018D70AB5}"/>
              </a:ext>
            </a:extLst>
          </p:cNvPr>
          <p:cNvSpPr txBox="1"/>
          <p:nvPr/>
        </p:nvSpPr>
        <p:spPr>
          <a:xfrm>
            <a:off x="1676400" y="3505201"/>
            <a:ext cx="4343400" cy="11080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1200" b="1">
                <a:latin typeface="Calibri" pitchFamily="34" charset="0"/>
              </a:defRPr>
            </a:lvl1pPr>
          </a:lstStyle>
          <a:p>
            <a:pPr algn="ctr" eaLnBrk="1" hangingPunct="1">
              <a:lnSpc>
                <a:spcPct val="150000"/>
              </a:lnSpc>
              <a:defRPr/>
            </a:pPr>
            <a:r>
              <a:rPr lang="en-US" dirty="0"/>
              <a:t>Growing middle class population</a:t>
            </a:r>
          </a:p>
          <a:p>
            <a:pPr marL="171450" indent="-171450" algn="ctr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b="0" dirty="0"/>
              <a:t>Average household incomes to triple over the next two decades</a:t>
            </a:r>
          </a:p>
          <a:p>
            <a:pPr marL="171450" indent="-171450" algn="ctr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b="0" dirty="0"/>
              <a:t>India to become the 5th-largest consumer economy by 2025</a:t>
            </a:r>
          </a:p>
          <a:p>
            <a:pPr algn="ctr" eaLnBrk="1" hangingPunct="1">
              <a:defRPr/>
            </a:pPr>
            <a:endParaRPr lang="en-IN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96E102-4C8F-4948-9BBA-0B9188BE262D}"/>
              </a:ext>
            </a:extLst>
          </p:cNvPr>
          <p:cNvSpPr txBox="1"/>
          <p:nvPr/>
        </p:nvSpPr>
        <p:spPr>
          <a:xfrm>
            <a:off x="6172200" y="3505201"/>
            <a:ext cx="4343400" cy="61773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r>
              <a:rPr lang="en-US" sz="1200" b="1" dirty="0">
                <a:latin typeface="Calibri" pitchFamily="34" charset="0"/>
              </a:rPr>
              <a:t>Consumption shifting from necessity to discretionary</a:t>
            </a:r>
          </a:p>
          <a:p>
            <a:pPr marL="171450" indent="-171450" algn="ctr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1200" dirty="0">
                <a:latin typeface="Calibri" pitchFamily="34" charset="0"/>
              </a:rPr>
              <a:t>Rising income resulting in increasing discretionary spending</a:t>
            </a:r>
          </a:p>
        </p:txBody>
      </p:sp>
      <p:graphicFrame>
        <p:nvGraphicFramePr>
          <p:cNvPr id="27" name="Diagram 26">
            <a:extLst>
              <a:ext uri="{FF2B5EF4-FFF2-40B4-BE49-F238E27FC236}">
                <a16:creationId xmlns:a16="http://schemas.microsoft.com/office/drawing/2014/main" id="{71A02308-24CA-4B20-8817-97E59C7CA0A3}"/>
              </a:ext>
            </a:extLst>
          </p:cNvPr>
          <p:cNvGraphicFramePr/>
          <p:nvPr/>
        </p:nvGraphicFramePr>
        <p:xfrm>
          <a:off x="6781800" y="1537380"/>
          <a:ext cx="2895601" cy="18662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7184" name="TextBox 27">
            <a:extLst>
              <a:ext uri="{FF2B5EF4-FFF2-40B4-BE49-F238E27FC236}">
                <a16:creationId xmlns:a16="http://schemas.microsoft.com/office/drawing/2014/main" id="{9BEE79FA-3F81-49F9-8612-D1930C06FC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3124201"/>
            <a:ext cx="37226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b="1"/>
              <a:t>GDP per capita (ppp)</a:t>
            </a:r>
            <a:endParaRPr lang="en-IN" altLang="en-US" b="1"/>
          </a:p>
        </p:txBody>
      </p:sp>
      <p:sp>
        <p:nvSpPr>
          <p:cNvPr id="7185" name="TextBox 29">
            <a:extLst>
              <a:ext uri="{FF2B5EF4-FFF2-40B4-BE49-F238E27FC236}">
                <a16:creationId xmlns:a16="http://schemas.microsoft.com/office/drawing/2014/main" id="{AA3F1E90-1475-4838-8AF4-B4B26A3740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6184900"/>
            <a:ext cx="69342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800"/>
              <a:t>Source: IMF 2012, CSO, RBI, Ministry of Finance, Demographics 2025 report,  BCG-CII report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B1AB5C8-6DAE-4EBA-AA02-FEE697F3E7CB}"/>
              </a:ext>
            </a:extLst>
          </p:cNvPr>
          <p:cNvSpPr txBox="1"/>
          <p:nvPr/>
        </p:nvSpPr>
        <p:spPr>
          <a:xfrm>
            <a:off x="6148389" y="995364"/>
            <a:ext cx="4213225" cy="61215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r>
              <a:rPr lang="en-US" sz="1200" b="1" dirty="0">
                <a:latin typeface="Arial" charset="0"/>
              </a:rPr>
              <a:t>Favorable demographics</a:t>
            </a:r>
          </a:p>
          <a:p>
            <a:pPr marL="171450" indent="-171450" algn="ctr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1200" dirty="0">
                <a:latin typeface="Arial" charset="0"/>
              </a:rPr>
              <a:t>Currently 65% of population is in the age group 15-64</a:t>
            </a:r>
            <a:endParaRPr lang="en-IN" sz="1200" dirty="0">
              <a:latin typeface="Arial" charset="0"/>
            </a:endParaRPr>
          </a:p>
        </p:txBody>
      </p:sp>
      <p:sp>
        <p:nvSpPr>
          <p:cNvPr id="7187" name="TextBox 31">
            <a:extLst>
              <a:ext uri="{FF2B5EF4-FFF2-40B4-BE49-F238E27FC236}">
                <a16:creationId xmlns:a16="http://schemas.microsoft.com/office/drawing/2014/main" id="{920E1F12-93FA-40C9-9B50-1A4CF51577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077913"/>
            <a:ext cx="4343400" cy="340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en-US" sz="1200" b="1">
                <a:latin typeface="Calibri" panose="020F0502020204030204" pitchFamily="34" charset="0"/>
              </a:rPr>
              <a:t>Steady growth in per capita GDP (in USD)</a:t>
            </a:r>
          </a:p>
        </p:txBody>
      </p:sp>
      <p:sp>
        <p:nvSpPr>
          <p:cNvPr id="7188" name="TextBox 32">
            <a:extLst>
              <a:ext uri="{FF2B5EF4-FFF2-40B4-BE49-F238E27FC236}">
                <a16:creationId xmlns:a16="http://schemas.microsoft.com/office/drawing/2014/main" id="{5CE60817-F247-4623-870A-FC75EBA605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4800" y="468314"/>
            <a:ext cx="9321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b="1" dirty="0">
                <a:latin typeface="Calibri" panose="020F0502020204030204" pitchFamily="34" charset="0"/>
              </a:rPr>
              <a:t>India’s strong macro story driven by suitable demographics and growing disposable income</a:t>
            </a:r>
            <a:endParaRPr lang="en-IN" altLang="en-US" b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3">
            <a:extLst>
              <a:ext uri="{FF2B5EF4-FFF2-40B4-BE49-F238E27FC236}">
                <a16:creationId xmlns:a16="http://schemas.microsoft.com/office/drawing/2014/main" id="{A822B543-4F91-4322-B22E-8A47DE3A2F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68314"/>
            <a:ext cx="8915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b="1" dirty="0">
                <a:latin typeface="Calibri" panose="020F0502020204030204" pitchFamily="34" charset="0"/>
              </a:rPr>
              <a:t>Huge amount of capital formation will be required especially in SMEs to sustain this growth</a:t>
            </a:r>
            <a:endParaRPr lang="en-IN" altLang="en-US" b="1" dirty="0">
              <a:latin typeface="Calibri" panose="020F0502020204030204" pitchFamily="34" charset="0"/>
            </a:endParaRPr>
          </a:p>
        </p:txBody>
      </p:sp>
      <p:sp>
        <p:nvSpPr>
          <p:cNvPr id="9219" name="Slide Number Placeholder 8">
            <a:extLst>
              <a:ext uri="{FF2B5EF4-FFF2-40B4-BE49-F238E27FC236}">
                <a16:creationId xmlns:a16="http://schemas.microsoft.com/office/drawing/2014/main" id="{0368E9A5-BE5B-4679-92AE-18F342687E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0" y="6492876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8050222D-906F-40D0-BCA4-1916216D3F90}" type="slidenum">
              <a:rPr lang="en-US" altLang="en-US" sz="1200">
                <a:solidFill>
                  <a:srgbClr val="000000"/>
                </a:solidFill>
                <a:latin typeface="Gill Sans MT" panose="020B0502020104020203" pitchFamily="34" charset="0"/>
              </a:rPr>
              <a:pPr algn="r" eaLnBrk="1" hangingPunct="1"/>
              <a:t>55</a:t>
            </a:fld>
            <a:endParaRPr lang="en-US" altLang="en-US" sz="1200">
              <a:solidFill>
                <a:srgbClr val="000000"/>
              </a:solidFill>
              <a:latin typeface="Gill Sans MT" panose="020B0502020104020203" pitchFamily="34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140257-1388-446E-BD46-4D2A966A9394}"/>
              </a:ext>
            </a:extLst>
          </p:cNvPr>
          <p:cNvCxnSpPr/>
          <p:nvPr/>
        </p:nvCxnSpPr>
        <p:spPr>
          <a:xfrm>
            <a:off x="1524000" y="6399214"/>
            <a:ext cx="9144000" cy="1587"/>
          </a:xfrm>
          <a:prstGeom prst="line">
            <a:avLst/>
          </a:prstGeom>
          <a:ln w="254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0888DDD-01B5-4100-B98C-FC41BFE088EA}"/>
              </a:ext>
            </a:extLst>
          </p:cNvPr>
          <p:cNvGraphicFramePr/>
          <p:nvPr/>
        </p:nvGraphicFramePr>
        <p:xfrm>
          <a:off x="2004646" y="1291168"/>
          <a:ext cx="8159262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5AA3FEA6-6580-4E4D-A423-4DD26714B2C5}"/>
              </a:ext>
            </a:extLst>
          </p:cNvPr>
          <p:cNvSpPr/>
          <p:nvPr/>
        </p:nvSpPr>
        <p:spPr>
          <a:xfrm>
            <a:off x="1946276" y="4876800"/>
            <a:ext cx="8253413" cy="91440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IN"/>
          </a:p>
        </p:txBody>
      </p:sp>
      <p:sp>
        <p:nvSpPr>
          <p:cNvPr id="9224" name="TextBox 5">
            <a:extLst>
              <a:ext uri="{FF2B5EF4-FFF2-40B4-BE49-F238E27FC236}">
                <a16:creationId xmlns:a16="http://schemas.microsoft.com/office/drawing/2014/main" id="{50C59D4E-8E7C-43C3-B68E-6B802D0A4C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8676" y="5168901"/>
            <a:ext cx="16176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FF0000"/>
                </a:solidFill>
              </a:rPr>
              <a:t>CHALLENGE</a:t>
            </a:r>
            <a:endParaRPr lang="en-IN" altLang="en-US" sz="14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13">
            <a:extLst>
              <a:ext uri="{FF2B5EF4-FFF2-40B4-BE49-F238E27FC236}">
                <a16:creationId xmlns:a16="http://schemas.microsoft.com/office/drawing/2014/main" id="{811067CA-CE16-4D27-B596-98BD5822B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4500" y="392114"/>
            <a:ext cx="8877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b="1" dirty="0">
                <a:latin typeface="Calibri" panose="020F0502020204030204" pitchFamily="34" charset="0"/>
              </a:rPr>
              <a:t>Large gap between the funding needs and available options for  high growth companies</a:t>
            </a:r>
            <a:endParaRPr lang="en-IN" altLang="en-US" b="1" dirty="0">
              <a:latin typeface="Calibri" panose="020F0502020204030204" pitchFamily="34" charset="0"/>
            </a:endParaRPr>
          </a:p>
        </p:txBody>
      </p:sp>
      <p:sp>
        <p:nvSpPr>
          <p:cNvPr id="11267" name="Slide Number Placeholder 8">
            <a:extLst>
              <a:ext uri="{FF2B5EF4-FFF2-40B4-BE49-F238E27FC236}">
                <a16:creationId xmlns:a16="http://schemas.microsoft.com/office/drawing/2014/main" id="{B8A781E2-9684-4D03-9483-FC2DA0DA07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0" y="6492876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0A276136-C232-460F-8E39-85BF76E8AD24}" type="slidenum">
              <a:rPr lang="en-US" altLang="en-US" sz="1200">
                <a:solidFill>
                  <a:srgbClr val="000000"/>
                </a:solidFill>
                <a:latin typeface="Gill Sans MT" panose="020B0502020104020203" pitchFamily="34" charset="0"/>
              </a:rPr>
              <a:pPr algn="r" eaLnBrk="1" hangingPunct="1"/>
              <a:t>56</a:t>
            </a:fld>
            <a:endParaRPr lang="en-US" altLang="en-US" sz="1200">
              <a:solidFill>
                <a:srgbClr val="000000"/>
              </a:solidFill>
              <a:latin typeface="Gill Sans MT" panose="020B0502020104020203" pitchFamily="34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31989DB-988E-493D-B05B-63E966CEDA39}"/>
              </a:ext>
            </a:extLst>
          </p:cNvPr>
          <p:cNvCxnSpPr/>
          <p:nvPr/>
        </p:nvCxnSpPr>
        <p:spPr>
          <a:xfrm>
            <a:off x="1524000" y="6399214"/>
            <a:ext cx="9144000" cy="1587"/>
          </a:xfrm>
          <a:prstGeom prst="line">
            <a:avLst/>
          </a:prstGeom>
          <a:ln w="254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E858AA8B-326B-434A-8F78-F6AF4C22A8B6}"/>
              </a:ext>
            </a:extLst>
          </p:cNvPr>
          <p:cNvSpPr/>
          <p:nvPr/>
        </p:nvSpPr>
        <p:spPr>
          <a:xfrm>
            <a:off x="2449514" y="1816100"/>
            <a:ext cx="2814637" cy="381000"/>
          </a:xfrm>
          <a:prstGeom prst="rect">
            <a:avLst/>
          </a:prstGeom>
          <a:gradFill>
            <a:gsLst>
              <a:gs pos="0">
                <a:schemeClr val="accent1">
                  <a:hueOff val="0"/>
                  <a:satOff val="0"/>
                  <a:lumOff val="0"/>
                  <a:alphaOff val="0"/>
                  <a:shade val="51000"/>
                  <a:satMod val="130000"/>
                </a:schemeClr>
              </a:gs>
              <a:gs pos="79000">
                <a:schemeClr val="tx2">
                  <a:lumMod val="75000"/>
                </a:schemeClr>
              </a:gs>
              <a:gs pos="100000">
                <a:schemeClr val="accent1">
                  <a:hueOff val="0"/>
                  <a:satOff val="0"/>
                  <a:lumOff val="0"/>
                  <a:alphaOff val="0"/>
                  <a:shade val="94000"/>
                  <a:satMod val="135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400" dirty="0"/>
              <a:t>Funds from banks</a:t>
            </a:r>
            <a:endParaRPr lang="en-IN" sz="14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464CCD-7ADE-409C-8151-1D77F96FF65F}"/>
              </a:ext>
            </a:extLst>
          </p:cNvPr>
          <p:cNvSpPr/>
          <p:nvPr/>
        </p:nvSpPr>
        <p:spPr>
          <a:xfrm>
            <a:off x="6694488" y="1816100"/>
            <a:ext cx="2813050" cy="381000"/>
          </a:xfrm>
          <a:prstGeom prst="rect">
            <a:avLst/>
          </a:prstGeom>
          <a:gradFill>
            <a:gsLst>
              <a:gs pos="0">
                <a:schemeClr val="accent1">
                  <a:hueOff val="0"/>
                  <a:satOff val="0"/>
                  <a:lumOff val="0"/>
                  <a:alphaOff val="0"/>
                  <a:shade val="51000"/>
                  <a:satMod val="130000"/>
                </a:schemeClr>
              </a:gs>
              <a:gs pos="79000">
                <a:schemeClr val="tx2">
                  <a:lumMod val="75000"/>
                </a:schemeClr>
              </a:gs>
              <a:gs pos="100000">
                <a:schemeClr val="accent1">
                  <a:hueOff val="0"/>
                  <a:satOff val="0"/>
                  <a:lumOff val="0"/>
                  <a:alphaOff val="0"/>
                  <a:shade val="94000"/>
                  <a:satMod val="135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400" dirty="0"/>
              <a:t>Angel Investor / Venture Capital</a:t>
            </a:r>
            <a:endParaRPr lang="en-IN" sz="14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25819EB-60F0-42A1-9B91-1489401B4FE7}"/>
              </a:ext>
            </a:extLst>
          </p:cNvPr>
          <p:cNvSpPr/>
          <p:nvPr/>
        </p:nvSpPr>
        <p:spPr>
          <a:xfrm>
            <a:off x="2449514" y="2311400"/>
            <a:ext cx="2814637" cy="3327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285750" indent="-285750" algn="just">
              <a:buFont typeface="Arial" pitchFamily="34" charset="0"/>
              <a:buChar char="•"/>
              <a:defRPr/>
            </a:pPr>
            <a:r>
              <a:rPr lang="en-US" sz="1400" dirty="0">
                <a:solidFill>
                  <a:schemeClr val="tx1"/>
                </a:solidFill>
              </a:rPr>
              <a:t>Excessive collateral driven instrument</a:t>
            </a:r>
          </a:p>
          <a:p>
            <a:pPr marL="285750" indent="-285750" algn="just">
              <a:buFont typeface="Arial" pitchFamily="34" charset="0"/>
              <a:buChar char="•"/>
              <a:defRPr/>
            </a:pPr>
            <a:endParaRPr lang="en-US" sz="1400" dirty="0">
              <a:solidFill>
                <a:schemeClr val="tx1"/>
              </a:solidFill>
            </a:endParaRPr>
          </a:p>
          <a:p>
            <a:pPr marL="285750" indent="-285750" algn="just">
              <a:buFont typeface="Arial" pitchFamily="34" charset="0"/>
              <a:buChar char="•"/>
              <a:defRPr/>
            </a:pPr>
            <a:r>
              <a:rPr lang="en-US" sz="1400" dirty="0">
                <a:solidFill>
                  <a:schemeClr val="tx1"/>
                </a:solidFill>
              </a:rPr>
              <a:t>Stringent norms and mandatory past record requirement</a:t>
            </a:r>
          </a:p>
          <a:p>
            <a:pPr algn="just" eaLnBrk="1" hangingPunct="1">
              <a:defRPr/>
            </a:pPr>
            <a:endParaRPr lang="en-US" sz="1400" dirty="0">
              <a:solidFill>
                <a:schemeClr val="tx1"/>
              </a:solidFill>
            </a:endParaRPr>
          </a:p>
          <a:p>
            <a:pPr marL="285750" indent="-285750" algn="just">
              <a:buFont typeface="Arial" pitchFamily="34" charset="0"/>
              <a:buChar char="•"/>
              <a:defRPr/>
            </a:pPr>
            <a:r>
              <a:rPr lang="en-US" sz="1400" dirty="0">
                <a:solidFill>
                  <a:schemeClr val="tx1"/>
                </a:solidFill>
              </a:rPr>
              <a:t>Rigid covenant structure which might hamper the growth of the company</a:t>
            </a:r>
          </a:p>
          <a:p>
            <a:pPr marL="285750" indent="-285750" algn="just">
              <a:buFont typeface="Arial" pitchFamily="34" charset="0"/>
              <a:buChar char="•"/>
              <a:defRPr/>
            </a:pPr>
            <a:endParaRPr lang="en-US" sz="1400" dirty="0">
              <a:solidFill>
                <a:schemeClr val="tx1"/>
              </a:solidFill>
            </a:endParaRPr>
          </a:p>
          <a:p>
            <a:pPr marL="285750" indent="-285750" algn="just">
              <a:buFont typeface="Arial" pitchFamily="34" charset="0"/>
              <a:buChar char="•"/>
              <a:defRPr/>
            </a:pPr>
            <a:r>
              <a:rPr lang="en-US" sz="1400" dirty="0">
                <a:solidFill>
                  <a:schemeClr val="tx1"/>
                </a:solidFill>
              </a:rPr>
              <a:t>Difficult to avail for companies that create less tangible assets, are innovation driven and are promoted by first generation entrepreneurs </a:t>
            </a:r>
          </a:p>
          <a:p>
            <a:pPr algn="ctr" eaLnBrk="1" hangingPunct="1">
              <a:defRPr/>
            </a:pPr>
            <a:endParaRPr lang="en-US" sz="1400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endParaRPr lang="en-IN" sz="14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54781A-B1EA-4B37-B5AB-882C0C313F68}"/>
              </a:ext>
            </a:extLst>
          </p:cNvPr>
          <p:cNvSpPr/>
          <p:nvPr/>
        </p:nvSpPr>
        <p:spPr>
          <a:xfrm>
            <a:off x="6694488" y="2311400"/>
            <a:ext cx="2813050" cy="3327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285750" indent="-285750" algn="just">
              <a:buFont typeface="Arial" pitchFamily="34" charset="0"/>
              <a:buChar char="•"/>
              <a:defRPr/>
            </a:pPr>
            <a:r>
              <a:rPr lang="en-US" sz="1400" dirty="0">
                <a:solidFill>
                  <a:schemeClr val="tx1"/>
                </a:solidFill>
              </a:rPr>
              <a:t>Demand outstripping supply</a:t>
            </a:r>
          </a:p>
          <a:p>
            <a:pPr marL="285750" indent="-285750" algn="just">
              <a:buFont typeface="Arial" pitchFamily="34" charset="0"/>
              <a:buChar char="•"/>
              <a:defRPr/>
            </a:pPr>
            <a:endParaRPr lang="en-US" sz="1400" dirty="0">
              <a:solidFill>
                <a:schemeClr val="tx1"/>
              </a:solidFill>
            </a:endParaRPr>
          </a:p>
          <a:p>
            <a:pPr marL="285750" indent="-285750" algn="just">
              <a:buFont typeface="Arial" pitchFamily="34" charset="0"/>
              <a:buChar char="•"/>
              <a:defRPr/>
            </a:pPr>
            <a:r>
              <a:rPr lang="en-US" sz="1400" dirty="0">
                <a:solidFill>
                  <a:schemeClr val="tx1"/>
                </a:solidFill>
              </a:rPr>
              <a:t>Trading away ownership of the company for funding</a:t>
            </a:r>
          </a:p>
          <a:p>
            <a:pPr marL="285750" indent="-285750" algn="just">
              <a:buFont typeface="Arial" pitchFamily="34" charset="0"/>
              <a:buChar char="•"/>
              <a:defRPr/>
            </a:pPr>
            <a:endParaRPr lang="en-US" sz="1400" dirty="0">
              <a:solidFill>
                <a:schemeClr val="tx1"/>
              </a:solidFill>
            </a:endParaRPr>
          </a:p>
          <a:p>
            <a:pPr marL="285750" indent="-285750" algn="just">
              <a:buFont typeface="Arial" pitchFamily="34" charset="0"/>
              <a:buChar char="•"/>
              <a:defRPr/>
            </a:pPr>
            <a:r>
              <a:rPr lang="en-US" sz="1400" dirty="0">
                <a:solidFill>
                  <a:schemeClr val="tx1"/>
                </a:solidFill>
              </a:rPr>
              <a:t>Discomfort of the investors to deploy their capital in assets</a:t>
            </a:r>
          </a:p>
          <a:p>
            <a:pPr marL="285750" indent="-285750" algn="just">
              <a:buFont typeface="Arial" pitchFamily="34" charset="0"/>
              <a:buChar char="•"/>
              <a:defRPr/>
            </a:pPr>
            <a:endParaRPr lang="en-US" sz="1400" dirty="0">
              <a:solidFill>
                <a:schemeClr val="tx1"/>
              </a:solidFill>
            </a:endParaRPr>
          </a:p>
          <a:p>
            <a:pPr marL="285750" indent="-285750" algn="just">
              <a:buFont typeface="Arial" pitchFamily="34" charset="0"/>
              <a:buChar char="•"/>
              <a:defRPr/>
            </a:pPr>
            <a:r>
              <a:rPr lang="en-US" sz="1400" dirty="0">
                <a:solidFill>
                  <a:schemeClr val="tx1"/>
                </a:solidFill>
              </a:rPr>
              <a:t>High level of controls from the investor due to stage and risk of the business</a:t>
            </a:r>
          </a:p>
          <a:p>
            <a:pPr algn="just" eaLnBrk="1" hangingPunct="1">
              <a:defRPr/>
            </a:pPr>
            <a:endParaRPr lang="en-US" sz="1400" dirty="0">
              <a:solidFill>
                <a:schemeClr val="tx1"/>
              </a:solidFill>
            </a:endParaRPr>
          </a:p>
          <a:p>
            <a:pPr marL="285750" indent="-285750" algn="just">
              <a:buFont typeface="Arial" pitchFamily="34" charset="0"/>
              <a:buChar char="•"/>
              <a:defRPr/>
            </a:pPr>
            <a:r>
              <a:rPr lang="en-US" sz="1400" dirty="0">
                <a:solidFill>
                  <a:schemeClr val="tx1"/>
                </a:solidFill>
              </a:rPr>
              <a:t>Expectation mismatch</a:t>
            </a:r>
          </a:p>
          <a:p>
            <a:pPr marL="285750" indent="-285750" algn="just">
              <a:buFont typeface="Arial" pitchFamily="34" charset="0"/>
              <a:buChar char="•"/>
              <a:defRPr/>
            </a:pPr>
            <a:endParaRPr lang="en-US" sz="1400" dirty="0">
              <a:solidFill>
                <a:schemeClr val="tx1"/>
              </a:solidFill>
            </a:endParaRPr>
          </a:p>
          <a:p>
            <a:pPr marL="285750" indent="-285750" algn="just">
              <a:buFont typeface="Arial" pitchFamily="34" charset="0"/>
              <a:buChar char="•"/>
              <a:defRPr/>
            </a:pPr>
            <a:r>
              <a:rPr lang="en-US" sz="1400" dirty="0">
                <a:solidFill>
                  <a:schemeClr val="tx1"/>
                </a:solidFill>
              </a:rPr>
              <a:t>Highest cost instrument</a:t>
            </a:r>
          </a:p>
          <a:p>
            <a:pPr marL="285750" indent="-285750" algn="just">
              <a:buFont typeface="Arial" pitchFamily="34" charset="0"/>
              <a:buChar char="•"/>
              <a:defRPr/>
            </a:pPr>
            <a:endParaRPr lang="en-US" sz="1400" dirty="0">
              <a:solidFill>
                <a:schemeClr val="tx1"/>
              </a:solidFill>
            </a:endParaRPr>
          </a:p>
          <a:p>
            <a:pPr algn="just" eaLnBrk="1" hangingPunct="1">
              <a:defRPr/>
            </a:pPr>
            <a:endParaRPr lang="en-US" sz="1400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endParaRPr lang="en-IN" sz="1400" dirty="0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60F86D5-CB35-4D9D-BA17-44EB4B9875AB}"/>
              </a:ext>
            </a:extLst>
          </p:cNvPr>
          <p:cNvSpPr/>
          <p:nvPr/>
        </p:nvSpPr>
        <p:spPr>
          <a:xfrm>
            <a:off x="2449514" y="1016000"/>
            <a:ext cx="7058025" cy="3810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400" b="1" dirty="0"/>
              <a:t>Financing options for an MSME company</a:t>
            </a:r>
            <a:endParaRPr lang="en-IN" sz="1400" b="1" dirty="0"/>
          </a:p>
        </p:txBody>
      </p:sp>
      <p:sp>
        <p:nvSpPr>
          <p:cNvPr id="7" name="Down Arrow 6">
            <a:extLst>
              <a:ext uri="{FF2B5EF4-FFF2-40B4-BE49-F238E27FC236}">
                <a16:creationId xmlns:a16="http://schemas.microsoft.com/office/drawing/2014/main" id="{43C38F0C-F667-4381-B57A-911A17EBFA42}"/>
              </a:ext>
            </a:extLst>
          </p:cNvPr>
          <p:cNvSpPr/>
          <p:nvPr/>
        </p:nvSpPr>
        <p:spPr>
          <a:xfrm>
            <a:off x="3716339" y="1397000"/>
            <a:ext cx="280987" cy="419100"/>
          </a:xfrm>
          <a:prstGeom prst="down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IN"/>
          </a:p>
        </p:txBody>
      </p:sp>
      <p:sp>
        <p:nvSpPr>
          <p:cNvPr id="24" name="Down Arrow 23">
            <a:extLst>
              <a:ext uri="{FF2B5EF4-FFF2-40B4-BE49-F238E27FC236}">
                <a16:creationId xmlns:a16="http://schemas.microsoft.com/office/drawing/2014/main" id="{0D58810D-5D49-448E-B1BD-2BEC09E9E625}"/>
              </a:ext>
            </a:extLst>
          </p:cNvPr>
          <p:cNvSpPr/>
          <p:nvPr/>
        </p:nvSpPr>
        <p:spPr>
          <a:xfrm>
            <a:off x="7994651" y="1397000"/>
            <a:ext cx="282575" cy="419100"/>
          </a:xfrm>
          <a:prstGeom prst="down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IN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549F2C2-4CB5-4B0F-9E32-CFCE42F24436}"/>
              </a:ext>
            </a:extLst>
          </p:cNvPr>
          <p:cNvSpPr/>
          <p:nvPr/>
        </p:nvSpPr>
        <p:spPr>
          <a:xfrm>
            <a:off x="2438401" y="5715000"/>
            <a:ext cx="7058025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400" b="1" dirty="0">
                <a:solidFill>
                  <a:schemeClr val="tx1"/>
                </a:solidFill>
              </a:rPr>
              <a:t>SMEs struggling to raise “real” capital  putting many businesses with high growth potential at risk </a:t>
            </a:r>
            <a:endParaRPr lang="en-IN"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6">
            <a:extLst>
              <a:ext uri="{FF2B5EF4-FFF2-40B4-BE49-F238E27FC236}">
                <a16:creationId xmlns:a16="http://schemas.microsoft.com/office/drawing/2014/main" id="{93C81912-BA7F-41B7-BA1E-99D80D0FC4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4343401"/>
            <a:ext cx="4876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400" b="1">
                <a:solidFill>
                  <a:srgbClr val="300F45"/>
                </a:solidFill>
                <a:latin typeface="Calibri" panose="020F0502020204030204" pitchFamily="34" charset="0"/>
              </a:rPr>
              <a:t>FUND RAISING PROCESS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18D6F04A-FCD7-4BEA-ADF8-94947B782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1189" y="274639"/>
            <a:ext cx="8429625" cy="439737"/>
          </a:xfrm>
        </p:spPr>
        <p:txBody>
          <a:bodyPr/>
          <a:lstStyle/>
          <a:p>
            <a:pPr eaLnBrk="1" hangingPunct="1">
              <a:defRPr/>
            </a:pPr>
            <a:r>
              <a:rPr lang="en-US" sz="2000" dirty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Private Equity and Venture Capital- Concept</a:t>
            </a:r>
          </a:p>
        </p:txBody>
      </p:sp>
      <p:sp>
        <p:nvSpPr>
          <p:cNvPr id="8195" name="Text Placeholder 2">
            <a:extLst>
              <a:ext uri="{FF2B5EF4-FFF2-40B4-BE49-F238E27FC236}">
                <a16:creationId xmlns:a16="http://schemas.microsoft.com/office/drawing/2014/main" id="{AF3C896D-CE72-4C48-B43B-95B0270A1D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00400" y="1066800"/>
            <a:ext cx="7086600" cy="1828800"/>
          </a:xfrm>
        </p:spPr>
        <p:txBody>
          <a:bodyPr/>
          <a:lstStyle/>
          <a:p>
            <a:pPr marL="231775" indent="-231775" algn="just">
              <a:defRPr/>
            </a:pPr>
            <a:r>
              <a:rPr lang="en-US" sz="1600" dirty="0">
                <a:latin typeface="Calibri" pitchFamily="34" charset="0"/>
              </a:rPr>
              <a:t>Private equity is equity investment in high growth companies whether listed or unlisted</a:t>
            </a:r>
          </a:p>
          <a:p>
            <a:pPr marL="231775" indent="-231775" algn="just">
              <a:defRPr/>
            </a:pPr>
            <a:r>
              <a:rPr lang="en-US" sz="1600" dirty="0">
                <a:latin typeface="Calibri" pitchFamily="34" charset="0"/>
              </a:rPr>
              <a:t>Investments in private equity most often involve either</a:t>
            </a:r>
          </a:p>
          <a:p>
            <a:pPr marL="749300" lvl="1" indent="-231775" algn="just">
              <a:defRPr/>
            </a:pPr>
            <a:r>
              <a:rPr lang="en-US" sz="1600" dirty="0">
                <a:latin typeface="Calibri" pitchFamily="34" charset="0"/>
              </a:rPr>
              <a:t>an investment of capital into an operating company or </a:t>
            </a:r>
          </a:p>
          <a:p>
            <a:pPr marL="749300" lvl="1" indent="-231775" algn="just">
              <a:defRPr/>
            </a:pPr>
            <a:r>
              <a:rPr lang="en-US" sz="1600" dirty="0">
                <a:latin typeface="Calibri" pitchFamily="34" charset="0"/>
              </a:rPr>
              <a:t>the acquisition of an operating company (Buyout funds) or</a:t>
            </a:r>
          </a:p>
          <a:p>
            <a:pPr marL="749300" lvl="1" indent="-231775" algn="just">
              <a:defRPr/>
            </a:pPr>
            <a:r>
              <a:rPr lang="en-US" sz="1600" dirty="0">
                <a:latin typeface="Calibri" pitchFamily="34" charset="0"/>
              </a:rPr>
              <a:t>purchase of shares of existing investors / promoters</a:t>
            </a:r>
          </a:p>
          <a:p>
            <a:pPr marL="231775" indent="-231775" algn="just">
              <a:defRPr/>
            </a:pPr>
            <a:endParaRPr lang="en-US" sz="1600" dirty="0">
              <a:latin typeface="Calibri" pitchFamily="34" charset="0"/>
            </a:endParaRPr>
          </a:p>
          <a:p>
            <a:pPr marL="231775" indent="-231775" algn="just">
              <a:defRPr/>
            </a:pPr>
            <a:endParaRPr lang="en-US" sz="1600" dirty="0">
              <a:latin typeface="Calibri" pitchFamily="34" charset="0"/>
            </a:endParaRPr>
          </a:p>
          <a:p>
            <a:pPr marL="749300" lvl="1" indent="-231775" algn="just">
              <a:buNone/>
              <a:defRPr/>
            </a:pPr>
            <a:endParaRPr lang="en-US" sz="1600" dirty="0">
              <a:latin typeface="Calibri" pitchFamily="34" charset="0"/>
            </a:endParaRPr>
          </a:p>
          <a:p>
            <a:pPr marL="749300" lvl="1" indent="-231775" algn="just">
              <a:buNone/>
              <a:defRPr/>
            </a:pPr>
            <a:endParaRPr lang="en-US" sz="1600" dirty="0">
              <a:latin typeface="Calibri" pitchFamily="34" charset="0"/>
            </a:endParaRPr>
          </a:p>
          <a:p>
            <a:pPr marL="749300" lvl="1" indent="-231775" algn="just">
              <a:buNone/>
              <a:defRPr/>
            </a:pPr>
            <a:endParaRPr lang="en-US" sz="1600" dirty="0">
              <a:latin typeface="Calibri" pitchFamily="34" charset="0"/>
            </a:endParaRPr>
          </a:p>
          <a:p>
            <a:pPr algn="just" eaLnBrk="1" hangingPunct="1">
              <a:buFont typeface="Calibri" pitchFamily="34" charset="0"/>
              <a:buNone/>
              <a:defRPr/>
            </a:pPr>
            <a:endParaRPr lang="en-US" sz="1600" dirty="0">
              <a:latin typeface="Calibri" pitchFamily="34" charset="0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FFA46150-FC61-4F32-A6A3-F041434AD954}"/>
              </a:ext>
            </a:extLst>
          </p:cNvPr>
          <p:cNvGraphicFramePr/>
          <p:nvPr/>
        </p:nvGraphicFramePr>
        <p:xfrm>
          <a:off x="3505200" y="4114800"/>
          <a:ext cx="5105400" cy="266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B28177B9-3167-4F85-99CE-DE1D3000A158}"/>
              </a:ext>
            </a:extLst>
          </p:cNvPr>
          <p:cNvSpPr txBox="1"/>
          <p:nvPr/>
        </p:nvSpPr>
        <p:spPr>
          <a:xfrm>
            <a:off x="3276600" y="6016626"/>
            <a:ext cx="1752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1400" b="1" dirty="0">
                <a:latin typeface="+mj-lt"/>
              </a:rPr>
              <a:t>Venture Capital</a:t>
            </a:r>
          </a:p>
        </p:txBody>
      </p:sp>
      <p:pic>
        <p:nvPicPr>
          <p:cNvPr id="14342" name="Picture 5">
            <a:extLst>
              <a:ext uri="{FF2B5EF4-FFF2-40B4-BE49-F238E27FC236}">
                <a16:creationId xmlns:a16="http://schemas.microsoft.com/office/drawing/2014/main" id="{ABBF94ED-68B4-47E6-AF08-48D0379CE4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880394" y="1078706"/>
            <a:ext cx="1308100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3" name="Text Placeholder 2">
            <a:extLst>
              <a:ext uri="{FF2B5EF4-FFF2-40B4-BE49-F238E27FC236}">
                <a16:creationId xmlns:a16="http://schemas.microsoft.com/office/drawing/2014/main" id="{1C487D64-A322-4B81-92AC-877D2AFE3D94}"/>
              </a:ext>
            </a:extLst>
          </p:cNvPr>
          <p:cNvSpPr txBox="1">
            <a:spLocks/>
          </p:cNvSpPr>
          <p:nvPr/>
        </p:nvSpPr>
        <p:spPr bwMode="auto">
          <a:xfrm>
            <a:off x="1752600" y="3124200"/>
            <a:ext cx="82296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31775" indent="-231775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>
                <a:schemeClr val="tx2"/>
              </a:buClr>
              <a:buSzPct val="120000"/>
              <a:buFont typeface="Calibri" panose="020F0502020204030204" pitchFamily="34" charset="0"/>
              <a:buChar char="•"/>
            </a:pPr>
            <a:r>
              <a:rPr lang="en-US" altLang="en-US" sz="1600" b="1">
                <a:latin typeface="Calibri" panose="020F0502020204030204" pitchFamily="34" charset="0"/>
              </a:rPr>
              <a:t>Venture capital- </a:t>
            </a:r>
            <a:r>
              <a:rPr lang="en-US" altLang="en-US" sz="1600">
                <a:latin typeface="Calibri" panose="020F0502020204030204" pitchFamily="34" charset="0"/>
              </a:rPr>
              <a:t>I</a:t>
            </a:r>
            <a:r>
              <a:rPr lang="en-US" altLang="en-US" sz="1600" b="1">
                <a:latin typeface="Calibri" panose="020F0502020204030204" pitchFamily="34" charset="0"/>
              </a:rPr>
              <a:t>t is a broad subcategory of private equity that refers to equity investments made, typically in less mature companies, for the launch, early development, or expansion of a business.</a:t>
            </a:r>
            <a:endParaRPr lang="en-US" altLang="en-US" sz="1600">
              <a:latin typeface="Calibri" panose="020F0502020204030204" pitchFamily="34" charset="0"/>
            </a:endParaRPr>
          </a:p>
          <a:p>
            <a:pPr algn="just" eaLnBrk="1" hangingPunct="1">
              <a:spcBef>
                <a:spcPct val="20000"/>
              </a:spcBef>
              <a:buClr>
                <a:schemeClr val="tx2"/>
              </a:buClr>
              <a:buSzPct val="120000"/>
              <a:buFont typeface="Calibri" panose="020F0502020204030204" pitchFamily="34" charset="0"/>
              <a:buChar char="•"/>
            </a:pPr>
            <a:r>
              <a:rPr lang="en-US" altLang="en-US" sz="1600">
                <a:latin typeface="Calibri" panose="020F0502020204030204" pitchFamily="34" charset="0"/>
              </a:rPr>
              <a:t>In India, private equity funds are active across sectors funding both listed and unlisted companies. Funding in listed companies is called PIPE (Private Investment in Public Enterprises)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C8E149-162A-4AE9-AC9A-D06D98839558}"/>
              </a:ext>
            </a:extLst>
          </p:cNvPr>
          <p:cNvSpPr txBox="1"/>
          <p:nvPr/>
        </p:nvSpPr>
        <p:spPr>
          <a:xfrm>
            <a:off x="6400800" y="6016626"/>
            <a:ext cx="1752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1400" b="1" dirty="0">
                <a:latin typeface="+mj-lt"/>
              </a:rPr>
              <a:t>Private Equity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FE4C17-E9BD-4395-BCCC-076D64CB7618}"/>
              </a:ext>
            </a:extLst>
          </p:cNvPr>
          <p:cNvSpPr txBox="1"/>
          <p:nvPr/>
        </p:nvSpPr>
        <p:spPr>
          <a:xfrm>
            <a:off x="4572000" y="4492626"/>
            <a:ext cx="29718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1400" b="1" dirty="0">
                <a:latin typeface="+mj-lt"/>
              </a:rPr>
              <a:t>Various Stages of Investment</a:t>
            </a:r>
          </a:p>
        </p:txBody>
      </p:sp>
      <p:sp>
        <p:nvSpPr>
          <p:cNvPr id="14346" name="Slide Number Placeholder 8">
            <a:extLst>
              <a:ext uri="{FF2B5EF4-FFF2-40B4-BE49-F238E27FC236}">
                <a16:creationId xmlns:a16="http://schemas.microsoft.com/office/drawing/2014/main" id="{BA7F6117-01EC-4497-BF46-C43AFBC1D6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0" y="6492876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8E086F8C-0AEE-4D25-8598-2B78C85193E0}" type="slidenum">
              <a:rPr lang="en-US" altLang="en-US" sz="1200">
                <a:solidFill>
                  <a:srgbClr val="000000"/>
                </a:solidFill>
                <a:latin typeface="Gill Sans MT" panose="020B0502020104020203" pitchFamily="34" charset="0"/>
              </a:rPr>
              <a:pPr algn="r" eaLnBrk="1" hangingPunct="1"/>
              <a:t>58</a:t>
            </a:fld>
            <a:endParaRPr lang="en-US" altLang="en-US" sz="1200">
              <a:solidFill>
                <a:srgbClr val="000000"/>
              </a:solidFill>
              <a:latin typeface="Gill Sans MT" panose="020B0502020104020203" pitchFamily="34" charset="0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ED76AF54-451A-42CA-BDF6-58B2B8ACF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1" y="322264"/>
            <a:ext cx="8429625" cy="439737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2000" b="1" dirty="0">
                <a:latin typeface="Calibri" pitchFamily="34" charset="0"/>
                <a:ea typeface="+mn-ea"/>
                <a:cs typeface="+mn-cs"/>
              </a:rPr>
              <a:t>Why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sz="2000" b="1" dirty="0">
                <a:latin typeface="Calibri" pitchFamily="34" charset="0"/>
                <a:ea typeface="+mn-ea"/>
                <a:cs typeface="+mn-cs"/>
              </a:rPr>
              <a:t>Venture Capital? Why Private equity?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2BFEA0-B562-4896-A20A-706A76E0703D}"/>
              </a:ext>
            </a:extLst>
          </p:cNvPr>
          <p:cNvSpPr txBox="1"/>
          <p:nvPr/>
        </p:nvSpPr>
        <p:spPr>
          <a:xfrm>
            <a:off x="1874074" y="987426"/>
            <a:ext cx="1622367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400" b="1" dirty="0">
                <a:latin typeface="+mj-lt"/>
              </a:rPr>
              <a:t>Startup / early Stage</a:t>
            </a:r>
          </a:p>
        </p:txBody>
      </p:sp>
      <p:pic>
        <p:nvPicPr>
          <p:cNvPr id="16388" name="Picture 4" descr="ALT">
            <a:extLst>
              <a:ext uri="{FF2B5EF4-FFF2-40B4-BE49-F238E27FC236}">
                <a16:creationId xmlns:a16="http://schemas.microsoft.com/office/drawing/2014/main" id="{D72206DF-A5D4-469B-982B-A942804313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4478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TextBox 4">
            <a:extLst>
              <a:ext uri="{FF2B5EF4-FFF2-40B4-BE49-F238E27FC236}">
                <a16:creationId xmlns:a16="http://schemas.microsoft.com/office/drawing/2014/main" id="{EEEAB3AA-622E-4F08-90CB-CECD441FFB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1436688"/>
            <a:ext cx="73152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1600">
                <a:latin typeface="Calibri" panose="020F0502020204030204" pitchFamily="34" charset="0"/>
              </a:rPr>
              <a:t>Bank saying NO to loans and seed funding !!</a:t>
            </a:r>
          </a:p>
          <a:p>
            <a:pPr algn="just" eaLnBrk="1" hangingPunct="1"/>
            <a:r>
              <a:rPr lang="en-US" altLang="en-US" sz="1600">
                <a:latin typeface="Calibri" panose="020F0502020204030204" pitchFamily="34" charset="0"/>
              </a:rPr>
              <a:t>You have a new concept and friends and family do not believe the potential !! They say NO !</a:t>
            </a:r>
          </a:p>
          <a:p>
            <a:pPr algn="just" eaLnBrk="1" hangingPunct="1"/>
            <a:r>
              <a:rPr lang="en-US" altLang="en-US" sz="1600">
                <a:latin typeface="Calibri" panose="020F0502020204030204" pitchFamily="34" charset="0"/>
              </a:rPr>
              <a:t>You have limited capital after initial stage – for achieving growth</a:t>
            </a:r>
          </a:p>
        </p:txBody>
      </p:sp>
      <p:pic>
        <p:nvPicPr>
          <p:cNvPr id="16390" name="Picture 7">
            <a:extLst>
              <a:ext uri="{FF2B5EF4-FFF2-40B4-BE49-F238E27FC236}">
                <a16:creationId xmlns:a16="http://schemas.microsoft.com/office/drawing/2014/main" id="{49E806BA-A61E-4F27-BE65-6B53CC043D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048000"/>
            <a:ext cx="180498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AEAA20B2-2EB4-4408-BAC8-9E6091571D7C}"/>
              </a:ext>
            </a:extLst>
          </p:cNvPr>
          <p:cNvSpPr/>
          <p:nvPr/>
        </p:nvSpPr>
        <p:spPr>
          <a:xfrm>
            <a:off x="3429000" y="2590800"/>
            <a:ext cx="6096000" cy="685800"/>
          </a:xfrm>
          <a:prstGeom prst="ellipse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600" dirty="0"/>
              <a:t>But a venture capital fund takes a bet on you and your business model 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D978CB-8F97-45B6-81B2-BF8724E0AD10}"/>
              </a:ext>
            </a:extLst>
          </p:cNvPr>
          <p:cNvSpPr txBox="1"/>
          <p:nvPr/>
        </p:nvSpPr>
        <p:spPr>
          <a:xfrm>
            <a:off x="1931256" y="2667001"/>
            <a:ext cx="1142877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400" b="1" dirty="0">
                <a:latin typeface="+mj-lt"/>
              </a:rPr>
              <a:t>Growth Stage</a:t>
            </a:r>
          </a:p>
        </p:txBody>
      </p:sp>
      <p:sp>
        <p:nvSpPr>
          <p:cNvPr id="16393" name="TextBox 9">
            <a:extLst>
              <a:ext uri="{FF2B5EF4-FFF2-40B4-BE49-F238E27FC236}">
                <a16:creationId xmlns:a16="http://schemas.microsoft.com/office/drawing/2014/main" id="{26B4C49C-F82D-476C-A832-8B48AE2FA0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3505200"/>
            <a:ext cx="64770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en-US" altLang="en-US">
                <a:latin typeface="Calibri" panose="020F0502020204030204" pitchFamily="34" charset="0"/>
              </a:rPr>
              <a:t>Demand in your industry is constantly outstripping the supply !</a:t>
            </a:r>
          </a:p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en-US" altLang="en-US">
                <a:latin typeface="Calibri" panose="020F0502020204030204" pitchFamily="34" charset="0"/>
              </a:rPr>
              <a:t>You wish to have growth in multiples and not in percentages</a:t>
            </a:r>
          </a:p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en-US" altLang="en-US">
                <a:latin typeface="Calibri" panose="020F0502020204030204" pitchFamily="34" charset="0"/>
              </a:rPr>
              <a:t>Company is fully leveraged and no room for additional bank funding!</a:t>
            </a:r>
          </a:p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en-US" altLang="en-US">
                <a:latin typeface="Calibri" panose="020F0502020204030204" pitchFamily="34" charset="0"/>
              </a:rPr>
              <a:t>You believe that your service / product can achieve the exponential growth and you have the right strategies in place!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E3352E9-81E0-4783-88F9-26451550AA2B}"/>
              </a:ext>
            </a:extLst>
          </p:cNvPr>
          <p:cNvSpPr/>
          <p:nvPr/>
        </p:nvSpPr>
        <p:spPr>
          <a:xfrm>
            <a:off x="3429000" y="5334000"/>
            <a:ext cx="6096000" cy="609600"/>
          </a:xfrm>
          <a:prstGeom prst="ellipse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600" dirty="0"/>
              <a:t>A growth oriented private equity fund will fund the required growth and ride the upside !</a:t>
            </a:r>
          </a:p>
        </p:txBody>
      </p:sp>
      <p:sp>
        <p:nvSpPr>
          <p:cNvPr id="16395" name="Slide Number Placeholder 8">
            <a:extLst>
              <a:ext uri="{FF2B5EF4-FFF2-40B4-BE49-F238E27FC236}">
                <a16:creationId xmlns:a16="http://schemas.microsoft.com/office/drawing/2014/main" id="{849C9FDF-6C73-4561-B3F7-9EC4AC7FD9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0" y="6492876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92A9B13D-069D-4497-8925-A465B42988CF}" type="slidenum">
              <a:rPr lang="en-US" altLang="en-US" sz="1200">
                <a:solidFill>
                  <a:srgbClr val="000000"/>
                </a:solidFill>
                <a:latin typeface="Gill Sans MT" panose="020B0502020104020203" pitchFamily="34" charset="0"/>
              </a:rPr>
              <a:pPr algn="r" eaLnBrk="1" hangingPunct="1"/>
              <a:t>59</a:t>
            </a:fld>
            <a:endParaRPr lang="en-US" altLang="en-US" sz="1200">
              <a:solidFill>
                <a:srgbClr val="000000"/>
              </a:solidFill>
              <a:latin typeface="Gill Sans MT" panose="020B0502020104020203" pitchFamily="34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800685A4-C419-4634-AD02-3C649BA4B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376" y="322264"/>
            <a:ext cx="8429625" cy="439737"/>
          </a:xfrm>
        </p:spPr>
        <p:txBody>
          <a:bodyPr/>
          <a:lstStyle/>
          <a:p>
            <a:pPr eaLnBrk="1" hangingPunct="1">
              <a:defRPr/>
            </a:pPr>
            <a:r>
              <a:rPr lang="en-US" sz="2000" dirty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Key parameters considered by VC/PE</a:t>
            </a:r>
          </a:p>
        </p:txBody>
      </p:sp>
      <p:sp>
        <p:nvSpPr>
          <p:cNvPr id="6" name="Round Diagonal Corner Rectangle 5">
            <a:extLst>
              <a:ext uri="{FF2B5EF4-FFF2-40B4-BE49-F238E27FC236}">
                <a16:creationId xmlns:a16="http://schemas.microsoft.com/office/drawing/2014/main" id="{77279DED-C4CD-484A-B033-F390D7509A06}"/>
              </a:ext>
            </a:extLst>
          </p:cNvPr>
          <p:cNvSpPr/>
          <p:nvPr/>
        </p:nvSpPr>
        <p:spPr>
          <a:xfrm>
            <a:off x="7620000" y="1295400"/>
            <a:ext cx="2743200" cy="762000"/>
          </a:xfrm>
          <a:prstGeom prst="round2Diag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400" b="1" dirty="0"/>
              <a:t>Any company is viewed holistically by the funds before infusing capital</a:t>
            </a:r>
          </a:p>
        </p:txBody>
      </p:sp>
      <p:grpSp>
        <p:nvGrpSpPr>
          <p:cNvPr id="18436" name="Group 16">
            <a:extLst>
              <a:ext uri="{FF2B5EF4-FFF2-40B4-BE49-F238E27FC236}">
                <a16:creationId xmlns:a16="http://schemas.microsoft.com/office/drawing/2014/main" id="{7B19E8E9-C8E0-43D2-9483-51E14D3AFBE4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990600"/>
            <a:ext cx="6498716" cy="5334000"/>
            <a:chOff x="76200" y="990600"/>
            <a:chExt cx="6498648" cy="5334000"/>
          </a:xfrm>
        </p:grpSpPr>
        <p:graphicFrame>
          <p:nvGraphicFramePr>
            <p:cNvPr id="5" name="Diagram 4">
              <a:extLst>
                <a:ext uri="{FF2B5EF4-FFF2-40B4-BE49-F238E27FC236}">
                  <a16:creationId xmlns:a16="http://schemas.microsoft.com/office/drawing/2014/main" id="{614AA76C-A751-40FC-A044-B9EE6E0A4163}"/>
                </a:ext>
              </a:extLst>
            </p:cNvPr>
            <p:cNvGraphicFramePr/>
            <p:nvPr/>
          </p:nvGraphicFramePr>
          <p:xfrm>
            <a:off x="76200" y="990600"/>
            <a:ext cx="6248400" cy="53340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010B4B1-1B63-42B2-9B85-DFCBBA2C9761}"/>
                </a:ext>
              </a:extLst>
            </p:cNvPr>
            <p:cNvSpPr txBox="1"/>
            <p:nvPr/>
          </p:nvSpPr>
          <p:spPr>
            <a:xfrm>
              <a:off x="3701977" y="1066800"/>
              <a:ext cx="466789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hangingPunct="1">
                <a:defRPr/>
              </a:pP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  <a:t>USP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D5BD507-9DBD-46ED-8F89-F5351BDA8B62}"/>
                </a:ext>
              </a:extLst>
            </p:cNvPr>
            <p:cNvSpPr txBox="1"/>
            <p:nvPr/>
          </p:nvSpPr>
          <p:spPr>
            <a:xfrm>
              <a:off x="4746283" y="1295400"/>
              <a:ext cx="986414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hangingPunct="1">
                <a:defRPr/>
              </a:pPr>
              <a:r>
                <a:rPr lang="en-US" sz="1200" b="1" dirty="0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  <a:t>Transparency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06417DC-89EA-4134-B232-646BAC0AFEB1}"/>
                </a:ext>
              </a:extLst>
            </p:cNvPr>
            <p:cNvSpPr txBox="1"/>
            <p:nvPr/>
          </p:nvSpPr>
          <p:spPr>
            <a:xfrm>
              <a:off x="5157699" y="2209800"/>
              <a:ext cx="755712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hangingPunct="1">
                <a:defRPr/>
              </a:pP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  <a:t>Growth </a:t>
              </a:r>
            </a:p>
            <a:p>
              <a:pPr algn="ctr" eaLnBrk="1" hangingPunct="1">
                <a:defRPr/>
              </a:pP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  <a:t>rate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A9404EA-7469-4E75-AB9F-03B3CDEF0A44}"/>
                </a:ext>
              </a:extLst>
            </p:cNvPr>
            <p:cNvSpPr txBox="1"/>
            <p:nvPr/>
          </p:nvSpPr>
          <p:spPr>
            <a:xfrm>
              <a:off x="300543" y="3505200"/>
              <a:ext cx="787964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hangingPunct="1">
                <a:defRPr/>
              </a:pP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  <a:t>High</a:t>
              </a:r>
            </a:p>
            <a:p>
              <a:pPr algn="ctr" eaLnBrk="1" hangingPunct="1">
                <a:defRPr/>
              </a:pP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  <a:t> margins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2504270-42D7-44F8-9FD8-6A2E977DF4E9}"/>
                </a:ext>
              </a:extLst>
            </p:cNvPr>
            <p:cNvSpPr txBox="1"/>
            <p:nvPr/>
          </p:nvSpPr>
          <p:spPr>
            <a:xfrm>
              <a:off x="4815346" y="5791200"/>
              <a:ext cx="1759502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hangingPunct="1">
                <a:defRPr/>
              </a:pP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  <a:t>Quality &amp; </a:t>
              </a:r>
            </a:p>
            <a:p>
              <a:pPr algn="ctr" eaLnBrk="1" hangingPunct="1">
                <a:defRPr/>
              </a:pP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  <a:t>Corporate governance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2768C73-DE17-4C34-B2CF-C4F831448454}"/>
                </a:ext>
              </a:extLst>
            </p:cNvPr>
            <p:cNvSpPr txBox="1"/>
            <p:nvPr/>
          </p:nvSpPr>
          <p:spPr>
            <a:xfrm>
              <a:off x="702337" y="1143000"/>
              <a:ext cx="990839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hangingPunct="1">
                <a:defRPr/>
              </a:pP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  <a:t>Continuous</a:t>
              </a:r>
            </a:p>
            <a:p>
              <a:pPr algn="ctr" eaLnBrk="1" hangingPunct="1">
                <a:defRPr/>
              </a:pP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  <a:t> cash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948ECFD-E069-4FF6-84E7-4CCE1C7A2D47}"/>
                </a:ext>
              </a:extLst>
            </p:cNvPr>
            <p:cNvSpPr txBox="1"/>
            <p:nvPr/>
          </p:nvSpPr>
          <p:spPr>
            <a:xfrm>
              <a:off x="301214" y="2286000"/>
              <a:ext cx="872346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hangingPunct="1">
                <a:defRPr/>
              </a:pP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  <a:t>Execution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6ECC78E-16AB-4F35-9C79-D3D8751061BA}"/>
                </a:ext>
              </a:extLst>
            </p:cNvPr>
            <p:cNvSpPr txBox="1"/>
            <p:nvPr/>
          </p:nvSpPr>
          <p:spPr>
            <a:xfrm>
              <a:off x="1689805" y="5867400"/>
              <a:ext cx="966921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hangingPunct="1">
                <a:defRPr/>
              </a:pP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  <a:t>positioning</a:t>
              </a:r>
            </a:p>
          </p:txBody>
        </p:sp>
      </p:grpSp>
      <p:sp>
        <p:nvSpPr>
          <p:cNvPr id="16" name="Striped Right Arrow 15">
            <a:extLst>
              <a:ext uri="{FF2B5EF4-FFF2-40B4-BE49-F238E27FC236}">
                <a16:creationId xmlns:a16="http://schemas.microsoft.com/office/drawing/2014/main" id="{DCD77EF7-7CD1-4054-AD94-B6F0C7D92D75}"/>
              </a:ext>
            </a:extLst>
          </p:cNvPr>
          <p:cNvSpPr/>
          <p:nvPr/>
        </p:nvSpPr>
        <p:spPr>
          <a:xfrm>
            <a:off x="7315201" y="3813176"/>
            <a:ext cx="773113" cy="1139825"/>
          </a:xfrm>
          <a:prstGeom prst="stripedRightArrow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8" name="Vertical Scroll 17">
            <a:extLst>
              <a:ext uri="{FF2B5EF4-FFF2-40B4-BE49-F238E27FC236}">
                <a16:creationId xmlns:a16="http://schemas.microsoft.com/office/drawing/2014/main" id="{2B85A615-07AD-4760-9E1E-33BA1FA50C3A}"/>
              </a:ext>
            </a:extLst>
          </p:cNvPr>
          <p:cNvSpPr/>
          <p:nvPr/>
        </p:nvSpPr>
        <p:spPr>
          <a:xfrm>
            <a:off x="7924800" y="2743200"/>
            <a:ext cx="2286000" cy="3200400"/>
          </a:xfrm>
          <a:prstGeom prst="verticalScroll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09538" indent="-109538" algn="ctr">
              <a:buFont typeface="Arial" pitchFamily="34" charset="0"/>
              <a:buChar char="•"/>
              <a:defRPr/>
            </a:pPr>
            <a:endParaRPr lang="en-US" sz="1400" b="1" dirty="0">
              <a:solidFill>
                <a:schemeClr val="bg1"/>
              </a:solidFill>
            </a:endParaRPr>
          </a:p>
          <a:p>
            <a:pPr marL="109538" indent="-109538" algn="ctr">
              <a:buFont typeface="Arial" pitchFamily="34" charset="0"/>
              <a:buChar char="•"/>
              <a:defRPr/>
            </a:pPr>
            <a:endParaRPr lang="en-US" sz="1400" b="1" dirty="0">
              <a:solidFill>
                <a:schemeClr val="bg1"/>
              </a:solidFill>
            </a:endParaRPr>
          </a:p>
          <a:p>
            <a:pPr marL="109538" indent="-109538" algn="ctr">
              <a:buFont typeface="Arial" pitchFamily="34" charset="0"/>
              <a:buChar char="•"/>
              <a:defRPr/>
            </a:pPr>
            <a:r>
              <a:rPr lang="en-US" sz="1400" b="1" dirty="0">
                <a:solidFill>
                  <a:schemeClr val="bg1"/>
                </a:solidFill>
              </a:rPr>
              <a:t>Most critical document </a:t>
            </a:r>
          </a:p>
          <a:p>
            <a:pPr marL="109538" indent="-109538" algn="ctr">
              <a:buFont typeface="Arial" pitchFamily="34" charset="0"/>
              <a:buChar char="•"/>
              <a:defRPr/>
            </a:pPr>
            <a:r>
              <a:rPr lang="en-US" sz="1400" b="1" dirty="0">
                <a:solidFill>
                  <a:schemeClr val="bg1"/>
                </a:solidFill>
              </a:rPr>
              <a:t>Highlights all the factors considered by funds</a:t>
            </a:r>
          </a:p>
          <a:p>
            <a:pPr marL="109538" indent="-109538" algn="ctr">
              <a:buFont typeface="Arial" pitchFamily="34" charset="0"/>
              <a:buChar char="•"/>
              <a:defRPr/>
            </a:pPr>
            <a:r>
              <a:rPr lang="en-US" sz="1400" b="1" dirty="0">
                <a:solidFill>
                  <a:schemeClr val="bg1"/>
                </a:solidFill>
              </a:rPr>
              <a:t>Realistic projection of the future</a:t>
            </a:r>
          </a:p>
          <a:p>
            <a:pPr marL="109538" indent="-109538" algn="ctr">
              <a:buFont typeface="Arial" pitchFamily="34" charset="0"/>
              <a:buChar char="•"/>
              <a:defRPr/>
            </a:pPr>
            <a:r>
              <a:rPr lang="en-US" sz="1400" b="1" dirty="0">
                <a:solidFill>
                  <a:schemeClr val="bg1"/>
                </a:solidFill>
              </a:rPr>
              <a:t>Assigns numbers around vision</a:t>
            </a:r>
          </a:p>
          <a:p>
            <a:pPr marL="109538" indent="-109538" algn="ctr">
              <a:buFont typeface="Arial" pitchFamily="34" charset="0"/>
              <a:buChar char="•"/>
              <a:defRPr/>
            </a:pPr>
            <a:r>
              <a:rPr lang="en-US" sz="1400" b="1" dirty="0">
                <a:solidFill>
                  <a:schemeClr val="bg1"/>
                </a:solidFill>
              </a:rPr>
              <a:t>Valuation</a:t>
            </a:r>
          </a:p>
          <a:p>
            <a:pPr algn="ctr" eaLnBrk="1" hangingPunct="1">
              <a:buFont typeface="Arial" pitchFamily="34" charset="0"/>
              <a:buChar char="•"/>
              <a:defRPr/>
            </a:pP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8439" name="Slide Number Placeholder 8">
            <a:extLst>
              <a:ext uri="{FF2B5EF4-FFF2-40B4-BE49-F238E27FC236}">
                <a16:creationId xmlns:a16="http://schemas.microsoft.com/office/drawing/2014/main" id="{C398220D-67F8-4D74-9E42-1B721A6E25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0" y="6477001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05345AF0-C877-46B0-A2A8-F87BFC999EEE}" type="slidenum">
              <a:rPr lang="en-US" altLang="en-US" sz="1200">
                <a:solidFill>
                  <a:srgbClr val="000000"/>
                </a:solidFill>
                <a:latin typeface="Gill Sans MT" panose="020B0502020104020203" pitchFamily="34" charset="0"/>
              </a:rPr>
              <a:pPr algn="r" eaLnBrk="1" hangingPunct="1"/>
              <a:t>60</a:t>
            </a:fld>
            <a:endParaRPr lang="en-US" altLang="en-US" sz="1200">
              <a:solidFill>
                <a:srgbClr val="000000"/>
              </a:solidFill>
              <a:latin typeface="Gill Sans MT" panose="020B0502020104020203" pitchFamily="34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4B9409D8-51F4-418D-8554-2095B29D8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1189" y="274639"/>
            <a:ext cx="8429625" cy="439737"/>
          </a:xfrm>
        </p:spPr>
        <p:txBody>
          <a:bodyPr/>
          <a:lstStyle/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Broad process of raising Private equity capital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F687A748-3332-4FD8-BB31-D558D8E45A5F}"/>
              </a:ext>
            </a:extLst>
          </p:cNvPr>
          <p:cNvGraphicFramePr/>
          <p:nvPr/>
        </p:nvGraphicFramePr>
        <p:xfrm>
          <a:off x="1676400" y="1143000"/>
          <a:ext cx="89154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484" name="TextBox 6">
            <a:extLst>
              <a:ext uri="{FF2B5EF4-FFF2-40B4-BE49-F238E27FC236}">
                <a16:creationId xmlns:a16="http://schemas.microsoft.com/office/drawing/2014/main" id="{8A1E6664-CA9C-4B36-BEDA-81D9E6DF10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1065214"/>
            <a:ext cx="18176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latin typeface="Calibri" panose="020F0502020204030204" pitchFamily="34" charset="0"/>
              </a:rPr>
              <a:t>Pre infusion of money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DEA001-A40F-43B5-BF49-73D80DDDFD87}"/>
              </a:ext>
            </a:extLst>
          </p:cNvPr>
          <p:cNvSpPr txBox="1"/>
          <p:nvPr/>
        </p:nvSpPr>
        <p:spPr>
          <a:xfrm>
            <a:off x="2027873" y="4035426"/>
            <a:ext cx="179895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400" b="1" dirty="0">
                <a:latin typeface="+mj-lt"/>
              </a:rPr>
              <a:t>Post infusion of money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7D027CB2-0791-4D1A-BB5B-527A13DCD032}"/>
              </a:ext>
            </a:extLst>
          </p:cNvPr>
          <p:cNvGraphicFramePr/>
          <p:nvPr/>
        </p:nvGraphicFramePr>
        <p:xfrm>
          <a:off x="1828800" y="4572000"/>
          <a:ext cx="7010400" cy="53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3EF7D132-6622-481C-B601-FC8DCC57C97E}"/>
              </a:ext>
            </a:extLst>
          </p:cNvPr>
          <p:cNvSpPr txBox="1"/>
          <p:nvPr/>
        </p:nvSpPr>
        <p:spPr>
          <a:xfrm>
            <a:off x="1905000" y="2208213"/>
            <a:ext cx="2209800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09538" indent="-109538" algn="just">
              <a:buFont typeface="Arial" pitchFamily="34" charset="0"/>
              <a:buChar char="•"/>
              <a:defRPr/>
            </a:pPr>
            <a:r>
              <a:rPr lang="en-US" sz="1400" dirty="0">
                <a:latin typeface="Calibri" pitchFamily="34" charset="0"/>
              </a:rPr>
              <a:t>Business plan highlights markets, company, expansion plan</a:t>
            </a:r>
          </a:p>
          <a:p>
            <a:pPr marL="109538" indent="-109538" algn="just">
              <a:defRPr/>
            </a:pPr>
            <a:endParaRPr lang="en-US" sz="1400" dirty="0">
              <a:latin typeface="Calibri" pitchFamily="34" charset="0"/>
            </a:endParaRPr>
          </a:p>
          <a:p>
            <a:pPr marL="109538" indent="-109538" algn="just">
              <a:buFont typeface="Arial" pitchFamily="34" charset="0"/>
              <a:buChar char="•"/>
              <a:defRPr/>
            </a:pPr>
            <a:r>
              <a:rPr lang="en-US" sz="1400" dirty="0" err="1">
                <a:latin typeface="Calibri" pitchFamily="34" charset="0"/>
              </a:rPr>
              <a:t>Indepth</a:t>
            </a:r>
            <a:r>
              <a:rPr lang="en-US" sz="1400" dirty="0">
                <a:latin typeface="Calibri" pitchFamily="34" charset="0"/>
              </a:rPr>
              <a:t> financial model </a:t>
            </a:r>
          </a:p>
          <a:p>
            <a:pPr algn="ctr" eaLnBrk="1" hangingPunct="1">
              <a:defRPr/>
            </a:pPr>
            <a:endParaRPr lang="en-US" sz="1400" dirty="0">
              <a:latin typeface="Calibri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728F15-0511-4039-81A4-E1CA182D4CC5}"/>
              </a:ext>
            </a:extLst>
          </p:cNvPr>
          <p:cNvSpPr txBox="1"/>
          <p:nvPr/>
        </p:nvSpPr>
        <p:spPr>
          <a:xfrm>
            <a:off x="4495800" y="2222500"/>
            <a:ext cx="2209800" cy="1816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09538" indent="-109538" algn="just">
              <a:buFont typeface="Arial" pitchFamily="34" charset="0"/>
              <a:buChar char="•"/>
              <a:defRPr/>
            </a:pPr>
            <a:r>
              <a:rPr lang="en-US" sz="1400" dirty="0">
                <a:latin typeface="Calibri" pitchFamily="34" charset="0"/>
              </a:rPr>
              <a:t>Fund carries out extensive research and business analysis</a:t>
            </a:r>
          </a:p>
          <a:p>
            <a:pPr marL="109538" indent="-109538" algn="just">
              <a:defRPr/>
            </a:pPr>
            <a:endParaRPr lang="en-US" sz="1400" dirty="0">
              <a:latin typeface="Calibri" pitchFamily="34" charset="0"/>
            </a:endParaRPr>
          </a:p>
          <a:p>
            <a:pPr marL="109538" indent="-109538" algn="just">
              <a:buFont typeface="Arial" pitchFamily="34" charset="0"/>
              <a:buChar char="•"/>
              <a:defRPr/>
            </a:pPr>
            <a:r>
              <a:rPr lang="en-US" sz="1400" dirty="0">
                <a:latin typeface="Calibri" pitchFamily="34" charset="0"/>
              </a:rPr>
              <a:t>Broad valuation parameters and commercials are agreed </a:t>
            </a:r>
          </a:p>
          <a:p>
            <a:pPr algn="ctr" eaLnBrk="1" hangingPunct="1">
              <a:defRPr/>
            </a:pPr>
            <a:endParaRPr lang="en-US" sz="1400" dirty="0">
              <a:latin typeface="Calibri" pitchFamily="34" charset="0"/>
            </a:endParaRPr>
          </a:p>
        </p:txBody>
      </p:sp>
      <p:sp>
        <p:nvSpPr>
          <p:cNvPr id="20489" name="TextBox 11">
            <a:extLst>
              <a:ext uri="{FF2B5EF4-FFF2-40B4-BE49-F238E27FC236}">
                <a16:creationId xmlns:a16="http://schemas.microsoft.com/office/drawing/2014/main" id="{F0A02847-3636-4EED-BB6A-A05DB6D78A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2132013"/>
            <a:ext cx="25908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9538" indent="-109538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en-US" altLang="en-US" sz="1400">
                <a:latin typeface="Calibri" panose="020F0502020204030204" pitchFamily="34" charset="0"/>
              </a:rPr>
              <a:t>Term sheet highlights inprinciple agreement to key commercial terms</a:t>
            </a:r>
          </a:p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en-US" altLang="en-US" sz="1400">
                <a:latin typeface="Calibri" panose="020F0502020204030204" pitchFamily="34" charset="0"/>
              </a:rPr>
              <a:t> External party appointed for financial due diligence</a:t>
            </a:r>
          </a:p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en-US" altLang="en-US" sz="1400">
                <a:latin typeface="Calibri" panose="020F0502020204030204" pitchFamily="34" charset="0"/>
              </a:rPr>
              <a:t> Valuation adjustment post Due Diligence report</a:t>
            </a:r>
          </a:p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en-US" altLang="en-US" sz="1400">
                <a:latin typeface="Calibri" panose="020F0502020204030204" pitchFamily="34" charset="0"/>
              </a:rPr>
              <a:t>Execution of shareholder agreement and closure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D1AC97B-D743-48F1-BA93-EEEDFD2B37D7}"/>
              </a:ext>
            </a:extLst>
          </p:cNvPr>
          <p:cNvSpPr txBox="1"/>
          <p:nvPr/>
        </p:nvSpPr>
        <p:spPr>
          <a:xfrm>
            <a:off x="1905000" y="5127625"/>
            <a:ext cx="2209800" cy="1169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09538" indent="-109538" algn="just">
              <a:buFont typeface="Arial" pitchFamily="34" charset="0"/>
              <a:buChar char="•"/>
              <a:defRPr/>
            </a:pPr>
            <a:r>
              <a:rPr lang="en-US" sz="1400" dirty="0">
                <a:latin typeface="Calibri" pitchFamily="34" charset="0"/>
              </a:rPr>
              <a:t>Create MIS systems and budgeting to formulate and track business numbers</a:t>
            </a:r>
          </a:p>
          <a:p>
            <a:pPr algn="ctr" eaLnBrk="1" hangingPunct="1">
              <a:defRPr/>
            </a:pPr>
            <a:endParaRPr lang="en-US" sz="1400" dirty="0">
              <a:latin typeface="Calibri" pitchFamily="34" charset="0"/>
            </a:endParaRPr>
          </a:p>
        </p:txBody>
      </p:sp>
      <p:sp>
        <p:nvSpPr>
          <p:cNvPr id="20491" name="TextBox 13">
            <a:extLst>
              <a:ext uri="{FF2B5EF4-FFF2-40B4-BE49-F238E27FC236}">
                <a16:creationId xmlns:a16="http://schemas.microsoft.com/office/drawing/2014/main" id="{8A6C90D5-68A4-4F87-BFAE-AB20E4811D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5122864"/>
            <a:ext cx="2209800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9538" indent="-109538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en-US" altLang="en-US" sz="1400">
                <a:latin typeface="Calibri" panose="020F0502020204030204" pitchFamily="34" charset="0"/>
              </a:rPr>
              <a:t>Private equity fund would monitor business numbers periodically on its own or through external party</a:t>
            </a:r>
          </a:p>
        </p:txBody>
      </p:sp>
      <p:sp>
        <p:nvSpPr>
          <p:cNvPr id="20492" name="TextBox 14">
            <a:extLst>
              <a:ext uri="{FF2B5EF4-FFF2-40B4-BE49-F238E27FC236}">
                <a16:creationId xmlns:a16="http://schemas.microsoft.com/office/drawing/2014/main" id="{A1507549-A6AA-43BA-B4C3-320A6DD52F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5184776"/>
            <a:ext cx="22098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9538" indent="-109538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en-US" altLang="en-US" sz="1400">
                <a:latin typeface="Calibri" panose="020F0502020204030204" pitchFamily="34" charset="0"/>
              </a:rPr>
              <a:t>Key business parameters are taken up at Board for discussion</a:t>
            </a:r>
          </a:p>
        </p:txBody>
      </p:sp>
      <p:sp>
        <p:nvSpPr>
          <p:cNvPr id="20493" name="Slide Number Placeholder 8">
            <a:extLst>
              <a:ext uri="{FF2B5EF4-FFF2-40B4-BE49-F238E27FC236}">
                <a16:creationId xmlns:a16="http://schemas.microsoft.com/office/drawing/2014/main" id="{41E8B66A-38C4-4B07-B67C-9EA5309946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0" y="6492876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77175EB4-3F6F-40BF-8BDA-6B09290E4A21}" type="slidenum">
              <a:rPr lang="en-US" altLang="en-US" sz="1200">
                <a:solidFill>
                  <a:srgbClr val="000000"/>
                </a:solidFill>
                <a:latin typeface="Gill Sans MT" panose="020B0502020104020203" pitchFamily="34" charset="0"/>
              </a:rPr>
              <a:pPr algn="r" eaLnBrk="1" hangingPunct="1"/>
              <a:t>61</a:t>
            </a:fld>
            <a:endParaRPr lang="en-US" altLang="en-US" sz="1200">
              <a:solidFill>
                <a:srgbClr val="000000"/>
              </a:solidFill>
              <a:latin typeface="Gill Sans MT" panose="020B0502020104020203" pitchFamily="34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75385-896F-4078-A403-A5C3426C1C4B}"/>
              </a:ext>
            </a:extLst>
          </p:cNvPr>
          <p:cNvSpPr txBox="1">
            <a:spLocks/>
          </p:cNvSpPr>
          <p:nvPr/>
        </p:nvSpPr>
        <p:spPr>
          <a:xfrm>
            <a:off x="1676401" y="474664"/>
            <a:ext cx="8429625" cy="439737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00F45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00F45"/>
                </a:solidFill>
                <a:latin typeface="Gill Sans M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00F45"/>
                </a:solidFill>
                <a:latin typeface="Gill Sans M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00F45"/>
                </a:solidFill>
                <a:latin typeface="Gill Sans M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00F45"/>
                </a:solidFill>
                <a:latin typeface="Gill Sans M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300F45"/>
                </a:solidFill>
                <a:latin typeface="Gill Sans M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300F45"/>
                </a:solidFill>
                <a:latin typeface="Gill Sans M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300F45"/>
                </a:solidFill>
                <a:latin typeface="Gill Sans M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300F45"/>
                </a:solidFill>
                <a:latin typeface="Gill Sans MT" pitchFamily="34" charset="0"/>
              </a:defRPr>
            </a:lvl9pPr>
          </a:lstStyle>
          <a:p>
            <a:pPr>
              <a:defRPr/>
            </a:pPr>
            <a:r>
              <a:rPr lang="en-US" sz="2000" b="1" dirty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Typical issues faced in concluding private equity deals	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B5133F-C9F6-4037-B772-9563FA8C00FA}"/>
              </a:ext>
            </a:extLst>
          </p:cNvPr>
          <p:cNvSpPr txBox="1">
            <a:spLocks/>
          </p:cNvSpPr>
          <p:nvPr/>
        </p:nvSpPr>
        <p:spPr bwMode="auto">
          <a:xfrm>
            <a:off x="1676401" y="1243014"/>
            <a:ext cx="8181975" cy="492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defRPr/>
            </a:pPr>
            <a:r>
              <a:rPr lang="en-US" altLang="en-US" sz="1800" kern="0" dirty="0">
                <a:latin typeface="Calibri" pitchFamily="34" charset="0"/>
              </a:rPr>
              <a:t>Business model – </a:t>
            </a:r>
            <a:r>
              <a:rPr lang="en-US" altLang="en-US" sz="1800" b="1" kern="0" dirty="0">
                <a:solidFill>
                  <a:schemeClr val="tx2"/>
                </a:solidFill>
                <a:latin typeface="Calibri" pitchFamily="34" charset="0"/>
              </a:rPr>
              <a:t>Call of PE fund on the business</a:t>
            </a:r>
          </a:p>
          <a:p>
            <a:pPr algn="just">
              <a:defRPr/>
            </a:pPr>
            <a:endParaRPr lang="en-US" altLang="en-US" sz="1800" kern="0" dirty="0">
              <a:latin typeface="Calibri" pitchFamily="34" charset="0"/>
            </a:endParaRPr>
          </a:p>
          <a:p>
            <a:pPr algn="just">
              <a:defRPr/>
            </a:pPr>
            <a:r>
              <a:rPr lang="en-US" altLang="en-US" sz="1800" kern="0" dirty="0">
                <a:latin typeface="Calibri" pitchFamily="34" charset="0"/>
              </a:rPr>
              <a:t>Valuation – </a:t>
            </a:r>
            <a:r>
              <a:rPr lang="en-US" altLang="en-US" sz="1800" b="1" kern="0" dirty="0">
                <a:solidFill>
                  <a:schemeClr val="tx2"/>
                </a:solidFill>
                <a:latin typeface="Calibri" pitchFamily="34" charset="0"/>
              </a:rPr>
              <a:t>Both parties to agree on valuation</a:t>
            </a:r>
          </a:p>
          <a:p>
            <a:pPr algn="just">
              <a:defRPr/>
            </a:pPr>
            <a:endParaRPr lang="en-US" altLang="en-US" sz="1800" kern="0" dirty="0">
              <a:latin typeface="Calibri" pitchFamily="34" charset="0"/>
            </a:endParaRPr>
          </a:p>
          <a:p>
            <a:pPr algn="just">
              <a:defRPr/>
            </a:pPr>
            <a:r>
              <a:rPr lang="en-US" altLang="en-US" sz="1800" kern="0" dirty="0">
                <a:latin typeface="Calibri" pitchFamily="34" charset="0"/>
              </a:rPr>
              <a:t>Agreement Terms – </a:t>
            </a:r>
            <a:r>
              <a:rPr lang="en-US" altLang="en-US" sz="1800" b="1" kern="0" dirty="0">
                <a:solidFill>
                  <a:schemeClr val="tx2"/>
                </a:solidFill>
                <a:latin typeface="Calibri" pitchFamily="34" charset="0"/>
              </a:rPr>
              <a:t>Stringent terms if things don’t work out as planned</a:t>
            </a:r>
          </a:p>
          <a:p>
            <a:pPr algn="just">
              <a:defRPr/>
            </a:pPr>
            <a:endParaRPr lang="en-US" altLang="en-US" sz="1800" kern="0" dirty="0">
              <a:latin typeface="Calibri" pitchFamily="34" charset="0"/>
            </a:endParaRPr>
          </a:p>
          <a:p>
            <a:pPr algn="just">
              <a:defRPr/>
            </a:pPr>
            <a:r>
              <a:rPr lang="en-US" altLang="en-US" sz="1800" kern="0" dirty="0">
                <a:latin typeface="Calibri" pitchFamily="34" charset="0"/>
              </a:rPr>
              <a:t>Exit options – </a:t>
            </a:r>
            <a:r>
              <a:rPr lang="en-US" altLang="en-US" sz="1800" b="1" kern="0" dirty="0">
                <a:solidFill>
                  <a:schemeClr val="tx2"/>
                </a:solidFill>
                <a:latin typeface="Calibri" pitchFamily="34" charset="0"/>
              </a:rPr>
              <a:t>Fund requiring immense clarity on exit</a:t>
            </a:r>
          </a:p>
          <a:p>
            <a:pPr algn="just">
              <a:defRPr/>
            </a:pPr>
            <a:endParaRPr lang="en-US" altLang="en-US" sz="1800" kern="0" dirty="0">
              <a:latin typeface="Calibri" pitchFamily="34" charset="0"/>
            </a:endParaRPr>
          </a:p>
          <a:p>
            <a:pPr algn="just">
              <a:defRPr/>
            </a:pPr>
            <a:r>
              <a:rPr lang="en-US" altLang="en-US" sz="1800" kern="0" dirty="0">
                <a:latin typeface="Calibri" pitchFamily="34" charset="0"/>
              </a:rPr>
              <a:t>Confidence in promoter – </a:t>
            </a:r>
            <a:r>
              <a:rPr lang="en-US" altLang="en-US" sz="1800" b="1" kern="0" dirty="0">
                <a:solidFill>
                  <a:schemeClr val="tx2"/>
                </a:solidFill>
                <a:latin typeface="Calibri" pitchFamily="34" charset="0"/>
              </a:rPr>
              <a:t>Will the promoter deliver?</a:t>
            </a:r>
          </a:p>
          <a:p>
            <a:pPr algn="just">
              <a:defRPr/>
            </a:pPr>
            <a:endParaRPr lang="en-US" altLang="en-US" sz="1800" kern="0" dirty="0">
              <a:latin typeface="Calibri" pitchFamily="34" charset="0"/>
            </a:endParaRPr>
          </a:p>
          <a:p>
            <a:pPr algn="just">
              <a:defRPr/>
            </a:pPr>
            <a:r>
              <a:rPr lang="en-US" altLang="en-US" sz="1800" kern="0" dirty="0">
                <a:latin typeface="Calibri" pitchFamily="34" charset="0"/>
              </a:rPr>
              <a:t>Fear of private equity fund running the show – </a:t>
            </a:r>
            <a:r>
              <a:rPr lang="en-US" altLang="en-US" sz="1800" b="1" kern="0" dirty="0">
                <a:solidFill>
                  <a:schemeClr val="tx2"/>
                </a:solidFill>
                <a:latin typeface="Calibri" pitchFamily="34" charset="0"/>
              </a:rPr>
              <a:t>Monitoring  vis-à-vis micro management</a:t>
            </a:r>
          </a:p>
        </p:txBody>
      </p:sp>
      <p:sp>
        <p:nvSpPr>
          <p:cNvPr id="22532" name="Slide Number Placeholder 8">
            <a:extLst>
              <a:ext uri="{FF2B5EF4-FFF2-40B4-BE49-F238E27FC236}">
                <a16:creationId xmlns:a16="http://schemas.microsoft.com/office/drawing/2014/main" id="{F2D5576B-3F11-47D5-9B1F-3087125F0D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0" y="6492876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01EB8202-1A99-4292-8D3B-AA43406301D6}" type="slidenum">
              <a:rPr lang="en-US" altLang="en-US" sz="1200">
                <a:solidFill>
                  <a:srgbClr val="000000"/>
                </a:solidFill>
                <a:latin typeface="Gill Sans MT" panose="020B0502020104020203" pitchFamily="34" charset="0"/>
              </a:rPr>
              <a:pPr algn="r" eaLnBrk="1" hangingPunct="1"/>
              <a:t>62</a:t>
            </a:fld>
            <a:endParaRPr lang="en-US" altLang="en-US" sz="1200">
              <a:solidFill>
                <a:srgbClr val="000000"/>
              </a:solidFill>
              <a:latin typeface="Gill Sans MT" panose="020B0502020104020203" pitchFamily="34" charset="0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86C97-E316-4648-823F-82D8249CFFE9}"/>
              </a:ext>
            </a:extLst>
          </p:cNvPr>
          <p:cNvSpPr txBox="1">
            <a:spLocks/>
          </p:cNvSpPr>
          <p:nvPr/>
        </p:nvSpPr>
        <p:spPr>
          <a:xfrm>
            <a:off x="1676401" y="474664"/>
            <a:ext cx="8429625" cy="439737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00F45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00F45"/>
                </a:solidFill>
                <a:latin typeface="Gill Sans M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00F45"/>
                </a:solidFill>
                <a:latin typeface="Gill Sans M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00F45"/>
                </a:solidFill>
                <a:latin typeface="Gill Sans M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00F45"/>
                </a:solidFill>
                <a:latin typeface="Gill Sans M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300F45"/>
                </a:solidFill>
                <a:latin typeface="Gill Sans M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300F45"/>
                </a:solidFill>
                <a:latin typeface="Gill Sans M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300F45"/>
                </a:solidFill>
                <a:latin typeface="Gill Sans M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300F45"/>
                </a:solidFill>
                <a:latin typeface="Gill Sans MT" pitchFamily="34" charset="0"/>
              </a:defRPr>
            </a:lvl9pPr>
          </a:lstStyle>
          <a:p>
            <a:pPr>
              <a:defRPr/>
            </a:pPr>
            <a:r>
              <a:rPr lang="en-US" sz="2000" b="1" dirty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Typical dilemma's faced by the management</a:t>
            </a:r>
          </a:p>
        </p:txBody>
      </p:sp>
      <p:sp>
        <p:nvSpPr>
          <p:cNvPr id="15363" name="Rounded Rectangle 2">
            <a:extLst>
              <a:ext uri="{FF2B5EF4-FFF2-40B4-BE49-F238E27FC236}">
                <a16:creationId xmlns:a16="http://schemas.microsoft.com/office/drawing/2014/main" id="{D04F8717-12DE-429D-A82A-1D37796F90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219200"/>
            <a:ext cx="1905000" cy="609600"/>
          </a:xfrm>
          <a:prstGeom prst="roundRect">
            <a:avLst>
              <a:gd name="adj" fmla="val 16667"/>
            </a:avLst>
          </a:prstGeom>
          <a:solidFill>
            <a:schemeClr val="accent2">
              <a:lumMod val="50000"/>
            </a:schemeClr>
          </a:solidFill>
          <a:ln w="9525" algn="ctr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GB" altLang="en-US" sz="1600" b="1">
                <a:solidFill>
                  <a:schemeClr val="bg1"/>
                </a:solidFill>
                <a:latin typeface="Calibri" pitchFamily="34" charset="0"/>
              </a:rPr>
              <a:t>Growth v/s Dilution</a:t>
            </a:r>
            <a:endParaRPr lang="en-IN" altLang="en-US" sz="16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364" name="Rounded Rectangle 3">
            <a:extLst>
              <a:ext uri="{FF2B5EF4-FFF2-40B4-BE49-F238E27FC236}">
                <a16:creationId xmlns:a16="http://schemas.microsoft.com/office/drawing/2014/main" id="{2809C272-4178-458E-8FD4-EA51A3E211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2057400"/>
            <a:ext cx="1905000" cy="609600"/>
          </a:xfrm>
          <a:prstGeom prst="roundRect">
            <a:avLst>
              <a:gd name="adj" fmla="val 16667"/>
            </a:avLst>
          </a:prstGeom>
          <a:solidFill>
            <a:schemeClr val="accent2">
              <a:lumMod val="50000"/>
            </a:schemeClr>
          </a:solidFill>
          <a:ln w="9525" algn="ctr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GB" altLang="en-US" sz="1600" b="1">
                <a:solidFill>
                  <a:schemeClr val="bg1"/>
                </a:solidFill>
                <a:latin typeface="Calibri" pitchFamily="34" charset="0"/>
              </a:rPr>
              <a:t>Control &amp; </a:t>
            </a:r>
          </a:p>
          <a:p>
            <a:pPr algn="ctr" eaLnBrk="1" hangingPunct="1">
              <a:defRPr/>
            </a:pPr>
            <a:r>
              <a:rPr lang="en-GB" altLang="en-US" sz="1600" b="1">
                <a:solidFill>
                  <a:schemeClr val="bg1"/>
                </a:solidFill>
                <a:latin typeface="Calibri" pitchFamily="34" charset="0"/>
              </a:rPr>
              <a:t>interference</a:t>
            </a:r>
            <a:endParaRPr lang="en-IN" altLang="en-US" sz="16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365" name="Rounded Rectangle 4">
            <a:extLst>
              <a:ext uri="{FF2B5EF4-FFF2-40B4-BE49-F238E27FC236}">
                <a16:creationId xmlns:a16="http://schemas.microsoft.com/office/drawing/2014/main" id="{8DCCDE3F-8147-43F7-B642-B7FC8570C4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886200"/>
            <a:ext cx="1905000" cy="609600"/>
          </a:xfrm>
          <a:prstGeom prst="roundRect">
            <a:avLst>
              <a:gd name="adj" fmla="val 16667"/>
            </a:avLst>
          </a:prstGeom>
          <a:solidFill>
            <a:schemeClr val="accent2">
              <a:lumMod val="50000"/>
            </a:schemeClr>
          </a:solidFill>
          <a:ln w="9525" algn="ctr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GB" altLang="en-US" sz="1600" b="1">
                <a:solidFill>
                  <a:schemeClr val="bg1"/>
                </a:solidFill>
                <a:latin typeface="Calibri" pitchFamily="34" charset="0"/>
              </a:rPr>
              <a:t>Investment Horizon</a:t>
            </a:r>
            <a:endParaRPr lang="en-IN" altLang="en-US" sz="16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366" name="Rounded Rectangle 5">
            <a:extLst>
              <a:ext uri="{FF2B5EF4-FFF2-40B4-BE49-F238E27FC236}">
                <a16:creationId xmlns:a16="http://schemas.microsoft.com/office/drawing/2014/main" id="{35CB8ABE-995E-4C68-A91E-C5D1C1F3EB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4800600"/>
            <a:ext cx="1828800" cy="609600"/>
          </a:xfrm>
          <a:prstGeom prst="roundRect">
            <a:avLst>
              <a:gd name="adj" fmla="val 16667"/>
            </a:avLst>
          </a:prstGeom>
          <a:solidFill>
            <a:schemeClr val="accent2">
              <a:lumMod val="50000"/>
            </a:schemeClr>
          </a:solidFill>
          <a:ln w="9525" algn="ctr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GB" altLang="en-US" sz="1600" b="1">
                <a:solidFill>
                  <a:schemeClr val="bg1"/>
                </a:solidFill>
                <a:latin typeface="Calibri" pitchFamily="34" charset="0"/>
              </a:rPr>
              <a:t>Exit Options</a:t>
            </a:r>
            <a:endParaRPr lang="en-IN" altLang="en-US" sz="16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367" name="Rounded Rectangle 6">
            <a:extLst>
              <a:ext uri="{FF2B5EF4-FFF2-40B4-BE49-F238E27FC236}">
                <a16:creationId xmlns:a16="http://schemas.microsoft.com/office/drawing/2014/main" id="{5C6B412A-481A-4220-A24D-C1CCF6ED1A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2971800"/>
            <a:ext cx="1905000" cy="609600"/>
          </a:xfrm>
          <a:prstGeom prst="roundRect">
            <a:avLst>
              <a:gd name="adj" fmla="val 16667"/>
            </a:avLst>
          </a:prstGeom>
          <a:solidFill>
            <a:schemeClr val="accent2">
              <a:lumMod val="50000"/>
            </a:schemeClr>
          </a:solidFill>
          <a:ln w="9525" algn="ctr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GB" altLang="en-US" sz="1600" b="1">
                <a:solidFill>
                  <a:schemeClr val="bg1"/>
                </a:solidFill>
                <a:latin typeface="Calibri" pitchFamily="34" charset="0"/>
              </a:rPr>
              <a:t>Valuation on </a:t>
            </a:r>
          </a:p>
          <a:p>
            <a:pPr algn="ctr" eaLnBrk="1" hangingPunct="1">
              <a:defRPr/>
            </a:pPr>
            <a:r>
              <a:rPr lang="en-GB" altLang="en-US" sz="1600" b="1">
                <a:solidFill>
                  <a:schemeClr val="bg1"/>
                </a:solidFill>
                <a:latin typeface="Calibri" pitchFamily="34" charset="0"/>
              </a:rPr>
              <a:t>future earnings</a:t>
            </a:r>
            <a:endParaRPr lang="en-IN" altLang="en-US" sz="16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3570" name="TextBox 7">
            <a:extLst>
              <a:ext uri="{FF2B5EF4-FFF2-40B4-BE49-F238E27FC236}">
                <a16:creationId xmlns:a16="http://schemas.microsoft.com/office/drawing/2014/main" id="{8E6CFC6D-64E1-4F90-8215-559A5994B8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5875" y="1219200"/>
            <a:ext cx="6280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GB" altLang="en-US" sz="1600">
                <a:latin typeface="Calibri" panose="020F0502020204030204" pitchFamily="34" charset="0"/>
              </a:rPr>
              <a:t>PE leads to both growth and dilution – thus important to strike a balance between the two  </a:t>
            </a:r>
            <a:endParaRPr lang="en-IN" altLang="en-US" sz="1600">
              <a:latin typeface="Calibri" panose="020F0502020204030204" pitchFamily="34" charset="0"/>
            </a:endParaRPr>
          </a:p>
        </p:txBody>
      </p:sp>
      <p:sp>
        <p:nvSpPr>
          <p:cNvPr id="23571" name="TextBox 7">
            <a:extLst>
              <a:ext uri="{FF2B5EF4-FFF2-40B4-BE49-F238E27FC236}">
                <a16:creationId xmlns:a16="http://schemas.microsoft.com/office/drawing/2014/main" id="{945F5C95-7A5A-427A-A867-E8CC5C0704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8250" y="2057400"/>
            <a:ext cx="6280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GB" altLang="en-US" sz="1600">
                <a:latin typeface="Calibri" panose="020F0502020204030204" pitchFamily="34" charset="0"/>
              </a:rPr>
              <a:t>Fear of the management that the  fund will exercise control and interference</a:t>
            </a:r>
            <a:endParaRPr lang="en-IN" altLang="en-US" sz="1600">
              <a:latin typeface="Calibri" panose="020F0502020204030204" pitchFamily="34" charset="0"/>
            </a:endParaRPr>
          </a:p>
        </p:txBody>
      </p:sp>
      <p:sp>
        <p:nvSpPr>
          <p:cNvPr id="23572" name="TextBox 7">
            <a:extLst>
              <a:ext uri="{FF2B5EF4-FFF2-40B4-BE49-F238E27FC236}">
                <a16:creationId xmlns:a16="http://schemas.microsoft.com/office/drawing/2014/main" id="{E255C092-012A-46E1-9A4D-F1E0602DD2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8250" y="3124200"/>
            <a:ext cx="62801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GB" altLang="en-US" sz="1600">
                <a:latin typeface="Calibri" panose="020F0502020204030204" pitchFamily="34" charset="0"/>
              </a:rPr>
              <a:t>Structuring the investment on future earnings and profitability</a:t>
            </a:r>
            <a:endParaRPr lang="en-IN" altLang="en-US" sz="1600">
              <a:latin typeface="Calibri" panose="020F0502020204030204" pitchFamily="34" charset="0"/>
            </a:endParaRPr>
          </a:p>
        </p:txBody>
      </p:sp>
      <p:sp>
        <p:nvSpPr>
          <p:cNvPr id="23573" name="TextBox 7">
            <a:extLst>
              <a:ext uri="{FF2B5EF4-FFF2-40B4-BE49-F238E27FC236}">
                <a16:creationId xmlns:a16="http://schemas.microsoft.com/office/drawing/2014/main" id="{77F22255-6293-4AF4-B21A-71CA475868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8250" y="3911600"/>
            <a:ext cx="6280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GB" altLang="en-US" sz="1600">
                <a:latin typeface="Calibri" panose="020F0502020204030204" pitchFamily="34" charset="0"/>
              </a:rPr>
              <a:t>Investment Horizon typically ranges between 3 to 5 years – can extend upto 7 years. Exceptions are family houses</a:t>
            </a:r>
            <a:endParaRPr lang="en-IN" altLang="en-US" sz="1600">
              <a:latin typeface="Calibri" panose="020F0502020204030204" pitchFamily="34" charset="0"/>
            </a:endParaRPr>
          </a:p>
        </p:txBody>
      </p:sp>
      <p:sp>
        <p:nvSpPr>
          <p:cNvPr id="23574" name="TextBox 7">
            <a:extLst>
              <a:ext uri="{FF2B5EF4-FFF2-40B4-BE49-F238E27FC236}">
                <a16:creationId xmlns:a16="http://schemas.microsoft.com/office/drawing/2014/main" id="{62ED40AC-A825-41E0-BADC-F987D718D3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8250" y="4953000"/>
            <a:ext cx="62801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GB" altLang="en-US" sz="1600">
                <a:latin typeface="Calibri" panose="020F0502020204030204" pitchFamily="34" charset="0"/>
              </a:rPr>
              <a:t>IPO, Strategic Sale, Next round of larger fund</a:t>
            </a:r>
            <a:endParaRPr lang="en-IN" altLang="en-US" sz="1600">
              <a:latin typeface="Calibri" panose="020F0502020204030204" pitchFamily="34" charset="0"/>
            </a:endParaRPr>
          </a:p>
        </p:txBody>
      </p:sp>
      <p:sp>
        <p:nvSpPr>
          <p:cNvPr id="23575" name="Slide Number Placeholder 8">
            <a:extLst>
              <a:ext uri="{FF2B5EF4-FFF2-40B4-BE49-F238E27FC236}">
                <a16:creationId xmlns:a16="http://schemas.microsoft.com/office/drawing/2014/main" id="{322921EE-3FA5-437F-B1B0-5130F58F24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0" y="6492876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0C339797-3DA0-4539-BAC4-B67325D6DA22}" type="slidenum">
              <a:rPr lang="en-US" altLang="en-US" sz="1200">
                <a:solidFill>
                  <a:srgbClr val="000000"/>
                </a:solidFill>
                <a:latin typeface="Gill Sans MT" panose="020B0502020104020203" pitchFamily="34" charset="0"/>
              </a:rPr>
              <a:pPr algn="r" eaLnBrk="1" hangingPunct="1"/>
              <a:t>63</a:t>
            </a:fld>
            <a:endParaRPr lang="en-US" altLang="en-US" sz="1200">
              <a:solidFill>
                <a:srgbClr val="000000"/>
              </a:solidFill>
              <a:latin typeface="Gill Sans MT" panose="020B0502020104020203" pitchFamily="34" charset="0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677B0-6C43-4E0F-A156-A0511FF72AED}"/>
              </a:ext>
            </a:extLst>
          </p:cNvPr>
          <p:cNvSpPr txBox="1">
            <a:spLocks/>
          </p:cNvSpPr>
          <p:nvPr/>
        </p:nvSpPr>
        <p:spPr>
          <a:xfrm>
            <a:off x="1676401" y="474664"/>
            <a:ext cx="8429625" cy="439737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00F45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00F45"/>
                </a:solidFill>
                <a:latin typeface="Gill Sans M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00F45"/>
                </a:solidFill>
                <a:latin typeface="Gill Sans M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00F45"/>
                </a:solidFill>
                <a:latin typeface="Gill Sans M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00F45"/>
                </a:solidFill>
                <a:latin typeface="Gill Sans M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300F45"/>
                </a:solidFill>
                <a:latin typeface="Gill Sans M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300F45"/>
                </a:solidFill>
                <a:latin typeface="Gill Sans M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300F45"/>
                </a:solidFill>
                <a:latin typeface="Gill Sans M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300F45"/>
                </a:solidFill>
                <a:latin typeface="Gill Sans MT" pitchFamily="34" charset="0"/>
              </a:defRPr>
            </a:lvl9pPr>
          </a:lstStyle>
          <a:p>
            <a:pPr>
              <a:defRPr/>
            </a:pPr>
            <a:r>
              <a:rPr lang="en-US" sz="2000" b="1" dirty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Critical evaluation of raising private equity capital</a:t>
            </a:r>
          </a:p>
        </p:txBody>
      </p:sp>
      <p:cxnSp>
        <p:nvCxnSpPr>
          <p:cNvPr id="24579" name="Straight Connector 3">
            <a:extLst>
              <a:ext uri="{FF2B5EF4-FFF2-40B4-BE49-F238E27FC236}">
                <a16:creationId xmlns:a16="http://schemas.microsoft.com/office/drawing/2014/main" id="{CF93F44B-8B3D-4AF2-8F92-FDC1F818EDF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746750" y="1143000"/>
            <a:ext cx="0" cy="5410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580" name="TextBox 5">
            <a:extLst>
              <a:ext uri="{FF2B5EF4-FFF2-40B4-BE49-F238E27FC236}">
                <a16:creationId xmlns:a16="http://schemas.microsoft.com/office/drawing/2014/main" id="{B02353D9-D0F1-4E3B-85E9-99D4669DA1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1077914"/>
            <a:ext cx="14811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GB" altLang="en-US" b="1">
                <a:latin typeface="Calibri" panose="020F0502020204030204" pitchFamily="34" charset="0"/>
              </a:rPr>
              <a:t>ADVANTAGES</a:t>
            </a:r>
            <a:endParaRPr lang="en-IN" altLang="en-US" b="1">
              <a:latin typeface="Calibri" panose="020F0502020204030204" pitchFamily="34" charset="0"/>
            </a:endParaRPr>
          </a:p>
        </p:txBody>
      </p:sp>
      <p:sp>
        <p:nvSpPr>
          <p:cNvPr id="24581" name="TextBox 7">
            <a:extLst>
              <a:ext uri="{FF2B5EF4-FFF2-40B4-BE49-F238E27FC236}">
                <a16:creationId xmlns:a16="http://schemas.microsoft.com/office/drawing/2014/main" id="{5D98292E-A3A6-4F75-8DAB-A84A97A89B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1864" y="1066800"/>
            <a:ext cx="14176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GB" altLang="en-US" b="1">
                <a:latin typeface="Calibri" panose="020F0502020204030204" pitchFamily="34" charset="0"/>
              </a:rPr>
              <a:t>CHALLENGES</a:t>
            </a:r>
            <a:endParaRPr lang="en-IN" altLang="en-US" b="1">
              <a:latin typeface="Calibri" panose="020F0502020204030204" pitchFamily="34" charset="0"/>
            </a:endParaRPr>
          </a:p>
        </p:txBody>
      </p:sp>
      <p:sp>
        <p:nvSpPr>
          <p:cNvPr id="24582" name="TextBox 8">
            <a:extLst>
              <a:ext uri="{FF2B5EF4-FFF2-40B4-BE49-F238E27FC236}">
                <a16:creationId xmlns:a16="http://schemas.microsoft.com/office/drawing/2014/main" id="{21EADE84-CFB3-4C85-BAEA-D788F40F0F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1" y="1828800"/>
            <a:ext cx="3954463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en-GB" altLang="en-US" sz="1600" dirty="0">
                <a:latin typeface="Calibri" panose="020F0502020204030204" pitchFamily="34" charset="0"/>
              </a:rPr>
              <a:t>Institutionalisation of the company</a:t>
            </a:r>
          </a:p>
          <a:p>
            <a:pPr algn="just" eaLnBrk="1" hangingPunct="1">
              <a:buFont typeface="Arial" panose="020B0604020202020204" pitchFamily="34" charset="0"/>
              <a:buChar char="•"/>
            </a:pPr>
            <a:endParaRPr lang="en-GB" altLang="en-US" sz="1600" dirty="0">
              <a:latin typeface="Calibri" panose="020F0502020204030204" pitchFamily="34" charset="0"/>
            </a:endParaRPr>
          </a:p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en-GB" altLang="en-US" sz="1600" dirty="0">
                <a:latin typeface="Calibri" panose="020F0502020204030204" pitchFamily="34" charset="0"/>
              </a:rPr>
              <a:t>Corporate governance</a:t>
            </a:r>
          </a:p>
          <a:p>
            <a:pPr algn="just" eaLnBrk="1" hangingPunct="1">
              <a:buFont typeface="Arial" panose="020B0604020202020204" pitchFamily="34" charset="0"/>
              <a:buChar char="•"/>
            </a:pPr>
            <a:endParaRPr lang="en-GB" altLang="en-US" sz="1600" dirty="0">
              <a:latin typeface="Calibri" panose="020F0502020204030204" pitchFamily="34" charset="0"/>
            </a:endParaRPr>
          </a:p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en-GB" altLang="en-US" sz="1600" dirty="0">
                <a:latin typeface="Calibri" panose="020F0502020204030204" pitchFamily="34" charset="0"/>
              </a:rPr>
              <a:t>Strategic insights and direction</a:t>
            </a:r>
          </a:p>
          <a:p>
            <a:pPr algn="just" eaLnBrk="1" hangingPunct="1">
              <a:buFont typeface="Arial" panose="020B0604020202020204" pitchFamily="34" charset="0"/>
              <a:buChar char="•"/>
            </a:pPr>
            <a:endParaRPr lang="en-GB" altLang="en-US" sz="1600" dirty="0">
              <a:latin typeface="Calibri" panose="020F0502020204030204" pitchFamily="34" charset="0"/>
            </a:endParaRPr>
          </a:p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en-GB" altLang="en-US" sz="1600" dirty="0">
                <a:latin typeface="Calibri" panose="020F0502020204030204" pitchFamily="34" charset="0"/>
              </a:rPr>
              <a:t>Definitive growth vision and plan</a:t>
            </a:r>
          </a:p>
          <a:p>
            <a:pPr algn="just" eaLnBrk="1" hangingPunct="1">
              <a:buFont typeface="Arial" panose="020B0604020202020204" pitchFamily="34" charset="0"/>
              <a:buChar char="•"/>
            </a:pPr>
            <a:endParaRPr lang="en-GB" altLang="en-US" sz="1600" dirty="0">
              <a:latin typeface="Calibri" panose="020F0502020204030204" pitchFamily="34" charset="0"/>
            </a:endParaRPr>
          </a:p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en-GB" altLang="en-US" sz="1600" dirty="0">
                <a:latin typeface="Calibri" panose="020F0502020204030204" pitchFamily="34" charset="0"/>
              </a:rPr>
              <a:t>Efficiency in capital</a:t>
            </a:r>
          </a:p>
          <a:p>
            <a:pPr algn="just" eaLnBrk="1" hangingPunct="1">
              <a:buFont typeface="Arial" panose="020B0604020202020204" pitchFamily="34" charset="0"/>
              <a:buChar char="•"/>
            </a:pPr>
            <a:endParaRPr lang="en-GB" altLang="en-US" sz="1600" dirty="0">
              <a:latin typeface="Calibri" panose="020F0502020204030204" pitchFamily="34" charset="0"/>
            </a:endParaRPr>
          </a:p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en-GB" altLang="en-US" sz="1600" dirty="0">
                <a:latin typeface="Calibri" panose="020F0502020204030204" pitchFamily="34" charset="0"/>
              </a:rPr>
              <a:t>Global connect</a:t>
            </a:r>
          </a:p>
        </p:txBody>
      </p:sp>
      <p:sp>
        <p:nvSpPr>
          <p:cNvPr id="24583" name="TextBox 9">
            <a:extLst>
              <a:ext uri="{FF2B5EF4-FFF2-40B4-BE49-F238E27FC236}">
                <a16:creationId xmlns:a16="http://schemas.microsoft.com/office/drawing/2014/main" id="{D0238319-FFBA-4C1D-98A7-F9673CF87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1" y="1752600"/>
            <a:ext cx="3954463" cy="600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en-GB" altLang="en-US" sz="1600">
                <a:latin typeface="Calibri" panose="020F0502020204030204" pitchFamily="34" charset="0"/>
              </a:rPr>
              <a:t>Exit pressure</a:t>
            </a:r>
          </a:p>
          <a:p>
            <a:pPr algn="just" eaLnBrk="1" hangingPunct="1">
              <a:buFont typeface="Arial" panose="020B0604020202020204" pitchFamily="34" charset="0"/>
              <a:buChar char="•"/>
            </a:pPr>
            <a:endParaRPr lang="en-GB" altLang="en-US" sz="1600">
              <a:latin typeface="Calibri" panose="020F0502020204030204" pitchFamily="34" charset="0"/>
            </a:endParaRPr>
          </a:p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en-GB" altLang="en-US" sz="1600">
                <a:latin typeface="Calibri" panose="020F0502020204030204" pitchFamily="34" charset="0"/>
              </a:rPr>
              <a:t>Most expensive form of capital</a:t>
            </a:r>
          </a:p>
          <a:p>
            <a:pPr algn="just" eaLnBrk="1" hangingPunct="1">
              <a:buFont typeface="Arial" panose="020B0604020202020204" pitchFamily="34" charset="0"/>
              <a:buChar char="•"/>
            </a:pPr>
            <a:endParaRPr lang="en-GB" altLang="en-US" sz="1600">
              <a:latin typeface="Calibri" panose="020F0502020204030204" pitchFamily="34" charset="0"/>
            </a:endParaRPr>
          </a:p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en-GB" altLang="en-US" sz="1600">
                <a:latin typeface="Calibri" panose="020F0502020204030204" pitchFamily="34" charset="0"/>
              </a:rPr>
              <a:t>To prepare for strategic sale</a:t>
            </a:r>
          </a:p>
          <a:p>
            <a:pPr algn="just" eaLnBrk="1" hangingPunct="1">
              <a:buFont typeface="Arial" panose="020B0604020202020204" pitchFamily="34" charset="0"/>
              <a:buChar char="•"/>
            </a:pPr>
            <a:endParaRPr lang="en-GB" altLang="en-US" sz="1600">
              <a:latin typeface="Calibri" panose="020F0502020204030204" pitchFamily="34" charset="0"/>
            </a:endParaRPr>
          </a:p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en-GB" altLang="en-US" sz="1600">
                <a:latin typeface="Calibri" panose="020F0502020204030204" pitchFamily="34" charset="0"/>
              </a:rPr>
              <a:t>Cap on privileges of the management team</a:t>
            </a:r>
          </a:p>
          <a:p>
            <a:pPr algn="just" eaLnBrk="1" hangingPunct="1">
              <a:buFont typeface="Arial" panose="020B0604020202020204" pitchFamily="34" charset="0"/>
              <a:buChar char="•"/>
            </a:pPr>
            <a:endParaRPr lang="en-GB" altLang="en-US" sz="1600">
              <a:latin typeface="Calibri" panose="020F0502020204030204" pitchFamily="34" charset="0"/>
            </a:endParaRPr>
          </a:p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en-GB" altLang="en-US" sz="1600">
                <a:latin typeface="Calibri" panose="020F0502020204030204" pitchFamily="34" charset="0"/>
              </a:rPr>
              <a:t>Mismatch of growth plan between the investor and the management team down the line</a:t>
            </a:r>
          </a:p>
          <a:p>
            <a:pPr algn="just" eaLnBrk="1" hangingPunct="1">
              <a:buFont typeface="Arial" panose="020B0604020202020204" pitchFamily="34" charset="0"/>
              <a:buChar char="•"/>
            </a:pPr>
            <a:endParaRPr lang="en-GB" altLang="en-US" sz="1600">
              <a:latin typeface="Calibri" panose="020F0502020204030204" pitchFamily="34" charset="0"/>
            </a:endParaRPr>
          </a:p>
          <a:p>
            <a:pPr algn="just" eaLnBrk="1" hangingPunct="1">
              <a:buFont typeface="Arial" panose="020B0604020202020204" pitchFamily="34" charset="0"/>
              <a:buChar char="•"/>
            </a:pPr>
            <a:endParaRPr lang="en-GB" altLang="en-US" sz="1600">
              <a:latin typeface="Calibri" panose="020F0502020204030204" pitchFamily="34" charset="0"/>
            </a:endParaRPr>
          </a:p>
          <a:p>
            <a:pPr algn="just" eaLnBrk="1" hangingPunct="1">
              <a:buFont typeface="Arial" panose="020B0604020202020204" pitchFamily="34" charset="0"/>
              <a:buChar char="•"/>
            </a:pPr>
            <a:endParaRPr lang="en-GB" altLang="en-US" sz="1600">
              <a:latin typeface="Calibri" panose="020F0502020204030204" pitchFamily="34" charset="0"/>
            </a:endParaRPr>
          </a:p>
          <a:p>
            <a:pPr algn="just" eaLnBrk="1" hangingPunct="1">
              <a:buFont typeface="Arial" panose="020B0604020202020204" pitchFamily="34" charset="0"/>
              <a:buChar char="•"/>
            </a:pPr>
            <a:endParaRPr lang="en-GB" altLang="en-US" sz="1600">
              <a:latin typeface="Calibri" panose="020F0502020204030204" pitchFamily="34" charset="0"/>
            </a:endParaRPr>
          </a:p>
          <a:p>
            <a:pPr algn="just" eaLnBrk="1" hangingPunct="1">
              <a:buFont typeface="Arial" panose="020B0604020202020204" pitchFamily="34" charset="0"/>
              <a:buChar char="•"/>
            </a:pPr>
            <a:endParaRPr lang="en-GB" altLang="en-US" sz="1600">
              <a:latin typeface="Calibri" panose="020F0502020204030204" pitchFamily="34" charset="0"/>
            </a:endParaRPr>
          </a:p>
          <a:p>
            <a:pPr algn="just" eaLnBrk="1" hangingPunct="1">
              <a:buFont typeface="Arial" panose="020B0604020202020204" pitchFamily="34" charset="0"/>
              <a:buChar char="•"/>
            </a:pPr>
            <a:endParaRPr lang="en-GB" altLang="en-US" sz="1600">
              <a:latin typeface="Calibri" panose="020F0502020204030204" pitchFamily="34" charset="0"/>
            </a:endParaRPr>
          </a:p>
          <a:p>
            <a:pPr algn="just" eaLnBrk="1" hangingPunct="1">
              <a:buFont typeface="Arial" panose="020B0604020202020204" pitchFamily="34" charset="0"/>
              <a:buChar char="•"/>
            </a:pPr>
            <a:endParaRPr lang="en-GB" altLang="en-US" sz="1600">
              <a:latin typeface="Calibri" panose="020F0502020204030204" pitchFamily="34" charset="0"/>
            </a:endParaRPr>
          </a:p>
          <a:p>
            <a:pPr algn="just" eaLnBrk="1" hangingPunct="1">
              <a:buFont typeface="Arial" panose="020B0604020202020204" pitchFamily="34" charset="0"/>
              <a:buChar char="•"/>
            </a:pPr>
            <a:endParaRPr lang="en-GB" altLang="en-US" sz="1600">
              <a:latin typeface="Calibri" panose="020F0502020204030204" pitchFamily="34" charset="0"/>
            </a:endParaRPr>
          </a:p>
          <a:p>
            <a:pPr algn="just" eaLnBrk="1" hangingPunct="1">
              <a:buFont typeface="Arial" panose="020B0604020202020204" pitchFamily="34" charset="0"/>
              <a:buChar char="•"/>
            </a:pPr>
            <a:endParaRPr lang="en-GB" altLang="en-US" sz="1600">
              <a:latin typeface="Calibri" panose="020F0502020204030204" pitchFamily="34" charset="0"/>
            </a:endParaRPr>
          </a:p>
          <a:p>
            <a:pPr algn="just" eaLnBrk="1" hangingPunct="1">
              <a:buFont typeface="Arial" panose="020B0604020202020204" pitchFamily="34" charset="0"/>
              <a:buChar char="•"/>
            </a:pPr>
            <a:endParaRPr lang="en-GB" altLang="en-US" sz="1600">
              <a:latin typeface="Calibri" panose="020F0502020204030204" pitchFamily="34" charset="0"/>
            </a:endParaRPr>
          </a:p>
          <a:p>
            <a:pPr algn="just" eaLnBrk="1" hangingPunct="1">
              <a:buFont typeface="Arial" panose="020B0604020202020204" pitchFamily="34" charset="0"/>
              <a:buChar char="•"/>
            </a:pPr>
            <a:endParaRPr lang="en-GB" altLang="en-US" sz="1600">
              <a:latin typeface="Calibri" panose="020F0502020204030204" pitchFamily="34" charset="0"/>
            </a:endParaRPr>
          </a:p>
          <a:p>
            <a:pPr algn="just" eaLnBrk="1" hangingPunct="1">
              <a:buFont typeface="Arial" panose="020B0604020202020204" pitchFamily="34" charset="0"/>
              <a:buChar char="•"/>
            </a:pPr>
            <a:endParaRPr lang="en-IN" altLang="en-US" sz="1600">
              <a:latin typeface="Calibri" panose="020F0502020204030204" pitchFamily="34" charset="0"/>
            </a:endParaRPr>
          </a:p>
        </p:txBody>
      </p:sp>
      <p:sp>
        <p:nvSpPr>
          <p:cNvPr id="24584" name="Slide Number Placeholder 8">
            <a:extLst>
              <a:ext uri="{FF2B5EF4-FFF2-40B4-BE49-F238E27FC236}">
                <a16:creationId xmlns:a16="http://schemas.microsoft.com/office/drawing/2014/main" id="{FCC21446-3218-4C7C-933C-66DD235CBB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0" y="6492876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DA6EA5E8-782D-4BB8-A0DF-42F91B7DCBFF}" type="slidenum">
              <a:rPr lang="en-US" altLang="en-US" sz="1200">
                <a:solidFill>
                  <a:srgbClr val="000000"/>
                </a:solidFill>
                <a:latin typeface="Gill Sans MT" panose="020B0502020104020203" pitchFamily="34" charset="0"/>
              </a:rPr>
              <a:pPr algn="r" eaLnBrk="1" hangingPunct="1"/>
              <a:t>64</a:t>
            </a:fld>
            <a:endParaRPr lang="en-US" altLang="en-US" sz="1200">
              <a:solidFill>
                <a:srgbClr val="000000"/>
              </a:solidFill>
              <a:latin typeface="Gill Sans MT" panose="020B0502020104020203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3656</Words>
  <Application>Microsoft Office PowerPoint</Application>
  <PresentationFormat>Widescreen</PresentationFormat>
  <Paragraphs>710</Paragraphs>
  <Slides>64</Slides>
  <Notes>38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3" baseType="lpstr">
      <vt:lpstr>Arial</vt:lpstr>
      <vt:lpstr>Calibri</vt:lpstr>
      <vt:lpstr>Calibri Light</vt:lpstr>
      <vt:lpstr>Gill Sans MT</vt:lpstr>
      <vt:lpstr>Times New Roman</vt:lpstr>
      <vt:lpstr>Verdana</vt:lpstr>
      <vt:lpstr>Wingdings</vt:lpstr>
      <vt:lpstr>Office Theme</vt:lpstr>
      <vt:lpstr>Microsoft Excel Chart</vt:lpstr>
      <vt:lpstr>Capital Formation: Keys to obtaining the right kind, type,  amount &amp; source of capital to fund your venture</vt:lpstr>
      <vt:lpstr>Truth #1</vt:lpstr>
      <vt:lpstr>Truth #2</vt:lpstr>
      <vt:lpstr>What Gets Funded</vt:lpstr>
      <vt:lpstr>PowerPoint Presentation</vt:lpstr>
      <vt:lpstr>Types of Financing</vt:lpstr>
      <vt:lpstr>Types of Financing Used</vt:lpstr>
      <vt:lpstr>PowerPoint Presentation</vt:lpstr>
      <vt:lpstr>Must Have….</vt:lpstr>
      <vt:lpstr>PowerPoint Presentation</vt:lpstr>
      <vt:lpstr>PowerPoint Presentation</vt:lpstr>
      <vt:lpstr>What’s important?</vt:lpstr>
      <vt:lpstr>PowerPoint Presentation</vt:lpstr>
      <vt:lpstr>PowerPoint Presentation</vt:lpstr>
      <vt:lpstr>PowerPoint Presentation</vt:lpstr>
      <vt:lpstr>Business: What do you do? How do you do it?</vt:lpstr>
      <vt:lpstr>Financial: Where do you make money?    How can you make more?</vt:lpstr>
      <vt:lpstr>People:  Who are you?… Why should I care?</vt:lpstr>
      <vt:lpstr>PowerPoint Presentation</vt:lpstr>
      <vt:lpstr>11 Must-Have Slides </vt:lpstr>
      <vt:lpstr>1. Business Basics</vt:lpstr>
      <vt:lpstr>2. Market Need/Customers</vt:lpstr>
      <vt:lpstr>3. Solution - Your product</vt:lpstr>
      <vt:lpstr>4. Competition</vt:lpstr>
      <vt:lpstr>5. Marketing</vt:lpstr>
      <vt:lpstr>6. Business Strategy</vt:lpstr>
      <vt:lpstr>7. Financial Projections</vt:lpstr>
      <vt:lpstr>8. Funding Sought</vt:lpstr>
      <vt:lpstr>9. Management</vt:lpstr>
      <vt:lpstr>10. Milestones</vt:lpstr>
      <vt:lpstr>11. Exit Strategy</vt:lpstr>
      <vt:lpstr>Most Importantly</vt:lpstr>
      <vt:lpstr>Private Equity &amp; Venture Finance</vt:lpstr>
      <vt:lpstr>Private equity: contents</vt:lpstr>
      <vt:lpstr>Learning objectives</vt:lpstr>
      <vt:lpstr>The universe of equity investment</vt:lpstr>
      <vt:lpstr>Structure of a typical private equity fund</vt:lpstr>
      <vt:lpstr>The infrastructure of private equity players</vt:lpstr>
      <vt:lpstr>Common types of private equity transaction</vt:lpstr>
      <vt:lpstr>The private equity deal process</vt:lpstr>
      <vt:lpstr>The ideal PE candidate</vt:lpstr>
      <vt:lpstr>Impetus for a buyout</vt:lpstr>
      <vt:lpstr>Selecting financiers</vt:lpstr>
      <vt:lpstr>Deal structure</vt:lpstr>
      <vt:lpstr>Parties to the transaction</vt:lpstr>
      <vt:lpstr>Structuring the deal</vt:lpstr>
      <vt:lpstr>An example (1)</vt:lpstr>
      <vt:lpstr>An example (2)</vt:lpstr>
      <vt:lpstr>Tweaking the deal terms</vt:lpstr>
      <vt:lpstr>How PE companies will evaluate their investment</vt:lpstr>
      <vt:lpstr>Don’t just use IRR</vt:lpstr>
      <vt:lpstr>Contrasting a buyout with an acquisition</vt:lpstr>
      <vt:lpstr>Ethical issues in private equity</vt:lpstr>
      <vt:lpstr>PowerPoint Presentation</vt:lpstr>
      <vt:lpstr>PowerPoint Presentation</vt:lpstr>
      <vt:lpstr>PowerPoint Presentation</vt:lpstr>
      <vt:lpstr>PowerPoint Presentation</vt:lpstr>
      <vt:lpstr>Private Equity and Venture Capital- Concept</vt:lpstr>
      <vt:lpstr>Why Venture Capital? Why Private equity?</vt:lpstr>
      <vt:lpstr>Key parameters considered by VC/PE</vt:lpstr>
      <vt:lpstr>Broad process of raising Private equity capital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Prof. Vinay Goyal</dc:creator>
  <cp:lastModifiedBy>TRIPTI GOYAL</cp:lastModifiedBy>
  <cp:revision>3</cp:revision>
  <dcterms:created xsi:type="dcterms:W3CDTF">2019-09-08T06:41:48Z</dcterms:created>
  <dcterms:modified xsi:type="dcterms:W3CDTF">2020-02-23T07:44:03Z</dcterms:modified>
</cp:coreProperties>
</file>