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sldIdLst>
    <p:sldId id="257" r:id="rId6"/>
    <p:sldId id="258" r:id="rId7"/>
    <p:sldId id="259" r:id="rId8"/>
    <p:sldId id="260" r:id="rId9"/>
    <p:sldId id="264" r:id="rId10"/>
    <p:sldId id="261" r:id="rId11"/>
    <p:sldId id="262" r:id="rId12"/>
    <p:sldId id="26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F5680F-51B0-4089-B3F7-237213824A4F}" v="1" dt="2024-08-02T04:39:47.8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1" d="100"/>
          <a:sy n="61" d="100"/>
        </p:scale>
        <p:origin x="102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386A-D23B-411C-8242-0652F12CE5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Y"/>
          </a:p>
        </p:txBody>
      </p:sp>
      <p:sp>
        <p:nvSpPr>
          <p:cNvPr id="3" name="Subtitle 2">
            <a:extLst>
              <a:ext uri="{FF2B5EF4-FFF2-40B4-BE49-F238E27FC236}">
                <a16:creationId xmlns:a16="http://schemas.microsoft.com/office/drawing/2014/main" id="{1C65DFE4-5C53-4074-9476-E8DC5343F5FD}"/>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34858E45-A29B-4596-B661-E1B3D8627465}"/>
              </a:ext>
            </a:extLst>
          </p:cNvPr>
          <p:cNvSpPr>
            <a:spLocks noGrp="1"/>
          </p:cNvSpPr>
          <p:nvPr>
            <p:ph type="dt" sz="half" idx="10"/>
          </p:nvPr>
        </p:nvSpPr>
        <p:spPr/>
        <p:txBody>
          <a:bodyPr/>
          <a:lstStyle/>
          <a:p>
            <a:fld id="{2DF53F88-8C94-43B9-AE85-62614F032695}" type="datetimeFigureOut">
              <a:rPr lang="en-MY" smtClean="0"/>
              <a:t>3/8/2024</a:t>
            </a:fld>
            <a:endParaRPr lang="en-MY"/>
          </a:p>
        </p:txBody>
      </p:sp>
      <p:sp>
        <p:nvSpPr>
          <p:cNvPr id="5" name="Footer Placeholder 4">
            <a:extLst>
              <a:ext uri="{FF2B5EF4-FFF2-40B4-BE49-F238E27FC236}">
                <a16:creationId xmlns:a16="http://schemas.microsoft.com/office/drawing/2014/main" id="{D1C1B3A8-C291-4241-9AEF-5F76623713E7}"/>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46F0BDB8-1BC3-4902-9510-7FC8FCCD4E4F}"/>
              </a:ext>
            </a:extLst>
          </p:cNvPr>
          <p:cNvSpPr>
            <a:spLocks noGrp="1"/>
          </p:cNvSpPr>
          <p:nvPr>
            <p:ph type="sldNum" sz="quarter" idx="12"/>
          </p:nvPr>
        </p:nvSpPr>
        <p:spPr/>
        <p:txBody>
          <a:bodyPr/>
          <a:lstStyle/>
          <a:p>
            <a:fld id="{CD6AE2B1-DEDC-48C7-868A-FF151D2D3979}" type="slidenum">
              <a:rPr lang="en-MY" smtClean="0"/>
              <a:t>‹#›</a:t>
            </a:fld>
            <a:endParaRPr lang="en-MY"/>
          </a:p>
        </p:txBody>
      </p:sp>
    </p:spTree>
    <p:extLst>
      <p:ext uri="{BB962C8B-B14F-4D97-AF65-F5344CB8AC3E}">
        <p14:creationId xmlns:p14="http://schemas.microsoft.com/office/powerpoint/2010/main" val="2505123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B66C5E-63A0-47C8-9B99-451D90FC4DE4}" type="datetimeFigureOut">
              <a:rPr lang="en-US" smtClean="0"/>
              <a:t>8/3/2024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E2C4E284-312B-47C6-B2C7-1415907812A0}" type="slidenum">
              <a:rPr lang="en-US" smtClean="0"/>
              <a:t>‹#›</a:t>
            </a:fld>
            <a:endParaRPr lang="en-US"/>
          </a:p>
        </p:txBody>
      </p:sp>
    </p:spTree>
    <p:extLst>
      <p:ext uri="{BB962C8B-B14F-4D97-AF65-F5344CB8AC3E}">
        <p14:creationId xmlns:p14="http://schemas.microsoft.com/office/powerpoint/2010/main" val="3538559033"/>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8622F1-3731-4C9C-A23A-9E782BBCE2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id="{259DD156-3C3C-4020-BEE1-6D1A61C6F4C5}"/>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AC5CF158-D5B8-4C0C-A8EB-C13BC50FCFBE}"/>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F53F88-8C94-43B9-AE85-62614F032695}" type="datetimeFigureOut">
              <a:rPr lang="en-MY" smtClean="0"/>
              <a:t>3/8/2024</a:t>
            </a:fld>
            <a:endParaRPr lang="en-MY"/>
          </a:p>
        </p:txBody>
      </p:sp>
      <p:sp>
        <p:nvSpPr>
          <p:cNvPr id="5" name="Footer Placeholder 4">
            <a:extLst>
              <a:ext uri="{FF2B5EF4-FFF2-40B4-BE49-F238E27FC236}">
                <a16:creationId xmlns:a16="http://schemas.microsoft.com/office/drawing/2014/main" id="{E14A733A-8D9E-4B04-8C0F-2F52589815BB}"/>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a:p>
        </p:txBody>
      </p:sp>
      <p:sp>
        <p:nvSpPr>
          <p:cNvPr id="6" name="Slide Number Placeholder 5">
            <a:extLst>
              <a:ext uri="{FF2B5EF4-FFF2-40B4-BE49-F238E27FC236}">
                <a16:creationId xmlns:a16="http://schemas.microsoft.com/office/drawing/2014/main" id="{5C0FFE8A-46E4-47CB-B784-08127A9F9ED2}"/>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AE2B1-DEDC-48C7-868A-FF151D2D3979}" type="slidenum">
              <a:rPr lang="en-MY" smtClean="0"/>
              <a:t>‹#›</a:t>
            </a:fld>
            <a:endParaRPr lang="en-MY"/>
          </a:p>
        </p:txBody>
      </p:sp>
    </p:spTree>
    <p:extLst>
      <p:ext uri="{BB962C8B-B14F-4D97-AF65-F5344CB8AC3E}">
        <p14:creationId xmlns:p14="http://schemas.microsoft.com/office/powerpoint/2010/main" val="114883123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8B66C5E-63A0-47C8-9B99-451D90FC4DE4}" type="datetimeFigureOut">
              <a:rPr lang="en-US" smtClean="0"/>
              <a:t>8/3/2024</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2C4E284-312B-47C6-B2C7-1415907812A0}" type="slidenum">
              <a:rPr lang="en-US" smtClean="0"/>
              <a:t>‹#›</a:t>
            </a:fld>
            <a:endParaRPr lang="en-US"/>
          </a:p>
        </p:txBody>
      </p:sp>
    </p:spTree>
    <p:extLst>
      <p:ext uri="{BB962C8B-B14F-4D97-AF65-F5344CB8AC3E}">
        <p14:creationId xmlns:p14="http://schemas.microsoft.com/office/powerpoint/2010/main" val="3442612852"/>
      </p:ext>
    </p:extLst>
  </p:cSld>
  <p:clrMap bg1="lt1" tx1="dk1" bg2="lt2" tx2="dk2" accent1="accent1" accent2="accent2" accent3="accent3" accent4="accent4" accent5="accent5" accent6="accent6" hlink="hlink" folHlink="folHlink"/>
  <p:sldLayoutIdLst>
    <p:sldLayoutId id="2147483662" r:id="rId1"/>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kanomodel.com/"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9">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dirty="0"/>
          </a:p>
        </p:txBody>
      </p:sp>
      <p:sp>
        <p:nvSpPr>
          <p:cNvPr id="19" name="Freeform: Shape 11">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4"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21" name="Freeform: Shape 13">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1"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16" name="Freeform: Shape 15">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6" y="-6588"/>
            <a:ext cx="4059393" cy="2548111"/>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18" name="Rectangle 17">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5" y="1465781"/>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20" name="Freeform: Shape 19">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6"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22" name="Rectangle 21">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8"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solidFill>
                <a:srgbClr val="FFFFFF"/>
              </a:solidFill>
              <a:effectLst>
                <a:outerShdw blurRad="38100" dist="38100" dir="2700000" algn="tl">
                  <a:srgbClr val="000000">
                    <a:alpha val="43137"/>
                  </a:srgbClr>
                </a:outerShdw>
              </a:effectLst>
            </a:endParaRPr>
          </a:p>
        </p:txBody>
      </p:sp>
      <p:sp>
        <p:nvSpPr>
          <p:cNvPr id="24" name="Freeform: Shape 23">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2" y="734312"/>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26" name="Freeform: Shape 25">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4" y="33284"/>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solidFill>
                <a:schemeClr val="tx1"/>
              </a:solidFill>
            </a:endParaRPr>
          </a:p>
        </p:txBody>
      </p:sp>
      <p:sp>
        <p:nvSpPr>
          <p:cNvPr id="3" name="Subtitle 2">
            <a:extLst>
              <a:ext uri="{FF2B5EF4-FFF2-40B4-BE49-F238E27FC236}">
                <a16:creationId xmlns:a16="http://schemas.microsoft.com/office/drawing/2014/main" id="{9CC39AC2-2B21-DC4C-B94E-D7AD885A62D7}"/>
              </a:ext>
            </a:extLst>
          </p:cNvPr>
          <p:cNvSpPr>
            <a:spLocks noGrp="1"/>
          </p:cNvSpPr>
          <p:nvPr>
            <p:ph type="subTitle" idx="1"/>
          </p:nvPr>
        </p:nvSpPr>
        <p:spPr>
          <a:xfrm>
            <a:off x="1764108" y="4531065"/>
            <a:ext cx="8593731" cy="1715935"/>
          </a:xfrm>
          <a:noFill/>
        </p:spPr>
        <p:txBody>
          <a:bodyP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2100">
                <a:solidFill>
                  <a:srgbClr val="080808"/>
                </a:solidFill>
                <a:latin typeface="Californian FB" panose="0207040306080B030204" pitchFamily="18" charset="0"/>
              </a:rPr>
              <a:t>Instructor:</a:t>
            </a:r>
          </a:p>
          <a:p>
            <a:pPr algn="ctr"/>
            <a:r>
              <a:rPr lang="en-US" sz="2100" b="1">
                <a:solidFill>
                  <a:srgbClr val="080808"/>
                </a:solidFill>
                <a:latin typeface="Californian FB" panose="0207040306080B030204" pitchFamily="18" charset="0"/>
              </a:rPr>
              <a:t>Dr. Sushil Kumar </a:t>
            </a:r>
          </a:p>
          <a:p>
            <a:pPr algn="ctr"/>
            <a:r>
              <a:rPr lang="en-US" sz="2100">
                <a:solidFill>
                  <a:srgbClr val="080808"/>
                </a:solidFill>
                <a:latin typeface="Californian FB" panose="0207040306080B030204" pitchFamily="18" charset="0"/>
              </a:rPr>
              <a:t>Assistant Professor </a:t>
            </a:r>
          </a:p>
          <a:p>
            <a:pPr algn="ctr"/>
            <a:r>
              <a:rPr lang="en-US" sz="2100">
                <a:solidFill>
                  <a:srgbClr val="080808"/>
                </a:solidFill>
                <a:latin typeface="Californian FB" panose="0207040306080B030204" pitchFamily="18" charset="0"/>
              </a:rPr>
              <a:t>Entrepreneurship , IIM Visakhapatnam </a:t>
            </a:r>
          </a:p>
          <a:p>
            <a:endParaRPr lang="en-US" sz="3200" dirty="0">
              <a:solidFill>
                <a:srgbClr val="080808"/>
              </a:solidFill>
            </a:endParaRPr>
          </a:p>
        </p:txBody>
      </p:sp>
      <p:sp>
        <p:nvSpPr>
          <p:cNvPr id="2" name="Title 1">
            <a:extLst>
              <a:ext uri="{FF2B5EF4-FFF2-40B4-BE49-F238E27FC236}">
                <a16:creationId xmlns:a16="http://schemas.microsoft.com/office/drawing/2014/main" id="{D326691B-C210-DD4C-98D6-B8A4D2C0E379}"/>
              </a:ext>
            </a:extLst>
          </p:cNvPr>
          <p:cNvSpPr>
            <a:spLocks noGrp="1"/>
          </p:cNvSpPr>
          <p:nvPr>
            <p:ph type="ctrTitle"/>
          </p:nvPr>
        </p:nvSpPr>
        <p:spPr>
          <a:xfrm>
            <a:off x="811162" y="2018058"/>
            <a:ext cx="10744273" cy="2320153"/>
          </a:xfrm>
          <a:noFill/>
        </p:spPr>
        <p:txBody>
          <a:bodyPr anchor="ct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lnSpc>
                <a:spcPct val="100000"/>
              </a:lnSpc>
            </a:pPr>
            <a:br>
              <a:rPr lang="en-IN" dirty="0"/>
            </a:br>
            <a:r>
              <a:rPr lang="en-US" dirty="0"/>
              <a:t>	</a:t>
            </a:r>
            <a:r>
              <a:rPr lang="en-US" sz="4000" dirty="0">
                <a:solidFill>
                  <a:srgbClr val="FF0000"/>
                </a:solidFill>
              </a:rPr>
              <a:t>Prioritizing with the Kano Model</a:t>
            </a:r>
            <a:endParaRPr lang="en-US" sz="4000" dirty="0">
              <a:solidFill>
                <a:srgbClr val="FF0000"/>
              </a:solidFill>
              <a:latin typeface="Cambria" panose="02040503050406030204" pitchFamily="18" charset="0"/>
              <a:ea typeface="Cambria" panose="02040503050406030204" pitchFamily="18" charset="0"/>
            </a:endParaRPr>
          </a:p>
        </p:txBody>
      </p:sp>
      <p:sp>
        <p:nvSpPr>
          <p:cNvPr id="28" name="Freeform: Shape 27">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2"/>
            <a:ext cx="2231795"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30" name="Rectangle 29">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61" y="5243546"/>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pic>
        <p:nvPicPr>
          <p:cNvPr id="4" name="Picture 3" descr="A picture containing text, clipart&#10;&#10;Description automatically generated">
            <a:extLst>
              <a:ext uri="{FF2B5EF4-FFF2-40B4-BE49-F238E27FC236}">
                <a16:creationId xmlns:a16="http://schemas.microsoft.com/office/drawing/2014/main" id="{33565C0D-198E-CE4A-A47A-61E7AA56E4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4443373" cy="161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5552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599AD3-919C-9E2A-07B9-67A4250F08E2}"/>
              </a:ext>
            </a:extLst>
          </p:cNvPr>
          <p:cNvSpPr>
            <a:spLocks noGrp="1"/>
          </p:cNvSpPr>
          <p:nvPr>
            <p:ph type="title"/>
          </p:nvPr>
        </p:nvSpPr>
        <p:spPr/>
        <p:txBody>
          <a:bodyPr>
            <a:normAutofit/>
          </a:bodyPr>
          <a:lstStyle/>
          <a:p>
            <a:br>
              <a:rPr lang="en-IN" sz="1800" kern="100" dirty="0">
                <a:effectLst/>
                <a:latin typeface="Aptos" panose="020B0004020202020204" pitchFamily="34" charset="0"/>
                <a:ea typeface="Aptos" panose="020B0004020202020204" pitchFamily="34" charset="0"/>
                <a:cs typeface="Times New Roman" panose="02020603050405020304" pitchFamily="18" charset="0"/>
              </a:rPr>
            </a:br>
            <a:endParaRPr lang="en-IN" dirty="0"/>
          </a:p>
        </p:txBody>
      </p:sp>
      <p:sp>
        <p:nvSpPr>
          <p:cNvPr id="9" name="Content Placeholder 8">
            <a:extLst>
              <a:ext uri="{FF2B5EF4-FFF2-40B4-BE49-F238E27FC236}">
                <a16:creationId xmlns:a16="http://schemas.microsoft.com/office/drawing/2014/main" id="{42A59BBB-0D70-37EF-ED19-58F16844C635}"/>
              </a:ext>
            </a:extLst>
          </p:cNvPr>
          <p:cNvSpPr>
            <a:spLocks noGrp="1"/>
          </p:cNvSpPr>
          <p:nvPr>
            <p:ph idx="1"/>
          </p:nvPr>
        </p:nvSpPr>
        <p:spPr/>
        <p:txBody>
          <a:bodyPr>
            <a:normAutofit/>
          </a:bodyPr>
          <a:lstStyle/>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IN" dirty="0"/>
          </a:p>
        </p:txBody>
      </p:sp>
      <p:sp>
        <p:nvSpPr>
          <p:cNvPr id="4" name="TextBox 3">
            <a:extLst>
              <a:ext uri="{FF2B5EF4-FFF2-40B4-BE49-F238E27FC236}">
                <a16:creationId xmlns:a16="http://schemas.microsoft.com/office/drawing/2014/main" id="{43EA5DBD-4D99-8015-F353-49B468A2B950}"/>
              </a:ext>
            </a:extLst>
          </p:cNvPr>
          <p:cNvSpPr txBox="1"/>
          <p:nvPr/>
        </p:nvSpPr>
        <p:spPr>
          <a:xfrm>
            <a:off x="1747157" y="1549832"/>
            <a:ext cx="9473616" cy="2759923"/>
          </a:xfrm>
          <a:prstGeom prst="rect">
            <a:avLst/>
          </a:prstGeom>
          <a:noFill/>
        </p:spPr>
        <p:txBody>
          <a:bodyPr wrap="square">
            <a:spAutoFit/>
          </a:bodyPr>
          <a:lstStyle/>
          <a:p>
            <a:pPr>
              <a:lnSpc>
                <a:spcPct val="107000"/>
              </a:lnSpc>
              <a:spcAft>
                <a:spcPts val="800"/>
              </a:spcAft>
            </a:pPr>
            <a:r>
              <a:rPr lang="en-IN" sz="2400" b="1" kern="100" dirty="0">
                <a:effectLst/>
                <a:latin typeface="Aptos" panose="020B0004020202020204" pitchFamily="34" charset="0"/>
                <a:ea typeface="Aptos" panose="020B0004020202020204" pitchFamily="34" charset="0"/>
                <a:cs typeface="Times New Roman" panose="02020603050405020304" pitchFamily="18" charset="0"/>
              </a:rPr>
              <a:t>What is the Kano Model?</a:t>
            </a:r>
            <a:endParaRPr lang="en-IN"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IN" sz="2000" kern="100" dirty="0">
                <a:effectLst/>
                <a:latin typeface="Aptos" panose="020B0004020202020204" pitchFamily="34" charset="0"/>
                <a:ea typeface="Aptos" panose="020B0004020202020204" pitchFamily="34" charset="0"/>
                <a:cs typeface="Times New Roman" panose="02020603050405020304" pitchFamily="18" charset="0"/>
              </a:rPr>
              <a:t>The Kano Model was created by the Japanese professor </a:t>
            </a:r>
            <a:r>
              <a:rPr lang="en-IN" sz="2000" u="sng" kern="100" dirty="0" err="1">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Noriako</a:t>
            </a:r>
            <a:r>
              <a:rPr lang="en-IN" sz="20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 Kano</a:t>
            </a:r>
            <a:r>
              <a:rPr lang="en-IN" sz="2000" kern="100" dirty="0">
                <a:effectLst/>
                <a:latin typeface="Aptos" panose="020B0004020202020204" pitchFamily="34" charset="0"/>
                <a:ea typeface="Aptos" panose="020B0004020202020204" pitchFamily="34" charset="0"/>
                <a:cs typeface="Times New Roman" panose="02020603050405020304" pitchFamily="18" charset="0"/>
              </a:rPr>
              <a:t> in 1980 while studying what affects customer satisfaction and loyalty. </a:t>
            </a:r>
          </a:p>
          <a:p>
            <a:pPr marL="342900" indent="-342900">
              <a:lnSpc>
                <a:spcPct val="107000"/>
              </a:lnSpc>
              <a:spcAft>
                <a:spcPts val="800"/>
              </a:spcAft>
              <a:buFont typeface="Arial" panose="020B0604020202020204" pitchFamily="34" charset="0"/>
              <a:buChar char="•"/>
            </a:pPr>
            <a:r>
              <a:rPr lang="en-IN" sz="2000" kern="100" dirty="0">
                <a:effectLst/>
                <a:latin typeface="Aptos" panose="020B0004020202020204" pitchFamily="34" charset="0"/>
                <a:ea typeface="Aptos" panose="020B0004020202020204" pitchFamily="34" charset="0"/>
                <a:cs typeface="Times New Roman" panose="02020603050405020304" pitchFamily="18" charset="0"/>
              </a:rPr>
              <a:t>The Kano model shows that even if more features add to your products, it doesn’t mean that customer satisfaction will also increase accordingly. </a:t>
            </a:r>
          </a:p>
          <a:p>
            <a:pPr marL="342900" indent="-342900">
              <a:lnSpc>
                <a:spcPct val="107000"/>
              </a:lnSpc>
              <a:spcAft>
                <a:spcPts val="800"/>
              </a:spcAft>
              <a:buFont typeface="Arial" panose="020B0604020202020204" pitchFamily="34" charset="0"/>
              <a:buChar char="•"/>
            </a:pPr>
            <a:r>
              <a:rPr lang="en-IN" sz="2000" kern="100" dirty="0">
                <a:effectLst/>
                <a:latin typeface="Aptos" panose="020B0004020202020204" pitchFamily="34" charset="0"/>
                <a:ea typeface="Aptos" panose="020B0004020202020204" pitchFamily="34" charset="0"/>
                <a:cs typeface="Times New Roman" panose="02020603050405020304" pitchFamily="18" charset="0"/>
              </a:rPr>
              <a:t>No matter how good the features are, some do not create positive customer satisfaction</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a:t>
            </a:r>
          </a:p>
        </p:txBody>
      </p:sp>
    </p:spTree>
    <p:extLst>
      <p:ext uri="{BB962C8B-B14F-4D97-AF65-F5344CB8AC3E}">
        <p14:creationId xmlns:p14="http://schemas.microsoft.com/office/powerpoint/2010/main" val="3533548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599AD3-919C-9E2A-07B9-67A4250F08E2}"/>
              </a:ext>
            </a:extLst>
          </p:cNvPr>
          <p:cNvSpPr>
            <a:spLocks noGrp="1"/>
          </p:cNvSpPr>
          <p:nvPr>
            <p:ph type="title"/>
          </p:nvPr>
        </p:nvSpPr>
        <p:spPr/>
        <p:txBody>
          <a:bodyPr>
            <a:normAutofit/>
          </a:bodyPr>
          <a:lstStyle/>
          <a:p>
            <a:br>
              <a:rPr lang="en-IN" sz="1800" kern="100" dirty="0">
                <a:effectLst/>
                <a:latin typeface="Aptos" panose="020B0004020202020204" pitchFamily="34" charset="0"/>
                <a:ea typeface="Aptos" panose="020B0004020202020204" pitchFamily="34" charset="0"/>
                <a:cs typeface="Times New Roman" panose="02020603050405020304" pitchFamily="18" charset="0"/>
              </a:rPr>
            </a:br>
            <a:endParaRPr lang="en-IN" dirty="0"/>
          </a:p>
        </p:txBody>
      </p:sp>
      <p:sp>
        <p:nvSpPr>
          <p:cNvPr id="9" name="Content Placeholder 8">
            <a:extLst>
              <a:ext uri="{FF2B5EF4-FFF2-40B4-BE49-F238E27FC236}">
                <a16:creationId xmlns:a16="http://schemas.microsoft.com/office/drawing/2014/main" id="{42A59BBB-0D70-37EF-ED19-58F16844C635}"/>
              </a:ext>
            </a:extLst>
          </p:cNvPr>
          <p:cNvSpPr>
            <a:spLocks noGrp="1"/>
          </p:cNvSpPr>
          <p:nvPr>
            <p:ph idx="1"/>
          </p:nvPr>
        </p:nvSpPr>
        <p:spPr/>
        <p:txBody>
          <a:bodyPr>
            <a:normAutofit/>
          </a:bodyPr>
          <a:lstStyle/>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IN" dirty="0"/>
          </a:p>
        </p:txBody>
      </p:sp>
      <p:sp>
        <p:nvSpPr>
          <p:cNvPr id="4" name="TextBox 3">
            <a:extLst>
              <a:ext uri="{FF2B5EF4-FFF2-40B4-BE49-F238E27FC236}">
                <a16:creationId xmlns:a16="http://schemas.microsoft.com/office/drawing/2014/main" id="{43EA5DBD-4D99-8015-F353-49B468A2B950}"/>
              </a:ext>
            </a:extLst>
          </p:cNvPr>
          <p:cNvSpPr txBox="1"/>
          <p:nvPr/>
        </p:nvSpPr>
        <p:spPr>
          <a:xfrm>
            <a:off x="1747157" y="1456842"/>
            <a:ext cx="9473616" cy="4250587"/>
          </a:xfrm>
          <a:prstGeom prst="rect">
            <a:avLst/>
          </a:prstGeom>
          <a:noFill/>
        </p:spPr>
        <p:txBody>
          <a:bodyPr wrap="square">
            <a:spAutoFit/>
          </a:bodyPr>
          <a:lstStyle/>
          <a:p>
            <a:pPr>
              <a:lnSpc>
                <a:spcPct val="107000"/>
              </a:lnSpc>
              <a:spcAft>
                <a:spcPts val="800"/>
              </a:spcAft>
            </a:pPr>
            <a:r>
              <a:rPr lang="en-IN" sz="2400" b="1" kern="100" dirty="0">
                <a:effectLst/>
                <a:latin typeface="Aptos" panose="020B0004020202020204" pitchFamily="34" charset="0"/>
                <a:ea typeface="Aptos" panose="020B0004020202020204" pitchFamily="34" charset="0"/>
                <a:cs typeface="Times New Roman" panose="02020603050405020304" pitchFamily="18" charset="0"/>
              </a:rPr>
              <a:t>How does Kano Model work?</a:t>
            </a:r>
            <a:endParaRPr lang="en-IN"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IN" sz="2000" kern="100" dirty="0">
                <a:effectLst/>
                <a:latin typeface="Aptos" panose="020B0004020202020204" pitchFamily="34" charset="0"/>
                <a:ea typeface="Aptos" panose="020B0004020202020204" pitchFamily="34" charset="0"/>
                <a:cs typeface="Times New Roman" panose="02020603050405020304" pitchFamily="18" charset="0"/>
              </a:rPr>
              <a:t>According to the Kano model, there are five different customer expectations when adding a new feature. </a:t>
            </a:r>
          </a:p>
          <a:p>
            <a:pPr marL="342900" indent="-342900">
              <a:lnSpc>
                <a:spcPct val="107000"/>
              </a:lnSpc>
              <a:spcAft>
                <a:spcPts val="800"/>
              </a:spcAft>
              <a:buFont typeface="Arial" panose="020B0604020202020204" pitchFamily="34" charset="0"/>
              <a:buChar char="•"/>
            </a:pPr>
            <a:r>
              <a:rPr lang="en-IN" sz="2000" kern="100" dirty="0">
                <a:effectLst/>
                <a:latin typeface="Aptos" panose="020B0004020202020204" pitchFamily="34" charset="0"/>
                <a:ea typeface="Aptos" panose="020B0004020202020204" pitchFamily="34" charset="0"/>
                <a:cs typeface="Times New Roman" panose="02020603050405020304" pitchFamily="18" charset="0"/>
              </a:rPr>
              <a:t>The expectations can range from dissatisfaction to features that delight the customer. </a:t>
            </a:r>
          </a:p>
          <a:p>
            <a:pPr marL="342900" indent="-342900">
              <a:lnSpc>
                <a:spcPct val="107000"/>
              </a:lnSpc>
              <a:spcAft>
                <a:spcPts val="800"/>
              </a:spcAft>
              <a:buFont typeface="Arial" panose="020B0604020202020204" pitchFamily="34" charset="0"/>
              <a:buChar char="•"/>
            </a:pPr>
            <a:r>
              <a:rPr lang="en-IN" sz="2000" kern="100" dirty="0">
                <a:effectLst/>
                <a:latin typeface="Aptos" panose="020B0004020202020204" pitchFamily="34" charset="0"/>
                <a:ea typeface="Aptos" panose="020B0004020202020204" pitchFamily="34" charset="0"/>
                <a:cs typeface="Times New Roman" panose="02020603050405020304" pitchFamily="18" charset="0"/>
              </a:rPr>
              <a:t>You can illustrate the relationship between customer satisfaction and the features using a graph in which customer satisfaction is on the Y-axis, and the investment for the feature implementation is on the x-axis. </a:t>
            </a:r>
          </a:p>
          <a:p>
            <a:pPr marL="342900" indent="-342900">
              <a:lnSpc>
                <a:spcPct val="107000"/>
              </a:lnSpc>
              <a:spcAft>
                <a:spcPts val="800"/>
              </a:spcAft>
              <a:buFont typeface="Arial" panose="020B0604020202020204" pitchFamily="34" charset="0"/>
              <a:buChar char="•"/>
            </a:pPr>
            <a:r>
              <a:rPr lang="en-IN" sz="2000" kern="100" dirty="0">
                <a:effectLst/>
                <a:latin typeface="Aptos" panose="020B0004020202020204" pitchFamily="34" charset="0"/>
                <a:ea typeface="Aptos" panose="020B0004020202020204" pitchFamily="34" charset="0"/>
                <a:cs typeface="Times New Roman" panose="02020603050405020304" pitchFamily="18" charset="0"/>
              </a:rPr>
              <a:t>Therefore you can view the Kano model as an approach that defines the customer satisfaction vs. feature investment model.</a:t>
            </a:r>
          </a:p>
          <a:p>
            <a:pPr>
              <a:lnSpc>
                <a:spcPct val="107000"/>
              </a:lnSpc>
              <a:spcAft>
                <a:spcPts val="800"/>
              </a:spcAft>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65498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599AD3-919C-9E2A-07B9-67A4250F08E2}"/>
              </a:ext>
            </a:extLst>
          </p:cNvPr>
          <p:cNvSpPr>
            <a:spLocks noGrp="1"/>
          </p:cNvSpPr>
          <p:nvPr>
            <p:ph type="title"/>
          </p:nvPr>
        </p:nvSpPr>
        <p:spPr>
          <a:xfrm>
            <a:off x="1484312" y="685800"/>
            <a:ext cx="6264842" cy="5498024"/>
          </a:xfrm>
        </p:spPr>
        <p:txBody>
          <a:bodyPr>
            <a:normAutofit/>
          </a:bodyPr>
          <a:lstStyle/>
          <a:p>
            <a:br>
              <a:rPr lang="en-IN" sz="1800" kern="100" dirty="0">
                <a:effectLst/>
                <a:latin typeface="Aptos" panose="020B0004020202020204" pitchFamily="34" charset="0"/>
                <a:ea typeface="Aptos" panose="020B0004020202020204" pitchFamily="34" charset="0"/>
                <a:cs typeface="Times New Roman" panose="02020603050405020304" pitchFamily="18" charset="0"/>
              </a:rPr>
            </a:br>
            <a:endParaRPr lang="en-IN" dirty="0"/>
          </a:p>
        </p:txBody>
      </p:sp>
      <p:sp>
        <p:nvSpPr>
          <p:cNvPr id="9" name="Content Placeholder 8">
            <a:extLst>
              <a:ext uri="{FF2B5EF4-FFF2-40B4-BE49-F238E27FC236}">
                <a16:creationId xmlns:a16="http://schemas.microsoft.com/office/drawing/2014/main" id="{42A59BBB-0D70-37EF-ED19-58F16844C635}"/>
              </a:ext>
            </a:extLst>
          </p:cNvPr>
          <p:cNvSpPr>
            <a:spLocks noGrp="1"/>
          </p:cNvSpPr>
          <p:nvPr>
            <p:ph idx="1"/>
          </p:nvPr>
        </p:nvSpPr>
        <p:spPr>
          <a:xfrm>
            <a:off x="1484311" y="1216617"/>
            <a:ext cx="6602278" cy="4517756"/>
          </a:xfrm>
        </p:spPr>
        <p:txBody>
          <a:bodyPr>
            <a:normAutofit/>
          </a:bodyPr>
          <a:lstStyle/>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IN" dirty="0"/>
          </a:p>
        </p:txBody>
      </p:sp>
      <p:sp>
        <p:nvSpPr>
          <p:cNvPr id="5" name="TextBox 4">
            <a:extLst>
              <a:ext uri="{FF2B5EF4-FFF2-40B4-BE49-F238E27FC236}">
                <a16:creationId xmlns:a16="http://schemas.microsoft.com/office/drawing/2014/main" id="{B4BFFA7C-87A7-45FC-45D1-8A82D5F52321}"/>
              </a:ext>
            </a:extLst>
          </p:cNvPr>
          <p:cNvSpPr txBox="1"/>
          <p:nvPr/>
        </p:nvSpPr>
        <p:spPr>
          <a:xfrm>
            <a:off x="1720312" y="1331710"/>
            <a:ext cx="6602278" cy="2464521"/>
          </a:xfrm>
          <a:prstGeom prst="rect">
            <a:avLst/>
          </a:prstGeom>
          <a:noFill/>
        </p:spPr>
        <p:txBody>
          <a:bodyPr wrap="square">
            <a:spAutoFit/>
          </a:bodyPr>
          <a:lstStyle/>
          <a:p>
            <a:pPr>
              <a:lnSpc>
                <a:spcPct val="107000"/>
              </a:lnSpc>
              <a:spcAft>
                <a:spcPts val="800"/>
              </a:spcAft>
            </a:pPr>
            <a:r>
              <a:rPr lang="en-IN" sz="1800" b="1" kern="100" dirty="0">
                <a:effectLst/>
                <a:latin typeface="Aptos" panose="020B0004020202020204" pitchFamily="34" charset="0"/>
                <a:ea typeface="Aptos" panose="020B0004020202020204" pitchFamily="34" charset="0"/>
                <a:cs typeface="Times New Roman" panose="02020603050405020304" pitchFamily="18" charset="0"/>
              </a:rPr>
              <a:t>Customer expectation categories</a:t>
            </a: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These five categories again can be divided into two types features you should avoid and features you need to include.</a:t>
            </a:r>
          </a:p>
          <a:p>
            <a:pPr marL="342900" lvl="0" indent="-342900">
              <a:lnSpc>
                <a:spcPct val="107000"/>
              </a:lnSpc>
              <a:spcAft>
                <a:spcPts val="800"/>
              </a:spcAft>
              <a:buSzPts val="1000"/>
              <a:buFont typeface="Symbol" panose="05050102010706020507" pitchFamily="18" charset="2"/>
              <a:buChar char=""/>
              <a:tabLst>
                <a:tab pos="457200" algn="l"/>
              </a:tabLs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Features to avoid -customers are indifferent or dissatisfied with these features.</a:t>
            </a:r>
          </a:p>
          <a:p>
            <a:pPr marL="342900" lvl="0" indent="-342900">
              <a:lnSpc>
                <a:spcPct val="107000"/>
              </a:lnSpc>
              <a:spcAft>
                <a:spcPts val="800"/>
              </a:spcAft>
              <a:buSzPts val="1000"/>
              <a:buFont typeface="Symbol" panose="05050102010706020507" pitchFamily="18" charset="2"/>
              <a:buChar char=""/>
              <a:tabLst>
                <a:tab pos="457200" algn="l"/>
              </a:tabLs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Features to implement - features that have basic, desired, and delightful qualities.</a:t>
            </a:r>
          </a:p>
        </p:txBody>
      </p:sp>
    </p:spTree>
    <p:extLst>
      <p:ext uri="{BB962C8B-B14F-4D97-AF65-F5344CB8AC3E}">
        <p14:creationId xmlns:p14="http://schemas.microsoft.com/office/powerpoint/2010/main" val="3207932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KanoModel">
            <a:extLst>
              <a:ext uri="{FF2B5EF4-FFF2-40B4-BE49-F238E27FC236}">
                <a16:creationId xmlns:a16="http://schemas.microsoft.com/office/drawing/2014/main" id="{024C8087-26D0-197D-1B06-C76B2B12E35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04210" y="51185"/>
            <a:ext cx="8361041" cy="6755629"/>
          </a:xfrm>
          <a:prstGeom prst="rect">
            <a:avLst/>
          </a:prstGeom>
          <a:noFill/>
          <a:ln>
            <a:noFill/>
          </a:ln>
        </p:spPr>
      </p:pic>
    </p:spTree>
    <p:extLst>
      <p:ext uri="{BB962C8B-B14F-4D97-AF65-F5344CB8AC3E}">
        <p14:creationId xmlns:p14="http://schemas.microsoft.com/office/powerpoint/2010/main" val="1000027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599AD3-919C-9E2A-07B9-67A4250F08E2}"/>
              </a:ext>
            </a:extLst>
          </p:cNvPr>
          <p:cNvSpPr>
            <a:spLocks noGrp="1"/>
          </p:cNvSpPr>
          <p:nvPr>
            <p:ph type="title"/>
          </p:nvPr>
        </p:nvSpPr>
        <p:spPr>
          <a:xfrm>
            <a:off x="1828800" y="1123626"/>
            <a:ext cx="9438468" cy="5060197"/>
          </a:xfrm>
        </p:spPr>
        <p:txBody>
          <a:bodyPr>
            <a:normAutofit/>
          </a:bodyPr>
          <a:lstStyle/>
          <a:p>
            <a:br>
              <a:rPr lang="en-IN" sz="1800" kern="100" dirty="0">
                <a:effectLst/>
                <a:latin typeface="Aptos" panose="020B0004020202020204" pitchFamily="34" charset="0"/>
                <a:ea typeface="Aptos" panose="020B0004020202020204" pitchFamily="34" charset="0"/>
                <a:cs typeface="Times New Roman" panose="02020603050405020304" pitchFamily="18" charset="0"/>
              </a:rPr>
            </a:br>
            <a:endParaRPr lang="en-IN" dirty="0"/>
          </a:p>
        </p:txBody>
      </p:sp>
      <p:sp>
        <p:nvSpPr>
          <p:cNvPr id="9" name="Content Placeholder 8">
            <a:extLst>
              <a:ext uri="{FF2B5EF4-FFF2-40B4-BE49-F238E27FC236}">
                <a16:creationId xmlns:a16="http://schemas.microsoft.com/office/drawing/2014/main" id="{42A59BBB-0D70-37EF-ED19-58F16844C635}"/>
              </a:ext>
            </a:extLst>
          </p:cNvPr>
          <p:cNvSpPr>
            <a:spLocks noGrp="1"/>
          </p:cNvSpPr>
          <p:nvPr>
            <p:ph idx="1"/>
          </p:nvPr>
        </p:nvSpPr>
        <p:spPr>
          <a:xfrm>
            <a:off x="1484310" y="929898"/>
            <a:ext cx="10185913" cy="5587139"/>
          </a:xfrm>
        </p:spPr>
        <p:txBody>
          <a:bodyPr>
            <a:normAutofit fontScale="92500" lnSpcReduction="10000"/>
          </a:bodyPr>
          <a:lstStyle/>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None/>
            </a:pPr>
            <a:r>
              <a:rPr lang="en-IN" sz="1800" b="1" kern="100" dirty="0">
                <a:effectLst/>
                <a:latin typeface="Aptos" panose="020B0004020202020204" pitchFamily="34" charset="0"/>
                <a:ea typeface="Aptos" panose="020B0004020202020204" pitchFamily="34" charset="0"/>
                <a:cs typeface="Times New Roman" panose="02020603050405020304" pitchFamily="18" charset="0"/>
              </a:rPr>
              <a:t>Basic expectations or mandatory features</a:t>
            </a: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Basic expectations are the features that must be present in the product, but they never increase customer satisfaction since they expect them to be in the product. </a:t>
            </a: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However, if the features are not present, it will highly satisfy the customer. </a:t>
            </a:r>
          </a:p>
          <a:p>
            <a:pPr marL="0" indent="0">
              <a:lnSpc>
                <a:spcPct val="107000"/>
              </a:lnSpc>
              <a:spcAft>
                <a:spcPts val="800"/>
              </a:spcAft>
              <a:buNone/>
            </a:pPr>
            <a:r>
              <a:rPr lang="en-IN" sz="1800" b="1" kern="100" dirty="0">
                <a:effectLst/>
                <a:latin typeface="Aptos" panose="020B0004020202020204" pitchFamily="34" charset="0"/>
                <a:ea typeface="Aptos" panose="020B0004020202020204" pitchFamily="34" charset="0"/>
                <a:cs typeface="Times New Roman" panose="02020603050405020304" pitchFamily="18" charset="0"/>
              </a:rPr>
              <a:t>Desired features or satisfiers</a:t>
            </a: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Desired features which are also known as performance features. </a:t>
            </a: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These are features that either increase or decrease customer satisfaction. </a:t>
            </a: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These are the features customer usually want to see in a product. If there are more features, the more it will satisfy the customers. Take a phone battery as an example. The more battery capacity the phone has, the happier the customers will be.</a:t>
            </a:r>
          </a:p>
          <a:p>
            <a:pPr marL="0" indent="0">
              <a:lnSpc>
                <a:spcPct val="107000"/>
              </a:lnSpc>
              <a:spcAft>
                <a:spcPts val="800"/>
              </a:spcAft>
              <a:buNone/>
            </a:pPr>
            <a:r>
              <a:rPr lang="en-IN" sz="1800" b="1" kern="100" dirty="0">
                <a:effectLst/>
                <a:latin typeface="Aptos" panose="020B0004020202020204" pitchFamily="34" charset="0"/>
                <a:ea typeface="Aptos" panose="020B0004020202020204" pitchFamily="34" charset="0"/>
                <a:cs typeface="Times New Roman" panose="02020603050405020304" pitchFamily="18" charset="0"/>
              </a:rPr>
              <a:t>Dissatisfaction Features</a:t>
            </a: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These are the features that tend to upset or dissatisfy the customer. For example, let's say you have search functionality and need your customers to include the search term in only capital letters to search for something. While few customers might not mind this requirement, it will dissatisfy most customers because they need to switch to capital mode whenever they need to search for something</a:t>
            </a: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IN" dirty="0"/>
          </a:p>
        </p:txBody>
      </p:sp>
      <p:sp>
        <p:nvSpPr>
          <p:cNvPr id="4" name="TextBox 3">
            <a:extLst>
              <a:ext uri="{FF2B5EF4-FFF2-40B4-BE49-F238E27FC236}">
                <a16:creationId xmlns:a16="http://schemas.microsoft.com/office/drawing/2014/main" id="{C854A087-2085-B989-06D5-9C301702C248}"/>
              </a:ext>
            </a:extLst>
          </p:cNvPr>
          <p:cNvSpPr txBox="1"/>
          <p:nvPr/>
        </p:nvSpPr>
        <p:spPr>
          <a:xfrm>
            <a:off x="604435" y="-4182608"/>
            <a:ext cx="11453246" cy="378565"/>
          </a:xfrm>
          <a:prstGeom prst="rect">
            <a:avLst/>
          </a:prstGeom>
          <a:noFill/>
        </p:spPr>
        <p:txBody>
          <a:bodyPr wrap="square">
            <a:spAutoFit/>
          </a:bodyPr>
          <a:lstStyle/>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a:t>
            </a:r>
          </a:p>
        </p:txBody>
      </p:sp>
    </p:spTree>
    <p:extLst>
      <p:ext uri="{BB962C8B-B14F-4D97-AF65-F5344CB8AC3E}">
        <p14:creationId xmlns:p14="http://schemas.microsoft.com/office/powerpoint/2010/main" val="22601323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599AD3-919C-9E2A-07B9-67A4250F08E2}"/>
              </a:ext>
            </a:extLst>
          </p:cNvPr>
          <p:cNvSpPr>
            <a:spLocks noGrp="1"/>
          </p:cNvSpPr>
          <p:nvPr>
            <p:ph type="title"/>
          </p:nvPr>
        </p:nvSpPr>
        <p:spPr>
          <a:xfrm>
            <a:off x="1828800" y="685800"/>
            <a:ext cx="9438468" cy="5498024"/>
          </a:xfrm>
        </p:spPr>
        <p:txBody>
          <a:bodyPr>
            <a:normAutofit/>
          </a:bodyPr>
          <a:lstStyle/>
          <a:p>
            <a:br>
              <a:rPr lang="en-IN" sz="1800" kern="100" dirty="0">
                <a:effectLst/>
                <a:latin typeface="Aptos" panose="020B0004020202020204" pitchFamily="34" charset="0"/>
                <a:ea typeface="Aptos" panose="020B0004020202020204" pitchFamily="34" charset="0"/>
                <a:cs typeface="Times New Roman" panose="02020603050405020304" pitchFamily="18" charset="0"/>
              </a:rPr>
            </a:br>
            <a:endParaRPr lang="en-IN" dirty="0"/>
          </a:p>
        </p:txBody>
      </p:sp>
      <p:sp>
        <p:nvSpPr>
          <p:cNvPr id="9" name="Content Placeholder 8">
            <a:extLst>
              <a:ext uri="{FF2B5EF4-FFF2-40B4-BE49-F238E27FC236}">
                <a16:creationId xmlns:a16="http://schemas.microsoft.com/office/drawing/2014/main" id="{42A59BBB-0D70-37EF-ED19-58F16844C635}"/>
              </a:ext>
            </a:extLst>
          </p:cNvPr>
          <p:cNvSpPr>
            <a:spLocks noGrp="1"/>
          </p:cNvSpPr>
          <p:nvPr>
            <p:ph idx="1"/>
          </p:nvPr>
        </p:nvSpPr>
        <p:spPr>
          <a:xfrm>
            <a:off x="1484310" y="1534333"/>
            <a:ext cx="10077425" cy="4200040"/>
          </a:xfrm>
        </p:spPr>
        <p:txBody>
          <a:bodyPr>
            <a:normAutofit fontScale="92500" lnSpcReduction="10000"/>
          </a:bodyPr>
          <a:lstStyle/>
          <a:p>
            <a:pPr marL="0" indent="0">
              <a:lnSpc>
                <a:spcPct val="107000"/>
              </a:lnSpc>
              <a:spcAft>
                <a:spcPts val="800"/>
              </a:spcAft>
              <a:buNone/>
            </a:pPr>
            <a:r>
              <a:rPr lang="en-IN" sz="1800" b="1" kern="100" dirty="0">
                <a:effectLst/>
                <a:latin typeface="Aptos" panose="020B0004020202020204" pitchFamily="34" charset="0"/>
                <a:ea typeface="Aptos" panose="020B0004020202020204" pitchFamily="34" charset="0"/>
                <a:cs typeface="Times New Roman" panose="02020603050405020304" pitchFamily="18" charset="0"/>
              </a:rPr>
              <a:t>Delightful features or delighters</a:t>
            </a: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Features in this third category are the features that customers usually do not expect, but they will delight the customer when present. In other words, if these features are not there, it does not cause customer dissatisfaction. For example, if you are running a restaurant, serving something free with a meal will greatly satisfy the customer. Another example is that the more discounts the user get, the happier customers are. The most notable thing about these features is they are easy to implement at a small cost. However, their presence can have a higher degree of satisfaction that can grow exponentially.</a:t>
            </a:r>
          </a:p>
          <a:p>
            <a:pPr marL="0" indent="0">
              <a:lnSpc>
                <a:spcPct val="107000"/>
              </a:lnSpc>
              <a:spcAft>
                <a:spcPts val="800"/>
              </a:spcAft>
              <a:buNone/>
            </a:pPr>
            <a:r>
              <a:rPr lang="en-IN" sz="1800" b="1" kern="100" dirty="0">
                <a:effectLst/>
                <a:latin typeface="Aptos" panose="020B0004020202020204" pitchFamily="34" charset="0"/>
                <a:ea typeface="Aptos" panose="020B0004020202020204" pitchFamily="34" charset="0"/>
                <a:cs typeface="Times New Roman" panose="02020603050405020304" pitchFamily="18" charset="0"/>
              </a:rPr>
              <a:t>Features with indifferent quality</a:t>
            </a: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These are some features you need to refrain from introducing these features to your product because they do not provide customer satisfaction or dissatisfaction. In short, customers will be indifferent to such features. For example, say you are in a call </a:t>
            </a:r>
            <a:r>
              <a:rPr lang="en-IN" sz="1800" kern="100" dirty="0" err="1">
                <a:effectLst/>
                <a:latin typeface="Aptos" panose="020B0004020202020204" pitchFamily="34" charset="0"/>
                <a:ea typeface="Aptos" panose="020B0004020202020204" pitchFamily="34" charset="0"/>
                <a:cs typeface="Times New Roman" panose="02020603050405020304" pitchFamily="18" charset="0"/>
              </a:rPr>
              <a:t>center</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and the operators speak like native English speakers in a non-English country. It is unnecessary to sound like you speak native English, and customers may not appreciate it.</a:t>
            </a: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779068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599AD3-919C-9E2A-07B9-67A4250F08E2}"/>
              </a:ext>
            </a:extLst>
          </p:cNvPr>
          <p:cNvSpPr>
            <a:spLocks noGrp="1"/>
          </p:cNvSpPr>
          <p:nvPr>
            <p:ph type="title"/>
          </p:nvPr>
        </p:nvSpPr>
        <p:spPr>
          <a:xfrm>
            <a:off x="1828800" y="685800"/>
            <a:ext cx="9438468" cy="5498024"/>
          </a:xfrm>
        </p:spPr>
        <p:txBody>
          <a:bodyPr>
            <a:normAutofit/>
          </a:bodyPr>
          <a:lstStyle/>
          <a:p>
            <a:br>
              <a:rPr lang="en-IN" sz="1800" kern="100" dirty="0">
                <a:effectLst/>
                <a:latin typeface="Aptos" panose="020B0004020202020204" pitchFamily="34" charset="0"/>
                <a:ea typeface="Aptos" panose="020B0004020202020204" pitchFamily="34" charset="0"/>
                <a:cs typeface="Times New Roman" panose="02020603050405020304" pitchFamily="18" charset="0"/>
              </a:rPr>
            </a:br>
            <a:endParaRPr lang="en-IN" dirty="0"/>
          </a:p>
        </p:txBody>
      </p:sp>
      <p:sp>
        <p:nvSpPr>
          <p:cNvPr id="9" name="Content Placeholder 8">
            <a:extLst>
              <a:ext uri="{FF2B5EF4-FFF2-40B4-BE49-F238E27FC236}">
                <a16:creationId xmlns:a16="http://schemas.microsoft.com/office/drawing/2014/main" id="{42A59BBB-0D70-37EF-ED19-58F16844C635}"/>
              </a:ext>
            </a:extLst>
          </p:cNvPr>
          <p:cNvSpPr>
            <a:spLocks noGrp="1"/>
          </p:cNvSpPr>
          <p:nvPr>
            <p:ph idx="1"/>
          </p:nvPr>
        </p:nvSpPr>
        <p:spPr>
          <a:xfrm>
            <a:off x="1484310" y="1735810"/>
            <a:ext cx="10077425" cy="4788976"/>
          </a:xfrm>
        </p:spPr>
        <p:txBody>
          <a:bodyPr>
            <a:normAutofit fontScale="92500" lnSpcReduction="20000"/>
          </a:bodyPr>
          <a:lstStyle/>
          <a:p>
            <a:pPr marL="0" indent="0">
              <a:lnSpc>
                <a:spcPct val="107000"/>
              </a:lnSpc>
              <a:spcAft>
                <a:spcPts val="800"/>
              </a:spcAft>
              <a:buNone/>
            </a:pPr>
            <a:r>
              <a:rPr lang="en-IN" sz="1800" b="1" kern="100" dirty="0">
                <a:effectLst/>
                <a:latin typeface="Aptos" panose="020B0004020202020204" pitchFamily="34" charset="0"/>
                <a:ea typeface="Aptos" panose="020B0004020202020204" pitchFamily="34" charset="0"/>
                <a:cs typeface="Times New Roman" panose="02020603050405020304" pitchFamily="18" charset="0"/>
              </a:rPr>
              <a:t>How can product teams use the Kano Model for feature Prioritization?</a:t>
            </a: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You can implement this model in three simple steps.</a:t>
            </a: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These 3 questions will be present for each feature you have as a consideration for your product:</a:t>
            </a:r>
          </a:p>
          <a:p>
            <a:pPr marL="342900" lvl="0" indent="-342900">
              <a:lnSpc>
                <a:spcPct val="107000"/>
              </a:lnSpc>
              <a:spcAft>
                <a:spcPts val="800"/>
              </a:spcAft>
              <a:buSzPts val="1000"/>
              <a:buFont typeface="Symbol" panose="05050102010706020507" pitchFamily="18" charset="2"/>
              <a:buChar char=""/>
              <a:tabLst>
                <a:tab pos="457200" algn="l"/>
              </a:tabLs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How do you feel if this feature is present in our product?</a:t>
            </a:r>
          </a:p>
          <a:p>
            <a:pPr marL="342900" lvl="0" indent="-342900">
              <a:lnSpc>
                <a:spcPct val="107000"/>
              </a:lnSpc>
              <a:spcAft>
                <a:spcPts val="800"/>
              </a:spcAft>
              <a:buSzPts val="1000"/>
              <a:buFont typeface="Symbol" panose="05050102010706020507" pitchFamily="18" charset="2"/>
              <a:buChar char=""/>
              <a:tabLst>
                <a:tab pos="457200" algn="l"/>
              </a:tabLs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What is your reaction if you do not have this feature?</a:t>
            </a:r>
          </a:p>
          <a:p>
            <a:pPr marL="342900" lvl="0" indent="-342900">
              <a:lnSpc>
                <a:spcPct val="107000"/>
              </a:lnSpc>
              <a:spcAft>
                <a:spcPts val="800"/>
              </a:spcAft>
              <a:buSzPts val="1000"/>
              <a:buFont typeface="Symbol" panose="05050102010706020507" pitchFamily="18" charset="2"/>
              <a:buChar char=""/>
              <a:tabLst>
                <a:tab pos="457200" algn="l"/>
              </a:tabLs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How important is this feature for you?</a:t>
            </a:r>
          </a:p>
          <a:p>
            <a:pPr marL="0" indent="0">
              <a:lnSpc>
                <a:spcPct val="107000"/>
              </a:lnSpc>
              <a:spcAft>
                <a:spcPts val="800"/>
              </a:spcAft>
              <a:buNone/>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Provide answers using a scale:</a:t>
            </a:r>
          </a:p>
          <a:p>
            <a:pPr marL="342900" lvl="0" indent="-342900">
              <a:lnSpc>
                <a:spcPct val="107000"/>
              </a:lnSpc>
              <a:spcAft>
                <a:spcPts val="800"/>
              </a:spcAft>
              <a:buSzPts val="1000"/>
              <a:buFont typeface="Symbol" panose="05050102010706020507" pitchFamily="18" charset="2"/>
              <a:buChar char=""/>
              <a:tabLst>
                <a:tab pos="457200" algn="l"/>
              </a:tabLs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I like it that way</a:t>
            </a:r>
          </a:p>
          <a:p>
            <a:pPr marL="342900" lvl="0" indent="-342900">
              <a:lnSpc>
                <a:spcPct val="107000"/>
              </a:lnSpc>
              <a:spcAft>
                <a:spcPts val="800"/>
              </a:spcAft>
              <a:buSzPts val="1000"/>
              <a:buFont typeface="Symbol" panose="05050102010706020507" pitchFamily="18" charset="2"/>
              <a:buChar char=""/>
              <a:tabLst>
                <a:tab pos="457200" algn="l"/>
              </a:tabLs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I expect it to be that way</a:t>
            </a:r>
          </a:p>
          <a:p>
            <a:pPr marL="342900" lvl="0" indent="-342900">
              <a:lnSpc>
                <a:spcPct val="107000"/>
              </a:lnSpc>
              <a:spcAft>
                <a:spcPts val="800"/>
              </a:spcAft>
              <a:buSzPts val="1000"/>
              <a:buFont typeface="Symbol" panose="05050102010706020507" pitchFamily="18" charset="2"/>
              <a:buChar char=""/>
              <a:tabLst>
                <a:tab pos="457200" algn="l"/>
              </a:tabLs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I am neutral</a:t>
            </a:r>
          </a:p>
          <a:p>
            <a:pPr marL="342900" lvl="0" indent="-342900">
              <a:lnSpc>
                <a:spcPct val="107000"/>
              </a:lnSpc>
              <a:spcAft>
                <a:spcPts val="800"/>
              </a:spcAft>
              <a:buSzPts val="1000"/>
              <a:buFont typeface="Symbol" panose="05050102010706020507" pitchFamily="18" charset="2"/>
              <a:buChar char=""/>
              <a:tabLst>
                <a:tab pos="457200" algn="l"/>
              </a:tabLs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I can live with it that way</a:t>
            </a:r>
          </a:p>
          <a:p>
            <a:pPr marL="342900" lvl="0" indent="-342900">
              <a:lnSpc>
                <a:spcPct val="107000"/>
              </a:lnSpc>
              <a:spcAft>
                <a:spcPts val="800"/>
              </a:spcAft>
              <a:buSzPts val="1000"/>
              <a:buFont typeface="Symbol" panose="05050102010706020507" pitchFamily="18" charset="2"/>
              <a:buChar char=""/>
              <a:tabLst>
                <a:tab pos="457200" algn="l"/>
              </a:tabLs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I dislike it that way</a:t>
            </a:r>
          </a:p>
          <a:p>
            <a:pPr>
              <a:lnSpc>
                <a:spcPct val="107000"/>
              </a:lnSpc>
              <a:spcAft>
                <a:spcPts val="800"/>
              </a:spcAft>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100868903"/>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ee266644-918d-4d87-a05e-ee590d41bb2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994EBD39F9DC24D99DC0A93C5B6F7BE" ma:contentTypeVersion="13" ma:contentTypeDescription="Create a new document." ma:contentTypeScope="" ma:versionID="23ad90837fb4e54e6501a1bbbb793f66">
  <xsd:schema xmlns:xsd="http://www.w3.org/2001/XMLSchema" xmlns:xs="http://www.w3.org/2001/XMLSchema" xmlns:p="http://schemas.microsoft.com/office/2006/metadata/properties" xmlns:ns3="ee266644-918d-4d87-a05e-ee590d41bb2e" xmlns:ns4="2217dd24-dab9-403d-9f66-10a337565efc" targetNamespace="http://schemas.microsoft.com/office/2006/metadata/properties" ma:root="true" ma:fieldsID="8b29ee94b4d703166a392c10a95cef99" ns3:_="" ns4:_="">
    <xsd:import namespace="ee266644-918d-4d87-a05e-ee590d41bb2e"/>
    <xsd:import namespace="2217dd24-dab9-403d-9f66-10a337565efc"/>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_activity" minOccurs="0"/>
                <xsd:element ref="ns3:MediaServiceSearchProperties" minOccurs="0"/>
                <xsd:element ref="ns4:SharedWithUsers" minOccurs="0"/>
                <xsd:element ref="ns4:SharedWithDetails" minOccurs="0"/>
                <xsd:element ref="ns4:SharingHintHash" minOccurs="0"/>
                <xsd:element ref="ns3:MediaServiceDateTaken" minOccurs="0"/>
                <xsd:element ref="ns3:MediaServiceSystemTags"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266644-918d-4d87-a05e-ee590d41bb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_activity" ma:index="11" nillable="true" ma:displayName="_activity" ma:hidden="true" ma:internalName="_activity">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SystemTags" ma:index="17" nillable="true" ma:displayName="MediaServiceSystemTags" ma:hidden="true" ma:internalName="MediaServiceSystemTags" ma:readOnly="true">
      <xsd:simpleType>
        <xsd:restriction base="dms:Note"/>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17dd24-dab9-403d-9f66-10a337565efc"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5241AA-3DFD-438E-80F8-8D8BD18769C5}">
  <ds:schemaRefs>
    <ds:schemaRef ds:uri="ee266644-918d-4d87-a05e-ee590d41bb2e"/>
    <ds:schemaRef ds:uri="http://schemas.microsoft.com/office/2006/documentManagement/types"/>
    <ds:schemaRef ds:uri="http://www.w3.org/XML/1998/namespace"/>
    <ds:schemaRef ds:uri="http://schemas.microsoft.com/office/2006/metadata/properties"/>
    <ds:schemaRef ds:uri="http://purl.org/dc/elements/1.1/"/>
    <ds:schemaRef ds:uri="http://purl.org/dc/terms/"/>
    <ds:schemaRef ds:uri="http://schemas.microsoft.com/office/infopath/2007/PartnerControls"/>
    <ds:schemaRef ds:uri="http://schemas.openxmlformats.org/package/2006/metadata/core-properties"/>
    <ds:schemaRef ds:uri="2217dd24-dab9-403d-9f66-10a337565efc"/>
    <ds:schemaRef ds:uri="http://purl.org/dc/dcmitype/"/>
  </ds:schemaRefs>
</ds:datastoreItem>
</file>

<file path=customXml/itemProps2.xml><?xml version="1.0" encoding="utf-8"?>
<ds:datastoreItem xmlns:ds="http://schemas.openxmlformats.org/officeDocument/2006/customXml" ds:itemID="{539817AA-6BAC-48F0-BA33-8CEB37ADD107}">
  <ds:schemaRefs>
    <ds:schemaRef ds:uri="http://schemas.microsoft.com/sharepoint/v3/contenttype/forms"/>
  </ds:schemaRefs>
</ds:datastoreItem>
</file>

<file path=customXml/itemProps3.xml><?xml version="1.0" encoding="utf-8"?>
<ds:datastoreItem xmlns:ds="http://schemas.openxmlformats.org/officeDocument/2006/customXml" ds:itemID="{7F8A8CCC-3B9D-4B94-AB0B-78E7ED1BCD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e266644-918d-4d87-a05e-ee590d41bb2e"/>
    <ds:schemaRef ds:uri="2217dd24-dab9-403d-9f66-10a337565e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17</TotalTime>
  <Words>742</Words>
  <Application>Microsoft Office PowerPoint</Application>
  <PresentationFormat>Widescreen</PresentationFormat>
  <Paragraphs>66</Paragraphs>
  <Slides>8</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8</vt:i4>
      </vt:variant>
    </vt:vector>
  </HeadingPairs>
  <TitlesOfParts>
    <vt:vector size="18" baseType="lpstr">
      <vt:lpstr>Aptos</vt:lpstr>
      <vt:lpstr>Arial</vt:lpstr>
      <vt:lpstr>Calibri</vt:lpstr>
      <vt:lpstr>Calibri Light</vt:lpstr>
      <vt:lpstr>Californian FB</vt:lpstr>
      <vt:lpstr>Cambria</vt:lpstr>
      <vt:lpstr>Corbel</vt:lpstr>
      <vt:lpstr>Symbol</vt:lpstr>
      <vt:lpstr>Office Theme</vt:lpstr>
      <vt:lpstr>Parallax</vt:lpstr>
      <vt:lpstr>  Prioritizing with the Kano Model</vt:lpstr>
      <vt:lpstr> </vt:lpstr>
      <vt:lpstr> </vt:lpstr>
      <vt:lpstr> </vt:lpstr>
      <vt:lpstr>PowerPoint Presentation</vt:lpstr>
      <vt:lpstr>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Kinjangi Deepika</dc:creator>
  <cp:lastModifiedBy>Sushil Kumar</cp:lastModifiedBy>
  <cp:revision>3</cp:revision>
  <dcterms:created xsi:type="dcterms:W3CDTF">2024-08-01T11:38:00Z</dcterms:created>
  <dcterms:modified xsi:type="dcterms:W3CDTF">2024-08-03T09:01:25Z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0x010100E994EBD39F9DC24D99DC0A93C5B6F7BE</vt:lpwstr>
  </property>
</Properties>
</file>