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6.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7.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20.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84" r:id="rId3"/>
  </p:sldMasterIdLst>
  <p:notesMasterIdLst>
    <p:notesMasterId r:id="rId42"/>
  </p:notesMasterIdLst>
  <p:sldIdLst>
    <p:sldId id="298" r:id="rId4"/>
    <p:sldId id="326" r:id="rId5"/>
    <p:sldId id="303" r:id="rId6"/>
    <p:sldId id="324" r:id="rId7"/>
    <p:sldId id="300" r:id="rId8"/>
    <p:sldId id="348" r:id="rId9"/>
    <p:sldId id="346" r:id="rId10"/>
    <p:sldId id="347" r:id="rId11"/>
    <p:sldId id="349" r:id="rId12"/>
    <p:sldId id="328" r:id="rId13"/>
    <p:sldId id="329" r:id="rId14"/>
    <p:sldId id="350" r:id="rId15"/>
    <p:sldId id="351" r:id="rId16"/>
    <p:sldId id="352" r:id="rId17"/>
    <p:sldId id="355" r:id="rId18"/>
    <p:sldId id="356" r:id="rId19"/>
    <p:sldId id="353" r:id="rId20"/>
    <p:sldId id="335" r:id="rId21"/>
    <p:sldId id="357" r:id="rId22"/>
    <p:sldId id="358" r:id="rId23"/>
    <p:sldId id="359" r:id="rId24"/>
    <p:sldId id="360" r:id="rId25"/>
    <p:sldId id="361" r:id="rId26"/>
    <p:sldId id="362" r:id="rId27"/>
    <p:sldId id="325" r:id="rId28"/>
    <p:sldId id="365" r:id="rId29"/>
    <p:sldId id="427" r:id="rId30"/>
    <p:sldId id="428" r:id="rId31"/>
    <p:sldId id="435" r:id="rId32"/>
    <p:sldId id="363" r:id="rId33"/>
    <p:sldId id="436" r:id="rId34"/>
    <p:sldId id="437" r:id="rId35"/>
    <p:sldId id="343" r:id="rId36"/>
    <p:sldId id="438" r:id="rId37"/>
    <p:sldId id="439" r:id="rId38"/>
    <p:sldId id="440" r:id="rId39"/>
    <p:sldId id="441" r:id="rId40"/>
    <p:sldId id="333"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2155" autoAdjust="0"/>
  </p:normalViewPr>
  <p:slideViewPr>
    <p:cSldViewPr snapToGrid="0">
      <p:cViewPr varScale="1">
        <p:scale>
          <a:sx n="45" d="100"/>
          <a:sy n="45" d="100"/>
        </p:scale>
        <p:origin x="140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presProps" Target="presProps.xml"/></Relationships>
</file>

<file path=ppt/diagrams/_rels/data6.xml.rels><?xml version="1.0" encoding="UTF-8" standalone="yes"?>
<Relationships xmlns="http://schemas.openxmlformats.org/package/2006/relationships"><Relationship Id="rId1" Type="http://schemas.openxmlformats.org/officeDocument/2006/relationships/hyperlink" Target="https://www.investopedia.com/articles/investing/072115/why-these-are-most-valuable-brands-2015.asp" TargetMode="External"/></Relationships>
</file>

<file path=ppt/diagrams/_rels/data8.xml.rels><?xml version="1.0" encoding="UTF-8" standalone="yes"?>
<Relationships xmlns="http://schemas.openxmlformats.org/package/2006/relationships"><Relationship Id="rId3" Type="http://schemas.openxmlformats.org/officeDocument/2006/relationships/hyperlink" Target="https://en.wikipedia.org/wiki/Advertising" TargetMode="External"/><Relationship Id="rId2" Type="http://schemas.openxmlformats.org/officeDocument/2006/relationships/hyperlink" Target="https://en.wikipedia.org/wiki/Pricing_strategies" TargetMode="External"/><Relationship Id="rId1" Type="http://schemas.openxmlformats.org/officeDocument/2006/relationships/hyperlink" Target="https://en.wikipedia.org/wiki/Walmart" TargetMode="External"/><Relationship Id="rId4" Type="http://schemas.openxmlformats.org/officeDocument/2006/relationships/hyperlink" Target="https://en.wikipedia.org/wiki/Inventory_management_software" TargetMode="External"/></Relationships>
</file>

<file path=ppt/diagrams/_rels/drawing6.xml.rels><?xml version="1.0" encoding="UTF-8" standalone="yes"?>
<Relationships xmlns="http://schemas.openxmlformats.org/package/2006/relationships"><Relationship Id="rId1" Type="http://schemas.openxmlformats.org/officeDocument/2006/relationships/hyperlink" Target="https://www.investopedia.com/articles/investing/072115/why-these-are-most-valuable-brands-2015.asp" TargetMode="External"/></Relationships>
</file>

<file path=ppt/diagrams/_rels/drawing8.xml.rels><?xml version="1.0" encoding="UTF-8" standalone="yes"?>
<Relationships xmlns="http://schemas.openxmlformats.org/package/2006/relationships"><Relationship Id="rId3" Type="http://schemas.openxmlformats.org/officeDocument/2006/relationships/hyperlink" Target="https://en.wikipedia.org/wiki/Advertising" TargetMode="External"/><Relationship Id="rId2" Type="http://schemas.openxmlformats.org/officeDocument/2006/relationships/hyperlink" Target="https://en.wikipedia.org/wiki/Pricing_strategies" TargetMode="External"/><Relationship Id="rId1" Type="http://schemas.openxmlformats.org/officeDocument/2006/relationships/hyperlink" Target="https://en.wikipedia.org/wiki/Walmart" TargetMode="External"/><Relationship Id="rId4" Type="http://schemas.openxmlformats.org/officeDocument/2006/relationships/hyperlink" Target="https://en.wikipedia.org/wiki/Inventory_management_software"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BE24035-96AB-4A76-AFF0-15E23F00029F}" type="doc">
      <dgm:prSet loTypeId="urn:microsoft.com/office/officeart/2005/8/layout/vList2" loCatId="list" qsTypeId="urn:microsoft.com/office/officeart/2005/8/quickstyle/simple3" qsCatId="simple" csTypeId="urn:microsoft.com/office/officeart/2005/8/colors/accent1_2" csCatId="accent1"/>
      <dgm:spPr/>
      <dgm:t>
        <a:bodyPr/>
        <a:lstStyle/>
        <a:p>
          <a:endParaRPr lang="en-IN"/>
        </a:p>
      </dgm:t>
    </dgm:pt>
    <dgm:pt modelId="{7DD30789-C55B-4D4F-83EB-11BA6EA8720C}">
      <dgm:prSet/>
      <dgm:spPr/>
      <dgm:t>
        <a:bodyPr/>
        <a:lstStyle/>
        <a:p>
          <a:r>
            <a:rPr lang="en-US"/>
            <a:t>Jointly owned a factory in England</a:t>
          </a:r>
          <a:endParaRPr lang="en-IN"/>
        </a:p>
      </dgm:t>
    </dgm:pt>
    <dgm:pt modelId="{5CEA9921-582F-490B-B306-C29650B6BABF}" type="parTrans" cxnId="{73584A46-4741-417D-863A-9D34BDAEBDFE}">
      <dgm:prSet/>
      <dgm:spPr/>
      <dgm:t>
        <a:bodyPr/>
        <a:lstStyle/>
        <a:p>
          <a:endParaRPr lang="en-IN"/>
        </a:p>
      </dgm:t>
    </dgm:pt>
    <dgm:pt modelId="{84F8D412-4071-4E5F-A72B-A68309C38CDD}" type="sibTrans" cxnId="{73584A46-4741-417D-863A-9D34BDAEBDFE}">
      <dgm:prSet/>
      <dgm:spPr/>
      <dgm:t>
        <a:bodyPr/>
        <a:lstStyle/>
        <a:p>
          <a:endParaRPr lang="en-IN"/>
        </a:p>
      </dgm:t>
    </dgm:pt>
    <dgm:pt modelId="{C36F54E4-1785-4E8B-8905-B4D1074D915E}">
      <dgm:prSet/>
      <dgm:spPr/>
      <dgm:t>
        <a:bodyPr/>
        <a:lstStyle/>
        <a:p>
          <a:r>
            <a:rPr lang="en-US"/>
            <a:t>Hitachi was able to sell televisions at a price premium of $75 over the GE televisions </a:t>
          </a:r>
          <a:endParaRPr lang="en-IN"/>
        </a:p>
      </dgm:t>
    </dgm:pt>
    <dgm:pt modelId="{F2F9850B-BD48-4840-B180-5D3372376E06}" type="parTrans" cxnId="{24BE95C2-7399-4926-8AAF-AA03EB9E539B}">
      <dgm:prSet/>
      <dgm:spPr/>
      <dgm:t>
        <a:bodyPr/>
        <a:lstStyle/>
        <a:p>
          <a:endParaRPr lang="en-IN"/>
        </a:p>
      </dgm:t>
    </dgm:pt>
    <dgm:pt modelId="{581AD106-008E-42AD-8CA0-0A42838CFAA1}" type="sibTrans" cxnId="{24BE95C2-7399-4926-8AAF-AA03EB9E539B}">
      <dgm:prSet/>
      <dgm:spPr/>
      <dgm:t>
        <a:bodyPr/>
        <a:lstStyle/>
        <a:p>
          <a:endParaRPr lang="en-IN"/>
        </a:p>
      </dgm:t>
    </dgm:pt>
    <dgm:pt modelId="{A28EA2AA-6EB2-41D0-9712-7B3219E66FD4}">
      <dgm:prSet/>
      <dgm:spPr/>
      <dgm:t>
        <a:bodyPr/>
        <a:lstStyle/>
        <a:p>
          <a:r>
            <a:rPr lang="en-US"/>
            <a:t>Hitachi sold twice as many TV sets </a:t>
          </a:r>
          <a:endParaRPr lang="en-IN"/>
        </a:p>
      </dgm:t>
    </dgm:pt>
    <dgm:pt modelId="{2C933120-D9EF-48C5-9A8F-1A6B851C7BDD}" type="parTrans" cxnId="{9BE6E458-6871-4139-9B42-B07B92F7A117}">
      <dgm:prSet/>
      <dgm:spPr/>
      <dgm:t>
        <a:bodyPr/>
        <a:lstStyle/>
        <a:p>
          <a:endParaRPr lang="en-IN"/>
        </a:p>
      </dgm:t>
    </dgm:pt>
    <dgm:pt modelId="{31D929A3-83AD-4383-86EA-C2EF580567CF}" type="sibTrans" cxnId="{9BE6E458-6871-4139-9B42-B07B92F7A117}">
      <dgm:prSet/>
      <dgm:spPr/>
      <dgm:t>
        <a:bodyPr/>
        <a:lstStyle/>
        <a:p>
          <a:endParaRPr lang="en-IN"/>
        </a:p>
      </dgm:t>
    </dgm:pt>
    <dgm:pt modelId="{0D1E990D-C329-4298-8940-0BD7D89126C9}" type="pres">
      <dgm:prSet presAssocID="{ABE24035-96AB-4A76-AFF0-15E23F00029F}" presName="linear" presStyleCnt="0">
        <dgm:presLayoutVars>
          <dgm:animLvl val="lvl"/>
          <dgm:resizeHandles val="exact"/>
        </dgm:presLayoutVars>
      </dgm:prSet>
      <dgm:spPr/>
    </dgm:pt>
    <dgm:pt modelId="{9A028142-87FB-4189-91C9-04EE243B5219}" type="pres">
      <dgm:prSet presAssocID="{7DD30789-C55B-4D4F-83EB-11BA6EA8720C}" presName="parentText" presStyleLbl="node1" presStyleIdx="0" presStyleCnt="3">
        <dgm:presLayoutVars>
          <dgm:chMax val="0"/>
          <dgm:bulletEnabled val="1"/>
        </dgm:presLayoutVars>
      </dgm:prSet>
      <dgm:spPr/>
    </dgm:pt>
    <dgm:pt modelId="{619B0955-0929-45AF-BD0C-3757AA9A08B1}" type="pres">
      <dgm:prSet presAssocID="{84F8D412-4071-4E5F-A72B-A68309C38CDD}" presName="spacer" presStyleCnt="0"/>
      <dgm:spPr/>
    </dgm:pt>
    <dgm:pt modelId="{7955F51F-441F-4E14-9410-F4AB34FDF2E8}" type="pres">
      <dgm:prSet presAssocID="{C36F54E4-1785-4E8B-8905-B4D1074D915E}" presName="parentText" presStyleLbl="node1" presStyleIdx="1" presStyleCnt="3">
        <dgm:presLayoutVars>
          <dgm:chMax val="0"/>
          <dgm:bulletEnabled val="1"/>
        </dgm:presLayoutVars>
      </dgm:prSet>
      <dgm:spPr/>
    </dgm:pt>
    <dgm:pt modelId="{FE68B1CD-9018-4169-AE8D-EAE3B6AD99B4}" type="pres">
      <dgm:prSet presAssocID="{581AD106-008E-42AD-8CA0-0A42838CFAA1}" presName="spacer" presStyleCnt="0"/>
      <dgm:spPr/>
    </dgm:pt>
    <dgm:pt modelId="{90D860EB-3789-4F65-A6B6-6A69EB9D4138}" type="pres">
      <dgm:prSet presAssocID="{A28EA2AA-6EB2-41D0-9712-7B3219E66FD4}" presName="parentText" presStyleLbl="node1" presStyleIdx="2" presStyleCnt="3">
        <dgm:presLayoutVars>
          <dgm:chMax val="0"/>
          <dgm:bulletEnabled val="1"/>
        </dgm:presLayoutVars>
      </dgm:prSet>
      <dgm:spPr/>
    </dgm:pt>
  </dgm:ptLst>
  <dgm:cxnLst>
    <dgm:cxn modelId="{5D6C4632-4EFB-4E78-AC9D-2756686AE7E3}" type="presOf" srcId="{7DD30789-C55B-4D4F-83EB-11BA6EA8720C}" destId="{9A028142-87FB-4189-91C9-04EE243B5219}" srcOrd="0" destOrd="0" presId="urn:microsoft.com/office/officeart/2005/8/layout/vList2"/>
    <dgm:cxn modelId="{AC412E3D-EDB2-4AE8-B6A0-8FF9EF14C1CC}" type="presOf" srcId="{A28EA2AA-6EB2-41D0-9712-7B3219E66FD4}" destId="{90D860EB-3789-4F65-A6B6-6A69EB9D4138}" srcOrd="0" destOrd="0" presId="urn:microsoft.com/office/officeart/2005/8/layout/vList2"/>
    <dgm:cxn modelId="{0C26DD5D-D72C-41D8-9CAB-C05860847821}" type="presOf" srcId="{ABE24035-96AB-4A76-AFF0-15E23F00029F}" destId="{0D1E990D-C329-4298-8940-0BD7D89126C9}" srcOrd="0" destOrd="0" presId="urn:microsoft.com/office/officeart/2005/8/layout/vList2"/>
    <dgm:cxn modelId="{73584A46-4741-417D-863A-9D34BDAEBDFE}" srcId="{ABE24035-96AB-4A76-AFF0-15E23F00029F}" destId="{7DD30789-C55B-4D4F-83EB-11BA6EA8720C}" srcOrd="0" destOrd="0" parTransId="{5CEA9921-582F-490B-B306-C29650B6BABF}" sibTransId="{84F8D412-4071-4E5F-A72B-A68309C38CDD}"/>
    <dgm:cxn modelId="{9BE6E458-6871-4139-9B42-B07B92F7A117}" srcId="{ABE24035-96AB-4A76-AFF0-15E23F00029F}" destId="{A28EA2AA-6EB2-41D0-9712-7B3219E66FD4}" srcOrd="2" destOrd="0" parTransId="{2C933120-D9EF-48C5-9A8F-1A6B851C7BDD}" sibTransId="{31D929A3-83AD-4383-86EA-C2EF580567CF}"/>
    <dgm:cxn modelId="{24BE95C2-7399-4926-8AAF-AA03EB9E539B}" srcId="{ABE24035-96AB-4A76-AFF0-15E23F00029F}" destId="{C36F54E4-1785-4E8B-8905-B4D1074D915E}" srcOrd="1" destOrd="0" parTransId="{F2F9850B-BD48-4840-B180-5D3372376E06}" sibTransId="{581AD106-008E-42AD-8CA0-0A42838CFAA1}"/>
    <dgm:cxn modelId="{5EB1F1C4-7C60-4EEB-BD2B-C8DF552D2B03}" type="presOf" srcId="{C36F54E4-1785-4E8B-8905-B4D1074D915E}" destId="{7955F51F-441F-4E14-9410-F4AB34FDF2E8}" srcOrd="0" destOrd="0" presId="urn:microsoft.com/office/officeart/2005/8/layout/vList2"/>
    <dgm:cxn modelId="{61C321E9-C7A7-4958-9406-D224EDB61C44}" type="presParOf" srcId="{0D1E990D-C329-4298-8940-0BD7D89126C9}" destId="{9A028142-87FB-4189-91C9-04EE243B5219}" srcOrd="0" destOrd="0" presId="urn:microsoft.com/office/officeart/2005/8/layout/vList2"/>
    <dgm:cxn modelId="{06FFC3F9-0A15-4649-B811-AC2F200D0E9F}" type="presParOf" srcId="{0D1E990D-C329-4298-8940-0BD7D89126C9}" destId="{619B0955-0929-45AF-BD0C-3757AA9A08B1}" srcOrd="1" destOrd="0" presId="urn:microsoft.com/office/officeart/2005/8/layout/vList2"/>
    <dgm:cxn modelId="{8644A070-74EF-4733-A49E-236829AFE647}" type="presParOf" srcId="{0D1E990D-C329-4298-8940-0BD7D89126C9}" destId="{7955F51F-441F-4E14-9410-F4AB34FDF2E8}" srcOrd="2" destOrd="0" presId="urn:microsoft.com/office/officeart/2005/8/layout/vList2"/>
    <dgm:cxn modelId="{8CB3000C-BA90-4FAD-9D76-D14A9126E0E6}" type="presParOf" srcId="{0D1E990D-C329-4298-8940-0BD7D89126C9}" destId="{FE68B1CD-9018-4169-AE8D-EAE3B6AD99B4}" srcOrd="3" destOrd="0" presId="urn:microsoft.com/office/officeart/2005/8/layout/vList2"/>
    <dgm:cxn modelId="{156EE868-6E98-4FFF-8F70-45E4F7F5CD26}" type="presParOf" srcId="{0D1E990D-C329-4298-8940-0BD7D89126C9}" destId="{90D860EB-3789-4F65-A6B6-6A69EB9D4138}"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04617FB-ECE6-4DA8-9ED2-065E4712B912}" type="doc">
      <dgm:prSet loTypeId="urn:microsoft.com/office/officeart/2005/8/layout/vList2" loCatId="list" qsTypeId="urn:microsoft.com/office/officeart/2005/8/quickstyle/simple3" qsCatId="simple" csTypeId="urn:microsoft.com/office/officeart/2005/8/colors/accent1_1" csCatId="accent1"/>
      <dgm:spPr/>
      <dgm:t>
        <a:bodyPr/>
        <a:lstStyle/>
        <a:p>
          <a:endParaRPr lang="en-GB"/>
        </a:p>
      </dgm:t>
    </dgm:pt>
    <dgm:pt modelId="{A19139AF-1A81-4867-A20C-97C258C3FD57}">
      <dgm:prSet custT="1"/>
      <dgm:spPr/>
      <dgm:t>
        <a:bodyPr/>
        <a:lstStyle/>
        <a:p>
          <a:r>
            <a:rPr lang="en-US" sz="2000" b="1" i="0" baseline="0">
              <a:latin typeface="Times New Roman" panose="02020603050405020304" pitchFamily="18" charset="0"/>
              <a:cs typeface="Times New Roman" panose="02020603050405020304" pitchFamily="18" charset="0"/>
            </a:rPr>
            <a:t>1. </a:t>
          </a:r>
          <a:r>
            <a:rPr lang="en-US" sz="2000" b="0" i="0" baseline="0">
              <a:latin typeface="Times New Roman" panose="02020603050405020304" pitchFamily="18" charset="0"/>
              <a:cs typeface="Times New Roman" panose="02020603050405020304" pitchFamily="18" charset="0"/>
            </a:rPr>
            <a:t>Selecting the Pricing Objective</a:t>
          </a:r>
          <a:endParaRPr lang="en-GB" sz="2000">
            <a:latin typeface="Times New Roman" panose="02020603050405020304" pitchFamily="18" charset="0"/>
            <a:cs typeface="Times New Roman" panose="02020603050405020304" pitchFamily="18" charset="0"/>
          </a:endParaRPr>
        </a:p>
      </dgm:t>
    </dgm:pt>
    <dgm:pt modelId="{20817861-30C0-44C7-B5C9-CBF77750DECC}" type="parTrans" cxnId="{214DD844-0C58-4BB6-B827-F5207CBA1DF0}">
      <dgm:prSet/>
      <dgm:spPr/>
      <dgm:t>
        <a:bodyPr/>
        <a:lstStyle/>
        <a:p>
          <a:endParaRPr lang="en-GB" sz="2000">
            <a:latin typeface="Times New Roman" panose="02020603050405020304" pitchFamily="18" charset="0"/>
            <a:cs typeface="Times New Roman" panose="02020603050405020304" pitchFamily="18" charset="0"/>
          </a:endParaRPr>
        </a:p>
      </dgm:t>
    </dgm:pt>
    <dgm:pt modelId="{53BFC09C-4836-47B4-9E32-6AB1C4FAFAAB}" type="sibTrans" cxnId="{214DD844-0C58-4BB6-B827-F5207CBA1DF0}">
      <dgm:prSet/>
      <dgm:spPr/>
      <dgm:t>
        <a:bodyPr/>
        <a:lstStyle/>
        <a:p>
          <a:endParaRPr lang="en-GB" sz="2000">
            <a:latin typeface="Times New Roman" panose="02020603050405020304" pitchFamily="18" charset="0"/>
            <a:cs typeface="Times New Roman" panose="02020603050405020304" pitchFamily="18" charset="0"/>
          </a:endParaRPr>
        </a:p>
      </dgm:t>
    </dgm:pt>
    <dgm:pt modelId="{4680F5C3-B897-4E27-A2D8-F356C152E1AD}">
      <dgm:prSet custT="1"/>
      <dgm:spPr/>
      <dgm:t>
        <a:bodyPr/>
        <a:lstStyle/>
        <a:p>
          <a:r>
            <a:rPr lang="en-GB" sz="2000" b="1" i="0" baseline="0">
              <a:latin typeface="Times New Roman" panose="02020603050405020304" pitchFamily="18" charset="0"/>
              <a:cs typeface="Times New Roman" panose="02020603050405020304" pitchFamily="18" charset="0"/>
            </a:rPr>
            <a:t>2. </a:t>
          </a:r>
          <a:r>
            <a:rPr lang="en-GB" sz="2000" b="0" i="0" baseline="0">
              <a:latin typeface="Times New Roman" panose="02020603050405020304" pitchFamily="18" charset="0"/>
              <a:cs typeface="Times New Roman" panose="02020603050405020304" pitchFamily="18" charset="0"/>
            </a:rPr>
            <a:t>Determining Demand</a:t>
          </a:r>
          <a:endParaRPr lang="en-GB" sz="2000">
            <a:latin typeface="Times New Roman" panose="02020603050405020304" pitchFamily="18" charset="0"/>
            <a:cs typeface="Times New Roman" panose="02020603050405020304" pitchFamily="18" charset="0"/>
          </a:endParaRPr>
        </a:p>
      </dgm:t>
    </dgm:pt>
    <dgm:pt modelId="{11B34657-A60C-45EF-8671-617B3298E685}" type="parTrans" cxnId="{9B13EB5A-CA0E-4E92-A00C-D91EAF9E94A6}">
      <dgm:prSet/>
      <dgm:spPr/>
      <dgm:t>
        <a:bodyPr/>
        <a:lstStyle/>
        <a:p>
          <a:endParaRPr lang="en-GB" sz="2000">
            <a:latin typeface="Times New Roman" panose="02020603050405020304" pitchFamily="18" charset="0"/>
            <a:cs typeface="Times New Roman" panose="02020603050405020304" pitchFamily="18" charset="0"/>
          </a:endParaRPr>
        </a:p>
      </dgm:t>
    </dgm:pt>
    <dgm:pt modelId="{562E4534-B786-4124-91E5-6FA0AB2FBF77}" type="sibTrans" cxnId="{9B13EB5A-CA0E-4E92-A00C-D91EAF9E94A6}">
      <dgm:prSet/>
      <dgm:spPr/>
      <dgm:t>
        <a:bodyPr/>
        <a:lstStyle/>
        <a:p>
          <a:endParaRPr lang="en-GB" sz="2000">
            <a:latin typeface="Times New Roman" panose="02020603050405020304" pitchFamily="18" charset="0"/>
            <a:cs typeface="Times New Roman" panose="02020603050405020304" pitchFamily="18" charset="0"/>
          </a:endParaRPr>
        </a:p>
      </dgm:t>
    </dgm:pt>
    <dgm:pt modelId="{F92B97A6-AD4E-42F1-93CF-5EA992B92CFC}">
      <dgm:prSet custT="1"/>
      <dgm:spPr/>
      <dgm:t>
        <a:bodyPr/>
        <a:lstStyle/>
        <a:p>
          <a:r>
            <a:rPr lang="en-GB" sz="2000" b="1" i="0" baseline="0">
              <a:latin typeface="Times New Roman" panose="02020603050405020304" pitchFamily="18" charset="0"/>
              <a:cs typeface="Times New Roman" panose="02020603050405020304" pitchFamily="18" charset="0"/>
            </a:rPr>
            <a:t>3. </a:t>
          </a:r>
          <a:r>
            <a:rPr lang="en-GB" sz="2000" b="0" i="0" baseline="0">
              <a:latin typeface="Times New Roman" panose="02020603050405020304" pitchFamily="18" charset="0"/>
              <a:cs typeface="Times New Roman" panose="02020603050405020304" pitchFamily="18" charset="0"/>
            </a:rPr>
            <a:t>Estimating Costs</a:t>
          </a:r>
          <a:endParaRPr lang="en-GB" sz="2000">
            <a:latin typeface="Times New Roman" panose="02020603050405020304" pitchFamily="18" charset="0"/>
            <a:cs typeface="Times New Roman" panose="02020603050405020304" pitchFamily="18" charset="0"/>
          </a:endParaRPr>
        </a:p>
      </dgm:t>
    </dgm:pt>
    <dgm:pt modelId="{ABBD04FE-9D53-4E22-9AD6-C8749300F656}" type="parTrans" cxnId="{053D92CA-21FB-46C8-859F-3C1656C37A54}">
      <dgm:prSet/>
      <dgm:spPr/>
      <dgm:t>
        <a:bodyPr/>
        <a:lstStyle/>
        <a:p>
          <a:endParaRPr lang="en-GB" sz="2000">
            <a:latin typeface="Times New Roman" panose="02020603050405020304" pitchFamily="18" charset="0"/>
            <a:cs typeface="Times New Roman" panose="02020603050405020304" pitchFamily="18" charset="0"/>
          </a:endParaRPr>
        </a:p>
      </dgm:t>
    </dgm:pt>
    <dgm:pt modelId="{72005739-52EA-44E9-B048-2B2C92E23332}" type="sibTrans" cxnId="{053D92CA-21FB-46C8-859F-3C1656C37A54}">
      <dgm:prSet/>
      <dgm:spPr/>
      <dgm:t>
        <a:bodyPr/>
        <a:lstStyle/>
        <a:p>
          <a:endParaRPr lang="en-GB" sz="2000">
            <a:latin typeface="Times New Roman" panose="02020603050405020304" pitchFamily="18" charset="0"/>
            <a:cs typeface="Times New Roman" panose="02020603050405020304" pitchFamily="18" charset="0"/>
          </a:endParaRPr>
        </a:p>
      </dgm:t>
    </dgm:pt>
    <dgm:pt modelId="{77C15D65-0004-4311-8EA2-D537D9F7F815}">
      <dgm:prSet custT="1"/>
      <dgm:spPr/>
      <dgm:t>
        <a:bodyPr/>
        <a:lstStyle/>
        <a:p>
          <a:r>
            <a:rPr lang="en-US" sz="2000" b="1" i="0" baseline="0">
              <a:latin typeface="Times New Roman" panose="02020603050405020304" pitchFamily="18" charset="0"/>
              <a:cs typeface="Times New Roman" panose="02020603050405020304" pitchFamily="18" charset="0"/>
            </a:rPr>
            <a:t>4. </a:t>
          </a:r>
          <a:r>
            <a:rPr lang="en-US" sz="2000" b="0" i="0" baseline="0">
              <a:latin typeface="Times New Roman" panose="02020603050405020304" pitchFamily="18" charset="0"/>
              <a:cs typeface="Times New Roman" panose="02020603050405020304" pitchFamily="18" charset="0"/>
            </a:rPr>
            <a:t>Analyzing Competitors’ Costs, Prices, and Offers</a:t>
          </a:r>
          <a:endParaRPr lang="en-GB" sz="2000">
            <a:latin typeface="Times New Roman" panose="02020603050405020304" pitchFamily="18" charset="0"/>
            <a:cs typeface="Times New Roman" panose="02020603050405020304" pitchFamily="18" charset="0"/>
          </a:endParaRPr>
        </a:p>
      </dgm:t>
    </dgm:pt>
    <dgm:pt modelId="{4FC432AD-A19B-4A45-9105-DCBD438E15D6}" type="parTrans" cxnId="{7398E6B4-DF52-4611-83A7-D11CAC1D69DB}">
      <dgm:prSet/>
      <dgm:spPr/>
      <dgm:t>
        <a:bodyPr/>
        <a:lstStyle/>
        <a:p>
          <a:endParaRPr lang="en-GB" sz="2000">
            <a:latin typeface="Times New Roman" panose="02020603050405020304" pitchFamily="18" charset="0"/>
            <a:cs typeface="Times New Roman" panose="02020603050405020304" pitchFamily="18" charset="0"/>
          </a:endParaRPr>
        </a:p>
      </dgm:t>
    </dgm:pt>
    <dgm:pt modelId="{34B75339-CB2F-4D44-9330-C2310B5C72EE}" type="sibTrans" cxnId="{7398E6B4-DF52-4611-83A7-D11CAC1D69DB}">
      <dgm:prSet/>
      <dgm:spPr/>
      <dgm:t>
        <a:bodyPr/>
        <a:lstStyle/>
        <a:p>
          <a:endParaRPr lang="en-GB" sz="2000">
            <a:latin typeface="Times New Roman" panose="02020603050405020304" pitchFamily="18" charset="0"/>
            <a:cs typeface="Times New Roman" panose="02020603050405020304" pitchFamily="18" charset="0"/>
          </a:endParaRPr>
        </a:p>
      </dgm:t>
    </dgm:pt>
    <dgm:pt modelId="{82128984-9E69-4ABE-95DB-CCDF430CEFD9}">
      <dgm:prSet custT="1"/>
      <dgm:spPr/>
      <dgm:t>
        <a:bodyPr/>
        <a:lstStyle/>
        <a:p>
          <a:r>
            <a:rPr lang="en-US" sz="2000" b="1" i="0" baseline="0">
              <a:latin typeface="Times New Roman" panose="02020603050405020304" pitchFamily="18" charset="0"/>
              <a:cs typeface="Times New Roman" panose="02020603050405020304" pitchFamily="18" charset="0"/>
            </a:rPr>
            <a:t>5. </a:t>
          </a:r>
          <a:r>
            <a:rPr lang="en-US" sz="2000" b="0" i="0" baseline="0">
              <a:latin typeface="Times New Roman" panose="02020603050405020304" pitchFamily="18" charset="0"/>
              <a:cs typeface="Times New Roman" panose="02020603050405020304" pitchFamily="18" charset="0"/>
            </a:rPr>
            <a:t>Selecting a Pricing Method</a:t>
          </a:r>
          <a:endParaRPr lang="en-GB" sz="2000">
            <a:latin typeface="Times New Roman" panose="02020603050405020304" pitchFamily="18" charset="0"/>
            <a:cs typeface="Times New Roman" panose="02020603050405020304" pitchFamily="18" charset="0"/>
          </a:endParaRPr>
        </a:p>
      </dgm:t>
    </dgm:pt>
    <dgm:pt modelId="{5A0DE7C8-AA60-49C9-97CF-5703B0411D4B}" type="parTrans" cxnId="{2F1C0FF0-515C-4C49-AA87-085018C2FCD6}">
      <dgm:prSet/>
      <dgm:spPr/>
      <dgm:t>
        <a:bodyPr/>
        <a:lstStyle/>
        <a:p>
          <a:endParaRPr lang="en-GB" sz="2000">
            <a:latin typeface="Times New Roman" panose="02020603050405020304" pitchFamily="18" charset="0"/>
            <a:cs typeface="Times New Roman" panose="02020603050405020304" pitchFamily="18" charset="0"/>
          </a:endParaRPr>
        </a:p>
      </dgm:t>
    </dgm:pt>
    <dgm:pt modelId="{CF81A526-D603-465F-BCA4-00279CEB5F13}" type="sibTrans" cxnId="{2F1C0FF0-515C-4C49-AA87-085018C2FCD6}">
      <dgm:prSet/>
      <dgm:spPr/>
      <dgm:t>
        <a:bodyPr/>
        <a:lstStyle/>
        <a:p>
          <a:endParaRPr lang="en-GB" sz="2000">
            <a:latin typeface="Times New Roman" panose="02020603050405020304" pitchFamily="18" charset="0"/>
            <a:cs typeface="Times New Roman" panose="02020603050405020304" pitchFamily="18" charset="0"/>
          </a:endParaRPr>
        </a:p>
      </dgm:t>
    </dgm:pt>
    <dgm:pt modelId="{C9C7C876-2A80-4A15-A550-689BA86E9B98}">
      <dgm:prSet custT="1"/>
      <dgm:spPr/>
      <dgm:t>
        <a:bodyPr/>
        <a:lstStyle/>
        <a:p>
          <a:r>
            <a:rPr lang="en-US" sz="2000" b="1" i="0" baseline="0">
              <a:latin typeface="Times New Roman" panose="02020603050405020304" pitchFamily="18" charset="0"/>
              <a:cs typeface="Times New Roman" panose="02020603050405020304" pitchFamily="18" charset="0"/>
            </a:rPr>
            <a:t>6. </a:t>
          </a:r>
          <a:r>
            <a:rPr lang="en-US" sz="2000" b="0" i="0" baseline="0">
              <a:latin typeface="Times New Roman" panose="02020603050405020304" pitchFamily="18" charset="0"/>
              <a:cs typeface="Times New Roman" panose="02020603050405020304" pitchFamily="18" charset="0"/>
            </a:rPr>
            <a:t>Selecting the Final Price</a:t>
          </a:r>
          <a:endParaRPr lang="en-GB" sz="2000">
            <a:latin typeface="Times New Roman" panose="02020603050405020304" pitchFamily="18" charset="0"/>
            <a:cs typeface="Times New Roman" panose="02020603050405020304" pitchFamily="18" charset="0"/>
          </a:endParaRPr>
        </a:p>
      </dgm:t>
    </dgm:pt>
    <dgm:pt modelId="{5F962809-5616-4FAD-BB7C-708BC1DCE256}" type="parTrans" cxnId="{6D9577D3-3AD5-47FB-BB78-1941BD45364A}">
      <dgm:prSet/>
      <dgm:spPr/>
      <dgm:t>
        <a:bodyPr/>
        <a:lstStyle/>
        <a:p>
          <a:endParaRPr lang="en-GB" sz="2000">
            <a:latin typeface="Times New Roman" panose="02020603050405020304" pitchFamily="18" charset="0"/>
            <a:cs typeface="Times New Roman" panose="02020603050405020304" pitchFamily="18" charset="0"/>
          </a:endParaRPr>
        </a:p>
      </dgm:t>
    </dgm:pt>
    <dgm:pt modelId="{D0150EA4-E0B2-4E82-B45F-903EFF6C96B3}" type="sibTrans" cxnId="{6D9577D3-3AD5-47FB-BB78-1941BD45364A}">
      <dgm:prSet/>
      <dgm:spPr/>
      <dgm:t>
        <a:bodyPr/>
        <a:lstStyle/>
        <a:p>
          <a:endParaRPr lang="en-GB" sz="2000">
            <a:latin typeface="Times New Roman" panose="02020603050405020304" pitchFamily="18" charset="0"/>
            <a:cs typeface="Times New Roman" panose="02020603050405020304" pitchFamily="18" charset="0"/>
          </a:endParaRPr>
        </a:p>
      </dgm:t>
    </dgm:pt>
    <dgm:pt modelId="{D86583CC-0630-4B0B-92C8-399F2E9EC891}" type="pres">
      <dgm:prSet presAssocID="{904617FB-ECE6-4DA8-9ED2-065E4712B912}" presName="linear" presStyleCnt="0">
        <dgm:presLayoutVars>
          <dgm:animLvl val="lvl"/>
          <dgm:resizeHandles val="exact"/>
        </dgm:presLayoutVars>
      </dgm:prSet>
      <dgm:spPr/>
    </dgm:pt>
    <dgm:pt modelId="{153B4775-716E-4EA3-AF90-18A29521DBEF}" type="pres">
      <dgm:prSet presAssocID="{A19139AF-1A81-4867-A20C-97C258C3FD57}" presName="parentText" presStyleLbl="node1" presStyleIdx="0" presStyleCnt="6">
        <dgm:presLayoutVars>
          <dgm:chMax val="0"/>
          <dgm:bulletEnabled val="1"/>
        </dgm:presLayoutVars>
      </dgm:prSet>
      <dgm:spPr/>
    </dgm:pt>
    <dgm:pt modelId="{71A2106D-E223-4B4B-A788-9758C62D370C}" type="pres">
      <dgm:prSet presAssocID="{53BFC09C-4836-47B4-9E32-6AB1C4FAFAAB}" presName="spacer" presStyleCnt="0"/>
      <dgm:spPr/>
    </dgm:pt>
    <dgm:pt modelId="{A7DCFB2E-CFC1-41DB-9BF6-5BD1B8BFD6FC}" type="pres">
      <dgm:prSet presAssocID="{4680F5C3-B897-4E27-A2D8-F356C152E1AD}" presName="parentText" presStyleLbl="node1" presStyleIdx="1" presStyleCnt="6">
        <dgm:presLayoutVars>
          <dgm:chMax val="0"/>
          <dgm:bulletEnabled val="1"/>
        </dgm:presLayoutVars>
      </dgm:prSet>
      <dgm:spPr/>
    </dgm:pt>
    <dgm:pt modelId="{86CB8D2E-7633-46E3-B6D0-C6FE3AAC21F5}" type="pres">
      <dgm:prSet presAssocID="{562E4534-B786-4124-91E5-6FA0AB2FBF77}" presName="spacer" presStyleCnt="0"/>
      <dgm:spPr/>
    </dgm:pt>
    <dgm:pt modelId="{2B336189-5AD7-437D-AB62-FB5B6DDD6F7E}" type="pres">
      <dgm:prSet presAssocID="{F92B97A6-AD4E-42F1-93CF-5EA992B92CFC}" presName="parentText" presStyleLbl="node1" presStyleIdx="2" presStyleCnt="6">
        <dgm:presLayoutVars>
          <dgm:chMax val="0"/>
          <dgm:bulletEnabled val="1"/>
        </dgm:presLayoutVars>
      </dgm:prSet>
      <dgm:spPr/>
    </dgm:pt>
    <dgm:pt modelId="{071D355D-7614-4FB5-B4A9-777C4408BB8F}" type="pres">
      <dgm:prSet presAssocID="{72005739-52EA-44E9-B048-2B2C92E23332}" presName="spacer" presStyleCnt="0"/>
      <dgm:spPr/>
    </dgm:pt>
    <dgm:pt modelId="{002D0092-277F-4146-8106-3BA1426495A1}" type="pres">
      <dgm:prSet presAssocID="{77C15D65-0004-4311-8EA2-D537D9F7F815}" presName="parentText" presStyleLbl="node1" presStyleIdx="3" presStyleCnt="6">
        <dgm:presLayoutVars>
          <dgm:chMax val="0"/>
          <dgm:bulletEnabled val="1"/>
        </dgm:presLayoutVars>
      </dgm:prSet>
      <dgm:spPr/>
    </dgm:pt>
    <dgm:pt modelId="{B6BA94E1-D903-40C4-8D3A-1C826B304B66}" type="pres">
      <dgm:prSet presAssocID="{34B75339-CB2F-4D44-9330-C2310B5C72EE}" presName="spacer" presStyleCnt="0"/>
      <dgm:spPr/>
    </dgm:pt>
    <dgm:pt modelId="{C5A9DD37-6627-40A1-B217-8A0A0D9628C7}" type="pres">
      <dgm:prSet presAssocID="{82128984-9E69-4ABE-95DB-CCDF430CEFD9}" presName="parentText" presStyleLbl="node1" presStyleIdx="4" presStyleCnt="6">
        <dgm:presLayoutVars>
          <dgm:chMax val="0"/>
          <dgm:bulletEnabled val="1"/>
        </dgm:presLayoutVars>
      </dgm:prSet>
      <dgm:spPr/>
    </dgm:pt>
    <dgm:pt modelId="{EB19E829-60BB-438D-BE40-82EB261BC587}" type="pres">
      <dgm:prSet presAssocID="{CF81A526-D603-465F-BCA4-00279CEB5F13}" presName="spacer" presStyleCnt="0"/>
      <dgm:spPr/>
    </dgm:pt>
    <dgm:pt modelId="{02ED4004-A5C0-4641-8E52-6E2B7A569099}" type="pres">
      <dgm:prSet presAssocID="{C9C7C876-2A80-4A15-A550-689BA86E9B98}" presName="parentText" presStyleLbl="node1" presStyleIdx="5" presStyleCnt="6">
        <dgm:presLayoutVars>
          <dgm:chMax val="0"/>
          <dgm:bulletEnabled val="1"/>
        </dgm:presLayoutVars>
      </dgm:prSet>
      <dgm:spPr/>
    </dgm:pt>
  </dgm:ptLst>
  <dgm:cxnLst>
    <dgm:cxn modelId="{1B463306-2CA3-41C5-9C88-9B827AD9A40A}" type="presOf" srcId="{4680F5C3-B897-4E27-A2D8-F356C152E1AD}" destId="{A7DCFB2E-CFC1-41DB-9BF6-5BD1B8BFD6FC}" srcOrd="0" destOrd="0" presId="urn:microsoft.com/office/officeart/2005/8/layout/vList2"/>
    <dgm:cxn modelId="{06140611-3FE2-471C-A29F-8EB9590772CC}" type="presOf" srcId="{82128984-9E69-4ABE-95DB-CCDF430CEFD9}" destId="{C5A9DD37-6627-40A1-B217-8A0A0D9628C7}" srcOrd="0" destOrd="0" presId="urn:microsoft.com/office/officeart/2005/8/layout/vList2"/>
    <dgm:cxn modelId="{25A61523-E59C-4E02-9BA9-0378B33AA0D6}" type="presOf" srcId="{A19139AF-1A81-4867-A20C-97C258C3FD57}" destId="{153B4775-716E-4EA3-AF90-18A29521DBEF}" srcOrd="0" destOrd="0" presId="urn:microsoft.com/office/officeart/2005/8/layout/vList2"/>
    <dgm:cxn modelId="{214DD844-0C58-4BB6-B827-F5207CBA1DF0}" srcId="{904617FB-ECE6-4DA8-9ED2-065E4712B912}" destId="{A19139AF-1A81-4867-A20C-97C258C3FD57}" srcOrd="0" destOrd="0" parTransId="{20817861-30C0-44C7-B5C9-CBF77750DECC}" sibTransId="{53BFC09C-4836-47B4-9E32-6AB1C4FAFAAB}"/>
    <dgm:cxn modelId="{2316D947-D3AD-45CD-9F16-5A733B21CCDE}" type="presOf" srcId="{F92B97A6-AD4E-42F1-93CF-5EA992B92CFC}" destId="{2B336189-5AD7-437D-AB62-FB5B6DDD6F7E}" srcOrd="0" destOrd="0" presId="urn:microsoft.com/office/officeart/2005/8/layout/vList2"/>
    <dgm:cxn modelId="{3B13DF6A-C26D-4BFD-A497-357B7323691A}" type="presOf" srcId="{C9C7C876-2A80-4A15-A550-689BA86E9B98}" destId="{02ED4004-A5C0-4641-8E52-6E2B7A569099}" srcOrd="0" destOrd="0" presId="urn:microsoft.com/office/officeart/2005/8/layout/vList2"/>
    <dgm:cxn modelId="{9B13EB5A-CA0E-4E92-A00C-D91EAF9E94A6}" srcId="{904617FB-ECE6-4DA8-9ED2-065E4712B912}" destId="{4680F5C3-B897-4E27-A2D8-F356C152E1AD}" srcOrd="1" destOrd="0" parTransId="{11B34657-A60C-45EF-8671-617B3298E685}" sibTransId="{562E4534-B786-4124-91E5-6FA0AB2FBF77}"/>
    <dgm:cxn modelId="{DD761B8E-D6EB-4C2A-AB25-61B86593FFEC}" type="presOf" srcId="{904617FB-ECE6-4DA8-9ED2-065E4712B912}" destId="{D86583CC-0630-4B0B-92C8-399F2E9EC891}" srcOrd="0" destOrd="0" presId="urn:microsoft.com/office/officeart/2005/8/layout/vList2"/>
    <dgm:cxn modelId="{46DBADAC-2964-442D-B49F-991521138A98}" type="presOf" srcId="{77C15D65-0004-4311-8EA2-D537D9F7F815}" destId="{002D0092-277F-4146-8106-3BA1426495A1}" srcOrd="0" destOrd="0" presId="urn:microsoft.com/office/officeart/2005/8/layout/vList2"/>
    <dgm:cxn modelId="{7398E6B4-DF52-4611-83A7-D11CAC1D69DB}" srcId="{904617FB-ECE6-4DA8-9ED2-065E4712B912}" destId="{77C15D65-0004-4311-8EA2-D537D9F7F815}" srcOrd="3" destOrd="0" parTransId="{4FC432AD-A19B-4A45-9105-DCBD438E15D6}" sibTransId="{34B75339-CB2F-4D44-9330-C2310B5C72EE}"/>
    <dgm:cxn modelId="{053D92CA-21FB-46C8-859F-3C1656C37A54}" srcId="{904617FB-ECE6-4DA8-9ED2-065E4712B912}" destId="{F92B97A6-AD4E-42F1-93CF-5EA992B92CFC}" srcOrd="2" destOrd="0" parTransId="{ABBD04FE-9D53-4E22-9AD6-C8749300F656}" sibTransId="{72005739-52EA-44E9-B048-2B2C92E23332}"/>
    <dgm:cxn modelId="{6D9577D3-3AD5-47FB-BB78-1941BD45364A}" srcId="{904617FB-ECE6-4DA8-9ED2-065E4712B912}" destId="{C9C7C876-2A80-4A15-A550-689BA86E9B98}" srcOrd="5" destOrd="0" parTransId="{5F962809-5616-4FAD-BB7C-708BC1DCE256}" sibTransId="{D0150EA4-E0B2-4E82-B45F-903EFF6C96B3}"/>
    <dgm:cxn modelId="{2F1C0FF0-515C-4C49-AA87-085018C2FCD6}" srcId="{904617FB-ECE6-4DA8-9ED2-065E4712B912}" destId="{82128984-9E69-4ABE-95DB-CCDF430CEFD9}" srcOrd="4" destOrd="0" parTransId="{5A0DE7C8-AA60-49C9-97CF-5703B0411D4B}" sibTransId="{CF81A526-D603-465F-BCA4-00279CEB5F13}"/>
    <dgm:cxn modelId="{75BB6146-ABF7-42D2-B07B-0086C85D1311}" type="presParOf" srcId="{D86583CC-0630-4B0B-92C8-399F2E9EC891}" destId="{153B4775-716E-4EA3-AF90-18A29521DBEF}" srcOrd="0" destOrd="0" presId="urn:microsoft.com/office/officeart/2005/8/layout/vList2"/>
    <dgm:cxn modelId="{DC19EA7A-DA80-45D2-84FE-CC9ED755D1EF}" type="presParOf" srcId="{D86583CC-0630-4B0B-92C8-399F2E9EC891}" destId="{71A2106D-E223-4B4B-A788-9758C62D370C}" srcOrd="1" destOrd="0" presId="urn:microsoft.com/office/officeart/2005/8/layout/vList2"/>
    <dgm:cxn modelId="{D28DBB71-8C59-480E-9751-42D866456EC2}" type="presParOf" srcId="{D86583CC-0630-4B0B-92C8-399F2E9EC891}" destId="{A7DCFB2E-CFC1-41DB-9BF6-5BD1B8BFD6FC}" srcOrd="2" destOrd="0" presId="urn:microsoft.com/office/officeart/2005/8/layout/vList2"/>
    <dgm:cxn modelId="{059A4FBB-85E2-41AB-B257-C723A7C0D1DC}" type="presParOf" srcId="{D86583CC-0630-4B0B-92C8-399F2E9EC891}" destId="{86CB8D2E-7633-46E3-B6D0-C6FE3AAC21F5}" srcOrd="3" destOrd="0" presId="urn:microsoft.com/office/officeart/2005/8/layout/vList2"/>
    <dgm:cxn modelId="{E01005C2-88A6-478C-B462-E01E35EEDFA3}" type="presParOf" srcId="{D86583CC-0630-4B0B-92C8-399F2E9EC891}" destId="{2B336189-5AD7-437D-AB62-FB5B6DDD6F7E}" srcOrd="4" destOrd="0" presId="urn:microsoft.com/office/officeart/2005/8/layout/vList2"/>
    <dgm:cxn modelId="{787521A1-0F51-4A2E-A1BF-CCD5546D72D7}" type="presParOf" srcId="{D86583CC-0630-4B0B-92C8-399F2E9EC891}" destId="{071D355D-7614-4FB5-B4A9-777C4408BB8F}" srcOrd="5" destOrd="0" presId="urn:microsoft.com/office/officeart/2005/8/layout/vList2"/>
    <dgm:cxn modelId="{6AB2C7EB-36EB-4962-8D3B-4C669742D9C2}" type="presParOf" srcId="{D86583CC-0630-4B0B-92C8-399F2E9EC891}" destId="{002D0092-277F-4146-8106-3BA1426495A1}" srcOrd="6" destOrd="0" presId="urn:microsoft.com/office/officeart/2005/8/layout/vList2"/>
    <dgm:cxn modelId="{E6FB25DC-E95E-4BEB-93B7-5B9F4479711F}" type="presParOf" srcId="{D86583CC-0630-4B0B-92C8-399F2E9EC891}" destId="{B6BA94E1-D903-40C4-8D3A-1C826B304B66}" srcOrd="7" destOrd="0" presId="urn:microsoft.com/office/officeart/2005/8/layout/vList2"/>
    <dgm:cxn modelId="{548A57C9-B730-406A-A642-72CDBF3B8110}" type="presParOf" srcId="{D86583CC-0630-4B0B-92C8-399F2E9EC891}" destId="{C5A9DD37-6627-40A1-B217-8A0A0D9628C7}" srcOrd="8" destOrd="0" presId="urn:microsoft.com/office/officeart/2005/8/layout/vList2"/>
    <dgm:cxn modelId="{7949EB8F-41B7-4689-88DF-FDFFCB9FDB68}" type="presParOf" srcId="{D86583CC-0630-4B0B-92C8-399F2E9EC891}" destId="{EB19E829-60BB-438D-BE40-82EB261BC587}" srcOrd="9" destOrd="0" presId="urn:microsoft.com/office/officeart/2005/8/layout/vList2"/>
    <dgm:cxn modelId="{4792A20B-3721-440E-B6A8-FE4BD49CB782}" type="presParOf" srcId="{D86583CC-0630-4B0B-92C8-399F2E9EC891}" destId="{02ED4004-A5C0-4641-8E52-6E2B7A569099}"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571D98D-6D75-407D-9702-45A5E13FDD3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GB"/>
        </a:p>
      </dgm:t>
    </dgm:pt>
    <dgm:pt modelId="{A7D427C6-102A-4BEE-9E48-3653168D43D1}">
      <dgm:prSet/>
      <dgm:spPr/>
      <dgm:t>
        <a:bodyPr/>
        <a:lstStyle/>
        <a:p>
          <a:r>
            <a:rPr lang="en-GB" b="1" i="0" baseline="0" dirty="0"/>
            <a:t>Survival</a:t>
          </a:r>
          <a:endParaRPr lang="en-GB" dirty="0"/>
        </a:p>
      </dgm:t>
    </dgm:pt>
    <dgm:pt modelId="{4501B003-79BA-478C-B9E0-283A89F1DAFE}" type="parTrans" cxnId="{D9FC3809-8786-4CB9-AB5D-07967C459EEC}">
      <dgm:prSet/>
      <dgm:spPr/>
      <dgm:t>
        <a:bodyPr/>
        <a:lstStyle/>
        <a:p>
          <a:endParaRPr lang="en-GB"/>
        </a:p>
      </dgm:t>
    </dgm:pt>
    <dgm:pt modelId="{ECC8887F-2529-4675-AD99-24E36988C352}" type="sibTrans" cxnId="{D9FC3809-8786-4CB9-AB5D-07967C459EEC}">
      <dgm:prSet/>
      <dgm:spPr/>
      <dgm:t>
        <a:bodyPr/>
        <a:lstStyle/>
        <a:p>
          <a:endParaRPr lang="en-GB"/>
        </a:p>
      </dgm:t>
    </dgm:pt>
    <dgm:pt modelId="{9E0B1BAD-97AA-4710-A054-AC249112A6ED}">
      <dgm:prSet/>
      <dgm:spPr/>
      <dgm:t>
        <a:bodyPr/>
        <a:lstStyle/>
        <a:p>
          <a:r>
            <a:rPr lang="en-GB" b="1" i="0" baseline="0" dirty="0"/>
            <a:t>Maximize current profits</a:t>
          </a:r>
          <a:endParaRPr lang="en-GB" dirty="0"/>
        </a:p>
      </dgm:t>
    </dgm:pt>
    <dgm:pt modelId="{2305A672-267F-4AEA-B11C-15CC450B321E}" type="parTrans" cxnId="{B5DBF5B5-16EE-4774-B6DE-F765CA84B731}">
      <dgm:prSet/>
      <dgm:spPr/>
      <dgm:t>
        <a:bodyPr/>
        <a:lstStyle/>
        <a:p>
          <a:endParaRPr lang="en-GB"/>
        </a:p>
      </dgm:t>
    </dgm:pt>
    <dgm:pt modelId="{1D0E3A1E-6E1A-44A9-BE11-3E117C2A2D0E}" type="sibTrans" cxnId="{B5DBF5B5-16EE-4774-B6DE-F765CA84B731}">
      <dgm:prSet/>
      <dgm:spPr/>
      <dgm:t>
        <a:bodyPr/>
        <a:lstStyle/>
        <a:p>
          <a:endParaRPr lang="en-GB"/>
        </a:p>
      </dgm:t>
    </dgm:pt>
    <dgm:pt modelId="{E87148F3-1150-4538-8765-FF2AF0C499F7}">
      <dgm:prSet/>
      <dgm:spPr/>
      <dgm:t>
        <a:bodyPr/>
        <a:lstStyle/>
        <a:p>
          <a:r>
            <a:rPr lang="en-GB" b="1" i="0" baseline="0" dirty="0"/>
            <a:t>Maximize their market share</a:t>
          </a:r>
          <a:endParaRPr lang="en-GB" dirty="0"/>
        </a:p>
      </dgm:t>
    </dgm:pt>
    <dgm:pt modelId="{4BB48154-D0DB-428F-BCE4-043694DB8247}" type="parTrans" cxnId="{C11C250A-E5C7-4A47-B5FE-EC3E82F1D6C3}">
      <dgm:prSet/>
      <dgm:spPr/>
      <dgm:t>
        <a:bodyPr/>
        <a:lstStyle/>
        <a:p>
          <a:endParaRPr lang="en-GB"/>
        </a:p>
      </dgm:t>
    </dgm:pt>
    <dgm:pt modelId="{419AB107-71E7-43BD-BCC3-DAF3FA8F3A05}" type="sibTrans" cxnId="{C11C250A-E5C7-4A47-B5FE-EC3E82F1D6C3}">
      <dgm:prSet/>
      <dgm:spPr/>
      <dgm:t>
        <a:bodyPr/>
        <a:lstStyle/>
        <a:p>
          <a:endParaRPr lang="en-GB"/>
        </a:p>
      </dgm:t>
    </dgm:pt>
    <dgm:pt modelId="{FAAF8402-8CAF-4E19-BF9E-69C238669CE9}">
      <dgm:prSet/>
      <dgm:spPr/>
      <dgm:t>
        <a:bodyPr/>
        <a:lstStyle/>
        <a:p>
          <a:r>
            <a:rPr lang="en-GB" b="1" i="0" baseline="0" dirty="0"/>
            <a:t>Maximum market skimming</a:t>
          </a:r>
          <a:endParaRPr lang="en-GB" dirty="0"/>
        </a:p>
      </dgm:t>
    </dgm:pt>
    <dgm:pt modelId="{F04EB25E-687F-4872-9CC3-5B04C0A2DA98}" type="parTrans" cxnId="{53CDA204-DDE1-4128-9EF2-F126CC206A4C}">
      <dgm:prSet/>
      <dgm:spPr/>
      <dgm:t>
        <a:bodyPr/>
        <a:lstStyle/>
        <a:p>
          <a:endParaRPr lang="en-GB"/>
        </a:p>
      </dgm:t>
    </dgm:pt>
    <dgm:pt modelId="{85536802-E3CD-4DD6-8708-9D6BB344CE32}" type="sibTrans" cxnId="{53CDA204-DDE1-4128-9EF2-F126CC206A4C}">
      <dgm:prSet/>
      <dgm:spPr/>
      <dgm:t>
        <a:bodyPr/>
        <a:lstStyle/>
        <a:p>
          <a:endParaRPr lang="en-GB"/>
        </a:p>
      </dgm:t>
    </dgm:pt>
    <dgm:pt modelId="{E97E749D-05BF-4D58-9687-9D330480CE1B}">
      <dgm:prSet/>
      <dgm:spPr/>
      <dgm:t>
        <a:bodyPr/>
        <a:lstStyle/>
        <a:p>
          <a:r>
            <a:rPr lang="en-US" dirty="0"/>
            <a:t>Overcapacity, intense competition, or changing consumer wants</a:t>
          </a:r>
          <a:endParaRPr lang="en-GB" dirty="0"/>
        </a:p>
      </dgm:t>
    </dgm:pt>
    <dgm:pt modelId="{7523DAD5-D531-49A6-8FF2-6CC87BDA5BD0}" type="parTrans" cxnId="{5766745A-8C51-4C86-AF25-032A5E6C233B}">
      <dgm:prSet/>
      <dgm:spPr/>
      <dgm:t>
        <a:bodyPr/>
        <a:lstStyle/>
        <a:p>
          <a:endParaRPr lang="en-GB"/>
        </a:p>
      </dgm:t>
    </dgm:pt>
    <dgm:pt modelId="{5EB74E48-2859-4322-9245-6C5B4823B24C}" type="sibTrans" cxnId="{5766745A-8C51-4C86-AF25-032A5E6C233B}">
      <dgm:prSet/>
      <dgm:spPr/>
      <dgm:t>
        <a:bodyPr/>
        <a:lstStyle/>
        <a:p>
          <a:endParaRPr lang="en-GB"/>
        </a:p>
      </dgm:t>
    </dgm:pt>
    <dgm:pt modelId="{8CBE4D69-2F84-4DEA-A1BA-5E619E428014}">
      <dgm:prSet/>
      <dgm:spPr/>
      <dgm:t>
        <a:bodyPr/>
        <a:lstStyle/>
        <a:p>
          <a:r>
            <a:rPr lang="en-US" dirty="0"/>
            <a:t>As long as prices cover variable costs and some fixed costs, the company stays in business</a:t>
          </a:r>
          <a:endParaRPr lang="en-GB" dirty="0"/>
        </a:p>
      </dgm:t>
    </dgm:pt>
    <dgm:pt modelId="{02C43442-2C76-4D51-A6D2-3AB976CFDE2B}" type="parTrans" cxnId="{A61F671D-CBB8-4F28-BD68-E07E1B52E2DF}">
      <dgm:prSet/>
      <dgm:spPr/>
      <dgm:t>
        <a:bodyPr/>
        <a:lstStyle/>
        <a:p>
          <a:endParaRPr lang="en-GB"/>
        </a:p>
      </dgm:t>
    </dgm:pt>
    <dgm:pt modelId="{03FB311B-437C-4097-B252-AC51C807BA5F}" type="sibTrans" cxnId="{A61F671D-CBB8-4F28-BD68-E07E1B52E2DF}">
      <dgm:prSet/>
      <dgm:spPr/>
      <dgm:t>
        <a:bodyPr/>
        <a:lstStyle/>
        <a:p>
          <a:endParaRPr lang="en-GB"/>
        </a:p>
      </dgm:t>
    </dgm:pt>
    <dgm:pt modelId="{B78F5041-33F9-41BE-8920-0822D28710C9}">
      <dgm:prSet/>
      <dgm:spPr/>
      <dgm:t>
        <a:bodyPr/>
        <a:lstStyle/>
        <a:p>
          <a:r>
            <a:rPr lang="en-US" dirty="0"/>
            <a:t>Estimate the demand and costs associated with alternative prices</a:t>
          </a:r>
          <a:endParaRPr lang="en-GB" dirty="0"/>
        </a:p>
      </dgm:t>
    </dgm:pt>
    <dgm:pt modelId="{3A77A584-A0B1-492C-936C-F9782551DD1B}" type="parTrans" cxnId="{38262D36-C91F-4481-9D6D-BA238D90E0AE}">
      <dgm:prSet/>
      <dgm:spPr/>
      <dgm:t>
        <a:bodyPr/>
        <a:lstStyle/>
        <a:p>
          <a:endParaRPr lang="en-GB"/>
        </a:p>
      </dgm:t>
    </dgm:pt>
    <dgm:pt modelId="{BEA3F28C-ECD7-46F0-BACD-1CD772F50442}" type="sibTrans" cxnId="{38262D36-C91F-4481-9D6D-BA238D90E0AE}">
      <dgm:prSet/>
      <dgm:spPr/>
      <dgm:t>
        <a:bodyPr/>
        <a:lstStyle/>
        <a:p>
          <a:endParaRPr lang="en-GB"/>
        </a:p>
      </dgm:t>
    </dgm:pt>
    <dgm:pt modelId="{7255F4B1-B890-4AD0-B2A5-FA3C25B8D2B1}">
      <dgm:prSet/>
      <dgm:spPr/>
      <dgm:t>
        <a:bodyPr/>
        <a:lstStyle/>
        <a:p>
          <a:r>
            <a:rPr lang="en-US" dirty="0"/>
            <a:t>Maximum current profit, cash flow, or rate of return </a:t>
          </a:r>
          <a:r>
            <a:rPr lang="en-GB" dirty="0"/>
            <a:t>investment</a:t>
          </a:r>
        </a:p>
      </dgm:t>
    </dgm:pt>
    <dgm:pt modelId="{B4227910-3424-44EB-8C7C-7E79E01DFADC}" type="parTrans" cxnId="{F1E6915C-E5AC-4188-90C4-A0C561FA5D4F}">
      <dgm:prSet/>
      <dgm:spPr/>
      <dgm:t>
        <a:bodyPr/>
        <a:lstStyle/>
        <a:p>
          <a:endParaRPr lang="en-GB"/>
        </a:p>
      </dgm:t>
    </dgm:pt>
    <dgm:pt modelId="{C74E77EB-5E0F-4D13-8D49-D51CD930435C}" type="sibTrans" cxnId="{F1E6915C-E5AC-4188-90C4-A0C561FA5D4F}">
      <dgm:prSet/>
      <dgm:spPr/>
      <dgm:t>
        <a:bodyPr/>
        <a:lstStyle/>
        <a:p>
          <a:endParaRPr lang="en-GB"/>
        </a:p>
      </dgm:t>
    </dgm:pt>
    <dgm:pt modelId="{EA7CE831-5122-4B97-A307-561BEB97B4CA}">
      <dgm:prSet/>
      <dgm:spPr/>
      <dgm:t>
        <a:bodyPr/>
        <a:lstStyle/>
        <a:p>
          <a:r>
            <a:rPr lang="en-IN" dirty="0"/>
            <a:t>Competitive markets firm can </a:t>
          </a:r>
          <a:r>
            <a:rPr lang="en-GB" dirty="0"/>
            <a:t>maximize their market share</a:t>
          </a:r>
        </a:p>
      </dgm:t>
    </dgm:pt>
    <dgm:pt modelId="{863EF9A3-BEBD-4A10-BE48-E5A1A2C5E453}" type="parTrans" cxnId="{DE087229-171B-4171-AA41-0DF9780A4780}">
      <dgm:prSet/>
      <dgm:spPr/>
      <dgm:t>
        <a:bodyPr/>
        <a:lstStyle/>
        <a:p>
          <a:endParaRPr lang="en-GB"/>
        </a:p>
      </dgm:t>
    </dgm:pt>
    <dgm:pt modelId="{21B58AD0-AF2A-4401-A657-328191900851}" type="sibTrans" cxnId="{DE087229-171B-4171-AA41-0DF9780A4780}">
      <dgm:prSet/>
      <dgm:spPr/>
      <dgm:t>
        <a:bodyPr/>
        <a:lstStyle/>
        <a:p>
          <a:endParaRPr lang="en-GB"/>
        </a:p>
      </dgm:t>
    </dgm:pt>
    <dgm:pt modelId="{B298B957-541B-415A-812F-D7C257E2625F}">
      <dgm:prSet/>
      <dgm:spPr/>
      <dgm:t>
        <a:bodyPr/>
        <a:lstStyle/>
        <a:p>
          <a:r>
            <a:rPr lang="en-GB" dirty="0"/>
            <a:t>Used when market is highly price sensitive</a:t>
          </a:r>
        </a:p>
      </dgm:t>
    </dgm:pt>
    <dgm:pt modelId="{28CCD5B7-9E6D-4422-B93B-787AE5546F9F}" type="parTrans" cxnId="{8A80910D-D71C-43D8-8B9E-2EFBED1D7C1B}">
      <dgm:prSet/>
      <dgm:spPr/>
      <dgm:t>
        <a:bodyPr/>
        <a:lstStyle/>
        <a:p>
          <a:endParaRPr lang="en-GB"/>
        </a:p>
      </dgm:t>
    </dgm:pt>
    <dgm:pt modelId="{C18C3F44-5D4D-48B1-8A88-93F4E7DA058F}" type="sibTrans" cxnId="{8A80910D-D71C-43D8-8B9E-2EFBED1D7C1B}">
      <dgm:prSet/>
      <dgm:spPr/>
      <dgm:t>
        <a:bodyPr/>
        <a:lstStyle/>
        <a:p>
          <a:endParaRPr lang="en-GB"/>
        </a:p>
      </dgm:t>
    </dgm:pt>
    <dgm:pt modelId="{3069A463-3248-4C25-9ACC-118EC755856B}">
      <dgm:prSet/>
      <dgm:spPr/>
      <dgm:t>
        <a:bodyPr/>
        <a:lstStyle/>
        <a:p>
          <a:r>
            <a:rPr lang="en-GB" dirty="0"/>
            <a:t>Market-penetration pricing</a:t>
          </a:r>
        </a:p>
      </dgm:t>
    </dgm:pt>
    <dgm:pt modelId="{0F4A5A5A-2F6F-492A-A7BF-00B52F144BF8}" type="parTrans" cxnId="{7115632C-81DE-4A60-AE52-8589AF790EC4}">
      <dgm:prSet/>
      <dgm:spPr/>
      <dgm:t>
        <a:bodyPr/>
        <a:lstStyle/>
        <a:p>
          <a:endParaRPr lang="en-GB"/>
        </a:p>
      </dgm:t>
    </dgm:pt>
    <dgm:pt modelId="{61BCD904-4F27-42B2-A4C0-3332002A55BE}" type="sibTrans" cxnId="{7115632C-81DE-4A60-AE52-8589AF790EC4}">
      <dgm:prSet/>
      <dgm:spPr/>
      <dgm:t>
        <a:bodyPr/>
        <a:lstStyle/>
        <a:p>
          <a:endParaRPr lang="en-GB"/>
        </a:p>
      </dgm:t>
    </dgm:pt>
    <dgm:pt modelId="{76DF28BE-DDCB-46A8-932E-DF038E06350E}">
      <dgm:prSet/>
      <dgm:spPr/>
      <dgm:t>
        <a:bodyPr/>
        <a:lstStyle/>
        <a:p>
          <a:r>
            <a:rPr lang="en-US" dirty="0"/>
            <a:t>Assertion that higher sales volume will lead to lower unit costs and higher long-run profit</a:t>
          </a:r>
          <a:endParaRPr lang="en-GB" dirty="0"/>
        </a:p>
      </dgm:t>
    </dgm:pt>
    <dgm:pt modelId="{AAB5010C-76C1-4D15-ACAA-8617F8C22E66}" type="parTrans" cxnId="{361222D4-B18D-4AA5-B153-241A21FB7950}">
      <dgm:prSet/>
      <dgm:spPr/>
      <dgm:t>
        <a:bodyPr/>
        <a:lstStyle/>
        <a:p>
          <a:endParaRPr lang="en-GB"/>
        </a:p>
      </dgm:t>
    </dgm:pt>
    <dgm:pt modelId="{F2A43BBB-783C-4DD7-85D2-547AE184CCC7}" type="sibTrans" cxnId="{361222D4-B18D-4AA5-B153-241A21FB7950}">
      <dgm:prSet/>
      <dgm:spPr/>
      <dgm:t>
        <a:bodyPr/>
        <a:lstStyle/>
        <a:p>
          <a:endParaRPr lang="en-GB"/>
        </a:p>
      </dgm:t>
    </dgm:pt>
    <dgm:pt modelId="{96956267-F636-4017-BA17-3770F45FD92D}" type="pres">
      <dgm:prSet presAssocID="{2571D98D-6D75-407D-9702-45A5E13FDD38}" presName="linear" presStyleCnt="0">
        <dgm:presLayoutVars>
          <dgm:animLvl val="lvl"/>
          <dgm:resizeHandles val="exact"/>
        </dgm:presLayoutVars>
      </dgm:prSet>
      <dgm:spPr/>
    </dgm:pt>
    <dgm:pt modelId="{E236CA39-DC15-40D8-A548-030340B7A970}" type="pres">
      <dgm:prSet presAssocID="{A7D427C6-102A-4BEE-9E48-3653168D43D1}" presName="parentText" presStyleLbl="node1" presStyleIdx="0" presStyleCnt="4" custLinFactNeighborY="-43134">
        <dgm:presLayoutVars>
          <dgm:chMax val="0"/>
          <dgm:bulletEnabled val="1"/>
        </dgm:presLayoutVars>
      </dgm:prSet>
      <dgm:spPr/>
    </dgm:pt>
    <dgm:pt modelId="{785E83D1-B86E-4AED-B7FE-79ED10E5A44D}" type="pres">
      <dgm:prSet presAssocID="{A7D427C6-102A-4BEE-9E48-3653168D43D1}" presName="childText" presStyleLbl="revTx" presStyleIdx="0" presStyleCnt="3">
        <dgm:presLayoutVars>
          <dgm:bulletEnabled val="1"/>
        </dgm:presLayoutVars>
      </dgm:prSet>
      <dgm:spPr/>
    </dgm:pt>
    <dgm:pt modelId="{E0CC4742-5D80-455A-BE63-D7E52E49AFCF}" type="pres">
      <dgm:prSet presAssocID="{9E0B1BAD-97AA-4710-A054-AC249112A6ED}" presName="parentText" presStyleLbl="node1" presStyleIdx="1" presStyleCnt="4">
        <dgm:presLayoutVars>
          <dgm:chMax val="0"/>
          <dgm:bulletEnabled val="1"/>
        </dgm:presLayoutVars>
      </dgm:prSet>
      <dgm:spPr/>
    </dgm:pt>
    <dgm:pt modelId="{CFC5691C-5650-4264-9BA1-D8642C44C0C5}" type="pres">
      <dgm:prSet presAssocID="{9E0B1BAD-97AA-4710-A054-AC249112A6ED}" presName="childText" presStyleLbl="revTx" presStyleIdx="1" presStyleCnt="3">
        <dgm:presLayoutVars>
          <dgm:bulletEnabled val="1"/>
        </dgm:presLayoutVars>
      </dgm:prSet>
      <dgm:spPr/>
    </dgm:pt>
    <dgm:pt modelId="{E6E68899-19D8-4646-A3CC-6470A0EA0576}" type="pres">
      <dgm:prSet presAssocID="{E87148F3-1150-4538-8765-FF2AF0C499F7}" presName="parentText" presStyleLbl="node1" presStyleIdx="2" presStyleCnt="4">
        <dgm:presLayoutVars>
          <dgm:chMax val="0"/>
          <dgm:bulletEnabled val="1"/>
        </dgm:presLayoutVars>
      </dgm:prSet>
      <dgm:spPr/>
    </dgm:pt>
    <dgm:pt modelId="{51D09B26-91C6-47BC-A939-EF8FC2573629}" type="pres">
      <dgm:prSet presAssocID="{E87148F3-1150-4538-8765-FF2AF0C499F7}" presName="childText" presStyleLbl="revTx" presStyleIdx="2" presStyleCnt="3">
        <dgm:presLayoutVars>
          <dgm:bulletEnabled val="1"/>
        </dgm:presLayoutVars>
      </dgm:prSet>
      <dgm:spPr/>
    </dgm:pt>
    <dgm:pt modelId="{53E353F7-5F55-40E5-94C0-302DD53A60A7}" type="pres">
      <dgm:prSet presAssocID="{FAAF8402-8CAF-4E19-BF9E-69C238669CE9}" presName="parentText" presStyleLbl="node1" presStyleIdx="3" presStyleCnt="4">
        <dgm:presLayoutVars>
          <dgm:chMax val="0"/>
          <dgm:bulletEnabled val="1"/>
        </dgm:presLayoutVars>
      </dgm:prSet>
      <dgm:spPr/>
    </dgm:pt>
  </dgm:ptLst>
  <dgm:cxnLst>
    <dgm:cxn modelId="{53CDA204-DDE1-4128-9EF2-F126CC206A4C}" srcId="{2571D98D-6D75-407D-9702-45A5E13FDD38}" destId="{FAAF8402-8CAF-4E19-BF9E-69C238669CE9}" srcOrd="3" destOrd="0" parTransId="{F04EB25E-687F-4872-9CC3-5B04C0A2DA98}" sibTransId="{85536802-E3CD-4DD6-8708-9D6BB344CE32}"/>
    <dgm:cxn modelId="{D9FC3809-8786-4CB9-AB5D-07967C459EEC}" srcId="{2571D98D-6D75-407D-9702-45A5E13FDD38}" destId="{A7D427C6-102A-4BEE-9E48-3653168D43D1}" srcOrd="0" destOrd="0" parTransId="{4501B003-79BA-478C-B9E0-283A89F1DAFE}" sibTransId="{ECC8887F-2529-4675-AD99-24E36988C352}"/>
    <dgm:cxn modelId="{C11C250A-E5C7-4A47-B5FE-EC3E82F1D6C3}" srcId="{2571D98D-6D75-407D-9702-45A5E13FDD38}" destId="{E87148F3-1150-4538-8765-FF2AF0C499F7}" srcOrd="2" destOrd="0" parTransId="{4BB48154-D0DB-428F-BCE4-043694DB8247}" sibTransId="{419AB107-71E7-43BD-BCC3-DAF3FA8F3A05}"/>
    <dgm:cxn modelId="{8A80910D-D71C-43D8-8B9E-2EFBED1D7C1B}" srcId="{E87148F3-1150-4538-8765-FF2AF0C499F7}" destId="{B298B957-541B-415A-812F-D7C257E2625F}" srcOrd="3" destOrd="0" parTransId="{28CCD5B7-9E6D-4422-B93B-787AE5546F9F}" sibTransId="{C18C3F44-5D4D-48B1-8A88-93F4E7DA058F}"/>
    <dgm:cxn modelId="{1AD59719-1975-4482-8291-723E31161074}" type="presOf" srcId="{A7D427C6-102A-4BEE-9E48-3653168D43D1}" destId="{E236CA39-DC15-40D8-A548-030340B7A970}" srcOrd="0" destOrd="0" presId="urn:microsoft.com/office/officeart/2005/8/layout/vList2"/>
    <dgm:cxn modelId="{A61F671D-CBB8-4F28-BD68-E07E1B52E2DF}" srcId="{A7D427C6-102A-4BEE-9E48-3653168D43D1}" destId="{8CBE4D69-2F84-4DEA-A1BA-5E619E428014}" srcOrd="1" destOrd="0" parTransId="{02C43442-2C76-4D51-A6D2-3AB976CFDE2B}" sibTransId="{03FB311B-437C-4097-B252-AC51C807BA5F}"/>
    <dgm:cxn modelId="{0925701D-0A90-41CC-BF66-ACFFA8E9B768}" type="presOf" srcId="{FAAF8402-8CAF-4E19-BF9E-69C238669CE9}" destId="{53E353F7-5F55-40E5-94C0-302DD53A60A7}" srcOrd="0" destOrd="0" presId="urn:microsoft.com/office/officeart/2005/8/layout/vList2"/>
    <dgm:cxn modelId="{DE087229-171B-4171-AA41-0DF9780A4780}" srcId="{E87148F3-1150-4538-8765-FF2AF0C499F7}" destId="{EA7CE831-5122-4B97-A307-561BEB97B4CA}" srcOrd="0" destOrd="0" parTransId="{863EF9A3-BEBD-4A10-BE48-E5A1A2C5E453}" sibTransId="{21B58AD0-AF2A-4401-A657-328191900851}"/>
    <dgm:cxn modelId="{7115632C-81DE-4A60-AE52-8589AF790EC4}" srcId="{E87148F3-1150-4538-8765-FF2AF0C499F7}" destId="{3069A463-3248-4C25-9ACC-118EC755856B}" srcOrd="2" destOrd="0" parTransId="{0F4A5A5A-2F6F-492A-A7BF-00B52F144BF8}" sibTransId="{61BCD904-4F27-42B2-A4C0-3332002A55BE}"/>
    <dgm:cxn modelId="{38262D36-C91F-4481-9D6D-BA238D90E0AE}" srcId="{9E0B1BAD-97AA-4710-A054-AC249112A6ED}" destId="{B78F5041-33F9-41BE-8920-0822D28710C9}" srcOrd="1" destOrd="0" parTransId="{3A77A584-A0B1-492C-936C-F9782551DD1B}" sibTransId="{BEA3F28C-ECD7-46F0-BACD-1CD772F50442}"/>
    <dgm:cxn modelId="{F1E6915C-E5AC-4188-90C4-A0C561FA5D4F}" srcId="{9E0B1BAD-97AA-4710-A054-AC249112A6ED}" destId="{7255F4B1-B890-4AD0-B2A5-FA3C25B8D2B1}" srcOrd="0" destOrd="0" parTransId="{B4227910-3424-44EB-8C7C-7E79E01DFADC}" sibTransId="{C74E77EB-5E0F-4D13-8D49-D51CD930435C}"/>
    <dgm:cxn modelId="{51110D41-43BC-40F0-B7E8-F887E2FE4664}" type="presOf" srcId="{E87148F3-1150-4538-8765-FF2AF0C499F7}" destId="{E6E68899-19D8-4646-A3CC-6470A0EA0576}" srcOrd="0" destOrd="0" presId="urn:microsoft.com/office/officeart/2005/8/layout/vList2"/>
    <dgm:cxn modelId="{43E8BD4D-B631-4BCA-A9DE-AB06A93DDCEA}" type="presOf" srcId="{B78F5041-33F9-41BE-8920-0822D28710C9}" destId="{CFC5691C-5650-4264-9BA1-D8642C44C0C5}" srcOrd="0" destOrd="1" presId="urn:microsoft.com/office/officeart/2005/8/layout/vList2"/>
    <dgm:cxn modelId="{8B860C76-854B-406C-8383-518D67D2E6CD}" type="presOf" srcId="{E97E749D-05BF-4D58-9687-9D330480CE1B}" destId="{785E83D1-B86E-4AED-B7FE-79ED10E5A44D}" srcOrd="0" destOrd="0" presId="urn:microsoft.com/office/officeart/2005/8/layout/vList2"/>
    <dgm:cxn modelId="{5766745A-8C51-4C86-AF25-032A5E6C233B}" srcId="{A7D427C6-102A-4BEE-9E48-3653168D43D1}" destId="{E97E749D-05BF-4D58-9687-9D330480CE1B}" srcOrd="0" destOrd="0" parTransId="{7523DAD5-D531-49A6-8FF2-6CC87BDA5BD0}" sibTransId="{5EB74E48-2859-4322-9245-6C5B4823B24C}"/>
    <dgm:cxn modelId="{5FDF8CAA-6DE1-4997-A7AE-1BF6C42E3E3C}" type="presOf" srcId="{9E0B1BAD-97AA-4710-A054-AC249112A6ED}" destId="{E0CC4742-5D80-455A-BE63-D7E52E49AFCF}" srcOrd="0" destOrd="0" presId="urn:microsoft.com/office/officeart/2005/8/layout/vList2"/>
    <dgm:cxn modelId="{F580EEB0-F35E-4284-8417-39D365A866AB}" type="presOf" srcId="{3069A463-3248-4C25-9ACC-118EC755856B}" destId="{51D09B26-91C6-47BC-A939-EF8FC2573629}" srcOrd="0" destOrd="2" presId="urn:microsoft.com/office/officeart/2005/8/layout/vList2"/>
    <dgm:cxn modelId="{B5DBF5B5-16EE-4774-B6DE-F765CA84B731}" srcId="{2571D98D-6D75-407D-9702-45A5E13FDD38}" destId="{9E0B1BAD-97AA-4710-A054-AC249112A6ED}" srcOrd="1" destOrd="0" parTransId="{2305A672-267F-4AEA-B11C-15CC450B321E}" sibTransId="{1D0E3A1E-6E1A-44A9-BE11-3E117C2A2D0E}"/>
    <dgm:cxn modelId="{3A51A3B7-07FD-46C8-90A8-9267590F180F}" type="presOf" srcId="{2571D98D-6D75-407D-9702-45A5E13FDD38}" destId="{96956267-F636-4017-BA17-3770F45FD92D}" srcOrd="0" destOrd="0" presId="urn:microsoft.com/office/officeart/2005/8/layout/vList2"/>
    <dgm:cxn modelId="{3279C7BC-FE8B-458F-BB4F-7F8535327891}" type="presOf" srcId="{EA7CE831-5122-4B97-A307-561BEB97B4CA}" destId="{51D09B26-91C6-47BC-A939-EF8FC2573629}" srcOrd="0" destOrd="0" presId="urn:microsoft.com/office/officeart/2005/8/layout/vList2"/>
    <dgm:cxn modelId="{721042BD-50A5-4C93-AC9B-534767B4A85C}" type="presOf" srcId="{8CBE4D69-2F84-4DEA-A1BA-5E619E428014}" destId="{785E83D1-B86E-4AED-B7FE-79ED10E5A44D}" srcOrd="0" destOrd="1" presId="urn:microsoft.com/office/officeart/2005/8/layout/vList2"/>
    <dgm:cxn modelId="{257F87CC-84EA-4C32-A021-A0312D37DE16}" type="presOf" srcId="{7255F4B1-B890-4AD0-B2A5-FA3C25B8D2B1}" destId="{CFC5691C-5650-4264-9BA1-D8642C44C0C5}" srcOrd="0" destOrd="0" presId="urn:microsoft.com/office/officeart/2005/8/layout/vList2"/>
    <dgm:cxn modelId="{361222D4-B18D-4AA5-B153-241A21FB7950}" srcId="{E87148F3-1150-4538-8765-FF2AF0C499F7}" destId="{76DF28BE-DDCB-46A8-932E-DF038E06350E}" srcOrd="1" destOrd="0" parTransId="{AAB5010C-76C1-4D15-ACAA-8617F8C22E66}" sibTransId="{F2A43BBB-783C-4DD7-85D2-547AE184CCC7}"/>
    <dgm:cxn modelId="{C49335E3-F6CB-48B6-9180-222799615220}" type="presOf" srcId="{B298B957-541B-415A-812F-D7C257E2625F}" destId="{51D09B26-91C6-47BC-A939-EF8FC2573629}" srcOrd="0" destOrd="3" presId="urn:microsoft.com/office/officeart/2005/8/layout/vList2"/>
    <dgm:cxn modelId="{B8F86AF9-91E5-4058-9584-2BFA44F3FA4B}" type="presOf" srcId="{76DF28BE-DDCB-46A8-932E-DF038E06350E}" destId="{51D09B26-91C6-47BC-A939-EF8FC2573629}" srcOrd="0" destOrd="1" presId="urn:microsoft.com/office/officeart/2005/8/layout/vList2"/>
    <dgm:cxn modelId="{F7E1A6D5-A5D7-49DB-927B-598CBF491EAC}" type="presParOf" srcId="{96956267-F636-4017-BA17-3770F45FD92D}" destId="{E236CA39-DC15-40D8-A548-030340B7A970}" srcOrd="0" destOrd="0" presId="urn:microsoft.com/office/officeart/2005/8/layout/vList2"/>
    <dgm:cxn modelId="{229D1E69-C140-4B85-B247-C95A4B7F6F73}" type="presParOf" srcId="{96956267-F636-4017-BA17-3770F45FD92D}" destId="{785E83D1-B86E-4AED-B7FE-79ED10E5A44D}" srcOrd="1" destOrd="0" presId="urn:microsoft.com/office/officeart/2005/8/layout/vList2"/>
    <dgm:cxn modelId="{2ACFC3BA-859C-4BCF-9F95-85755E64CF61}" type="presParOf" srcId="{96956267-F636-4017-BA17-3770F45FD92D}" destId="{E0CC4742-5D80-455A-BE63-D7E52E49AFCF}" srcOrd="2" destOrd="0" presId="urn:microsoft.com/office/officeart/2005/8/layout/vList2"/>
    <dgm:cxn modelId="{D7DC5698-81B4-40F1-B3DE-6C9DE32D6513}" type="presParOf" srcId="{96956267-F636-4017-BA17-3770F45FD92D}" destId="{CFC5691C-5650-4264-9BA1-D8642C44C0C5}" srcOrd="3" destOrd="0" presId="urn:microsoft.com/office/officeart/2005/8/layout/vList2"/>
    <dgm:cxn modelId="{E45E8CE4-E2B9-4FE3-B986-08FA29BE1D68}" type="presParOf" srcId="{96956267-F636-4017-BA17-3770F45FD92D}" destId="{E6E68899-19D8-4646-A3CC-6470A0EA0576}" srcOrd="4" destOrd="0" presId="urn:microsoft.com/office/officeart/2005/8/layout/vList2"/>
    <dgm:cxn modelId="{F9597906-580B-4241-A22B-462BA5F93D6A}" type="presParOf" srcId="{96956267-F636-4017-BA17-3770F45FD92D}" destId="{51D09B26-91C6-47BC-A939-EF8FC2573629}" srcOrd="5" destOrd="0" presId="urn:microsoft.com/office/officeart/2005/8/layout/vList2"/>
    <dgm:cxn modelId="{E08A4DD8-E987-4E6A-B8F5-4BBF10DB4DB3}" type="presParOf" srcId="{96956267-F636-4017-BA17-3770F45FD92D}" destId="{53E353F7-5F55-40E5-94C0-302DD53A60A7}"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E1DE88B-760F-4817-9AA3-4093FD50D7D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GB"/>
        </a:p>
      </dgm:t>
    </dgm:pt>
    <dgm:pt modelId="{10E5BE15-327F-44A0-9D59-3462508878B6}">
      <dgm:prSet/>
      <dgm:spPr/>
      <dgm:t>
        <a:bodyPr/>
        <a:lstStyle/>
        <a:p>
          <a:r>
            <a:rPr lang="en-GB" b="1" i="0" baseline="0" dirty="0"/>
            <a:t>Maximum market skimming</a:t>
          </a:r>
          <a:endParaRPr lang="en-GB" dirty="0"/>
        </a:p>
      </dgm:t>
    </dgm:pt>
    <dgm:pt modelId="{92137627-B34C-497C-8EC5-5680E6B23146}" type="parTrans" cxnId="{0610EC59-F86E-4EA7-9A63-420833C87CD8}">
      <dgm:prSet/>
      <dgm:spPr/>
      <dgm:t>
        <a:bodyPr/>
        <a:lstStyle/>
        <a:p>
          <a:endParaRPr lang="en-GB"/>
        </a:p>
      </dgm:t>
    </dgm:pt>
    <dgm:pt modelId="{47ED66C3-3CD8-49EA-B8E7-586922E12879}" type="sibTrans" cxnId="{0610EC59-F86E-4EA7-9A63-420833C87CD8}">
      <dgm:prSet/>
      <dgm:spPr/>
      <dgm:t>
        <a:bodyPr/>
        <a:lstStyle/>
        <a:p>
          <a:endParaRPr lang="en-GB"/>
        </a:p>
      </dgm:t>
    </dgm:pt>
    <dgm:pt modelId="{8FBB6566-E741-4AE0-82FE-199C8DED0C40}">
      <dgm:prSet/>
      <dgm:spPr/>
      <dgm:t>
        <a:bodyPr/>
        <a:lstStyle/>
        <a:p>
          <a:r>
            <a:rPr lang="en-GB" b="1" dirty="0"/>
            <a:t>Product-quality leadership</a:t>
          </a:r>
          <a:endParaRPr lang="en-GB" dirty="0"/>
        </a:p>
      </dgm:t>
    </dgm:pt>
    <dgm:pt modelId="{8882D616-4C31-47F0-9A4F-5882EA8A2B21}" type="parTrans" cxnId="{D78F1AB1-9A88-425B-845D-5F91F43D05FD}">
      <dgm:prSet/>
      <dgm:spPr/>
      <dgm:t>
        <a:bodyPr/>
        <a:lstStyle/>
        <a:p>
          <a:endParaRPr lang="en-GB"/>
        </a:p>
      </dgm:t>
    </dgm:pt>
    <dgm:pt modelId="{4F5C4B97-2694-4AD9-8FC3-A5DF684C99E9}" type="sibTrans" cxnId="{D78F1AB1-9A88-425B-845D-5F91F43D05FD}">
      <dgm:prSet/>
      <dgm:spPr/>
      <dgm:t>
        <a:bodyPr/>
        <a:lstStyle/>
        <a:p>
          <a:endParaRPr lang="en-GB"/>
        </a:p>
      </dgm:t>
    </dgm:pt>
    <dgm:pt modelId="{55644187-0FD0-4C28-83A5-D83E044B48CA}">
      <dgm:prSet/>
      <dgm:spPr/>
      <dgm:t>
        <a:bodyPr/>
        <a:lstStyle/>
        <a:p>
          <a:r>
            <a:rPr lang="en-US" dirty="0"/>
            <a:t>Setting high prices to maximize market skimming.</a:t>
          </a:r>
          <a:endParaRPr lang="en-GB" dirty="0"/>
        </a:p>
      </dgm:t>
    </dgm:pt>
    <dgm:pt modelId="{1521E452-E0E4-408E-B393-20CE43CF1C8E}" type="parTrans" cxnId="{AD9D39B3-CFF9-45B3-8CF4-B360313F133E}">
      <dgm:prSet/>
      <dgm:spPr/>
      <dgm:t>
        <a:bodyPr/>
        <a:lstStyle/>
        <a:p>
          <a:endParaRPr lang="en-GB"/>
        </a:p>
      </dgm:t>
    </dgm:pt>
    <dgm:pt modelId="{D1AFBCF6-7CB6-44B4-AE63-74E13EB4798B}" type="sibTrans" cxnId="{AD9D39B3-CFF9-45B3-8CF4-B360313F133E}">
      <dgm:prSet/>
      <dgm:spPr/>
      <dgm:t>
        <a:bodyPr/>
        <a:lstStyle/>
        <a:p>
          <a:endParaRPr lang="en-GB"/>
        </a:p>
      </dgm:t>
    </dgm:pt>
    <dgm:pt modelId="{7ED9A2DE-D571-403F-84E1-3A878923E021}">
      <dgm:prSet/>
      <dgm:spPr/>
      <dgm:t>
        <a:bodyPr/>
        <a:lstStyle/>
        <a:p>
          <a:r>
            <a:rPr lang="en-US" dirty="0"/>
            <a:t>“Skim” the maximum amount of revenue from the various segments</a:t>
          </a:r>
          <a:endParaRPr lang="en-GB" dirty="0"/>
        </a:p>
      </dgm:t>
    </dgm:pt>
    <dgm:pt modelId="{9528572A-C9B4-4E04-AD80-74E53EE43D8D}" type="parTrans" cxnId="{B49C30FB-D904-4AAC-BBAF-D49FCBB9FDB6}">
      <dgm:prSet/>
      <dgm:spPr/>
      <dgm:t>
        <a:bodyPr/>
        <a:lstStyle/>
        <a:p>
          <a:endParaRPr lang="en-GB"/>
        </a:p>
      </dgm:t>
    </dgm:pt>
    <dgm:pt modelId="{E2812931-AF5B-4FCB-95D5-D153629EC30F}" type="sibTrans" cxnId="{B49C30FB-D904-4AAC-BBAF-D49FCBB9FDB6}">
      <dgm:prSet/>
      <dgm:spPr/>
      <dgm:t>
        <a:bodyPr/>
        <a:lstStyle/>
        <a:p>
          <a:endParaRPr lang="en-GB"/>
        </a:p>
      </dgm:t>
    </dgm:pt>
    <dgm:pt modelId="{050E85B6-F00F-40C0-B464-0C47DB38174D}">
      <dgm:prSet/>
      <dgm:spPr/>
      <dgm:t>
        <a:bodyPr/>
        <a:lstStyle/>
        <a:p>
          <a:r>
            <a:rPr lang="en-IN" dirty="0"/>
            <a:t>For instance, Sony and Apple</a:t>
          </a:r>
          <a:endParaRPr lang="en-GB" dirty="0"/>
        </a:p>
      </dgm:t>
    </dgm:pt>
    <dgm:pt modelId="{DA3DB4C6-9937-497C-B80D-E5B25A5786F4}" type="parTrans" cxnId="{C6C1BA2B-9296-4F8A-BDDF-40BF117A438C}">
      <dgm:prSet/>
      <dgm:spPr/>
      <dgm:t>
        <a:bodyPr/>
        <a:lstStyle/>
        <a:p>
          <a:endParaRPr lang="en-GB"/>
        </a:p>
      </dgm:t>
    </dgm:pt>
    <dgm:pt modelId="{C41F98D8-9756-4E39-96C3-47F24BB51336}" type="sibTrans" cxnId="{C6C1BA2B-9296-4F8A-BDDF-40BF117A438C}">
      <dgm:prSet/>
      <dgm:spPr/>
      <dgm:t>
        <a:bodyPr/>
        <a:lstStyle/>
        <a:p>
          <a:endParaRPr lang="en-GB"/>
        </a:p>
      </dgm:t>
    </dgm:pt>
    <dgm:pt modelId="{253A561E-8E43-4734-A2C3-6A173FC56D07}">
      <dgm:prSet/>
      <dgm:spPr/>
      <dgm:t>
        <a:bodyPr/>
        <a:lstStyle/>
        <a:p>
          <a:r>
            <a:rPr lang="en-IN" dirty="0"/>
            <a:t>Fatal in case competitor fixes low price. E.g., Philips videodisc vs Japanese competitors </a:t>
          </a:r>
          <a:endParaRPr lang="en-GB" dirty="0"/>
        </a:p>
      </dgm:t>
    </dgm:pt>
    <dgm:pt modelId="{651B4716-3F24-4580-8346-469FAA600DAA}" type="parTrans" cxnId="{F97C0A84-2898-443E-B341-9399E291FF21}">
      <dgm:prSet/>
      <dgm:spPr/>
      <dgm:t>
        <a:bodyPr/>
        <a:lstStyle/>
        <a:p>
          <a:endParaRPr lang="en-GB"/>
        </a:p>
      </dgm:t>
    </dgm:pt>
    <dgm:pt modelId="{4C757374-1B0B-436E-80CA-F9631B8182A9}" type="sibTrans" cxnId="{F97C0A84-2898-443E-B341-9399E291FF21}">
      <dgm:prSet/>
      <dgm:spPr/>
      <dgm:t>
        <a:bodyPr/>
        <a:lstStyle/>
        <a:p>
          <a:endParaRPr lang="en-GB"/>
        </a:p>
      </dgm:t>
    </dgm:pt>
    <dgm:pt modelId="{26500B2A-B672-473C-88FB-2CA7C2F932AA}">
      <dgm:prSet/>
      <dgm:spPr/>
      <dgm:t>
        <a:bodyPr/>
        <a:lstStyle/>
        <a:p>
          <a:r>
            <a:rPr lang="en-US" dirty="0"/>
            <a:t>High price communicates the image of a superior product</a:t>
          </a:r>
          <a:endParaRPr lang="en-GB" dirty="0"/>
        </a:p>
      </dgm:t>
    </dgm:pt>
    <dgm:pt modelId="{E5F2E1F1-C486-4D4B-8577-147D1409EA69}" type="parTrans" cxnId="{B2BC8462-DEF6-4E0B-B8D5-CE4FD0F136F4}">
      <dgm:prSet/>
      <dgm:spPr/>
      <dgm:t>
        <a:bodyPr/>
        <a:lstStyle/>
        <a:p>
          <a:endParaRPr lang="en-GB"/>
        </a:p>
      </dgm:t>
    </dgm:pt>
    <dgm:pt modelId="{BAC0BB2C-D04E-4F7E-8F25-ED548148C609}" type="sibTrans" cxnId="{B2BC8462-DEF6-4E0B-B8D5-CE4FD0F136F4}">
      <dgm:prSet/>
      <dgm:spPr/>
      <dgm:t>
        <a:bodyPr/>
        <a:lstStyle/>
        <a:p>
          <a:endParaRPr lang="en-GB"/>
        </a:p>
      </dgm:t>
    </dgm:pt>
    <dgm:pt modelId="{5757BC44-2748-4795-BD41-9B47FE7783D1}">
      <dgm:prSet/>
      <dgm:spPr/>
      <dgm:t>
        <a:bodyPr/>
        <a:lstStyle/>
        <a:p>
          <a:r>
            <a:rPr lang="en-GB" dirty="0"/>
            <a:t>Products or services characterized </a:t>
          </a:r>
          <a:r>
            <a:rPr lang="en-US" dirty="0"/>
            <a:t>by high levels of perceived quality, taste, and status with a price</a:t>
          </a:r>
          <a:endParaRPr lang="en-GB" dirty="0"/>
        </a:p>
      </dgm:t>
    </dgm:pt>
    <dgm:pt modelId="{C247003A-1789-4EEE-B0A8-FCA593E3A870}" type="parTrans" cxnId="{DEBCB7C2-B95B-439D-BCA3-EE5ABAA7FAB5}">
      <dgm:prSet/>
      <dgm:spPr/>
      <dgm:t>
        <a:bodyPr/>
        <a:lstStyle/>
        <a:p>
          <a:endParaRPr lang="en-GB"/>
        </a:p>
      </dgm:t>
    </dgm:pt>
    <dgm:pt modelId="{9561903F-425F-4411-B178-614753E96F5F}" type="sibTrans" cxnId="{DEBCB7C2-B95B-439D-BCA3-EE5ABAA7FAB5}">
      <dgm:prSet/>
      <dgm:spPr/>
      <dgm:t>
        <a:bodyPr/>
        <a:lstStyle/>
        <a:p>
          <a:endParaRPr lang="en-GB"/>
        </a:p>
      </dgm:t>
    </dgm:pt>
    <dgm:pt modelId="{79820295-1D54-42BC-960A-49BE80567F65}">
      <dgm:prSet/>
      <dgm:spPr/>
      <dgm:t>
        <a:bodyPr/>
        <a:lstStyle/>
        <a:p>
          <a:r>
            <a:rPr lang="en-GB" dirty="0"/>
            <a:t>Starbucks, Aveda, BMW, and Viking</a:t>
          </a:r>
        </a:p>
      </dgm:t>
    </dgm:pt>
    <dgm:pt modelId="{D938D3FE-FC02-418E-8DD8-85D1C2A05FA4}" type="parTrans" cxnId="{E631C7FC-87E6-4F58-85E4-86BF86BD6E08}">
      <dgm:prSet/>
      <dgm:spPr/>
      <dgm:t>
        <a:bodyPr/>
        <a:lstStyle/>
        <a:p>
          <a:endParaRPr lang="en-GB"/>
        </a:p>
      </dgm:t>
    </dgm:pt>
    <dgm:pt modelId="{2879F8F4-AB35-4505-AF8D-6075935D3536}" type="sibTrans" cxnId="{E631C7FC-87E6-4F58-85E4-86BF86BD6E08}">
      <dgm:prSet/>
      <dgm:spPr/>
      <dgm:t>
        <a:bodyPr/>
        <a:lstStyle/>
        <a:p>
          <a:endParaRPr lang="en-GB"/>
        </a:p>
      </dgm:t>
    </dgm:pt>
    <dgm:pt modelId="{DD190757-9CEC-4833-84B0-E6F3DC9FA860}" type="pres">
      <dgm:prSet presAssocID="{AE1DE88B-760F-4817-9AA3-4093FD50D7D4}" presName="linear" presStyleCnt="0">
        <dgm:presLayoutVars>
          <dgm:animLvl val="lvl"/>
          <dgm:resizeHandles val="exact"/>
        </dgm:presLayoutVars>
      </dgm:prSet>
      <dgm:spPr/>
    </dgm:pt>
    <dgm:pt modelId="{F51C2A24-16A8-4DA2-8F0B-19FCD4658A31}" type="pres">
      <dgm:prSet presAssocID="{10E5BE15-327F-44A0-9D59-3462508878B6}" presName="parentText" presStyleLbl="node1" presStyleIdx="0" presStyleCnt="2">
        <dgm:presLayoutVars>
          <dgm:chMax val="0"/>
          <dgm:bulletEnabled val="1"/>
        </dgm:presLayoutVars>
      </dgm:prSet>
      <dgm:spPr/>
    </dgm:pt>
    <dgm:pt modelId="{30F054CA-27B6-4868-BB8D-E149C60F3CB9}" type="pres">
      <dgm:prSet presAssocID="{10E5BE15-327F-44A0-9D59-3462508878B6}" presName="childText" presStyleLbl="revTx" presStyleIdx="0" presStyleCnt="2">
        <dgm:presLayoutVars>
          <dgm:bulletEnabled val="1"/>
        </dgm:presLayoutVars>
      </dgm:prSet>
      <dgm:spPr/>
    </dgm:pt>
    <dgm:pt modelId="{AC95161E-91A1-4F01-BB98-F0559C82D20A}" type="pres">
      <dgm:prSet presAssocID="{8FBB6566-E741-4AE0-82FE-199C8DED0C40}" presName="parentText" presStyleLbl="node1" presStyleIdx="1" presStyleCnt="2">
        <dgm:presLayoutVars>
          <dgm:chMax val="0"/>
          <dgm:bulletEnabled val="1"/>
        </dgm:presLayoutVars>
      </dgm:prSet>
      <dgm:spPr/>
    </dgm:pt>
    <dgm:pt modelId="{A075056C-395A-419C-9EAD-346792986A0D}" type="pres">
      <dgm:prSet presAssocID="{8FBB6566-E741-4AE0-82FE-199C8DED0C40}" presName="childText" presStyleLbl="revTx" presStyleIdx="1" presStyleCnt="2">
        <dgm:presLayoutVars>
          <dgm:bulletEnabled val="1"/>
        </dgm:presLayoutVars>
      </dgm:prSet>
      <dgm:spPr/>
    </dgm:pt>
  </dgm:ptLst>
  <dgm:cxnLst>
    <dgm:cxn modelId="{DB586C20-D035-4A72-B35A-93C8DC5A1C7C}" type="presOf" srcId="{253A561E-8E43-4734-A2C3-6A173FC56D07}" destId="{30F054CA-27B6-4868-BB8D-E149C60F3CB9}" srcOrd="0" destOrd="4" presId="urn:microsoft.com/office/officeart/2005/8/layout/vList2"/>
    <dgm:cxn modelId="{C6C1BA2B-9296-4F8A-BDDF-40BF117A438C}" srcId="{10E5BE15-327F-44A0-9D59-3462508878B6}" destId="{050E85B6-F00F-40C0-B464-0C47DB38174D}" srcOrd="3" destOrd="0" parTransId="{DA3DB4C6-9937-497C-B80D-E5B25A5786F4}" sibTransId="{C41F98D8-9756-4E39-96C3-47F24BB51336}"/>
    <dgm:cxn modelId="{80DB4C36-C161-4E44-9737-8236893CD0D3}" type="presOf" srcId="{8FBB6566-E741-4AE0-82FE-199C8DED0C40}" destId="{AC95161E-91A1-4F01-BB98-F0559C82D20A}" srcOrd="0" destOrd="0" presId="urn:microsoft.com/office/officeart/2005/8/layout/vList2"/>
    <dgm:cxn modelId="{B2BC8462-DEF6-4E0B-B8D5-CE4FD0F136F4}" srcId="{10E5BE15-327F-44A0-9D59-3462508878B6}" destId="{26500B2A-B672-473C-88FB-2CA7C2F932AA}" srcOrd="2" destOrd="0" parTransId="{E5F2E1F1-C486-4D4B-8577-147D1409EA69}" sibTransId="{BAC0BB2C-D04E-4F7E-8F25-ED548148C609}"/>
    <dgm:cxn modelId="{C6FAF644-1644-4829-AAD9-62749E2ABB50}" type="presOf" srcId="{79820295-1D54-42BC-960A-49BE80567F65}" destId="{A075056C-395A-419C-9EAD-346792986A0D}" srcOrd="0" destOrd="1" presId="urn:microsoft.com/office/officeart/2005/8/layout/vList2"/>
    <dgm:cxn modelId="{568A506F-61E5-4D25-94D3-F3F668F050D6}" type="presOf" srcId="{26500B2A-B672-473C-88FB-2CA7C2F932AA}" destId="{30F054CA-27B6-4868-BB8D-E149C60F3CB9}" srcOrd="0" destOrd="2" presId="urn:microsoft.com/office/officeart/2005/8/layout/vList2"/>
    <dgm:cxn modelId="{7E793A74-6A98-46DE-9B41-AE9371352F27}" type="presOf" srcId="{10E5BE15-327F-44A0-9D59-3462508878B6}" destId="{F51C2A24-16A8-4DA2-8F0B-19FCD4658A31}" srcOrd="0" destOrd="0" presId="urn:microsoft.com/office/officeart/2005/8/layout/vList2"/>
    <dgm:cxn modelId="{0610EC59-F86E-4EA7-9A63-420833C87CD8}" srcId="{AE1DE88B-760F-4817-9AA3-4093FD50D7D4}" destId="{10E5BE15-327F-44A0-9D59-3462508878B6}" srcOrd="0" destOrd="0" parTransId="{92137627-B34C-497C-8EC5-5680E6B23146}" sibTransId="{47ED66C3-3CD8-49EA-B8E7-586922E12879}"/>
    <dgm:cxn modelId="{AB17787E-3406-43A7-9992-B406B6869AFC}" type="presOf" srcId="{55644187-0FD0-4C28-83A5-D83E044B48CA}" destId="{30F054CA-27B6-4868-BB8D-E149C60F3CB9}" srcOrd="0" destOrd="0" presId="urn:microsoft.com/office/officeart/2005/8/layout/vList2"/>
    <dgm:cxn modelId="{8C41867F-F449-413C-8307-78223BC37A4D}" type="presOf" srcId="{7ED9A2DE-D571-403F-84E1-3A878923E021}" destId="{30F054CA-27B6-4868-BB8D-E149C60F3CB9}" srcOrd="0" destOrd="1" presId="urn:microsoft.com/office/officeart/2005/8/layout/vList2"/>
    <dgm:cxn modelId="{F97C0A84-2898-443E-B341-9399E291FF21}" srcId="{10E5BE15-327F-44A0-9D59-3462508878B6}" destId="{253A561E-8E43-4734-A2C3-6A173FC56D07}" srcOrd="4" destOrd="0" parTransId="{651B4716-3F24-4580-8346-469FAA600DAA}" sibTransId="{4C757374-1B0B-436E-80CA-F9631B8182A9}"/>
    <dgm:cxn modelId="{B27B5393-2F64-4908-931D-AEB47CBDEE80}" type="presOf" srcId="{050E85B6-F00F-40C0-B464-0C47DB38174D}" destId="{30F054CA-27B6-4868-BB8D-E149C60F3CB9}" srcOrd="0" destOrd="3" presId="urn:microsoft.com/office/officeart/2005/8/layout/vList2"/>
    <dgm:cxn modelId="{D78F1AB1-9A88-425B-845D-5F91F43D05FD}" srcId="{AE1DE88B-760F-4817-9AA3-4093FD50D7D4}" destId="{8FBB6566-E741-4AE0-82FE-199C8DED0C40}" srcOrd="1" destOrd="0" parTransId="{8882D616-4C31-47F0-9A4F-5882EA8A2B21}" sibTransId="{4F5C4B97-2694-4AD9-8FC3-A5DF684C99E9}"/>
    <dgm:cxn modelId="{AD9D39B3-CFF9-45B3-8CF4-B360313F133E}" srcId="{10E5BE15-327F-44A0-9D59-3462508878B6}" destId="{55644187-0FD0-4C28-83A5-D83E044B48CA}" srcOrd="0" destOrd="0" parTransId="{1521E452-E0E4-408E-B393-20CE43CF1C8E}" sibTransId="{D1AFBCF6-7CB6-44B4-AE63-74E13EB4798B}"/>
    <dgm:cxn modelId="{9A0F36BD-A1A6-41F5-9F9A-824F64FA639A}" type="presOf" srcId="{AE1DE88B-760F-4817-9AA3-4093FD50D7D4}" destId="{DD190757-9CEC-4833-84B0-E6F3DC9FA860}" srcOrd="0" destOrd="0" presId="urn:microsoft.com/office/officeart/2005/8/layout/vList2"/>
    <dgm:cxn modelId="{DEBCB7C2-B95B-439D-BCA3-EE5ABAA7FAB5}" srcId="{8FBB6566-E741-4AE0-82FE-199C8DED0C40}" destId="{5757BC44-2748-4795-BD41-9B47FE7783D1}" srcOrd="0" destOrd="0" parTransId="{C247003A-1789-4EEE-B0A8-FCA593E3A870}" sibTransId="{9561903F-425F-4411-B178-614753E96F5F}"/>
    <dgm:cxn modelId="{05F26ECB-7646-46CF-9E04-49AC2A813E30}" type="presOf" srcId="{5757BC44-2748-4795-BD41-9B47FE7783D1}" destId="{A075056C-395A-419C-9EAD-346792986A0D}" srcOrd="0" destOrd="0" presId="urn:microsoft.com/office/officeart/2005/8/layout/vList2"/>
    <dgm:cxn modelId="{B49C30FB-D904-4AAC-BBAF-D49FCBB9FDB6}" srcId="{10E5BE15-327F-44A0-9D59-3462508878B6}" destId="{7ED9A2DE-D571-403F-84E1-3A878923E021}" srcOrd="1" destOrd="0" parTransId="{9528572A-C9B4-4E04-AD80-74E53EE43D8D}" sibTransId="{E2812931-AF5B-4FCB-95D5-D153629EC30F}"/>
    <dgm:cxn modelId="{E631C7FC-87E6-4F58-85E4-86BF86BD6E08}" srcId="{8FBB6566-E741-4AE0-82FE-199C8DED0C40}" destId="{79820295-1D54-42BC-960A-49BE80567F65}" srcOrd="1" destOrd="0" parTransId="{D938D3FE-FC02-418E-8DD8-85D1C2A05FA4}" sibTransId="{2879F8F4-AB35-4505-AF8D-6075935D3536}"/>
    <dgm:cxn modelId="{46EAEF8D-4A75-4D73-8B33-758FC37B3FF7}" type="presParOf" srcId="{DD190757-9CEC-4833-84B0-E6F3DC9FA860}" destId="{F51C2A24-16A8-4DA2-8F0B-19FCD4658A31}" srcOrd="0" destOrd="0" presId="urn:microsoft.com/office/officeart/2005/8/layout/vList2"/>
    <dgm:cxn modelId="{1B58791F-CADA-4FDB-8083-134140F8B504}" type="presParOf" srcId="{DD190757-9CEC-4833-84B0-E6F3DC9FA860}" destId="{30F054CA-27B6-4868-BB8D-E149C60F3CB9}" srcOrd="1" destOrd="0" presId="urn:microsoft.com/office/officeart/2005/8/layout/vList2"/>
    <dgm:cxn modelId="{BCB2FE6A-820A-40AA-B1DC-E61E342ACBEE}" type="presParOf" srcId="{DD190757-9CEC-4833-84B0-E6F3DC9FA860}" destId="{AC95161E-91A1-4F01-BB98-F0559C82D20A}" srcOrd="2" destOrd="0" presId="urn:microsoft.com/office/officeart/2005/8/layout/vList2"/>
    <dgm:cxn modelId="{B33FA8D0-ED96-4D89-8D43-910A0C886F95}" type="presParOf" srcId="{DD190757-9CEC-4833-84B0-E6F3DC9FA860}" destId="{A075056C-395A-419C-9EAD-346792986A0D}"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79AED57-5EE5-42B9-9F54-D627E5E93D26}"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GB"/>
        </a:p>
      </dgm:t>
    </dgm:pt>
    <dgm:pt modelId="{CC6FE011-8F95-428D-8D0B-29495E608436}">
      <dgm:prSet phldrT="[Text]" custT="1"/>
      <dgm:spPr/>
      <dgm:t>
        <a:bodyPr/>
        <a:lstStyle/>
        <a:p>
          <a:r>
            <a:rPr lang="en-GB" sz="2200" b="0" dirty="0">
              <a:solidFill>
                <a:schemeClr val="bg1"/>
              </a:solidFill>
              <a:latin typeface="Times New Roman" panose="02020603050405020304" pitchFamily="18" charset="0"/>
              <a:cs typeface="Times New Roman" panose="02020603050405020304" pitchFamily="18" charset="0"/>
            </a:rPr>
            <a:t>Pricing Method</a:t>
          </a:r>
        </a:p>
      </dgm:t>
    </dgm:pt>
    <dgm:pt modelId="{77A1E3C3-90B1-46C5-BD30-24E7400C10AB}" type="parTrans" cxnId="{A72A46ED-58FE-4B7D-9094-C8C9D464B2CA}">
      <dgm:prSet/>
      <dgm:spPr/>
      <dgm:t>
        <a:bodyPr/>
        <a:lstStyle/>
        <a:p>
          <a:endParaRPr lang="en-GB" sz="2200" b="0">
            <a:solidFill>
              <a:schemeClr val="bg1"/>
            </a:solidFill>
            <a:latin typeface="Times New Roman" panose="02020603050405020304" pitchFamily="18" charset="0"/>
            <a:cs typeface="Times New Roman" panose="02020603050405020304" pitchFamily="18" charset="0"/>
          </a:endParaRPr>
        </a:p>
      </dgm:t>
    </dgm:pt>
    <dgm:pt modelId="{0881C897-7EB2-4C3A-BD88-1B3B03480EC5}" type="sibTrans" cxnId="{A72A46ED-58FE-4B7D-9094-C8C9D464B2CA}">
      <dgm:prSet/>
      <dgm:spPr/>
      <dgm:t>
        <a:bodyPr/>
        <a:lstStyle/>
        <a:p>
          <a:endParaRPr lang="en-GB" sz="2200" b="0">
            <a:solidFill>
              <a:schemeClr val="bg1"/>
            </a:solidFill>
            <a:latin typeface="Times New Roman" panose="02020603050405020304" pitchFamily="18" charset="0"/>
            <a:cs typeface="Times New Roman" panose="02020603050405020304" pitchFamily="18" charset="0"/>
          </a:endParaRPr>
        </a:p>
      </dgm:t>
    </dgm:pt>
    <dgm:pt modelId="{9B38CCBB-0D82-41E5-9D72-99857341DFAC}">
      <dgm:prSet phldrT="[Text]" custT="1"/>
      <dgm:spPr/>
      <dgm:t>
        <a:bodyPr/>
        <a:lstStyle/>
        <a:p>
          <a:r>
            <a:rPr lang="en-GB" sz="2200" b="0" dirty="0">
              <a:solidFill>
                <a:schemeClr val="bg1"/>
              </a:solidFill>
              <a:latin typeface="Times New Roman" panose="02020603050405020304" pitchFamily="18" charset="0"/>
              <a:cs typeface="Times New Roman" panose="02020603050405020304" pitchFamily="18" charset="0"/>
            </a:rPr>
            <a:t>Mark-up pricing</a:t>
          </a:r>
        </a:p>
      </dgm:t>
    </dgm:pt>
    <dgm:pt modelId="{35ABC76F-7AB6-4E01-B412-2B070DB5AF6C}" type="parTrans" cxnId="{D1D235FA-06ED-4704-8E8C-BB18D889D056}">
      <dgm:prSet/>
      <dgm:spPr/>
      <dgm:t>
        <a:bodyPr/>
        <a:lstStyle/>
        <a:p>
          <a:endParaRPr lang="en-GB" sz="2200" b="0">
            <a:solidFill>
              <a:schemeClr val="bg1"/>
            </a:solidFill>
            <a:latin typeface="Times New Roman" panose="02020603050405020304" pitchFamily="18" charset="0"/>
            <a:cs typeface="Times New Roman" panose="02020603050405020304" pitchFamily="18" charset="0"/>
          </a:endParaRPr>
        </a:p>
      </dgm:t>
    </dgm:pt>
    <dgm:pt modelId="{58EF2E84-95F9-494A-AF46-8897537A3C1A}" type="sibTrans" cxnId="{D1D235FA-06ED-4704-8E8C-BB18D889D056}">
      <dgm:prSet/>
      <dgm:spPr/>
      <dgm:t>
        <a:bodyPr/>
        <a:lstStyle/>
        <a:p>
          <a:endParaRPr lang="en-GB" sz="2200" b="0">
            <a:solidFill>
              <a:schemeClr val="bg1"/>
            </a:solidFill>
            <a:latin typeface="Times New Roman" panose="02020603050405020304" pitchFamily="18" charset="0"/>
            <a:cs typeface="Times New Roman" panose="02020603050405020304" pitchFamily="18" charset="0"/>
          </a:endParaRPr>
        </a:p>
      </dgm:t>
    </dgm:pt>
    <dgm:pt modelId="{6FB98071-0CDE-4437-9887-FB3079338338}">
      <dgm:prSet phldrT="[Text]" custT="1"/>
      <dgm:spPr/>
      <dgm:t>
        <a:bodyPr/>
        <a:lstStyle/>
        <a:p>
          <a:r>
            <a:rPr lang="en-GB" sz="2200" b="0" i="0" u="none" strike="noStrike" baseline="0" dirty="0">
              <a:solidFill>
                <a:schemeClr val="bg1"/>
              </a:solidFill>
              <a:latin typeface="Times New Roman" panose="02020603050405020304" pitchFamily="18" charset="0"/>
              <a:cs typeface="Times New Roman" panose="02020603050405020304" pitchFamily="18" charset="0"/>
            </a:rPr>
            <a:t>Target-Return Pricing</a:t>
          </a:r>
          <a:endParaRPr lang="en-GB" sz="2200" b="0" dirty="0">
            <a:solidFill>
              <a:schemeClr val="bg1"/>
            </a:solidFill>
            <a:latin typeface="Times New Roman" panose="02020603050405020304" pitchFamily="18" charset="0"/>
            <a:cs typeface="Times New Roman" panose="02020603050405020304" pitchFamily="18" charset="0"/>
          </a:endParaRPr>
        </a:p>
      </dgm:t>
    </dgm:pt>
    <dgm:pt modelId="{0CD33673-3067-451B-B21B-8781CC713B50}" type="parTrans" cxnId="{AC732507-905D-4B21-BE95-1FDA88B6C6E6}">
      <dgm:prSet/>
      <dgm:spPr/>
      <dgm:t>
        <a:bodyPr/>
        <a:lstStyle/>
        <a:p>
          <a:endParaRPr lang="en-GB" sz="2200" b="0">
            <a:solidFill>
              <a:schemeClr val="bg1"/>
            </a:solidFill>
            <a:latin typeface="Times New Roman" panose="02020603050405020304" pitchFamily="18" charset="0"/>
            <a:cs typeface="Times New Roman" panose="02020603050405020304" pitchFamily="18" charset="0"/>
          </a:endParaRPr>
        </a:p>
      </dgm:t>
    </dgm:pt>
    <dgm:pt modelId="{DDAB6CCA-EADC-4E05-B8BF-520FD3780A0D}" type="sibTrans" cxnId="{AC732507-905D-4B21-BE95-1FDA88B6C6E6}">
      <dgm:prSet/>
      <dgm:spPr/>
      <dgm:t>
        <a:bodyPr/>
        <a:lstStyle/>
        <a:p>
          <a:endParaRPr lang="en-GB" sz="2200" b="0">
            <a:solidFill>
              <a:schemeClr val="bg1"/>
            </a:solidFill>
            <a:latin typeface="Times New Roman" panose="02020603050405020304" pitchFamily="18" charset="0"/>
            <a:cs typeface="Times New Roman" panose="02020603050405020304" pitchFamily="18" charset="0"/>
          </a:endParaRPr>
        </a:p>
      </dgm:t>
    </dgm:pt>
    <dgm:pt modelId="{279C3299-C036-49CA-9768-4209372D3BDF}">
      <dgm:prSet phldrT="[Text]" custT="1"/>
      <dgm:spPr/>
      <dgm:t>
        <a:bodyPr/>
        <a:lstStyle/>
        <a:p>
          <a:r>
            <a:rPr lang="en-GB" sz="2200" b="0" i="0" u="none" strike="noStrike" baseline="0" dirty="0">
              <a:solidFill>
                <a:schemeClr val="bg1"/>
              </a:solidFill>
              <a:latin typeface="Times New Roman" panose="02020603050405020304" pitchFamily="18" charset="0"/>
              <a:cs typeface="Times New Roman" panose="02020603050405020304" pitchFamily="18" charset="0"/>
            </a:rPr>
            <a:t>Value Pricing</a:t>
          </a:r>
          <a:endParaRPr lang="en-GB" sz="2200" b="0" dirty="0">
            <a:solidFill>
              <a:schemeClr val="bg1"/>
            </a:solidFill>
            <a:latin typeface="Times New Roman" panose="02020603050405020304" pitchFamily="18" charset="0"/>
            <a:cs typeface="Times New Roman" panose="02020603050405020304" pitchFamily="18" charset="0"/>
          </a:endParaRPr>
        </a:p>
      </dgm:t>
    </dgm:pt>
    <dgm:pt modelId="{24679E11-359D-4303-8E8A-294780891E3B}" type="parTrans" cxnId="{700F98AC-CB8D-4D7E-A8A5-F592A7D36D4D}">
      <dgm:prSet/>
      <dgm:spPr/>
      <dgm:t>
        <a:bodyPr/>
        <a:lstStyle/>
        <a:p>
          <a:endParaRPr lang="en-GB" sz="2200" b="0">
            <a:solidFill>
              <a:schemeClr val="bg1"/>
            </a:solidFill>
            <a:latin typeface="Times New Roman" panose="02020603050405020304" pitchFamily="18" charset="0"/>
            <a:cs typeface="Times New Roman" panose="02020603050405020304" pitchFamily="18" charset="0"/>
          </a:endParaRPr>
        </a:p>
      </dgm:t>
    </dgm:pt>
    <dgm:pt modelId="{0145CE70-19F1-4BC0-9019-959FF5472022}" type="sibTrans" cxnId="{700F98AC-CB8D-4D7E-A8A5-F592A7D36D4D}">
      <dgm:prSet/>
      <dgm:spPr/>
      <dgm:t>
        <a:bodyPr/>
        <a:lstStyle/>
        <a:p>
          <a:endParaRPr lang="en-GB" sz="2200" b="0">
            <a:solidFill>
              <a:schemeClr val="bg1"/>
            </a:solidFill>
            <a:latin typeface="Times New Roman" panose="02020603050405020304" pitchFamily="18" charset="0"/>
            <a:cs typeface="Times New Roman" panose="02020603050405020304" pitchFamily="18" charset="0"/>
          </a:endParaRPr>
        </a:p>
      </dgm:t>
    </dgm:pt>
    <dgm:pt modelId="{3B10ADAA-8F33-4D73-87A2-0358D3C03C56}">
      <dgm:prSet phldrT="[Text]" custT="1"/>
      <dgm:spPr/>
      <dgm:t>
        <a:bodyPr/>
        <a:lstStyle/>
        <a:p>
          <a:r>
            <a:rPr lang="en-GB" sz="2200" b="0" i="0" u="none" strike="noStrike" baseline="0" dirty="0">
              <a:solidFill>
                <a:schemeClr val="bg1"/>
              </a:solidFill>
              <a:latin typeface="Times New Roman" panose="02020603050405020304" pitchFamily="18" charset="0"/>
              <a:cs typeface="Times New Roman" panose="02020603050405020304" pitchFamily="18" charset="0"/>
            </a:rPr>
            <a:t>Going-Rate Pricing</a:t>
          </a:r>
          <a:endParaRPr lang="en-GB" sz="2200" b="0" dirty="0">
            <a:solidFill>
              <a:schemeClr val="bg1"/>
            </a:solidFill>
            <a:latin typeface="Times New Roman" panose="02020603050405020304" pitchFamily="18" charset="0"/>
            <a:cs typeface="Times New Roman" panose="02020603050405020304" pitchFamily="18" charset="0"/>
          </a:endParaRPr>
        </a:p>
      </dgm:t>
    </dgm:pt>
    <dgm:pt modelId="{97690FBD-071E-49BB-8CA1-2C2E778FF248}" type="parTrans" cxnId="{AECCBACE-117D-4AAD-B5F2-9CCF9E797DED}">
      <dgm:prSet/>
      <dgm:spPr/>
      <dgm:t>
        <a:bodyPr/>
        <a:lstStyle/>
        <a:p>
          <a:endParaRPr lang="en-GB" sz="2200" b="0">
            <a:solidFill>
              <a:schemeClr val="bg1"/>
            </a:solidFill>
            <a:latin typeface="Times New Roman" panose="02020603050405020304" pitchFamily="18" charset="0"/>
            <a:cs typeface="Times New Roman" panose="02020603050405020304" pitchFamily="18" charset="0"/>
          </a:endParaRPr>
        </a:p>
      </dgm:t>
    </dgm:pt>
    <dgm:pt modelId="{94E69CE6-8F53-43F5-9FAB-2E041796883A}" type="sibTrans" cxnId="{AECCBACE-117D-4AAD-B5F2-9CCF9E797DED}">
      <dgm:prSet/>
      <dgm:spPr/>
      <dgm:t>
        <a:bodyPr/>
        <a:lstStyle/>
        <a:p>
          <a:endParaRPr lang="en-GB" sz="2200" b="0">
            <a:solidFill>
              <a:schemeClr val="bg1"/>
            </a:solidFill>
            <a:latin typeface="Times New Roman" panose="02020603050405020304" pitchFamily="18" charset="0"/>
            <a:cs typeface="Times New Roman" panose="02020603050405020304" pitchFamily="18" charset="0"/>
          </a:endParaRPr>
        </a:p>
      </dgm:t>
    </dgm:pt>
    <dgm:pt modelId="{BCD36B03-6710-4003-9E39-9F709B5EA3BB}" type="pres">
      <dgm:prSet presAssocID="{879AED57-5EE5-42B9-9F54-D627E5E93D26}" presName="hierChild1" presStyleCnt="0">
        <dgm:presLayoutVars>
          <dgm:orgChart val="1"/>
          <dgm:chPref val="1"/>
          <dgm:dir/>
          <dgm:animOne val="branch"/>
          <dgm:animLvl val="lvl"/>
          <dgm:resizeHandles/>
        </dgm:presLayoutVars>
      </dgm:prSet>
      <dgm:spPr/>
    </dgm:pt>
    <dgm:pt modelId="{028173BB-A0D7-4B0E-BAD2-D3BD3852642E}" type="pres">
      <dgm:prSet presAssocID="{CC6FE011-8F95-428D-8D0B-29495E608436}" presName="hierRoot1" presStyleCnt="0">
        <dgm:presLayoutVars>
          <dgm:hierBranch val="init"/>
        </dgm:presLayoutVars>
      </dgm:prSet>
      <dgm:spPr/>
    </dgm:pt>
    <dgm:pt modelId="{E7505CDF-66DE-4B00-B777-BF326E25F7B5}" type="pres">
      <dgm:prSet presAssocID="{CC6FE011-8F95-428D-8D0B-29495E608436}" presName="rootComposite1" presStyleCnt="0"/>
      <dgm:spPr/>
    </dgm:pt>
    <dgm:pt modelId="{DC4E3619-E618-4D2E-A084-80E45CAD8970}" type="pres">
      <dgm:prSet presAssocID="{CC6FE011-8F95-428D-8D0B-29495E608436}" presName="rootText1" presStyleLbl="node0" presStyleIdx="0" presStyleCnt="1">
        <dgm:presLayoutVars>
          <dgm:chPref val="3"/>
        </dgm:presLayoutVars>
      </dgm:prSet>
      <dgm:spPr/>
    </dgm:pt>
    <dgm:pt modelId="{F779CA5D-E158-4B26-8C4C-6C2B5AA7EDE3}" type="pres">
      <dgm:prSet presAssocID="{CC6FE011-8F95-428D-8D0B-29495E608436}" presName="rootConnector1" presStyleLbl="node1" presStyleIdx="0" presStyleCnt="0"/>
      <dgm:spPr/>
    </dgm:pt>
    <dgm:pt modelId="{44DD49FD-A2D6-4565-B23D-BAF088BA50AC}" type="pres">
      <dgm:prSet presAssocID="{CC6FE011-8F95-428D-8D0B-29495E608436}" presName="hierChild2" presStyleCnt="0"/>
      <dgm:spPr/>
    </dgm:pt>
    <dgm:pt modelId="{A69D51FA-2807-44EC-87B8-022484BE1D80}" type="pres">
      <dgm:prSet presAssocID="{35ABC76F-7AB6-4E01-B412-2B070DB5AF6C}" presName="Name37" presStyleLbl="parChTrans1D2" presStyleIdx="0" presStyleCnt="4"/>
      <dgm:spPr/>
    </dgm:pt>
    <dgm:pt modelId="{88359592-4C71-4890-991E-A3DD49D2C9FA}" type="pres">
      <dgm:prSet presAssocID="{9B38CCBB-0D82-41E5-9D72-99857341DFAC}" presName="hierRoot2" presStyleCnt="0">
        <dgm:presLayoutVars>
          <dgm:hierBranch val="init"/>
        </dgm:presLayoutVars>
      </dgm:prSet>
      <dgm:spPr/>
    </dgm:pt>
    <dgm:pt modelId="{C03191F8-0E2D-4080-B07F-E90081FBB5C2}" type="pres">
      <dgm:prSet presAssocID="{9B38CCBB-0D82-41E5-9D72-99857341DFAC}" presName="rootComposite" presStyleCnt="0"/>
      <dgm:spPr/>
    </dgm:pt>
    <dgm:pt modelId="{2A33E910-4EAA-4A33-A58B-2A704D1AC94B}" type="pres">
      <dgm:prSet presAssocID="{9B38CCBB-0D82-41E5-9D72-99857341DFAC}" presName="rootText" presStyleLbl="node2" presStyleIdx="0" presStyleCnt="4" custLinFactNeighborX="-41" custLinFactNeighborY="-2199">
        <dgm:presLayoutVars>
          <dgm:chPref val="3"/>
        </dgm:presLayoutVars>
      </dgm:prSet>
      <dgm:spPr/>
    </dgm:pt>
    <dgm:pt modelId="{09AECCE9-DDD0-4BD0-BD7D-288C3B864B7C}" type="pres">
      <dgm:prSet presAssocID="{9B38CCBB-0D82-41E5-9D72-99857341DFAC}" presName="rootConnector" presStyleLbl="node2" presStyleIdx="0" presStyleCnt="4"/>
      <dgm:spPr/>
    </dgm:pt>
    <dgm:pt modelId="{2287888D-834C-4B08-AF3F-1D72145EB149}" type="pres">
      <dgm:prSet presAssocID="{9B38CCBB-0D82-41E5-9D72-99857341DFAC}" presName="hierChild4" presStyleCnt="0"/>
      <dgm:spPr/>
    </dgm:pt>
    <dgm:pt modelId="{FECDD974-F4F0-4D58-9B31-4D1F2074BDA9}" type="pres">
      <dgm:prSet presAssocID="{9B38CCBB-0D82-41E5-9D72-99857341DFAC}" presName="hierChild5" presStyleCnt="0"/>
      <dgm:spPr/>
    </dgm:pt>
    <dgm:pt modelId="{0BB6BDEE-4D28-4056-AA0B-DF8BBAD50060}" type="pres">
      <dgm:prSet presAssocID="{0CD33673-3067-451B-B21B-8781CC713B50}" presName="Name37" presStyleLbl="parChTrans1D2" presStyleIdx="1" presStyleCnt="4"/>
      <dgm:spPr/>
    </dgm:pt>
    <dgm:pt modelId="{EAB19289-36B1-48BA-A635-D99EA9CF837F}" type="pres">
      <dgm:prSet presAssocID="{6FB98071-0CDE-4437-9887-FB3079338338}" presName="hierRoot2" presStyleCnt="0">
        <dgm:presLayoutVars>
          <dgm:hierBranch val="init"/>
        </dgm:presLayoutVars>
      </dgm:prSet>
      <dgm:spPr/>
    </dgm:pt>
    <dgm:pt modelId="{089518E5-56A8-4C31-9444-6B17339A9346}" type="pres">
      <dgm:prSet presAssocID="{6FB98071-0CDE-4437-9887-FB3079338338}" presName="rootComposite" presStyleCnt="0"/>
      <dgm:spPr/>
    </dgm:pt>
    <dgm:pt modelId="{A0752A78-E9A6-4B15-8DA6-264E3D194389}" type="pres">
      <dgm:prSet presAssocID="{6FB98071-0CDE-4437-9887-FB3079338338}" presName="rootText" presStyleLbl="node2" presStyleIdx="1" presStyleCnt="4">
        <dgm:presLayoutVars>
          <dgm:chPref val="3"/>
        </dgm:presLayoutVars>
      </dgm:prSet>
      <dgm:spPr/>
    </dgm:pt>
    <dgm:pt modelId="{6FB53993-1395-4305-8315-DA6FBC41D2E1}" type="pres">
      <dgm:prSet presAssocID="{6FB98071-0CDE-4437-9887-FB3079338338}" presName="rootConnector" presStyleLbl="node2" presStyleIdx="1" presStyleCnt="4"/>
      <dgm:spPr/>
    </dgm:pt>
    <dgm:pt modelId="{D9C82B7F-25F8-42BD-9EF3-36512704B239}" type="pres">
      <dgm:prSet presAssocID="{6FB98071-0CDE-4437-9887-FB3079338338}" presName="hierChild4" presStyleCnt="0"/>
      <dgm:spPr/>
    </dgm:pt>
    <dgm:pt modelId="{681C4E31-99A7-4ECE-AE92-C8A8B8388550}" type="pres">
      <dgm:prSet presAssocID="{6FB98071-0CDE-4437-9887-FB3079338338}" presName="hierChild5" presStyleCnt="0"/>
      <dgm:spPr/>
    </dgm:pt>
    <dgm:pt modelId="{15693E14-810F-4365-84A6-EA50289B569D}" type="pres">
      <dgm:prSet presAssocID="{24679E11-359D-4303-8E8A-294780891E3B}" presName="Name37" presStyleLbl="parChTrans1D2" presStyleIdx="2" presStyleCnt="4"/>
      <dgm:spPr/>
    </dgm:pt>
    <dgm:pt modelId="{E5E8D830-E710-40D8-A155-797FAC8C580D}" type="pres">
      <dgm:prSet presAssocID="{279C3299-C036-49CA-9768-4209372D3BDF}" presName="hierRoot2" presStyleCnt="0">
        <dgm:presLayoutVars>
          <dgm:hierBranch val="init"/>
        </dgm:presLayoutVars>
      </dgm:prSet>
      <dgm:spPr/>
    </dgm:pt>
    <dgm:pt modelId="{9EEAB84F-03B9-4454-B175-C5861C1067F0}" type="pres">
      <dgm:prSet presAssocID="{279C3299-C036-49CA-9768-4209372D3BDF}" presName="rootComposite" presStyleCnt="0"/>
      <dgm:spPr/>
    </dgm:pt>
    <dgm:pt modelId="{C692E795-0621-4D37-8CA2-0EF69BA839E6}" type="pres">
      <dgm:prSet presAssocID="{279C3299-C036-49CA-9768-4209372D3BDF}" presName="rootText" presStyleLbl="node2" presStyleIdx="2" presStyleCnt="4">
        <dgm:presLayoutVars>
          <dgm:chPref val="3"/>
        </dgm:presLayoutVars>
      </dgm:prSet>
      <dgm:spPr/>
    </dgm:pt>
    <dgm:pt modelId="{9FC4808A-AE43-48C9-98C0-256A5FD2804D}" type="pres">
      <dgm:prSet presAssocID="{279C3299-C036-49CA-9768-4209372D3BDF}" presName="rootConnector" presStyleLbl="node2" presStyleIdx="2" presStyleCnt="4"/>
      <dgm:spPr/>
    </dgm:pt>
    <dgm:pt modelId="{F93492EF-C905-41CF-BF46-7274BBF21E7B}" type="pres">
      <dgm:prSet presAssocID="{279C3299-C036-49CA-9768-4209372D3BDF}" presName="hierChild4" presStyleCnt="0"/>
      <dgm:spPr/>
    </dgm:pt>
    <dgm:pt modelId="{D68568C9-396D-426C-816B-F56F0226CEA4}" type="pres">
      <dgm:prSet presAssocID="{279C3299-C036-49CA-9768-4209372D3BDF}" presName="hierChild5" presStyleCnt="0"/>
      <dgm:spPr/>
    </dgm:pt>
    <dgm:pt modelId="{53898ED6-87FF-4706-A540-1B7D4C591EAE}" type="pres">
      <dgm:prSet presAssocID="{97690FBD-071E-49BB-8CA1-2C2E778FF248}" presName="Name37" presStyleLbl="parChTrans1D2" presStyleIdx="3" presStyleCnt="4"/>
      <dgm:spPr/>
    </dgm:pt>
    <dgm:pt modelId="{9795E013-0C91-4A75-87B8-EA83530DB80A}" type="pres">
      <dgm:prSet presAssocID="{3B10ADAA-8F33-4D73-87A2-0358D3C03C56}" presName="hierRoot2" presStyleCnt="0">
        <dgm:presLayoutVars>
          <dgm:hierBranch val="init"/>
        </dgm:presLayoutVars>
      </dgm:prSet>
      <dgm:spPr/>
    </dgm:pt>
    <dgm:pt modelId="{667A76FC-155A-41A5-BFCD-66550D59545C}" type="pres">
      <dgm:prSet presAssocID="{3B10ADAA-8F33-4D73-87A2-0358D3C03C56}" presName="rootComposite" presStyleCnt="0"/>
      <dgm:spPr/>
    </dgm:pt>
    <dgm:pt modelId="{5F059E32-3C56-4B75-B891-2166F6D80D99}" type="pres">
      <dgm:prSet presAssocID="{3B10ADAA-8F33-4D73-87A2-0358D3C03C56}" presName="rootText" presStyleLbl="node2" presStyleIdx="3" presStyleCnt="4">
        <dgm:presLayoutVars>
          <dgm:chPref val="3"/>
        </dgm:presLayoutVars>
      </dgm:prSet>
      <dgm:spPr/>
    </dgm:pt>
    <dgm:pt modelId="{DC62086A-D2F8-4200-9C0F-35AC8226DA47}" type="pres">
      <dgm:prSet presAssocID="{3B10ADAA-8F33-4D73-87A2-0358D3C03C56}" presName="rootConnector" presStyleLbl="node2" presStyleIdx="3" presStyleCnt="4"/>
      <dgm:spPr/>
    </dgm:pt>
    <dgm:pt modelId="{78DD0F5B-7E1D-4280-B848-3D5B2FB4B811}" type="pres">
      <dgm:prSet presAssocID="{3B10ADAA-8F33-4D73-87A2-0358D3C03C56}" presName="hierChild4" presStyleCnt="0"/>
      <dgm:spPr/>
    </dgm:pt>
    <dgm:pt modelId="{56F3D177-22B2-4A94-ADDF-E6D1DFB0928A}" type="pres">
      <dgm:prSet presAssocID="{3B10ADAA-8F33-4D73-87A2-0358D3C03C56}" presName="hierChild5" presStyleCnt="0"/>
      <dgm:spPr/>
    </dgm:pt>
    <dgm:pt modelId="{EA58140D-F28A-4893-84CF-01C1E12DDDEB}" type="pres">
      <dgm:prSet presAssocID="{CC6FE011-8F95-428D-8D0B-29495E608436}" presName="hierChild3" presStyleCnt="0"/>
      <dgm:spPr/>
    </dgm:pt>
  </dgm:ptLst>
  <dgm:cxnLst>
    <dgm:cxn modelId="{AC732507-905D-4B21-BE95-1FDA88B6C6E6}" srcId="{CC6FE011-8F95-428D-8D0B-29495E608436}" destId="{6FB98071-0CDE-4437-9887-FB3079338338}" srcOrd="1" destOrd="0" parTransId="{0CD33673-3067-451B-B21B-8781CC713B50}" sibTransId="{DDAB6CCA-EADC-4E05-B8BF-520FD3780A0D}"/>
    <dgm:cxn modelId="{8535C519-2DAF-44BC-BE13-84830804E751}" type="presOf" srcId="{CC6FE011-8F95-428D-8D0B-29495E608436}" destId="{DC4E3619-E618-4D2E-A084-80E45CAD8970}" srcOrd="0" destOrd="0" presId="urn:microsoft.com/office/officeart/2005/8/layout/orgChart1"/>
    <dgm:cxn modelId="{1783FA23-F408-496E-A716-C90D17E1AA67}" type="presOf" srcId="{9B38CCBB-0D82-41E5-9D72-99857341DFAC}" destId="{2A33E910-4EAA-4A33-A58B-2A704D1AC94B}" srcOrd="0" destOrd="0" presId="urn:microsoft.com/office/officeart/2005/8/layout/orgChart1"/>
    <dgm:cxn modelId="{C3B58262-9964-40FF-AA46-3230ECE0797C}" type="presOf" srcId="{CC6FE011-8F95-428D-8D0B-29495E608436}" destId="{F779CA5D-E158-4B26-8C4C-6C2B5AA7EDE3}" srcOrd="1" destOrd="0" presId="urn:microsoft.com/office/officeart/2005/8/layout/orgChart1"/>
    <dgm:cxn modelId="{CAEA0766-8EA0-482A-B297-109EC17DC9B2}" type="presOf" srcId="{879AED57-5EE5-42B9-9F54-D627E5E93D26}" destId="{BCD36B03-6710-4003-9E39-9F709B5EA3BB}" srcOrd="0" destOrd="0" presId="urn:microsoft.com/office/officeart/2005/8/layout/orgChart1"/>
    <dgm:cxn modelId="{43BE0268-963D-4530-8998-489F92D398E2}" type="presOf" srcId="{279C3299-C036-49CA-9768-4209372D3BDF}" destId="{C692E795-0621-4D37-8CA2-0EF69BA839E6}" srcOrd="0" destOrd="0" presId="urn:microsoft.com/office/officeart/2005/8/layout/orgChart1"/>
    <dgm:cxn modelId="{9FE6204C-AC42-4EB7-8C48-0DDDD29F37CA}" type="presOf" srcId="{279C3299-C036-49CA-9768-4209372D3BDF}" destId="{9FC4808A-AE43-48C9-98C0-256A5FD2804D}" srcOrd="1" destOrd="0" presId="urn:microsoft.com/office/officeart/2005/8/layout/orgChart1"/>
    <dgm:cxn modelId="{FC500D72-CD0B-4E91-B1B9-AAEE375E1874}" type="presOf" srcId="{35ABC76F-7AB6-4E01-B412-2B070DB5AF6C}" destId="{A69D51FA-2807-44EC-87B8-022484BE1D80}" srcOrd="0" destOrd="0" presId="urn:microsoft.com/office/officeart/2005/8/layout/orgChart1"/>
    <dgm:cxn modelId="{5EC7837F-83ED-4154-A6A1-081BEF8E2F5C}" type="presOf" srcId="{3B10ADAA-8F33-4D73-87A2-0358D3C03C56}" destId="{5F059E32-3C56-4B75-B891-2166F6D80D99}" srcOrd="0" destOrd="0" presId="urn:microsoft.com/office/officeart/2005/8/layout/orgChart1"/>
    <dgm:cxn modelId="{EB19A081-30EA-452A-A675-58FA1224CF1A}" type="presOf" srcId="{24679E11-359D-4303-8E8A-294780891E3B}" destId="{15693E14-810F-4365-84A6-EA50289B569D}" srcOrd="0" destOrd="0" presId="urn:microsoft.com/office/officeart/2005/8/layout/orgChart1"/>
    <dgm:cxn modelId="{63327B82-D549-4E56-8993-37CABCBB2727}" type="presOf" srcId="{0CD33673-3067-451B-B21B-8781CC713B50}" destId="{0BB6BDEE-4D28-4056-AA0B-DF8BBAD50060}" srcOrd="0" destOrd="0" presId="urn:microsoft.com/office/officeart/2005/8/layout/orgChart1"/>
    <dgm:cxn modelId="{5876F482-453B-4CDA-9F86-495E9D43C5D7}" type="presOf" srcId="{3B10ADAA-8F33-4D73-87A2-0358D3C03C56}" destId="{DC62086A-D2F8-4200-9C0F-35AC8226DA47}" srcOrd="1" destOrd="0" presId="urn:microsoft.com/office/officeart/2005/8/layout/orgChart1"/>
    <dgm:cxn modelId="{700F98AC-CB8D-4D7E-A8A5-F592A7D36D4D}" srcId="{CC6FE011-8F95-428D-8D0B-29495E608436}" destId="{279C3299-C036-49CA-9768-4209372D3BDF}" srcOrd="2" destOrd="0" parTransId="{24679E11-359D-4303-8E8A-294780891E3B}" sibTransId="{0145CE70-19F1-4BC0-9019-959FF5472022}"/>
    <dgm:cxn modelId="{0238CFC0-22A0-4664-8216-A45E960825F9}" type="presOf" srcId="{9B38CCBB-0D82-41E5-9D72-99857341DFAC}" destId="{09AECCE9-DDD0-4BD0-BD7D-288C3B864B7C}" srcOrd="1" destOrd="0" presId="urn:microsoft.com/office/officeart/2005/8/layout/orgChart1"/>
    <dgm:cxn modelId="{5923F5CC-6A85-45C5-BC58-B392F3C24B2C}" type="presOf" srcId="{6FB98071-0CDE-4437-9887-FB3079338338}" destId="{A0752A78-E9A6-4B15-8DA6-264E3D194389}" srcOrd="0" destOrd="0" presId="urn:microsoft.com/office/officeart/2005/8/layout/orgChart1"/>
    <dgm:cxn modelId="{AECCBACE-117D-4AAD-B5F2-9CCF9E797DED}" srcId="{CC6FE011-8F95-428D-8D0B-29495E608436}" destId="{3B10ADAA-8F33-4D73-87A2-0358D3C03C56}" srcOrd="3" destOrd="0" parTransId="{97690FBD-071E-49BB-8CA1-2C2E778FF248}" sibTransId="{94E69CE6-8F53-43F5-9FAB-2E041796883A}"/>
    <dgm:cxn modelId="{ACB417EA-7207-4CDC-9BC4-368141E7D633}" type="presOf" srcId="{97690FBD-071E-49BB-8CA1-2C2E778FF248}" destId="{53898ED6-87FF-4706-A540-1B7D4C591EAE}" srcOrd="0" destOrd="0" presId="urn:microsoft.com/office/officeart/2005/8/layout/orgChart1"/>
    <dgm:cxn modelId="{A72A46ED-58FE-4B7D-9094-C8C9D464B2CA}" srcId="{879AED57-5EE5-42B9-9F54-D627E5E93D26}" destId="{CC6FE011-8F95-428D-8D0B-29495E608436}" srcOrd="0" destOrd="0" parTransId="{77A1E3C3-90B1-46C5-BD30-24E7400C10AB}" sibTransId="{0881C897-7EB2-4C3A-BD88-1B3B03480EC5}"/>
    <dgm:cxn modelId="{CBD7CCF7-5E78-4768-88EE-8125FFBC9CB7}" type="presOf" srcId="{6FB98071-0CDE-4437-9887-FB3079338338}" destId="{6FB53993-1395-4305-8315-DA6FBC41D2E1}" srcOrd="1" destOrd="0" presId="urn:microsoft.com/office/officeart/2005/8/layout/orgChart1"/>
    <dgm:cxn modelId="{D1D235FA-06ED-4704-8E8C-BB18D889D056}" srcId="{CC6FE011-8F95-428D-8D0B-29495E608436}" destId="{9B38CCBB-0D82-41E5-9D72-99857341DFAC}" srcOrd="0" destOrd="0" parTransId="{35ABC76F-7AB6-4E01-B412-2B070DB5AF6C}" sibTransId="{58EF2E84-95F9-494A-AF46-8897537A3C1A}"/>
    <dgm:cxn modelId="{2C6FE078-5169-461E-BDDD-2CD389303074}" type="presParOf" srcId="{BCD36B03-6710-4003-9E39-9F709B5EA3BB}" destId="{028173BB-A0D7-4B0E-BAD2-D3BD3852642E}" srcOrd="0" destOrd="0" presId="urn:microsoft.com/office/officeart/2005/8/layout/orgChart1"/>
    <dgm:cxn modelId="{8114CC3B-07B8-479C-A897-F503FCA9A707}" type="presParOf" srcId="{028173BB-A0D7-4B0E-BAD2-D3BD3852642E}" destId="{E7505CDF-66DE-4B00-B777-BF326E25F7B5}" srcOrd="0" destOrd="0" presId="urn:microsoft.com/office/officeart/2005/8/layout/orgChart1"/>
    <dgm:cxn modelId="{1EFF7DE9-3A33-4A23-B3F6-D840784C8667}" type="presParOf" srcId="{E7505CDF-66DE-4B00-B777-BF326E25F7B5}" destId="{DC4E3619-E618-4D2E-A084-80E45CAD8970}" srcOrd="0" destOrd="0" presId="urn:microsoft.com/office/officeart/2005/8/layout/orgChart1"/>
    <dgm:cxn modelId="{E0AF24C4-48E7-48DB-BF60-25870B963FC4}" type="presParOf" srcId="{E7505CDF-66DE-4B00-B777-BF326E25F7B5}" destId="{F779CA5D-E158-4B26-8C4C-6C2B5AA7EDE3}" srcOrd="1" destOrd="0" presId="urn:microsoft.com/office/officeart/2005/8/layout/orgChart1"/>
    <dgm:cxn modelId="{B73129F6-D98D-4EFB-B8BB-3B105FEE0D9A}" type="presParOf" srcId="{028173BB-A0D7-4B0E-BAD2-D3BD3852642E}" destId="{44DD49FD-A2D6-4565-B23D-BAF088BA50AC}" srcOrd="1" destOrd="0" presId="urn:microsoft.com/office/officeart/2005/8/layout/orgChart1"/>
    <dgm:cxn modelId="{9574D5E8-0378-4C1A-828F-B8EE8E443E3E}" type="presParOf" srcId="{44DD49FD-A2D6-4565-B23D-BAF088BA50AC}" destId="{A69D51FA-2807-44EC-87B8-022484BE1D80}" srcOrd="0" destOrd="0" presId="urn:microsoft.com/office/officeart/2005/8/layout/orgChart1"/>
    <dgm:cxn modelId="{B530CA22-8B32-4B4A-A9A3-346C4DE6174A}" type="presParOf" srcId="{44DD49FD-A2D6-4565-B23D-BAF088BA50AC}" destId="{88359592-4C71-4890-991E-A3DD49D2C9FA}" srcOrd="1" destOrd="0" presId="urn:microsoft.com/office/officeart/2005/8/layout/orgChart1"/>
    <dgm:cxn modelId="{9D13AE0A-8E70-48F8-8F8E-46E9B66DC47E}" type="presParOf" srcId="{88359592-4C71-4890-991E-A3DD49D2C9FA}" destId="{C03191F8-0E2D-4080-B07F-E90081FBB5C2}" srcOrd="0" destOrd="0" presId="urn:microsoft.com/office/officeart/2005/8/layout/orgChart1"/>
    <dgm:cxn modelId="{C21538FA-39B7-4AB1-AB98-DDF8F365083E}" type="presParOf" srcId="{C03191F8-0E2D-4080-B07F-E90081FBB5C2}" destId="{2A33E910-4EAA-4A33-A58B-2A704D1AC94B}" srcOrd="0" destOrd="0" presId="urn:microsoft.com/office/officeart/2005/8/layout/orgChart1"/>
    <dgm:cxn modelId="{F038E4C6-0F7F-4124-BCB9-9D87B5FB0E38}" type="presParOf" srcId="{C03191F8-0E2D-4080-B07F-E90081FBB5C2}" destId="{09AECCE9-DDD0-4BD0-BD7D-288C3B864B7C}" srcOrd="1" destOrd="0" presId="urn:microsoft.com/office/officeart/2005/8/layout/orgChart1"/>
    <dgm:cxn modelId="{8240E7DB-8C11-499C-AE2B-457960A4924D}" type="presParOf" srcId="{88359592-4C71-4890-991E-A3DD49D2C9FA}" destId="{2287888D-834C-4B08-AF3F-1D72145EB149}" srcOrd="1" destOrd="0" presId="urn:microsoft.com/office/officeart/2005/8/layout/orgChart1"/>
    <dgm:cxn modelId="{6F0F295E-5F01-4B53-B2D0-9D99CBC5EC08}" type="presParOf" srcId="{88359592-4C71-4890-991E-A3DD49D2C9FA}" destId="{FECDD974-F4F0-4D58-9B31-4D1F2074BDA9}" srcOrd="2" destOrd="0" presId="urn:microsoft.com/office/officeart/2005/8/layout/orgChart1"/>
    <dgm:cxn modelId="{2AC093DD-4B50-4152-85F7-026788C2E6D8}" type="presParOf" srcId="{44DD49FD-A2D6-4565-B23D-BAF088BA50AC}" destId="{0BB6BDEE-4D28-4056-AA0B-DF8BBAD50060}" srcOrd="2" destOrd="0" presId="urn:microsoft.com/office/officeart/2005/8/layout/orgChart1"/>
    <dgm:cxn modelId="{95D56FEC-6474-4CD9-B15C-C0851A758CAF}" type="presParOf" srcId="{44DD49FD-A2D6-4565-B23D-BAF088BA50AC}" destId="{EAB19289-36B1-48BA-A635-D99EA9CF837F}" srcOrd="3" destOrd="0" presId="urn:microsoft.com/office/officeart/2005/8/layout/orgChart1"/>
    <dgm:cxn modelId="{40F8A2AF-0177-47C9-9572-D014E467147F}" type="presParOf" srcId="{EAB19289-36B1-48BA-A635-D99EA9CF837F}" destId="{089518E5-56A8-4C31-9444-6B17339A9346}" srcOrd="0" destOrd="0" presId="urn:microsoft.com/office/officeart/2005/8/layout/orgChart1"/>
    <dgm:cxn modelId="{DF99042D-2E20-4957-9EC7-94976724C71A}" type="presParOf" srcId="{089518E5-56A8-4C31-9444-6B17339A9346}" destId="{A0752A78-E9A6-4B15-8DA6-264E3D194389}" srcOrd="0" destOrd="0" presId="urn:microsoft.com/office/officeart/2005/8/layout/orgChart1"/>
    <dgm:cxn modelId="{B742D1B8-79FD-4659-8B66-BBE16910A281}" type="presParOf" srcId="{089518E5-56A8-4C31-9444-6B17339A9346}" destId="{6FB53993-1395-4305-8315-DA6FBC41D2E1}" srcOrd="1" destOrd="0" presId="urn:microsoft.com/office/officeart/2005/8/layout/orgChart1"/>
    <dgm:cxn modelId="{EFAEA4A1-EDB2-4DEF-B5B0-8B2932EA9DA9}" type="presParOf" srcId="{EAB19289-36B1-48BA-A635-D99EA9CF837F}" destId="{D9C82B7F-25F8-42BD-9EF3-36512704B239}" srcOrd="1" destOrd="0" presId="urn:microsoft.com/office/officeart/2005/8/layout/orgChart1"/>
    <dgm:cxn modelId="{595C8305-FE26-461D-8E12-70460654166E}" type="presParOf" srcId="{EAB19289-36B1-48BA-A635-D99EA9CF837F}" destId="{681C4E31-99A7-4ECE-AE92-C8A8B8388550}" srcOrd="2" destOrd="0" presId="urn:microsoft.com/office/officeart/2005/8/layout/orgChart1"/>
    <dgm:cxn modelId="{8870DDB6-87F1-4504-A84F-3A60542BF85F}" type="presParOf" srcId="{44DD49FD-A2D6-4565-B23D-BAF088BA50AC}" destId="{15693E14-810F-4365-84A6-EA50289B569D}" srcOrd="4" destOrd="0" presId="urn:microsoft.com/office/officeart/2005/8/layout/orgChart1"/>
    <dgm:cxn modelId="{6E5BD7F7-C5E2-443A-B3DA-3195571416E6}" type="presParOf" srcId="{44DD49FD-A2D6-4565-B23D-BAF088BA50AC}" destId="{E5E8D830-E710-40D8-A155-797FAC8C580D}" srcOrd="5" destOrd="0" presId="urn:microsoft.com/office/officeart/2005/8/layout/orgChart1"/>
    <dgm:cxn modelId="{6F2394A7-251F-4933-92A5-E93937866FC4}" type="presParOf" srcId="{E5E8D830-E710-40D8-A155-797FAC8C580D}" destId="{9EEAB84F-03B9-4454-B175-C5861C1067F0}" srcOrd="0" destOrd="0" presId="urn:microsoft.com/office/officeart/2005/8/layout/orgChart1"/>
    <dgm:cxn modelId="{B2CAA05F-2E95-4F3F-9E42-BDBA899E2D12}" type="presParOf" srcId="{9EEAB84F-03B9-4454-B175-C5861C1067F0}" destId="{C692E795-0621-4D37-8CA2-0EF69BA839E6}" srcOrd="0" destOrd="0" presId="urn:microsoft.com/office/officeart/2005/8/layout/orgChart1"/>
    <dgm:cxn modelId="{8F092A40-0EB6-49E4-90E9-9FE737CFC39E}" type="presParOf" srcId="{9EEAB84F-03B9-4454-B175-C5861C1067F0}" destId="{9FC4808A-AE43-48C9-98C0-256A5FD2804D}" srcOrd="1" destOrd="0" presId="urn:microsoft.com/office/officeart/2005/8/layout/orgChart1"/>
    <dgm:cxn modelId="{A1871668-2EE9-4154-8DB8-8F50E249E8A2}" type="presParOf" srcId="{E5E8D830-E710-40D8-A155-797FAC8C580D}" destId="{F93492EF-C905-41CF-BF46-7274BBF21E7B}" srcOrd="1" destOrd="0" presId="urn:microsoft.com/office/officeart/2005/8/layout/orgChart1"/>
    <dgm:cxn modelId="{574CE1F6-F2CF-4DEE-B88D-1C206F78A046}" type="presParOf" srcId="{E5E8D830-E710-40D8-A155-797FAC8C580D}" destId="{D68568C9-396D-426C-816B-F56F0226CEA4}" srcOrd="2" destOrd="0" presId="urn:microsoft.com/office/officeart/2005/8/layout/orgChart1"/>
    <dgm:cxn modelId="{151CDAAB-0EEE-45BD-895E-1A458F1504D9}" type="presParOf" srcId="{44DD49FD-A2D6-4565-B23D-BAF088BA50AC}" destId="{53898ED6-87FF-4706-A540-1B7D4C591EAE}" srcOrd="6" destOrd="0" presId="urn:microsoft.com/office/officeart/2005/8/layout/orgChart1"/>
    <dgm:cxn modelId="{CDD84840-0D74-4E3B-96A7-C8BD70BC3EBC}" type="presParOf" srcId="{44DD49FD-A2D6-4565-B23D-BAF088BA50AC}" destId="{9795E013-0C91-4A75-87B8-EA83530DB80A}" srcOrd="7" destOrd="0" presId="urn:microsoft.com/office/officeart/2005/8/layout/orgChart1"/>
    <dgm:cxn modelId="{CC10CF88-C631-440A-8598-1C434A03CA27}" type="presParOf" srcId="{9795E013-0C91-4A75-87B8-EA83530DB80A}" destId="{667A76FC-155A-41A5-BFCD-66550D59545C}" srcOrd="0" destOrd="0" presId="urn:microsoft.com/office/officeart/2005/8/layout/orgChart1"/>
    <dgm:cxn modelId="{AE99B2F4-0775-48CB-8BC3-5BE670EC5AC9}" type="presParOf" srcId="{667A76FC-155A-41A5-BFCD-66550D59545C}" destId="{5F059E32-3C56-4B75-B891-2166F6D80D99}" srcOrd="0" destOrd="0" presId="urn:microsoft.com/office/officeart/2005/8/layout/orgChart1"/>
    <dgm:cxn modelId="{67E79894-023B-4C45-B57F-474EFC246CB0}" type="presParOf" srcId="{667A76FC-155A-41A5-BFCD-66550D59545C}" destId="{DC62086A-D2F8-4200-9C0F-35AC8226DA47}" srcOrd="1" destOrd="0" presId="urn:microsoft.com/office/officeart/2005/8/layout/orgChart1"/>
    <dgm:cxn modelId="{99F16684-BA26-4F19-8722-F73EF76F14B2}" type="presParOf" srcId="{9795E013-0C91-4A75-87B8-EA83530DB80A}" destId="{78DD0F5B-7E1D-4280-B848-3D5B2FB4B811}" srcOrd="1" destOrd="0" presId="urn:microsoft.com/office/officeart/2005/8/layout/orgChart1"/>
    <dgm:cxn modelId="{C227D4E4-2F7F-4DE7-B400-618CA1E458B5}" type="presParOf" srcId="{9795E013-0C91-4A75-87B8-EA83530DB80A}" destId="{56F3D177-22B2-4A94-ADDF-E6D1DFB0928A}" srcOrd="2" destOrd="0" presId="urn:microsoft.com/office/officeart/2005/8/layout/orgChart1"/>
    <dgm:cxn modelId="{C3F1DB74-A267-4986-B575-158BAC1E33E9}" type="presParOf" srcId="{028173BB-A0D7-4B0E-BAD2-D3BD3852642E}" destId="{EA58140D-F28A-4893-84CF-01C1E12DDDEB}"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E370F23-2DAD-47AB-AF63-E9600CC76944}" type="doc">
      <dgm:prSet loTypeId="urn:microsoft.com/office/officeart/2005/8/layout/vList2" loCatId="list" qsTypeId="urn:microsoft.com/office/officeart/2005/8/quickstyle/simple1" qsCatId="simple" csTypeId="urn:microsoft.com/office/officeart/2005/8/colors/accent0_1" csCatId="mainScheme" phldr="1"/>
      <dgm:spPr/>
      <dgm:t>
        <a:bodyPr/>
        <a:lstStyle/>
        <a:p>
          <a:endParaRPr lang="en-GB"/>
        </a:p>
      </dgm:t>
    </dgm:pt>
    <dgm:pt modelId="{3E3985FF-0D27-4601-A080-8C351E8A5DD5}">
      <dgm:prSet custT="1"/>
      <dgm:spPr/>
      <dgm:t>
        <a:bodyPr/>
        <a:lstStyle/>
        <a:p>
          <a:r>
            <a:rPr lang="en-US" sz="2200" dirty="0">
              <a:latin typeface="Times New Roman" panose="02020603050405020304" pitchFamily="18" charset="0"/>
              <a:cs typeface="Times New Roman" panose="02020603050405020304" pitchFamily="18" charset="0"/>
            </a:rPr>
            <a:t>R</a:t>
          </a:r>
          <a:r>
            <a:rPr lang="en-US" sz="2200" b="0" i="0" baseline="0" dirty="0">
              <a:latin typeface="Times New Roman" panose="02020603050405020304" pitchFamily="18" charset="0"/>
              <a:cs typeface="Times New Roman" panose="02020603050405020304" pitchFamily="18" charset="0"/>
            </a:rPr>
            <a:t>ight product at a right price</a:t>
          </a:r>
          <a:r>
            <a:rPr lang="en-US" sz="2200" b="0" i="0" u="none" strike="noStrike" baseline="0" dirty="0">
              <a:latin typeface="Times New Roman" panose="02020603050405020304" pitchFamily="18" charset="0"/>
              <a:cs typeface="Times New Roman" panose="02020603050405020304" pitchFamily="18" charset="0"/>
            </a:rPr>
            <a:t>—to better meet consumer needs</a:t>
          </a:r>
          <a:endParaRPr lang="en-GB" sz="2200" dirty="0">
            <a:latin typeface="Times New Roman" panose="02020603050405020304" pitchFamily="18" charset="0"/>
            <a:cs typeface="Times New Roman" panose="02020603050405020304" pitchFamily="18" charset="0"/>
          </a:endParaRPr>
        </a:p>
      </dgm:t>
    </dgm:pt>
    <dgm:pt modelId="{E4B94DE5-28B0-40C3-B8A2-46555350B460}" type="parTrans" cxnId="{BBF371B8-041E-4790-9394-6E18B70CC78C}">
      <dgm:prSet/>
      <dgm:spPr/>
      <dgm:t>
        <a:bodyPr/>
        <a:lstStyle/>
        <a:p>
          <a:endParaRPr lang="en-GB" sz="2200">
            <a:latin typeface="Times New Roman" panose="02020603050405020304" pitchFamily="18" charset="0"/>
            <a:cs typeface="Times New Roman" panose="02020603050405020304" pitchFamily="18" charset="0"/>
          </a:endParaRPr>
        </a:p>
      </dgm:t>
    </dgm:pt>
    <dgm:pt modelId="{6F974BBA-13A4-4A57-80A7-113E09E87DF1}" type="sibTrans" cxnId="{BBF371B8-041E-4790-9394-6E18B70CC78C}">
      <dgm:prSet/>
      <dgm:spPr/>
      <dgm:t>
        <a:bodyPr/>
        <a:lstStyle/>
        <a:p>
          <a:endParaRPr lang="en-GB" sz="2200">
            <a:latin typeface="Times New Roman" panose="02020603050405020304" pitchFamily="18" charset="0"/>
            <a:cs typeface="Times New Roman" panose="02020603050405020304" pitchFamily="18" charset="0"/>
          </a:endParaRPr>
        </a:p>
      </dgm:t>
    </dgm:pt>
    <dgm:pt modelId="{65E95764-82A8-4B7E-83B1-8496123EEDAA}">
      <dgm:prSet custT="1"/>
      <dgm:spPr/>
      <dgm:t>
        <a:bodyPr/>
        <a:lstStyle/>
        <a:p>
          <a:r>
            <a:rPr lang="en-US" sz="2200" b="0" i="0" dirty="0">
              <a:latin typeface="Times New Roman" panose="02020603050405020304" pitchFamily="18" charset="0"/>
              <a:cs typeface="Times New Roman" panose="02020603050405020304" pitchFamily="18" charset="0"/>
            </a:rPr>
            <a:t>Customer-focused pricing</a:t>
          </a:r>
          <a:r>
            <a:rPr lang="en-US" sz="2200" dirty="0">
              <a:latin typeface="Times New Roman" panose="02020603050405020304" pitchFamily="18" charset="0"/>
              <a:cs typeface="Times New Roman" panose="02020603050405020304" pitchFamily="18" charset="0"/>
            </a:rPr>
            <a:t> approach</a:t>
          </a:r>
          <a:endParaRPr lang="en-GB" sz="2200" dirty="0">
            <a:latin typeface="Times New Roman" panose="02020603050405020304" pitchFamily="18" charset="0"/>
            <a:cs typeface="Times New Roman" panose="02020603050405020304" pitchFamily="18" charset="0"/>
          </a:endParaRPr>
        </a:p>
      </dgm:t>
    </dgm:pt>
    <dgm:pt modelId="{41DB369B-4FE5-4C3D-9BFB-4463C9BEC91A}" type="parTrans" cxnId="{F6163C35-A9FF-418A-907D-E555E4EFA6CA}">
      <dgm:prSet/>
      <dgm:spPr/>
      <dgm:t>
        <a:bodyPr/>
        <a:lstStyle/>
        <a:p>
          <a:endParaRPr lang="en-GB" sz="2200">
            <a:latin typeface="Times New Roman" panose="02020603050405020304" pitchFamily="18" charset="0"/>
            <a:cs typeface="Times New Roman" panose="02020603050405020304" pitchFamily="18" charset="0"/>
          </a:endParaRPr>
        </a:p>
      </dgm:t>
    </dgm:pt>
    <dgm:pt modelId="{DD38C2FC-510E-4CF4-BF9E-C796CEE86C1D}" type="sibTrans" cxnId="{F6163C35-A9FF-418A-907D-E555E4EFA6CA}">
      <dgm:prSet/>
      <dgm:spPr/>
      <dgm:t>
        <a:bodyPr/>
        <a:lstStyle/>
        <a:p>
          <a:endParaRPr lang="en-GB" sz="2200">
            <a:latin typeface="Times New Roman" panose="02020603050405020304" pitchFamily="18" charset="0"/>
            <a:cs typeface="Times New Roman" panose="02020603050405020304" pitchFamily="18" charset="0"/>
          </a:endParaRPr>
        </a:p>
      </dgm:t>
    </dgm:pt>
    <dgm:pt modelId="{098A228F-1CE6-41F4-81F4-DF35CCF61885}">
      <dgm:prSet custT="1"/>
      <dgm:spPr/>
      <dgm:t>
        <a:bodyPr/>
        <a:lstStyle/>
        <a:p>
          <a:r>
            <a:rPr lang="en-US" sz="2200" b="0" i="0">
              <a:latin typeface="Times New Roman" panose="02020603050405020304" pitchFamily="18" charset="0"/>
              <a:cs typeface="Times New Roman" panose="02020603050405020304" pitchFamily="18" charset="0"/>
            </a:rPr>
            <a:t>Setting prices primarily based on a consumer's perceived </a:t>
          </a:r>
          <a:r>
            <a:rPr lang="en-US" sz="2200" b="0" i="0">
              <a:latin typeface="Times New Roman" panose="02020603050405020304" pitchFamily="18" charset="0"/>
              <a:cs typeface="Times New Roman" panose="02020603050405020304" pitchFamily="18" charset="0"/>
              <a:hlinkClick xmlns:r="http://schemas.openxmlformats.org/officeDocument/2006/relationships" r:id="rId1"/>
            </a:rPr>
            <a:t>value of a product</a:t>
          </a:r>
          <a:endParaRPr lang="en-GB" sz="2200">
            <a:latin typeface="Times New Roman" panose="02020603050405020304" pitchFamily="18" charset="0"/>
            <a:cs typeface="Times New Roman" panose="02020603050405020304" pitchFamily="18" charset="0"/>
          </a:endParaRPr>
        </a:p>
      </dgm:t>
    </dgm:pt>
    <dgm:pt modelId="{15207A50-1E50-47C0-ADEC-B03ABDF647DA}" type="parTrans" cxnId="{75B75287-9E4C-47FF-880A-2C1C99CCA88D}">
      <dgm:prSet/>
      <dgm:spPr/>
      <dgm:t>
        <a:bodyPr/>
        <a:lstStyle/>
        <a:p>
          <a:endParaRPr lang="en-GB" sz="2200">
            <a:latin typeface="Times New Roman" panose="02020603050405020304" pitchFamily="18" charset="0"/>
            <a:cs typeface="Times New Roman" panose="02020603050405020304" pitchFamily="18" charset="0"/>
          </a:endParaRPr>
        </a:p>
      </dgm:t>
    </dgm:pt>
    <dgm:pt modelId="{496F60EB-9F94-467D-8B2A-1DC9E649C732}" type="sibTrans" cxnId="{75B75287-9E4C-47FF-880A-2C1C99CCA88D}">
      <dgm:prSet/>
      <dgm:spPr/>
      <dgm:t>
        <a:bodyPr/>
        <a:lstStyle/>
        <a:p>
          <a:endParaRPr lang="en-GB" sz="2200">
            <a:latin typeface="Times New Roman" panose="02020603050405020304" pitchFamily="18" charset="0"/>
            <a:cs typeface="Times New Roman" panose="02020603050405020304" pitchFamily="18" charset="0"/>
          </a:endParaRPr>
        </a:p>
      </dgm:t>
    </dgm:pt>
    <dgm:pt modelId="{1D50AE71-4751-4064-843C-C3518954376A}">
      <dgm:prSet custT="1"/>
      <dgm:spPr/>
      <dgm:t>
        <a:bodyPr/>
        <a:lstStyle/>
        <a:p>
          <a:r>
            <a:rPr lang="en-US" sz="2200" dirty="0">
              <a:latin typeface="Times New Roman" panose="02020603050405020304" pitchFamily="18" charset="0"/>
              <a:cs typeface="Times New Roman" panose="02020603050405020304" pitchFamily="18" charset="0"/>
            </a:rPr>
            <a:t>Value pricing is thus not a </a:t>
          </a:r>
          <a:r>
            <a:rPr lang="en-GB" sz="2200" dirty="0">
              <a:latin typeface="Times New Roman" panose="02020603050405020304" pitchFamily="18" charset="0"/>
              <a:cs typeface="Times New Roman" panose="02020603050405020304" pitchFamily="18" charset="0"/>
            </a:rPr>
            <a:t>setting lower prices</a:t>
          </a:r>
        </a:p>
      </dgm:t>
    </dgm:pt>
    <dgm:pt modelId="{3B318B8D-4F9B-4836-A2A5-98AA363221BF}" type="parTrans" cxnId="{28AE5814-7BDC-41A5-B138-8108AAC93051}">
      <dgm:prSet/>
      <dgm:spPr/>
      <dgm:t>
        <a:bodyPr/>
        <a:lstStyle/>
        <a:p>
          <a:endParaRPr lang="en-GB" sz="2200">
            <a:latin typeface="Times New Roman" panose="02020603050405020304" pitchFamily="18" charset="0"/>
            <a:cs typeface="Times New Roman" panose="02020603050405020304" pitchFamily="18" charset="0"/>
          </a:endParaRPr>
        </a:p>
      </dgm:t>
    </dgm:pt>
    <dgm:pt modelId="{25393EFE-9EBB-49D2-B391-A218FF3CB3DA}" type="sibTrans" cxnId="{28AE5814-7BDC-41A5-B138-8108AAC93051}">
      <dgm:prSet/>
      <dgm:spPr/>
      <dgm:t>
        <a:bodyPr/>
        <a:lstStyle/>
        <a:p>
          <a:endParaRPr lang="en-GB" sz="2200">
            <a:latin typeface="Times New Roman" panose="02020603050405020304" pitchFamily="18" charset="0"/>
            <a:cs typeface="Times New Roman" panose="02020603050405020304" pitchFamily="18" charset="0"/>
          </a:endParaRPr>
        </a:p>
      </dgm:t>
    </dgm:pt>
    <dgm:pt modelId="{6E6538BA-2CE6-47C0-AB13-AFA219A61432}">
      <dgm:prSet custT="1"/>
      <dgm:spPr/>
      <dgm:t>
        <a:bodyPr/>
        <a:lstStyle/>
        <a:p>
          <a:r>
            <a:rPr lang="en-US" sz="2200" b="0" dirty="0">
              <a:latin typeface="Times New Roman" panose="02020603050405020304" pitchFamily="18" charset="0"/>
              <a:cs typeface="Times New Roman" panose="02020603050405020304" pitchFamily="18" charset="0"/>
            </a:rPr>
            <a:t>Reengineering the company’s operations to become a low-cost producer without sacrificing quality</a:t>
          </a:r>
          <a:endParaRPr lang="en-GB" sz="2200" b="0" dirty="0">
            <a:latin typeface="Times New Roman" panose="02020603050405020304" pitchFamily="18" charset="0"/>
            <a:cs typeface="Times New Roman" panose="02020603050405020304" pitchFamily="18" charset="0"/>
          </a:endParaRPr>
        </a:p>
      </dgm:t>
    </dgm:pt>
    <dgm:pt modelId="{C9FF3218-2B2F-4C6F-81DF-E0A28B50B711}" type="parTrans" cxnId="{4F2A8EF2-6EE7-47EC-A4FD-F8CBDD982689}">
      <dgm:prSet/>
      <dgm:spPr/>
      <dgm:t>
        <a:bodyPr/>
        <a:lstStyle/>
        <a:p>
          <a:endParaRPr lang="en-GB" sz="2200">
            <a:latin typeface="Times New Roman" panose="02020603050405020304" pitchFamily="18" charset="0"/>
            <a:cs typeface="Times New Roman" panose="02020603050405020304" pitchFamily="18" charset="0"/>
          </a:endParaRPr>
        </a:p>
      </dgm:t>
    </dgm:pt>
    <dgm:pt modelId="{E9017F17-2E08-4B24-BD25-03C69B914520}" type="sibTrans" cxnId="{4F2A8EF2-6EE7-47EC-A4FD-F8CBDD982689}">
      <dgm:prSet/>
      <dgm:spPr/>
      <dgm:t>
        <a:bodyPr/>
        <a:lstStyle/>
        <a:p>
          <a:endParaRPr lang="en-GB" sz="2200">
            <a:latin typeface="Times New Roman" panose="02020603050405020304" pitchFamily="18" charset="0"/>
            <a:cs typeface="Times New Roman" panose="02020603050405020304" pitchFamily="18" charset="0"/>
          </a:endParaRPr>
        </a:p>
      </dgm:t>
    </dgm:pt>
    <dgm:pt modelId="{70669645-D667-40C4-B689-9C5066556DC0}" type="pres">
      <dgm:prSet presAssocID="{9E370F23-2DAD-47AB-AF63-E9600CC76944}" presName="linear" presStyleCnt="0">
        <dgm:presLayoutVars>
          <dgm:animLvl val="lvl"/>
          <dgm:resizeHandles val="exact"/>
        </dgm:presLayoutVars>
      </dgm:prSet>
      <dgm:spPr/>
    </dgm:pt>
    <dgm:pt modelId="{0CFD65BC-FC4A-4CEE-98B7-D547CDE8A93F}" type="pres">
      <dgm:prSet presAssocID="{3E3985FF-0D27-4601-A080-8C351E8A5DD5}" presName="parentText" presStyleLbl="node1" presStyleIdx="0" presStyleCnt="5" custLinFactY="-10907" custLinFactNeighborY="-100000">
        <dgm:presLayoutVars>
          <dgm:chMax val="0"/>
          <dgm:bulletEnabled val="1"/>
        </dgm:presLayoutVars>
      </dgm:prSet>
      <dgm:spPr/>
    </dgm:pt>
    <dgm:pt modelId="{C866CA3D-4604-44D9-88E8-53927904B0F1}" type="pres">
      <dgm:prSet presAssocID="{6F974BBA-13A4-4A57-80A7-113E09E87DF1}" presName="spacer" presStyleCnt="0"/>
      <dgm:spPr/>
    </dgm:pt>
    <dgm:pt modelId="{EC0A5297-B9B5-4DC2-A8DD-54BA26B0F83B}" type="pres">
      <dgm:prSet presAssocID="{1D50AE71-4751-4064-843C-C3518954376A}" presName="parentText" presStyleLbl="node1" presStyleIdx="1" presStyleCnt="5">
        <dgm:presLayoutVars>
          <dgm:chMax val="0"/>
          <dgm:bulletEnabled val="1"/>
        </dgm:presLayoutVars>
      </dgm:prSet>
      <dgm:spPr/>
    </dgm:pt>
    <dgm:pt modelId="{4D7E46F0-704D-4C09-9CEF-7DABC68FC6D8}" type="pres">
      <dgm:prSet presAssocID="{25393EFE-9EBB-49D2-B391-A218FF3CB3DA}" presName="spacer" presStyleCnt="0"/>
      <dgm:spPr/>
    </dgm:pt>
    <dgm:pt modelId="{DFCC6204-CD9A-470D-AF6E-7402512A2E31}" type="pres">
      <dgm:prSet presAssocID="{6E6538BA-2CE6-47C0-AB13-AFA219A61432}" presName="parentText" presStyleLbl="node1" presStyleIdx="2" presStyleCnt="5">
        <dgm:presLayoutVars>
          <dgm:chMax val="0"/>
          <dgm:bulletEnabled val="1"/>
        </dgm:presLayoutVars>
      </dgm:prSet>
      <dgm:spPr/>
    </dgm:pt>
    <dgm:pt modelId="{C0B38158-A841-4D0A-BF0A-0A7A6CCD0339}" type="pres">
      <dgm:prSet presAssocID="{E9017F17-2E08-4B24-BD25-03C69B914520}" presName="spacer" presStyleCnt="0"/>
      <dgm:spPr/>
    </dgm:pt>
    <dgm:pt modelId="{471B2C4C-A36D-4270-9487-24D25830C4E6}" type="pres">
      <dgm:prSet presAssocID="{65E95764-82A8-4B7E-83B1-8496123EEDAA}" presName="parentText" presStyleLbl="node1" presStyleIdx="3" presStyleCnt="5">
        <dgm:presLayoutVars>
          <dgm:chMax val="0"/>
          <dgm:bulletEnabled val="1"/>
        </dgm:presLayoutVars>
      </dgm:prSet>
      <dgm:spPr/>
    </dgm:pt>
    <dgm:pt modelId="{82140B35-AE52-405E-8F42-77FBD60BDC42}" type="pres">
      <dgm:prSet presAssocID="{DD38C2FC-510E-4CF4-BF9E-C796CEE86C1D}" presName="spacer" presStyleCnt="0"/>
      <dgm:spPr/>
    </dgm:pt>
    <dgm:pt modelId="{BF5DD424-8592-4EB9-BA3A-AE5A8283E60F}" type="pres">
      <dgm:prSet presAssocID="{098A228F-1CE6-41F4-81F4-DF35CCF61885}" presName="parentText" presStyleLbl="node1" presStyleIdx="4" presStyleCnt="5">
        <dgm:presLayoutVars>
          <dgm:chMax val="0"/>
          <dgm:bulletEnabled val="1"/>
        </dgm:presLayoutVars>
      </dgm:prSet>
      <dgm:spPr/>
    </dgm:pt>
  </dgm:ptLst>
  <dgm:cxnLst>
    <dgm:cxn modelId="{28AE5814-7BDC-41A5-B138-8108AAC93051}" srcId="{9E370F23-2DAD-47AB-AF63-E9600CC76944}" destId="{1D50AE71-4751-4064-843C-C3518954376A}" srcOrd="1" destOrd="0" parTransId="{3B318B8D-4F9B-4836-A2A5-98AA363221BF}" sibTransId="{25393EFE-9EBB-49D2-B391-A218FF3CB3DA}"/>
    <dgm:cxn modelId="{F6163C35-A9FF-418A-907D-E555E4EFA6CA}" srcId="{9E370F23-2DAD-47AB-AF63-E9600CC76944}" destId="{65E95764-82A8-4B7E-83B1-8496123EEDAA}" srcOrd="3" destOrd="0" parTransId="{41DB369B-4FE5-4C3D-9BFB-4463C9BEC91A}" sibTransId="{DD38C2FC-510E-4CF4-BF9E-C796CEE86C1D}"/>
    <dgm:cxn modelId="{1145415D-5EA4-43A6-980E-12DAECE06EBE}" type="presOf" srcId="{65E95764-82A8-4B7E-83B1-8496123EEDAA}" destId="{471B2C4C-A36D-4270-9487-24D25830C4E6}" srcOrd="0" destOrd="0" presId="urn:microsoft.com/office/officeart/2005/8/layout/vList2"/>
    <dgm:cxn modelId="{75B75287-9E4C-47FF-880A-2C1C99CCA88D}" srcId="{9E370F23-2DAD-47AB-AF63-E9600CC76944}" destId="{098A228F-1CE6-41F4-81F4-DF35CCF61885}" srcOrd="4" destOrd="0" parTransId="{15207A50-1E50-47C0-ADEC-B03ABDF647DA}" sibTransId="{496F60EB-9F94-467D-8B2A-1DC9E649C732}"/>
    <dgm:cxn modelId="{3DC996AB-639D-4801-8F50-D2E7F746FA16}" type="presOf" srcId="{9E370F23-2DAD-47AB-AF63-E9600CC76944}" destId="{70669645-D667-40C4-B689-9C5066556DC0}" srcOrd="0" destOrd="0" presId="urn:microsoft.com/office/officeart/2005/8/layout/vList2"/>
    <dgm:cxn modelId="{85107AB1-ABE5-4B37-97CD-7839816F3774}" type="presOf" srcId="{3E3985FF-0D27-4601-A080-8C351E8A5DD5}" destId="{0CFD65BC-FC4A-4CEE-98B7-D547CDE8A93F}" srcOrd="0" destOrd="0" presId="urn:microsoft.com/office/officeart/2005/8/layout/vList2"/>
    <dgm:cxn modelId="{BBF371B8-041E-4790-9394-6E18B70CC78C}" srcId="{9E370F23-2DAD-47AB-AF63-E9600CC76944}" destId="{3E3985FF-0D27-4601-A080-8C351E8A5DD5}" srcOrd="0" destOrd="0" parTransId="{E4B94DE5-28B0-40C3-B8A2-46555350B460}" sibTransId="{6F974BBA-13A4-4A57-80A7-113E09E87DF1}"/>
    <dgm:cxn modelId="{4BBC2EDB-1D04-40DB-9C5D-AE40EF845115}" type="presOf" srcId="{098A228F-1CE6-41F4-81F4-DF35CCF61885}" destId="{BF5DD424-8592-4EB9-BA3A-AE5A8283E60F}" srcOrd="0" destOrd="0" presId="urn:microsoft.com/office/officeart/2005/8/layout/vList2"/>
    <dgm:cxn modelId="{2069C8E8-4D7A-4EBC-BB05-E88E452BEC28}" type="presOf" srcId="{6E6538BA-2CE6-47C0-AB13-AFA219A61432}" destId="{DFCC6204-CD9A-470D-AF6E-7402512A2E31}" srcOrd="0" destOrd="0" presId="urn:microsoft.com/office/officeart/2005/8/layout/vList2"/>
    <dgm:cxn modelId="{DF33F3E8-5550-4F25-B3CE-8BD172DFEE0B}" type="presOf" srcId="{1D50AE71-4751-4064-843C-C3518954376A}" destId="{EC0A5297-B9B5-4DC2-A8DD-54BA26B0F83B}" srcOrd="0" destOrd="0" presId="urn:microsoft.com/office/officeart/2005/8/layout/vList2"/>
    <dgm:cxn modelId="{4F2A8EF2-6EE7-47EC-A4FD-F8CBDD982689}" srcId="{9E370F23-2DAD-47AB-AF63-E9600CC76944}" destId="{6E6538BA-2CE6-47C0-AB13-AFA219A61432}" srcOrd="2" destOrd="0" parTransId="{C9FF3218-2B2F-4C6F-81DF-E0A28B50B711}" sibTransId="{E9017F17-2E08-4B24-BD25-03C69B914520}"/>
    <dgm:cxn modelId="{E02199B8-C965-4C97-9898-75825FA0926F}" type="presParOf" srcId="{70669645-D667-40C4-B689-9C5066556DC0}" destId="{0CFD65BC-FC4A-4CEE-98B7-D547CDE8A93F}" srcOrd="0" destOrd="0" presId="urn:microsoft.com/office/officeart/2005/8/layout/vList2"/>
    <dgm:cxn modelId="{13FA8D38-522C-4C94-93E5-4037DB39B8F6}" type="presParOf" srcId="{70669645-D667-40C4-B689-9C5066556DC0}" destId="{C866CA3D-4604-44D9-88E8-53927904B0F1}" srcOrd="1" destOrd="0" presId="urn:microsoft.com/office/officeart/2005/8/layout/vList2"/>
    <dgm:cxn modelId="{D4700E30-19AA-45DD-A0E8-ED8658C1D307}" type="presParOf" srcId="{70669645-D667-40C4-B689-9C5066556DC0}" destId="{EC0A5297-B9B5-4DC2-A8DD-54BA26B0F83B}" srcOrd="2" destOrd="0" presId="urn:microsoft.com/office/officeart/2005/8/layout/vList2"/>
    <dgm:cxn modelId="{CDC831A0-8345-4581-8074-6B83768D682B}" type="presParOf" srcId="{70669645-D667-40C4-B689-9C5066556DC0}" destId="{4D7E46F0-704D-4C09-9CEF-7DABC68FC6D8}" srcOrd="3" destOrd="0" presId="urn:microsoft.com/office/officeart/2005/8/layout/vList2"/>
    <dgm:cxn modelId="{D63C197D-95AB-4B98-B055-83095CB085C5}" type="presParOf" srcId="{70669645-D667-40C4-B689-9C5066556DC0}" destId="{DFCC6204-CD9A-470D-AF6E-7402512A2E31}" srcOrd="4" destOrd="0" presId="urn:microsoft.com/office/officeart/2005/8/layout/vList2"/>
    <dgm:cxn modelId="{64CE4402-20FA-4A4D-B695-0F4FE0570AF1}" type="presParOf" srcId="{70669645-D667-40C4-B689-9C5066556DC0}" destId="{C0B38158-A841-4D0A-BF0A-0A7A6CCD0339}" srcOrd="5" destOrd="0" presId="urn:microsoft.com/office/officeart/2005/8/layout/vList2"/>
    <dgm:cxn modelId="{F4F162A6-7196-463A-8316-487B35ECFFBE}" type="presParOf" srcId="{70669645-D667-40C4-B689-9C5066556DC0}" destId="{471B2C4C-A36D-4270-9487-24D25830C4E6}" srcOrd="6" destOrd="0" presId="urn:microsoft.com/office/officeart/2005/8/layout/vList2"/>
    <dgm:cxn modelId="{4608EDCB-9086-4F64-B00F-6F7CEC7273F3}" type="presParOf" srcId="{70669645-D667-40C4-B689-9C5066556DC0}" destId="{82140B35-AE52-405E-8F42-77FBD60BDC42}" srcOrd="7" destOrd="0" presId="urn:microsoft.com/office/officeart/2005/8/layout/vList2"/>
    <dgm:cxn modelId="{4D9869EE-0D90-45D3-A7D5-1E09E2E5D09F}" type="presParOf" srcId="{70669645-D667-40C4-B689-9C5066556DC0}" destId="{BF5DD424-8592-4EB9-BA3A-AE5A8283E60F}"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9C57052-DAFB-4C84-A4C7-17B271353573}" type="doc">
      <dgm:prSet loTypeId="urn:microsoft.com/office/officeart/2005/8/layout/vList2" loCatId="list" qsTypeId="urn:microsoft.com/office/officeart/2005/8/quickstyle/simple3" qsCatId="simple" csTypeId="urn:microsoft.com/office/officeart/2005/8/colors/colorful5" csCatId="colorful"/>
      <dgm:spPr/>
      <dgm:t>
        <a:bodyPr/>
        <a:lstStyle/>
        <a:p>
          <a:endParaRPr lang="en-GB"/>
        </a:p>
      </dgm:t>
    </dgm:pt>
    <dgm:pt modelId="{27D4EEFA-EC0B-49E7-A39C-1675254A4F79}">
      <dgm:prSet/>
      <dgm:spPr/>
      <dgm:t>
        <a:bodyPr/>
        <a:lstStyle/>
        <a:p>
          <a:r>
            <a:rPr lang="en-IN" dirty="0"/>
            <a:t>Product design and delivery</a:t>
          </a:r>
          <a:endParaRPr lang="en-GB" dirty="0"/>
        </a:p>
      </dgm:t>
    </dgm:pt>
    <dgm:pt modelId="{AB57B256-14E8-4928-B2DD-CF89BE499EA7}" type="parTrans" cxnId="{EE89774A-4AED-4C72-94D6-80A243F14BFD}">
      <dgm:prSet/>
      <dgm:spPr/>
      <dgm:t>
        <a:bodyPr/>
        <a:lstStyle/>
        <a:p>
          <a:endParaRPr lang="en-GB"/>
        </a:p>
      </dgm:t>
    </dgm:pt>
    <dgm:pt modelId="{88D1982B-F85E-4014-9E76-FC1DFED2AA21}" type="sibTrans" cxnId="{EE89774A-4AED-4C72-94D6-80A243F14BFD}">
      <dgm:prSet/>
      <dgm:spPr/>
      <dgm:t>
        <a:bodyPr/>
        <a:lstStyle/>
        <a:p>
          <a:endParaRPr lang="en-GB"/>
        </a:p>
      </dgm:t>
    </dgm:pt>
    <dgm:pt modelId="{A78DF13B-BD1F-44AA-8B2F-BC34BE92D94A}">
      <dgm:prSet/>
      <dgm:spPr/>
      <dgm:t>
        <a:bodyPr/>
        <a:lstStyle/>
        <a:p>
          <a:r>
            <a:rPr lang="en-IN"/>
            <a:t>Product Costs</a:t>
          </a:r>
          <a:endParaRPr lang="en-GB"/>
        </a:p>
      </dgm:t>
    </dgm:pt>
    <dgm:pt modelId="{3F97CED7-F4F3-4AA2-9EA1-8152B25DC8F8}" type="parTrans" cxnId="{11E95D0C-9308-423B-9B85-2F2E17419038}">
      <dgm:prSet/>
      <dgm:spPr/>
      <dgm:t>
        <a:bodyPr/>
        <a:lstStyle/>
        <a:p>
          <a:endParaRPr lang="en-GB"/>
        </a:p>
      </dgm:t>
    </dgm:pt>
    <dgm:pt modelId="{1C30AA90-CD70-4490-BD8C-497E1DEB6A01}" type="sibTrans" cxnId="{11E95D0C-9308-423B-9B85-2F2E17419038}">
      <dgm:prSet/>
      <dgm:spPr/>
      <dgm:t>
        <a:bodyPr/>
        <a:lstStyle/>
        <a:p>
          <a:endParaRPr lang="en-GB"/>
        </a:p>
      </dgm:t>
    </dgm:pt>
    <dgm:pt modelId="{11A58E49-70B7-4FC4-8A49-C06B81E859DC}">
      <dgm:prSet/>
      <dgm:spPr/>
      <dgm:t>
        <a:bodyPr/>
        <a:lstStyle/>
        <a:p>
          <a:r>
            <a:rPr lang="en-IN"/>
            <a:t>Product price </a:t>
          </a:r>
          <a:endParaRPr lang="en-GB"/>
        </a:p>
      </dgm:t>
    </dgm:pt>
    <dgm:pt modelId="{AB03958E-4684-4DF2-BD23-93EC3865418B}" type="parTrans" cxnId="{52613B16-04C6-4669-8EF1-79D873A47F85}">
      <dgm:prSet/>
      <dgm:spPr/>
      <dgm:t>
        <a:bodyPr/>
        <a:lstStyle/>
        <a:p>
          <a:endParaRPr lang="en-GB"/>
        </a:p>
      </dgm:t>
    </dgm:pt>
    <dgm:pt modelId="{C31A1548-1356-4394-A077-5F8400B06731}" type="sibTrans" cxnId="{52613B16-04C6-4669-8EF1-79D873A47F85}">
      <dgm:prSet/>
      <dgm:spPr/>
      <dgm:t>
        <a:bodyPr/>
        <a:lstStyle/>
        <a:p>
          <a:endParaRPr lang="en-GB"/>
        </a:p>
      </dgm:t>
    </dgm:pt>
    <dgm:pt modelId="{9C700D84-02F3-41FC-9EDD-1AF568C97050}" type="pres">
      <dgm:prSet presAssocID="{69C57052-DAFB-4C84-A4C7-17B271353573}" presName="linear" presStyleCnt="0">
        <dgm:presLayoutVars>
          <dgm:animLvl val="lvl"/>
          <dgm:resizeHandles val="exact"/>
        </dgm:presLayoutVars>
      </dgm:prSet>
      <dgm:spPr/>
    </dgm:pt>
    <dgm:pt modelId="{8A77F6FD-97C9-495C-BADE-A9B575E5A659}" type="pres">
      <dgm:prSet presAssocID="{27D4EEFA-EC0B-49E7-A39C-1675254A4F79}" presName="parentText" presStyleLbl="node1" presStyleIdx="0" presStyleCnt="3">
        <dgm:presLayoutVars>
          <dgm:chMax val="0"/>
          <dgm:bulletEnabled val="1"/>
        </dgm:presLayoutVars>
      </dgm:prSet>
      <dgm:spPr/>
    </dgm:pt>
    <dgm:pt modelId="{0056A634-6C92-414E-A24F-14370389FA38}" type="pres">
      <dgm:prSet presAssocID="{88D1982B-F85E-4014-9E76-FC1DFED2AA21}" presName="spacer" presStyleCnt="0"/>
      <dgm:spPr/>
    </dgm:pt>
    <dgm:pt modelId="{5444290E-133A-417B-8D9A-636F09B6F490}" type="pres">
      <dgm:prSet presAssocID="{A78DF13B-BD1F-44AA-8B2F-BC34BE92D94A}" presName="parentText" presStyleLbl="node1" presStyleIdx="1" presStyleCnt="3">
        <dgm:presLayoutVars>
          <dgm:chMax val="0"/>
          <dgm:bulletEnabled val="1"/>
        </dgm:presLayoutVars>
      </dgm:prSet>
      <dgm:spPr/>
    </dgm:pt>
    <dgm:pt modelId="{A5548192-25E2-434A-983F-45ABF9D90D0D}" type="pres">
      <dgm:prSet presAssocID="{1C30AA90-CD70-4490-BD8C-497E1DEB6A01}" presName="spacer" presStyleCnt="0"/>
      <dgm:spPr/>
    </dgm:pt>
    <dgm:pt modelId="{D3B88E0E-C14B-40CF-940C-A681E65AF39C}" type="pres">
      <dgm:prSet presAssocID="{11A58E49-70B7-4FC4-8A49-C06B81E859DC}" presName="parentText" presStyleLbl="node1" presStyleIdx="2" presStyleCnt="3">
        <dgm:presLayoutVars>
          <dgm:chMax val="0"/>
          <dgm:bulletEnabled val="1"/>
        </dgm:presLayoutVars>
      </dgm:prSet>
      <dgm:spPr/>
    </dgm:pt>
  </dgm:ptLst>
  <dgm:cxnLst>
    <dgm:cxn modelId="{11E95D0C-9308-423B-9B85-2F2E17419038}" srcId="{69C57052-DAFB-4C84-A4C7-17B271353573}" destId="{A78DF13B-BD1F-44AA-8B2F-BC34BE92D94A}" srcOrd="1" destOrd="0" parTransId="{3F97CED7-F4F3-4AA2-9EA1-8152B25DC8F8}" sibTransId="{1C30AA90-CD70-4490-BD8C-497E1DEB6A01}"/>
    <dgm:cxn modelId="{52613B16-04C6-4669-8EF1-79D873A47F85}" srcId="{69C57052-DAFB-4C84-A4C7-17B271353573}" destId="{11A58E49-70B7-4FC4-8A49-C06B81E859DC}" srcOrd="2" destOrd="0" parTransId="{AB03958E-4684-4DF2-BD23-93EC3865418B}" sibTransId="{C31A1548-1356-4394-A077-5F8400B06731}"/>
    <dgm:cxn modelId="{540B9F41-2E74-4B62-A8CC-3A0B4C742F8E}" type="presOf" srcId="{69C57052-DAFB-4C84-A4C7-17B271353573}" destId="{9C700D84-02F3-41FC-9EDD-1AF568C97050}" srcOrd="0" destOrd="0" presId="urn:microsoft.com/office/officeart/2005/8/layout/vList2"/>
    <dgm:cxn modelId="{EE89774A-4AED-4C72-94D6-80A243F14BFD}" srcId="{69C57052-DAFB-4C84-A4C7-17B271353573}" destId="{27D4EEFA-EC0B-49E7-A39C-1675254A4F79}" srcOrd="0" destOrd="0" parTransId="{AB57B256-14E8-4928-B2DD-CF89BE499EA7}" sibTransId="{88D1982B-F85E-4014-9E76-FC1DFED2AA21}"/>
    <dgm:cxn modelId="{FB950586-DA50-49C9-AFE9-3F6416CEE916}" type="presOf" srcId="{27D4EEFA-EC0B-49E7-A39C-1675254A4F79}" destId="{8A77F6FD-97C9-495C-BADE-A9B575E5A659}" srcOrd="0" destOrd="0" presId="urn:microsoft.com/office/officeart/2005/8/layout/vList2"/>
    <dgm:cxn modelId="{5B690A9B-8302-467C-B304-2AA4E98BDCB5}" type="presOf" srcId="{11A58E49-70B7-4FC4-8A49-C06B81E859DC}" destId="{D3B88E0E-C14B-40CF-940C-A681E65AF39C}" srcOrd="0" destOrd="0" presId="urn:microsoft.com/office/officeart/2005/8/layout/vList2"/>
    <dgm:cxn modelId="{3CAAF0AC-DA45-4861-9D30-F11F84D702C9}" type="presOf" srcId="{A78DF13B-BD1F-44AA-8B2F-BC34BE92D94A}" destId="{5444290E-133A-417B-8D9A-636F09B6F490}" srcOrd="0" destOrd="0" presId="urn:microsoft.com/office/officeart/2005/8/layout/vList2"/>
    <dgm:cxn modelId="{E824DD55-08EF-4418-B4E3-8B913AFF1D02}" type="presParOf" srcId="{9C700D84-02F3-41FC-9EDD-1AF568C97050}" destId="{8A77F6FD-97C9-495C-BADE-A9B575E5A659}" srcOrd="0" destOrd="0" presId="urn:microsoft.com/office/officeart/2005/8/layout/vList2"/>
    <dgm:cxn modelId="{AF6D06CA-6782-422E-814E-CD5AD7811766}" type="presParOf" srcId="{9C700D84-02F3-41FC-9EDD-1AF568C97050}" destId="{0056A634-6C92-414E-A24F-14370389FA38}" srcOrd="1" destOrd="0" presId="urn:microsoft.com/office/officeart/2005/8/layout/vList2"/>
    <dgm:cxn modelId="{FAC55EDE-87C6-4E49-8261-E6838EFD4FCB}" type="presParOf" srcId="{9C700D84-02F3-41FC-9EDD-1AF568C97050}" destId="{5444290E-133A-417B-8D9A-636F09B6F490}" srcOrd="2" destOrd="0" presId="urn:microsoft.com/office/officeart/2005/8/layout/vList2"/>
    <dgm:cxn modelId="{8CCDEF3A-6F3E-4FD7-BF31-E64366B03A24}" type="presParOf" srcId="{9C700D84-02F3-41FC-9EDD-1AF568C97050}" destId="{A5548192-25E2-434A-983F-45ABF9D90D0D}" srcOrd="3" destOrd="0" presId="urn:microsoft.com/office/officeart/2005/8/layout/vList2"/>
    <dgm:cxn modelId="{79B826A2-D0FE-4882-8315-594D7486CA2A}" type="presParOf" srcId="{9C700D84-02F3-41FC-9EDD-1AF568C97050}" destId="{D3B88E0E-C14B-40CF-940C-A681E65AF39C}"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F02C632-D1F7-4586-935A-F4CE7A1AC0C3}" type="doc">
      <dgm:prSet loTypeId="urn:microsoft.com/office/officeart/2005/8/layout/vList2" loCatId="list" qsTypeId="urn:microsoft.com/office/officeart/2005/8/quickstyle/simple3" qsCatId="simple" csTypeId="urn:microsoft.com/office/officeart/2005/8/colors/accent0_1" csCatId="mainScheme" phldr="1"/>
      <dgm:spPr/>
      <dgm:t>
        <a:bodyPr/>
        <a:lstStyle/>
        <a:p>
          <a:endParaRPr lang="en-GB"/>
        </a:p>
      </dgm:t>
    </dgm:pt>
    <dgm:pt modelId="{046E85CE-A2EE-49EC-98D8-6B3CA0D04AC4}">
      <dgm:prSet/>
      <dgm:spPr/>
      <dgm:t>
        <a:bodyPr/>
        <a:lstStyle/>
        <a:p>
          <a:r>
            <a:rPr lang="en-US" b="0" i="0" u="none" dirty="0">
              <a:solidFill>
                <a:schemeClr val="tx1"/>
              </a:solidFill>
              <a:latin typeface="Times New Roman" panose="02020603050405020304" pitchFamily="18" charset="0"/>
              <a:cs typeface="Times New Roman" panose="02020603050405020304" pitchFamily="18" charset="0"/>
            </a:rPr>
            <a:t>This method was noted in 1994 by W</a:t>
          </a:r>
          <a:r>
            <a:rPr lang="en-US" b="0" i="0" u="none" dirty="0">
              <a:solidFill>
                <a:schemeClr val="tx1"/>
              </a:solidFill>
              <a:latin typeface="Times New Roman" panose="02020603050405020304" pitchFamily="18" charset="0"/>
              <a:cs typeface="Times New Roman" panose="02020603050405020304" pitchFamily="18" charset="0"/>
              <a:hlinkClick xmlns:r="http://schemas.openxmlformats.org/officeDocument/2006/relationships" r:id="rId1">
                <a:extLst>
                  <a:ext uri="{A12FA001-AC4F-418D-AE19-62706E023703}">
                    <ahyp:hlinkClr xmlns:ahyp="http://schemas.microsoft.com/office/drawing/2018/hyperlinkcolor" val="tx"/>
                  </a:ext>
                </a:extLst>
              </a:hlinkClick>
            </a:rPr>
            <a:t>almart</a:t>
          </a:r>
          <a:r>
            <a:rPr lang="en-US" b="0" i="0" u="none" dirty="0">
              <a:solidFill>
                <a:schemeClr val="tx1"/>
              </a:solidFill>
              <a:latin typeface="Times New Roman" panose="02020603050405020304" pitchFamily="18" charset="0"/>
              <a:cs typeface="Times New Roman" panose="02020603050405020304" pitchFamily="18" charset="0"/>
            </a:rPr>
            <a:t> retail chain in the united states</a:t>
          </a:r>
          <a:endParaRPr lang="en-GB" u="none" dirty="0">
            <a:solidFill>
              <a:schemeClr val="tx1"/>
            </a:solidFill>
            <a:latin typeface="Times New Roman" panose="02020603050405020304" pitchFamily="18" charset="0"/>
            <a:cs typeface="Times New Roman" panose="02020603050405020304" pitchFamily="18" charset="0"/>
          </a:endParaRPr>
        </a:p>
      </dgm:t>
    </dgm:pt>
    <dgm:pt modelId="{E05320D8-F850-41A2-90C3-8BA5BC388E55}" type="parTrans" cxnId="{6E5A11FA-D41A-46B0-B659-B60155DADA66}">
      <dgm:prSet/>
      <dgm:spPr/>
      <dgm:t>
        <a:bodyPr/>
        <a:lstStyle/>
        <a:p>
          <a:endParaRPr lang="en-GB" u="none">
            <a:solidFill>
              <a:schemeClr val="tx1"/>
            </a:solidFill>
            <a:latin typeface="Times New Roman" panose="02020603050405020304" pitchFamily="18" charset="0"/>
            <a:cs typeface="Times New Roman" panose="02020603050405020304" pitchFamily="18" charset="0"/>
          </a:endParaRPr>
        </a:p>
      </dgm:t>
    </dgm:pt>
    <dgm:pt modelId="{EDC88204-8269-48E6-B2E0-A59469981835}" type="sibTrans" cxnId="{6E5A11FA-D41A-46B0-B659-B60155DADA66}">
      <dgm:prSet/>
      <dgm:spPr/>
      <dgm:t>
        <a:bodyPr/>
        <a:lstStyle/>
        <a:p>
          <a:endParaRPr lang="en-GB" u="none">
            <a:solidFill>
              <a:schemeClr val="tx1"/>
            </a:solidFill>
            <a:latin typeface="Times New Roman" panose="02020603050405020304" pitchFamily="18" charset="0"/>
            <a:cs typeface="Times New Roman" panose="02020603050405020304" pitchFamily="18" charset="0"/>
          </a:endParaRPr>
        </a:p>
      </dgm:t>
    </dgm:pt>
    <dgm:pt modelId="{08046EB0-50FA-4D20-BCD5-8C38B4C6AA80}">
      <dgm:prSet/>
      <dgm:spPr/>
      <dgm:t>
        <a:bodyPr/>
        <a:lstStyle/>
        <a:p>
          <a:r>
            <a:rPr lang="en-US" b="0" i="0" u="none">
              <a:solidFill>
                <a:schemeClr val="tx1"/>
              </a:solidFill>
              <a:latin typeface="Times New Roman" panose="02020603050405020304" pitchFamily="18" charset="0"/>
              <a:cs typeface="Times New Roman" panose="02020603050405020304" pitchFamily="18" charset="0"/>
              <a:hlinkClick xmlns:r="http://schemas.openxmlformats.org/officeDocument/2006/relationships" r:id="rId2">
                <a:extLst>
                  <a:ext uri="{A12FA001-AC4F-418D-AE19-62706E023703}">
                    <ahyp:hlinkClr xmlns:ahyp="http://schemas.microsoft.com/office/drawing/2018/hyperlinkcolor" val="tx"/>
                  </a:ext>
                </a:extLst>
              </a:hlinkClick>
            </a:rPr>
            <a:t>Pricing strategy</a:t>
          </a:r>
          <a:r>
            <a:rPr lang="en-US" b="0" i="0" u="none">
              <a:solidFill>
                <a:schemeClr val="tx1"/>
              </a:solidFill>
              <a:latin typeface="Times New Roman" panose="02020603050405020304" pitchFamily="18" charset="0"/>
              <a:cs typeface="Times New Roman" panose="02020603050405020304" pitchFamily="18" charset="0"/>
            </a:rPr>
            <a:t> promising consumers a low price without the need to wait for sales-offer and seasons</a:t>
          </a:r>
          <a:endParaRPr lang="en-GB" u="none">
            <a:solidFill>
              <a:schemeClr val="tx1"/>
            </a:solidFill>
            <a:latin typeface="Times New Roman" panose="02020603050405020304" pitchFamily="18" charset="0"/>
            <a:cs typeface="Times New Roman" panose="02020603050405020304" pitchFamily="18" charset="0"/>
          </a:endParaRPr>
        </a:p>
      </dgm:t>
    </dgm:pt>
    <dgm:pt modelId="{EF4FC4A8-9AA0-4F4B-A803-6295CB4B5922}" type="parTrans" cxnId="{84669384-417A-42EC-9DA4-0612B6B7507C}">
      <dgm:prSet/>
      <dgm:spPr/>
      <dgm:t>
        <a:bodyPr/>
        <a:lstStyle/>
        <a:p>
          <a:endParaRPr lang="en-GB" u="none">
            <a:solidFill>
              <a:schemeClr val="tx1"/>
            </a:solidFill>
            <a:latin typeface="Times New Roman" panose="02020603050405020304" pitchFamily="18" charset="0"/>
            <a:cs typeface="Times New Roman" panose="02020603050405020304" pitchFamily="18" charset="0"/>
          </a:endParaRPr>
        </a:p>
      </dgm:t>
    </dgm:pt>
    <dgm:pt modelId="{105A791A-0AB8-4415-B502-548EB17ECF3C}" type="sibTrans" cxnId="{84669384-417A-42EC-9DA4-0612B6B7507C}">
      <dgm:prSet/>
      <dgm:spPr/>
      <dgm:t>
        <a:bodyPr/>
        <a:lstStyle/>
        <a:p>
          <a:endParaRPr lang="en-GB" u="none">
            <a:solidFill>
              <a:schemeClr val="tx1"/>
            </a:solidFill>
            <a:latin typeface="Times New Roman" panose="02020603050405020304" pitchFamily="18" charset="0"/>
            <a:cs typeface="Times New Roman" panose="02020603050405020304" pitchFamily="18" charset="0"/>
          </a:endParaRPr>
        </a:p>
      </dgm:t>
    </dgm:pt>
    <dgm:pt modelId="{F7605B1F-C4D4-4911-8AC1-B8B116AF97FA}">
      <dgm:prSet/>
      <dgm:spPr/>
      <dgm:t>
        <a:bodyPr/>
        <a:lstStyle/>
        <a:p>
          <a:r>
            <a:rPr lang="en-US" u="none">
              <a:solidFill>
                <a:schemeClr val="tx1"/>
              </a:solidFill>
              <a:latin typeface="Times New Roman" panose="02020603050405020304" pitchFamily="18" charset="0"/>
              <a:cs typeface="Times New Roman" panose="02020603050405020304" pitchFamily="18" charset="0"/>
            </a:rPr>
            <a:t>Benefits</a:t>
          </a:r>
          <a:endParaRPr lang="en-GB" u="none">
            <a:solidFill>
              <a:schemeClr val="tx1"/>
            </a:solidFill>
            <a:latin typeface="Times New Roman" panose="02020603050405020304" pitchFamily="18" charset="0"/>
            <a:cs typeface="Times New Roman" panose="02020603050405020304" pitchFamily="18" charset="0"/>
          </a:endParaRPr>
        </a:p>
      </dgm:t>
    </dgm:pt>
    <dgm:pt modelId="{330EE32F-4F41-429A-AE8F-779FF23D265B}" type="parTrans" cxnId="{298EFF88-FA86-4075-8459-912C13350DEC}">
      <dgm:prSet/>
      <dgm:spPr/>
      <dgm:t>
        <a:bodyPr/>
        <a:lstStyle/>
        <a:p>
          <a:endParaRPr lang="en-GB" u="none">
            <a:solidFill>
              <a:schemeClr val="tx1"/>
            </a:solidFill>
            <a:latin typeface="Times New Roman" panose="02020603050405020304" pitchFamily="18" charset="0"/>
            <a:cs typeface="Times New Roman" panose="02020603050405020304" pitchFamily="18" charset="0"/>
          </a:endParaRPr>
        </a:p>
      </dgm:t>
    </dgm:pt>
    <dgm:pt modelId="{3A3208A2-AEE5-4393-9ED0-F3F70F977080}" type="sibTrans" cxnId="{298EFF88-FA86-4075-8459-912C13350DEC}">
      <dgm:prSet/>
      <dgm:spPr/>
      <dgm:t>
        <a:bodyPr/>
        <a:lstStyle/>
        <a:p>
          <a:endParaRPr lang="en-GB" u="none">
            <a:solidFill>
              <a:schemeClr val="tx1"/>
            </a:solidFill>
            <a:latin typeface="Times New Roman" panose="02020603050405020304" pitchFamily="18" charset="0"/>
            <a:cs typeface="Times New Roman" panose="02020603050405020304" pitchFamily="18" charset="0"/>
          </a:endParaRPr>
        </a:p>
      </dgm:t>
    </dgm:pt>
    <dgm:pt modelId="{6936C176-376C-4814-A8E0-A726FD578828}">
      <dgm:prSet/>
      <dgm:spPr/>
      <dgm:t>
        <a:bodyPr/>
        <a:lstStyle/>
        <a:p>
          <a:r>
            <a:rPr lang="en-US" b="0" i="0" u="none">
              <a:solidFill>
                <a:schemeClr val="tx1"/>
              </a:solidFill>
              <a:latin typeface="Times New Roman" panose="02020603050405020304" pitchFamily="18" charset="0"/>
              <a:cs typeface="Times New Roman" panose="02020603050405020304" pitchFamily="18" charset="0"/>
            </a:rPr>
            <a:t>Less </a:t>
          </a:r>
          <a:r>
            <a:rPr lang="en-US" b="0" i="0" u="none">
              <a:solidFill>
                <a:schemeClr val="tx1"/>
              </a:solidFill>
              <a:latin typeface="Times New Roman" panose="02020603050405020304" pitchFamily="18" charset="0"/>
              <a:cs typeface="Times New Roman" panose="02020603050405020304" pitchFamily="18" charset="0"/>
              <a:hlinkClick xmlns:r="http://schemas.openxmlformats.org/officeDocument/2006/relationships" r:id="rId3">
                <a:extLst>
                  <a:ext uri="{A12FA001-AC4F-418D-AE19-62706E023703}">
                    <ahyp:hlinkClr xmlns:ahyp="http://schemas.microsoft.com/office/drawing/2018/hyperlinkcolor" val="tx"/>
                  </a:ext>
                </a:extLst>
              </a:hlinkClick>
            </a:rPr>
            <a:t>advertising</a:t>
          </a:r>
          <a:r>
            <a:rPr lang="en-US" b="0" i="0" u="none">
              <a:solidFill>
                <a:schemeClr val="tx1"/>
              </a:solidFill>
              <a:latin typeface="Times New Roman" panose="02020603050405020304" pitchFamily="18" charset="0"/>
              <a:cs typeface="Times New Roman" panose="02020603050405020304" pitchFamily="18" charset="0"/>
            </a:rPr>
            <a:t> for promotional prices</a:t>
          </a:r>
          <a:endParaRPr lang="en-GB" u="none">
            <a:solidFill>
              <a:schemeClr val="tx1"/>
            </a:solidFill>
            <a:latin typeface="Times New Roman" panose="02020603050405020304" pitchFamily="18" charset="0"/>
            <a:cs typeface="Times New Roman" panose="02020603050405020304" pitchFamily="18" charset="0"/>
          </a:endParaRPr>
        </a:p>
      </dgm:t>
    </dgm:pt>
    <dgm:pt modelId="{F9E6051F-CB63-4B12-ACE1-DA136BE075CB}" type="parTrans" cxnId="{00192D47-9507-40DB-96ED-B8C38EB615BF}">
      <dgm:prSet/>
      <dgm:spPr/>
      <dgm:t>
        <a:bodyPr/>
        <a:lstStyle/>
        <a:p>
          <a:endParaRPr lang="en-GB" u="none">
            <a:solidFill>
              <a:schemeClr val="tx1"/>
            </a:solidFill>
            <a:latin typeface="Times New Roman" panose="02020603050405020304" pitchFamily="18" charset="0"/>
            <a:cs typeface="Times New Roman" panose="02020603050405020304" pitchFamily="18" charset="0"/>
          </a:endParaRPr>
        </a:p>
      </dgm:t>
    </dgm:pt>
    <dgm:pt modelId="{6685BD1B-C943-464C-BBCF-7512EEC23130}" type="sibTrans" cxnId="{00192D47-9507-40DB-96ED-B8C38EB615BF}">
      <dgm:prSet/>
      <dgm:spPr/>
      <dgm:t>
        <a:bodyPr/>
        <a:lstStyle/>
        <a:p>
          <a:endParaRPr lang="en-GB" u="none">
            <a:solidFill>
              <a:schemeClr val="tx1"/>
            </a:solidFill>
            <a:latin typeface="Times New Roman" panose="02020603050405020304" pitchFamily="18" charset="0"/>
            <a:cs typeface="Times New Roman" panose="02020603050405020304" pitchFamily="18" charset="0"/>
          </a:endParaRPr>
        </a:p>
      </dgm:t>
    </dgm:pt>
    <dgm:pt modelId="{344FC1BA-4069-4FB1-9FA8-7DA6DBC54182}">
      <dgm:prSet/>
      <dgm:spPr/>
      <dgm:t>
        <a:bodyPr/>
        <a:lstStyle/>
        <a:p>
          <a:r>
            <a:rPr lang="en-US" b="0" i="0" u="none">
              <a:solidFill>
                <a:schemeClr val="tx1"/>
              </a:solidFill>
              <a:latin typeface="Times New Roman" panose="02020603050405020304" pitchFamily="18" charset="0"/>
              <a:cs typeface="Times New Roman" panose="02020603050405020304" pitchFamily="18" charset="0"/>
            </a:rPr>
            <a:t>Simpler </a:t>
          </a:r>
          <a:r>
            <a:rPr lang="en-US" b="0" i="0" u="none">
              <a:solidFill>
                <a:schemeClr val="tx1"/>
              </a:solidFill>
              <a:latin typeface="Times New Roman" panose="02020603050405020304" pitchFamily="18" charset="0"/>
              <a:cs typeface="Times New Roman" panose="02020603050405020304" pitchFamily="18" charset="0"/>
              <a:hlinkClick xmlns:r="http://schemas.openxmlformats.org/officeDocument/2006/relationships" r:id="rId4">
                <a:extLst>
                  <a:ext uri="{A12FA001-AC4F-418D-AE19-62706E023703}">
                    <ahyp:hlinkClr xmlns:ahyp="http://schemas.microsoft.com/office/drawing/2018/hyperlinkcolor" val="tx"/>
                  </a:ext>
                </a:extLst>
              </a:hlinkClick>
            </a:rPr>
            <a:t>inventory management systems</a:t>
          </a:r>
          <a:r>
            <a:rPr lang="en-US" b="0" i="0" u="none">
              <a:solidFill>
                <a:schemeClr val="tx1"/>
              </a:solidFill>
              <a:latin typeface="Times New Roman" panose="02020603050405020304" pitchFamily="18" charset="0"/>
              <a:cs typeface="Times New Roman" panose="02020603050405020304" pitchFamily="18" charset="0"/>
            </a:rPr>
            <a:t> </a:t>
          </a:r>
          <a:endParaRPr lang="en-GB" u="none">
            <a:solidFill>
              <a:schemeClr val="tx1"/>
            </a:solidFill>
            <a:latin typeface="Times New Roman" panose="02020603050405020304" pitchFamily="18" charset="0"/>
            <a:cs typeface="Times New Roman" panose="02020603050405020304" pitchFamily="18" charset="0"/>
          </a:endParaRPr>
        </a:p>
      </dgm:t>
    </dgm:pt>
    <dgm:pt modelId="{17B9270B-C682-41BD-84D0-123B0289BB76}" type="parTrans" cxnId="{A28AA0FA-A4F4-4192-89D3-2A7F9479A6D0}">
      <dgm:prSet/>
      <dgm:spPr/>
      <dgm:t>
        <a:bodyPr/>
        <a:lstStyle/>
        <a:p>
          <a:endParaRPr lang="en-GB" u="none">
            <a:solidFill>
              <a:schemeClr val="tx1"/>
            </a:solidFill>
            <a:latin typeface="Times New Roman" panose="02020603050405020304" pitchFamily="18" charset="0"/>
            <a:cs typeface="Times New Roman" panose="02020603050405020304" pitchFamily="18" charset="0"/>
          </a:endParaRPr>
        </a:p>
      </dgm:t>
    </dgm:pt>
    <dgm:pt modelId="{69784DFD-B58E-458B-8838-99AABA49E6D8}" type="sibTrans" cxnId="{A28AA0FA-A4F4-4192-89D3-2A7F9479A6D0}">
      <dgm:prSet/>
      <dgm:spPr/>
      <dgm:t>
        <a:bodyPr/>
        <a:lstStyle/>
        <a:p>
          <a:endParaRPr lang="en-GB" u="none">
            <a:solidFill>
              <a:schemeClr val="tx1"/>
            </a:solidFill>
            <a:latin typeface="Times New Roman" panose="02020603050405020304" pitchFamily="18" charset="0"/>
            <a:cs typeface="Times New Roman" panose="02020603050405020304" pitchFamily="18" charset="0"/>
          </a:endParaRPr>
        </a:p>
      </dgm:t>
    </dgm:pt>
    <dgm:pt modelId="{9F14774B-022F-47DA-A43A-77A7FBB571BF}">
      <dgm:prSet/>
      <dgm:spPr/>
      <dgm:t>
        <a:bodyPr/>
        <a:lstStyle/>
        <a:p>
          <a:r>
            <a:rPr lang="en-US" b="0" i="0" u="none">
              <a:solidFill>
                <a:schemeClr val="tx1"/>
              </a:solidFill>
              <a:latin typeface="Times New Roman" panose="02020603050405020304" pitchFamily="18" charset="0"/>
              <a:cs typeface="Times New Roman" panose="02020603050405020304" pitchFamily="18" charset="0"/>
            </a:rPr>
            <a:t>More predictable consumer </a:t>
          </a:r>
          <a:endParaRPr lang="en-GB" u="none">
            <a:solidFill>
              <a:schemeClr val="tx1"/>
            </a:solidFill>
            <a:latin typeface="Times New Roman" panose="02020603050405020304" pitchFamily="18" charset="0"/>
            <a:cs typeface="Times New Roman" panose="02020603050405020304" pitchFamily="18" charset="0"/>
          </a:endParaRPr>
        </a:p>
      </dgm:t>
    </dgm:pt>
    <dgm:pt modelId="{87C44CAE-7ADE-4E7F-B9D8-3C602EA2B452}" type="parTrans" cxnId="{315D9BBC-8B77-49E0-9A52-060FCB38AA9E}">
      <dgm:prSet/>
      <dgm:spPr/>
      <dgm:t>
        <a:bodyPr/>
        <a:lstStyle/>
        <a:p>
          <a:endParaRPr lang="en-GB" u="none">
            <a:solidFill>
              <a:schemeClr val="tx1"/>
            </a:solidFill>
            <a:latin typeface="Times New Roman" panose="02020603050405020304" pitchFamily="18" charset="0"/>
            <a:cs typeface="Times New Roman" panose="02020603050405020304" pitchFamily="18" charset="0"/>
          </a:endParaRPr>
        </a:p>
      </dgm:t>
    </dgm:pt>
    <dgm:pt modelId="{67864C10-B068-435C-AFA4-E07C3695093A}" type="sibTrans" cxnId="{315D9BBC-8B77-49E0-9A52-060FCB38AA9E}">
      <dgm:prSet/>
      <dgm:spPr/>
      <dgm:t>
        <a:bodyPr/>
        <a:lstStyle/>
        <a:p>
          <a:endParaRPr lang="en-GB" u="none">
            <a:solidFill>
              <a:schemeClr val="tx1"/>
            </a:solidFill>
            <a:latin typeface="Times New Roman" panose="02020603050405020304" pitchFamily="18" charset="0"/>
            <a:cs typeface="Times New Roman" panose="02020603050405020304" pitchFamily="18" charset="0"/>
          </a:endParaRPr>
        </a:p>
      </dgm:t>
    </dgm:pt>
    <dgm:pt modelId="{A2586053-9F31-495F-96AB-EE866428DA06}">
      <dgm:prSet/>
      <dgm:spPr/>
      <dgm:t>
        <a:bodyPr/>
        <a:lstStyle/>
        <a:p>
          <a:r>
            <a:rPr lang="en-US" b="0" i="0" u="none">
              <a:solidFill>
                <a:schemeClr val="tx1"/>
              </a:solidFill>
              <a:latin typeface="Times New Roman" panose="02020603050405020304" pitchFamily="18" charset="0"/>
              <a:cs typeface="Times New Roman" panose="02020603050405020304" pitchFamily="18" charset="0"/>
            </a:rPr>
            <a:t>Fewer supply-chain problems.  </a:t>
          </a:r>
          <a:endParaRPr lang="en-GB" u="none">
            <a:solidFill>
              <a:schemeClr val="tx1"/>
            </a:solidFill>
            <a:latin typeface="Times New Roman" panose="02020603050405020304" pitchFamily="18" charset="0"/>
            <a:cs typeface="Times New Roman" panose="02020603050405020304" pitchFamily="18" charset="0"/>
          </a:endParaRPr>
        </a:p>
      </dgm:t>
    </dgm:pt>
    <dgm:pt modelId="{376AF411-356E-430A-84A6-8FC6841D71AA}" type="parTrans" cxnId="{7AB1217C-8231-4BCB-BDE5-DD36592E3F71}">
      <dgm:prSet/>
      <dgm:spPr/>
      <dgm:t>
        <a:bodyPr/>
        <a:lstStyle/>
        <a:p>
          <a:endParaRPr lang="en-GB" u="none">
            <a:solidFill>
              <a:schemeClr val="tx1"/>
            </a:solidFill>
            <a:latin typeface="Times New Roman" panose="02020603050405020304" pitchFamily="18" charset="0"/>
            <a:cs typeface="Times New Roman" panose="02020603050405020304" pitchFamily="18" charset="0"/>
          </a:endParaRPr>
        </a:p>
      </dgm:t>
    </dgm:pt>
    <dgm:pt modelId="{986F60CB-F204-44DE-9170-6397E2D1CC18}" type="sibTrans" cxnId="{7AB1217C-8231-4BCB-BDE5-DD36592E3F71}">
      <dgm:prSet/>
      <dgm:spPr/>
      <dgm:t>
        <a:bodyPr/>
        <a:lstStyle/>
        <a:p>
          <a:endParaRPr lang="en-GB" u="none">
            <a:solidFill>
              <a:schemeClr val="tx1"/>
            </a:solidFill>
            <a:latin typeface="Times New Roman" panose="02020603050405020304" pitchFamily="18" charset="0"/>
            <a:cs typeface="Times New Roman" panose="02020603050405020304" pitchFamily="18" charset="0"/>
          </a:endParaRPr>
        </a:p>
      </dgm:t>
    </dgm:pt>
    <dgm:pt modelId="{D57B0D97-618E-4620-9B73-D04E5B195B6B}">
      <dgm:prSet/>
      <dgm:spPr/>
      <dgm:t>
        <a:bodyPr/>
        <a:lstStyle/>
        <a:p>
          <a:r>
            <a:rPr lang="en-US" u="none">
              <a:solidFill>
                <a:schemeClr val="tx1"/>
              </a:solidFill>
              <a:latin typeface="Times New Roman" panose="02020603050405020304" pitchFamily="18" charset="0"/>
              <a:cs typeface="Times New Roman" panose="02020603050405020304" pitchFamily="18" charset="0"/>
            </a:rPr>
            <a:t>Higher </a:t>
          </a:r>
          <a:r>
            <a:rPr lang="en-US" b="0" i="0" u="none" baseline="0">
              <a:solidFill>
                <a:schemeClr val="tx1"/>
              </a:solidFill>
              <a:latin typeface="Times New Roman" panose="02020603050405020304" pitchFamily="18" charset="0"/>
              <a:cs typeface="Times New Roman" panose="02020603050405020304" pitchFamily="18" charset="0"/>
            </a:rPr>
            <a:t>brand loyalty</a:t>
          </a:r>
          <a:endParaRPr lang="en-GB" u="none">
            <a:solidFill>
              <a:schemeClr val="tx1"/>
            </a:solidFill>
            <a:latin typeface="Times New Roman" panose="02020603050405020304" pitchFamily="18" charset="0"/>
            <a:cs typeface="Times New Roman" panose="02020603050405020304" pitchFamily="18" charset="0"/>
          </a:endParaRPr>
        </a:p>
      </dgm:t>
    </dgm:pt>
    <dgm:pt modelId="{88D7624A-2B19-43C1-8E6E-D7C5FA5046E7}" type="parTrans" cxnId="{E1102EF4-A608-4AD5-8367-607A900FF927}">
      <dgm:prSet/>
      <dgm:spPr/>
      <dgm:t>
        <a:bodyPr/>
        <a:lstStyle/>
        <a:p>
          <a:endParaRPr lang="en-GB" u="none">
            <a:solidFill>
              <a:schemeClr val="tx1"/>
            </a:solidFill>
            <a:latin typeface="Times New Roman" panose="02020603050405020304" pitchFamily="18" charset="0"/>
            <a:cs typeface="Times New Roman" panose="02020603050405020304" pitchFamily="18" charset="0"/>
          </a:endParaRPr>
        </a:p>
      </dgm:t>
    </dgm:pt>
    <dgm:pt modelId="{617E7C84-1505-4285-A994-952FD2A23B2F}" type="sibTrans" cxnId="{E1102EF4-A608-4AD5-8367-607A900FF927}">
      <dgm:prSet/>
      <dgm:spPr/>
      <dgm:t>
        <a:bodyPr/>
        <a:lstStyle/>
        <a:p>
          <a:endParaRPr lang="en-GB" u="none">
            <a:solidFill>
              <a:schemeClr val="tx1"/>
            </a:solidFill>
            <a:latin typeface="Times New Roman" panose="02020603050405020304" pitchFamily="18" charset="0"/>
            <a:cs typeface="Times New Roman" panose="02020603050405020304" pitchFamily="18" charset="0"/>
          </a:endParaRPr>
        </a:p>
      </dgm:t>
    </dgm:pt>
    <dgm:pt modelId="{A8576C76-B7A8-434A-BF3F-6F9ADE8789BA}" type="pres">
      <dgm:prSet presAssocID="{CF02C632-D1F7-4586-935A-F4CE7A1AC0C3}" presName="linear" presStyleCnt="0">
        <dgm:presLayoutVars>
          <dgm:animLvl val="lvl"/>
          <dgm:resizeHandles val="exact"/>
        </dgm:presLayoutVars>
      </dgm:prSet>
      <dgm:spPr/>
    </dgm:pt>
    <dgm:pt modelId="{67D30F94-8356-4083-8E80-9C0A6FEEFB3A}" type="pres">
      <dgm:prSet presAssocID="{046E85CE-A2EE-49EC-98D8-6B3CA0D04AC4}" presName="parentText" presStyleLbl="node1" presStyleIdx="0" presStyleCnt="3">
        <dgm:presLayoutVars>
          <dgm:chMax val="0"/>
          <dgm:bulletEnabled val="1"/>
        </dgm:presLayoutVars>
      </dgm:prSet>
      <dgm:spPr/>
    </dgm:pt>
    <dgm:pt modelId="{24F1062C-3DCC-4D3D-A8EE-BE41BDFC18A1}" type="pres">
      <dgm:prSet presAssocID="{EDC88204-8269-48E6-B2E0-A59469981835}" presName="spacer" presStyleCnt="0"/>
      <dgm:spPr/>
    </dgm:pt>
    <dgm:pt modelId="{D7662719-5A58-4402-9050-85BD6EC0A806}" type="pres">
      <dgm:prSet presAssocID="{08046EB0-50FA-4D20-BCD5-8C38B4C6AA80}" presName="parentText" presStyleLbl="node1" presStyleIdx="1" presStyleCnt="3">
        <dgm:presLayoutVars>
          <dgm:chMax val="0"/>
          <dgm:bulletEnabled val="1"/>
        </dgm:presLayoutVars>
      </dgm:prSet>
      <dgm:spPr/>
    </dgm:pt>
    <dgm:pt modelId="{4DD73FE2-158D-40DC-AE89-9409CCB4891F}" type="pres">
      <dgm:prSet presAssocID="{105A791A-0AB8-4415-B502-548EB17ECF3C}" presName="spacer" presStyleCnt="0"/>
      <dgm:spPr/>
    </dgm:pt>
    <dgm:pt modelId="{484F0E65-016C-4273-829F-2580D278EF4B}" type="pres">
      <dgm:prSet presAssocID="{F7605B1F-C4D4-4911-8AC1-B8B116AF97FA}" presName="parentText" presStyleLbl="node1" presStyleIdx="2" presStyleCnt="3">
        <dgm:presLayoutVars>
          <dgm:chMax val="0"/>
          <dgm:bulletEnabled val="1"/>
        </dgm:presLayoutVars>
      </dgm:prSet>
      <dgm:spPr/>
    </dgm:pt>
    <dgm:pt modelId="{1CFAF381-B7EF-4F80-80CF-78B087BCA369}" type="pres">
      <dgm:prSet presAssocID="{F7605B1F-C4D4-4911-8AC1-B8B116AF97FA}" presName="childText" presStyleLbl="revTx" presStyleIdx="0" presStyleCnt="1">
        <dgm:presLayoutVars>
          <dgm:bulletEnabled val="1"/>
        </dgm:presLayoutVars>
      </dgm:prSet>
      <dgm:spPr/>
    </dgm:pt>
  </dgm:ptLst>
  <dgm:cxnLst>
    <dgm:cxn modelId="{B18DD711-EBF2-4202-9D49-D60F640498C5}" type="presOf" srcId="{9F14774B-022F-47DA-A43A-77A7FBB571BF}" destId="{1CFAF381-B7EF-4F80-80CF-78B087BCA369}" srcOrd="0" destOrd="2" presId="urn:microsoft.com/office/officeart/2005/8/layout/vList2"/>
    <dgm:cxn modelId="{FB85CF14-EBC8-43DF-84EB-6A8451A5C846}" type="presOf" srcId="{F7605B1F-C4D4-4911-8AC1-B8B116AF97FA}" destId="{484F0E65-016C-4273-829F-2580D278EF4B}" srcOrd="0" destOrd="0" presId="urn:microsoft.com/office/officeart/2005/8/layout/vList2"/>
    <dgm:cxn modelId="{00192D47-9507-40DB-96ED-B8C38EB615BF}" srcId="{F7605B1F-C4D4-4911-8AC1-B8B116AF97FA}" destId="{6936C176-376C-4814-A8E0-A726FD578828}" srcOrd="0" destOrd="0" parTransId="{F9E6051F-CB63-4B12-ACE1-DA136BE075CB}" sibTransId="{6685BD1B-C943-464C-BBCF-7512EEC23130}"/>
    <dgm:cxn modelId="{7AB1217C-8231-4BCB-BDE5-DD36592E3F71}" srcId="{F7605B1F-C4D4-4911-8AC1-B8B116AF97FA}" destId="{A2586053-9F31-495F-96AB-EE866428DA06}" srcOrd="3" destOrd="0" parTransId="{376AF411-356E-430A-84A6-8FC6841D71AA}" sibTransId="{986F60CB-F204-44DE-9170-6397E2D1CC18}"/>
    <dgm:cxn modelId="{24A75D7C-3115-4E10-BBD1-B0A2D491627C}" type="presOf" srcId="{046E85CE-A2EE-49EC-98D8-6B3CA0D04AC4}" destId="{67D30F94-8356-4083-8E80-9C0A6FEEFB3A}" srcOrd="0" destOrd="0" presId="urn:microsoft.com/office/officeart/2005/8/layout/vList2"/>
    <dgm:cxn modelId="{4CB80080-0073-45BD-8876-48FD154032D7}" type="presOf" srcId="{CF02C632-D1F7-4586-935A-F4CE7A1AC0C3}" destId="{A8576C76-B7A8-434A-BF3F-6F9ADE8789BA}" srcOrd="0" destOrd="0" presId="urn:microsoft.com/office/officeart/2005/8/layout/vList2"/>
    <dgm:cxn modelId="{84669384-417A-42EC-9DA4-0612B6B7507C}" srcId="{CF02C632-D1F7-4586-935A-F4CE7A1AC0C3}" destId="{08046EB0-50FA-4D20-BCD5-8C38B4C6AA80}" srcOrd="1" destOrd="0" parTransId="{EF4FC4A8-9AA0-4F4B-A803-6295CB4B5922}" sibTransId="{105A791A-0AB8-4415-B502-548EB17ECF3C}"/>
    <dgm:cxn modelId="{298EFF88-FA86-4075-8459-912C13350DEC}" srcId="{CF02C632-D1F7-4586-935A-F4CE7A1AC0C3}" destId="{F7605B1F-C4D4-4911-8AC1-B8B116AF97FA}" srcOrd="2" destOrd="0" parTransId="{330EE32F-4F41-429A-AE8F-779FF23D265B}" sibTransId="{3A3208A2-AEE5-4393-9ED0-F3F70F977080}"/>
    <dgm:cxn modelId="{145F2499-AB52-4E7F-AA78-D6B7A79F54FD}" type="presOf" srcId="{344FC1BA-4069-4FB1-9FA8-7DA6DBC54182}" destId="{1CFAF381-B7EF-4F80-80CF-78B087BCA369}" srcOrd="0" destOrd="1" presId="urn:microsoft.com/office/officeart/2005/8/layout/vList2"/>
    <dgm:cxn modelId="{461EC19B-43D2-4849-BCD4-A28C73002FFA}" type="presOf" srcId="{D57B0D97-618E-4620-9B73-D04E5B195B6B}" destId="{1CFAF381-B7EF-4F80-80CF-78B087BCA369}" srcOrd="0" destOrd="4" presId="urn:microsoft.com/office/officeart/2005/8/layout/vList2"/>
    <dgm:cxn modelId="{315D9BBC-8B77-49E0-9A52-060FCB38AA9E}" srcId="{F7605B1F-C4D4-4911-8AC1-B8B116AF97FA}" destId="{9F14774B-022F-47DA-A43A-77A7FBB571BF}" srcOrd="2" destOrd="0" parTransId="{87C44CAE-7ADE-4E7F-B9D8-3C602EA2B452}" sibTransId="{67864C10-B068-435C-AFA4-E07C3695093A}"/>
    <dgm:cxn modelId="{344D2BCF-C9DB-49B0-B163-6530F3514FA2}" type="presOf" srcId="{A2586053-9F31-495F-96AB-EE866428DA06}" destId="{1CFAF381-B7EF-4F80-80CF-78B087BCA369}" srcOrd="0" destOrd="3" presId="urn:microsoft.com/office/officeart/2005/8/layout/vList2"/>
    <dgm:cxn modelId="{E26131DB-B6AF-42B8-A424-535E5CA9D14F}" type="presOf" srcId="{08046EB0-50FA-4D20-BCD5-8C38B4C6AA80}" destId="{D7662719-5A58-4402-9050-85BD6EC0A806}" srcOrd="0" destOrd="0" presId="urn:microsoft.com/office/officeart/2005/8/layout/vList2"/>
    <dgm:cxn modelId="{E1102EF4-A608-4AD5-8367-607A900FF927}" srcId="{F7605B1F-C4D4-4911-8AC1-B8B116AF97FA}" destId="{D57B0D97-618E-4620-9B73-D04E5B195B6B}" srcOrd="4" destOrd="0" parTransId="{88D7624A-2B19-43C1-8E6E-D7C5FA5046E7}" sibTransId="{617E7C84-1505-4285-A994-952FD2A23B2F}"/>
    <dgm:cxn modelId="{F5A135F8-CD7F-46D8-9D97-10802BCF1904}" type="presOf" srcId="{6936C176-376C-4814-A8E0-A726FD578828}" destId="{1CFAF381-B7EF-4F80-80CF-78B087BCA369}" srcOrd="0" destOrd="0" presId="urn:microsoft.com/office/officeart/2005/8/layout/vList2"/>
    <dgm:cxn modelId="{6E5A11FA-D41A-46B0-B659-B60155DADA66}" srcId="{CF02C632-D1F7-4586-935A-F4CE7A1AC0C3}" destId="{046E85CE-A2EE-49EC-98D8-6B3CA0D04AC4}" srcOrd="0" destOrd="0" parTransId="{E05320D8-F850-41A2-90C3-8BA5BC388E55}" sibTransId="{EDC88204-8269-48E6-B2E0-A59469981835}"/>
    <dgm:cxn modelId="{A28AA0FA-A4F4-4192-89D3-2A7F9479A6D0}" srcId="{F7605B1F-C4D4-4911-8AC1-B8B116AF97FA}" destId="{344FC1BA-4069-4FB1-9FA8-7DA6DBC54182}" srcOrd="1" destOrd="0" parTransId="{17B9270B-C682-41BD-84D0-123B0289BB76}" sibTransId="{69784DFD-B58E-458B-8838-99AABA49E6D8}"/>
    <dgm:cxn modelId="{AE6E0707-481B-474D-B54E-A8929D18F577}" type="presParOf" srcId="{A8576C76-B7A8-434A-BF3F-6F9ADE8789BA}" destId="{67D30F94-8356-4083-8E80-9C0A6FEEFB3A}" srcOrd="0" destOrd="0" presId="urn:microsoft.com/office/officeart/2005/8/layout/vList2"/>
    <dgm:cxn modelId="{5C0A3E79-C550-46E2-A3A6-0EC90072CA59}" type="presParOf" srcId="{A8576C76-B7A8-434A-BF3F-6F9ADE8789BA}" destId="{24F1062C-3DCC-4D3D-A8EE-BE41BDFC18A1}" srcOrd="1" destOrd="0" presId="urn:microsoft.com/office/officeart/2005/8/layout/vList2"/>
    <dgm:cxn modelId="{53E5A7EC-7AFB-4542-BD83-EA3BF93B8076}" type="presParOf" srcId="{A8576C76-B7A8-434A-BF3F-6F9ADE8789BA}" destId="{D7662719-5A58-4402-9050-85BD6EC0A806}" srcOrd="2" destOrd="0" presId="urn:microsoft.com/office/officeart/2005/8/layout/vList2"/>
    <dgm:cxn modelId="{936CE924-A08E-4216-90F1-AF87F5D9AD0A}" type="presParOf" srcId="{A8576C76-B7A8-434A-BF3F-6F9ADE8789BA}" destId="{4DD73FE2-158D-40DC-AE89-9409CCB4891F}" srcOrd="3" destOrd="0" presId="urn:microsoft.com/office/officeart/2005/8/layout/vList2"/>
    <dgm:cxn modelId="{1B963C12-BC48-4DFA-B2EB-CB314EE7F4D4}" type="presParOf" srcId="{A8576C76-B7A8-434A-BF3F-6F9ADE8789BA}" destId="{484F0E65-016C-4273-829F-2580D278EF4B}" srcOrd="4" destOrd="0" presId="urn:microsoft.com/office/officeart/2005/8/layout/vList2"/>
    <dgm:cxn modelId="{82DE25A5-5ED0-4EDD-8358-72207B01ED5B}" type="presParOf" srcId="{A8576C76-B7A8-434A-BF3F-6F9ADE8789BA}" destId="{1CFAF381-B7EF-4F80-80CF-78B087BCA369}" srcOrd="5"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B9DA0AF9-C9D3-469F-990D-DB74EB84C019}" type="doc">
      <dgm:prSet loTypeId="urn:microsoft.com/office/officeart/2005/8/layout/vList5" loCatId="list" qsTypeId="urn:microsoft.com/office/officeart/2005/8/quickstyle/simple3" qsCatId="simple" csTypeId="urn:microsoft.com/office/officeart/2005/8/colors/accent1_2" csCatId="accent1" phldr="1"/>
      <dgm:spPr/>
      <dgm:t>
        <a:bodyPr/>
        <a:lstStyle/>
        <a:p>
          <a:endParaRPr lang="en-GB"/>
        </a:p>
      </dgm:t>
    </dgm:pt>
    <dgm:pt modelId="{D40DB846-2B71-4D69-B649-24A205877C31}">
      <dgm:prSet/>
      <dgm:spPr/>
      <dgm:t>
        <a:bodyPr/>
        <a:lstStyle/>
        <a:p>
          <a:r>
            <a:rPr lang="en-GB" b="1" i="1" baseline="0" dirty="0"/>
            <a:t>Loss-leader pricing</a:t>
          </a:r>
          <a:endParaRPr lang="en-GB" dirty="0"/>
        </a:p>
      </dgm:t>
    </dgm:pt>
    <dgm:pt modelId="{AD8D6E72-2FF7-4172-8C71-5503774B5205}" type="parTrans" cxnId="{17E50251-0915-4BD6-B079-B37A1DB428FF}">
      <dgm:prSet/>
      <dgm:spPr/>
      <dgm:t>
        <a:bodyPr/>
        <a:lstStyle/>
        <a:p>
          <a:endParaRPr lang="en-GB"/>
        </a:p>
      </dgm:t>
    </dgm:pt>
    <dgm:pt modelId="{E4E5DFCE-DBE5-4A77-95FC-9876C7295AD7}" type="sibTrans" cxnId="{17E50251-0915-4BD6-B079-B37A1DB428FF}">
      <dgm:prSet/>
      <dgm:spPr/>
      <dgm:t>
        <a:bodyPr/>
        <a:lstStyle/>
        <a:p>
          <a:endParaRPr lang="en-GB"/>
        </a:p>
      </dgm:t>
    </dgm:pt>
    <dgm:pt modelId="{8AB80139-94D1-4457-BE76-098B01E06758}">
      <dgm:prSet/>
      <dgm:spPr/>
      <dgm:t>
        <a:bodyPr/>
        <a:lstStyle/>
        <a:p>
          <a:r>
            <a:rPr lang="en-GB" b="1" i="1" baseline="0" dirty="0"/>
            <a:t>Special event pricing</a:t>
          </a:r>
          <a:endParaRPr lang="en-GB" dirty="0"/>
        </a:p>
      </dgm:t>
    </dgm:pt>
    <dgm:pt modelId="{7FF8ADAB-FB40-4A1D-93C8-03D733F114E1}" type="parTrans" cxnId="{636F845F-4D0F-4ADD-BCC5-F660F2F72CA2}">
      <dgm:prSet/>
      <dgm:spPr/>
      <dgm:t>
        <a:bodyPr/>
        <a:lstStyle/>
        <a:p>
          <a:endParaRPr lang="en-GB"/>
        </a:p>
      </dgm:t>
    </dgm:pt>
    <dgm:pt modelId="{D03522F9-6552-4E0D-8564-A5BCF15D404F}" type="sibTrans" cxnId="{636F845F-4D0F-4ADD-BCC5-F660F2F72CA2}">
      <dgm:prSet/>
      <dgm:spPr/>
      <dgm:t>
        <a:bodyPr/>
        <a:lstStyle/>
        <a:p>
          <a:endParaRPr lang="en-GB"/>
        </a:p>
      </dgm:t>
    </dgm:pt>
    <dgm:pt modelId="{60C0C91B-DE3A-4748-823B-2E60C6CE96AD}">
      <dgm:prSet/>
      <dgm:spPr/>
      <dgm:t>
        <a:bodyPr/>
        <a:lstStyle/>
        <a:p>
          <a:r>
            <a:rPr lang="en-GB" b="1" i="1" baseline="0" dirty="0"/>
            <a:t>Special customer pricing</a:t>
          </a:r>
          <a:endParaRPr lang="en-GB" dirty="0"/>
        </a:p>
      </dgm:t>
    </dgm:pt>
    <dgm:pt modelId="{E5AC63B9-A63F-4C9B-A303-EF9503B32B7B}" type="parTrans" cxnId="{A5658714-4BCC-464D-8197-318F7CDCB044}">
      <dgm:prSet/>
      <dgm:spPr/>
      <dgm:t>
        <a:bodyPr/>
        <a:lstStyle/>
        <a:p>
          <a:endParaRPr lang="en-GB"/>
        </a:p>
      </dgm:t>
    </dgm:pt>
    <dgm:pt modelId="{094838CF-A694-4272-9C54-A8FEE68B67FC}" type="sibTrans" cxnId="{A5658714-4BCC-464D-8197-318F7CDCB044}">
      <dgm:prSet/>
      <dgm:spPr/>
      <dgm:t>
        <a:bodyPr/>
        <a:lstStyle/>
        <a:p>
          <a:endParaRPr lang="en-GB"/>
        </a:p>
      </dgm:t>
    </dgm:pt>
    <dgm:pt modelId="{0D1B8A64-D003-4B25-81CE-58D73D27D3EB}">
      <dgm:prSet/>
      <dgm:spPr/>
      <dgm:t>
        <a:bodyPr/>
        <a:lstStyle/>
        <a:p>
          <a:r>
            <a:rPr lang="en-GB" b="1" i="1" baseline="0" dirty="0"/>
            <a:t>Cash rebates</a:t>
          </a:r>
          <a:endParaRPr lang="en-GB" dirty="0"/>
        </a:p>
      </dgm:t>
    </dgm:pt>
    <dgm:pt modelId="{DF157A8D-B642-4876-9811-E0425444A905}" type="parTrans" cxnId="{BE08738B-311B-475B-8CE9-64DF16C00D9C}">
      <dgm:prSet/>
      <dgm:spPr/>
      <dgm:t>
        <a:bodyPr/>
        <a:lstStyle/>
        <a:p>
          <a:endParaRPr lang="en-GB"/>
        </a:p>
      </dgm:t>
    </dgm:pt>
    <dgm:pt modelId="{E85A1FB8-763D-4201-A1C9-7E9B2237E274}" type="sibTrans" cxnId="{BE08738B-311B-475B-8CE9-64DF16C00D9C}">
      <dgm:prSet/>
      <dgm:spPr/>
      <dgm:t>
        <a:bodyPr/>
        <a:lstStyle/>
        <a:p>
          <a:endParaRPr lang="en-GB"/>
        </a:p>
      </dgm:t>
    </dgm:pt>
    <dgm:pt modelId="{51D828CB-63C0-47A3-A627-873FCD7C76AF}">
      <dgm:prSet/>
      <dgm:spPr/>
      <dgm:t>
        <a:bodyPr/>
        <a:lstStyle/>
        <a:p>
          <a:r>
            <a:rPr lang="en-IN" dirty="0"/>
            <a:t>Followed by </a:t>
          </a:r>
          <a:r>
            <a:rPr lang="en-GB" dirty="0"/>
            <a:t>Supermarkets and department stores</a:t>
          </a:r>
        </a:p>
      </dgm:t>
    </dgm:pt>
    <dgm:pt modelId="{696E4BF6-516E-4E1D-A6A1-A590AC287F9F}" type="parTrans" cxnId="{8D75ACF5-9734-429B-A578-CA5D5B3A6ADB}">
      <dgm:prSet/>
      <dgm:spPr/>
      <dgm:t>
        <a:bodyPr/>
        <a:lstStyle/>
        <a:p>
          <a:endParaRPr lang="en-GB"/>
        </a:p>
      </dgm:t>
    </dgm:pt>
    <dgm:pt modelId="{EC830A57-B79F-4F91-A1BC-FCB17CEEC72E}" type="sibTrans" cxnId="{8D75ACF5-9734-429B-A578-CA5D5B3A6ADB}">
      <dgm:prSet/>
      <dgm:spPr/>
      <dgm:t>
        <a:bodyPr/>
        <a:lstStyle/>
        <a:p>
          <a:endParaRPr lang="en-GB"/>
        </a:p>
      </dgm:t>
    </dgm:pt>
    <dgm:pt modelId="{8D38E050-F5B7-459C-8916-6B1C9FE4F042}">
      <dgm:prSet/>
      <dgm:spPr/>
      <dgm:t>
        <a:bodyPr/>
        <a:lstStyle/>
        <a:p>
          <a:r>
            <a:rPr lang="en-US" dirty="0"/>
            <a:t>Drop the price on well-known brands to stimulate additional store traffic</a:t>
          </a:r>
          <a:endParaRPr lang="en-GB" dirty="0"/>
        </a:p>
      </dgm:t>
    </dgm:pt>
    <dgm:pt modelId="{5BB7022C-AD8B-469F-9B97-23C5A023EC7A}" type="parTrans" cxnId="{821324E5-FF3F-4EC2-A158-114D16BED675}">
      <dgm:prSet/>
      <dgm:spPr/>
      <dgm:t>
        <a:bodyPr/>
        <a:lstStyle/>
        <a:p>
          <a:endParaRPr lang="en-GB"/>
        </a:p>
      </dgm:t>
    </dgm:pt>
    <dgm:pt modelId="{15951CA8-A403-4902-B40B-918D6863C279}" type="sibTrans" cxnId="{821324E5-FF3F-4EC2-A158-114D16BED675}">
      <dgm:prSet/>
      <dgm:spPr/>
      <dgm:t>
        <a:bodyPr/>
        <a:lstStyle/>
        <a:p>
          <a:endParaRPr lang="en-GB"/>
        </a:p>
      </dgm:t>
    </dgm:pt>
    <dgm:pt modelId="{CD1A93C5-9BAD-4086-955A-FBB14A763EED}">
      <dgm:prSet/>
      <dgm:spPr/>
      <dgm:t>
        <a:bodyPr/>
        <a:lstStyle/>
        <a:p>
          <a:r>
            <a:rPr lang="en-US" dirty="0"/>
            <a:t>Special prices in certain seasons</a:t>
          </a:r>
          <a:endParaRPr lang="en-GB" dirty="0"/>
        </a:p>
      </dgm:t>
    </dgm:pt>
    <dgm:pt modelId="{7E1585EF-A5D3-4D3B-801C-B7E32F518F17}" type="parTrans" cxnId="{F9EFC077-BA5E-41EF-874C-1CB36F6B745B}">
      <dgm:prSet/>
      <dgm:spPr/>
    </dgm:pt>
    <dgm:pt modelId="{7386D5B8-57E7-4A36-B978-4DA78D758048}" type="sibTrans" cxnId="{F9EFC077-BA5E-41EF-874C-1CB36F6B745B}">
      <dgm:prSet/>
      <dgm:spPr/>
    </dgm:pt>
    <dgm:pt modelId="{C5445E8C-0BA4-4B1F-AFD8-564EEFA85C8E}">
      <dgm:prSet/>
      <dgm:spPr/>
      <dgm:t>
        <a:bodyPr/>
        <a:lstStyle/>
        <a:p>
          <a:r>
            <a:rPr lang="en-US" dirty="0"/>
            <a:t>Special prices exclusively to certain customers</a:t>
          </a:r>
          <a:endParaRPr lang="en-GB" dirty="0"/>
        </a:p>
      </dgm:t>
    </dgm:pt>
    <dgm:pt modelId="{7121BFCA-0FC9-4665-8528-5960C43711EF}" type="parTrans" cxnId="{484FAF7F-389D-47B4-A913-6989412979F5}">
      <dgm:prSet/>
      <dgm:spPr/>
    </dgm:pt>
    <dgm:pt modelId="{F8A3C4C4-CBB1-4946-BAC7-7052CA8DE505}" type="sibTrans" cxnId="{484FAF7F-389D-47B4-A913-6989412979F5}">
      <dgm:prSet/>
      <dgm:spPr/>
    </dgm:pt>
    <dgm:pt modelId="{E8C3B052-6708-45C6-975A-98262BB597D2}">
      <dgm:prSet/>
      <dgm:spPr/>
      <dgm:t>
        <a:bodyPr/>
        <a:lstStyle/>
        <a:p>
          <a:r>
            <a:rPr lang="en-US" dirty="0"/>
            <a:t>Encourage intermediary to purchase of the manufacturers’ products within a specified time period</a:t>
          </a:r>
          <a:endParaRPr lang="en-GB" dirty="0"/>
        </a:p>
      </dgm:t>
    </dgm:pt>
    <dgm:pt modelId="{46D05E31-FFB8-4A42-9CD2-A57D39408044}" type="parTrans" cxnId="{FE59DF96-CAFD-4B92-8F8F-BF3FB7F3455E}">
      <dgm:prSet/>
      <dgm:spPr/>
    </dgm:pt>
    <dgm:pt modelId="{EC8EA66C-0BBA-4F41-AFBE-7848FB06BBBA}" type="sibTrans" cxnId="{FE59DF96-CAFD-4B92-8F8F-BF3FB7F3455E}">
      <dgm:prSet/>
      <dgm:spPr/>
    </dgm:pt>
    <dgm:pt modelId="{1530C873-2C4D-47D0-8D56-F12C37B560FD}" type="pres">
      <dgm:prSet presAssocID="{B9DA0AF9-C9D3-469F-990D-DB74EB84C019}" presName="Name0" presStyleCnt="0">
        <dgm:presLayoutVars>
          <dgm:dir/>
          <dgm:animLvl val="lvl"/>
          <dgm:resizeHandles val="exact"/>
        </dgm:presLayoutVars>
      </dgm:prSet>
      <dgm:spPr/>
    </dgm:pt>
    <dgm:pt modelId="{23EBF808-0D43-47FB-8B20-3C098F00F2C1}" type="pres">
      <dgm:prSet presAssocID="{D40DB846-2B71-4D69-B649-24A205877C31}" presName="linNode" presStyleCnt="0"/>
      <dgm:spPr/>
    </dgm:pt>
    <dgm:pt modelId="{897F7A8A-4BF2-4623-B639-1C0594053B2E}" type="pres">
      <dgm:prSet presAssocID="{D40DB846-2B71-4D69-B649-24A205877C31}" presName="parentText" presStyleLbl="node1" presStyleIdx="0" presStyleCnt="4">
        <dgm:presLayoutVars>
          <dgm:chMax val="1"/>
          <dgm:bulletEnabled val="1"/>
        </dgm:presLayoutVars>
      </dgm:prSet>
      <dgm:spPr/>
    </dgm:pt>
    <dgm:pt modelId="{83ECD4D6-5B9B-4505-A872-3FB2C382653E}" type="pres">
      <dgm:prSet presAssocID="{D40DB846-2B71-4D69-B649-24A205877C31}" presName="descendantText" presStyleLbl="alignAccFollowNode1" presStyleIdx="0" presStyleCnt="4">
        <dgm:presLayoutVars>
          <dgm:bulletEnabled val="1"/>
        </dgm:presLayoutVars>
      </dgm:prSet>
      <dgm:spPr/>
    </dgm:pt>
    <dgm:pt modelId="{6D88D9F8-A8A9-4655-9830-942D9AB75E34}" type="pres">
      <dgm:prSet presAssocID="{E4E5DFCE-DBE5-4A77-95FC-9876C7295AD7}" presName="sp" presStyleCnt="0"/>
      <dgm:spPr/>
    </dgm:pt>
    <dgm:pt modelId="{DB010E80-2B94-499B-95C1-2B8C70A761E1}" type="pres">
      <dgm:prSet presAssocID="{8AB80139-94D1-4457-BE76-098B01E06758}" presName="linNode" presStyleCnt="0"/>
      <dgm:spPr/>
    </dgm:pt>
    <dgm:pt modelId="{AFA16B7E-EBDC-4BFD-B28C-E8498EA40935}" type="pres">
      <dgm:prSet presAssocID="{8AB80139-94D1-4457-BE76-098B01E06758}" presName="parentText" presStyleLbl="node1" presStyleIdx="1" presStyleCnt="4">
        <dgm:presLayoutVars>
          <dgm:chMax val="1"/>
          <dgm:bulletEnabled val="1"/>
        </dgm:presLayoutVars>
      </dgm:prSet>
      <dgm:spPr/>
    </dgm:pt>
    <dgm:pt modelId="{F5ADBDBD-F1F9-4659-AFFA-33F8E25DB833}" type="pres">
      <dgm:prSet presAssocID="{8AB80139-94D1-4457-BE76-098B01E06758}" presName="descendantText" presStyleLbl="alignAccFollowNode1" presStyleIdx="1" presStyleCnt="4">
        <dgm:presLayoutVars>
          <dgm:bulletEnabled val="1"/>
        </dgm:presLayoutVars>
      </dgm:prSet>
      <dgm:spPr/>
    </dgm:pt>
    <dgm:pt modelId="{249867E6-BD5C-43FB-B5FB-00C061BAF808}" type="pres">
      <dgm:prSet presAssocID="{D03522F9-6552-4E0D-8564-A5BCF15D404F}" presName="sp" presStyleCnt="0"/>
      <dgm:spPr/>
    </dgm:pt>
    <dgm:pt modelId="{384B7F84-7D6A-47AD-9CE9-1253691CC7F7}" type="pres">
      <dgm:prSet presAssocID="{60C0C91B-DE3A-4748-823B-2E60C6CE96AD}" presName="linNode" presStyleCnt="0"/>
      <dgm:spPr/>
    </dgm:pt>
    <dgm:pt modelId="{7EF8D1AD-340F-4B40-9C82-750CDAF3527A}" type="pres">
      <dgm:prSet presAssocID="{60C0C91B-DE3A-4748-823B-2E60C6CE96AD}" presName="parentText" presStyleLbl="node1" presStyleIdx="2" presStyleCnt="4">
        <dgm:presLayoutVars>
          <dgm:chMax val="1"/>
          <dgm:bulletEnabled val="1"/>
        </dgm:presLayoutVars>
      </dgm:prSet>
      <dgm:spPr/>
    </dgm:pt>
    <dgm:pt modelId="{0498BB9A-0B37-4AB3-8585-1DAA4CA734E0}" type="pres">
      <dgm:prSet presAssocID="{60C0C91B-DE3A-4748-823B-2E60C6CE96AD}" presName="descendantText" presStyleLbl="alignAccFollowNode1" presStyleIdx="2" presStyleCnt="4">
        <dgm:presLayoutVars>
          <dgm:bulletEnabled val="1"/>
        </dgm:presLayoutVars>
      </dgm:prSet>
      <dgm:spPr/>
    </dgm:pt>
    <dgm:pt modelId="{999EE889-D3CD-4AA1-9A19-89F5E875EE02}" type="pres">
      <dgm:prSet presAssocID="{094838CF-A694-4272-9C54-A8FEE68B67FC}" presName="sp" presStyleCnt="0"/>
      <dgm:spPr/>
    </dgm:pt>
    <dgm:pt modelId="{F129CBFA-97E1-4945-AC48-5DE13C3DD2B6}" type="pres">
      <dgm:prSet presAssocID="{0D1B8A64-D003-4B25-81CE-58D73D27D3EB}" presName="linNode" presStyleCnt="0"/>
      <dgm:spPr/>
    </dgm:pt>
    <dgm:pt modelId="{76FC8621-A3FA-4F99-B4D0-698BC1C37F77}" type="pres">
      <dgm:prSet presAssocID="{0D1B8A64-D003-4B25-81CE-58D73D27D3EB}" presName="parentText" presStyleLbl="node1" presStyleIdx="3" presStyleCnt="4">
        <dgm:presLayoutVars>
          <dgm:chMax val="1"/>
          <dgm:bulletEnabled val="1"/>
        </dgm:presLayoutVars>
      </dgm:prSet>
      <dgm:spPr/>
    </dgm:pt>
    <dgm:pt modelId="{808AF41D-3312-43A3-A16D-BA8880113471}" type="pres">
      <dgm:prSet presAssocID="{0D1B8A64-D003-4B25-81CE-58D73D27D3EB}" presName="descendantText" presStyleLbl="alignAccFollowNode1" presStyleIdx="3" presStyleCnt="4">
        <dgm:presLayoutVars>
          <dgm:bulletEnabled val="1"/>
        </dgm:presLayoutVars>
      </dgm:prSet>
      <dgm:spPr/>
    </dgm:pt>
  </dgm:ptLst>
  <dgm:cxnLst>
    <dgm:cxn modelId="{A5658714-4BCC-464D-8197-318F7CDCB044}" srcId="{B9DA0AF9-C9D3-469F-990D-DB74EB84C019}" destId="{60C0C91B-DE3A-4748-823B-2E60C6CE96AD}" srcOrd="2" destOrd="0" parTransId="{E5AC63B9-A63F-4C9B-A303-EF9503B32B7B}" sibTransId="{094838CF-A694-4272-9C54-A8FEE68B67FC}"/>
    <dgm:cxn modelId="{79387D1E-8124-4B5A-BCDC-F9A9A41CC6F0}" type="presOf" srcId="{E8C3B052-6708-45C6-975A-98262BB597D2}" destId="{808AF41D-3312-43A3-A16D-BA8880113471}" srcOrd="0" destOrd="0" presId="urn:microsoft.com/office/officeart/2005/8/layout/vList5"/>
    <dgm:cxn modelId="{671DE627-4D9C-44B4-846B-E66CB3680C7F}" type="presOf" srcId="{8D38E050-F5B7-459C-8916-6B1C9FE4F042}" destId="{83ECD4D6-5B9B-4505-A872-3FB2C382653E}" srcOrd="0" destOrd="1" presId="urn:microsoft.com/office/officeart/2005/8/layout/vList5"/>
    <dgm:cxn modelId="{636F845F-4D0F-4ADD-BCC5-F660F2F72CA2}" srcId="{B9DA0AF9-C9D3-469F-990D-DB74EB84C019}" destId="{8AB80139-94D1-4457-BE76-098B01E06758}" srcOrd="1" destOrd="0" parTransId="{7FF8ADAB-FB40-4A1D-93C8-03D733F114E1}" sibTransId="{D03522F9-6552-4E0D-8564-A5BCF15D404F}"/>
    <dgm:cxn modelId="{E467E045-6A27-48BB-88B7-4AF17A328387}" type="presOf" srcId="{CD1A93C5-9BAD-4086-955A-FBB14A763EED}" destId="{F5ADBDBD-F1F9-4659-AFFA-33F8E25DB833}" srcOrd="0" destOrd="0" presId="urn:microsoft.com/office/officeart/2005/8/layout/vList5"/>
    <dgm:cxn modelId="{49A8D76D-2E42-44B0-A922-BF53CA2425D1}" type="presOf" srcId="{C5445E8C-0BA4-4B1F-AFD8-564EEFA85C8E}" destId="{0498BB9A-0B37-4AB3-8585-1DAA4CA734E0}" srcOrd="0" destOrd="0" presId="urn:microsoft.com/office/officeart/2005/8/layout/vList5"/>
    <dgm:cxn modelId="{17E50251-0915-4BD6-B079-B37A1DB428FF}" srcId="{B9DA0AF9-C9D3-469F-990D-DB74EB84C019}" destId="{D40DB846-2B71-4D69-B649-24A205877C31}" srcOrd="0" destOrd="0" parTransId="{AD8D6E72-2FF7-4172-8C71-5503774B5205}" sibTransId="{E4E5DFCE-DBE5-4A77-95FC-9876C7295AD7}"/>
    <dgm:cxn modelId="{62FFB876-D6CB-458D-9968-009D3567CBF8}" type="presOf" srcId="{60C0C91B-DE3A-4748-823B-2E60C6CE96AD}" destId="{7EF8D1AD-340F-4B40-9C82-750CDAF3527A}" srcOrd="0" destOrd="0" presId="urn:microsoft.com/office/officeart/2005/8/layout/vList5"/>
    <dgm:cxn modelId="{F9EFC077-BA5E-41EF-874C-1CB36F6B745B}" srcId="{8AB80139-94D1-4457-BE76-098B01E06758}" destId="{CD1A93C5-9BAD-4086-955A-FBB14A763EED}" srcOrd="0" destOrd="0" parTransId="{7E1585EF-A5D3-4D3B-801C-B7E32F518F17}" sibTransId="{7386D5B8-57E7-4A36-B978-4DA78D758048}"/>
    <dgm:cxn modelId="{8DFB5078-5D67-40AA-9889-778AD584DD95}" type="presOf" srcId="{B9DA0AF9-C9D3-469F-990D-DB74EB84C019}" destId="{1530C873-2C4D-47D0-8D56-F12C37B560FD}" srcOrd="0" destOrd="0" presId="urn:microsoft.com/office/officeart/2005/8/layout/vList5"/>
    <dgm:cxn modelId="{484FAF7F-389D-47B4-A913-6989412979F5}" srcId="{60C0C91B-DE3A-4748-823B-2E60C6CE96AD}" destId="{C5445E8C-0BA4-4B1F-AFD8-564EEFA85C8E}" srcOrd="0" destOrd="0" parTransId="{7121BFCA-0FC9-4665-8528-5960C43711EF}" sibTransId="{F8A3C4C4-CBB1-4946-BAC7-7052CA8DE505}"/>
    <dgm:cxn modelId="{BE08738B-311B-475B-8CE9-64DF16C00D9C}" srcId="{B9DA0AF9-C9D3-469F-990D-DB74EB84C019}" destId="{0D1B8A64-D003-4B25-81CE-58D73D27D3EB}" srcOrd="3" destOrd="0" parTransId="{DF157A8D-B642-4876-9811-E0425444A905}" sibTransId="{E85A1FB8-763D-4201-A1C9-7E9B2237E274}"/>
    <dgm:cxn modelId="{FE59DF96-CAFD-4B92-8F8F-BF3FB7F3455E}" srcId="{0D1B8A64-D003-4B25-81CE-58D73D27D3EB}" destId="{E8C3B052-6708-45C6-975A-98262BB597D2}" srcOrd="0" destOrd="0" parTransId="{46D05E31-FFB8-4A42-9CD2-A57D39408044}" sibTransId="{EC8EA66C-0BBA-4F41-AFBE-7848FB06BBBA}"/>
    <dgm:cxn modelId="{8D49C69F-CAB1-4D1E-BBE0-63616FAC537B}" type="presOf" srcId="{8AB80139-94D1-4457-BE76-098B01E06758}" destId="{AFA16B7E-EBDC-4BFD-B28C-E8498EA40935}" srcOrd="0" destOrd="0" presId="urn:microsoft.com/office/officeart/2005/8/layout/vList5"/>
    <dgm:cxn modelId="{46D98AA4-5F3C-41F0-93A9-9E582153773C}" type="presOf" srcId="{D40DB846-2B71-4D69-B649-24A205877C31}" destId="{897F7A8A-4BF2-4623-B639-1C0594053B2E}" srcOrd="0" destOrd="0" presId="urn:microsoft.com/office/officeart/2005/8/layout/vList5"/>
    <dgm:cxn modelId="{84CB9CB0-4135-4628-8C12-797E2685421C}" type="presOf" srcId="{51D828CB-63C0-47A3-A627-873FCD7C76AF}" destId="{83ECD4D6-5B9B-4505-A872-3FB2C382653E}" srcOrd="0" destOrd="0" presId="urn:microsoft.com/office/officeart/2005/8/layout/vList5"/>
    <dgm:cxn modelId="{CD43ABCF-FC8E-4398-B87C-60C2D202CF4A}" type="presOf" srcId="{0D1B8A64-D003-4B25-81CE-58D73D27D3EB}" destId="{76FC8621-A3FA-4F99-B4D0-698BC1C37F77}" srcOrd="0" destOrd="0" presId="urn:microsoft.com/office/officeart/2005/8/layout/vList5"/>
    <dgm:cxn modelId="{821324E5-FF3F-4EC2-A158-114D16BED675}" srcId="{D40DB846-2B71-4D69-B649-24A205877C31}" destId="{8D38E050-F5B7-459C-8916-6B1C9FE4F042}" srcOrd="1" destOrd="0" parTransId="{5BB7022C-AD8B-469F-9B97-23C5A023EC7A}" sibTransId="{15951CA8-A403-4902-B40B-918D6863C279}"/>
    <dgm:cxn modelId="{8D75ACF5-9734-429B-A578-CA5D5B3A6ADB}" srcId="{D40DB846-2B71-4D69-B649-24A205877C31}" destId="{51D828CB-63C0-47A3-A627-873FCD7C76AF}" srcOrd="0" destOrd="0" parTransId="{696E4BF6-516E-4E1D-A6A1-A590AC287F9F}" sibTransId="{EC830A57-B79F-4F91-A1BC-FCB17CEEC72E}"/>
    <dgm:cxn modelId="{BD0E75E8-CCBB-4985-9A84-4A3417D2A7A6}" type="presParOf" srcId="{1530C873-2C4D-47D0-8D56-F12C37B560FD}" destId="{23EBF808-0D43-47FB-8B20-3C098F00F2C1}" srcOrd="0" destOrd="0" presId="urn:microsoft.com/office/officeart/2005/8/layout/vList5"/>
    <dgm:cxn modelId="{A67EFE9B-5B47-4B3A-A8F4-F1755ABFBCE6}" type="presParOf" srcId="{23EBF808-0D43-47FB-8B20-3C098F00F2C1}" destId="{897F7A8A-4BF2-4623-B639-1C0594053B2E}" srcOrd="0" destOrd="0" presId="urn:microsoft.com/office/officeart/2005/8/layout/vList5"/>
    <dgm:cxn modelId="{AE9EAAC5-81D0-4020-A830-7C5B884AE8E5}" type="presParOf" srcId="{23EBF808-0D43-47FB-8B20-3C098F00F2C1}" destId="{83ECD4D6-5B9B-4505-A872-3FB2C382653E}" srcOrd="1" destOrd="0" presId="urn:microsoft.com/office/officeart/2005/8/layout/vList5"/>
    <dgm:cxn modelId="{6612BF69-69D8-408F-BEBA-5ECE2E670875}" type="presParOf" srcId="{1530C873-2C4D-47D0-8D56-F12C37B560FD}" destId="{6D88D9F8-A8A9-4655-9830-942D9AB75E34}" srcOrd="1" destOrd="0" presId="urn:microsoft.com/office/officeart/2005/8/layout/vList5"/>
    <dgm:cxn modelId="{8F6220BE-7FB8-4949-980B-64767180432A}" type="presParOf" srcId="{1530C873-2C4D-47D0-8D56-F12C37B560FD}" destId="{DB010E80-2B94-499B-95C1-2B8C70A761E1}" srcOrd="2" destOrd="0" presId="urn:microsoft.com/office/officeart/2005/8/layout/vList5"/>
    <dgm:cxn modelId="{30788309-C984-4955-A110-3E73948FCFBD}" type="presParOf" srcId="{DB010E80-2B94-499B-95C1-2B8C70A761E1}" destId="{AFA16B7E-EBDC-4BFD-B28C-E8498EA40935}" srcOrd="0" destOrd="0" presId="urn:microsoft.com/office/officeart/2005/8/layout/vList5"/>
    <dgm:cxn modelId="{44A22048-DE0C-4274-BDAD-D6C3E29E7B12}" type="presParOf" srcId="{DB010E80-2B94-499B-95C1-2B8C70A761E1}" destId="{F5ADBDBD-F1F9-4659-AFFA-33F8E25DB833}" srcOrd="1" destOrd="0" presId="urn:microsoft.com/office/officeart/2005/8/layout/vList5"/>
    <dgm:cxn modelId="{A10BCC0F-AED6-45B0-9498-284EDE102DF0}" type="presParOf" srcId="{1530C873-2C4D-47D0-8D56-F12C37B560FD}" destId="{249867E6-BD5C-43FB-B5FB-00C061BAF808}" srcOrd="3" destOrd="0" presId="urn:microsoft.com/office/officeart/2005/8/layout/vList5"/>
    <dgm:cxn modelId="{A8A98D19-4267-49A7-AEAA-AE9906547C91}" type="presParOf" srcId="{1530C873-2C4D-47D0-8D56-F12C37B560FD}" destId="{384B7F84-7D6A-47AD-9CE9-1253691CC7F7}" srcOrd="4" destOrd="0" presId="urn:microsoft.com/office/officeart/2005/8/layout/vList5"/>
    <dgm:cxn modelId="{C528F770-2879-4800-90DA-2FD1FAF9D6C4}" type="presParOf" srcId="{384B7F84-7D6A-47AD-9CE9-1253691CC7F7}" destId="{7EF8D1AD-340F-4B40-9C82-750CDAF3527A}" srcOrd="0" destOrd="0" presId="urn:microsoft.com/office/officeart/2005/8/layout/vList5"/>
    <dgm:cxn modelId="{DD9EB830-1A22-459B-8B42-19903F561DD1}" type="presParOf" srcId="{384B7F84-7D6A-47AD-9CE9-1253691CC7F7}" destId="{0498BB9A-0B37-4AB3-8585-1DAA4CA734E0}" srcOrd="1" destOrd="0" presId="urn:microsoft.com/office/officeart/2005/8/layout/vList5"/>
    <dgm:cxn modelId="{910013E7-2BFD-4CA3-B728-C16D2239EB6E}" type="presParOf" srcId="{1530C873-2C4D-47D0-8D56-F12C37B560FD}" destId="{999EE889-D3CD-4AA1-9A19-89F5E875EE02}" srcOrd="5" destOrd="0" presId="urn:microsoft.com/office/officeart/2005/8/layout/vList5"/>
    <dgm:cxn modelId="{ADFCAD28-C986-4CFB-9285-E6AFA581415F}" type="presParOf" srcId="{1530C873-2C4D-47D0-8D56-F12C37B560FD}" destId="{F129CBFA-97E1-4945-AC48-5DE13C3DD2B6}" srcOrd="6" destOrd="0" presId="urn:microsoft.com/office/officeart/2005/8/layout/vList5"/>
    <dgm:cxn modelId="{335625D4-B841-4D59-9DE9-F0A3B31E0A17}" type="presParOf" srcId="{F129CBFA-97E1-4945-AC48-5DE13C3DD2B6}" destId="{76FC8621-A3FA-4F99-B4D0-698BC1C37F77}" srcOrd="0" destOrd="0" presId="urn:microsoft.com/office/officeart/2005/8/layout/vList5"/>
    <dgm:cxn modelId="{C3C0F476-446B-4764-ACD3-74E880D6DC1F}" type="presParOf" srcId="{F129CBFA-97E1-4945-AC48-5DE13C3DD2B6}" destId="{808AF41D-3312-43A3-A16D-BA8880113471}"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A2E589A6-46A0-4D58-887B-EA934AE9A7BB}"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GB"/>
        </a:p>
      </dgm:t>
    </dgm:pt>
    <dgm:pt modelId="{C6A99E5B-0CF7-486E-8602-C3531865F3AF}">
      <dgm:prSet/>
      <dgm:spPr/>
      <dgm:t>
        <a:bodyPr/>
        <a:lstStyle/>
        <a:p>
          <a:r>
            <a:rPr lang="en-US" dirty="0"/>
            <a:t>Longer payment terms</a:t>
          </a:r>
          <a:endParaRPr lang="en-GB" dirty="0"/>
        </a:p>
      </dgm:t>
    </dgm:pt>
    <dgm:pt modelId="{BCC0EF3D-42E4-4874-BF04-CC67C2BAFD40}" type="parTrans" cxnId="{30819A0D-F2E5-4F62-B034-9476669E5579}">
      <dgm:prSet/>
      <dgm:spPr/>
      <dgm:t>
        <a:bodyPr/>
        <a:lstStyle/>
        <a:p>
          <a:endParaRPr lang="en-GB"/>
        </a:p>
      </dgm:t>
    </dgm:pt>
    <dgm:pt modelId="{F455BF34-1AE7-4FB4-8C04-763B4F4004A4}" type="sibTrans" cxnId="{30819A0D-F2E5-4F62-B034-9476669E5579}">
      <dgm:prSet/>
      <dgm:spPr/>
      <dgm:t>
        <a:bodyPr/>
        <a:lstStyle/>
        <a:p>
          <a:endParaRPr lang="en-GB"/>
        </a:p>
      </dgm:t>
    </dgm:pt>
    <dgm:pt modelId="{52C282F2-9058-47C1-B350-BEB7C8502636}">
      <dgm:prSet/>
      <dgm:spPr/>
      <dgm:t>
        <a:bodyPr/>
        <a:lstStyle/>
        <a:p>
          <a:r>
            <a:rPr lang="en-US" dirty="0"/>
            <a:t>Warranties and service contracts</a:t>
          </a:r>
          <a:endParaRPr lang="en-GB" dirty="0"/>
        </a:p>
      </dgm:t>
    </dgm:pt>
    <dgm:pt modelId="{4BAAF3A0-826A-45A1-AF42-55341479CCEC}" type="parTrans" cxnId="{434E5B76-3522-40BA-A0D2-A8524D27F893}">
      <dgm:prSet/>
      <dgm:spPr/>
      <dgm:t>
        <a:bodyPr/>
        <a:lstStyle/>
        <a:p>
          <a:endParaRPr lang="en-GB"/>
        </a:p>
      </dgm:t>
    </dgm:pt>
    <dgm:pt modelId="{2DE0ADB3-7ACA-4FFC-B74C-BD6E674FA61A}" type="sibTrans" cxnId="{434E5B76-3522-40BA-A0D2-A8524D27F893}">
      <dgm:prSet/>
      <dgm:spPr/>
      <dgm:t>
        <a:bodyPr/>
        <a:lstStyle/>
        <a:p>
          <a:endParaRPr lang="en-GB"/>
        </a:p>
      </dgm:t>
    </dgm:pt>
    <dgm:pt modelId="{CE0A6658-9FAD-48D7-8670-9A1A62955187}">
      <dgm:prSet/>
      <dgm:spPr/>
      <dgm:t>
        <a:bodyPr/>
        <a:lstStyle/>
        <a:p>
          <a:r>
            <a:rPr lang="en-US" dirty="0"/>
            <a:t>Psychological discounting.</a:t>
          </a:r>
          <a:endParaRPr lang="en-GB" dirty="0"/>
        </a:p>
      </dgm:t>
    </dgm:pt>
    <dgm:pt modelId="{52CEA9E3-783A-4AC8-803D-08442C6D9ACD}" type="parTrans" cxnId="{F3B0A090-A1DC-4FE6-B5E8-E8AEB3927FDF}">
      <dgm:prSet/>
      <dgm:spPr/>
      <dgm:t>
        <a:bodyPr/>
        <a:lstStyle/>
        <a:p>
          <a:endParaRPr lang="en-GB"/>
        </a:p>
      </dgm:t>
    </dgm:pt>
    <dgm:pt modelId="{F4980E49-C18E-4F92-9013-7113D988B004}" type="sibTrans" cxnId="{F3B0A090-A1DC-4FE6-B5E8-E8AEB3927FDF}">
      <dgm:prSet/>
      <dgm:spPr/>
      <dgm:t>
        <a:bodyPr/>
        <a:lstStyle/>
        <a:p>
          <a:endParaRPr lang="en-GB"/>
        </a:p>
      </dgm:t>
    </dgm:pt>
    <dgm:pt modelId="{757C859D-FC52-4529-9637-356EEDFC8D17}">
      <dgm:prSet/>
      <dgm:spPr/>
      <dgm:t>
        <a:bodyPr/>
        <a:lstStyle/>
        <a:p>
          <a:r>
            <a:rPr lang="en-GB" b="1" i="1" baseline="0" dirty="0"/>
            <a:t>Low-interest financing</a:t>
          </a:r>
          <a:endParaRPr lang="en-GB" dirty="0"/>
        </a:p>
      </dgm:t>
    </dgm:pt>
    <dgm:pt modelId="{546ACEF4-86FC-43CA-A3B8-80FB56F50923}" type="parTrans" cxnId="{313951DA-2D15-4DD2-AEFD-DB752CE48463}">
      <dgm:prSet/>
      <dgm:spPr/>
    </dgm:pt>
    <dgm:pt modelId="{47CD0213-09D9-4A3C-935C-DFC8993CC58C}" type="sibTrans" cxnId="{313951DA-2D15-4DD2-AEFD-DB752CE48463}">
      <dgm:prSet/>
      <dgm:spPr/>
    </dgm:pt>
    <dgm:pt modelId="{CD41BF3C-44ED-4069-9B9E-9DD6E4018987}">
      <dgm:prSet/>
      <dgm:spPr/>
      <dgm:t>
        <a:bodyPr/>
        <a:lstStyle/>
        <a:p>
          <a:r>
            <a:rPr lang="en-US" dirty="0"/>
            <a:t>Automakers have used no-interest financing to try to attract more customers.</a:t>
          </a:r>
          <a:endParaRPr lang="en-GB" dirty="0"/>
        </a:p>
      </dgm:t>
    </dgm:pt>
    <dgm:pt modelId="{7B0BC3A1-3D1C-4FEF-96AF-22C12F9512CA}" type="parTrans" cxnId="{4784031E-DBFF-4F33-A37A-5749897A9C25}">
      <dgm:prSet/>
      <dgm:spPr/>
    </dgm:pt>
    <dgm:pt modelId="{392E2745-C747-4DAB-AA2D-BC6DAFB50655}" type="sibTrans" cxnId="{4784031E-DBFF-4F33-A37A-5749897A9C25}">
      <dgm:prSet/>
      <dgm:spPr/>
    </dgm:pt>
    <dgm:pt modelId="{3384AC96-0502-4D96-A331-DFC60CCE24C2}">
      <dgm:prSet/>
      <dgm:spPr/>
      <dgm:t>
        <a:bodyPr/>
        <a:lstStyle/>
        <a:p>
          <a:r>
            <a:rPr lang="en-GB" dirty="0"/>
            <a:t>Stretch l</a:t>
          </a:r>
          <a:r>
            <a:rPr lang="en-US" dirty="0" err="1"/>
            <a:t>oans</a:t>
          </a:r>
          <a:r>
            <a:rPr lang="en-US" dirty="0"/>
            <a:t> over longer periods and lower the monthly payments.</a:t>
          </a:r>
          <a:endParaRPr lang="en-GB" dirty="0"/>
        </a:p>
      </dgm:t>
    </dgm:pt>
    <dgm:pt modelId="{A08A4A03-BBC8-492E-AB28-555DBA628E7C}" type="parTrans" cxnId="{4CCDFB87-F687-47A5-A490-1045ED4A2348}">
      <dgm:prSet/>
      <dgm:spPr/>
    </dgm:pt>
    <dgm:pt modelId="{2080FE87-13C0-4831-BB84-5A5D98187024}" type="sibTrans" cxnId="{4CCDFB87-F687-47A5-A490-1045ED4A2348}">
      <dgm:prSet/>
      <dgm:spPr/>
    </dgm:pt>
    <dgm:pt modelId="{53E8AC4D-DF69-4BD1-A87E-DA311EC09A8E}">
      <dgm:prSet/>
      <dgm:spPr/>
      <dgm:t>
        <a:bodyPr/>
        <a:lstStyle/>
        <a:p>
          <a:r>
            <a:rPr lang="en-GB" dirty="0"/>
            <a:t>free or low-cost warranty or service contract.</a:t>
          </a:r>
        </a:p>
      </dgm:t>
    </dgm:pt>
    <dgm:pt modelId="{825BB3B1-F006-4C70-9B57-1E36DA50C658}" type="parTrans" cxnId="{D160D6D5-C3DC-46D4-AA47-A34A855F8373}">
      <dgm:prSet/>
      <dgm:spPr/>
    </dgm:pt>
    <dgm:pt modelId="{E777285B-17FF-48AD-B0F5-1A29CCCF3C4D}" type="sibTrans" cxnId="{D160D6D5-C3DC-46D4-AA47-A34A855F8373}">
      <dgm:prSet/>
      <dgm:spPr/>
    </dgm:pt>
    <dgm:pt modelId="{70002116-7FA1-4990-8068-613DCE15CC42}">
      <dgm:prSet/>
      <dgm:spPr/>
      <dgm:t>
        <a:bodyPr/>
        <a:lstStyle/>
        <a:p>
          <a:r>
            <a:rPr lang="en-US" dirty="0"/>
            <a:t>For example, “Was $359, now $299.”</a:t>
          </a:r>
          <a:endParaRPr lang="en-GB" dirty="0"/>
        </a:p>
      </dgm:t>
    </dgm:pt>
    <dgm:pt modelId="{20099C5B-40C6-41A2-B283-F9CEC34E9EE8}" type="parTrans" cxnId="{B5C8A277-B61C-4A21-AD94-14B4BA7FA364}">
      <dgm:prSet/>
      <dgm:spPr/>
    </dgm:pt>
    <dgm:pt modelId="{905AF98F-0896-42A0-B6C0-08CF552DA63A}" type="sibTrans" cxnId="{B5C8A277-B61C-4A21-AD94-14B4BA7FA364}">
      <dgm:prSet/>
      <dgm:spPr/>
    </dgm:pt>
    <dgm:pt modelId="{5DE3711C-1CC1-42FB-AFE3-6826F1901796}" type="pres">
      <dgm:prSet presAssocID="{A2E589A6-46A0-4D58-887B-EA934AE9A7BB}" presName="Name0" presStyleCnt="0">
        <dgm:presLayoutVars>
          <dgm:dir/>
          <dgm:animLvl val="lvl"/>
          <dgm:resizeHandles val="exact"/>
        </dgm:presLayoutVars>
      </dgm:prSet>
      <dgm:spPr/>
    </dgm:pt>
    <dgm:pt modelId="{6A66E12F-9417-470B-80B2-CA7647D1C4F6}" type="pres">
      <dgm:prSet presAssocID="{757C859D-FC52-4529-9637-356EEDFC8D17}" presName="linNode" presStyleCnt="0"/>
      <dgm:spPr/>
    </dgm:pt>
    <dgm:pt modelId="{52AF3F04-7937-4B76-9D1E-CF517111436E}" type="pres">
      <dgm:prSet presAssocID="{757C859D-FC52-4529-9637-356EEDFC8D17}" presName="parentText" presStyleLbl="node1" presStyleIdx="0" presStyleCnt="4">
        <dgm:presLayoutVars>
          <dgm:chMax val="1"/>
          <dgm:bulletEnabled val="1"/>
        </dgm:presLayoutVars>
      </dgm:prSet>
      <dgm:spPr/>
    </dgm:pt>
    <dgm:pt modelId="{A841AB81-3E90-451E-A3EE-06FC36642AE4}" type="pres">
      <dgm:prSet presAssocID="{757C859D-FC52-4529-9637-356EEDFC8D17}" presName="descendantText" presStyleLbl="alignAccFollowNode1" presStyleIdx="0" presStyleCnt="4">
        <dgm:presLayoutVars>
          <dgm:bulletEnabled val="1"/>
        </dgm:presLayoutVars>
      </dgm:prSet>
      <dgm:spPr/>
    </dgm:pt>
    <dgm:pt modelId="{7E93CBAA-911A-4A2B-91C1-B4EB60795AFE}" type="pres">
      <dgm:prSet presAssocID="{47CD0213-09D9-4A3C-935C-DFC8993CC58C}" presName="sp" presStyleCnt="0"/>
      <dgm:spPr/>
    </dgm:pt>
    <dgm:pt modelId="{EDA6B407-3AC9-45BB-9CC5-E101F2FEA540}" type="pres">
      <dgm:prSet presAssocID="{C6A99E5B-0CF7-486E-8602-C3531865F3AF}" presName="linNode" presStyleCnt="0"/>
      <dgm:spPr/>
    </dgm:pt>
    <dgm:pt modelId="{38B5DA4F-3DC4-43A3-94FF-A8641F386AC0}" type="pres">
      <dgm:prSet presAssocID="{C6A99E5B-0CF7-486E-8602-C3531865F3AF}" presName="parentText" presStyleLbl="node1" presStyleIdx="1" presStyleCnt="4">
        <dgm:presLayoutVars>
          <dgm:chMax val="1"/>
          <dgm:bulletEnabled val="1"/>
        </dgm:presLayoutVars>
      </dgm:prSet>
      <dgm:spPr/>
    </dgm:pt>
    <dgm:pt modelId="{C5BC2383-A6F0-4825-93F0-3046FF79FDD6}" type="pres">
      <dgm:prSet presAssocID="{C6A99E5B-0CF7-486E-8602-C3531865F3AF}" presName="descendantText" presStyleLbl="alignAccFollowNode1" presStyleIdx="1" presStyleCnt="4">
        <dgm:presLayoutVars>
          <dgm:bulletEnabled val="1"/>
        </dgm:presLayoutVars>
      </dgm:prSet>
      <dgm:spPr/>
    </dgm:pt>
    <dgm:pt modelId="{4B16572C-C5F6-403D-B1BA-9543E73C9925}" type="pres">
      <dgm:prSet presAssocID="{F455BF34-1AE7-4FB4-8C04-763B4F4004A4}" presName="sp" presStyleCnt="0"/>
      <dgm:spPr/>
    </dgm:pt>
    <dgm:pt modelId="{05233B16-9612-4CA6-90B0-40A762AA6448}" type="pres">
      <dgm:prSet presAssocID="{52C282F2-9058-47C1-B350-BEB7C8502636}" presName="linNode" presStyleCnt="0"/>
      <dgm:spPr/>
    </dgm:pt>
    <dgm:pt modelId="{93228BBD-CFC9-4BE8-ACAE-09BD4C6232DF}" type="pres">
      <dgm:prSet presAssocID="{52C282F2-9058-47C1-B350-BEB7C8502636}" presName="parentText" presStyleLbl="node1" presStyleIdx="2" presStyleCnt="4">
        <dgm:presLayoutVars>
          <dgm:chMax val="1"/>
          <dgm:bulletEnabled val="1"/>
        </dgm:presLayoutVars>
      </dgm:prSet>
      <dgm:spPr/>
    </dgm:pt>
    <dgm:pt modelId="{7666AEB4-0A71-4640-8A3B-5474E3690EF9}" type="pres">
      <dgm:prSet presAssocID="{52C282F2-9058-47C1-B350-BEB7C8502636}" presName="descendantText" presStyleLbl="alignAccFollowNode1" presStyleIdx="2" presStyleCnt="4">
        <dgm:presLayoutVars>
          <dgm:bulletEnabled val="1"/>
        </dgm:presLayoutVars>
      </dgm:prSet>
      <dgm:spPr/>
    </dgm:pt>
    <dgm:pt modelId="{8DECD6E9-4E15-4D80-83D0-1106C8ABE8FF}" type="pres">
      <dgm:prSet presAssocID="{2DE0ADB3-7ACA-4FFC-B74C-BD6E674FA61A}" presName="sp" presStyleCnt="0"/>
      <dgm:spPr/>
    </dgm:pt>
    <dgm:pt modelId="{A430DE01-666C-44EC-AD33-30C0DF5DCC84}" type="pres">
      <dgm:prSet presAssocID="{CE0A6658-9FAD-48D7-8670-9A1A62955187}" presName="linNode" presStyleCnt="0"/>
      <dgm:spPr/>
    </dgm:pt>
    <dgm:pt modelId="{5F10CD49-35FD-41AD-8AC3-25F0095BB95D}" type="pres">
      <dgm:prSet presAssocID="{CE0A6658-9FAD-48D7-8670-9A1A62955187}" presName="parentText" presStyleLbl="node1" presStyleIdx="3" presStyleCnt="4">
        <dgm:presLayoutVars>
          <dgm:chMax val="1"/>
          <dgm:bulletEnabled val="1"/>
        </dgm:presLayoutVars>
      </dgm:prSet>
      <dgm:spPr/>
    </dgm:pt>
    <dgm:pt modelId="{CE9C0C7C-E168-4F48-AF39-79DA389D30AD}" type="pres">
      <dgm:prSet presAssocID="{CE0A6658-9FAD-48D7-8670-9A1A62955187}" presName="descendantText" presStyleLbl="alignAccFollowNode1" presStyleIdx="3" presStyleCnt="4">
        <dgm:presLayoutVars>
          <dgm:bulletEnabled val="1"/>
        </dgm:presLayoutVars>
      </dgm:prSet>
      <dgm:spPr/>
    </dgm:pt>
  </dgm:ptLst>
  <dgm:cxnLst>
    <dgm:cxn modelId="{30819A0D-F2E5-4F62-B034-9476669E5579}" srcId="{A2E589A6-46A0-4D58-887B-EA934AE9A7BB}" destId="{C6A99E5B-0CF7-486E-8602-C3531865F3AF}" srcOrd="1" destOrd="0" parTransId="{BCC0EF3D-42E4-4874-BF04-CC67C2BAFD40}" sibTransId="{F455BF34-1AE7-4FB4-8C04-763B4F4004A4}"/>
    <dgm:cxn modelId="{4784031E-DBFF-4F33-A37A-5749897A9C25}" srcId="{757C859D-FC52-4529-9637-356EEDFC8D17}" destId="{CD41BF3C-44ED-4069-9B9E-9DD6E4018987}" srcOrd="0" destOrd="0" parTransId="{7B0BC3A1-3D1C-4FEF-96AF-22C12F9512CA}" sibTransId="{392E2745-C747-4DAB-AA2D-BC6DAFB50655}"/>
    <dgm:cxn modelId="{E23F0340-96E1-48B7-A719-75A053E53FD2}" type="presOf" srcId="{A2E589A6-46A0-4D58-887B-EA934AE9A7BB}" destId="{5DE3711C-1CC1-42FB-AFE3-6826F1901796}" srcOrd="0" destOrd="0" presId="urn:microsoft.com/office/officeart/2005/8/layout/vList5"/>
    <dgm:cxn modelId="{CA5CF24C-775E-4101-BEC5-FA584213D547}" type="presOf" srcId="{52C282F2-9058-47C1-B350-BEB7C8502636}" destId="{93228BBD-CFC9-4BE8-ACAE-09BD4C6232DF}" srcOrd="0" destOrd="0" presId="urn:microsoft.com/office/officeart/2005/8/layout/vList5"/>
    <dgm:cxn modelId="{AF2CA66D-6FB6-4DB8-B08F-0B78551B2F56}" type="presOf" srcId="{757C859D-FC52-4529-9637-356EEDFC8D17}" destId="{52AF3F04-7937-4B76-9D1E-CF517111436E}" srcOrd="0" destOrd="0" presId="urn:microsoft.com/office/officeart/2005/8/layout/vList5"/>
    <dgm:cxn modelId="{434E5B76-3522-40BA-A0D2-A8524D27F893}" srcId="{A2E589A6-46A0-4D58-887B-EA934AE9A7BB}" destId="{52C282F2-9058-47C1-B350-BEB7C8502636}" srcOrd="2" destOrd="0" parTransId="{4BAAF3A0-826A-45A1-AF42-55341479CCEC}" sibTransId="{2DE0ADB3-7ACA-4FFC-B74C-BD6E674FA61A}"/>
    <dgm:cxn modelId="{B5C8A277-B61C-4A21-AD94-14B4BA7FA364}" srcId="{CE0A6658-9FAD-48D7-8670-9A1A62955187}" destId="{70002116-7FA1-4990-8068-613DCE15CC42}" srcOrd="0" destOrd="0" parTransId="{20099C5B-40C6-41A2-B283-F9CEC34E9EE8}" sibTransId="{905AF98F-0896-42A0-B6C0-08CF552DA63A}"/>
    <dgm:cxn modelId="{E3D8F97D-D837-43A4-BADA-09E50DB4E5F1}" type="presOf" srcId="{3384AC96-0502-4D96-A331-DFC60CCE24C2}" destId="{C5BC2383-A6F0-4825-93F0-3046FF79FDD6}" srcOrd="0" destOrd="0" presId="urn:microsoft.com/office/officeart/2005/8/layout/vList5"/>
    <dgm:cxn modelId="{4CCDFB87-F687-47A5-A490-1045ED4A2348}" srcId="{C6A99E5B-0CF7-486E-8602-C3531865F3AF}" destId="{3384AC96-0502-4D96-A331-DFC60CCE24C2}" srcOrd="0" destOrd="0" parTransId="{A08A4A03-BBC8-492E-AB28-555DBA628E7C}" sibTransId="{2080FE87-13C0-4831-BB84-5A5D98187024}"/>
    <dgm:cxn modelId="{F3B0A090-A1DC-4FE6-B5E8-E8AEB3927FDF}" srcId="{A2E589A6-46A0-4D58-887B-EA934AE9A7BB}" destId="{CE0A6658-9FAD-48D7-8670-9A1A62955187}" srcOrd="3" destOrd="0" parTransId="{52CEA9E3-783A-4AC8-803D-08442C6D9ACD}" sibTransId="{F4980E49-C18E-4F92-9013-7113D988B004}"/>
    <dgm:cxn modelId="{630D919E-B43B-4F2B-A2ED-7E99681D9FC9}" type="presOf" srcId="{53E8AC4D-DF69-4BD1-A87E-DA311EC09A8E}" destId="{7666AEB4-0A71-4640-8A3B-5474E3690EF9}" srcOrd="0" destOrd="0" presId="urn:microsoft.com/office/officeart/2005/8/layout/vList5"/>
    <dgm:cxn modelId="{6240E3A1-FA0B-4EB0-B3BD-D5F123ABBFEA}" type="presOf" srcId="{CE0A6658-9FAD-48D7-8670-9A1A62955187}" destId="{5F10CD49-35FD-41AD-8AC3-25F0095BB95D}" srcOrd="0" destOrd="0" presId="urn:microsoft.com/office/officeart/2005/8/layout/vList5"/>
    <dgm:cxn modelId="{6354A7D1-0EBD-4C78-B9F4-D8EAD6F6BE97}" type="presOf" srcId="{CD41BF3C-44ED-4069-9B9E-9DD6E4018987}" destId="{A841AB81-3E90-451E-A3EE-06FC36642AE4}" srcOrd="0" destOrd="0" presId="urn:microsoft.com/office/officeart/2005/8/layout/vList5"/>
    <dgm:cxn modelId="{D160D6D5-C3DC-46D4-AA47-A34A855F8373}" srcId="{52C282F2-9058-47C1-B350-BEB7C8502636}" destId="{53E8AC4D-DF69-4BD1-A87E-DA311EC09A8E}" srcOrd="0" destOrd="0" parTransId="{825BB3B1-F006-4C70-9B57-1E36DA50C658}" sibTransId="{E777285B-17FF-48AD-B0F5-1A29CCCF3C4D}"/>
    <dgm:cxn modelId="{313951DA-2D15-4DD2-AEFD-DB752CE48463}" srcId="{A2E589A6-46A0-4D58-887B-EA934AE9A7BB}" destId="{757C859D-FC52-4529-9637-356EEDFC8D17}" srcOrd="0" destOrd="0" parTransId="{546ACEF4-86FC-43CA-A3B8-80FB56F50923}" sibTransId="{47CD0213-09D9-4A3C-935C-DFC8993CC58C}"/>
    <dgm:cxn modelId="{3B8B4CF1-F927-42DB-A558-CD4B7298E377}" type="presOf" srcId="{70002116-7FA1-4990-8068-613DCE15CC42}" destId="{CE9C0C7C-E168-4F48-AF39-79DA389D30AD}" srcOrd="0" destOrd="0" presId="urn:microsoft.com/office/officeart/2005/8/layout/vList5"/>
    <dgm:cxn modelId="{E9D765FB-FBD9-4C95-B8E0-7F99457D5F5B}" type="presOf" srcId="{C6A99E5B-0CF7-486E-8602-C3531865F3AF}" destId="{38B5DA4F-3DC4-43A3-94FF-A8641F386AC0}" srcOrd="0" destOrd="0" presId="urn:microsoft.com/office/officeart/2005/8/layout/vList5"/>
    <dgm:cxn modelId="{0AF0DBAF-4147-4086-BFE1-1724EC1DC669}" type="presParOf" srcId="{5DE3711C-1CC1-42FB-AFE3-6826F1901796}" destId="{6A66E12F-9417-470B-80B2-CA7647D1C4F6}" srcOrd="0" destOrd="0" presId="urn:microsoft.com/office/officeart/2005/8/layout/vList5"/>
    <dgm:cxn modelId="{E1340664-EC5B-484D-B76D-A7EE4EFA0020}" type="presParOf" srcId="{6A66E12F-9417-470B-80B2-CA7647D1C4F6}" destId="{52AF3F04-7937-4B76-9D1E-CF517111436E}" srcOrd="0" destOrd="0" presId="urn:microsoft.com/office/officeart/2005/8/layout/vList5"/>
    <dgm:cxn modelId="{691605E3-E6D9-4536-A3FD-E1E122C438B5}" type="presParOf" srcId="{6A66E12F-9417-470B-80B2-CA7647D1C4F6}" destId="{A841AB81-3E90-451E-A3EE-06FC36642AE4}" srcOrd="1" destOrd="0" presId="urn:microsoft.com/office/officeart/2005/8/layout/vList5"/>
    <dgm:cxn modelId="{E744427C-8E39-403E-AAF4-6AEDCF5A7710}" type="presParOf" srcId="{5DE3711C-1CC1-42FB-AFE3-6826F1901796}" destId="{7E93CBAA-911A-4A2B-91C1-B4EB60795AFE}" srcOrd="1" destOrd="0" presId="urn:microsoft.com/office/officeart/2005/8/layout/vList5"/>
    <dgm:cxn modelId="{81083BA7-9A02-4B0F-840E-315B0916D5E8}" type="presParOf" srcId="{5DE3711C-1CC1-42FB-AFE3-6826F1901796}" destId="{EDA6B407-3AC9-45BB-9CC5-E101F2FEA540}" srcOrd="2" destOrd="0" presId="urn:microsoft.com/office/officeart/2005/8/layout/vList5"/>
    <dgm:cxn modelId="{380496D0-5787-4537-A583-15F6A9598C93}" type="presParOf" srcId="{EDA6B407-3AC9-45BB-9CC5-E101F2FEA540}" destId="{38B5DA4F-3DC4-43A3-94FF-A8641F386AC0}" srcOrd="0" destOrd="0" presId="urn:microsoft.com/office/officeart/2005/8/layout/vList5"/>
    <dgm:cxn modelId="{1F1458EC-FDE1-46C1-B223-A7089198FA92}" type="presParOf" srcId="{EDA6B407-3AC9-45BB-9CC5-E101F2FEA540}" destId="{C5BC2383-A6F0-4825-93F0-3046FF79FDD6}" srcOrd="1" destOrd="0" presId="urn:microsoft.com/office/officeart/2005/8/layout/vList5"/>
    <dgm:cxn modelId="{4DAC1803-98D9-4BB7-9CF7-9B408546C0AB}" type="presParOf" srcId="{5DE3711C-1CC1-42FB-AFE3-6826F1901796}" destId="{4B16572C-C5F6-403D-B1BA-9543E73C9925}" srcOrd="3" destOrd="0" presId="urn:microsoft.com/office/officeart/2005/8/layout/vList5"/>
    <dgm:cxn modelId="{D6A8C5F1-A771-4C38-B677-B218DC9C5DF9}" type="presParOf" srcId="{5DE3711C-1CC1-42FB-AFE3-6826F1901796}" destId="{05233B16-9612-4CA6-90B0-40A762AA6448}" srcOrd="4" destOrd="0" presId="urn:microsoft.com/office/officeart/2005/8/layout/vList5"/>
    <dgm:cxn modelId="{5F98AC75-1A08-4393-9E99-5714949B5853}" type="presParOf" srcId="{05233B16-9612-4CA6-90B0-40A762AA6448}" destId="{93228BBD-CFC9-4BE8-ACAE-09BD4C6232DF}" srcOrd="0" destOrd="0" presId="urn:microsoft.com/office/officeart/2005/8/layout/vList5"/>
    <dgm:cxn modelId="{6759C5B2-7700-4144-B362-76ED85EB4233}" type="presParOf" srcId="{05233B16-9612-4CA6-90B0-40A762AA6448}" destId="{7666AEB4-0A71-4640-8A3B-5474E3690EF9}" srcOrd="1" destOrd="0" presId="urn:microsoft.com/office/officeart/2005/8/layout/vList5"/>
    <dgm:cxn modelId="{4E1F0C8A-BFD9-464F-A138-422C8D4C9365}" type="presParOf" srcId="{5DE3711C-1CC1-42FB-AFE3-6826F1901796}" destId="{8DECD6E9-4E15-4D80-83D0-1106C8ABE8FF}" srcOrd="5" destOrd="0" presId="urn:microsoft.com/office/officeart/2005/8/layout/vList5"/>
    <dgm:cxn modelId="{935BD2D0-3832-48D6-81BB-A4708D34A89E}" type="presParOf" srcId="{5DE3711C-1CC1-42FB-AFE3-6826F1901796}" destId="{A430DE01-666C-44EC-AD33-30C0DF5DCC84}" srcOrd="6" destOrd="0" presId="urn:microsoft.com/office/officeart/2005/8/layout/vList5"/>
    <dgm:cxn modelId="{7851E996-5714-4204-9E61-A09F35E04F02}" type="presParOf" srcId="{A430DE01-666C-44EC-AD33-30C0DF5DCC84}" destId="{5F10CD49-35FD-41AD-8AC3-25F0095BB95D}" srcOrd="0" destOrd="0" presId="urn:microsoft.com/office/officeart/2005/8/layout/vList5"/>
    <dgm:cxn modelId="{CE5EB286-31EA-4DA4-9B5E-B90F3B860E54}" type="presParOf" srcId="{A430DE01-666C-44EC-AD33-30C0DF5DCC84}" destId="{CE9C0C7C-E168-4F48-AF39-79DA389D30AD}"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30999CDC-B17C-4E44-ACD0-68A98E607FEE}" type="doc">
      <dgm:prSet loTypeId="urn:microsoft.com/office/officeart/2005/8/layout/vList5" loCatId="list" qsTypeId="urn:microsoft.com/office/officeart/2005/8/quickstyle/simple3" qsCatId="simple" csTypeId="urn:microsoft.com/office/officeart/2005/8/colors/accent1_2" csCatId="accent1"/>
      <dgm:spPr/>
      <dgm:t>
        <a:bodyPr/>
        <a:lstStyle/>
        <a:p>
          <a:endParaRPr lang="en-GB"/>
        </a:p>
      </dgm:t>
    </dgm:pt>
    <dgm:pt modelId="{F27A8E60-139D-43B3-A5A7-5C349CC4825C}">
      <dgm:prSet/>
      <dgm:spPr/>
      <dgm:t>
        <a:bodyPr/>
        <a:lstStyle/>
        <a:p>
          <a:r>
            <a:rPr lang="en-GB" b="1" i="1" baseline="0"/>
            <a:t>Customer-segment pricing</a:t>
          </a:r>
          <a:endParaRPr lang="en-GB"/>
        </a:p>
      </dgm:t>
    </dgm:pt>
    <dgm:pt modelId="{CEC24B69-A16D-4B62-AA8A-DED74D3C56AD}" type="parTrans" cxnId="{965BD4CC-07C5-4E98-A538-9518B1167E1D}">
      <dgm:prSet/>
      <dgm:spPr/>
      <dgm:t>
        <a:bodyPr/>
        <a:lstStyle/>
        <a:p>
          <a:endParaRPr lang="en-GB"/>
        </a:p>
      </dgm:t>
    </dgm:pt>
    <dgm:pt modelId="{9773CC82-0E23-4E30-9691-D0BD962E853A}" type="sibTrans" cxnId="{965BD4CC-07C5-4E98-A538-9518B1167E1D}">
      <dgm:prSet/>
      <dgm:spPr/>
      <dgm:t>
        <a:bodyPr/>
        <a:lstStyle/>
        <a:p>
          <a:endParaRPr lang="en-GB"/>
        </a:p>
      </dgm:t>
    </dgm:pt>
    <dgm:pt modelId="{6D56A948-348A-47BA-98E9-95251D5C89A7}">
      <dgm:prSet/>
      <dgm:spPr/>
      <dgm:t>
        <a:bodyPr/>
        <a:lstStyle/>
        <a:p>
          <a:r>
            <a:rPr lang="en-US" b="0" i="0" baseline="0"/>
            <a:t>Different customer groups pay different prices for the same </a:t>
          </a:r>
          <a:r>
            <a:rPr lang="en-GB" b="0" i="0" baseline="0"/>
            <a:t>product or service.</a:t>
          </a:r>
          <a:endParaRPr lang="en-GB"/>
        </a:p>
      </dgm:t>
    </dgm:pt>
    <dgm:pt modelId="{98A9C902-8A79-4BB2-ABB7-10DD23FE01CC}" type="parTrans" cxnId="{0D232B74-AE44-4267-8552-A354359EE9F5}">
      <dgm:prSet/>
      <dgm:spPr/>
      <dgm:t>
        <a:bodyPr/>
        <a:lstStyle/>
        <a:p>
          <a:endParaRPr lang="en-GB"/>
        </a:p>
      </dgm:t>
    </dgm:pt>
    <dgm:pt modelId="{48116961-ED25-4CDA-B64A-DAC0415398C5}" type="sibTrans" cxnId="{0D232B74-AE44-4267-8552-A354359EE9F5}">
      <dgm:prSet/>
      <dgm:spPr/>
      <dgm:t>
        <a:bodyPr/>
        <a:lstStyle/>
        <a:p>
          <a:endParaRPr lang="en-GB"/>
        </a:p>
      </dgm:t>
    </dgm:pt>
    <dgm:pt modelId="{5906FDA1-6A66-4585-835E-CD2A756CB197}">
      <dgm:prSet/>
      <dgm:spPr/>
      <dgm:t>
        <a:bodyPr/>
        <a:lstStyle/>
        <a:p>
          <a:r>
            <a:rPr lang="en-GB" b="1" i="1" baseline="0"/>
            <a:t>Product-form pricing</a:t>
          </a:r>
          <a:endParaRPr lang="en-GB"/>
        </a:p>
      </dgm:t>
    </dgm:pt>
    <dgm:pt modelId="{C29ED591-CB62-4045-A1A8-61D06FF087B6}" type="parTrans" cxnId="{9A6C1F71-CF90-4D24-BF32-FCAE37007080}">
      <dgm:prSet/>
      <dgm:spPr/>
      <dgm:t>
        <a:bodyPr/>
        <a:lstStyle/>
        <a:p>
          <a:endParaRPr lang="en-GB"/>
        </a:p>
      </dgm:t>
    </dgm:pt>
    <dgm:pt modelId="{5342BE72-C623-46B0-9F1B-81213C7C69D1}" type="sibTrans" cxnId="{9A6C1F71-CF90-4D24-BF32-FCAE37007080}">
      <dgm:prSet/>
      <dgm:spPr/>
      <dgm:t>
        <a:bodyPr/>
        <a:lstStyle/>
        <a:p>
          <a:endParaRPr lang="en-GB"/>
        </a:p>
      </dgm:t>
    </dgm:pt>
    <dgm:pt modelId="{996B06D9-ADAC-4B79-BE98-3BF58D8933E7}">
      <dgm:prSet/>
      <dgm:spPr/>
      <dgm:t>
        <a:bodyPr/>
        <a:lstStyle/>
        <a:p>
          <a:r>
            <a:rPr lang="en-US" b="0" i="0" baseline="0"/>
            <a:t>Different versions of the product are priced differently</a:t>
          </a:r>
          <a:endParaRPr lang="en-GB"/>
        </a:p>
      </dgm:t>
    </dgm:pt>
    <dgm:pt modelId="{DE1A5BA9-C45A-4F82-ADBB-DD8B4C6F95D9}" type="parTrans" cxnId="{510FA070-E77B-49E3-BD51-25CA53556715}">
      <dgm:prSet/>
      <dgm:spPr/>
      <dgm:t>
        <a:bodyPr/>
        <a:lstStyle/>
        <a:p>
          <a:endParaRPr lang="en-GB"/>
        </a:p>
      </dgm:t>
    </dgm:pt>
    <dgm:pt modelId="{377E6588-B5D5-4194-B289-D1529B5B1F72}" type="sibTrans" cxnId="{510FA070-E77B-49E3-BD51-25CA53556715}">
      <dgm:prSet/>
      <dgm:spPr/>
      <dgm:t>
        <a:bodyPr/>
        <a:lstStyle/>
        <a:p>
          <a:endParaRPr lang="en-GB"/>
        </a:p>
      </dgm:t>
    </dgm:pt>
    <dgm:pt modelId="{788C7102-0B50-41F6-94BD-5676BBD113FA}">
      <dgm:prSet/>
      <dgm:spPr/>
      <dgm:t>
        <a:bodyPr/>
        <a:lstStyle/>
        <a:p>
          <a:r>
            <a:rPr lang="en-GB" b="1" i="1" baseline="0"/>
            <a:t>Image pricing</a:t>
          </a:r>
          <a:endParaRPr lang="en-GB"/>
        </a:p>
      </dgm:t>
    </dgm:pt>
    <dgm:pt modelId="{03E171B3-A575-42A1-A5CA-5A0B0478C331}" type="parTrans" cxnId="{75FBD291-A0F1-43F6-97F3-074683C6DE38}">
      <dgm:prSet/>
      <dgm:spPr/>
      <dgm:t>
        <a:bodyPr/>
        <a:lstStyle/>
        <a:p>
          <a:endParaRPr lang="en-GB"/>
        </a:p>
      </dgm:t>
    </dgm:pt>
    <dgm:pt modelId="{91A8118D-58D7-4724-96FD-BFE27F3A6780}" type="sibTrans" cxnId="{75FBD291-A0F1-43F6-97F3-074683C6DE38}">
      <dgm:prSet/>
      <dgm:spPr/>
      <dgm:t>
        <a:bodyPr/>
        <a:lstStyle/>
        <a:p>
          <a:endParaRPr lang="en-GB"/>
        </a:p>
      </dgm:t>
    </dgm:pt>
    <dgm:pt modelId="{0C697FA9-199C-47D7-9428-B375F4E1632D}">
      <dgm:prSet/>
      <dgm:spPr/>
      <dgm:t>
        <a:bodyPr/>
        <a:lstStyle/>
        <a:p>
          <a:r>
            <a:rPr lang="en-US" b="0" i="0" baseline="0"/>
            <a:t>Some companies price the same product at two different levels based on image </a:t>
          </a:r>
          <a:r>
            <a:rPr lang="en-GB" b="0" i="0" baseline="0"/>
            <a:t>differences.</a:t>
          </a:r>
          <a:endParaRPr lang="en-GB"/>
        </a:p>
      </dgm:t>
    </dgm:pt>
    <dgm:pt modelId="{BD66FC43-4EE8-4409-A792-620500C4DD9C}" type="parTrans" cxnId="{4930B68B-3410-49C7-B3AA-CD185797C2F1}">
      <dgm:prSet/>
      <dgm:spPr/>
      <dgm:t>
        <a:bodyPr/>
        <a:lstStyle/>
        <a:p>
          <a:endParaRPr lang="en-GB"/>
        </a:p>
      </dgm:t>
    </dgm:pt>
    <dgm:pt modelId="{DA87341D-04AB-40F0-AD4B-ABD8D08512F2}" type="sibTrans" cxnId="{4930B68B-3410-49C7-B3AA-CD185797C2F1}">
      <dgm:prSet/>
      <dgm:spPr/>
      <dgm:t>
        <a:bodyPr/>
        <a:lstStyle/>
        <a:p>
          <a:endParaRPr lang="en-GB"/>
        </a:p>
      </dgm:t>
    </dgm:pt>
    <dgm:pt modelId="{3FEF40D5-A40C-44A8-8496-F1ECEA169D85}">
      <dgm:prSet/>
      <dgm:spPr/>
      <dgm:t>
        <a:bodyPr/>
        <a:lstStyle/>
        <a:p>
          <a:r>
            <a:rPr lang="en-GB" b="1" i="1" baseline="0"/>
            <a:t>Channel pricing</a:t>
          </a:r>
          <a:endParaRPr lang="en-GB"/>
        </a:p>
      </dgm:t>
    </dgm:pt>
    <dgm:pt modelId="{79877AA5-718F-4F90-A27D-E754DBE1235A}" type="parTrans" cxnId="{AA42693D-76C3-4E3A-A4DF-03066EE2A70A}">
      <dgm:prSet/>
      <dgm:spPr/>
      <dgm:t>
        <a:bodyPr/>
        <a:lstStyle/>
        <a:p>
          <a:endParaRPr lang="en-GB"/>
        </a:p>
      </dgm:t>
    </dgm:pt>
    <dgm:pt modelId="{4EAB739B-C85E-4C55-80D7-414D782C4A1D}" type="sibTrans" cxnId="{AA42693D-76C3-4E3A-A4DF-03066EE2A70A}">
      <dgm:prSet/>
      <dgm:spPr/>
      <dgm:t>
        <a:bodyPr/>
        <a:lstStyle/>
        <a:p>
          <a:endParaRPr lang="en-GB"/>
        </a:p>
      </dgm:t>
    </dgm:pt>
    <dgm:pt modelId="{67704BD0-F527-4787-A69E-B0C187D6798A}">
      <dgm:prSet/>
      <dgm:spPr/>
      <dgm:t>
        <a:bodyPr/>
        <a:lstStyle/>
        <a:p>
          <a:r>
            <a:rPr lang="en-US" b="0" i="0" baseline="0"/>
            <a:t>Coca-Cola carries a different price depending on whether the consumer purchases it in a fine restaurant, a fast-food restaurant, or a vending machine.</a:t>
          </a:r>
          <a:endParaRPr lang="en-GB"/>
        </a:p>
      </dgm:t>
    </dgm:pt>
    <dgm:pt modelId="{D558E1AF-20AA-46CD-A3DB-319BD022C1C6}" type="parTrans" cxnId="{72657551-989E-42A6-B618-1E989F49EC5F}">
      <dgm:prSet/>
      <dgm:spPr/>
      <dgm:t>
        <a:bodyPr/>
        <a:lstStyle/>
        <a:p>
          <a:endParaRPr lang="en-GB"/>
        </a:p>
      </dgm:t>
    </dgm:pt>
    <dgm:pt modelId="{555101A3-C8B5-4357-BD92-F144D9EF1870}" type="sibTrans" cxnId="{72657551-989E-42A6-B618-1E989F49EC5F}">
      <dgm:prSet/>
      <dgm:spPr/>
      <dgm:t>
        <a:bodyPr/>
        <a:lstStyle/>
        <a:p>
          <a:endParaRPr lang="en-GB"/>
        </a:p>
      </dgm:t>
    </dgm:pt>
    <dgm:pt modelId="{2936F7F2-6DB7-4286-9264-BD89153782C5}">
      <dgm:prSet/>
      <dgm:spPr/>
      <dgm:t>
        <a:bodyPr/>
        <a:lstStyle/>
        <a:p>
          <a:r>
            <a:rPr lang="en-GB" b="1" i="1" baseline="0"/>
            <a:t>Location pricing</a:t>
          </a:r>
          <a:endParaRPr lang="en-GB"/>
        </a:p>
      </dgm:t>
    </dgm:pt>
    <dgm:pt modelId="{695A54CC-1531-46A0-9840-AB6A9ECD0E73}" type="parTrans" cxnId="{55B757D0-E965-4355-82B0-800B57D3B3C8}">
      <dgm:prSet/>
      <dgm:spPr/>
      <dgm:t>
        <a:bodyPr/>
        <a:lstStyle/>
        <a:p>
          <a:endParaRPr lang="en-GB"/>
        </a:p>
      </dgm:t>
    </dgm:pt>
    <dgm:pt modelId="{4F82A60E-77DF-41EB-A830-0361CA4BE09F}" type="sibTrans" cxnId="{55B757D0-E965-4355-82B0-800B57D3B3C8}">
      <dgm:prSet/>
      <dgm:spPr/>
      <dgm:t>
        <a:bodyPr/>
        <a:lstStyle/>
        <a:p>
          <a:endParaRPr lang="en-GB"/>
        </a:p>
      </dgm:t>
    </dgm:pt>
    <dgm:pt modelId="{DEE61402-8B8D-40A1-BDF1-95B905931C45}">
      <dgm:prSet/>
      <dgm:spPr/>
      <dgm:t>
        <a:bodyPr/>
        <a:lstStyle/>
        <a:p>
          <a:r>
            <a:rPr lang="en-US"/>
            <a:t>P</a:t>
          </a:r>
          <a:r>
            <a:rPr lang="en-US" b="0" i="0" baseline="0"/>
            <a:t>riced differently at different locations even </a:t>
          </a:r>
          <a:r>
            <a:rPr lang="en-GB" b="0" i="0" baseline="0"/>
            <a:t>though </a:t>
          </a:r>
          <a:r>
            <a:rPr lang="en-US" b="0" i="0" baseline="0"/>
            <a:t>the cost of offering it at each location is the same</a:t>
          </a:r>
          <a:endParaRPr lang="en-GB"/>
        </a:p>
      </dgm:t>
    </dgm:pt>
    <dgm:pt modelId="{E90229A3-FBA3-422B-B6F6-E4097AC43B98}" type="parTrans" cxnId="{E707A6D0-1065-4302-BBEC-937F6269A99F}">
      <dgm:prSet/>
      <dgm:spPr/>
      <dgm:t>
        <a:bodyPr/>
        <a:lstStyle/>
        <a:p>
          <a:endParaRPr lang="en-GB"/>
        </a:p>
      </dgm:t>
    </dgm:pt>
    <dgm:pt modelId="{CCF7F636-6BE2-4CCF-9709-917B66AFD137}" type="sibTrans" cxnId="{E707A6D0-1065-4302-BBEC-937F6269A99F}">
      <dgm:prSet/>
      <dgm:spPr/>
      <dgm:t>
        <a:bodyPr/>
        <a:lstStyle/>
        <a:p>
          <a:endParaRPr lang="en-GB"/>
        </a:p>
      </dgm:t>
    </dgm:pt>
    <dgm:pt modelId="{107FBCDE-8A2A-4CB9-BA31-8877E0E58F22}">
      <dgm:prSet/>
      <dgm:spPr/>
      <dgm:t>
        <a:bodyPr/>
        <a:lstStyle/>
        <a:p>
          <a:r>
            <a:rPr lang="en-GB" b="1" i="1" baseline="0"/>
            <a:t>Time pricing</a:t>
          </a:r>
          <a:endParaRPr lang="en-GB"/>
        </a:p>
      </dgm:t>
    </dgm:pt>
    <dgm:pt modelId="{EA9CCB7E-9170-4B84-85B2-F90519BAFDC6}" type="parTrans" cxnId="{0027746A-346B-4406-960F-84698FE5B450}">
      <dgm:prSet/>
      <dgm:spPr/>
      <dgm:t>
        <a:bodyPr/>
        <a:lstStyle/>
        <a:p>
          <a:endParaRPr lang="en-GB"/>
        </a:p>
      </dgm:t>
    </dgm:pt>
    <dgm:pt modelId="{E389E084-3817-4312-A36D-B756B635AC15}" type="sibTrans" cxnId="{0027746A-346B-4406-960F-84698FE5B450}">
      <dgm:prSet/>
      <dgm:spPr/>
      <dgm:t>
        <a:bodyPr/>
        <a:lstStyle/>
        <a:p>
          <a:endParaRPr lang="en-GB"/>
        </a:p>
      </dgm:t>
    </dgm:pt>
    <dgm:pt modelId="{7773B8F0-7E2A-4365-BC77-73248AE3BAF3}">
      <dgm:prSet/>
      <dgm:spPr/>
      <dgm:t>
        <a:bodyPr/>
        <a:lstStyle/>
        <a:p>
          <a:r>
            <a:rPr lang="en-US" b="0" i="0" baseline="0"/>
            <a:t>Prices are varied by season, day, or hour</a:t>
          </a:r>
          <a:endParaRPr lang="en-GB"/>
        </a:p>
      </dgm:t>
    </dgm:pt>
    <dgm:pt modelId="{0B71D18F-7607-4E0B-A58D-9B9C1E1CF666}" type="parTrans" cxnId="{9CF41701-16A7-4A41-A8F2-0F1AC4451A3E}">
      <dgm:prSet/>
      <dgm:spPr/>
      <dgm:t>
        <a:bodyPr/>
        <a:lstStyle/>
        <a:p>
          <a:endParaRPr lang="en-GB"/>
        </a:p>
      </dgm:t>
    </dgm:pt>
    <dgm:pt modelId="{10D6078E-8BDB-4DDC-B011-D0347DD99915}" type="sibTrans" cxnId="{9CF41701-16A7-4A41-A8F2-0F1AC4451A3E}">
      <dgm:prSet/>
      <dgm:spPr/>
      <dgm:t>
        <a:bodyPr/>
        <a:lstStyle/>
        <a:p>
          <a:endParaRPr lang="en-GB"/>
        </a:p>
      </dgm:t>
    </dgm:pt>
    <dgm:pt modelId="{2C661E78-FD61-4B60-8804-2DC297F457CC}" type="pres">
      <dgm:prSet presAssocID="{30999CDC-B17C-4E44-ACD0-68A98E607FEE}" presName="Name0" presStyleCnt="0">
        <dgm:presLayoutVars>
          <dgm:dir/>
          <dgm:animLvl val="lvl"/>
          <dgm:resizeHandles val="exact"/>
        </dgm:presLayoutVars>
      </dgm:prSet>
      <dgm:spPr/>
    </dgm:pt>
    <dgm:pt modelId="{103BC0F3-7274-4E5A-BB92-4A4628081FFA}" type="pres">
      <dgm:prSet presAssocID="{F27A8E60-139D-43B3-A5A7-5C349CC4825C}" presName="linNode" presStyleCnt="0"/>
      <dgm:spPr/>
    </dgm:pt>
    <dgm:pt modelId="{68F186DC-317C-4A39-9D30-5FDE0E1F9BDF}" type="pres">
      <dgm:prSet presAssocID="{F27A8E60-139D-43B3-A5A7-5C349CC4825C}" presName="parentText" presStyleLbl="node1" presStyleIdx="0" presStyleCnt="6">
        <dgm:presLayoutVars>
          <dgm:chMax val="1"/>
          <dgm:bulletEnabled val="1"/>
        </dgm:presLayoutVars>
      </dgm:prSet>
      <dgm:spPr/>
    </dgm:pt>
    <dgm:pt modelId="{0DEB3AA1-6856-4845-BCDC-50ECE5A79782}" type="pres">
      <dgm:prSet presAssocID="{F27A8E60-139D-43B3-A5A7-5C349CC4825C}" presName="descendantText" presStyleLbl="alignAccFollowNode1" presStyleIdx="0" presStyleCnt="6">
        <dgm:presLayoutVars>
          <dgm:bulletEnabled val="1"/>
        </dgm:presLayoutVars>
      </dgm:prSet>
      <dgm:spPr/>
    </dgm:pt>
    <dgm:pt modelId="{FFEF51C5-CB35-43DC-917F-38A1CC22D62D}" type="pres">
      <dgm:prSet presAssocID="{9773CC82-0E23-4E30-9691-D0BD962E853A}" presName="sp" presStyleCnt="0"/>
      <dgm:spPr/>
    </dgm:pt>
    <dgm:pt modelId="{3921ADBB-B124-4523-9B77-A0B25F48CFE0}" type="pres">
      <dgm:prSet presAssocID="{5906FDA1-6A66-4585-835E-CD2A756CB197}" presName="linNode" presStyleCnt="0"/>
      <dgm:spPr/>
    </dgm:pt>
    <dgm:pt modelId="{9970906F-A38E-458A-A448-A57723A02089}" type="pres">
      <dgm:prSet presAssocID="{5906FDA1-6A66-4585-835E-CD2A756CB197}" presName="parentText" presStyleLbl="node1" presStyleIdx="1" presStyleCnt="6">
        <dgm:presLayoutVars>
          <dgm:chMax val="1"/>
          <dgm:bulletEnabled val="1"/>
        </dgm:presLayoutVars>
      </dgm:prSet>
      <dgm:spPr/>
    </dgm:pt>
    <dgm:pt modelId="{5296D3EC-4150-476C-B59A-130C4E429E74}" type="pres">
      <dgm:prSet presAssocID="{5906FDA1-6A66-4585-835E-CD2A756CB197}" presName="descendantText" presStyleLbl="alignAccFollowNode1" presStyleIdx="1" presStyleCnt="6">
        <dgm:presLayoutVars>
          <dgm:bulletEnabled val="1"/>
        </dgm:presLayoutVars>
      </dgm:prSet>
      <dgm:spPr/>
    </dgm:pt>
    <dgm:pt modelId="{7F391FF6-BAA2-48EF-B212-1DA701E50A12}" type="pres">
      <dgm:prSet presAssocID="{5342BE72-C623-46B0-9F1B-81213C7C69D1}" presName="sp" presStyleCnt="0"/>
      <dgm:spPr/>
    </dgm:pt>
    <dgm:pt modelId="{AC3DBA1F-E275-467D-ADA2-FBED435239EA}" type="pres">
      <dgm:prSet presAssocID="{788C7102-0B50-41F6-94BD-5676BBD113FA}" presName="linNode" presStyleCnt="0"/>
      <dgm:spPr/>
    </dgm:pt>
    <dgm:pt modelId="{0871ADD3-0646-469A-BF1B-35854FEF92AC}" type="pres">
      <dgm:prSet presAssocID="{788C7102-0B50-41F6-94BD-5676BBD113FA}" presName="parentText" presStyleLbl="node1" presStyleIdx="2" presStyleCnt="6">
        <dgm:presLayoutVars>
          <dgm:chMax val="1"/>
          <dgm:bulletEnabled val="1"/>
        </dgm:presLayoutVars>
      </dgm:prSet>
      <dgm:spPr/>
    </dgm:pt>
    <dgm:pt modelId="{B4D53908-2A9C-4808-BD65-3612CC1F2269}" type="pres">
      <dgm:prSet presAssocID="{788C7102-0B50-41F6-94BD-5676BBD113FA}" presName="descendantText" presStyleLbl="alignAccFollowNode1" presStyleIdx="2" presStyleCnt="6">
        <dgm:presLayoutVars>
          <dgm:bulletEnabled val="1"/>
        </dgm:presLayoutVars>
      </dgm:prSet>
      <dgm:spPr/>
    </dgm:pt>
    <dgm:pt modelId="{4A93AF7C-7041-412B-B58C-84BB33876F72}" type="pres">
      <dgm:prSet presAssocID="{91A8118D-58D7-4724-96FD-BFE27F3A6780}" presName="sp" presStyleCnt="0"/>
      <dgm:spPr/>
    </dgm:pt>
    <dgm:pt modelId="{ED8D8D75-F3E2-4900-922E-90BBC0A0B04A}" type="pres">
      <dgm:prSet presAssocID="{3FEF40D5-A40C-44A8-8496-F1ECEA169D85}" presName="linNode" presStyleCnt="0"/>
      <dgm:spPr/>
    </dgm:pt>
    <dgm:pt modelId="{3221595B-5698-4AF5-8996-0C0ABA38CAD0}" type="pres">
      <dgm:prSet presAssocID="{3FEF40D5-A40C-44A8-8496-F1ECEA169D85}" presName="parentText" presStyleLbl="node1" presStyleIdx="3" presStyleCnt="6">
        <dgm:presLayoutVars>
          <dgm:chMax val="1"/>
          <dgm:bulletEnabled val="1"/>
        </dgm:presLayoutVars>
      </dgm:prSet>
      <dgm:spPr/>
    </dgm:pt>
    <dgm:pt modelId="{924316EA-14AC-4C62-B184-17AC26E0D4A2}" type="pres">
      <dgm:prSet presAssocID="{3FEF40D5-A40C-44A8-8496-F1ECEA169D85}" presName="descendantText" presStyleLbl="alignAccFollowNode1" presStyleIdx="3" presStyleCnt="6">
        <dgm:presLayoutVars>
          <dgm:bulletEnabled val="1"/>
        </dgm:presLayoutVars>
      </dgm:prSet>
      <dgm:spPr/>
    </dgm:pt>
    <dgm:pt modelId="{C8C85D2A-B833-4EA7-8F64-E2A2FD5165F2}" type="pres">
      <dgm:prSet presAssocID="{4EAB739B-C85E-4C55-80D7-414D782C4A1D}" presName="sp" presStyleCnt="0"/>
      <dgm:spPr/>
    </dgm:pt>
    <dgm:pt modelId="{DDA4C9D9-8719-4355-850B-51CEA0F9309C}" type="pres">
      <dgm:prSet presAssocID="{2936F7F2-6DB7-4286-9264-BD89153782C5}" presName="linNode" presStyleCnt="0"/>
      <dgm:spPr/>
    </dgm:pt>
    <dgm:pt modelId="{B0C1476B-8E4D-4EB5-9E08-D9DB61014FB6}" type="pres">
      <dgm:prSet presAssocID="{2936F7F2-6DB7-4286-9264-BD89153782C5}" presName="parentText" presStyleLbl="node1" presStyleIdx="4" presStyleCnt="6">
        <dgm:presLayoutVars>
          <dgm:chMax val="1"/>
          <dgm:bulletEnabled val="1"/>
        </dgm:presLayoutVars>
      </dgm:prSet>
      <dgm:spPr/>
    </dgm:pt>
    <dgm:pt modelId="{36240780-6CE2-4002-A8F6-510B9382292B}" type="pres">
      <dgm:prSet presAssocID="{2936F7F2-6DB7-4286-9264-BD89153782C5}" presName="descendantText" presStyleLbl="alignAccFollowNode1" presStyleIdx="4" presStyleCnt="6">
        <dgm:presLayoutVars>
          <dgm:bulletEnabled val="1"/>
        </dgm:presLayoutVars>
      </dgm:prSet>
      <dgm:spPr/>
    </dgm:pt>
    <dgm:pt modelId="{2753DA47-A570-4E5E-9A55-37C762C19F54}" type="pres">
      <dgm:prSet presAssocID="{4F82A60E-77DF-41EB-A830-0361CA4BE09F}" presName="sp" presStyleCnt="0"/>
      <dgm:spPr/>
    </dgm:pt>
    <dgm:pt modelId="{2EFD604E-DCF0-4BBC-8813-2C66EC86015D}" type="pres">
      <dgm:prSet presAssocID="{107FBCDE-8A2A-4CB9-BA31-8877E0E58F22}" presName="linNode" presStyleCnt="0"/>
      <dgm:spPr/>
    </dgm:pt>
    <dgm:pt modelId="{0704B56A-2D12-4D62-8079-66D5EA9D8792}" type="pres">
      <dgm:prSet presAssocID="{107FBCDE-8A2A-4CB9-BA31-8877E0E58F22}" presName="parentText" presStyleLbl="node1" presStyleIdx="5" presStyleCnt="6">
        <dgm:presLayoutVars>
          <dgm:chMax val="1"/>
          <dgm:bulletEnabled val="1"/>
        </dgm:presLayoutVars>
      </dgm:prSet>
      <dgm:spPr/>
    </dgm:pt>
    <dgm:pt modelId="{3FB18AC1-C0AC-4233-B1C4-693A9C627F70}" type="pres">
      <dgm:prSet presAssocID="{107FBCDE-8A2A-4CB9-BA31-8877E0E58F22}" presName="descendantText" presStyleLbl="alignAccFollowNode1" presStyleIdx="5" presStyleCnt="6">
        <dgm:presLayoutVars>
          <dgm:bulletEnabled val="1"/>
        </dgm:presLayoutVars>
      </dgm:prSet>
      <dgm:spPr/>
    </dgm:pt>
  </dgm:ptLst>
  <dgm:cxnLst>
    <dgm:cxn modelId="{4F0BF200-1B98-478A-9A83-77B2C2A15EC9}" type="presOf" srcId="{788C7102-0B50-41F6-94BD-5676BBD113FA}" destId="{0871ADD3-0646-469A-BF1B-35854FEF92AC}" srcOrd="0" destOrd="0" presId="urn:microsoft.com/office/officeart/2005/8/layout/vList5"/>
    <dgm:cxn modelId="{9CF41701-16A7-4A41-A8F2-0F1AC4451A3E}" srcId="{107FBCDE-8A2A-4CB9-BA31-8877E0E58F22}" destId="{7773B8F0-7E2A-4365-BC77-73248AE3BAF3}" srcOrd="0" destOrd="0" parTransId="{0B71D18F-7607-4E0B-A58D-9B9C1E1CF666}" sibTransId="{10D6078E-8BDB-4DDC-B011-D0347DD99915}"/>
    <dgm:cxn modelId="{30E59531-D29F-4542-AED4-1191F847B00D}" type="presOf" srcId="{3FEF40D5-A40C-44A8-8496-F1ECEA169D85}" destId="{3221595B-5698-4AF5-8996-0C0ABA38CAD0}" srcOrd="0" destOrd="0" presId="urn:microsoft.com/office/officeart/2005/8/layout/vList5"/>
    <dgm:cxn modelId="{AA42693D-76C3-4E3A-A4DF-03066EE2A70A}" srcId="{30999CDC-B17C-4E44-ACD0-68A98E607FEE}" destId="{3FEF40D5-A40C-44A8-8496-F1ECEA169D85}" srcOrd="3" destOrd="0" parTransId="{79877AA5-718F-4F90-A27D-E754DBE1235A}" sibTransId="{4EAB739B-C85E-4C55-80D7-414D782C4A1D}"/>
    <dgm:cxn modelId="{186BF060-3E6D-4C44-8521-49CAD9432749}" type="presOf" srcId="{2936F7F2-6DB7-4286-9264-BD89153782C5}" destId="{B0C1476B-8E4D-4EB5-9E08-D9DB61014FB6}" srcOrd="0" destOrd="0" presId="urn:microsoft.com/office/officeart/2005/8/layout/vList5"/>
    <dgm:cxn modelId="{0027746A-346B-4406-960F-84698FE5B450}" srcId="{30999CDC-B17C-4E44-ACD0-68A98E607FEE}" destId="{107FBCDE-8A2A-4CB9-BA31-8877E0E58F22}" srcOrd="5" destOrd="0" parTransId="{EA9CCB7E-9170-4B84-85B2-F90519BAFDC6}" sibTransId="{E389E084-3817-4312-A36D-B756B635AC15}"/>
    <dgm:cxn modelId="{2D57084D-BA7F-43FF-A69C-B1B3658111FB}" type="presOf" srcId="{0C697FA9-199C-47D7-9428-B375F4E1632D}" destId="{B4D53908-2A9C-4808-BD65-3612CC1F2269}" srcOrd="0" destOrd="0" presId="urn:microsoft.com/office/officeart/2005/8/layout/vList5"/>
    <dgm:cxn modelId="{F1531C6D-35F7-4CBB-A844-130155E221DE}" type="presOf" srcId="{996B06D9-ADAC-4B79-BE98-3BF58D8933E7}" destId="{5296D3EC-4150-476C-B59A-130C4E429E74}" srcOrd="0" destOrd="0" presId="urn:microsoft.com/office/officeart/2005/8/layout/vList5"/>
    <dgm:cxn modelId="{510FA070-E77B-49E3-BD51-25CA53556715}" srcId="{5906FDA1-6A66-4585-835E-CD2A756CB197}" destId="{996B06D9-ADAC-4B79-BE98-3BF58D8933E7}" srcOrd="0" destOrd="0" parTransId="{DE1A5BA9-C45A-4F82-ADBB-DD8B4C6F95D9}" sibTransId="{377E6588-B5D5-4194-B289-D1529B5B1F72}"/>
    <dgm:cxn modelId="{9A6C1F71-CF90-4D24-BF32-FCAE37007080}" srcId="{30999CDC-B17C-4E44-ACD0-68A98E607FEE}" destId="{5906FDA1-6A66-4585-835E-CD2A756CB197}" srcOrd="1" destOrd="0" parTransId="{C29ED591-CB62-4045-A1A8-61D06FF087B6}" sibTransId="{5342BE72-C623-46B0-9F1B-81213C7C69D1}"/>
    <dgm:cxn modelId="{72657551-989E-42A6-B618-1E989F49EC5F}" srcId="{3FEF40D5-A40C-44A8-8496-F1ECEA169D85}" destId="{67704BD0-F527-4787-A69E-B0C187D6798A}" srcOrd="0" destOrd="0" parTransId="{D558E1AF-20AA-46CD-A3DB-319BD022C1C6}" sibTransId="{555101A3-C8B5-4357-BD92-F144D9EF1870}"/>
    <dgm:cxn modelId="{0D232B74-AE44-4267-8552-A354359EE9F5}" srcId="{F27A8E60-139D-43B3-A5A7-5C349CC4825C}" destId="{6D56A948-348A-47BA-98E9-95251D5C89A7}" srcOrd="0" destOrd="0" parTransId="{98A9C902-8A79-4BB2-ABB7-10DD23FE01CC}" sibTransId="{48116961-ED25-4CDA-B64A-DAC0415398C5}"/>
    <dgm:cxn modelId="{1B3E2B83-45FB-45A4-B8F3-8B03A32E199C}" type="presOf" srcId="{30999CDC-B17C-4E44-ACD0-68A98E607FEE}" destId="{2C661E78-FD61-4B60-8804-2DC297F457CC}" srcOrd="0" destOrd="0" presId="urn:microsoft.com/office/officeart/2005/8/layout/vList5"/>
    <dgm:cxn modelId="{4930B68B-3410-49C7-B3AA-CD185797C2F1}" srcId="{788C7102-0B50-41F6-94BD-5676BBD113FA}" destId="{0C697FA9-199C-47D7-9428-B375F4E1632D}" srcOrd="0" destOrd="0" parTransId="{BD66FC43-4EE8-4409-A792-620500C4DD9C}" sibTransId="{DA87341D-04AB-40F0-AD4B-ABD8D08512F2}"/>
    <dgm:cxn modelId="{75FBD291-A0F1-43F6-97F3-074683C6DE38}" srcId="{30999CDC-B17C-4E44-ACD0-68A98E607FEE}" destId="{788C7102-0B50-41F6-94BD-5676BBD113FA}" srcOrd="2" destOrd="0" parTransId="{03E171B3-A575-42A1-A5CA-5A0B0478C331}" sibTransId="{91A8118D-58D7-4724-96FD-BFE27F3A6780}"/>
    <dgm:cxn modelId="{016A0FAA-1E3A-42EB-8ADD-99D14B3C0BFD}" type="presOf" srcId="{F27A8E60-139D-43B3-A5A7-5C349CC4825C}" destId="{68F186DC-317C-4A39-9D30-5FDE0E1F9BDF}" srcOrd="0" destOrd="0" presId="urn:microsoft.com/office/officeart/2005/8/layout/vList5"/>
    <dgm:cxn modelId="{DDDFE4AC-0905-4491-BB18-3F1BC5A4F66A}" type="presOf" srcId="{107FBCDE-8A2A-4CB9-BA31-8877E0E58F22}" destId="{0704B56A-2D12-4D62-8079-66D5EA9D8792}" srcOrd="0" destOrd="0" presId="urn:microsoft.com/office/officeart/2005/8/layout/vList5"/>
    <dgm:cxn modelId="{4150DBB3-C49C-4AB4-9188-935AEB282DC0}" type="presOf" srcId="{6D56A948-348A-47BA-98E9-95251D5C89A7}" destId="{0DEB3AA1-6856-4845-BCDC-50ECE5A79782}" srcOrd="0" destOrd="0" presId="urn:microsoft.com/office/officeart/2005/8/layout/vList5"/>
    <dgm:cxn modelId="{7138F0BC-EF1B-414A-A9DC-D5180085A144}" type="presOf" srcId="{DEE61402-8B8D-40A1-BDF1-95B905931C45}" destId="{36240780-6CE2-4002-A8F6-510B9382292B}" srcOrd="0" destOrd="0" presId="urn:microsoft.com/office/officeart/2005/8/layout/vList5"/>
    <dgm:cxn modelId="{EB7461BE-CECA-487B-86F9-26D366C382FB}" type="presOf" srcId="{67704BD0-F527-4787-A69E-B0C187D6798A}" destId="{924316EA-14AC-4C62-B184-17AC26E0D4A2}" srcOrd="0" destOrd="0" presId="urn:microsoft.com/office/officeart/2005/8/layout/vList5"/>
    <dgm:cxn modelId="{63D818C1-EBF4-4185-BEFA-0E3A46DB5DB1}" type="presOf" srcId="{5906FDA1-6A66-4585-835E-CD2A756CB197}" destId="{9970906F-A38E-458A-A448-A57723A02089}" srcOrd="0" destOrd="0" presId="urn:microsoft.com/office/officeart/2005/8/layout/vList5"/>
    <dgm:cxn modelId="{965BD4CC-07C5-4E98-A538-9518B1167E1D}" srcId="{30999CDC-B17C-4E44-ACD0-68A98E607FEE}" destId="{F27A8E60-139D-43B3-A5A7-5C349CC4825C}" srcOrd="0" destOrd="0" parTransId="{CEC24B69-A16D-4B62-AA8A-DED74D3C56AD}" sibTransId="{9773CC82-0E23-4E30-9691-D0BD962E853A}"/>
    <dgm:cxn modelId="{55B757D0-E965-4355-82B0-800B57D3B3C8}" srcId="{30999CDC-B17C-4E44-ACD0-68A98E607FEE}" destId="{2936F7F2-6DB7-4286-9264-BD89153782C5}" srcOrd="4" destOrd="0" parTransId="{695A54CC-1531-46A0-9840-AB6A9ECD0E73}" sibTransId="{4F82A60E-77DF-41EB-A830-0361CA4BE09F}"/>
    <dgm:cxn modelId="{E707A6D0-1065-4302-BBEC-937F6269A99F}" srcId="{2936F7F2-6DB7-4286-9264-BD89153782C5}" destId="{DEE61402-8B8D-40A1-BDF1-95B905931C45}" srcOrd="0" destOrd="0" parTransId="{E90229A3-FBA3-422B-B6F6-E4097AC43B98}" sibTransId="{CCF7F636-6BE2-4CCF-9709-917B66AFD137}"/>
    <dgm:cxn modelId="{576DA1E7-9745-4D2B-BB3B-37EBCFDBED59}" type="presOf" srcId="{7773B8F0-7E2A-4365-BC77-73248AE3BAF3}" destId="{3FB18AC1-C0AC-4233-B1C4-693A9C627F70}" srcOrd="0" destOrd="0" presId="urn:microsoft.com/office/officeart/2005/8/layout/vList5"/>
    <dgm:cxn modelId="{534BA44A-C80D-4938-9075-0AD9AAAA7225}" type="presParOf" srcId="{2C661E78-FD61-4B60-8804-2DC297F457CC}" destId="{103BC0F3-7274-4E5A-BB92-4A4628081FFA}" srcOrd="0" destOrd="0" presId="urn:microsoft.com/office/officeart/2005/8/layout/vList5"/>
    <dgm:cxn modelId="{51C0A131-1332-4D12-B591-BBD6592D410B}" type="presParOf" srcId="{103BC0F3-7274-4E5A-BB92-4A4628081FFA}" destId="{68F186DC-317C-4A39-9D30-5FDE0E1F9BDF}" srcOrd="0" destOrd="0" presId="urn:microsoft.com/office/officeart/2005/8/layout/vList5"/>
    <dgm:cxn modelId="{E5F2EF83-220C-432F-BBE7-6CA22E6619CA}" type="presParOf" srcId="{103BC0F3-7274-4E5A-BB92-4A4628081FFA}" destId="{0DEB3AA1-6856-4845-BCDC-50ECE5A79782}" srcOrd="1" destOrd="0" presId="urn:microsoft.com/office/officeart/2005/8/layout/vList5"/>
    <dgm:cxn modelId="{E4560E5F-6FB2-439A-B479-2743C25B2B47}" type="presParOf" srcId="{2C661E78-FD61-4B60-8804-2DC297F457CC}" destId="{FFEF51C5-CB35-43DC-917F-38A1CC22D62D}" srcOrd="1" destOrd="0" presId="urn:microsoft.com/office/officeart/2005/8/layout/vList5"/>
    <dgm:cxn modelId="{7CC31B13-3971-4C11-9B98-7469ACAABB7B}" type="presParOf" srcId="{2C661E78-FD61-4B60-8804-2DC297F457CC}" destId="{3921ADBB-B124-4523-9B77-A0B25F48CFE0}" srcOrd="2" destOrd="0" presId="urn:microsoft.com/office/officeart/2005/8/layout/vList5"/>
    <dgm:cxn modelId="{5511FDD9-6FE1-42C0-8728-B4004BDD5907}" type="presParOf" srcId="{3921ADBB-B124-4523-9B77-A0B25F48CFE0}" destId="{9970906F-A38E-458A-A448-A57723A02089}" srcOrd="0" destOrd="0" presId="urn:microsoft.com/office/officeart/2005/8/layout/vList5"/>
    <dgm:cxn modelId="{0635B076-65A2-4455-A6D1-50350389E2F8}" type="presParOf" srcId="{3921ADBB-B124-4523-9B77-A0B25F48CFE0}" destId="{5296D3EC-4150-476C-B59A-130C4E429E74}" srcOrd="1" destOrd="0" presId="urn:microsoft.com/office/officeart/2005/8/layout/vList5"/>
    <dgm:cxn modelId="{B5F7DB68-096B-489E-B7D4-773EA99F8921}" type="presParOf" srcId="{2C661E78-FD61-4B60-8804-2DC297F457CC}" destId="{7F391FF6-BAA2-48EF-B212-1DA701E50A12}" srcOrd="3" destOrd="0" presId="urn:microsoft.com/office/officeart/2005/8/layout/vList5"/>
    <dgm:cxn modelId="{0819130E-8211-4385-8E57-EA6C0DEE7DEB}" type="presParOf" srcId="{2C661E78-FD61-4B60-8804-2DC297F457CC}" destId="{AC3DBA1F-E275-467D-ADA2-FBED435239EA}" srcOrd="4" destOrd="0" presId="urn:microsoft.com/office/officeart/2005/8/layout/vList5"/>
    <dgm:cxn modelId="{57E247CB-F2BF-48C5-BEBE-956CED406FD2}" type="presParOf" srcId="{AC3DBA1F-E275-467D-ADA2-FBED435239EA}" destId="{0871ADD3-0646-469A-BF1B-35854FEF92AC}" srcOrd="0" destOrd="0" presId="urn:microsoft.com/office/officeart/2005/8/layout/vList5"/>
    <dgm:cxn modelId="{729528C0-9657-4F56-BA77-13E55A485517}" type="presParOf" srcId="{AC3DBA1F-E275-467D-ADA2-FBED435239EA}" destId="{B4D53908-2A9C-4808-BD65-3612CC1F2269}" srcOrd="1" destOrd="0" presId="urn:microsoft.com/office/officeart/2005/8/layout/vList5"/>
    <dgm:cxn modelId="{7A5105AC-FF2A-4A96-950F-3DE7554E4E04}" type="presParOf" srcId="{2C661E78-FD61-4B60-8804-2DC297F457CC}" destId="{4A93AF7C-7041-412B-B58C-84BB33876F72}" srcOrd="5" destOrd="0" presId="urn:microsoft.com/office/officeart/2005/8/layout/vList5"/>
    <dgm:cxn modelId="{85DA107C-3A7A-4393-A925-148D00B88C59}" type="presParOf" srcId="{2C661E78-FD61-4B60-8804-2DC297F457CC}" destId="{ED8D8D75-F3E2-4900-922E-90BBC0A0B04A}" srcOrd="6" destOrd="0" presId="urn:microsoft.com/office/officeart/2005/8/layout/vList5"/>
    <dgm:cxn modelId="{810C0685-385D-4EE4-81E1-BD45638647F8}" type="presParOf" srcId="{ED8D8D75-F3E2-4900-922E-90BBC0A0B04A}" destId="{3221595B-5698-4AF5-8996-0C0ABA38CAD0}" srcOrd="0" destOrd="0" presId="urn:microsoft.com/office/officeart/2005/8/layout/vList5"/>
    <dgm:cxn modelId="{DEB729EC-01F7-4418-AA4D-4989DB188F15}" type="presParOf" srcId="{ED8D8D75-F3E2-4900-922E-90BBC0A0B04A}" destId="{924316EA-14AC-4C62-B184-17AC26E0D4A2}" srcOrd="1" destOrd="0" presId="urn:microsoft.com/office/officeart/2005/8/layout/vList5"/>
    <dgm:cxn modelId="{85C422A2-5FB7-4BF2-A2DF-C41CB96FA386}" type="presParOf" srcId="{2C661E78-FD61-4B60-8804-2DC297F457CC}" destId="{C8C85D2A-B833-4EA7-8F64-E2A2FD5165F2}" srcOrd="7" destOrd="0" presId="urn:microsoft.com/office/officeart/2005/8/layout/vList5"/>
    <dgm:cxn modelId="{33113B10-4104-4C9E-89AC-84A02E221E19}" type="presParOf" srcId="{2C661E78-FD61-4B60-8804-2DC297F457CC}" destId="{DDA4C9D9-8719-4355-850B-51CEA0F9309C}" srcOrd="8" destOrd="0" presId="urn:microsoft.com/office/officeart/2005/8/layout/vList5"/>
    <dgm:cxn modelId="{D17EB3B3-0BC1-4C06-9004-07DF9ED206AA}" type="presParOf" srcId="{DDA4C9D9-8719-4355-850B-51CEA0F9309C}" destId="{B0C1476B-8E4D-4EB5-9E08-D9DB61014FB6}" srcOrd="0" destOrd="0" presId="urn:microsoft.com/office/officeart/2005/8/layout/vList5"/>
    <dgm:cxn modelId="{7E26B6B1-5F39-42E8-91BA-FBD92671E29F}" type="presParOf" srcId="{DDA4C9D9-8719-4355-850B-51CEA0F9309C}" destId="{36240780-6CE2-4002-A8F6-510B9382292B}" srcOrd="1" destOrd="0" presId="urn:microsoft.com/office/officeart/2005/8/layout/vList5"/>
    <dgm:cxn modelId="{D976E9B2-378F-443E-B6CC-D5AE993E2D84}" type="presParOf" srcId="{2C661E78-FD61-4B60-8804-2DC297F457CC}" destId="{2753DA47-A570-4E5E-9A55-37C762C19F54}" srcOrd="9" destOrd="0" presId="urn:microsoft.com/office/officeart/2005/8/layout/vList5"/>
    <dgm:cxn modelId="{873BC477-ED05-4280-A8BA-17D75957A8FE}" type="presParOf" srcId="{2C661E78-FD61-4B60-8804-2DC297F457CC}" destId="{2EFD604E-DCF0-4BBC-8813-2C66EC86015D}" srcOrd="10" destOrd="0" presId="urn:microsoft.com/office/officeart/2005/8/layout/vList5"/>
    <dgm:cxn modelId="{DAE0E5FD-F409-4BBD-9F46-BD1A37403A9C}" type="presParOf" srcId="{2EFD604E-DCF0-4BBC-8813-2C66EC86015D}" destId="{0704B56A-2D12-4D62-8079-66D5EA9D8792}" srcOrd="0" destOrd="0" presId="urn:microsoft.com/office/officeart/2005/8/layout/vList5"/>
    <dgm:cxn modelId="{C25CF0EB-FDEE-4C33-8EF0-D81883730007}" type="presParOf" srcId="{2EFD604E-DCF0-4BBC-8813-2C66EC86015D}" destId="{3FB18AC1-C0AC-4233-B1C4-693A9C627F70}"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028142-87FB-4189-91C9-04EE243B5219}">
      <dsp:nvSpPr>
        <dsp:cNvPr id="0" name=""/>
        <dsp:cNvSpPr/>
      </dsp:nvSpPr>
      <dsp:spPr>
        <a:xfrm>
          <a:off x="0" y="41626"/>
          <a:ext cx="11029615" cy="1140750"/>
        </a:xfrm>
        <a:prstGeom prst="roundRect">
          <a:avLst/>
        </a:prstGeom>
        <a:gradFill rotWithShape="0">
          <a:gsLst>
            <a:gs pos="0">
              <a:schemeClr val="accent1">
                <a:hueOff val="0"/>
                <a:satOff val="0"/>
                <a:lumOff val="0"/>
                <a:alphaOff val="0"/>
                <a:tint val="68000"/>
                <a:alpha val="90000"/>
                <a:lumMod val="100000"/>
              </a:schemeClr>
            </a:gs>
            <a:gs pos="100000">
              <a:schemeClr val="accent1">
                <a:hueOff val="0"/>
                <a:satOff val="0"/>
                <a:lumOff val="0"/>
                <a:alphaOff val="0"/>
                <a:tint val="90000"/>
                <a:lumMod val="95000"/>
              </a:schemeClr>
            </a:gs>
          </a:gsLst>
          <a:lin ang="540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a:t>Jointly owned a factory in England</a:t>
          </a:r>
          <a:endParaRPr lang="en-IN" sz="3000" kern="1200"/>
        </a:p>
      </dsp:txBody>
      <dsp:txXfrm>
        <a:off x="55687" y="97313"/>
        <a:ext cx="10918241" cy="1029376"/>
      </dsp:txXfrm>
    </dsp:sp>
    <dsp:sp modelId="{7955F51F-441F-4E14-9410-F4AB34FDF2E8}">
      <dsp:nvSpPr>
        <dsp:cNvPr id="0" name=""/>
        <dsp:cNvSpPr/>
      </dsp:nvSpPr>
      <dsp:spPr>
        <a:xfrm>
          <a:off x="0" y="1268776"/>
          <a:ext cx="11029615" cy="1140750"/>
        </a:xfrm>
        <a:prstGeom prst="roundRect">
          <a:avLst/>
        </a:prstGeom>
        <a:gradFill rotWithShape="0">
          <a:gsLst>
            <a:gs pos="0">
              <a:schemeClr val="accent1">
                <a:hueOff val="0"/>
                <a:satOff val="0"/>
                <a:lumOff val="0"/>
                <a:alphaOff val="0"/>
                <a:tint val="68000"/>
                <a:alpha val="90000"/>
                <a:lumMod val="100000"/>
              </a:schemeClr>
            </a:gs>
            <a:gs pos="100000">
              <a:schemeClr val="accent1">
                <a:hueOff val="0"/>
                <a:satOff val="0"/>
                <a:lumOff val="0"/>
                <a:alphaOff val="0"/>
                <a:tint val="90000"/>
                <a:lumMod val="95000"/>
              </a:schemeClr>
            </a:gs>
          </a:gsLst>
          <a:lin ang="540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a:t>Hitachi was able to sell televisions at a price premium of $75 over the GE televisions </a:t>
          </a:r>
          <a:endParaRPr lang="en-IN" sz="3000" kern="1200"/>
        </a:p>
      </dsp:txBody>
      <dsp:txXfrm>
        <a:off x="55687" y="1324463"/>
        <a:ext cx="10918241" cy="1029376"/>
      </dsp:txXfrm>
    </dsp:sp>
    <dsp:sp modelId="{90D860EB-3789-4F65-A6B6-6A69EB9D4138}">
      <dsp:nvSpPr>
        <dsp:cNvPr id="0" name=""/>
        <dsp:cNvSpPr/>
      </dsp:nvSpPr>
      <dsp:spPr>
        <a:xfrm>
          <a:off x="0" y="2495926"/>
          <a:ext cx="11029615" cy="1140750"/>
        </a:xfrm>
        <a:prstGeom prst="roundRect">
          <a:avLst/>
        </a:prstGeom>
        <a:gradFill rotWithShape="0">
          <a:gsLst>
            <a:gs pos="0">
              <a:schemeClr val="accent1">
                <a:hueOff val="0"/>
                <a:satOff val="0"/>
                <a:lumOff val="0"/>
                <a:alphaOff val="0"/>
                <a:tint val="68000"/>
                <a:alpha val="90000"/>
                <a:lumMod val="100000"/>
              </a:schemeClr>
            </a:gs>
            <a:gs pos="100000">
              <a:schemeClr val="accent1">
                <a:hueOff val="0"/>
                <a:satOff val="0"/>
                <a:lumOff val="0"/>
                <a:alphaOff val="0"/>
                <a:tint val="90000"/>
                <a:lumMod val="95000"/>
              </a:schemeClr>
            </a:gs>
          </a:gsLst>
          <a:lin ang="540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a:t>Hitachi sold twice as many TV sets </a:t>
          </a:r>
          <a:endParaRPr lang="en-IN" sz="3000" kern="1200"/>
        </a:p>
      </dsp:txBody>
      <dsp:txXfrm>
        <a:off x="55687" y="2551613"/>
        <a:ext cx="10918241" cy="102937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3B4775-716E-4EA3-AF90-18A29521DBEF}">
      <dsp:nvSpPr>
        <dsp:cNvPr id="0" name=""/>
        <dsp:cNvSpPr/>
      </dsp:nvSpPr>
      <dsp:spPr>
        <a:xfrm>
          <a:off x="0" y="1711"/>
          <a:ext cx="11029615" cy="542880"/>
        </a:xfrm>
        <a:prstGeom prst="roundRect">
          <a:avLst/>
        </a:prstGeom>
        <a:gradFill rotWithShape="0">
          <a:gsLst>
            <a:gs pos="0">
              <a:schemeClr val="lt1">
                <a:hueOff val="0"/>
                <a:satOff val="0"/>
                <a:lumOff val="0"/>
                <a:alphaOff val="0"/>
                <a:tint val="68000"/>
                <a:alpha val="90000"/>
                <a:lumMod val="100000"/>
              </a:schemeClr>
            </a:gs>
            <a:gs pos="100000">
              <a:schemeClr val="lt1">
                <a:hueOff val="0"/>
                <a:satOff val="0"/>
                <a:lumOff val="0"/>
                <a:alphaOff val="0"/>
                <a:tint val="90000"/>
                <a:lumMod val="95000"/>
              </a:schemeClr>
            </a:gs>
          </a:gsLst>
          <a:lin ang="540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i="0" kern="1200" baseline="0">
              <a:latin typeface="Times New Roman" panose="02020603050405020304" pitchFamily="18" charset="0"/>
              <a:cs typeface="Times New Roman" panose="02020603050405020304" pitchFamily="18" charset="0"/>
            </a:rPr>
            <a:t>1. </a:t>
          </a:r>
          <a:r>
            <a:rPr lang="en-US" sz="2000" b="0" i="0" kern="1200" baseline="0">
              <a:latin typeface="Times New Roman" panose="02020603050405020304" pitchFamily="18" charset="0"/>
              <a:cs typeface="Times New Roman" panose="02020603050405020304" pitchFamily="18" charset="0"/>
            </a:rPr>
            <a:t>Selecting the Pricing Objective</a:t>
          </a:r>
          <a:endParaRPr lang="en-GB" sz="2000" kern="1200">
            <a:latin typeface="Times New Roman" panose="02020603050405020304" pitchFamily="18" charset="0"/>
            <a:cs typeface="Times New Roman" panose="02020603050405020304" pitchFamily="18" charset="0"/>
          </a:endParaRPr>
        </a:p>
      </dsp:txBody>
      <dsp:txXfrm>
        <a:off x="26501" y="28212"/>
        <a:ext cx="10976613" cy="489878"/>
      </dsp:txXfrm>
    </dsp:sp>
    <dsp:sp modelId="{A7DCFB2E-CFC1-41DB-9BF6-5BD1B8BFD6FC}">
      <dsp:nvSpPr>
        <dsp:cNvPr id="0" name=""/>
        <dsp:cNvSpPr/>
      </dsp:nvSpPr>
      <dsp:spPr>
        <a:xfrm>
          <a:off x="0" y="628111"/>
          <a:ext cx="11029615" cy="542880"/>
        </a:xfrm>
        <a:prstGeom prst="roundRect">
          <a:avLst/>
        </a:prstGeom>
        <a:gradFill rotWithShape="0">
          <a:gsLst>
            <a:gs pos="0">
              <a:schemeClr val="lt1">
                <a:hueOff val="0"/>
                <a:satOff val="0"/>
                <a:lumOff val="0"/>
                <a:alphaOff val="0"/>
                <a:tint val="68000"/>
                <a:alpha val="90000"/>
                <a:lumMod val="100000"/>
              </a:schemeClr>
            </a:gs>
            <a:gs pos="100000">
              <a:schemeClr val="lt1">
                <a:hueOff val="0"/>
                <a:satOff val="0"/>
                <a:lumOff val="0"/>
                <a:alphaOff val="0"/>
                <a:tint val="90000"/>
                <a:lumMod val="95000"/>
              </a:schemeClr>
            </a:gs>
          </a:gsLst>
          <a:lin ang="540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b="1" i="0" kern="1200" baseline="0">
              <a:latin typeface="Times New Roman" panose="02020603050405020304" pitchFamily="18" charset="0"/>
              <a:cs typeface="Times New Roman" panose="02020603050405020304" pitchFamily="18" charset="0"/>
            </a:rPr>
            <a:t>2. </a:t>
          </a:r>
          <a:r>
            <a:rPr lang="en-GB" sz="2000" b="0" i="0" kern="1200" baseline="0">
              <a:latin typeface="Times New Roman" panose="02020603050405020304" pitchFamily="18" charset="0"/>
              <a:cs typeface="Times New Roman" panose="02020603050405020304" pitchFamily="18" charset="0"/>
            </a:rPr>
            <a:t>Determining Demand</a:t>
          </a:r>
          <a:endParaRPr lang="en-GB" sz="2000" kern="1200">
            <a:latin typeface="Times New Roman" panose="02020603050405020304" pitchFamily="18" charset="0"/>
            <a:cs typeface="Times New Roman" panose="02020603050405020304" pitchFamily="18" charset="0"/>
          </a:endParaRPr>
        </a:p>
      </dsp:txBody>
      <dsp:txXfrm>
        <a:off x="26501" y="654612"/>
        <a:ext cx="10976613" cy="489878"/>
      </dsp:txXfrm>
    </dsp:sp>
    <dsp:sp modelId="{2B336189-5AD7-437D-AB62-FB5B6DDD6F7E}">
      <dsp:nvSpPr>
        <dsp:cNvPr id="0" name=""/>
        <dsp:cNvSpPr/>
      </dsp:nvSpPr>
      <dsp:spPr>
        <a:xfrm>
          <a:off x="0" y="1254511"/>
          <a:ext cx="11029615" cy="542880"/>
        </a:xfrm>
        <a:prstGeom prst="roundRect">
          <a:avLst/>
        </a:prstGeom>
        <a:gradFill rotWithShape="0">
          <a:gsLst>
            <a:gs pos="0">
              <a:schemeClr val="lt1">
                <a:hueOff val="0"/>
                <a:satOff val="0"/>
                <a:lumOff val="0"/>
                <a:alphaOff val="0"/>
                <a:tint val="68000"/>
                <a:alpha val="90000"/>
                <a:lumMod val="100000"/>
              </a:schemeClr>
            </a:gs>
            <a:gs pos="100000">
              <a:schemeClr val="lt1">
                <a:hueOff val="0"/>
                <a:satOff val="0"/>
                <a:lumOff val="0"/>
                <a:alphaOff val="0"/>
                <a:tint val="90000"/>
                <a:lumMod val="95000"/>
              </a:schemeClr>
            </a:gs>
          </a:gsLst>
          <a:lin ang="540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b="1" i="0" kern="1200" baseline="0">
              <a:latin typeface="Times New Roman" panose="02020603050405020304" pitchFamily="18" charset="0"/>
              <a:cs typeface="Times New Roman" panose="02020603050405020304" pitchFamily="18" charset="0"/>
            </a:rPr>
            <a:t>3. </a:t>
          </a:r>
          <a:r>
            <a:rPr lang="en-GB" sz="2000" b="0" i="0" kern="1200" baseline="0">
              <a:latin typeface="Times New Roman" panose="02020603050405020304" pitchFamily="18" charset="0"/>
              <a:cs typeface="Times New Roman" panose="02020603050405020304" pitchFamily="18" charset="0"/>
            </a:rPr>
            <a:t>Estimating Costs</a:t>
          </a:r>
          <a:endParaRPr lang="en-GB" sz="2000" kern="1200">
            <a:latin typeface="Times New Roman" panose="02020603050405020304" pitchFamily="18" charset="0"/>
            <a:cs typeface="Times New Roman" panose="02020603050405020304" pitchFamily="18" charset="0"/>
          </a:endParaRPr>
        </a:p>
      </dsp:txBody>
      <dsp:txXfrm>
        <a:off x="26501" y="1281012"/>
        <a:ext cx="10976613" cy="489878"/>
      </dsp:txXfrm>
    </dsp:sp>
    <dsp:sp modelId="{002D0092-277F-4146-8106-3BA1426495A1}">
      <dsp:nvSpPr>
        <dsp:cNvPr id="0" name=""/>
        <dsp:cNvSpPr/>
      </dsp:nvSpPr>
      <dsp:spPr>
        <a:xfrm>
          <a:off x="0" y="1880911"/>
          <a:ext cx="11029615" cy="542880"/>
        </a:xfrm>
        <a:prstGeom prst="roundRect">
          <a:avLst/>
        </a:prstGeom>
        <a:gradFill rotWithShape="0">
          <a:gsLst>
            <a:gs pos="0">
              <a:schemeClr val="lt1">
                <a:hueOff val="0"/>
                <a:satOff val="0"/>
                <a:lumOff val="0"/>
                <a:alphaOff val="0"/>
                <a:tint val="68000"/>
                <a:alpha val="90000"/>
                <a:lumMod val="100000"/>
              </a:schemeClr>
            </a:gs>
            <a:gs pos="100000">
              <a:schemeClr val="lt1">
                <a:hueOff val="0"/>
                <a:satOff val="0"/>
                <a:lumOff val="0"/>
                <a:alphaOff val="0"/>
                <a:tint val="90000"/>
                <a:lumMod val="95000"/>
              </a:schemeClr>
            </a:gs>
          </a:gsLst>
          <a:lin ang="540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i="0" kern="1200" baseline="0">
              <a:latin typeface="Times New Roman" panose="02020603050405020304" pitchFamily="18" charset="0"/>
              <a:cs typeface="Times New Roman" panose="02020603050405020304" pitchFamily="18" charset="0"/>
            </a:rPr>
            <a:t>4. </a:t>
          </a:r>
          <a:r>
            <a:rPr lang="en-US" sz="2000" b="0" i="0" kern="1200" baseline="0">
              <a:latin typeface="Times New Roman" panose="02020603050405020304" pitchFamily="18" charset="0"/>
              <a:cs typeface="Times New Roman" panose="02020603050405020304" pitchFamily="18" charset="0"/>
            </a:rPr>
            <a:t>Analyzing Competitors’ Costs, Prices, and Offers</a:t>
          </a:r>
          <a:endParaRPr lang="en-GB" sz="2000" kern="1200">
            <a:latin typeface="Times New Roman" panose="02020603050405020304" pitchFamily="18" charset="0"/>
            <a:cs typeface="Times New Roman" panose="02020603050405020304" pitchFamily="18" charset="0"/>
          </a:endParaRPr>
        </a:p>
      </dsp:txBody>
      <dsp:txXfrm>
        <a:off x="26501" y="1907412"/>
        <a:ext cx="10976613" cy="489878"/>
      </dsp:txXfrm>
    </dsp:sp>
    <dsp:sp modelId="{C5A9DD37-6627-40A1-B217-8A0A0D9628C7}">
      <dsp:nvSpPr>
        <dsp:cNvPr id="0" name=""/>
        <dsp:cNvSpPr/>
      </dsp:nvSpPr>
      <dsp:spPr>
        <a:xfrm>
          <a:off x="0" y="2507311"/>
          <a:ext cx="11029615" cy="542880"/>
        </a:xfrm>
        <a:prstGeom prst="roundRect">
          <a:avLst/>
        </a:prstGeom>
        <a:gradFill rotWithShape="0">
          <a:gsLst>
            <a:gs pos="0">
              <a:schemeClr val="lt1">
                <a:hueOff val="0"/>
                <a:satOff val="0"/>
                <a:lumOff val="0"/>
                <a:alphaOff val="0"/>
                <a:tint val="68000"/>
                <a:alpha val="90000"/>
                <a:lumMod val="100000"/>
              </a:schemeClr>
            </a:gs>
            <a:gs pos="100000">
              <a:schemeClr val="lt1">
                <a:hueOff val="0"/>
                <a:satOff val="0"/>
                <a:lumOff val="0"/>
                <a:alphaOff val="0"/>
                <a:tint val="90000"/>
                <a:lumMod val="95000"/>
              </a:schemeClr>
            </a:gs>
          </a:gsLst>
          <a:lin ang="540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i="0" kern="1200" baseline="0">
              <a:latin typeface="Times New Roman" panose="02020603050405020304" pitchFamily="18" charset="0"/>
              <a:cs typeface="Times New Roman" panose="02020603050405020304" pitchFamily="18" charset="0"/>
            </a:rPr>
            <a:t>5. </a:t>
          </a:r>
          <a:r>
            <a:rPr lang="en-US" sz="2000" b="0" i="0" kern="1200" baseline="0">
              <a:latin typeface="Times New Roman" panose="02020603050405020304" pitchFamily="18" charset="0"/>
              <a:cs typeface="Times New Roman" panose="02020603050405020304" pitchFamily="18" charset="0"/>
            </a:rPr>
            <a:t>Selecting a Pricing Method</a:t>
          </a:r>
          <a:endParaRPr lang="en-GB" sz="2000" kern="1200">
            <a:latin typeface="Times New Roman" panose="02020603050405020304" pitchFamily="18" charset="0"/>
            <a:cs typeface="Times New Roman" panose="02020603050405020304" pitchFamily="18" charset="0"/>
          </a:endParaRPr>
        </a:p>
      </dsp:txBody>
      <dsp:txXfrm>
        <a:off x="26501" y="2533812"/>
        <a:ext cx="10976613" cy="489878"/>
      </dsp:txXfrm>
    </dsp:sp>
    <dsp:sp modelId="{02ED4004-A5C0-4641-8E52-6E2B7A569099}">
      <dsp:nvSpPr>
        <dsp:cNvPr id="0" name=""/>
        <dsp:cNvSpPr/>
      </dsp:nvSpPr>
      <dsp:spPr>
        <a:xfrm>
          <a:off x="0" y="3133711"/>
          <a:ext cx="11029615" cy="542880"/>
        </a:xfrm>
        <a:prstGeom prst="roundRect">
          <a:avLst/>
        </a:prstGeom>
        <a:gradFill rotWithShape="0">
          <a:gsLst>
            <a:gs pos="0">
              <a:schemeClr val="lt1">
                <a:hueOff val="0"/>
                <a:satOff val="0"/>
                <a:lumOff val="0"/>
                <a:alphaOff val="0"/>
                <a:tint val="68000"/>
                <a:alpha val="90000"/>
                <a:lumMod val="100000"/>
              </a:schemeClr>
            </a:gs>
            <a:gs pos="100000">
              <a:schemeClr val="lt1">
                <a:hueOff val="0"/>
                <a:satOff val="0"/>
                <a:lumOff val="0"/>
                <a:alphaOff val="0"/>
                <a:tint val="90000"/>
                <a:lumMod val="95000"/>
              </a:schemeClr>
            </a:gs>
          </a:gsLst>
          <a:lin ang="540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i="0" kern="1200" baseline="0">
              <a:latin typeface="Times New Roman" panose="02020603050405020304" pitchFamily="18" charset="0"/>
              <a:cs typeface="Times New Roman" panose="02020603050405020304" pitchFamily="18" charset="0"/>
            </a:rPr>
            <a:t>6. </a:t>
          </a:r>
          <a:r>
            <a:rPr lang="en-US" sz="2000" b="0" i="0" kern="1200" baseline="0">
              <a:latin typeface="Times New Roman" panose="02020603050405020304" pitchFamily="18" charset="0"/>
              <a:cs typeface="Times New Roman" panose="02020603050405020304" pitchFamily="18" charset="0"/>
            </a:rPr>
            <a:t>Selecting the Final Price</a:t>
          </a:r>
          <a:endParaRPr lang="en-GB" sz="2000" kern="1200">
            <a:latin typeface="Times New Roman" panose="02020603050405020304" pitchFamily="18" charset="0"/>
            <a:cs typeface="Times New Roman" panose="02020603050405020304" pitchFamily="18" charset="0"/>
          </a:endParaRPr>
        </a:p>
      </dsp:txBody>
      <dsp:txXfrm>
        <a:off x="26501" y="3160212"/>
        <a:ext cx="10976613" cy="48987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36CA39-DC15-40D8-A548-030340B7A970}">
      <dsp:nvSpPr>
        <dsp:cNvPr id="0" name=""/>
        <dsp:cNvSpPr/>
      </dsp:nvSpPr>
      <dsp:spPr>
        <a:xfrm>
          <a:off x="0" y="0"/>
          <a:ext cx="11029616" cy="514800"/>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b="1" i="0" kern="1200" baseline="0" dirty="0"/>
            <a:t>Survival</a:t>
          </a:r>
          <a:endParaRPr lang="en-GB" sz="2200" kern="1200" dirty="0"/>
        </a:p>
      </dsp:txBody>
      <dsp:txXfrm>
        <a:off x="25130" y="25130"/>
        <a:ext cx="10979356" cy="464540"/>
      </dsp:txXfrm>
    </dsp:sp>
    <dsp:sp modelId="{785E83D1-B86E-4AED-B7FE-79ED10E5A44D}">
      <dsp:nvSpPr>
        <dsp:cNvPr id="0" name=""/>
        <dsp:cNvSpPr/>
      </dsp:nvSpPr>
      <dsp:spPr>
        <a:xfrm>
          <a:off x="0" y="599937"/>
          <a:ext cx="11029616" cy="5578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0190" tIns="27940" rIns="156464" bIns="27940" numCol="1" spcCol="1270" anchor="t" anchorCtr="0">
          <a:noAutofit/>
        </a:bodyPr>
        <a:lstStyle/>
        <a:p>
          <a:pPr marL="171450" lvl="1" indent="-171450" algn="l" defTabSz="755650">
            <a:lnSpc>
              <a:spcPct val="90000"/>
            </a:lnSpc>
            <a:spcBef>
              <a:spcPct val="0"/>
            </a:spcBef>
            <a:spcAft>
              <a:spcPct val="20000"/>
            </a:spcAft>
            <a:buChar char="•"/>
          </a:pPr>
          <a:r>
            <a:rPr lang="en-US" sz="1700" kern="1200" dirty="0"/>
            <a:t>Overcapacity, intense competition, or changing consumer wants</a:t>
          </a:r>
          <a:endParaRPr lang="en-GB" sz="1700" kern="1200" dirty="0"/>
        </a:p>
        <a:p>
          <a:pPr marL="171450" lvl="1" indent="-171450" algn="l" defTabSz="755650">
            <a:lnSpc>
              <a:spcPct val="90000"/>
            </a:lnSpc>
            <a:spcBef>
              <a:spcPct val="0"/>
            </a:spcBef>
            <a:spcAft>
              <a:spcPct val="20000"/>
            </a:spcAft>
            <a:buChar char="•"/>
          </a:pPr>
          <a:r>
            <a:rPr lang="en-US" sz="1700" kern="1200" dirty="0"/>
            <a:t>As long as prices cover variable costs and some fixed costs, the company stays in business</a:t>
          </a:r>
          <a:endParaRPr lang="en-GB" sz="1700" kern="1200" dirty="0"/>
        </a:p>
      </dsp:txBody>
      <dsp:txXfrm>
        <a:off x="0" y="599937"/>
        <a:ext cx="11029616" cy="557865"/>
      </dsp:txXfrm>
    </dsp:sp>
    <dsp:sp modelId="{E0CC4742-5D80-455A-BE63-D7E52E49AFCF}">
      <dsp:nvSpPr>
        <dsp:cNvPr id="0" name=""/>
        <dsp:cNvSpPr/>
      </dsp:nvSpPr>
      <dsp:spPr>
        <a:xfrm>
          <a:off x="0" y="1157802"/>
          <a:ext cx="11029616" cy="514800"/>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b="1" i="0" kern="1200" baseline="0" dirty="0"/>
            <a:t>Maximize current profits</a:t>
          </a:r>
          <a:endParaRPr lang="en-GB" sz="2200" kern="1200" dirty="0"/>
        </a:p>
      </dsp:txBody>
      <dsp:txXfrm>
        <a:off x="25130" y="1182932"/>
        <a:ext cx="10979356" cy="464540"/>
      </dsp:txXfrm>
    </dsp:sp>
    <dsp:sp modelId="{CFC5691C-5650-4264-9BA1-D8642C44C0C5}">
      <dsp:nvSpPr>
        <dsp:cNvPr id="0" name=""/>
        <dsp:cNvSpPr/>
      </dsp:nvSpPr>
      <dsp:spPr>
        <a:xfrm>
          <a:off x="0" y="1672602"/>
          <a:ext cx="11029616" cy="5578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0190" tIns="27940" rIns="156464" bIns="27940" numCol="1" spcCol="1270" anchor="t" anchorCtr="0">
          <a:noAutofit/>
        </a:bodyPr>
        <a:lstStyle/>
        <a:p>
          <a:pPr marL="171450" lvl="1" indent="-171450" algn="l" defTabSz="755650">
            <a:lnSpc>
              <a:spcPct val="90000"/>
            </a:lnSpc>
            <a:spcBef>
              <a:spcPct val="0"/>
            </a:spcBef>
            <a:spcAft>
              <a:spcPct val="20000"/>
            </a:spcAft>
            <a:buChar char="•"/>
          </a:pPr>
          <a:r>
            <a:rPr lang="en-US" sz="1700" kern="1200" dirty="0"/>
            <a:t>Maximum current profit, cash flow, or rate of return </a:t>
          </a:r>
          <a:r>
            <a:rPr lang="en-GB" sz="1700" kern="1200" dirty="0"/>
            <a:t>investment</a:t>
          </a:r>
        </a:p>
        <a:p>
          <a:pPr marL="171450" lvl="1" indent="-171450" algn="l" defTabSz="755650">
            <a:lnSpc>
              <a:spcPct val="90000"/>
            </a:lnSpc>
            <a:spcBef>
              <a:spcPct val="0"/>
            </a:spcBef>
            <a:spcAft>
              <a:spcPct val="20000"/>
            </a:spcAft>
            <a:buChar char="•"/>
          </a:pPr>
          <a:r>
            <a:rPr lang="en-US" sz="1700" kern="1200" dirty="0"/>
            <a:t>Estimate the demand and costs associated with alternative prices</a:t>
          </a:r>
          <a:endParaRPr lang="en-GB" sz="1700" kern="1200" dirty="0"/>
        </a:p>
      </dsp:txBody>
      <dsp:txXfrm>
        <a:off x="0" y="1672602"/>
        <a:ext cx="11029616" cy="557865"/>
      </dsp:txXfrm>
    </dsp:sp>
    <dsp:sp modelId="{E6E68899-19D8-4646-A3CC-6470A0EA0576}">
      <dsp:nvSpPr>
        <dsp:cNvPr id="0" name=""/>
        <dsp:cNvSpPr/>
      </dsp:nvSpPr>
      <dsp:spPr>
        <a:xfrm>
          <a:off x="0" y="2230468"/>
          <a:ext cx="11029616" cy="514800"/>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b="1" i="0" kern="1200" baseline="0" dirty="0"/>
            <a:t>Maximize their market share</a:t>
          </a:r>
          <a:endParaRPr lang="en-GB" sz="2200" kern="1200" dirty="0"/>
        </a:p>
      </dsp:txBody>
      <dsp:txXfrm>
        <a:off x="25130" y="2255598"/>
        <a:ext cx="10979356" cy="464540"/>
      </dsp:txXfrm>
    </dsp:sp>
    <dsp:sp modelId="{51D09B26-91C6-47BC-A939-EF8FC2573629}">
      <dsp:nvSpPr>
        <dsp:cNvPr id="0" name=""/>
        <dsp:cNvSpPr/>
      </dsp:nvSpPr>
      <dsp:spPr>
        <a:xfrm>
          <a:off x="0" y="2745268"/>
          <a:ext cx="11029616" cy="11157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0190" tIns="27940" rIns="156464" bIns="27940" numCol="1" spcCol="1270" anchor="t" anchorCtr="0">
          <a:noAutofit/>
        </a:bodyPr>
        <a:lstStyle/>
        <a:p>
          <a:pPr marL="171450" lvl="1" indent="-171450" algn="l" defTabSz="755650">
            <a:lnSpc>
              <a:spcPct val="90000"/>
            </a:lnSpc>
            <a:spcBef>
              <a:spcPct val="0"/>
            </a:spcBef>
            <a:spcAft>
              <a:spcPct val="20000"/>
            </a:spcAft>
            <a:buChar char="•"/>
          </a:pPr>
          <a:r>
            <a:rPr lang="en-IN" sz="1700" kern="1200" dirty="0"/>
            <a:t>Competitive markets firm can </a:t>
          </a:r>
          <a:r>
            <a:rPr lang="en-GB" sz="1700" kern="1200" dirty="0"/>
            <a:t>maximize their market share</a:t>
          </a:r>
        </a:p>
        <a:p>
          <a:pPr marL="171450" lvl="1" indent="-171450" algn="l" defTabSz="755650">
            <a:lnSpc>
              <a:spcPct val="90000"/>
            </a:lnSpc>
            <a:spcBef>
              <a:spcPct val="0"/>
            </a:spcBef>
            <a:spcAft>
              <a:spcPct val="20000"/>
            </a:spcAft>
            <a:buChar char="•"/>
          </a:pPr>
          <a:r>
            <a:rPr lang="en-US" sz="1700" kern="1200" dirty="0"/>
            <a:t>Assertion that higher sales volume will lead to lower unit costs and higher long-run profit</a:t>
          </a:r>
          <a:endParaRPr lang="en-GB" sz="1700" kern="1200" dirty="0"/>
        </a:p>
        <a:p>
          <a:pPr marL="171450" lvl="1" indent="-171450" algn="l" defTabSz="755650">
            <a:lnSpc>
              <a:spcPct val="90000"/>
            </a:lnSpc>
            <a:spcBef>
              <a:spcPct val="0"/>
            </a:spcBef>
            <a:spcAft>
              <a:spcPct val="20000"/>
            </a:spcAft>
            <a:buChar char="•"/>
          </a:pPr>
          <a:r>
            <a:rPr lang="en-GB" sz="1700" kern="1200" dirty="0"/>
            <a:t>Market-penetration pricing</a:t>
          </a:r>
        </a:p>
        <a:p>
          <a:pPr marL="171450" lvl="1" indent="-171450" algn="l" defTabSz="755650">
            <a:lnSpc>
              <a:spcPct val="90000"/>
            </a:lnSpc>
            <a:spcBef>
              <a:spcPct val="0"/>
            </a:spcBef>
            <a:spcAft>
              <a:spcPct val="20000"/>
            </a:spcAft>
            <a:buChar char="•"/>
          </a:pPr>
          <a:r>
            <a:rPr lang="en-GB" sz="1700" kern="1200" dirty="0"/>
            <a:t>Used when market is highly price sensitive</a:t>
          </a:r>
        </a:p>
      </dsp:txBody>
      <dsp:txXfrm>
        <a:off x="0" y="2745268"/>
        <a:ext cx="11029616" cy="1115730"/>
      </dsp:txXfrm>
    </dsp:sp>
    <dsp:sp modelId="{53E353F7-5F55-40E5-94C0-302DD53A60A7}">
      <dsp:nvSpPr>
        <dsp:cNvPr id="0" name=""/>
        <dsp:cNvSpPr/>
      </dsp:nvSpPr>
      <dsp:spPr>
        <a:xfrm>
          <a:off x="0" y="3860998"/>
          <a:ext cx="11029616" cy="514800"/>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b="1" i="0" kern="1200" baseline="0" dirty="0"/>
            <a:t>Maximum market skimming</a:t>
          </a:r>
          <a:endParaRPr lang="en-GB" sz="2200" kern="1200" dirty="0"/>
        </a:p>
      </dsp:txBody>
      <dsp:txXfrm>
        <a:off x="25130" y="3886128"/>
        <a:ext cx="10979356" cy="46454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1C2A24-16A8-4DA2-8F0B-19FCD4658A31}">
      <dsp:nvSpPr>
        <dsp:cNvPr id="0" name=""/>
        <dsp:cNvSpPr/>
      </dsp:nvSpPr>
      <dsp:spPr>
        <a:xfrm>
          <a:off x="0" y="166865"/>
          <a:ext cx="11029615" cy="608400"/>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GB" sz="2600" b="1" i="0" kern="1200" baseline="0" dirty="0"/>
            <a:t>Maximum market skimming</a:t>
          </a:r>
          <a:endParaRPr lang="en-GB" sz="2600" kern="1200" dirty="0"/>
        </a:p>
      </dsp:txBody>
      <dsp:txXfrm>
        <a:off x="29700" y="196565"/>
        <a:ext cx="10970215" cy="549000"/>
      </dsp:txXfrm>
    </dsp:sp>
    <dsp:sp modelId="{30F054CA-27B6-4868-BB8D-E149C60F3CB9}">
      <dsp:nvSpPr>
        <dsp:cNvPr id="0" name=""/>
        <dsp:cNvSpPr/>
      </dsp:nvSpPr>
      <dsp:spPr>
        <a:xfrm>
          <a:off x="0" y="775265"/>
          <a:ext cx="11029615" cy="16415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0190" tIns="33020" rIns="184912" bIns="33020" numCol="1" spcCol="1270" anchor="t" anchorCtr="0">
          <a:noAutofit/>
        </a:bodyPr>
        <a:lstStyle/>
        <a:p>
          <a:pPr marL="228600" lvl="1" indent="-228600" algn="l" defTabSz="889000">
            <a:lnSpc>
              <a:spcPct val="90000"/>
            </a:lnSpc>
            <a:spcBef>
              <a:spcPct val="0"/>
            </a:spcBef>
            <a:spcAft>
              <a:spcPct val="20000"/>
            </a:spcAft>
            <a:buChar char="•"/>
          </a:pPr>
          <a:r>
            <a:rPr lang="en-US" sz="2000" kern="1200" dirty="0"/>
            <a:t>Setting high prices to maximize market skimming.</a:t>
          </a:r>
          <a:endParaRPr lang="en-GB" sz="2000" kern="1200" dirty="0"/>
        </a:p>
        <a:p>
          <a:pPr marL="228600" lvl="1" indent="-228600" algn="l" defTabSz="889000">
            <a:lnSpc>
              <a:spcPct val="90000"/>
            </a:lnSpc>
            <a:spcBef>
              <a:spcPct val="0"/>
            </a:spcBef>
            <a:spcAft>
              <a:spcPct val="20000"/>
            </a:spcAft>
            <a:buChar char="•"/>
          </a:pPr>
          <a:r>
            <a:rPr lang="en-US" sz="2000" kern="1200" dirty="0"/>
            <a:t>“Skim” the maximum amount of revenue from the various segments</a:t>
          </a:r>
          <a:endParaRPr lang="en-GB" sz="2000" kern="1200" dirty="0"/>
        </a:p>
        <a:p>
          <a:pPr marL="228600" lvl="1" indent="-228600" algn="l" defTabSz="889000">
            <a:lnSpc>
              <a:spcPct val="90000"/>
            </a:lnSpc>
            <a:spcBef>
              <a:spcPct val="0"/>
            </a:spcBef>
            <a:spcAft>
              <a:spcPct val="20000"/>
            </a:spcAft>
            <a:buChar char="•"/>
          </a:pPr>
          <a:r>
            <a:rPr lang="en-US" sz="2000" kern="1200" dirty="0"/>
            <a:t>High price communicates the image of a superior product</a:t>
          </a:r>
          <a:endParaRPr lang="en-GB" sz="2000" kern="1200" dirty="0"/>
        </a:p>
        <a:p>
          <a:pPr marL="228600" lvl="1" indent="-228600" algn="l" defTabSz="889000">
            <a:lnSpc>
              <a:spcPct val="90000"/>
            </a:lnSpc>
            <a:spcBef>
              <a:spcPct val="0"/>
            </a:spcBef>
            <a:spcAft>
              <a:spcPct val="20000"/>
            </a:spcAft>
            <a:buChar char="•"/>
          </a:pPr>
          <a:r>
            <a:rPr lang="en-IN" sz="2000" kern="1200" dirty="0"/>
            <a:t>For instance, Sony and Apple</a:t>
          </a:r>
          <a:endParaRPr lang="en-GB" sz="2000" kern="1200" dirty="0"/>
        </a:p>
        <a:p>
          <a:pPr marL="228600" lvl="1" indent="-228600" algn="l" defTabSz="889000">
            <a:lnSpc>
              <a:spcPct val="90000"/>
            </a:lnSpc>
            <a:spcBef>
              <a:spcPct val="0"/>
            </a:spcBef>
            <a:spcAft>
              <a:spcPct val="20000"/>
            </a:spcAft>
            <a:buChar char="•"/>
          </a:pPr>
          <a:r>
            <a:rPr lang="en-IN" sz="2000" kern="1200" dirty="0"/>
            <a:t>Fatal in case competitor fixes low price. E.g., Philips videodisc vs Japanese competitors </a:t>
          </a:r>
          <a:endParaRPr lang="en-GB" sz="2000" kern="1200" dirty="0"/>
        </a:p>
      </dsp:txBody>
      <dsp:txXfrm>
        <a:off x="0" y="775265"/>
        <a:ext cx="11029615" cy="1641509"/>
      </dsp:txXfrm>
    </dsp:sp>
    <dsp:sp modelId="{AC95161E-91A1-4F01-BB98-F0559C82D20A}">
      <dsp:nvSpPr>
        <dsp:cNvPr id="0" name=""/>
        <dsp:cNvSpPr/>
      </dsp:nvSpPr>
      <dsp:spPr>
        <a:xfrm>
          <a:off x="0" y="2416775"/>
          <a:ext cx="11029615" cy="608400"/>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GB" sz="2600" b="1" kern="1200" dirty="0"/>
            <a:t>Product-quality leadership</a:t>
          </a:r>
          <a:endParaRPr lang="en-GB" sz="2600" kern="1200" dirty="0"/>
        </a:p>
      </dsp:txBody>
      <dsp:txXfrm>
        <a:off x="29700" y="2446475"/>
        <a:ext cx="10970215" cy="549000"/>
      </dsp:txXfrm>
    </dsp:sp>
    <dsp:sp modelId="{A075056C-395A-419C-9EAD-346792986A0D}">
      <dsp:nvSpPr>
        <dsp:cNvPr id="0" name=""/>
        <dsp:cNvSpPr/>
      </dsp:nvSpPr>
      <dsp:spPr>
        <a:xfrm>
          <a:off x="0" y="3025175"/>
          <a:ext cx="11029615" cy="6592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0190" tIns="33020" rIns="184912" bIns="33020" numCol="1" spcCol="1270" anchor="t" anchorCtr="0">
          <a:noAutofit/>
        </a:bodyPr>
        <a:lstStyle/>
        <a:p>
          <a:pPr marL="228600" lvl="1" indent="-228600" algn="l" defTabSz="889000">
            <a:lnSpc>
              <a:spcPct val="90000"/>
            </a:lnSpc>
            <a:spcBef>
              <a:spcPct val="0"/>
            </a:spcBef>
            <a:spcAft>
              <a:spcPct val="20000"/>
            </a:spcAft>
            <a:buChar char="•"/>
          </a:pPr>
          <a:r>
            <a:rPr lang="en-GB" sz="2000" kern="1200" dirty="0"/>
            <a:t>Products or services characterized </a:t>
          </a:r>
          <a:r>
            <a:rPr lang="en-US" sz="2000" kern="1200" dirty="0"/>
            <a:t>by high levels of perceived quality, taste, and status with a price</a:t>
          </a:r>
          <a:endParaRPr lang="en-GB" sz="2000" kern="1200" dirty="0"/>
        </a:p>
        <a:p>
          <a:pPr marL="228600" lvl="1" indent="-228600" algn="l" defTabSz="889000">
            <a:lnSpc>
              <a:spcPct val="90000"/>
            </a:lnSpc>
            <a:spcBef>
              <a:spcPct val="0"/>
            </a:spcBef>
            <a:spcAft>
              <a:spcPct val="20000"/>
            </a:spcAft>
            <a:buChar char="•"/>
          </a:pPr>
          <a:r>
            <a:rPr lang="en-GB" sz="2000" kern="1200" dirty="0"/>
            <a:t>Starbucks, Aveda, BMW, and Viking</a:t>
          </a:r>
        </a:p>
      </dsp:txBody>
      <dsp:txXfrm>
        <a:off x="0" y="3025175"/>
        <a:ext cx="11029615" cy="65929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898ED6-87FF-4706-A540-1B7D4C591EAE}">
      <dsp:nvSpPr>
        <dsp:cNvPr id="0" name=""/>
        <dsp:cNvSpPr/>
      </dsp:nvSpPr>
      <dsp:spPr>
        <a:xfrm>
          <a:off x="5514975" y="1589238"/>
          <a:ext cx="4319362" cy="499760"/>
        </a:xfrm>
        <a:custGeom>
          <a:avLst/>
          <a:gdLst/>
          <a:ahLst/>
          <a:cxnLst/>
          <a:rect l="0" t="0" r="0" b="0"/>
          <a:pathLst>
            <a:path>
              <a:moveTo>
                <a:pt x="0" y="0"/>
              </a:moveTo>
              <a:lnTo>
                <a:pt x="0" y="249880"/>
              </a:lnTo>
              <a:lnTo>
                <a:pt x="4319362" y="249880"/>
              </a:lnTo>
              <a:lnTo>
                <a:pt x="4319362" y="499760"/>
              </a:lnTo>
            </a:path>
          </a:pathLst>
        </a:custGeom>
        <a:noFill/>
        <a:ln w="2222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5693E14-810F-4365-84A6-EA50289B569D}">
      <dsp:nvSpPr>
        <dsp:cNvPr id="0" name=""/>
        <dsp:cNvSpPr/>
      </dsp:nvSpPr>
      <dsp:spPr>
        <a:xfrm>
          <a:off x="5514975" y="1589238"/>
          <a:ext cx="1439787" cy="499760"/>
        </a:xfrm>
        <a:custGeom>
          <a:avLst/>
          <a:gdLst/>
          <a:ahLst/>
          <a:cxnLst/>
          <a:rect l="0" t="0" r="0" b="0"/>
          <a:pathLst>
            <a:path>
              <a:moveTo>
                <a:pt x="0" y="0"/>
              </a:moveTo>
              <a:lnTo>
                <a:pt x="0" y="249880"/>
              </a:lnTo>
              <a:lnTo>
                <a:pt x="1439787" y="249880"/>
              </a:lnTo>
              <a:lnTo>
                <a:pt x="1439787" y="499760"/>
              </a:lnTo>
            </a:path>
          </a:pathLst>
        </a:custGeom>
        <a:noFill/>
        <a:ln w="2222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BB6BDEE-4D28-4056-AA0B-DF8BBAD50060}">
      <dsp:nvSpPr>
        <dsp:cNvPr id="0" name=""/>
        <dsp:cNvSpPr/>
      </dsp:nvSpPr>
      <dsp:spPr>
        <a:xfrm>
          <a:off x="4075187" y="1589238"/>
          <a:ext cx="1439787" cy="499760"/>
        </a:xfrm>
        <a:custGeom>
          <a:avLst/>
          <a:gdLst/>
          <a:ahLst/>
          <a:cxnLst/>
          <a:rect l="0" t="0" r="0" b="0"/>
          <a:pathLst>
            <a:path>
              <a:moveTo>
                <a:pt x="1439787" y="0"/>
              </a:moveTo>
              <a:lnTo>
                <a:pt x="1439787" y="249880"/>
              </a:lnTo>
              <a:lnTo>
                <a:pt x="0" y="249880"/>
              </a:lnTo>
              <a:lnTo>
                <a:pt x="0" y="499760"/>
              </a:lnTo>
            </a:path>
          </a:pathLst>
        </a:custGeom>
        <a:noFill/>
        <a:ln w="2222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69D51FA-2807-44EC-87B8-022484BE1D80}">
      <dsp:nvSpPr>
        <dsp:cNvPr id="0" name=""/>
        <dsp:cNvSpPr/>
      </dsp:nvSpPr>
      <dsp:spPr>
        <a:xfrm>
          <a:off x="1194636" y="1589238"/>
          <a:ext cx="4320338" cy="473594"/>
        </a:xfrm>
        <a:custGeom>
          <a:avLst/>
          <a:gdLst/>
          <a:ahLst/>
          <a:cxnLst/>
          <a:rect l="0" t="0" r="0" b="0"/>
          <a:pathLst>
            <a:path>
              <a:moveTo>
                <a:pt x="4320338" y="0"/>
              </a:moveTo>
              <a:lnTo>
                <a:pt x="4320338" y="223714"/>
              </a:lnTo>
              <a:lnTo>
                <a:pt x="0" y="223714"/>
              </a:lnTo>
              <a:lnTo>
                <a:pt x="0" y="473594"/>
              </a:lnTo>
            </a:path>
          </a:pathLst>
        </a:custGeom>
        <a:noFill/>
        <a:ln w="2222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C4E3619-E618-4D2E-A084-80E45CAD8970}">
      <dsp:nvSpPr>
        <dsp:cNvPr id="0" name=""/>
        <dsp:cNvSpPr/>
      </dsp:nvSpPr>
      <dsp:spPr>
        <a:xfrm>
          <a:off x="4325067" y="399331"/>
          <a:ext cx="2379814" cy="1189907"/>
        </a:xfrm>
        <a:prstGeom prst="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GB" sz="2200" b="0" kern="1200" dirty="0">
              <a:solidFill>
                <a:schemeClr val="bg1"/>
              </a:solidFill>
              <a:latin typeface="Times New Roman" panose="02020603050405020304" pitchFamily="18" charset="0"/>
              <a:cs typeface="Times New Roman" panose="02020603050405020304" pitchFamily="18" charset="0"/>
            </a:rPr>
            <a:t>Pricing Method</a:t>
          </a:r>
        </a:p>
      </dsp:txBody>
      <dsp:txXfrm>
        <a:off x="4325067" y="399331"/>
        <a:ext cx="2379814" cy="1189907"/>
      </dsp:txXfrm>
    </dsp:sp>
    <dsp:sp modelId="{2A33E910-4EAA-4A33-A58B-2A704D1AC94B}">
      <dsp:nvSpPr>
        <dsp:cNvPr id="0" name=""/>
        <dsp:cNvSpPr/>
      </dsp:nvSpPr>
      <dsp:spPr>
        <a:xfrm>
          <a:off x="4729" y="2062833"/>
          <a:ext cx="2379814" cy="1189907"/>
        </a:xfrm>
        <a:prstGeom prst="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GB" sz="2200" b="0" kern="1200" dirty="0">
              <a:solidFill>
                <a:schemeClr val="bg1"/>
              </a:solidFill>
              <a:latin typeface="Times New Roman" panose="02020603050405020304" pitchFamily="18" charset="0"/>
              <a:cs typeface="Times New Roman" panose="02020603050405020304" pitchFamily="18" charset="0"/>
            </a:rPr>
            <a:t>Mark-up pricing</a:t>
          </a:r>
        </a:p>
      </dsp:txBody>
      <dsp:txXfrm>
        <a:off x="4729" y="2062833"/>
        <a:ext cx="2379814" cy="1189907"/>
      </dsp:txXfrm>
    </dsp:sp>
    <dsp:sp modelId="{A0752A78-E9A6-4B15-8DA6-264E3D194389}">
      <dsp:nvSpPr>
        <dsp:cNvPr id="0" name=""/>
        <dsp:cNvSpPr/>
      </dsp:nvSpPr>
      <dsp:spPr>
        <a:xfrm>
          <a:off x="2885280" y="2088999"/>
          <a:ext cx="2379814" cy="1189907"/>
        </a:xfrm>
        <a:prstGeom prst="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GB" sz="2200" b="0" i="0" u="none" strike="noStrike" kern="1200" baseline="0" dirty="0">
              <a:solidFill>
                <a:schemeClr val="bg1"/>
              </a:solidFill>
              <a:latin typeface="Times New Roman" panose="02020603050405020304" pitchFamily="18" charset="0"/>
              <a:cs typeface="Times New Roman" panose="02020603050405020304" pitchFamily="18" charset="0"/>
            </a:rPr>
            <a:t>Target-Return Pricing</a:t>
          </a:r>
          <a:endParaRPr lang="en-GB" sz="2200" b="0" kern="1200" dirty="0">
            <a:solidFill>
              <a:schemeClr val="bg1"/>
            </a:solidFill>
            <a:latin typeface="Times New Roman" panose="02020603050405020304" pitchFamily="18" charset="0"/>
            <a:cs typeface="Times New Roman" panose="02020603050405020304" pitchFamily="18" charset="0"/>
          </a:endParaRPr>
        </a:p>
      </dsp:txBody>
      <dsp:txXfrm>
        <a:off x="2885280" y="2088999"/>
        <a:ext cx="2379814" cy="1189907"/>
      </dsp:txXfrm>
    </dsp:sp>
    <dsp:sp modelId="{C692E795-0621-4D37-8CA2-0EF69BA839E6}">
      <dsp:nvSpPr>
        <dsp:cNvPr id="0" name=""/>
        <dsp:cNvSpPr/>
      </dsp:nvSpPr>
      <dsp:spPr>
        <a:xfrm>
          <a:off x="5764855" y="2088999"/>
          <a:ext cx="2379814" cy="1189907"/>
        </a:xfrm>
        <a:prstGeom prst="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GB" sz="2200" b="0" i="0" u="none" strike="noStrike" kern="1200" baseline="0" dirty="0">
              <a:solidFill>
                <a:schemeClr val="bg1"/>
              </a:solidFill>
              <a:latin typeface="Times New Roman" panose="02020603050405020304" pitchFamily="18" charset="0"/>
              <a:cs typeface="Times New Roman" panose="02020603050405020304" pitchFamily="18" charset="0"/>
            </a:rPr>
            <a:t>Value Pricing</a:t>
          </a:r>
          <a:endParaRPr lang="en-GB" sz="2200" b="0" kern="1200" dirty="0">
            <a:solidFill>
              <a:schemeClr val="bg1"/>
            </a:solidFill>
            <a:latin typeface="Times New Roman" panose="02020603050405020304" pitchFamily="18" charset="0"/>
            <a:cs typeface="Times New Roman" panose="02020603050405020304" pitchFamily="18" charset="0"/>
          </a:endParaRPr>
        </a:p>
      </dsp:txBody>
      <dsp:txXfrm>
        <a:off x="5764855" y="2088999"/>
        <a:ext cx="2379814" cy="1189907"/>
      </dsp:txXfrm>
    </dsp:sp>
    <dsp:sp modelId="{5F059E32-3C56-4B75-B891-2166F6D80D99}">
      <dsp:nvSpPr>
        <dsp:cNvPr id="0" name=""/>
        <dsp:cNvSpPr/>
      </dsp:nvSpPr>
      <dsp:spPr>
        <a:xfrm>
          <a:off x="8644430" y="2088999"/>
          <a:ext cx="2379814" cy="1189907"/>
        </a:xfrm>
        <a:prstGeom prst="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GB" sz="2200" b="0" i="0" u="none" strike="noStrike" kern="1200" baseline="0" dirty="0">
              <a:solidFill>
                <a:schemeClr val="bg1"/>
              </a:solidFill>
              <a:latin typeface="Times New Roman" panose="02020603050405020304" pitchFamily="18" charset="0"/>
              <a:cs typeface="Times New Roman" panose="02020603050405020304" pitchFamily="18" charset="0"/>
            </a:rPr>
            <a:t>Going-Rate Pricing</a:t>
          </a:r>
          <a:endParaRPr lang="en-GB" sz="2200" b="0" kern="1200" dirty="0">
            <a:solidFill>
              <a:schemeClr val="bg1"/>
            </a:solidFill>
            <a:latin typeface="Times New Roman" panose="02020603050405020304" pitchFamily="18" charset="0"/>
            <a:cs typeface="Times New Roman" panose="02020603050405020304" pitchFamily="18" charset="0"/>
          </a:endParaRPr>
        </a:p>
      </dsp:txBody>
      <dsp:txXfrm>
        <a:off x="8644430" y="2088999"/>
        <a:ext cx="2379814" cy="118990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FD65BC-FC4A-4CEE-98B7-D547CDE8A93F}">
      <dsp:nvSpPr>
        <dsp:cNvPr id="0" name=""/>
        <dsp:cNvSpPr/>
      </dsp:nvSpPr>
      <dsp:spPr>
        <a:xfrm>
          <a:off x="0" y="0"/>
          <a:ext cx="10906270" cy="791618"/>
        </a:xfrm>
        <a:prstGeom prst="roundRect">
          <a:avLst/>
        </a:prstGeom>
        <a:solidFill>
          <a:schemeClr val="lt1">
            <a:hueOff val="0"/>
            <a:satOff val="0"/>
            <a:lumOff val="0"/>
            <a:alphaOff val="0"/>
          </a:schemeClr>
        </a:solidFill>
        <a:ln w="22225" cap="rnd"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latin typeface="Times New Roman" panose="02020603050405020304" pitchFamily="18" charset="0"/>
              <a:cs typeface="Times New Roman" panose="02020603050405020304" pitchFamily="18" charset="0"/>
            </a:rPr>
            <a:t>R</a:t>
          </a:r>
          <a:r>
            <a:rPr lang="en-US" sz="2200" b="0" i="0" kern="1200" baseline="0" dirty="0">
              <a:latin typeface="Times New Roman" panose="02020603050405020304" pitchFamily="18" charset="0"/>
              <a:cs typeface="Times New Roman" panose="02020603050405020304" pitchFamily="18" charset="0"/>
            </a:rPr>
            <a:t>ight product at a right price</a:t>
          </a:r>
          <a:r>
            <a:rPr lang="en-US" sz="2200" b="0" i="0" u="none" strike="noStrike" kern="1200" baseline="0" dirty="0">
              <a:latin typeface="Times New Roman" panose="02020603050405020304" pitchFamily="18" charset="0"/>
              <a:cs typeface="Times New Roman" panose="02020603050405020304" pitchFamily="18" charset="0"/>
            </a:rPr>
            <a:t>—to better meet consumer needs</a:t>
          </a:r>
          <a:endParaRPr lang="en-GB" sz="2200" kern="1200" dirty="0">
            <a:latin typeface="Times New Roman" panose="02020603050405020304" pitchFamily="18" charset="0"/>
            <a:cs typeface="Times New Roman" panose="02020603050405020304" pitchFamily="18" charset="0"/>
          </a:endParaRPr>
        </a:p>
      </dsp:txBody>
      <dsp:txXfrm>
        <a:off x="38644" y="38644"/>
        <a:ext cx="10828982" cy="714330"/>
      </dsp:txXfrm>
    </dsp:sp>
    <dsp:sp modelId="{EC0A5297-B9B5-4DC2-A8DD-54BA26B0F83B}">
      <dsp:nvSpPr>
        <dsp:cNvPr id="0" name=""/>
        <dsp:cNvSpPr/>
      </dsp:nvSpPr>
      <dsp:spPr>
        <a:xfrm>
          <a:off x="0" y="806187"/>
          <a:ext cx="10906270" cy="791618"/>
        </a:xfrm>
        <a:prstGeom prst="roundRect">
          <a:avLst/>
        </a:prstGeom>
        <a:solidFill>
          <a:schemeClr val="lt1">
            <a:hueOff val="0"/>
            <a:satOff val="0"/>
            <a:lumOff val="0"/>
            <a:alphaOff val="0"/>
          </a:schemeClr>
        </a:solidFill>
        <a:ln w="22225" cap="rnd"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latin typeface="Times New Roman" panose="02020603050405020304" pitchFamily="18" charset="0"/>
              <a:cs typeface="Times New Roman" panose="02020603050405020304" pitchFamily="18" charset="0"/>
            </a:rPr>
            <a:t>Value pricing is thus not a </a:t>
          </a:r>
          <a:r>
            <a:rPr lang="en-GB" sz="2200" kern="1200" dirty="0">
              <a:latin typeface="Times New Roman" panose="02020603050405020304" pitchFamily="18" charset="0"/>
              <a:cs typeface="Times New Roman" panose="02020603050405020304" pitchFamily="18" charset="0"/>
            </a:rPr>
            <a:t>setting lower prices</a:t>
          </a:r>
        </a:p>
      </dsp:txBody>
      <dsp:txXfrm>
        <a:off x="38644" y="844831"/>
        <a:ext cx="10828982" cy="714330"/>
      </dsp:txXfrm>
    </dsp:sp>
    <dsp:sp modelId="{DFCC6204-CD9A-470D-AF6E-7402512A2E31}">
      <dsp:nvSpPr>
        <dsp:cNvPr id="0" name=""/>
        <dsp:cNvSpPr/>
      </dsp:nvSpPr>
      <dsp:spPr>
        <a:xfrm>
          <a:off x="0" y="1611432"/>
          <a:ext cx="10906270" cy="791618"/>
        </a:xfrm>
        <a:prstGeom prst="roundRect">
          <a:avLst/>
        </a:prstGeom>
        <a:solidFill>
          <a:schemeClr val="lt1">
            <a:hueOff val="0"/>
            <a:satOff val="0"/>
            <a:lumOff val="0"/>
            <a:alphaOff val="0"/>
          </a:schemeClr>
        </a:solidFill>
        <a:ln w="22225" cap="rnd"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b="0" kern="1200" dirty="0">
              <a:latin typeface="Times New Roman" panose="02020603050405020304" pitchFamily="18" charset="0"/>
              <a:cs typeface="Times New Roman" panose="02020603050405020304" pitchFamily="18" charset="0"/>
            </a:rPr>
            <a:t>Reengineering the company’s operations to become a low-cost producer without sacrificing quality</a:t>
          </a:r>
          <a:endParaRPr lang="en-GB" sz="2200" b="0" kern="1200" dirty="0">
            <a:latin typeface="Times New Roman" panose="02020603050405020304" pitchFamily="18" charset="0"/>
            <a:cs typeface="Times New Roman" panose="02020603050405020304" pitchFamily="18" charset="0"/>
          </a:endParaRPr>
        </a:p>
      </dsp:txBody>
      <dsp:txXfrm>
        <a:off x="38644" y="1650076"/>
        <a:ext cx="10828982" cy="714330"/>
      </dsp:txXfrm>
    </dsp:sp>
    <dsp:sp modelId="{471B2C4C-A36D-4270-9487-24D25830C4E6}">
      <dsp:nvSpPr>
        <dsp:cNvPr id="0" name=""/>
        <dsp:cNvSpPr/>
      </dsp:nvSpPr>
      <dsp:spPr>
        <a:xfrm>
          <a:off x="0" y="2416677"/>
          <a:ext cx="10906270" cy="791618"/>
        </a:xfrm>
        <a:prstGeom prst="roundRect">
          <a:avLst/>
        </a:prstGeom>
        <a:solidFill>
          <a:schemeClr val="lt1">
            <a:hueOff val="0"/>
            <a:satOff val="0"/>
            <a:lumOff val="0"/>
            <a:alphaOff val="0"/>
          </a:schemeClr>
        </a:solidFill>
        <a:ln w="22225" cap="rnd"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b="0" i="0" kern="1200" dirty="0">
              <a:latin typeface="Times New Roman" panose="02020603050405020304" pitchFamily="18" charset="0"/>
              <a:cs typeface="Times New Roman" panose="02020603050405020304" pitchFamily="18" charset="0"/>
            </a:rPr>
            <a:t>Customer-focused pricing</a:t>
          </a:r>
          <a:r>
            <a:rPr lang="en-US" sz="2200" kern="1200" dirty="0">
              <a:latin typeface="Times New Roman" panose="02020603050405020304" pitchFamily="18" charset="0"/>
              <a:cs typeface="Times New Roman" panose="02020603050405020304" pitchFamily="18" charset="0"/>
            </a:rPr>
            <a:t> approach</a:t>
          </a:r>
          <a:endParaRPr lang="en-GB" sz="2200" kern="1200" dirty="0">
            <a:latin typeface="Times New Roman" panose="02020603050405020304" pitchFamily="18" charset="0"/>
            <a:cs typeface="Times New Roman" panose="02020603050405020304" pitchFamily="18" charset="0"/>
          </a:endParaRPr>
        </a:p>
      </dsp:txBody>
      <dsp:txXfrm>
        <a:off x="38644" y="2455321"/>
        <a:ext cx="10828982" cy="714330"/>
      </dsp:txXfrm>
    </dsp:sp>
    <dsp:sp modelId="{BF5DD424-8592-4EB9-BA3A-AE5A8283E60F}">
      <dsp:nvSpPr>
        <dsp:cNvPr id="0" name=""/>
        <dsp:cNvSpPr/>
      </dsp:nvSpPr>
      <dsp:spPr>
        <a:xfrm>
          <a:off x="0" y="3221921"/>
          <a:ext cx="10906270" cy="791618"/>
        </a:xfrm>
        <a:prstGeom prst="roundRect">
          <a:avLst/>
        </a:prstGeom>
        <a:solidFill>
          <a:schemeClr val="lt1">
            <a:hueOff val="0"/>
            <a:satOff val="0"/>
            <a:lumOff val="0"/>
            <a:alphaOff val="0"/>
          </a:schemeClr>
        </a:solidFill>
        <a:ln w="22225" cap="rnd"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b="0" i="0" kern="1200">
              <a:latin typeface="Times New Roman" panose="02020603050405020304" pitchFamily="18" charset="0"/>
              <a:cs typeface="Times New Roman" panose="02020603050405020304" pitchFamily="18" charset="0"/>
            </a:rPr>
            <a:t>Setting prices primarily based on a consumer's perceived </a:t>
          </a:r>
          <a:r>
            <a:rPr lang="en-US" sz="2200" b="0" i="0" kern="1200">
              <a:latin typeface="Times New Roman" panose="02020603050405020304" pitchFamily="18" charset="0"/>
              <a:cs typeface="Times New Roman" panose="02020603050405020304" pitchFamily="18" charset="0"/>
              <a:hlinkClick xmlns:r="http://schemas.openxmlformats.org/officeDocument/2006/relationships" r:id="rId1"/>
            </a:rPr>
            <a:t>value of a product</a:t>
          </a:r>
          <a:endParaRPr lang="en-GB" sz="2200" kern="1200">
            <a:latin typeface="Times New Roman" panose="02020603050405020304" pitchFamily="18" charset="0"/>
            <a:cs typeface="Times New Roman" panose="02020603050405020304" pitchFamily="18" charset="0"/>
          </a:endParaRPr>
        </a:p>
      </dsp:txBody>
      <dsp:txXfrm>
        <a:off x="38644" y="3260565"/>
        <a:ext cx="10828982" cy="71433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77F6FD-97C9-495C-BADE-A9B575E5A659}">
      <dsp:nvSpPr>
        <dsp:cNvPr id="0" name=""/>
        <dsp:cNvSpPr/>
      </dsp:nvSpPr>
      <dsp:spPr>
        <a:xfrm>
          <a:off x="0" y="15301"/>
          <a:ext cx="3720984" cy="1158299"/>
        </a:xfrm>
        <a:prstGeom prst="roundRect">
          <a:avLst/>
        </a:prstGeom>
        <a:gradFill rotWithShape="0">
          <a:gsLst>
            <a:gs pos="0">
              <a:schemeClr val="accent5">
                <a:hueOff val="0"/>
                <a:satOff val="0"/>
                <a:lumOff val="0"/>
                <a:alphaOff val="0"/>
                <a:tint val="68000"/>
                <a:alpha val="90000"/>
                <a:lumMod val="100000"/>
              </a:schemeClr>
            </a:gs>
            <a:gs pos="100000">
              <a:schemeClr val="accent5">
                <a:hueOff val="0"/>
                <a:satOff val="0"/>
                <a:lumOff val="0"/>
                <a:alphaOff val="0"/>
                <a:tint val="90000"/>
                <a:lumMod val="95000"/>
              </a:schemeClr>
            </a:gs>
          </a:gsLst>
          <a:lin ang="540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IN" sz="3000" kern="1200" dirty="0"/>
            <a:t>Product design and delivery</a:t>
          </a:r>
          <a:endParaRPr lang="en-GB" sz="3000" kern="1200" dirty="0"/>
        </a:p>
      </dsp:txBody>
      <dsp:txXfrm>
        <a:off x="56543" y="71844"/>
        <a:ext cx="3607898" cy="1045213"/>
      </dsp:txXfrm>
    </dsp:sp>
    <dsp:sp modelId="{5444290E-133A-417B-8D9A-636F09B6F490}">
      <dsp:nvSpPr>
        <dsp:cNvPr id="0" name=""/>
        <dsp:cNvSpPr/>
      </dsp:nvSpPr>
      <dsp:spPr>
        <a:xfrm>
          <a:off x="0" y="1260001"/>
          <a:ext cx="3720984" cy="1158299"/>
        </a:xfrm>
        <a:prstGeom prst="roundRect">
          <a:avLst/>
        </a:prstGeom>
        <a:gradFill rotWithShape="0">
          <a:gsLst>
            <a:gs pos="0">
              <a:schemeClr val="accent5">
                <a:hueOff val="1596505"/>
                <a:satOff val="-1531"/>
                <a:lumOff val="-10098"/>
                <a:alphaOff val="0"/>
                <a:tint val="68000"/>
                <a:alpha val="90000"/>
                <a:lumMod val="100000"/>
              </a:schemeClr>
            </a:gs>
            <a:gs pos="100000">
              <a:schemeClr val="accent5">
                <a:hueOff val="1596505"/>
                <a:satOff val="-1531"/>
                <a:lumOff val="-10098"/>
                <a:alphaOff val="0"/>
                <a:tint val="90000"/>
                <a:lumMod val="95000"/>
              </a:schemeClr>
            </a:gs>
          </a:gsLst>
          <a:lin ang="540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IN" sz="3000" kern="1200"/>
            <a:t>Product Costs</a:t>
          </a:r>
          <a:endParaRPr lang="en-GB" sz="3000" kern="1200"/>
        </a:p>
      </dsp:txBody>
      <dsp:txXfrm>
        <a:off x="56543" y="1316544"/>
        <a:ext cx="3607898" cy="1045213"/>
      </dsp:txXfrm>
    </dsp:sp>
    <dsp:sp modelId="{D3B88E0E-C14B-40CF-940C-A681E65AF39C}">
      <dsp:nvSpPr>
        <dsp:cNvPr id="0" name=""/>
        <dsp:cNvSpPr/>
      </dsp:nvSpPr>
      <dsp:spPr>
        <a:xfrm>
          <a:off x="0" y="2504701"/>
          <a:ext cx="3720984" cy="1158299"/>
        </a:xfrm>
        <a:prstGeom prst="roundRect">
          <a:avLst/>
        </a:prstGeom>
        <a:gradFill rotWithShape="0">
          <a:gsLst>
            <a:gs pos="0">
              <a:schemeClr val="accent5">
                <a:hueOff val="3193009"/>
                <a:satOff val="-3062"/>
                <a:lumOff val="-20195"/>
                <a:alphaOff val="0"/>
                <a:tint val="68000"/>
                <a:alpha val="90000"/>
                <a:lumMod val="100000"/>
              </a:schemeClr>
            </a:gs>
            <a:gs pos="100000">
              <a:schemeClr val="accent5">
                <a:hueOff val="3193009"/>
                <a:satOff val="-3062"/>
                <a:lumOff val="-20195"/>
                <a:alphaOff val="0"/>
                <a:tint val="90000"/>
                <a:lumMod val="95000"/>
              </a:schemeClr>
            </a:gs>
          </a:gsLst>
          <a:lin ang="540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IN" sz="3000" kern="1200"/>
            <a:t>Product price </a:t>
          </a:r>
          <a:endParaRPr lang="en-GB" sz="3000" kern="1200"/>
        </a:p>
      </dsp:txBody>
      <dsp:txXfrm>
        <a:off x="56543" y="2561244"/>
        <a:ext cx="3607898" cy="104521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D30F94-8356-4083-8E80-9C0A6FEEFB3A}">
      <dsp:nvSpPr>
        <dsp:cNvPr id="0" name=""/>
        <dsp:cNvSpPr/>
      </dsp:nvSpPr>
      <dsp:spPr>
        <a:xfrm>
          <a:off x="0" y="53415"/>
          <a:ext cx="11029615" cy="836550"/>
        </a:xfrm>
        <a:prstGeom prst="roundRect">
          <a:avLst/>
        </a:prstGeom>
        <a:gradFill rotWithShape="0">
          <a:gsLst>
            <a:gs pos="0">
              <a:schemeClr val="lt1">
                <a:hueOff val="0"/>
                <a:satOff val="0"/>
                <a:lumOff val="0"/>
                <a:alphaOff val="0"/>
                <a:tint val="68000"/>
                <a:alpha val="90000"/>
                <a:lumMod val="100000"/>
              </a:schemeClr>
            </a:gs>
            <a:gs pos="100000">
              <a:schemeClr val="lt1">
                <a:hueOff val="0"/>
                <a:satOff val="0"/>
                <a:lumOff val="0"/>
                <a:alphaOff val="0"/>
                <a:tint val="90000"/>
                <a:lumMod val="95000"/>
              </a:schemeClr>
            </a:gs>
          </a:gsLst>
          <a:lin ang="540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b="0" i="0" u="none" kern="1200" dirty="0">
              <a:solidFill>
                <a:schemeClr val="tx1"/>
              </a:solidFill>
              <a:latin typeface="Times New Roman" panose="02020603050405020304" pitchFamily="18" charset="0"/>
              <a:cs typeface="Times New Roman" panose="02020603050405020304" pitchFamily="18" charset="0"/>
            </a:rPr>
            <a:t>This method was noted in 1994 by W</a:t>
          </a:r>
          <a:r>
            <a:rPr lang="en-US" sz="2200" b="0" i="0" u="none" kern="1200" dirty="0">
              <a:solidFill>
                <a:schemeClr val="tx1"/>
              </a:solidFill>
              <a:latin typeface="Times New Roman" panose="02020603050405020304" pitchFamily="18" charset="0"/>
              <a:cs typeface="Times New Roman" panose="02020603050405020304" pitchFamily="18" charset="0"/>
              <a:hlinkClick xmlns:r="http://schemas.openxmlformats.org/officeDocument/2006/relationships" r:id="rId1">
                <a:extLst>
                  <a:ext uri="{A12FA001-AC4F-418D-AE19-62706E023703}">
                    <ahyp:hlinkClr xmlns:ahyp="http://schemas.microsoft.com/office/drawing/2018/hyperlinkcolor" val="tx"/>
                  </a:ext>
                </a:extLst>
              </a:hlinkClick>
            </a:rPr>
            <a:t>almart</a:t>
          </a:r>
          <a:r>
            <a:rPr lang="en-US" sz="2200" b="0" i="0" u="none" kern="1200" dirty="0">
              <a:solidFill>
                <a:schemeClr val="tx1"/>
              </a:solidFill>
              <a:latin typeface="Times New Roman" panose="02020603050405020304" pitchFamily="18" charset="0"/>
              <a:cs typeface="Times New Roman" panose="02020603050405020304" pitchFamily="18" charset="0"/>
            </a:rPr>
            <a:t> retail chain in the united states</a:t>
          </a:r>
          <a:endParaRPr lang="en-GB" sz="2200" u="none" kern="1200" dirty="0">
            <a:solidFill>
              <a:schemeClr val="tx1"/>
            </a:solidFill>
            <a:latin typeface="Times New Roman" panose="02020603050405020304" pitchFamily="18" charset="0"/>
            <a:cs typeface="Times New Roman" panose="02020603050405020304" pitchFamily="18" charset="0"/>
          </a:endParaRPr>
        </a:p>
      </dsp:txBody>
      <dsp:txXfrm>
        <a:off x="40837" y="94252"/>
        <a:ext cx="10947941" cy="754876"/>
      </dsp:txXfrm>
    </dsp:sp>
    <dsp:sp modelId="{D7662719-5A58-4402-9050-85BD6EC0A806}">
      <dsp:nvSpPr>
        <dsp:cNvPr id="0" name=""/>
        <dsp:cNvSpPr/>
      </dsp:nvSpPr>
      <dsp:spPr>
        <a:xfrm>
          <a:off x="0" y="953325"/>
          <a:ext cx="11029615" cy="836550"/>
        </a:xfrm>
        <a:prstGeom prst="roundRect">
          <a:avLst/>
        </a:prstGeom>
        <a:gradFill rotWithShape="0">
          <a:gsLst>
            <a:gs pos="0">
              <a:schemeClr val="lt1">
                <a:hueOff val="0"/>
                <a:satOff val="0"/>
                <a:lumOff val="0"/>
                <a:alphaOff val="0"/>
                <a:tint val="68000"/>
                <a:alpha val="90000"/>
                <a:lumMod val="100000"/>
              </a:schemeClr>
            </a:gs>
            <a:gs pos="100000">
              <a:schemeClr val="lt1">
                <a:hueOff val="0"/>
                <a:satOff val="0"/>
                <a:lumOff val="0"/>
                <a:alphaOff val="0"/>
                <a:tint val="90000"/>
                <a:lumMod val="95000"/>
              </a:schemeClr>
            </a:gs>
          </a:gsLst>
          <a:lin ang="540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b="0" i="0" u="none" kern="1200">
              <a:solidFill>
                <a:schemeClr val="tx1"/>
              </a:solidFill>
              <a:latin typeface="Times New Roman" panose="02020603050405020304" pitchFamily="18" charset="0"/>
              <a:cs typeface="Times New Roman" panose="02020603050405020304" pitchFamily="18" charset="0"/>
              <a:hlinkClick xmlns:r="http://schemas.openxmlformats.org/officeDocument/2006/relationships" r:id="rId2">
                <a:extLst>
                  <a:ext uri="{A12FA001-AC4F-418D-AE19-62706E023703}">
                    <ahyp:hlinkClr xmlns:ahyp="http://schemas.microsoft.com/office/drawing/2018/hyperlinkcolor" val="tx"/>
                  </a:ext>
                </a:extLst>
              </a:hlinkClick>
            </a:rPr>
            <a:t>Pricing strategy</a:t>
          </a:r>
          <a:r>
            <a:rPr lang="en-US" sz="2200" b="0" i="0" u="none" kern="1200">
              <a:solidFill>
                <a:schemeClr val="tx1"/>
              </a:solidFill>
              <a:latin typeface="Times New Roman" panose="02020603050405020304" pitchFamily="18" charset="0"/>
              <a:cs typeface="Times New Roman" panose="02020603050405020304" pitchFamily="18" charset="0"/>
            </a:rPr>
            <a:t> promising consumers a low price without the need to wait for sales-offer and seasons</a:t>
          </a:r>
          <a:endParaRPr lang="en-GB" sz="2200" u="none" kern="1200">
            <a:solidFill>
              <a:schemeClr val="tx1"/>
            </a:solidFill>
            <a:latin typeface="Times New Roman" panose="02020603050405020304" pitchFamily="18" charset="0"/>
            <a:cs typeface="Times New Roman" panose="02020603050405020304" pitchFamily="18" charset="0"/>
          </a:endParaRPr>
        </a:p>
      </dsp:txBody>
      <dsp:txXfrm>
        <a:off x="40837" y="994162"/>
        <a:ext cx="10947941" cy="754876"/>
      </dsp:txXfrm>
    </dsp:sp>
    <dsp:sp modelId="{484F0E65-016C-4273-829F-2580D278EF4B}">
      <dsp:nvSpPr>
        <dsp:cNvPr id="0" name=""/>
        <dsp:cNvSpPr/>
      </dsp:nvSpPr>
      <dsp:spPr>
        <a:xfrm>
          <a:off x="0" y="1853236"/>
          <a:ext cx="11029615" cy="836550"/>
        </a:xfrm>
        <a:prstGeom prst="roundRect">
          <a:avLst/>
        </a:prstGeom>
        <a:gradFill rotWithShape="0">
          <a:gsLst>
            <a:gs pos="0">
              <a:schemeClr val="lt1">
                <a:hueOff val="0"/>
                <a:satOff val="0"/>
                <a:lumOff val="0"/>
                <a:alphaOff val="0"/>
                <a:tint val="68000"/>
                <a:alpha val="90000"/>
                <a:lumMod val="100000"/>
              </a:schemeClr>
            </a:gs>
            <a:gs pos="100000">
              <a:schemeClr val="lt1">
                <a:hueOff val="0"/>
                <a:satOff val="0"/>
                <a:lumOff val="0"/>
                <a:alphaOff val="0"/>
                <a:tint val="90000"/>
                <a:lumMod val="95000"/>
              </a:schemeClr>
            </a:gs>
          </a:gsLst>
          <a:lin ang="540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u="none" kern="1200">
              <a:solidFill>
                <a:schemeClr val="tx1"/>
              </a:solidFill>
              <a:latin typeface="Times New Roman" panose="02020603050405020304" pitchFamily="18" charset="0"/>
              <a:cs typeface="Times New Roman" panose="02020603050405020304" pitchFamily="18" charset="0"/>
            </a:rPr>
            <a:t>Benefits</a:t>
          </a:r>
          <a:endParaRPr lang="en-GB" sz="2200" u="none" kern="1200">
            <a:solidFill>
              <a:schemeClr val="tx1"/>
            </a:solidFill>
            <a:latin typeface="Times New Roman" panose="02020603050405020304" pitchFamily="18" charset="0"/>
            <a:cs typeface="Times New Roman" panose="02020603050405020304" pitchFamily="18" charset="0"/>
          </a:endParaRPr>
        </a:p>
      </dsp:txBody>
      <dsp:txXfrm>
        <a:off x="40837" y="1894073"/>
        <a:ext cx="10947941" cy="754876"/>
      </dsp:txXfrm>
    </dsp:sp>
    <dsp:sp modelId="{1CFAF381-B7EF-4F80-80CF-78B087BCA369}">
      <dsp:nvSpPr>
        <dsp:cNvPr id="0" name=""/>
        <dsp:cNvSpPr/>
      </dsp:nvSpPr>
      <dsp:spPr>
        <a:xfrm>
          <a:off x="0" y="2689786"/>
          <a:ext cx="11029615" cy="13889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0190" tIns="27940" rIns="156464" bIns="27940" numCol="1" spcCol="1270" anchor="t" anchorCtr="0">
          <a:noAutofit/>
        </a:bodyPr>
        <a:lstStyle/>
        <a:p>
          <a:pPr marL="171450" lvl="1" indent="-171450" algn="l" defTabSz="755650">
            <a:lnSpc>
              <a:spcPct val="90000"/>
            </a:lnSpc>
            <a:spcBef>
              <a:spcPct val="0"/>
            </a:spcBef>
            <a:spcAft>
              <a:spcPct val="20000"/>
            </a:spcAft>
            <a:buChar char="•"/>
          </a:pPr>
          <a:r>
            <a:rPr lang="en-US" sz="1700" b="0" i="0" u="none" kern="1200">
              <a:solidFill>
                <a:schemeClr val="tx1"/>
              </a:solidFill>
              <a:latin typeface="Times New Roman" panose="02020603050405020304" pitchFamily="18" charset="0"/>
              <a:cs typeface="Times New Roman" panose="02020603050405020304" pitchFamily="18" charset="0"/>
            </a:rPr>
            <a:t>Less </a:t>
          </a:r>
          <a:r>
            <a:rPr lang="en-US" sz="1700" b="0" i="0" u="none" kern="1200">
              <a:solidFill>
                <a:schemeClr val="tx1"/>
              </a:solidFill>
              <a:latin typeface="Times New Roman" panose="02020603050405020304" pitchFamily="18" charset="0"/>
              <a:cs typeface="Times New Roman" panose="02020603050405020304" pitchFamily="18" charset="0"/>
              <a:hlinkClick xmlns:r="http://schemas.openxmlformats.org/officeDocument/2006/relationships" r:id="rId3">
                <a:extLst>
                  <a:ext uri="{A12FA001-AC4F-418D-AE19-62706E023703}">
                    <ahyp:hlinkClr xmlns:ahyp="http://schemas.microsoft.com/office/drawing/2018/hyperlinkcolor" val="tx"/>
                  </a:ext>
                </a:extLst>
              </a:hlinkClick>
            </a:rPr>
            <a:t>advertising</a:t>
          </a:r>
          <a:r>
            <a:rPr lang="en-US" sz="1700" b="0" i="0" u="none" kern="1200">
              <a:solidFill>
                <a:schemeClr val="tx1"/>
              </a:solidFill>
              <a:latin typeface="Times New Roman" panose="02020603050405020304" pitchFamily="18" charset="0"/>
              <a:cs typeface="Times New Roman" panose="02020603050405020304" pitchFamily="18" charset="0"/>
            </a:rPr>
            <a:t> for promotional prices</a:t>
          </a:r>
          <a:endParaRPr lang="en-GB" sz="1700" u="none" kern="1200">
            <a:solidFill>
              <a:schemeClr val="tx1"/>
            </a:solidFill>
            <a:latin typeface="Times New Roman" panose="02020603050405020304" pitchFamily="18" charset="0"/>
            <a:cs typeface="Times New Roman" panose="02020603050405020304" pitchFamily="18" charset="0"/>
          </a:endParaRPr>
        </a:p>
        <a:p>
          <a:pPr marL="171450" lvl="1" indent="-171450" algn="l" defTabSz="755650">
            <a:lnSpc>
              <a:spcPct val="90000"/>
            </a:lnSpc>
            <a:spcBef>
              <a:spcPct val="0"/>
            </a:spcBef>
            <a:spcAft>
              <a:spcPct val="20000"/>
            </a:spcAft>
            <a:buChar char="•"/>
          </a:pPr>
          <a:r>
            <a:rPr lang="en-US" sz="1700" b="0" i="0" u="none" kern="1200">
              <a:solidFill>
                <a:schemeClr val="tx1"/>
              </a:solidFill>
              <a:latin typeface="Times New Roman" panose="02020603050405020304" pitchFamily="18" charset="0"/>
              <a:cs typeface="Times New Roman" panose="02020603050405020304" pitchFamily="18" charset="0"/>
            </a:rPr>
            <a:t>Simpler </a:t>
          </a:r>
          <a:r>
            <a:rPr lang="en-US" sz="1700" b="0" i="0" u="none" kern="1200">
              <a:solidFill>
                <a:schemeClr val="tx1"/>
              </a:solidFill>
              <a:latin typeface="Times New Roman" panose="02020603050405020304" pitchFamily="18" charset="0"/>
              <a:cs typeface="Times New Roman" panose="02020603050405020304" pitchFamily="18" charset="0"/>
              <a:hlinkClick xmlns:r="http://schemas.openxmlformats.org/officeDocument/2006/relationships" r:id="rId4">
                <a:extLst>
                  <a:ext uri="{A12FA001-AC4F-418D-AE19-62706E023703}">
                    <ahyp:hlinkClr xmlns:ahyp="http://schemas.microsoft.com/office/drawing/2018/hyperlinkcolor" val="tx"/>
                  </a:ext>
                </a:extLst>
              </a:hlinkClick>
            </a:rPr>
            <a:t>inventory management systems</a:t>
          </a:r>
          <a:r>
            <a:rPr lang="en-US" sz="1700" b="0" i="0" u="none" kern="1200">
              <a:solidFill>
                <a:schemeClr val="tx1"/>
              </a:solidFill>
              <a:latin typeface="Times New Roman" panose="02020603050405020304" pitchFamily="18" charset="0"/>
              <a:cs typeface="Times New Roman" panose="02020603050405020304" pitchFamily="18" charset="0"/>
            </a:rPr>
            <a:t> </a:t>
          </a:r>
          <a:endParaRPr lang="en-GB" sz="1700" u="none" kern="1200">
            <a:solidFill>
              <a:schemeClr val="tx1"/>
            </a:solidFill>
            <a:latin typeface="Times New Roman" panose="02020603050405020304" pitchFamily="18" charset="0"/>
            <a:cs typeface="Times New Roman" panose="02020603050405020304" pitchFamily="18" charset="0"/>
          </a:endParaRPr>
        </a:p>
        <a:p>
          <a:pPr marL="171450" lvl="1" indent="-171450" algn="l" defTabSz="755650">
            <a:lnSpc>
              <a:spcPct val="90000"/>
            </a:lnSpc>
            <a:spcBef>
              <a:spcPct val="0"/>
            </a:spcBef>
            <a:spcAft>
              <a:spcPct val="20000"/>
            </a:spcAft>
            <a:buChar char="•"/>
          </a:pPr>
          <a:r>
            <a:rPr lang="en-US" sz="1700" b="0" i="0" u="none" kern="1200">
              <a:solidFill>
                <a:schemeClr val="tx1"/>
              </a:solidFill>
              <a:latin typeface="Times New Roman" panose="02020603050405020304" pitchFamily="18" charset="0"/>
              <a:cs typeface="Times New Roman" panose="02020603050405020304" pitchFamily="18" charset="0"/>
            </a:rPr>
            <a:t>More predictable consumer </a:t>
          </a:r>
          <a:endParaRPr lang="en-GB" sz="1700" u="none" kern="1200">
            <a:solidFill>
              <a:schemeClr val="tx1"/>
            </a:solidFill>
            <a:latin typeface="Times New Roman" panose="02020603050405020304" pitchFamily="18" charset="0"/>
            <a:cs typeface="Times New Roman" panose="02020603050405020304" pitchFamily="18" charset="0"/>
          </a:endParaRPr>
        </a:p>
        <a:p>
          <a:pPr marL="171450" lvl="1" indent="-171450" algn="l" defTabSz="755650">
            <a:lnSpc>
              <a:spcPct val="90000"/>
            </a:lnSpc>
            <a:spcBef>
              <a:spcPct val="0"/>
            </a:spcBef>
            <a:spcAft>
              <a:spcPct val="20000"/>
            </a:spcAft>
            <a:buChar char="•"/>
          </a:pPr>
          <a:r>
            <a:rPr lang="en-US" sz="1700" b="0" i="0" u="none" kern="1200">
              <a:solidFill>
                <a:schemeClr val="tx1"/>
              </a:solidFill>
              <a:latin typeface="Times New Roman" panose="02020603050405020304" pitchFamily="18" charset="0"/>
              <a:cs typeface="Times New Roman" panose="02020603050405020304" pitchFamily="18" charset="0"/>
            </a:rPr>
            <a:t>Fewer supply-chain problems.  </a:t>
          </a:r>
          <a:endParaRPr lang="en-GB" sz="1700" u="none" kern="1200">
            <a:solidFill>
              <a:schemeClr val="tx1"/>
            </a:solidFill>
            <a:latin typeface="Times New Roman" panose="02020603050405020304" pitchFamily="18" charset="0"/>
            <a:cs typeface="Times New Roman" panose="02020603050405020304" pitchFamily="18" charset="0"/>
          </a:endParaRPr>
        </a:p>
        <a:p>
          <a:pPr marL="171450" lvl="1" indent="-171450" algn="l" defTabSz="755650">
            <a:lnSpc>
              <a:spcPct val="90000"/>
            </a:lnSpc>
            <a:spcBef>
              <a:spcPct val="0"/>
            </a:spcBef>
            <a:spcAft>
              <a:spcPct val="20000"/>
            </a:spcAft>
            <a:buChar char="•"/>
          </a:pPr>
          <a:r>
            <a:rPr lang="en-US" sz="1700" u="none" kern="1200">
              <a:solidFill>
                <a:schemeClr val="tx1"/>
              </a:solidFill>
              <a:latin typeface="Times New Roman" panose="02020603050405020304" pitchFamily="18" charset="0"/>
              <a:cs typeface="Times New Roman" panose="02020603050405020304" pitchFamily="18" charset="0"/>
            </a:rPr>
            <a:t>Higher </a:t>
          </a:r>
          <a:r>
            <a:rPr lang="en-US" sz="1700" b="0" i="0" u="none" kern="1200" baseline="0">
              <a:solidFill>
                <a:schemeClr val="tx1"/>
              </a:solidFill>
              <a:latin typeface="Times New Roman" panose="02020603050405020304" pitchFamily="18" charset="0"/>
              <a:cs typeface="Times New Roman" panose="02020603050405020304" pitchFamily="18" charset="0"/>
            </a:rPr>
            <a:t>brand loyalty</a:t>
          </a:r>
          <a:endParaRPr lang="en-GB" sz="1700" u="none" kern="1200">
            <a:solidFill>
              <a:schemeClr val="tx1"/>
            </a:solidFill>
            <a:latin typeface="Times New Roman" panose="02020603050405020304" pitchFamily="18" charset="0"/>
            <a:cs typeface="Times New Roman" panose="02020603050405020304" pitchFamily="18" charset="0"/>
          </a:endParaRPr>
        </a:p>
      </dsp:txBody>
      <dsp:txXfrm>
        <a:off x="0" y="2689786"/>
        <a:ext cx="11029615" cy="138897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ECD4D6-5B9B-4505-A872-3FB2C382653E}">
      <dsp:nvSpPr>
        <dsp:cNvPr id="0" name=""/>
        <dsp:cNvSpPr/>
      </dsp:nvSpPr>
      <dsp:spPr>
        <a:xfrm rot="5400000">
          <a:off x="7067627" y="-2986590"/>
          <a:ext cx="865020" cy="7058953"/>
        </a:xfrm>
        <a:prstGeom prst="round2SameRect">
          <a:avLst/>
        </a:prstGeom>
        <a:solidFill>
          <a:schemeClr val="accent1">
            <a:alpha val="90000"/>
            <a:tint val="40000"/>
            <a:hueOff val="0"/>
            <a:satOff val="0"/>
            <a:lumOff val="0"/>
            <a:alphaOff val="0"/>
          </a:schemeClr>
        </a:solidFill>
        <a:ln w="12700" cap="rnd"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a:lnSpc>
              <a:spcPct val="90000"/>
            </a:lnSpc>
            <a:spcBef>
              <a:spcPct val="0"/>
            </a:spcBef>
            <a:spcAft>
              <a:spcPct val="15000"/>
            </a:spcAft>
            <a:buChar char="•"/>
          </a:pPr>
          <a:r>
            <a:rPr lang="en-IN" sz="1700" kern="1200" dirty="0"/>
            <a:t>Followed by </a:t>
          </a:r>
          <a:r>
            <a:rPr lang="en-GB" sz="1700" kern="1200" dirty="0"/>
            <a:t>Supermarkets and department stores</a:t>
          </a:r>
        </a:p>
        <a:p>
          <a:pPr marL="171450" lvl="1" indent="-171450" algn="l" defTabSz="755650">
            <a:lnSpc>
              <a:spcPct val="90000"/>
            </a:lnSpc>
            <a:spcBef>
              <a:spcPct val="0"/>
            </a:spcBef>
            <a:spcAft>
              <a:spcPct val="15000"/>
            </a:spcAft>
            <a:buChar char="•"/>
          </a:pPr>
          <a:r>
            <a:rPr lang="en-US" sz="1700" kern="1200" dirty="0"/>
            <a:t>Drop the price on well-known brands to stimulate additional store traffic</a:t>
          </a:r>
          <a:endParaRPr lang="en-GB" sz="1700" kern="1200" dirty="0"/>
        </a:p>
      </dsp:txBody>
      <dsp:txXfrm rot="-5400000">
        <a:off x="3970661" y="152603"/>
        <a:ext cx="7016726" cy="780566"/>
      </dsp:txXfrm>
    </dsp:sp>
    <dsp:sp modelId="{897F7A8A-4BF2-4623-B639-1C0594053B2E}">
      <dsp:nvSpPr>
        <dsp:cNvPr id="0" name=""/>
        <dsp:cNvSpPr/>
      </dsp:nvSpPr>
      <dsp:spPr>
        <a:xfrm>
          <a:off x="0" y="2248"/>
          <a:ext cx="3970661" cy="1081275"/>
        </a:xfrm>
        <a:prstGeom prst="roundRect">
          <a:avLst/>
        </a:prstGeom>
        <a:gradFill rotWithShape="0">
          <a:gsLst>
            <a:gs pos="0">
              <a:schemeClr val="accent1">
                <a:hueOff val="0"/>
                <a:satOff val="0"/>
                <a:lumOff val="0"/>
                <a:alphaOff val="0"/>
                <a:tint val="68000"/>
                <a:alpha val="90000"/>
                <a:lumMod val="100000"/>
              </a:schemeClr>
            </a:gs>
            <a:gs pos="100000">
              <a:schemeClr val="accent1">
                <a:hueOff val="0"/>
                <a:satOff val="0"/>
                <a:lumOff val="0"/>
                <a:alphaOff val="0"/>
                <a:tint val="90000"/>
                <a:lumMod val="95000"/>
              </a:schemeClr>
            </a:gs>
          </a:gsLst>
          <a:lin ang="540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1920" tIns="60960" rIns="121920" bIns="60960" numCol="1" spcCol="1270" anchor="ctr" anchorCtr="0">
          <a:noAutofit/>
        </a:bodyPr>
        <a:lstStyle/>
        <a:p>
          <a:pPr marL="0" lvl="0" indent="0" algn="ctr" defTabSz="1422400">
            <a:lnSpc>
              <a:spcPct val="90000"/>
            </a:lnSpc>
            <a:spcBef>
              <a:spcPct val="0"/>
            </a:spcBef>
            <a:spcAft>
              <a:spcPct val="35000"/>
            </a:spcAft>
            <a:buNone/>
          </a:pPr>
          <a:r>
            <a:rPr lang="en-GB" sz="3200" b="1" i="1" kern="1200" baseline="0" dirty="0"/>
            <a:t>Loss-leader pricing</a:t>
          </a:r>
          <a:endParaRPr lang="en-GB" sz="3200" kern="1200" dirty="0"/>
        </a:p>
      </dsp:txBody>
      <dsp:txXfrm>
        <a:off x="52783" y="55031"/>
        <a:ext cx="3865095" cy="975709"/>
      </dsp:txXfrm>
    </dsp:sp>
    <dsp:sp modelId="{F5ADBDBD-F1F9-4659-AFFA-33F8E25DB833}">
      <dsp:nvSpPr>
        <dsp:cNvPr id="0" name=""/>
        <dsp:cNvSpPr/>
      </dsp:nvSpPr>
      <dsp:spPr>
        <a:xfrm rot="5400000">
          <a:off x="7067627" y="-1851251"/>
          <a:ext cx="865020" cy="7058953"/>
        </a:xfrm>
        <a:prstGeom prst="round2SameRect">
          <a:avLst/>
        </a:prstGeom>
        <a:solidFill>
          <a:schemeClr val="accent1">
            <a:alpha val="90000"/>
            <a:tint val="40000"/>
            <a:hueOff val="0"/>
            <a:satOff val="0"/>
            <a:lumOff val="0"/>
            <a:alphaOff val="0"/>
          </a:schemeClr>
        </a:solidFill>
        <a:ln w="12700" cap="rnd"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a:lnSpc>
              <a:spcPct val="90000"/>
            </a:lnSpc>
            <a:spcBef>
              <a:spcPct val="0"/>
            </a:spcBef>
            <a:spcAft>
              <a:spcPct val="15000"/>
            </a:spcAft>
            <a:buChar char="•"/>
          </a:pPr>
          <a:r>
            <a:rPr lang="en-US" sz="1700" kern="1200" dirty="0"/>
            <a:t>Special prices in certain seasons</a:t>
          </a:r>
          <a:endParaRPr lang="en-GB" sz="1700" kern="1200" dirty="0"/>
        </a:p>
      </dsp:txBody>
      <dsp:txXfrm rot="-5400000">
        <a:off x="3970661" y="1287942"/>
        <a:ext cx="7016726" cy="780566"/>
      </dsp:txXfrm>
    </dsp:sp>
    <dsp:sp modelId="{AFA16B7E-EBDC-4BFD-B28C-E8498EA40935}">
      <dsp:nvSpPr>
        <dsp:cNvPr id="0" name=""/>
        <dsp:cNvSpPr/>
      </dsp:nvSpPr>
      <dsp:spPr>
        <a:xfrm>
          <a:off x="0" y="1137587"/>
          <a:ext cx="3970661" cy="1081275"/>
        </a:xfrm>
        <a:prstGeom prst="roundRect">
          <a:avLst/>
        </a:prstGeom>
        <a:gradFill rotWithShape="0">
          <a:gsLst>
            <a:gs pos="0">
              <a:schemeClr val="accent1">
                <a:hueOff val="0"/>
                <a:satOff val="0"/>
                <a:lumOff val="0"/>
                <a:alphaOff val="0"/>
                <a:tint val="68000"/>
                <a:alpha val="90000"/>
                <a:lumMod val="100000"/>
              </a:schemeClr>
            </a:gs>
            <a:gs pos="100000">
              <a:schemeClr val="accent1">
                <a:hueOff val="0"/>
                <a:satOff val="0"/>
                <a:lumOff val="0"/>
                <a:alphaOff val="0"/>
                <a:tint val="90000"/>
                <a:lumMod val="95000"/>
              </a:schemeClr>
            </a:gs>
          </a:gsLst>
          <a:lin ang="540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1920" tIns="60960" rIns="121920" bIns="60960" numCol="1" spcCol="1270" anchor="ctr" anchorCtr="0">
          <a:noAutofit/>
        </a:bodyPr>
        <a:lstStyle/>
        <a:p>
          <a:pPr marL="0" lvl="0" indent="0" algn="ctr" defTabSz="1422400">
            <a:lnSpc>
              <a:spcPct val="90000"/>
            </a:lnSpc>
            <a:spcBef>
              <a:spcPct val="0"/>
            </a:spcBef>
            <a:spcAft>
              <a:spcPct val="35000"/>
            </a:spcAft>
            <a:buNone/>
          </a:pPr>
          <a:r>
            <a:rPr lang="en-GB" sz="3200" b="1" i="1" kern="1200" baseline="0" dirty="0"/>
            <a:t>Special event pricing</a:t>
          </a:r>
          <a:endParaRPr lang="en-GB" sz="3200" kern="1200" dirty="0"/>
        </a:p>
      </dsp:txBody>
      <dsp:txXfrm>
        <a:off x="52783" y="1190370"/>
        <a:ext cx="3865095" cy="975709"/>
      </dsp:txXfrm>
    </dsp:sp>
    <dsp:sp modelId="{0498BB9A-0B37-4AB3-8585-1DAA4CA734E0}">
      <dsp:nvSpPr>
        <dsp:cNvPr id="0" name=""/>
        <dsp:cNvSpPr/>
      </dsp:nvSpPr>
      <dsp:spPr>
        <a:xfrm rot="5400000">
          <a:off x="7067627" y="-715912"/>
          <a:ext cx="865020" cy="7058953"/>
        </a:xfrm>
        <a:prstGeom prst="round2SameRect">
          <a:avLst/>
        </a:prstGeom>
        <a:solidFill>
          <a:schemeClr val="accent1">
            <a:alpha val="90000"/>
            <a:tint val="40000"/>
            <a:hueOff val="0"/>
            <a:satOff val="0"/>
            <a:lumOff val="0"/>
            <a:alphaOff val="0"/>
          </a:schemeClr>
        </a:solidFill>
        <a:ln w="12700" cap="rnd"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a:lnSpc>
              <a:spcPct val="90000"/>
            </a:lnSpc>
            <a:spcBef>
              <a:spcPct val="0"/>
            </a:spcBef>
            <a:spcAft>
              <a:spcPct val="15000"/>
            </a:spcAft>
            <a:buChar char="•"/>
          </a:pPr>
          <a:r>
            <a:rPr lang="en-US" sz="1700" kern="1200" dirty="0"/>
            <a:t>Special prices exclusively to certain customers</a:t>
          </a:r>
          <a:endParaRPr lang="en-GB" sz="1700" kern="1200" dirty="0"/>
        </a:p>
      </dsp:txBody>
      <dsp:txXfrm rot="-5400000">
        <a:off x="3970661" y="2423281"/>
        <a:ext cx="7016726" cy="780566"/>
      </dsp:txXfrm>
    </dsp:sp>
    <dsp:sp modelId="{7EF8D1AD-340F-4B40-9C82-750CDAF3527A}">
      <dsp:nvSpPr>
        <dsp:cNvPr id="0" name=""/>
        <dsp:cNvSpPr/>
      </dsp:nvSpPr>
      <dsp:spPr>
        <a:xfrm>
          <a:off x="0" y="2272926"/>
          <a:ext cx="3970661" cy="1081275"/>
        </a:xfrm>
        <a:prstGeom prst="roundRect">
          <a:avLst/>
        </a:prstGeom>
        <a:gradFill rotWithShape="0">
          <a:gsLst>
            <a:gs pos="0">
              <a:schemeClr val="accent1">
                <a:hueOff val="0"/>
                <a:satOff val="0"/>
                <a:lumOff val="0"/>
                <a:alphaOff val="0"/>
                <a:tint val="68000"/>
                <a:alpha val="90000"/>
                <a:lumMod val="100000"/>
              </a:schemeClr>
            </a:gs>
            <a:gs pos="100000">
              <a:schemeClr val="accent1">
                <a:hueOff val="0"/>
                <a:satOff val="0"/>
                <a:lumOff val="0"/>
                <a:alphaOff val="0"/>
                <a:tint val="90000"/>
                <a:lumMod val="95000"/>
              </a:schemeClr>
            </a:gs>
          </a:gsLst>
          <a:lin ang="540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1920" tIns="60960" rIns="121920" bIns="60960" numCol="1" spcCol="1270" anchor="ctr" anchorCtr="0">
          <a:noAutofit/>
        </a:bodyPr>
        <a:lstStyle/>
        <a:p>
          <a:pPr marL="0" lvl="0" indent="0" algn="ctr" defTabSz="1422400">
            <a:lnSpc>
              <a:spcPct val="90000"/>
            </a:lnSpc>
            <a:spcBef>
              <a:spcPct val="0"/>
            </a:spcBef>
            <a:spcAft>
              <a:spcPct val="35000"/>
            </a:spcAft>
            <a:buNone/>
          </a:pPr>
          <a:r>
            <a:rPr lang="en-GB" sz="3200" b="1" i="1" kern="1200" baseline="0" dirty="0"/>
            <a:t>Special customer pricing</a:t>
          </a:r>
          <a:endParaRPr lang="en-GB" sz="3200" kern="1200" dirty="0"/>
        </a:p>
      </dsp:txBody>
      <dsp:txXfrm>
        <a:off x="52783" y="2325709"/>
        <a:ext cx="3865095" cy="975709"/>
      </dsp:txXfrm>
    </dsp:sp>
    <dsp:sp modelId="{808AF41D-3312-43A3-A16D-BA8880113471}">
      <dsp:nvSpPr>
        <dsp:cNvPr id="0" name=""/>
        <dsp:cNvSpPr/>
      </dsp:nvSpPr>
      <dsp:spPr>
        <a:xfrm rot="5400000">
          <a:off x="7067627" y="419427"/>
          <a:ext cx="865020" cy="7058953"/>
        </a:xfrm>
        <a:prstGeom prst="round2SameRect">
          <a:avLst/>
        </a:prstGeom>
        <a:solidFill>
          <a:schemeClr val="accent1">
            <a:alpha val="90000"/>
            <a:tint val="40000"/>
            <a:hueOff val="0"/>
            <a:satOff val="0"/>
            <a:lumOff val="0"/>
            <a:alphaOff val="0"/>
          </a:schemeClr>
        </a:solidFill>
        <a:ln w="12700" cap="rnd"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a:lnSpc>
              <a:spcPct val="90000"/>
            </a:lnSpc>
            <a:spcBef>
              <a:spcPct val="0"/>
            </a:spcBef>
            <a:spcAft>
              <a:spcPct val="15000"/>
            </a:spcAft>
            <a:buChar char="•"/>
          </a:pPr>
          <a:r>
            <a:rPr lang="en-US" sz="1700" kern="1200" dirty="0"/>
            <a:t>Encourage intermediary to purchase of the manufacturers’ products within a specified time period</a:t>
          </a:r>
          <a:endParaRPr lang="en-GB" sz="1700" kern="1200" dirty="0"/>
        </a:p>
      </dsp:txBody>
      <dsp:txXfrm rot="-5400000">
        <a:off x="3970661" y="3558621"/>
        <a:ext cx="7016726" cy="780566"/>
      </dsp:txXfrm>
    </dsp:sp>
    <dsp:sp modelId="{76FC8621-A3FA-4F99-B4D0-698BC1C37F77}">
      <dsp:nvSpPr>
        <dsp:cNvPr id="0" name=""/>
        <dsp:cNvSpPr/>
      </dsp:nvSpPr>
      <dsp:spPr>
        <a:xfrm>
          <a:off x="0" y="3408266"/>
          <a:ext cx="3970661" cy="1081275"/>
        </a:xfrm>
        <a:prstGeom prst="roundRect">
          <a:avLst/>
        </a:prstGeom>
        <a:gradFill rotWithShape="0">
          <a:gsLst>
            <a:gs pos="0">
              <a:schemeClr val="accent1">
                <a:hueOff val="0"/>
                <a:satOff val="0"/>
                <a:lumOff val="0"/>
                <a:alphaOff val="0"/>
                <a:tint val="68000"/>
                <a:alpha val="90000"/>
                <a:lumMod val="100000"/>
              </a:schemeClr>
            </a:gs>
            <a:gs pos="100000">
              <a:schemeClr val="accent1">
                <a:hueOff val="0"/>
                <a:satOff val="0"/>
                <a:lumOff val="0"/>
                <a:alphaOff val="0"/>
                <a:tint val="90000"/>
                <a:lumMod val="95000"/>
              </a:schemeClr>
            </a:gs>
          </a:gsLst>
          <a:lin ang="540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1920" tIns="60960" rIns="121920" bIns="60960" numCol="1" spcCol="1270" anchor="ctr" anchorCtr="0">
          <a:noAutofit/>
        </a:bodyPr>
        <a:lstStyle/>
        <a:p>
          <a:pPr marL="0" lvl="0" indent="0" algn="ctr" defTabSz="1422400">
            <a:lnSpc>
              <a:spcPct val="90000"/>
            </a:lnSpc>
            <a:spcBef>
              <a:spcPct val="0"/>
            </a:spcBef>
            <a:spcAft>
              <a:spcPct val="35000"/>
            </a:spcAft>
            <a:buNone/>
          </a:pPr>
          <a:r>
            <a:rPr lang="en-GB" sz="3200" b="1" i="1" kern="1200" baseline="0" dirty="0"/>
            <a:t>Cash rebates</a:t>
          </a:r>
          <a:endParaRPr lang="en-GB" sz="3200" kern="1200" dirty="0"/>
        </a:p>
      </dsp:txBody>
      <dsp:txXfrm>
        <a:off x="52783" y="3461049"/>
        <a:ext cx="3865095" cy="97570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41AB81-3E90-451E-A3EE-06FC36642AE4}">
      <dsp:nvSpPr>
        <dsp:cNvPr id="0" name=""/>
        <dsp:cNvSpPr/>
      </dsp:nvSpPr>
      <dsp:spPr>
        <a:xfrm rot="5400000">
          <a:off x="7145957" y="-3084910"/>
          <a:ext cx="708360" cy="7058953"/>
        </a:xfrm>
        <a:prstGeom prst="round2SameRect">
          <a:avLst/>
        </a:prstGeom>
        <a:solidFill>
          <a:schemeClr val="accent1">
            <a:alpha val="90000"/>
            <a:tint val="40000"/>
            <a:hueOff val="0"/>
            <a:satOff val="0"/>
            <a:lumOff val="0"/>
            <a:alphaOff val="0"/>
          </a:schemeClr>
        </a:solidFill>
        <a:ln w="2222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40005" rIns="80010" bIns="40005" numCol="1" spcCol="1270" anchor="ctr" anchorCtr="0">
          <a:noAutofit/>
        </a:bodyPr>
        <a:lstStyle/>
        <a:p>
          <a:pPr marL="228600" lvl="1" indent="-228600" algn="l" defTabSz="933450">
            <a:lnSpc>
              <a:spcPct val="90000"/>
            </a:lnSpc>
            <a:spcBef>
              <a:spcPct val="0"/>
            </a:spcBef>
            <a:spcAft>
              <a:spcPct val="15000"/>
            </a:spcAft>
            <a:buChar char="•"/>
          </a:pPr>
          <a:r>
            <a:rPr lang="en-US" sz="2100" kern="1200" dirty="0"/>
            <a:t>Automakers have used no-interest financing to try to attract more customers.</a:t>
          </a:r>
          <a:endParaRPr lang="en-GB" sz="2100" kern="1200" dirty="0"/>
        </a:p>
      </dsp:txBody>
      <dsp:txXfrm rot="-5400000">
        <a:off x="3970661" y="124965"/>
        <a:ext cx="7024374" cy="639202"/>
      </dsp:txXfrm>
    </dsp:sp>
    <dsp:sp modelId="{52AF3F04-7937-4B76-9D1E-CF517111436E}">
      <dsp:nvSpPr>
        <dsp:cNvPr id="0" name=""/>
        <dsp:cNvSpPr/>
      </dsp:nvSpPr>
      <dsp:spPr>
        <a:xfrm>
          <a:off x="0" y="1840"/>
          <a:ext cx="3970661" cy="885450"/>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marL="0" lvl="0" indent="0" algn="ctr" defTabSz="1155700">
            <a:lnSpc>
              <a:spcPct val="90000"/>
            </a:lnSpc>
            <a:spcBef>
              <a:spcPct val="0"/>
            </a:spcBef>
            <a:spcAft>
              <a:spcPct val="35000"/>
            </a:spcAft>
            <a:buNone/>
          </a:pPr>
          <a:r>
            <a:rPr lang="en-GB" sz="2600" b="1" i="1" kern="1200" baseline="0" dirty="0"/>
            <a:t>Low-interest financing</a:t>
          </a:r>
          <a:endParaRPr lang="en-GB" sz="2600" kern="1200" dirty="0"/>
        </a:p>
      </dsp:txBody>
      <dsp:txXfrm>
        <a:off x="43224" y="45064"/>
        <a:ext cx="3884213" cy="799002"/>
      </dsp:txXfrm>
    </dsp:sp>
    <dsp:sp modelId="{C5BC2383-A6F0-4825-93F0-3046FF79FDD6}">
      <dsp:nvSpPr>
        <dsp:cNvPr id="0" name=""/>
        <dsp:cNvSpPr/>
      </dsp:nvSpPr>
      <dsp:spPr>
        <a:xfrm rot="5400000">
          <a:off x="7145957" y="-2155187"/>
          <a:ext cx="708360" cy="7058953"/>
        </a:xfrm>
        <a:prstGeom prst="round2SameRect">
          <a:avLst/>
        </a:prstGeom>
        <a:solidFill>
          <a:schemeClr val="accent1">
            <a:alpha val="90000"/>
            <a:tint val="40000"/>
            <a:hueOff val="0"/>
            <a:satOff val="0"/>
            <a:lumOff val="0"/>
            <a:alphaOff val="0"/>
          </a:schemeClr>
        </a:solidFill>
        <a:ln w="2222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40005" rIns="80010" bIns="40005" numCol="1" spcCol="1270" anchor="ctr" anchorCtr="0">
          <a:noAutofit/>
        </a:bodyPr>
        <a:lstStyle/>
        <a:p>
          <a:pPr marL="228600" lvl="1" indent="-228600" algn="l" defTabSz="933450">
            <a:lnSpc>
              <a:spcPct val="90000"/>
            </a:lnSpc>
            <a:spcBef>
              <a:spcPct val="0"/>
            </a:spcBef>
            <a:spcAft>
              <a:spcPct val="15000"/>
            </a:spcAft>
            <a:buChar char="•"/>
          </a:pPr>
          <a:r>
            <a:rPr lang="en-GB" sz="2100" kern="1200" dirty="0"/>
            <a:t>Stretch l</a:t>
          </a:r>
          <a:r>
            <a:rPr lang="en-US" sz="2100" kern="1200" dirty="0" err="1"/>
            <a:t>oans</a:t>
          </a:r>
          <a:r>
            <a:rPr lang="en-US" sz="2100" kern="1200" dirty="0"/>
            <a:t> over longer periods and lower the monthly payments.</a:t>
          </a:r>
          <a:endParaRPr lang="en-GB" sz="2100" kern="1200" dirty="0"/>
        </a:p>
      </dsp:txBody>
      <dsp:txXfrm rot="-5400000">
        <a:off x="3970661" y="1054688"/>
        <a:ext cx="7024374" cy="639202"/>
      </dsp:txXfrm>
    </dsp:sp>
    <dsp:sp modelId="{38B5DA4F-3DC4-43A3-94FF-A8641F386AC0}">
      <dsp:nvSpPr>
        <dsp:cNvPr id="0" name=""/>
        <dsp:cNvSpPr/>
      </dsp:nvSpPr>
      <dsp:spPr>
        <a:xfrm>
          <a:off x="0" y="931564"/>
          <a:ext cx="3970661" cy="885450"/>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marL="0" lvl="0" indent="0" algn="ctr" defTabSz="1155700">
            <a:lnSpc>
              <a:spcPct val="90000"/>
            </a:lnSpc>
            <a:spcBef>
              <a:spcPct val="0"/>
            </a:spcBef>
            <a:spcAft>
              <a:spcPct val="35000"/>
            </a:spcAft>
            <a:buNone/>
          </a:pPr>
          <a:r>
            <a:rPr lang="en-US" sz="2600" kern="1200" dirty="0"/>
            <a:t>Longer payment terms</a:t>
          </a:r>
          <a:endParaRPr lang="en-GB" sz="2600" kern="1200" dirty="0"/>
        </a:p>
      </dsp:txBody>
      <dsp:txXfrm>
        <a:off x="43224" y="974788"/>
        <a:ext cx="3884213" cy="799002"/>
      </dsp:txXfrm>
    </dsp:sp>
    <dsp:sp modelId="{7666AEB4-0A71-4640-8A3B-5474E3690EF9}">
      <dsp:nvSpPr>
        <dsp:cNvPr id="0" name=""/>
        <dsp:cNvSpPr/>
      </dsp:nvSpPr>
      <dsp:spPr>
        <a:xfrm rot="5400000">
          <a:off x="7145957" y="-1225463"/>
          <a:ext cx="708360" cy="7058953"/>
        </a:xfrm>
        <a:prstGeom prst="round2SameRect">
          <a:avLst/>
        </a:prstGeom>
        <a:solidFill>
          <a:schemeClr val="accent1">
            <a:alpha val="90000"/>
            <a:tint val="40000"/>
            <a:hueOff val="0"/>
            <a:satOff val="0"/>
            <a:lumOff val="0"/>
            <a:alphaOff val="0"/>
          </a:schemeClr>
        </a:solidFill>
        <a:ln w="2222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40005" rIns="80010" bIns="40005" numCol="1" spcCol="1270" anchor="ctr" anchorCtr="0">
          <a:noAutofit/>
        </a:bodyPr>
        <a:lstStyle/>
        <a:p>
          <a:pPr marL="228600" lvl="1" indent="-228600" algn="l" defTabSz="933450">
            <a:lnSpc>
              <a:spcPct val="90000"/>
            </a:lnSpc>
            <a:spcBef>
              <a:spcPct val="0"/>
            </a:spcBef>
            <a:spcAft>
              <a:spcPct val="15000"/>
            </a:spcAft>
            <a:buChar char="•"/>
          </a:pPr>
          <a:r>
            <a:rPr lang="en-GB" sz="2100" kern="1200" dirty="0"/>
            <a:t>free or low-cost warranty or service contract.</a:t>
          </a:r>
        </a:p>
      </dsp:txBody>
      <dsp:txXfrm rot="-5400000">
        <a:off x="3970661" y="1984412"/>
        <a:ext cx="7024374" cy="639202"/>
      </dsp:txXfrm>
    </dsp:sp>
    <dsp:sp modelId="{93228BBD-CFC9-4BE8-ACAE-09BD4C6232DF}">
      <dsp:nvSpPr>
        <dsp:cNvPr id="0" name=""/>
        <dsp:cNvSpPr/>
      </dsp:nvSpPr>
      <dsp:spPr>
        <a:xfrm>
          <a:off x="0" y="1861287"/>
          <a:ext cx="3970661" cy="885450"/>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marL="0" lvl="0" indent="0" algn="ctr" defTabSz="1155700">
            <a:lnSpc>
              <a:spcPct val="90000"/>
            </a:lnSpc>
            <a:spcBef>
              <a:spcPct val="0"/>
            </a:spcBef>
            <a:spcAft>
              <a:spcPct val="35000"/>
            </a:spcAft>
            <a:buNone/>
          </a:pPr>
          <a:r>
            <a:rPr lang="en-US" sz="2600" kern="1200" dirty="0"/>
            <a:t>Warranties and service contracts</a:t>
          </a:r>
          <a:endParaRPr lang="en-GB" sz="2600" kern="1200" dirty="0"/>
        </a:p>
      </dsp:txBody>
      <dsp:txXfrm>
        <a:off x="43224" y="1904511"/>
        <a:ext cx="3884213" cy="799002"/>
      </dsp:txXfrm>
    </dsp:sp>
    <dsp:sp modelId="{CE9C0C7C-E168-4F48-AF39-79DA389D30AD}">
      <dsp:nvSpPr>
        <dsp:cNvPr id="0" name=""/>
        <dsp:cNvSpPr/>
      </dsp:nvSpPr>
      <dsp:spPr>
        <a:xfrm rot="5400000">
          <a:off x="7145957" y="-295740"/>
          <a:ext cx="708360" cy="7058953"/>
        </a:xfrm>
        <a:prstGeom prst="round2SameRect">
          <a:avLst/>
        </a:prstGeom>
        <a:solidFill>
          <a:schemeClr val="accent1">
            <a:alpha val="90000"/>
            <a:tint val="40000"/>
            <a:hueOff val="0"/>
            <a:satOff val="0"/>
            <a:lumOff val="0"/>
            <a:alphaOff val="0"/>
          </a:schemeClr>
        </a:solidFill>
        <a:ln w="2222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40005" rIns="80010" bIns="40005" numCol="1" spcCol="1270" anchor="ctr" anchorCtr="0">
          <a:noAutofit/>
        </a:bodyPr>
        <a:lstStyle/>
        <a:p>
          <a:pPr marL="228600" lvl="1" indent="-228600" algn="l" defTabSz="933450">
            <a:lnSpc>
              <a:spcPct val="90000"/>
            </a:lnSpc>
            <a:spcBef>
              <a:spcPct val="0"/>
            </a:spcBef>
            <a:spcAft>
              <a:spcPct val="15000"/>
            </a:spcAft>
            <a:buChar char="•"/>
          </a:pPr>
          <a:r>
            <a:rPr lang="en-US" sz="2100" kern="1200" dirty="0"/>
            <a:t>For example, “Was $359, now $299.”</a:t>
          </a:r>
          <a:endParaRPr lang="en-GB" sz="2100" kern="1200" dirty="0"/>
        </a:p>
      </dsp:txBody>
      <dsp:txXfrm rot="-5400000">
        <a:off x="3970661" y="2914135"/>
        <a:ext cx="7024374" cy="639202"/>
      </dsp:txXfrm>
    </dsp:sp>
    <dsp:sp modelId="{5F10CD49-35FD-41AD-8AC3-25F0095BB95D}">
      <dsp:nvSpPr>
        <dsp:cNvPr id="0" name=""/>
        <dsp:cNvSpPr/>
      </dsp:nvSpPr>
      <dsp:spPr>
        <a:xfrm>
          <a:off x="0" y="2791011"/>
          <a:ext cx="3970661" cy="885450"/>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marL="0" lvl="0" indent="0" algn="ctr" defTabSz="1155700">
            <a:lnSpc>
              <a:spcPct val="90000"/>
            </a:lnSpc>
            <a:spcBef>
              <a:spcPct val="0"/>
            </a:spcBef>
            <a:spcAft>
              <a:spcPct val="35000"/>
            </a:spcAft>
            <a:buNone/>
          </a:pPr>
          <a:r>
            <a:rPr lang="en-US" sz="2600" kern="1200" dirty="0"/>
            <a:t>Psychological discounting.</a:t>
          </a:r>
          <a:endParaRPr lang="en-GB" sz="2600" kern="1200" dirty="0"/>
        </a:p>
      </dsp:txBody>
      <dsp:txXfrm>
        <a:off x="43224" y="2834235"/>
        <a:ext cx="3884213" cy="799002"/>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EB3AA1-6856-4845-BCDC-50ECE5A79782}">
      <dsp:nvSpPr>
        <dsp:cNvPr id="0" name=""/>
        <dsp:cNvSpPr/>
      </dsp:nvSpPr>
      <dsp:spPr>
        <a:xfrm rot="5400000">
          <a:off x="7220951" y="-3179295"/>
          <a:ext cx="558372" cy="7058953"/>
        </a:xfrm>
        <a:prstGeom prst="round2SameRect">
          <a:avLst/>
        </a:prstGeom>
        <a:solidFill>
          <a:schemeClr val="accent1">
            <a:alpha val="90000"/>
            <a:tint val="40000"/>
            <a:hueOff val="0"/>
            <a:satOff val="0"/>
            <a:lumOff val="0"/>
            <a:alphaOff val="0"/>
          </a:schemeClr>
        </a:solidFill>
        <a:ln w="12700" cap="rnd"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en-US" sz="1600" b="0" i="0" kern="1200" baseline="0"/>
            <a:t>Different customer groups pay different prices for the same </a:t>
          </a:r>
          <a:r>
            <a:rPr lang="en-GB" sz="1600" b="0" i="0" kern="1200" baseline="0"/>
            <a:t>product or service.</a:t>
          </a:r>
          <a:endParaRPr lang="en-GB" sz="1600" kern="1200"/>
        </a:p>
      </dsp:txBody>
      <dsp:txXfrm rot="-5400000">
        <a:off x="3970661" y="98252"/>
        <a:ext cx="7031696" cy="503858"/>
      </dsp:txXfrm>
    </dsp:sp>
    <dsp:sp modelId="{68F186DC-317C-4A39-9D30-5FDE0E1F9BDF}">
      <dsp:nvSpPr>
        <dsp:cNvPr id="0" name=""/>
        <dsp:cNvSpPr/>
      </dsp:nvSpPr>
      <dsp:spPr>
        <a:xfrm>
          <a:off x="0" y="1198"/>
          <a:ext cx="3970661" cy="697965"/>
        </a:xfrm>
        <a:prstGeom prst="roundRect">
          <a:avLst/>
        </a:prstGeom>
        <a:gradFill rotWithShape="0">
          <a:gsLst>
            <a:gs pos="0">
              <a:schemeClr val="accent1">
                <a:hueOff val="0"/>
                <a:satOff val="0"/>
                <a:lumOff val="0"/>
                <a:alphaOff val="0"/>
                <a:tint val="68000"/>
                <a:alpha val="90000"/>
                <a:lumMod val="100000"/>
              </a:schemeClr>
            </a:gs>
            <a:gs pos="100000">
              <a:schemeClr val="accent1">
                <a:hueOff val="0"/>
                <a:satOff val="0"/>
                <a:lumOff val="0"/>
                <a:alphaOff val="0"/>
                <a:tint val="90000"/>
                <a:lumMod val="95000"/>
              </a:schemeClr>
            </a:gs>
          </a:gsLst>
          <a:lin ang="540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5250" tIns="47625" rIns="95250" bIns="47625" numCol="1" spcCol="1270" anchor="ctr" anchorCtr="0">
          <a:noAutofit/>
        </a:bodyPr>
        <a:lstStyle/>
        <a:p>
          <a:pPr marL="0" lvl="0" indent="0" algn="ctr" defTabSz="1111250">
            <a:lnSpc>
              <a:spcPct val="90000"/>
            </a:lnSpc>
            <a:spcBef>
              <a:spcPct val="0"/>
            </a:spcBef>
            <a:spcAft>
              <a:spcPct val="35000"/>
            </a:spcAft>
            <a:buNone/>
          </a:pPr>
          <a:r>
            <a:rPr lang="en-GB" sz="2500" b="1" i="1" kern="1200" baseline="0"/>
            <a:t>Customer-segment pricing</a:t>
          </a:r>
          <a:endParaRPr lang="en-GB" sz="2500" kern="1200"/>
        </a:p>
      </dsp:txBody>
      <dsp:txXfrm>
        <a:off x="34072" y="35270"/>
        <a:ext cx="3902517" cy="629821"/>
      </dsp:txXfrm>
    </dsp:sp>
    <dsp:sp modelId="{5296D3EC-4150-476C-B59A-130C4E429E74}">
      <dsp:nvSpPr>
        <dsp:cNvPr id="0" name=""/>
        <dsp:cNvSpPr/>
      </dsp:nvSpPr>
      <dsp:spPr>
        <a:xfrm rot="5400000">
          <a:off x="7220951" y="-2446431"/>
          <a:ext cx="558372" cy="7058953"/>
        </a:xfrm>
        <a:prstGeom prst="round2SameRect">
          <a:avLst/>
        </a:prstGeom>
        <a:solidFill>
          <a:schemeClr val="accent1">
            <a:alpha val="90000"/>
            <a:tint val="40000"/>
            <a:hueOff val="0"/>
            <a:satOff val="0"/>
            <a:lumOff val="0"/>
            <a:alphaOff val="0"/>
          </a:schemeClr>
        </a:solidFill>
        <a:ln w="12700" cap="rnd"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en-US" sz="1600" b="0" i="0" kern="1200" baseline="0"/>
            <a:t>Different versions of the product are priced differently</a:t>
          </a:r>
          <a:endParaRPr lang="en-GB" sz="1600" kern="1200"/>
        </a:p>
      </dsp:txBody>
      <dsp:txXfrm rot="-5400000">
        <a:off x="3970661" y="831116"/>
        <a:ext cx="7031696" cy="503858"/>
      </dsp:txXfrm>
    </dsp:sp>
    <dsp:sp modelId="{9970906F-A38E-458A-A448-A57723A02089}">
      <dsp:nvSpPr>
        <dsp:cNvPr id="0" name=""/>
        <dsp:cNvSpPr/>
      </dsp:nvSpPr>
      <dsp:spPr>
        <a:xfrm>
          <a:off x="0" y="734062"/>
          <a:ext cx="3970661" cy="697965"/>
        </a:xfrm>
        <a:prstGeom prst="roundRect">
          <a:avLst/>
        </a:prstGeom>
        <a:gradFill rotWithShape="0">
          <a:gsLst>
            <a:gs pos="0">
              <a:schemeClr val="accent1">
                <a:hueOff val="0"/>
                <a:satOff val="0"/>
                <a:lumOff val="0"/>
                <a:alphaOff val="0"/>
                <a:tint val="68000"/>
                <a:alpha val="90000"/>
                <a:lumMod val="100000"/>
              </a:schemeClr>
            </a:gs>
            <a:gs pos="100000">
              <a:schemeClr val="accent1">
                <a:hueOff val="0"/>
                <a:satOff val="0"/>
                <a:lumOff val="0"/>
                <a:alphaOff val="0"/>
                <a:tint val="90000"/>
                <a:lumMod val="95000"/>
              </a:schemeClr>
            </a:gs>
          </a:gsLst>
          <a:lin ang="540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5250" tIns="47625" rIns="95250" bIns="47625" numCol="1" spcCol="1270" anchor="ctr" anchorCtr="0">
          <a:noAutofit/>
        </a:bodyPr>
        <a:lstStyle/>
        <a:p>
          <a:pPr marL="0" lvl="0" indent="0" algn="ctr" defTabSz="1111250">
            <a:lnSpc>
              <a:spcPct val="90000"/>
            </a:lnSpc>
            <a:spcBef>
              <a:spcPct val="0"/>
            </a:spcBef>
            <a:spcAft>
              <a:spcPct val="35000"/>
            </a:spcAft>
            <a:buNone/>
          </a:pPr>
          <a:r>
            <a:rPr lang="en-GB" sz="2500" b="1" i="1" kern="1200" baseline="0"/>
            <a:t>Product-form pricing</a:t>
          </a:r>
          <a:endParaRPr lang="en-GB" sz="2500" kern="1200"/>
        </a:p>
      </dsp:txBody>
      <dsp:txXfrm>
        <a:off x="34072" y="768134"/>
        <a:ext cx="3902517" cy="629821"/>
      </dsp:txXfrm>
    </dsp:sp>
    <dsp:sp modelId="{B4D53908-2A9C-4808-BD65-3612CC1F2269}">
      <dsp:nvSpPr>
        <dsp:cNvPr id="0" name=""/>
        <dsp:cNvSpPr/>
      </dsp:nvSpPr>
      <dsp:spPr>
        <a:xfrm rot="5400000">
          <a:off x="7220951" y="-1713567"/>
          <a:ext cx="558372" cy="7058953"/>
        </a:xfrm>
        <a:prstGeom prst="round2SameRect">
          <a:avLst/>
        </a:prstGeom>
        <a:solidFill>
          <a:schemeClr val="accent1">
            <a:alpha val="90000"/>
            <a:tint val="40000"/>
            <a:hueOff val="0"/>
            <a:satOff val="0"/>
            <a:lumOff val="0"/>
            <a:alphaOff val="0"/>
          </a:schemeClr>
        </a:solidFill>
        <a:ln w="12700" cap="rnd"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en-US" sz="1600" b="0" i="0" kern="1200" baseline="0"/>
            <a:t>Some companies price the same product at two different levels based on image </a:t>
          </a:r>
          <a:r>
            <a:rPr lang="en-GB" sz="1600" b="0" i="0" kern="1200" baseline="0"/>
            <a:t>differences.</a:t>
          </a:r>
          <a:endParaRPr lang="en-GB" sz="1600" kern="1200"/>
        </a:p>
      </dsp:txBody>
      <dsp:txXfrm rot="-5400000">
        <a:off x="3970661" y="1563980"/>
        <a:ext cx="7031696" cy="503858"/>
      </dsp:txXfrm>
    </dsp:sp>
    <dsp:sp modelId="{0871ADD3-0646-469A-BF1B-35854FEF92AC}">
      <dsp:nvSpPr>
        <dsp:cNvPr id="0" name=""/>
        <dsp:cNvSpPr/>
      </dsp:nvSpPr>
      <dsp:spPr>
        <a:xfrm>
          <a:off x="0" y="1466926"/>
          <a:ext cx="3970661" cy="697965"/>
        </a:xfrm>
        <a:prstGeom prst="roundRect">
          <a:avLst/>
        </a:prstGeom>
        <a:gradFill rotWithShape="0">
          <a:gsLst>
            <a:gs pos="0">
              <a:schemeClr val="accent1">
                <a:hueOff val="0"/>
                <a:satOff val="0"/>
                <a:lumOff val="0"/>
                <a:alphaOff val="0"/>
                <a:tint val="68000"/>
                <a:alpha val="90000"/>
                <a:lumMod val="100000"/>
              </a:schemeClr>
            </a:gs>
            <a:gs pos="100000">
              <a:schemeClr val="accent1">
                <a:hueOff val="0"/>
                <a:satOff val="0"/>
                <a:lumOff val="0"/>
                <a:alphaOff val="0"/>
                <a:tint val="90000"/>
                <a:lumMod val="95000"/>
              </a:schemeClr>
            </a:gs>
          </a:gsLst>
          <a:lin ang="540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5250" tIns="47625" rIns="95250" bIns="47625" numCol="1" spcCol="1270" anchor="ctr" anchorCtr="0">
          <a:noAutofit/>
        </a:bodyPr>
        <a:lstStyle/>
        <a:p>
          <a:pPr marL="0" lvl="0" indent="0" algn="ctr" defTabSz="1111250">
            <a:lnSpc>
              <a:spcPct val="90000"/>
            </a:lnSpc>
            <a:spcBef>
              <a:spcPct val="0"/>
            </a:spcBef>
            <a:spcAft>
              <a:spcPct val="35000"/>
            </a:spcAft>
            <a:buNone/>
          </a:pPr>
          <a:r>
            <a:rPr lang="en-GB" sz="2500" b="1" i="1" kern="1200" baseline="0"/>
            <a:t>Image pricing</a:t>
          </a:r>
          <a:endParaRPr lang="en-GB" sz="2500" kern="1200"/>
        </a:p>
      </dsp:txBody>
      <dsp:txXfrm>
        <a:off x="34072" y="1500998"/>
        <a:ext cx="3902517" cy="629821"/>
      </dsp:txXfrm>
    </dsp:sp>
    <dsp:sp modelId="{924316EA-14AC-4C62-B184-17AC26E0D4A2}">
      <dsp:nvSpPr>
        <dsp:cNvPr id="0" name=""/>
        <dsp:cNvSpPr/>
      </dsp:nvSpPr>
      <dsp:spPr>
        <a:xfrm rot="5400000">
          <a:off x="7220951" y="-980703"/>
          <a:ext cx="558372" cy="7058953"/>
        </a:xfrm>
        <a:prstGeom prst="round2SameRect">
          <a:avLst/>
        </a:prstGeom>
        <a:solidFill>
          <a:schemeClr val="accent1">
            <a:alpha val="90000"/>
            <a:tint val="40000"/>
            <a:hueOff val="0"/>
            <a:satOff val="0"/>
            <a:lumOff val="0"/>
            <a:alphaOff val="0"/>
          </a:schemeClr>
        </a:solidFill>
        <a:ln w="12700" cap="rnd"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en-US" sz="1600" b="0" i="0" kern="1200" baseline="0"/>
            <a:t>Coca-Cola carries a different price depending on whether the consumer purchases it in a fine restaurant, a fast-food restaurant, or a vending machine.</a:t>
          </a:r>
          <a:endParaRPr lang="en-GB" sz="1600" kern="1200"/>
        </a:p>
      </dsp:txBody>
      <dsp:txXfrm rot="-5400000">
        <a:off x="3970661" y="2296844"/>
        <a:ext cx="7031696" cy="503858"/>
      </dsp:txXfrm>
    </dsp:sp>
    <dsp:sp modelId="{3221595B-5698-4AF5-8996-0C0ABA38CAD0}">
      <dsp:nvSpPr>
        <dsp:cNvPr id="0" name=""/>
        <dsp:cNvSpPr/>
      </dsp:nvSpPr>
      <dsp:spPr>
        <a:xfrm>
          <a:off x="0" y="2199790"/>
          <a:ext cx="3970661" cy="697965"/>
        </a:xfrm>
        <a:prstGeom prst="roundRect">
          <a:avLst/>
        </a:prstGeom>
        <a:gradFill rotWithShape="0">
          <a:gsLst>
            <a:gs pos="0">
              <a:schemeClr val="accent1">
                <a:hueOff val="0"/>
                <a:satOff val="0"/>
                <a:lumOff val="0"/>
                <a:alphaOff val="0"/>
                <a:tint val="68000"/>
                <a:alpha val="90000"/>
                <a:lumMod val="100000"/>
              </a:schemeClr>
            </a:gs>
            <a:gs pos="100000">
              <a:schemeClr val="accent1">
                <a:hueOff val="0"/>
                <a:satOff val="0"/>
                <a:lumOff val="0"/>
                <a:alphaOff val="0"/>
                <a:tint val="90000"/>
                <a:lumMod val="95000"/>
              </a:schemeClr>
            </a:gs>
          </a:gsLst>
          <a:lin ang="540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5250" tIns="47625" rIns="95250" bIns="47625" numCol="1" spcCol="1270" anchor="ctr" anchorCtr="0">
          <a:noAutofit/>
        </a:bodyPr>
        <a:lstStyle/>
        <a:p>
          <a:pPr marL="0" lvl="0" indent="0" algn="ctr" defTabSz="1111250">
            <a:lnSpc>
              <a:spcPct val="90000"/>
            </a:lnSpc>
            <a:spcBef>
              <a:spcPct val="0"/>
            </a:spcBef>
            <a:spcAft>
              <a:spcPct val="35000"/>
            </a:spcAft>
            <a:buNone/>
          </a:pPr>
          <a:r>
            <a:rPr lang="en-GB" sz="2500" b="1" i="1" kern="1200" baseline="0"/>
            <a:t>Channel pricing</a:t>
          </a:r>
          <a:endParaRPr lang="en-GB" sz="2500" kern="1200"/>
        </a:p>
      </dsp:txBody>
      <dsp:txXfrm>
        <a:off x="34072" y="2233862"/>
        <a:ext cx="3902517" cy="629821"/>
      </dsp:txXfrm>
    </dsp:sp>
    <dsp:sp modelId="{36240780-6CE2-4002-A8F6-510B9382292B}">
      <dsp:nvSpPr>
        <dsp:cNvPr id="0" name=""/>
        <dsp:cNvSpPr/>
      </dsp:nvSpPr>
      <dsp:spPr>
        <a:xfrm rot="5400000">
          <a:off x="7220951" y="-247839"/>
          <a:ext cx="558372" cy="7058953"/>
        </a:xfrm>
        <a:prstGeom prst="round2SameRect">
          <a:avLst/>
        </a:prstGeom>
        <a:solidFill>
          <a:schemeClr val="accent1">
            <a:alpha val="90000"/>
            <a:tint val="40000"/>
            <a:hueOff val="0"/>
            <a:satOff val="0"/>
            <a:lumOff val="0"/>
            <a:alphaOff val="0"/>
          </a:schemeClr>
        </a:solidFill>
        <a:ln w="12700" cap="rnd"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en-US" sz="1600" kern="1200"/>
            <a:t>P</a:t>
          </a:r>
          <a:r>
            <a:rPr lang="en-US" sz="1600" b="0" i="0" kern="1200" baseline="0"/>
            <a:t>riced differently at different locations even </a:t>
          </a:r>
          <a:r>
            <a:rPr lang="en-GB" sz="1600" b="0" i="0" kern="1200" baseline="0"/>
            <a:t>though </a:t>
          </a:r>
          <a:r>
            <a:rPr lang="en-US" sz="1600" b="0" i="0" kern="1200" baseline="0"/>
            <a:t>the cost of offering it at each location is the same</a:t>
          </a:r>
          <a:endParaRPr lang="en-GB" sz="1600" kern="1200"/>
        </a:p>
      </dsp:txBody>
      <dsp:txXfrm rot="-5400000">
        <a:off x="3970661" y="3029708"/>
        <a:ext cx="7031696" cy="503858"/>
      </dsp:txXfrm>
    </dsp:sp>
    <dsp:sp modelId="{B0C1476B-8E4D-4EB5-9E08-D9DB61014FB6}">
      <dsp:nvSpPr>
        <dsp:cNvPr id="0" name=""/>
        <dsp:cNvSpPr/>
      </dsp:nvSpPr>
      <dsp:spPr>
        <a:xfrm>
          <a:off x="0" y="2932654"/>
          <a:ext cx="3970661" cy="697965"/>
        </a:xfrm>
        <a:prstGeom prst="roundRect">
          <a:avLst/>
        </a:prstGeom>
        <a:gradFill rotWithShape="0">
          <a:gsLst>
            <a:gs pos="0">
              <a:schemeClr val="accent1">
                <a:hueOff val="0"/>
                <a:satOff val="0"/>
                <a:lumOff val="0"/>
                <a:alphaOff val="0"/>
                <a:tint val="68000"/>
                <a:alpha val="90000"/>
                <a:lumMod val="100000"/>
              </a:schemeClr>
            </a:gs>
            <a:gs pos="100000">
              <a:schemeClr val="accent1">
                <a:hueOff val="0"/>
                <a:satOff val="0"/>
                <a:lumOff val="0"/>
                <a:alphaOff val="0"/>
                <a:tint val="90000"/>
                <a:lumMod val="95000"/>
              </a:schemeClr>
            </a:gs>
          </a:gsLst>
          <a:lin ang="540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5250" tIns="47625" rIns="95250" bIns="47625" numCol="1" spcCol="1270" anchor="ctr" anchorCtr="0">
          <a:noAutofit/>
        </a:bodyPr>
        <a:lstStyle/>
        <a:p>
          <a:pPr marL="0" lvl="0" indent="0" algn="ctr" defTabSz="1111250">
            <a:lnSpc>
              <a:spcPct val="90000"/>
            </a:lnSpc>
            <a:spcBef>
              <a:spcPct val="0"/>
            </a:spcBef>
            <a:spcAft>
              <a:spcPct val="35000"/>
            </a:spcAft>
            <a:buNone/>
          </a:pPr>
          <a:r>
            <a:rPr lang="en-GB" sz="2500" b="1" i="1" kern="1200" baseline="0"/>
            <a:t>Location pricing</a:t>
          </a:r>
          <a:endParaRPr lang="en-GB" sz="2500" kern="1200"/>
        </a:p>
      </dsp:txBody>
      <dsp:txXfrm>
        <a:off x="34072" y="2966726"/>
        <a:ext cx="3902517" cy="629821"/>
      </dsp:txXfrm>
    </dsp:sp>
    <dsp:sp modelId="{3FB18AC1-C0AC-4233-B1C4-693A9C627F70}">
      <dsp:nvSpPr>
        <dsp:cNvPr id="0" name=""/>
        <dsp:cNvSpPr/>
      </dsp:nvSpPr>
      <dsp:spPr>
        <a:xfrm rot="5400000">
          <a:off x="7220951" y="485024"/>
          <a:ext cx="558372" cy="7058953"/>
        </a:xfrm>
        <a:prstGeom prst="round2SameRect">
          <a:avLst/>
        </a:prstGeom>
        <a:solidFill>
          <a:schemeClr val="accent1">
            <a:alpha val="90000"/>
            <a:tint val="40000"/>
            <a:hueOff val="0"/>
            <a:satOff val="0"/>
            <a:lumOff val="0"/>
            <a:alphaOff val="0"/>
          </a:schemeClr>
        </a:solidFill>
        <a:ln w="12700" cap="rnd"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en-US" sz="1600" b="0" i="0" kern="1200" baseline="0"/>
            <a:t>Prices are varied by season, day, or hour</a:t>
          </a:r>
          <a:endParaRPr lang="en-GB" sz="1600" kern="1200"/>
        </a:p>
      </dsp:txBody>
      <dsp:txXfrm rot="-5400000">
        <a:off x="3970661" y="3762572"/>
        <a:ext cx="7031696" cy="503858"/>
      </dsp:txXfrm>
    </dsp:sp>
    <dsp:sp modelId="{0704B56A-2D12-4D62-8079-66D5EA9D8792}">
      <dsp:nvSpPr>
        <dsp:cNvPr id="0" name=""/>
        <dsp:cNvSpPr/>
      </dsp:nvSpPr>
      <dsp:spPr>
        <a:xfrm>
          <a:off x="0" y="3665518"/>
          <a:ext cx="3970661" cy="697965"/>
        </a:xfrm>
        <a:prstGeom prst="roundRect">
          <a:avLst/>
        </a:prstGeom>
        <a:gradFill rotWithShape="0">
          <a:gsLst>
            <a:gs pos="0">
              <a:schemeClr val="accent1">
                <a:hueOff val="0"/>
                <a:satOff val="0"/>
                <a:lumOff val="0"/>
                <a:alphaOff val="0"/>
                <a:tint val="68000"/>
                <a:alpha val="90000"/>
                <a:lumMod val="100000"/>
              </a:schemeClr>
            </a:gs>
            <a:gs pos="100000">
              <a:schemeClr val="accent1">
                <a:hueOff val="0"/>
                <a:satOff val="0"/>
                <a:lumOff val="0"/>
                <a:alphaOff val="0"/>
                <a:tint val="90000"/>
                <a:lumMod val="95000"/>
              </a:schemeClr>
            </a:gs>
          </a:gsLst>
          <a:lin ang="540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5250" tIns="47625" rIns="95250" bIns="47625" numCol="1" spcCol="1270" anchor="ctr" anchorCtr="0">
          <a:noAutofit/>
        </a:bodyPr>
        <a:lstStyle/>
        <a:p>
          <a:pPr marL="0" lvl="0" indent="0" algn="ctr" defTabSz="1111250">
            <a:lnSpc>
              <a:spcPct val="90000"/>
            </a:lnSpc>
            <a:spcBef>
              <a:spcPct val="0"/>
            </a:spcBef>
            <a:spcAft>
              <a:spcPct val="35000"/>
            </a:spcAft>
            <a:buNone/>
          </a:pPr>
          <a:r>
            <a:rPr lang="en-GB" sz="2500" b="1" i="1" kern="1200" baseline="0"/>
            <a:t>Time pricing</a:t>
          </a:r>
          <a:endParaRPr lang="en-GB" sz="2500" kern="1200"/>
        </a:p>
      </dsp:txBody>
      <dsp:txXfrm>
        <a:off x="34072" y="3699590"/>
        <a:ext cx="3902517" cy="62982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C81AA8-B69A-417A-AAFD-6A5FE17F61F3}" type="datetimeFigureOut">
              <a:rPr lang="en-GB" smtClean="0"/>
              <a:t>22/11/2020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101706-D351-43D5-96CD-D31254F7B885}" type="slidenum">
              <a:rPr lang="en-GB" smtClean="0"/>
              <a:t>‹#›</a:t>
            </a:fld>
            <a:endParaRPr lang="en-GB"/>
          </a:p>
        </p:txBody>
      </p:sp>
    </p:spTree>
    <p:extLst>
      <p:ext uri="{BB962C8B-B14F-4D97-AF65-F5344CB8AC3E}">
        <p14:creationId xmlns:p14="http://schemas.microsoft.com/office/powerpoint/2010/main" val="31770227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investopedia.com/articles/investing/072115/why-these-are-most-valuable-brands-2015.asp"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en.wikipedia.org/wiki/Pricing_strategies" TargetMode="External"/><Relationship Id="rId7" Type="http://schemas.openxmlformats.org/officeDocument/2006/relationships/hyperlink" Target="https://en.wikipedia.org/wiki/Inventory_management_software" TargetMode="External"/><Relationship Id="rId2" Type="http://schemas.openxmlformats.org/officeDocument/2006/relationships/slide" Target="../slides/slide29.xml"/><Relationship Id="rId1" Type="http://schemas.openxmlformats.org/officeDocument/2006/relationships/notesMaster" Target="../notesMasters/notesMaster1.xml"/><Relationship Id="rId6" Type="http://schemas.openxmlformats.org/officeDocument/2006/relationships/hyperlink" Target="https://en.wikipedia.org/wiki/Advertising" TargetMode="External"/><Relationship Id="rId5" Type="http://schemas.openxmlformats.org/officeDocument/2006/relationships/hyperlink" Target="https://en.wikipedia.org/wiki/Procter_%26_Gamble" TargetMode="External"/><Relationship Id="rId4" Type="http://schemas.openxmlformats.org/officeDocument/2006/relationships/hyperlink" Target="https://en.wikipedia.org/wiki/Walmart" TargetMode="Externa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A very Good evening all!!</a:t>
            </a:r>
          </a:p>
          <a:p>
            <a:r>
              <a:rPr lang="en-IN" dirty="0"/>
              <a:t>Lets begin with our session</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9FE9E9-36F0-4833-8DD4-755694ABC93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399123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800" dirty="0">
                <a:solidFill>
                  <a:srgbClr val="0074B5"/>
                </a:solidFill>
                <a:effectLst/>
                <a:latin typeface="Helvetica" panose="020B0604020202020204" pitchFamily="34" charset="0"/>
                <a:ea typeface="Times New Roman" panose="02020603050405020304" pitchFamily="18" charset="0"/>
                <a:cs typeface="Times New Roman" panose="02020603050405020304" pitchFamily="18" charset="0"/>
              </a:rPr>
              <a:t>Now let’s consider the second classification of brand equity which is customer-based brand equity</a:t>
            </a:r>
          </a:p>
          <a:p>
            <a:pPr marL="0" marR="0" lvl="0" indent="0" algn="l" defTabSz="914400" rtl="0" eaLnBrk="1" fontAlgn="auto" latinLnBrk="0" hangingPunct="1">
              <a:lnSpc>
                <a:spcPct val="100000"/>
              </a:lnSpc>
              <a:spcBef>
                <a:spcPts val="0"/>
              </a:spcBef>
              <a:spcAft>
                <a:spcPts val="0"/>
              </a:spcAft>
              <a:buClrTx/>
              <a:buSzTx/>
              <a:buFontTx/>
              <a:buNone/>
              <a:tabLst/>
              <a:defRPr/>
            </a:pPr>
            <a:r>
              <a:rPr lang="en-IN" sz="1800" dirty="0">
                <a:solidFill>
                  <a:srgbClr val="0074B5"/>
                </a:solidFill>
                <a:effectLst/>
                <a:latin typeface="Helvetica" panose="020B0604020202020204" pitchFamily="34" charset="0"/>
                <a:ea typeface="Times New Roman" panose="02020603050405020304" pitchFamily="18" charset="0"/>
                <a:cs typeface="Times New Roman" panose="02020603050405020304" pitchFamily="18" charset="0"/>
              </a:rPr>
              <a:t>Customer Based Brand Equity or CBBE takes a Customer Centric Approach of finding the worth of a branded product vis-a-vis a generic un-branded product. </a:t>
            </a:r>
            <a:r>
              <a:rPr lang="en-US" sz="2800" dirty="0"/>
              <a:t>Brand equity is the differential consumer response to the different brand. For instance, you won’t respond Lenovo laptops and Apple </a:t>
            </a:r>
            <a:r>
              <a:rPr lang="en-US" sz="2800" dirty="0" err="1"/>
              <a:t>Macbook</a:t>
            </a:r>
            <a:r>
              <a:rPr lang="en-US" sz="2800" dirty="0"/>
              <a:t> in the same manner. Note here that customers’ responses includes willingness to pay, purchase intention, attitude, perception and association etc.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N" sz="2800" b="0" dirty="0"/>
          </a:p>
          <a:p>
            <a:pPr algn="l">
              <a:buFont typeface="+mj-lt"/>
              <a:buAutoNum type="arabicPeriod"/>
            </a:pPr>
            <a:r>
              <a:rPr lang="en-IN" sz="2800" b="0" i="0" dirty="0">
                <a:solidFill>
                  <a:srgbClr val="0074B5"/>
                </a:solidFill>
                <a:effectLst/>
                <a:latin typeface="Open Sans"/>
              </a:rPr>
              <a:t>Here the catch is, differences in the responses. So if the customers respond better to the marketing of a brand name say the Apple </a:t>
            </a:r>
            <a:r>
              <a:rPr lang="en-US" sz="2800" dirty="0" err="1"/>
              <a:t>Macbook</a:t>
            </a:r>
            <a:r>
              <a:rPr lang="en-IN" sz="2800" b="0" i="0" dirty="0">
                <a:solidFill>
                  <a:srgbClr val="0074B5"/>
                </a:solidFill>
                <a:effectLst/>
                <a:latin typeface="Open Sans"/>
              </a:rPr>
              <a:t>; </a:t>
            </a:r>
            <a:r>
              <a:rPr lang="en-IN" sz="2800" b="0" i="0" u="sng" dirty="0">
                <a:solidFill>
                  <a:srgbClr val="333333"/>
                </a:solidFill>
                <a:effectLst/>
                <a:latin typeface="Open Sans"/>
              </a:rPr>
              <a:t>than just a generic laptop, then Apple has positive CBBE.</a:t>
            </a:r>
          </a:p>
          <a:p>
            <a:pPr algn="l">
              <a:buFont typeface="+mj-lt"/>
              <a:buNone/>
            </a:pPr>
            <a:r>
              <a:rPr lang="en-IN" sz="2800" b="0" i="0" u="sng" dirty="0">
                <a:solidFill>
                  <a:srgbClr val="333333"/>
                </a:solidFill>
                <a:effectLst/>
                <a:latin typeface="Open Sans"/>
              </a:rPr>
              <a:t>So if we consider </a:t>
            </a:r>
            <a:r>
              <a:rPr lang="en-IN" sz="2800" b="1" i="0" u="sng" dirty="0">
                <a:solidFill>
                  <a:srgbClr val="333333"/>
                </a:solidFill>
                <a:effectLst/>
                <a:latin typeface="Open Sans"/>
              </a:rPr>
              <a:t>consumers’ willingness </a:t>
            </a:r>
            <a:r>
              <a:rPr lang="en-IN" sz="2800" b="0" i="0" u="sng" dirty="0">
                <a:solidFill>
                  <a:srgbClr val="333333"/>
                </a:solidFill>
                <a:effectLst/>
                <a:latin typeface="Open Sans"/>
              </a:rPr>
              <a:t>to pay as an response, then if adding logo of the brand apple to a generic laptop leads to substantial change in their willingness to pay let’s say from 30000 to 75000 then we can conclude that Brand apple enjoys differential effect and have high CBBE. </a:t>
            </a:r>
          </a:p>
          <a:p>
            <a:pPr algn="l">
              <a:buFont typeface="+mj-lt"/>
              <a:buNone/>
            </a:pPr>
            <a:endParaRPr lang="en-IN" sz="2800" b="0" i="0" u="sng" dirty="0">
              <a:solidFill>
                <a:srgbClr val="333333"/>
              </a:solidFill>
              <a:effectLst/>
              <a:latin typeface="Open Sans"/>
            </a:endParaRPr>
          </a:p>
          <a:p>
            <a:pPr algn="l">
              <a:buFont typeface="+mj-lt"/>
              <a:buNone/>
            </a:pPr>
            <a:r>
              <a:rPr lang="en-IN" sz="2800" b="0" i="0" u="sng" dirty="0">
                <a:solidFill>
                  <a:srgbClr val="333333"/>
                </a:solidFill>
                <a:effectLst/>
                <a:latin typeface="Open Sans"/>
              </a:rPr>
              <a:t>Note that this is not the actual price but wiliness to pay , which is acts as a consumers’ response. Actual price difference will account for FBBE. </a:t>
            </a:r>
          </a:p>
          <a:p>
            <a:pPr algn="l">
              <a:buFont typeface="+mj-lt"/>
              <a:buNone/>
            </a:pPr>
            <a:r>
              <a:rPr lang="en-IN" sz="2800" b="0" i="0" u="sng" dirty="0">
                <a:solidFill>
                  <a:srgbClr val="333333"/>
                </a:solidFill>
                <a:effectLst/>
                <a:latin typeface="Open Sans"/>
              </a:rPr>
              <a:t>Another important implication of CBBE is when Brand or organisation is considering Brand extension through offering extended product line. In such scenario </a:t>
            </a:r>
            <a:r>
              <a:rPr lang="en-US" sz="2800" b="0" i="0" dirty="0">
                <a:solidFill>
                  <a:srgbClr val="0074B5"/>
                </a:solidFill>
                <a:effectLst/>
                <a:latin typeface="Open Sans"/>
              </a:rPr>
              <a:t>users are more willing to adjust to price increases, if at all parent Brand enjoys high brand equity. </a:t>
            </a:r>
            <a:endParaRPr lang="en-IN" dirty="0"/>
          </a:p>
        </p:txBody>
      </p:sp>
      <p:sp>
        <p:nvSpPr>
          <p:cNvPr id="4" name="Slide Number Placeholder 3"/>
          <p:cNvSpPr>
            <a:spLocks noGrp="1"/>
          </p:cNvSpPr>
          <p:nvPr>
            <p:ph type="sldNum" sz="quarter" idx="5"/>
          </p:nvPr>
        </p:nvSpPr>
        <p:spPr/>
        <p:txBody>
          <a:bodyPr/>
          <a:lstStyle/>
          <a:p>
            <a:fld id="{B67C1444-5F98-43BC-92A1-B385AC35E240}" type="slidenum">
              <a:rPr lang="en-IN" smtClean="0"/>
              <a:t>3</a:t>
            </a:fld>
            <a:endParaRPr lang="en-IN"/>
          </a:p>
        </p:txBody>
      </p:sp>
    </p:spTree>
    <p:extLst>
      <p:ext uri="{BB962C8B-B14F-4D97-AF65-F5344CB8AC3E}">
        <p14:creationId xmlns:p14="http://schemas.microsoft.com/office/powerpoint/2010/main" val="14740767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en-US" dirty="0"/>
          </a:p>
          <a:p>
            <a:r>
              <a:rPr lang="en-US" dirty="0"/>
              <a:t>Lets discuss now a very interesting story of </a:t>
            </a:r>
            <a:r>
              <a:rPr lang="en-IN" dirty="0"/>
              <a:t>Hitachi vs. </a:t>
            </a:r>
            <a:r>
              <a:rPr lang="en-US" dirty="0"/>
              <a:t>General Electric (GE).</a:t>
            </a:r>
          </a:p>
          <a:p>
            <a:r>
              <a:rPr lang="en-US" dirty="0"/>
              <a:t>At one time, Hitachi and General Electric (GE) jointly owned a factory in England which apparently manufactured  identical televisions for the two companies. The only difference was the brand name on the television. </a:t>
            </a:r>
          </a:p>
          <a:p>
            <a:r>
              <a:rPr lang="en-US" dirty="0"/>
              <a:t>As  a result of brand name, Hitachi was able to sell televisions at a price premium of $75 over the GE televisions. Moreover, Hitachi sold twice as many TV sets as GE despite its higher price</a:t>
            </a:r>
            <a:endParaRPr lang="en-IN" dirty="0"/>
          </a:p>
          <a:p>
            <a:r>
              <a:rPr lang="en-US" sz="1200" b="0" i="0" u="none" strike="noStrike" baseline="0" dirty="0">
                <a:latin typeface="HelveticaNeue-MediumCond"/>
              </a:rPr>
              <a:t>A well-designed and marketed product can command a price premium and reap big </a:t>
            </a:r>
            <a:r>
              <a:rPr lang="en-GB" sz="1200" b="0" i="0" u="none" strike="noStrike" baseline="0" dirty="0">
                <a:latin typeface="HelveticaNeue-MediumCond"/>
              </a:rPr>
              <a:t>profits.</a:t>
            </a:r>
            <a:endParaRPr lang="en-IN" b="1" dirty="0"/>
          </a:p>
        </p:txBody>
      </p:sp>
      <p:sp>
        <p:nvSpPr>
          <p:cNvPr id="4" name="Slide Number Placeholder 3"/>
          <p:cNvSpPr>
            <a:spLocks noGrp="1"/>
          </p:cNvSpPr>
          <p:nvPr>
            <p:ph type="sldNum" sz="quarter" idx="5"/>
          </p:nvPr>
        </p:nvSpPr>
        <p:spPr/>
        <p:txBody>
          <a:bodyPr/>
          <a:lstStyle/>
          <a:p>
            <a:fld id="{B67C1444-5F98-43BC-92A1-B385AC35E240}" type="slidenum">
              <a:rPr lang="en-IN" smtClean="0"/>
              <a:t>4</a:t>
            </a:fld>
            <a:endParaRPr lang="en-IN"/>
          </a:p>
        </p:txBody>
      </p:sp>
    </p:spTree>
    <p:extLst>
      <p:ext uri="{BB962C8B-B14F-4D97-AF65-F5344CB8AC3E}">
        <p14:creationId xmlns:p14="http://schemas.microsoft.com/office/powerpoint/2010/main" val="12952542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1" i="0" u="none" strike="noStrike" baseline="0" dirty="0">
                <a:latin typeface="HelveticaNeue-HeavyCond"/>
              </a:rPr>
              <a:t>Price is the one element of the marketing mix that produces revenue; </a:t>
            </a:r>
            <a:r>
              <a:rPr lang="en-US" sz="1800" b="0" i="0" u="none" strike="noStrike" baseline="0" dirty="0">
                <a:latin typeface="HelveticaNeue-MediumCond"/>
              </a:rPr>
              <a:t>the other elements produce costs. </a:t>
            </a:r>
            <a:r>
              <a:rPr lang="en-GB" sz="1800" b="0" i="0" u="none" strike="noStrike" baseline="0" dirty="0">
                <a:latin typeface="HelveticaNeue-MediumCond"/>
              </a:rPr>
              <a:t>Price </a:t>
            </a:r>
            <a:r>
              <a:rPr lang="en-US" sz="1800" b="0" i="0" u="none" strike="noStrike" baseline="0" dirty="0">
                <a:latin typeface="HelveticaNeue-MediumCond"/>
              </a:rPr>
              <a:t>also communicates to the market the company’s intended value positioning of its product or </a:t>
            </a:r>
            <a:r>
              <a:rPr lang="en-GB" sz="1800" b="0" i="0" u="none" strike="noStrike" baseline="0" dirty="0">
                <a:latin typeface="HelveticaNeue-MediumCond"/>
              </a:rPr>
              <a:t>brand.</a:t>
            </a:r>
            <a:r>
              <a:rPr lang="en-US" sz="1800" b="0" i="0" u="none" strike="noStrike" baseline="0" dirty="0">
                <a:latin typeface="HelveticaNeue-MediumCond"/>
              </a:rPr>
              <a:t> </a:t>
            </a:r>
            <a:endParaRPr lang="en-GB" sz="1800" b="0" i="0" u="none" strike="noStrike" baseline="0" dirty="0">
              <a:latin typeface="HelveticaNeue-MediumCond"/>
            </a:endParaRPr>
          </a:p>
          <a:p>
            <a:pPr algn="l"/>
            <a:r>
              <a:rPr lang="en-US" sz="1800" b="1" i="0" u="none" strike="noStrike" baseline="0" dirty="0">
                <a:latin typeface="HelveticaNeue-HeavyCond"/>
              </a:rPr>
              <a:t>Pricing decisions are clearly complex </a:t>
            </a:r>
            <a:r>
              <a:rPr lang="en-US" sz="1800" b="0" i="0" u="none" strike="noStrike" baseline="0" dirty="0">
                <a:latin typeface="HelveticaNeue-MediumCond"/>
              </a:rPr>
              <a:t>and difficult, and many marketers neglect their pricing strategies. Holistic marketers must take into account many factors in making pricing decisions—the company, the customers, the competition, and the marketing environment. Pricing decisions must be consistent with the firm’s marketing strategy and its target markets and </a:t>
            </a:r>
            <a:r>
              <a:rPr lang="en-GB" sz="1800" b="0" i="0" u="none" strike="noStrike" baseline="0" dirty="0">
                <a:latin typeface="HelveticaNeue-MediumCond"/>
              </a:rPr>
              <a:t>brand positionings.</a:t>
            </a:r>
          </a:p>
          <a:p>
            <a:pPr algn="l"/>
            <a:r>
              <a:rPr lang="en-GB" sz="1800" b="1" i="0" u="none" strike="noStrike" baseline="0" dirty="0">
                <a:latin typeface="HelveticaNeue-MediumCond"/>
              </a:rPr>
              <a:t>What do you see as tipping point in setting price</a:t>
            </a:r>
          </a:p>
          <a:p>
            <a:pPr algn="l"/>
            <a:r>
              <a:rPr lang="en-GB" sz="1800" b="0" i="0" u="none" strike="noStrike" baseline="0" dirty="0">
                <a:latin typeface="HelveticaNeue-MediumCond"/>
              </a:rPr>
              <a:t>	</a:t>
            </a:r>
          </a:p>
        </p:txBody>
      </p:sp>
      <p:sp>
        <p:nvSpPr>
          <p:cNvPr id="4" name="Slide Number Placeholder 3"/>
          <p:cNvSpPr>
            <a:spLocks noGrp="1"/>
          </p:cNvSpPr>
          <p:nvPr>
            <p:ph type="sldNum" sz="quarter" idx="5"/>
          </p:nvPr>
        </p:nvSpPr>
        <p:spPr/>
        <p:txBody>
          <a:bodyPr/>
          <a:lstStyle/>
          <a:p>
            <a:fld id="{8B101706-D351-43D5-96CD-D31254F7B885}" type="slidenum">
              <a:rPr lang="en-GB" smtClean="0"/>
              <a:t>5</a:t>
            </a:fld>
            <a:endParaRPr lang="en-GB"/>
          </a:p>
        </p:txBody>
      </p:sp>
    </p:spTree>
    <p:extLst>
      <p:ext uri="{BB962C8B-B14F-4D97-AF65-F5344CB8AC3E}">
        <p14:creationId xmlns:p14="http://schemas.microsoft.com/office/powerpoint/2010/main" val="41577250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GB" dirty="0"/>
          </a:p>
        </p:txBody>
      </p:sp>
      <p:sp>
        <p:nvSpPr>
          <p:cNvPr id="4" name="Slide Number Placeholder 3"/>
          <p:cNvSpPr>
            <a:spLocks noGrp="1"/>
          </p:cNvSpPr>
          <p:nvPr>
            <p:ph type="sldNum" sz="quarter" idx="5"/>
          </p:nvPr>
        </p:nvSpPr>
        <p:spPr/>
        <p:txBody>
          <a:bodyPr/>
          <a:lstStyle/>
          <a:p>
            <a:fld id="{8B101706-D351-43D5-96CD-D31254F7B885}" type="slidenum">
              <a:rPr lang="en-GB" smtClean="0"/>
              <a:t>6</a:t>
            </a:fld>
            <a:endParaRPr lang="en-GB"/>
          </a:p>
        </p:txBody>
      </p:sp>
    </p:spTree>
    <p:extLst>
      <p:ext uri="{BB962C8B-B14F-4D97-AF65-F5344CB8AC3E}">
        <p14:creationId xmlns:p14="http://schemas.microsoft.com/office/powerpoint/2010/main" val="18202810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GB" dirty="0"/>
          </a:p>
        </p:txBody>
      </p:sp>
      <p:sp>
        <p:nvSpPr>
          <p:cNvPr id="4" name="Slide Number Placeholder 3"/>
          <p:cNvSpPr>
            <a:spLocks noGrp="1"/>
          </p:cNvSpPr>
          <p:nvPr>
            <p:ph type="sldNum" sz="quarter" idx="5"/>
          </p:nvPr>
        </p:nvSpPr>
        <p:spPr/>
        <p:txBody>
          <a:bodyPr/>
          <a:lstStyle/>
          <a:p>
            <a:fld id="{8B101706-D351-43D5-96CD-D31254F7B885}" type="slidenum">
              <a:rPr lang="en-GB" smtClean="0"/>
              <a:t>7</a:t>
            </a:fld>
            <a:endParaRPr lang="en-GB"/>
          </a:p>
        </p:txBody>
      </p:sp>
    </p:spTree>
    <p:extLst>
      <p:ext uri="{BB962C8B-B14F-4D97-AF65-F5344CB8AC3E}">
        <p14:creationId xmlns:p14="http://schemas.microsoft.com/office/powerpoint/2010/main" val="6072895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What can guide pricing decision </a:t>
            </a:r>
            <a:endParaRPr lang="en-GB" dirty="0"/>
          </a:p>
        </p:txBody>
      </p:sp>
      <p:sp>
        <p:nvSpPr>
          <p:cNvPr id="4" name="Slide Number Placeholder 3"/>
          <p:cNvSpPr>
            <a:spLocks noGrp="1"/>
          </p:cNvSpPr>
          <p:nvPr>
            <p:ph type="sldNum" sz="quarter" idx="5"/>
          </p:nvPr>
        </p:nvSpPr>
        <p:spPr/>
        <p:txBody>
          <a:bodyPr/>
          <a:lstStyle/>
          <a:p>
            <a:fld id="{8B101706-D351-43D5-96CD-D31254F7B885}" type="slidenum">
              <a:rPr lang="en-GB" smtClean="0"/>
              <a:t>8</a:t>
            </a:fld>
            <a:endParaRPr lang="en-GB"/>
          </a:p>
        </p:txBody>
      </p:sp>
    </p:spTree>
    <p:extLst>
      <p:ext uri="{BB962C8B-B14F-4D97-AF65-F5344CB8AC3E}">
        <p14:creationId xmlns:p14="http://schemas.microsoft.com/office/powerpoint/2010/main" val="39966623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B101706-D351-43D5-96CD-D31254F7B885}" type="slidenum">
              <a:rPr lang="en-GB" smtClean="0"/>
              <a:t>11</a:t>
            </a:fld>
            <a:endParaRPr lang="en-GB"/>
          </a:p>
        </p:txBody>
      </p:sp>
    </p:spTree>
    <p:extLst>
      <p:ext uri="{BB962C8B-B14F-4D97-AF65-F5344CB8AC3E}">
        <p14:creationId xmlns:p14="http://schemas.microsoft.com/office/powerpoint/2010/main" val="6438224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B101706-D351-43D5-96CD-D31254F7B885}" type="slidenum">
              <a:rPr lang="en-GB" smtClean="0"/>
              <a:t>12</a:t>
            </a:fld>
            <a:endParaRPr lang="en-GB"/>
          </a:p>
        </p:txBody>
      </p:sp>
    </p:spTree>
    <p:extLst>
      <p:ext uri="{BB962C8B-B14F-4D97-AF65-F5344CB8AC3E}">
        <p14:creationId xmlns:p14="http://schemas.microsoft.com/office/powerpoint/2010/main" val="37521935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B101706-D351-43D5-96CD-D31254F7B885}" type="slidenum">
              <a:rPr lang="en-GB" smtClean="0"/>
              <a:t>14</a:t>
            </a:fld>
            <a:endParaRPr lang="en-GB"/>
          </a:p>
        </p:txBody>
      </p:sp>
    </p:spTree>
    <p:extLst>
      <p:ext uri="{BB962C8B-B14F-4D97-AF65-F5344CB8AC3E}">
        <p14:creationId xmlns:p14="http://schemas.microsoft.com/office/powerpoint/2010/main" val="21349049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B101706-D351-43D5-96CD-D31254F7B885}" type="slidenum">
              <a:rPr lang="en-GB" smtClean="0"/>
              <a:t>15</a:t>
            </a:fld>
            <a:endParaRPr lang="en-GB"/>
          </a:p>
        </p:txBody>
      </p:sp>
    </p:spTree>
    <p:extLst>
      <p:ext uri="{BB962C8B-B14F-4D97-AF65-F5344CB8AC3E}">
        <p14:creationId xmlns:p14="http://schemas.microsoft.com/office/powerpoint/2010/main" val="27777608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Positioning map</a:t>
            </a:r>
            <a:endParaRPr lang="en-GB" dirty="0"/>
          </a:p>
        </p:txBody>
      </p:sp>
      <p:sp>
        <p:nvSpPr>
          <p:cNvPr id="4" name="Slide Number Placeholder 3"/>
          <p:cNvSpPr>
            <a:spLocks noGrp="1"/>
          </p:cNvSpPr>
          <p:nvPr>
            <p:ph type="sldNum" sz="quarter" idx="5"/>
          </p:nvPr>
        </p:nvSpPr>
        <p:spPr/>
        <p:txBody>
          <a:bodyPr/>
          <a:lstStyle/>
          <a:p>
            <a:fld id="{8B101706-D351-43D5-96CD-D31254F7B885}" type="slidenum">
              <a:rPr lang="en-GB" smtClean="0"/>
              <a:t>18</a:t>
            </a:fld>
            <a:endParaRPr lang="en-GB"/>
          </a:p>
        </p:txBody>
      </p:sp>
    </p:spTree>
    <p:extLst>
      <p:ext uri="{BB962C8B-B14F-4D97-AF65-F5344CB8AC3E}">
        <p14:creationId xmlns:p14="http://schemas.microsoft.com/office/powerpoint/2010/main" val="25907491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B101706-D351-43D5-96CD-D31254F7B885}" type="slidenum">
              <a:rPr lang="en-GB" smtClean="0"/>
              <a:t>19</a:t>
            </a:fld>
            <a:endParaRPr lang="en-GB"/>
          </a:p>
        </p:txBody>
      </p:sp>
    </p:spTree>
    <p:extLst>
      <p:ext uri="{BB962C8B-B14F-4D97-AF65-F5344CB8AC3E}">
        <p14:creationId xmlns:p14="http://schemas.microsoft.com/office/powerpoint/2010/main" val="8747202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B101706-D351-43D5-96CD-D31254F7B885}" type="slidenum">
              <a:rPr lang="en-GB" smtClean="0"/>
              <a:t>22</a:t>
            </a:fld>
            <a:endParaRPr lang="en-GB"/>
          </a:p>
        </p:txBody>
      </p:sp>
    </p:spTree>
    <p:extLst>
      <p:ext uri="{BB962C8B-B14F-4D97-AF65-F5344CB8AC3E}">
        <p14:creationId xmlns:p14="http://schemas.microsoft.com/office/powerpoint/2010/main" val="40500167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IN" dirty="0"/>
              <a:t>In the terms of layman, </a:t>
            </a:r>
            <a:r>
              <a:rPr lang="en-GB" sz="1200" b="1" i="1" u="none" strike="noStrike" baseline="0" dirty="0">
                <a:latin typeface="TimesLTStd-SemiboldItalic"/>
              </a:rPr>
              <a:t>value-based pricing means </a:t>
            </a:r>
            <a:r>
              <a:rPr lang="en-GB" sz="1800" b="0" i="0" u="none" strike="noStrike" baseline="0" dirty="0">
                <a:latin typeface="TimesLTStd-Roman"/>
              </a:rPr>
              <a:t>selling </a:t>
            </a:r>
            <a:r>
              <a:rPr lang="en-US" sz="1800" b="0" i="0" u="none" strike="noStrike" baseline="0" dirty="0">
                <a:latin typeface="TimesLTStd-Roman"/>
              </a:rPr>
              <a:t>the right product at the right price—to better meet consumer needs.</a:t>
            </a:r>
            <a:r>
              <a:rPr lang="en-US" sz="2800" b="0" i="0" dirty="0">
                <a:solidFill>
                  <a:srgbClr val="111111"/>
                </a:solidFill>
                <a:effectLst/>
                <a:latin typeface="SourceSansPro"/>
              </a:rPr>
              <a:t> Thus, it involves setting prices primarily based on a consumer's perceived </a:t>
            </a:r>
            <a:r>
              <a:rPr lang="en-US" sz="2800" b="0" i="0" u="sng" dirty="0">
                <a:solidFill>
                  <a:srgbClr val="2C40D0"/>
                </a:solidFill>
                <a:effectLst/>
                <a:latin typeface="SourceSansPro"/>
                <a:hlinkClick r:id="rId3"/>
              </a:rPr>
              <a:t>value of a product</a:t>
            </a:r>
            <a:r>
              <a:rPr lang="en-US" sz="1800" b="0" i="0" u="none" strike="noStrike" baseline="0" dirty="0">
                <a:solidFill>
                  <a:srgbClr val="111111"/>
                </a:solidFill>
                <a:effectLst/>
                <a:latin typeface="TimesLTStd-Roman"/>
              </a:rPr>
              <a:t>. </a:t>
            </a:r>
            <a:r>
              <a:rPr lang="en-US" b="0" i="0" dirty="0">
                <a:solidFill>
                  <a:srgbClr val="111111"/>
                </a:solidFill>
                <a:effectLst/>
                <a:latin typeface="SourceSansPro"/>
              </a:rPr>
              <a:t>Value pricing is customer-focused approach of pricing requiring firms to base their pricing on how much the customer believes a product is worth.</a:t>
            </a:r>
          </a:p>
          <a:p>
            <a:pPr algn="l"/>
            <a:r>
              <a:rPr lang="en-US" b="1" i="0" dirty="0">
                <a:solidFill>
                  <a:srgbClr val="111111"/>
                </a:solidFill>
                <a:effectLst/>
                <a:latin typeface="SourceSansPro"/>
              </a:rPr>
              <a:t>&lt;Can you think of a brand employing value-based pricing approach&gt;</a:t>
            </a:r>
            <a:endParaRPr lang="en-GB" b="1" dirty="0"/>
          </a:p>
        </p:txBody>
      </p:sp>
      <p:sp>
        <p:nvSpPr>
          <p:cNvPr id="4" name="Slide Number Placeholder 3"/>
          <p:cNvSpPr>
            <a:spLocks noGrp="1"/>
          </p:cNvSpPr>
          <p:nvPr>
            <p:ph type="sldNum" sz="quarter" idx="5"/>
          </p:nvPr>
        </p:nvSpPr>
        <p:spPr/>
        <p:txBody>
          <a:bodyPr/>
          <a:lstStyle/>
          <a:p>
            <a:fld id="{227BF5BB-7516-4743-A923-D92881C6CE30}" type="slidenum">
              <a:rPr lang="en-GB" smtClean="0"/>
              <a:t>27</a:t>
            </a:fld>
            <a:endParaRPr lang="en-GB"/>
          </a:p>
        </p:txBody>
      </p:sp>
    </p:spTree>
    <p:extLst>
      <p:ext uri="{BB962C8B-B14F-4D97-AF65-F5344CB8AC3E}">
        <p14:creationId xmlns:p14="http://schemas.microsoft.com/office/powerpoint/2010/main" val="40345075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baseline="0" dirty="0">
                <a:latin typeface="TimesLTStd-Roman"/>
              </a:rPr>
              <a:t>The objective of </a:t>
            </a:r>
            <a:r>
              <a:rPr lang="en-US" sz="1800" b="1" i="1" u="none" strike="noStrike" baseline="0" dirty="0">
                <a:latin typeface="TimesLTStd-SemiboldItalic"/>
              </a:rPr>
              <a:t>value pricing </a:t>
            </a:r>
            <a:r>
              <a:rPr lang="en-US" sz="1800" b="0" i="0" u="none" strike="noStrike" baseline="0" dirty="0">
                <a:latin typeface="TimesLTStd-Roman"/>
              </a:rPr>
              <a:t>is to uncover the right blend of product </a:t>
            </a:r>
            <a:r>
              <a:rPr lang="en-IN" sz="2800" dirty="0"/>
              <a:t>design and delivery</a:t>
            </a:r>
            <a:r>
              <a:rPr lang="en-GB" sz="2800" b="0" i="0" u="none" strike="noStrike" baseline="0" dirty="0">
                <a:latin typeface="+mn-lt"/>
              </a:rPr>
              <a:t> </a:t>
            </a:r>
            <a:r>
              <a:rPr lang="en-US" sz="1800" b="0" i="0" u="none" strike="noStrike" baseline="0" dirty="0">
                <a:latin typeface="TimesLTStd-Roman"/>
              </a:rPr>
              <a:t>, product costs, and product prices that fully satisfies the needs and wants of consumers and also generates sufficient profit targets of the firm.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baseline="0" dirty="0">
                <a:latin typeface="TimesLTStd-Roman"/>
              </a:rPr>
              <a:t>We look at each of these three elements below. First, To use value-pricing product must have value-added features and its price premiums must be backed by proper investments. Secondly, to charge value-based pricing, product cost must be optimized by reducing extra-cost or overhead not appreciated by customers, and Thirdly, product price must be determined by </a:t>
            </a:r>
            <a:r>
              <a:rPr lang="en-US" b="0" i="0" baseline="0" dirty="0">
                <a:latin typeface="Times New Roman" panose="02020603050405020304" pitchFamily="18" charset="0"/>
                <a:cs typeface="Times New Roman" panose="02020603050405020304" pitchFamily="18" charset="0"/>
              </a:rPr>
              <a:t>What is the price-premium customer willing to pay </a:t>
            </a:r>
            <a:r>
              <a:rPr lang="en-GB" b="0" i="0" baseline="0" dirty="0">
                <a:latin typeface="Times New Roman" panose="02020603050405020304" pitchFamily="18" charset="0"/>
                <a:cs typeface="Times New Roman" panose="02020603050405020304" pitchFamily="18" charset="0"/>
              </a:rPr>
              <a:t>over product costs.</a:t>
            </a:r>
            <a:endParaRPr lang="en-GB" dirty="0">
              <a:latin typeface="Times New Roman" panose="02020603050405020304" pitchFamily="18" charset="0"/>
              <a:cs typeface="Times New Roman" panose="02020603050405020304" pitchFamily="18" charset="0"/>
            </a:endParaRPr>
          </a:p>
          <a:p>
            <a:pPr algn="l"/>
            <a:r>
              <a:rPr lang="en-GB" dirty="0"/>
              <a:t>Lets discuss these one by one. </a:t>
            </a:r>
          </a:p>
        </p:txBody>
      </p:sp>
      <p:sp>
        <p:nvSpPr>
          <p:cNvPr id="4" name="Slide Number Placeholder 3"/>
          <p:cNvSpPr>
            <a:spLocks noGrp="1"/>
          </p:cNvSpPr>
          <p:nvPr>
            <p:ph type="sldNum" sz="quarter" idx="5"/>
          </p:nvPr>
        </p:nvSpPr>
        <p:spPr/>
        <p:txBody>
          <a:bodyPr/>
          <a:lstStyle/>
          <a:p>
            <a:fld id="{227BF5BB-7516-4743-A923-D92881C6CE30}" type="slidenum">
              <a:rPr lang="en-GB" smtClean="0"/>
              <a:t>28</a:t>
            </a:fld>
            <a:endParaRPr lang="en-GB"/>
          </a:p>
        </p:txBody>
      </p:sp>
    </p:spTree>
    <p:extLst>
      <p:ext uri="{BB962C8B-B14F-4D97-AF65-F5344CB8AC3E}">
        <p14:creationId xmlns:p14="http://schemas.microsoft.com/office/powerpoint/2010/main" val="32654417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1" i="1" u="none" strike="noStrike" baseline="0" dirty="0">
                <a:latin typeface="TimesLTStd-SemiboldItalic"/>
              </a:rPr>
              <a:t>Everyday low pricing </a:t>
            </a:r>
            <a:r>
              <a:rPr lang="en-US" sz="1800" b="0" i="0" dirty="0">
                <a:solidFill>
                  <a:srgbClr val="202122"/>
                </a:solidFill>
                <a:effectLst/>
                <a:latin typeface="Arial" panose="020B0604020202020204" pitchFamily="34" charset="0"/>
              </a:rPr>
              <a:t> (also abbreviated as </a:t>
            </a:r>
            <a:r>
              <a:rPr lang="en-US" sz="1800" b="1" i="0" dirty="0">
                <a:solidFill>
                  <a:srgbClr val="202122"/>
                </a:solidFill>
                <a:effectLst/>
                <a:latin typeface="Arial" panose="020B0604020202020204" pitchFamily="34" charset="0"/>
              </a:rPr>
              <a:t>EDLP</a:t>
            </a:r>
            <a:r>
              <a:rPr lang="en-US" sz="1800" b="1" i="1" u="none" strike="noStrike" baseline="0" dirty="0">
                <a:latin typeface="TimesLTStd-SemiboldItalic"/>
              </a:rPr>
              <a:t>) </a:t>
            </a:r>
            <a:r>
              <a:rPr lang="en-US" sz="1800" b="0" i="0" u="none" strike="noStrike" baseline="0" dirty="0">
                <a:latin typeface="TimesLTStd-Roman"/>
              </a:rPr>
              <a:t>is a popular method for determining price discounts and promotions.</a:t>
            </a:r>
          </a:p>
          <a:p>
            <a:pPr algn="l"/>
            <a:r>
              <a:rPr lang="en-US" sz="2800" b="1" i="0" dirty="0">
                <a:solidFill>
                  <a:srgbClr val="202122"/>
                </a:solidFill>
                <a:effectLst/>
                <a:latin typeface="Arial" panose="020B0604020202020204" pitchFamily="34" charset="0"/>
              </a:rPr>
              <a:t>Everyday low </a:t>
            </a:r>
            <a:r>
              <a:rPr lang="en-US" sz="2800" b="1" i="0" dirty="0" err="1">
                <a:solidFill>
                  <a:srgbClr val="202122"/>
                </a:solidFill>
                <a:effectLst/>
                <a:latin typeface="Arial" panose="020B0604020202020204" pitchFamily="34" charset="0"/>
              </a:rPr>
              <a:t>pricE</a:t>
            </a:r>
            <a:r>
              <a:rPr lang="en-US" sz="2800" b="0" i="0" dirty="0">
                <a:solidFill>
                  <a:srgbClr val="202122"/>
                </a:solidFill>
                <a:effectLst/>
                <a:latin typeface="Arial" panose="020B0604020202020204" pitchFamily="34" charset="0"/>
              </a:rPr>
              <a:t> is a </a:t>
            </a:r>
            <a:r>
              <a:rPr lang="en-US" sz="2800" b="0" i="0" u="none" strike="noStrike" dirty="0">
                <a:solidFill>
                  <a:srgbClr val="0B0080"/>
                </a:solidFill>
                <a:effectLst/>
                <a:latin typeface="Arial" panose="020B0604020202020204" pitchFamily="34" charset="0"/>
                <a:hlinkClick r:id="rId3" tooltip="Pricing strategies"/>
              </a:rPr>
              <a:t>pricing strategy</a:t>
            </a:r>
            <a:r>
              <a:rPr lang="en-US" sz="2800" b="0" i="0" dirty="0">
                <a:solidFill>
                  <a:srgbClr val="202122"/>
                </a:solidFill>
                <a:effectLst/>
                <a:latin typeface="Arial" panose="020B0604020202020204" pitchFamily="34" charset="0"/>
              </a:rPr>
              <a:t> promising consumers a low price without the need to wait for sales-offer and seasons.</a:t>
            </a:r>
          </a:p>
          <a:p>
            <a:pPr algn="l"/>
            <a:r>
              <a:rPr lang="en-US" sz="1800" b="0" i="0" u="none" strike="noStrike" baseline="0" dirty="0">
                <a:latin typeface="TimesLTStd-Roman"/>
              </a:rPr>
              <a:t>EDLP involves maintaining consistently low prices on major items every day. </a:t>
            </a:r>
            <a:r>
              <a:rPr lang="en-US" sz="4000" b="0" i="0" dirty="0">
                <a:solidFill>
                  <a:srgbClr val="202122"/>
                </a:solidFill>
                <a:effectLst/>
                <a:latin typeface="Arial" panose="020B0604020202020204" pitchFamily="34" charset="0"/>
              </a:rPr>
              <a:t>This method was noted in 1994 by </a:t>
            </a:r>
            <a:r>
              <a:rPr lang="en-US" sz="4000" b="0" i="0" u="none" strike="noStrike" dirty="0">
                <a:solidFill>
                  <a:srgbClr val="0B0080"/>
                </a:solidFill>
                <a:effectLst/>
                <a:latin typeface="Arial" panose="020B0604020202020204" pitchFamily="34" charset="0"/>
                <a:hlinkClick r:id="rId4" tooltip="Walmart"/>
              </a:rPr>
              <a:t>Walmart</a:t>
            </a:r>
            <a:r>
              <a:rPr lang="en-US" sz="4000" b="0" i="0" dirty="0">
                <a:solidFill>
                  <a:srgbClr val="202122"/>
                </a:solidFill>
                <a:effectLst/>
                <a:latin typeface="Arial" panose="020B0604020202020204" pitchFamily="34" charset="0"/>
              </a:rPr>
              <a:t> retail chain in the United States. It buys "feature advertisements“(communicating product on discount) in newspapers on a monthly basis, while its competitors would advertise weekly.</a:t>
            </a:r>
            <a:r>
              <a:rPr lang="en-US" sz="4000" b="0" i="0" u="none" strike="noStrike" baseline="30000" dirty="0">
                <a:solidFill>
                  <a:srgbClr val="0B0080"/>
                </a:solidFill>
                <a:effectLst/>
                <a:latin typeface="Arial" panose="020B0604020202020204" pitchFamily="34" charset="0"/>
              </a:rPr>
              <a:t> </a:t>
            </a:r>
            <a:r>
              <a:rPr lang="en-US" sz="4000" b="0" i="0" dirty="0">
                <a:solidFill>
                  <a:srgbClr val="202122"/>
                </a:solidFill>
                <a:effectLst/>
                <a:latin typeface="Arial" panose="020B0604020202020204" pitchFamily="34" charset="0"/>
              </a:rPr>
              <a:t>Other examples of EDLP are </a:t>
            </a:r>
            <a:r>
              <a:rPr lang="en-US" sz="4000" b="0" i="0" u="none" strike="noStrike" dirty="0">
                <a:solidFill>
                  <a:srgbClr val="0B0080"/>
                </a:solidFill>
                <a:effectLst/>
                <a:latin typeface="Arial" panose="020B0604020202020204" pitchFamily="34" charset="0"/>
                <a:hlinkClick r:id="rId5" tooltip="Procter &amp; Gamble"/>
              </a:rPr>
              <a:t>Procter &amp; Gamble</a:t>
            </a:r>
            <a:r>
              <a:rPr lang="en-US" sz="4000" b="0" i="0" u="none" strike="noStrike" dirty="0">
                <a:solidFill>
                  <a:srgbClr val="202122"/>
                </a:solidFill>
                <a:effectLst/>
                <a:latin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5400" b="0" i="0" dirty="0">
                <a:solidFill>
                  <a:srgbClr val="202122"/>
                </a:solidFill>
                <a:effectLst/>
                <a:latin typeface="Arial" panose="020B0604020202020204" pitchFamily="34" charset="0"/>
              </a:rPr>
              <a:t>It results in less </a:t>
            </a:r>
            <a:r>
              <a:rPr lang="en-US" sz="5400" b="0" i="0" u="none" strike="noStrike" dirty="0">
                <a:solidFill>
                  <a:srgbClr val="0B0080"/>
                </a:solidFill>
                <a:effectLst/>
                <a:latin typeface="Arial" panose="020B0604020202020204" pitchFamily="34" charset="0"/>
                <a:hlinkClick r:id="rId6" tooltip="Advertising"/>
              </a:rPr>
              <a:t>advertising</a:t>
            </a:r>
            <a:r>
              <a:rPr lang="en-US" sz="5400" b="0" i="0" dirty="0">
                <a:solidFill>
                  <a:srgbClr val="202122"/>
                </a:solidFill>
                <a:effectLst/>
                <a:latin typeface="Arial" panose="020B0604020202020204" pitchFamily="34" charset="0"/>
              </a:rPr>
              <a:t> for promotional prices, simpler </a:t>
            </a:r>
            <a:r>
              <a:rPr lang="en-US" sz="5400" b="0" i="0" u="none" strike="noStrike" dirty="0">
                <a:solidFill>
                  <a:srgbClr val="0B0080"/>
                </a:solidFill>
                <a:effectLst/>
                <a:latin typeface="Arial" panose="020B0604020202020204" pitchFamily="34" charset="0"/>
                <a:hlinkClick r:id="rId7" tooltip="Inventory management software"/>
              </a:rPr>
              <a:t>inventory management systems</a:t>
            </a:r>
            <a:r>
              <a:rPr lang="en-US" sz="5400" b="0" i="0" dirty="0">
                <a:solidFill>
                  <a:srgbClr val="202122"/>
                </a:solidFill>
                <a:effectLst/>
                <a:latin typeface="Arial" panose="020B0604020202020204" pitchFamily="34" charset="0"/>
              </a:rPr>
              <a:t>  and more predictable consumer demand, fewer stocking and supply-chain problems. </a:t>
            </a:r>
            <a:r>
              <a:rPr lang="en-US" sz="4000" b="0" i="0" u="none" strike="noStrike" baseline="0" dirty="0">
                <a:latin typeface="TimesLTStd-Roman"/>
              </a:rPr>
              <a:t>It also helps in building  brand loyalty</a:t>
            </a:r>
            <a:endParaRPr lang="en-US" sz="2800" b="0" i="0" dirty="0">
              <a:solidFill>
                <a:srgbClr val="202122"/>
              </a:solidFill>
              <a:effectLst/>
              <a:latin typeface="Arial" panose="020B0604020202020204" pitchFamily="34" charset="0"/>
            </a:endParaRPr>
          </a:p>
          <a:p>
            <a:pPr algn="l"/>
            <a:endParaRPr lang="en-US" sz="1800" b="0" i="0" u="none" strike="noStrike" baseline="0" dirty="0">
              <a:latin typeface="TimesLTStd-Roman"/>
            </a:endParaRPr>
          </a:p>
        </p:txBody>
      </p:sp>
      <p:sp>
        <p:nvSpPr>
          <p:cNvPr id="4" name="Slide Number Placeholder 3"/>
          <p:cNvSpPr>
            <a:spLocks noGrp="1"/>
          </p:cNvSpPr>
          <p:nvPr>
            <p:ph type="sldNum" sz="quarter" idx="5"/>
          </p:nvPr>
        </p:nvSpPr>
        <p:spPr/>
        <p:txBody>
          <a:bodyPr/>
          <a:lstStyle/>
          <a:p>
            <a:fld id="{227BF5BB-7516-4743-A923-D92881C6CE30}" type="slidenum">
              <a:rPr lang="en-GB" smtClean="0"/>
              <a:t>29</a:t>
            </a:fld>
            <a:endParaRPr lang="en-GB"/>
          </a:p>
        </p:txBody>
      </p:sp>
    </p:spTree>
    <p:extLst>
      <p:ext uri="{BB962C8B-B14F-4D97-AF65-F5344CB8AC3E}">
        <p14:creationId xmlns:p14="http://schemas.microsoft.com/office/powerpoint/2010/main" val="20056226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B101706-D351-43D5-96CD-D31254F7B885}" type="slidenum">
              <a:rPr lang="en-GB" smtClean="0"/>
              <a:t>31</a:t>
            </a:fld>
            <a:endParaRPr lang="en-GB"/>
          </a:p>
        </p:txBody>
      </p:sp>
    </p:spTree>
    <p:extLst>
      <p:ext uri="{BB962C8B-B14F-4D97-AF65-F5344CB8AC3E}">
        <p14:creationId xmlns:p14="http://schemas.microsoft.com/office/powerpoint/2010/main" val="31179451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B101706-D351-43D5-96CD-D31254F7B885}" type="slidenum">
              <a:rPr lang="en-GB" smtClean="0"/>
              <a:t>33</a:t>
            </a:fld>
            <a:endParaRPr lang="en-GB"/>
          </a:p>
        </p:txBody>
      </p:sp>
    </p:spTree>
    <p:extLst>
      <p:ext uri="{BB962C8B-B14F-4D97-AF65-F5344CB8AC3E}">
        <p14:creationId xmlns:p14="http://schemas.microsoft.com/office/powerpoint/2010/main" val="35780009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B101706-D351-43D5-96CD-D31254F7B885}" type="slidenum">
              <a:rPr lang="en-GB" smtClean="0"/>
              <a:t>35</a:t>
            </a:fld>
            <a:endParaRPr lang="en-GB"/>
          </a:p>
        </p:txBody>
      </p:sp>
    </p:spTree>
    <p:extLst>
      <p:ext uri="{BB962C8B-B14F-4D97-AF65-F5344CB8AC3E}">
        <p14:creationId xmlns:p14="http://schemas.microsoft.com/office/powerpoint/2010/main" val="37397350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B101706-D351-43D5-96CD-D31254F7B885}" type="slidenum">
              <a:rPr lang="en-GB" smtClean="0"/>
              <a:t>38</a:t>
            </a:fld>
            <a:endParaRPr lang="en-GB"/>
          </a:p>
        </p:txBody>
      </p:sp>
    </p:spTree>
    <p:extLst>
      <p:ext uri="{BB962C8B-B14F-4D97-AF65-F5344CB8AC3E}">
        <p14:creationId xmlns:p14="http://schemas.microsoft.com/office/powerpoint/2010/main" val="23149307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C76C4-631C-4FDB-BBF2-4AFAF2AF4CA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797F4F99-5C34-437A-B19A-1BCF74DA8B3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0A0D4E9-68D2-4C52-9F3B-F0F8AAE77899}"/>
              </a:ext>
            </a:extLst>
          </p:cNvPr>
          <p:cNvSpPr>
            <a:spLocks noGrp="1"/>
          </p:cNvSpPr>
          <p:nvPr>
            <p:ph type="dt" sz="half" idx="10"/>
          </p:nvPr>
        </p:nvSpPr>
        <p:spPr/>
        <p:txBody>
          <a:bodyPr/>
          <a:lstStyle/>
          <a:p>
            <a:fld id="{F6B6A904-718E-421E-85E2-2AC43843A200}" type="datetimeFigureOut">
              <a:rPr lang="en-GB" smtClean="0"/>
              <a:t>22/11/2020</a:t>
            </a:fld>
            <a:endParaRPr lang="en-GB"/>
          </a:p>
        </p:txBody>
      </p:sp>
      <p:sp>
        <p:nvSpPr>
          <p:cNvPr id="5" name="Footer Placeholder 4">
            <a:extLst>
              <a:ext uri="{FF2B5EF4-FFF2-40B4-BE49-F238E27FC236}">
                <a16:creationId xmlns:a16="http://schemas.microsoft.com/office/drawing/2014/main" id="{DDDDEDAF-F769-4EDE-9FEE-A64487F34A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299B629-6C2E-48BC-976C-93A08BC93CE0}"/>
              </a:ext>
            </a:extLst>
          </p:cNvPr>
          <p:cNvSpPr>
            <a:spLocks noGrp="1"/>
          </p:cNvSpPr>
          <p:nvPr>
            <p:ph type="sldNum" sz="quarter" idx="12"/>
          </p:nvPr>
        </p:nvSpPr>
        <p:spPr/>
        <p:txBody>
          <a:bodyPr/>
          <a:lstStyle/>
          <a:p>
            <a:fld id="{FB210E13-EC3C-4245-B4B3-CD942902A3E7}" type="slidenum">
              <a:rPr lang="en-GB" smtClean="0"/>
              <a:t>‹#›</a:t>
            </a:fld>
            <a:endParaRPr lang="en-GB"/>
          </a:p>
        </p:txBody>
      </p:sp>
    </p:spTree>
    <p:extLst>
      <p:ext uri="{BB962C8B-B14F-4D97-AF65-F5344CB8AC3E}">
        <p14:creationId xmlns:p14="http://schemas.microsoft.com/office/powerpoint/2010/main" val="19898159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4018F-7704-4EEB-A0C1-DADB9B03A0D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0E68564-228E-459C-94B7-E745F844ACD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2DF99E5-B5B5-4D7D-B252-55FF816D38C6}"/>
              </a:ext>
            </a:extLst>
          </p:cNvPr>
          <p:cNvSpPr>
            <a:spLocks noGrp="1"/>
          </p:cNvSpPr>
          <p:nvPr>
            <p:ph type="dt" sz="half" idx="10"/>
          </p:nvPr>
        </p:nvSpPr>
        <p:spPr/>
        <p:txBody>
          <a:bodyPr/>
          <a:lstStyle/>
          <a:p>
            <a:fld id="{F6B6A904-718E-421E-85E2-2AC43843A200}" type="datetimeFigureOut">
              <a:rPr lang="en-GB" smtClean="0"/>
              <a:t>22/11/2020</a:t>
            </a:fld>
            <a:endParaRPr lang="en-GB"/>
          </a:p>
        </p:txBody>
      </p:sp>
      <p:sp>
        <p:nvSpPr>
          <p:cNvPr id="5" name="Footer Placeholder 4">
            <a:extLst>
              <a:ext uri="{FF2B5EF4-FFF2-40B4-BE49-F238E27FC236}">
                <a16:creationId xmlns:a16="http://schemas.microsoft.com/office/drawing/2014/main" id="{43F5E56E-0A54-42A7-AE94-4772D739ECC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D5BC99A-52FE-48E8-AE52-4F6B24F5D084}"/>
              </a:ext>
            </a:extLst>
          </p:cNvPr>
          <p:cNvSpPr>
            <a:spLocks noGrp="1"/>
          </p:cNvSpPr>
          <p:nvPr>
            <p:ph type="sldNum" sz="quarter" idx="12"/>
          </p:nvPr>
        </p:nvSpPr>
        <p:spPr/>
        <p:txBody>
          <a:bodyPr/>
          <a:lstStyle/>
          <a:p>
            <a:fld id="{FB210E13-EC3C-4245-B4B3-CD942902A3E7}" type="slidenum">
              <a:rPr lang="en-GB" smtClean="0"/>
              <a:t>‹#›</a:t>
            </a:fld>
            <a:endParaRPr lang="en-GB"/>
          </a:p>
        </p:txBody>
      </p:sp>
    </p:spTree>
    <p:extLst>
      <p:ext uri="{BB962C8B-B14F-4D97-AF65-F5344CB8AC3E}">
        <p14:creationId xmlns:p14="http://schemas.microsoft.com/office/powerpoint/2010/main" val="15680709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6D4F3-BD6C-4F59-8223-6DE157E143E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A04C286B-EFAC-45F9-AAF6-939FDDF740F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CB7B633-C37B-43B1-92F5-240F1EA2C08F}"/>
              </a:ext>
            </a:extLst>
          </p:cNvPr>
          <p:cNvSpPr>
            <a:spLocks noGrp="1"/>
          </p:cNvSpPr>
          <p:nvPr>
            <p:ph type="dt" sz="half" idx="10"/>
          </p:nvPr>
        </p:nvSpPr>
        <p:spPr/>
        <p:txBody>
          <a:bodyPr/>
          <a:lstStyle/>
          <a:p>
            <a:fld id="{F6B6A904-718E-421E-85E2-2AC43843A200}" type="datetimeFigureOut">
              <a:rPr lang="en-GB" smtClean="0"/>
              <a:t>22/11/2020</a:t>
            </a:fld>
            <a:endParaRPr lang="en-GB"/>
          </a:p>
        </p:txBody>
      </p:sp>
      <p:sp>
        <p:nvSpPr>
          <p:cNvPr id="5" name="Footer Placeholder 4">
            <a:extLst>
              <a:ext uri="{FF2B5EF4-FFF2-40B4-BE49-F238E27FC236}">
                <a16:creationId xmlns:a16="http://schemas.microsoft.com/office/drawing/2014/main" id="{C3A6289F-A59E-4BFA-907A-1FDF2238ED4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1D0EF31-A005-42EB-A1DD-7928AEB217A7}"/>
              </a:ext>
            </a:extLst>
          </p:cNvPr>
          <p:cNvSpPr>
            <a:spLocks noGrp="1"/>
          </p:cNvSpPr>
          <p:nvPr>
            <p:ph type="sldNum" sz="quarter" idx="12"/>
          </p:nvPr>
        </p:nvSpPr>
        <p:spPr/>
        <p:txBody>
          <a:bodyPr/>
          <a:lstStyle/>
          <a:p>
            <a:fld id="{FB210E13-EC3C-4245-B4B3-CD942902A3E7}" type="slidenum">
              <a:rPr lang="en-GB" smtClean="0"/>
              <a:t>‹#›</a:t>
            </a:fld>
            <a:endParaRPr lang="en-GB"/>
          </a:p>
        </p:txBody>
      </p:sp>
    </p:spTree>
    <p:extLst>
      <p:ext uri="{BB962C8B-B14F-4D97-AF65-F5344CB8AC3E}">
        <p14:creationId xmlns:p14="http://schemas.microsoft.com/office/powerpoint/2010/main" val="20341089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9BC6D-A09F-410D-8DF2-F6E3590CD62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51E1B2E-B37B-42C3-8C9C-35EC21C8ACC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EEAE6CE-9A60-42FB-8C26-51F32DFFD9B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DD89A65-022E-430E-B9E1-9EED792AD6DC}"/>
              </a:ext>
            </a:extLst>
          </p:cNvPr>
          <p:cNvSpPr>
            <a:spLocks noGrp="1"/>
          </p:cNvSpPr>
          <p:nvPr>
            <p:ph type="dt" sz="half" idx="10"/>
          </p:nvPr>
        </p:nvSpPr>
        <p:spPr/>
        <p:txBody>
          <a:bodyPr/>
          <a:lstStyle/>
          <a:p>
            <a:fld id="{F6B6A904-718E-421E-85E2-2AC43843A200}" type="datetimeFigureOut">
              <a:rPr lang="en-GB" smtClean="0"/>
              <a:t>22/11/2020</a:t>
            </a:fld>
            <a:endParaRPr lang="en-GB"/>
          </a:p>
        </p:txBody>
      </p:sp>
      <p:sp>
        <p:nvSpPr>
          <p:cNvPr id="6" name="Footer Placeholder 5">
            <a:extLst>
              <a:ext uri="{FF2B5EF4-FFF2-40B4-BE49-F238E27FC236}">
                <a16:creationId xmlns:a16="http://schemas.microsoft.com/office/drawing/2014/main" id="{1FEB34FC-26E3-4053-AB71-CFE0FB1F77F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134D037-3A07-4395-9061-3F75872278B3}"/>
              </a:ext>
            </a:extLst>
          </p:cNvPr>
          <p:cNvSpPr>
            <a:spLocks noGrp="1"/>
          </p:cNvSpPr>
          <p:nvPr>
            <p:ph type="sldNum" sz="quarter" idx="12"/>
          </p:nvPr>
        </p:nvSpPr>
        <p:spPr/>
        <p:txBody>
          <a:bodyPr/>
          <a:lstStyle/>
          <a:p>
            <a:fld id="{FB210E13-EC3C-4245-B4B3-CD942902A3E7}" type="slidenum">
              <a:rPr lang="en-GB" smtClean="0"/>
              <a:t>‹#›</a:t>
            </a:fld>
            <a:endParaRPr lang="en-GB"/>
          </a:p>
        </p:txBody>
      </p:sp>
    </p:spTree>
    <p:extLst>
      <p:ext uri="{BB962C8B-B14F-4D97-AF65-F5344CB8AC3E}">
        <p14:creationId xmlns:p14="http://schemas.microsoft.com/office/powerpoint/2010/main" val="17485611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DFD10-ECE7-4426-B87A-16E18056621C}"/>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266A36A-209A-4E51-924B-CDA9F25E861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F3DD02A-D5F7-432E-8BAA-1EBC6734A1A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27969E57-4918-4610-BBC2-E60B62E7455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A77AAF6-80A9-4385-904C-1AAB3D6FB62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B29A498-5F3E-49A7-9F44-C05D1AC0744D}"/>
              </a:ext>
            </a:extLst>
          </p:cNvPr>
          <p:cNvSpPr>
            <a:spLocks noGrp="1"/>
          </p:cNvSpPr>
          <p:nvPr>
            <p:ph type="dt" sz="half" idx="10"/>
          </p:nvPr>
        </p:nvSpPr>
        <p:spPr/>
        <p:txBody>
          <a:bodyPr/>
          <a:lstStyle/>
          <a:p>
            <a:fld id="{F6B6A904-718E-421E-85E2-2AC43843A200}" type="datetimeFigureOut">
              <a:rPr lang="en-GB" smtClean="0"/>
              <a:t>22/11/2020</a:t>
            </a:fld>
            <a:endParaRPr lang="en-GB"/>
          </a:p>
        </p:txBody>
      </p:sp>
      <p:sp>
        <p:nvSpPr>
          <p:cNvPr id="8" name="Footer Placeholder 7">
            <a:extLst>
              <a:ext uri="{FF2B5EF4-FFF2-40B4-BE49-F238E27FC236}">
                <a16:creationId xmlns:a16="http://schemas.microsoft.com/office/drawing/2014/main" id="{0B05E587-6F3E-4E39-AC60-2814757E44B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E6F0B6CA-C534-44E3-A25C-386BF9FCEB3F}"/>
              </a:ext>
            </a:extLst>
          </p:cNvPr>
          <p:cNvSpPr>
            <a:spLocks noGrp="1"/>
          </p:cNvSpPr>
          <p:nvPr>
            <p:ph type="sldNum" sz="quarter" idx="12"/>
          </p:nvPr>
        </p:nvSpPr>
        <p:spPr/>
        <p:txBody>
          <a:bodyPr/>
          <a:lstStyle/>
          <a:p>
            <a:fld id="{FB210E13-EC3C-4245-B4B3-CD942902A3E7}" type="slidenum">
              <a:rPr lang="en-GB" smtClean="0"/>
              <a:t>‹#›</a:t>
            </a:fld>
            <a:endParaRPr lang="en-GB"/>
          </a:p>
        </p:txBody>
      </p:sp>
    </p:spTree>
    <p:extLst>
      <p:ext uri="{BB962C8B-B14F-4D97-AF65-F5344CB8AC3E}">
        <p14:creationId xmlns:p14="http://schemas.microsoft.com/office/powerpoint/2010/main" val="38989480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B1E71-72FE-431F-A763-74E6606AE6B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A7FA0BDA-9E1D-466D-9D90-3D9E146938CA}"/>
              </a:ext>
            </a:extLst>
          </p:cNvPr>
          <p:cNvSpPr>
            <a:spLocks noGrp="1"/>
          </p:cNvSpPr>
          <p:nvPr>
            <p:ph type="dt" sz="half" idx="10"/>
          </p:nvPr>
        </p:nvSpPr>
        <p:spPr/>
        <p:txBody>
          <a:bodyPr/>
          <a:lstStyle/>
          <a:p>
            <a:fld id="{F6B6A904-718E-421E-85E2-2AC43843A200}" type="datetimeFigureOut">
              <a:rPr lang="en-GB" smtClean="0"/>
              <a:t>22/11/2020</a:t>
            </a:fld>
            <a:endParaRPr lang="en-GB"/>
          </a:p>
        </p:txBody>
      </p:sp>
      <p:sp>
        <p:nvSpPr>
          <p:cNvPr id="4" name="Footer Placeholder 3">
            <a:extLst>
              <a:ext uri="{FF2B5EF4-FFF2-40B4-BE49-F238E27FC236}">
                <a16:creationId xmlns:a16="http://schemas.microsoft.com/office/drawing/2014/main" id="{A6AFCF05-FA04-4A75-BBA0-C74F12D1260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90B843D-1523-4390-AE7A-9FBC652BE47B}"/>
              </a:ext>
            </a:extLst>
          </p:cNvPr>
          <p:cNvSpPr>
            <a:spLocks noGrp="1"/>
          </p:cNvSpPr>
          <p:nvPr>
            <p:ph type="sldNum" sz="quarter" idx="12"/>
          </p:nvPr>
        </p:nvSpPr>
        <p:spPr/>
        <p:txBody>
          <a:bodyPr/>
          <a:lstStyle/>
          <a:p>
            <a:fld id="{FB210E13-EC3C-4245-B4B3-CD942902A3E7}" type="slidenum">
              <a:rPr lang="en-GB" smtClean="0"/>
              <a:t>‹#›</a:t>
            </a:fld>
            <a:endParaRPr lang="en-GB"/>
          </a:p>
        </p:txBody>
      </p:sp>
    </p:spTree>
    <p:extLst>
      <p:ext uri="{BB962C8B-B14F-4D97-AF65-F5344CB8AC3E}">
        <p14:creationId xmlns:p14="http://schemas.microsoft.com/office/powerpoint/2010/main" val="12548570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7650982-3459-4D07-89F2-1FAA247AE652}"/>
              </a:ext>
            </a:extLst>
          </p:cNvPr>
          <p:cNvSpPr>
            <a:spLocks noGrp="1"/>
          </p:cNvSpPr>
          <p:nvPr>
            <p:ph type="dt" sz="half" idx="10"/>
          </p:nvPr>
        </p:nvSpPr>
        <p:spPr/>
        <p:txBody>
          <a:bodyPr/>
          <a:lstStyle/>
          <a:p>
            <a:fld id="{F6B6A904-718E-421E-85E2-2AC43843A200}" type="datetimeFigureOut">
              <a:rPr lang="en-GB" smtClean="0"/>
              <a:t>22/11/2020</a:t>
            </a:fld>
            <a:endParaRPr lang="en-GB"/>
          </a:p>
        </p:txBody>
      </p:sp>
      <p:sp>
        <p:nvSpPr>
          <p:cNvPr id="3" name="Footer Placeholder 2">
            <a:extLst>
              <a:ext uri="{FF2B5EF4-FFF2-40B4-BE49-F238E27FC236}">
                <a16:creationId xmlns:a16="http://schemas.microsoft.com/office/drawing/2014/main" id="{5EAF3C39-10BE-4C8E-9D1A-923027CB010D}"/>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770A5E2F-46E6-49BC-A4BA-A90EA01D83B8}"/>
              </a:ext>
            </a:extLst>
          </p:cNvPr>
          <p:cNvSpPr>
            <a:spLocks noGrp="1"/>
          </p:cNvSpPr>
          <p:nvPr>
            <p:ph type="sldNum" sz="quarter" idx="12"/>
          </p:nvPr>
        </p:nvSpPr>
        <p:spPr/>
        <p:txBody>
          <a:bodyPr/>
          <a:lstStyle/>
          <a:p>
            <a:fld id="{FB210E13-EC3C-4245-B4B3-CD942902A3E7}" type="slidenum">
              <a:rPr lang="en-GB" smtClean="0"/>
              <a:t>‹#›</a:t>
            </a:fld>
            <a:endParaRPr lang="en-GB"/>
          </a:p>
        </p:txBody>
      </p:sp>
    </p:spTree>
    <p:extLst>
      <p:ext uri="{BB962C8B-B14F-4D97-AF65-F5344CB8AC3E}">
        <p14:creationId xmlns:p14="http://schemas.microsoft.com/office/powerpoint/2010/main" val="38097959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98479-B26E-48DD-91E5-EC8EE1E5791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B6152B2-7517-49F3-ABF6-B0658E72C42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6E26D13-6F16-4030-9A08-814181C8115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6699FD9-7ECD-41AC-B112-123247BB8C4D}"/>
              </a:ext>
            </a:extLst>
          </p:cNvPr>
          <p:cNvSpPr>
            <a:spLocks noGrp="1"/>
          </p:cNvSpPr>
          <p:nvPr>
            <p:ph type="dt" sz="half" idx="10"/>
          </p:nvPr>
        </p:nvSpPr>
        <p:spPr/>
        <p:txBody>
          <a:bodyPr/>
          <a:lstStyle/>
          <a:p>
            <a:fld id="{F6B6A904-718E-421E-85E2-2AC43843A200}" type="datetimeFigureOut">
              <a:rPr lang="en-GB" smtClean="0"/>
              <a:t>22/11/2020</a:t>
            </a:fld>
            <a:endParaRPr lang="en-GB"/>
          </a:p>
        </p:txBody>
      </p:sp>
      <p:sp>
        <p:nvSpPr>
          <p:cNvPr id="6" name="Footer Placeholder 5">
            <a:extLst>
              <a:ext uri="{FF2B5EF4-FFF2-40B4-BE49-F238E27FC236}">
                <a16:creationId xmlns:a16="http://schemas.microsoft.com/office/drawing/2014/main" id="{FACD89C6-23A7-4C1E-8376-841966055D1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1D2C0C4-DFD6-43CB-A72E-99232CDB8BA3}"/>
              </a:ext>
            </a:extLst>
          </p:cNvPr>
          <p:cNvSpPr>
            <a:spLocks noGrp="1"/>
          </p:cNvSpPr>
          <p:nvPr>
            <p:ph type="sldNum" sz="quarter" idx="12"/>
          </p:nvPr>
        </p:nvSpPr>
        <p:spPr/>
        <p:txBody>
          <a:bodyPr/>
          <a:lstStyle/>
          <a:p>
            <a:fld id="{FB210E13-EC3C-4245-B4B3-CD942902A3E7}" type="slidenum">
              <a:rPr lang="en-GB" smtClean="0"/>
              <a:t>‹#›</a:t>
            </a:fld>
            <a:endParaRPr lang="en-GB"/>
          </a:p>
        </p:txBody>
      </p:sp>
    </p:spTree>
    <p:extLst>
      <p:ext uri="{BB962C8B-B14F-4D97-AF65-F5344CB8AC3E}">
        <p14:creationId xmlns:p14="http://schemas.microsoft.com/office/powerpoint/2010/main" val="18070828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90355-D241-4043-9B86-16A7314CF51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F2E578A-D6DC-4AC8-90FC-E2EC2F230B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EE8B98A-3455-46E2-AC44-C41BCACC562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9EEAC36-A572-4147-80B9-639BD1F1A442}"/>
              </a:ext>
            </a:extLst>
          </p:cNvPr>
          <p:cNvSpPr>
            <a:spLocks noGrp="1"/>
          </p:cNvSpPr>
          <p:nvPr>
            <p:ph type="dt" sz="half" idx="10"/>
          </p:nvPr>
        </p:nvSpPr>
        <p:spPr/>
        <p:txBody>
          <a:bodyPr/>
          <a:lstStyle/>
          <a:p>
            <a:fld id="{F6B6A904-718E-421E-85E2-2AC43843A200}" type="datetimeFigureOut">
              <a:rPr lang="en-GB" smtClean="0"/>
              <a:t>22/11/2020</a:t>
            </a:fld>
            <a:endParaRPr lang="en-GB"/>
          </a:p>
        </p:txBody>
      </p:sp>
      <p:sp>
        <p:nvSpPr>
          <p:cNvPr id="6" name="Footer Placeholder 5">
            <a:extLst>
              <a:ext uri="{FF2B5EF4-FFF2-40B4-BE49-F238E27FC236}">
                <a16:creationId xmlns:a16="http://schemas.microsoft.com/office/drawing/2014/main" id="{AB2DC058-3101-4262-9535-FA83900DAE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5C75D24-290C-4E74-ABD4-43B6164F0037}"/>
              </a:ext>
            </a:extLst>
          </p:cNvPr>
          <p:cNvSpPr>
            <a:spLocks noGrp="1"/>
          </p:cNvSpPr>
          <p:nvPr>
            <p:ph type="sldNum" sz="quarter" idx="12"/>
          </p:nvPr>
        </p:nvSpPr>
        <p:spPr/>
        <p:txBody>
          <a:bodyPr/>
          <a:lstStyle/>
          <a:p>
            <a:fld id="{FB210E13-EC3C-4245-B4B3-CD942902A3E7}" type="slidenum">
              <a:rPr lang="en-GB" smtClean="0"/>
              <a:t>‹#›</a:t>
            </a:fld>
            <a:endParaRPr lang="en-GB"/>
          </a:p>
        </p:txBody>
      </p:sp>
    </p:spTree>
    <p:extLst>
      <p:ext uri="{BB962C8B-B14F-4D97-AF65-F5344CB8AC3E}">
        <p14:creationId xmlns:p14="http://schemas.microsoft.com/office/powerpoint/2010/main" val="29154335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FD37E-FC23-4964-944F-98AA85A376A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368F2EA-ED20-4627-9387-AE5A227C8C5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D110F25-0E69-4661-8BED-9085FAEDB455}"/>
              </a:ext>
            </a:extLst>
          </p:cNvPr>
          <p:cNvSpPr>
            <a:spLocks noGrp="1"/>
          </p:cNvSpPr>
          <p:nvPr>
            <p:ph type="dt" sz="half" idx="10"/>
          </p:nvPr>
        </p:nvSpPr>
        <p:spPr/>
        <p:txBody>
          <a:bodyPr/>
          <a:lstStyle/>
          <a:p>
            <a:fld id="{F6B6A904-718E-421E-85E2-2AC43843A200}" type="datetimeFigureOut">
              <a:rPr lang="en-GB" smtClean="0"/>
              <a:t>22/11/2020</a:t>
            </a:fld>
            <a:endParaRPr lang="en-GB"/>
          </a:p>
        </p:txBody>
      </p:sp>
      <p:sp>
        <p:nvSpPr>
          <p:cNvPr id="5" name="Footer Placeholder 4">
            <a:extLst>
              <a:ext uri="{FF2B5EF4-FFF2-40B4-BE49-F238E27FC236}">
                <a16:creationId xmlns:a16="http://schemas.microsoft.com/office/drawing/2014/main" id="{FB2B3284-038A-4530-9AC2-838A6E87F84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613B35B-27F4-4974-A037-84A885049DBC}"/>
              </a:ext>
            </a:extLst>
          </p:cNvPr>
          <p:cNvSpPr>
            <a:spLocks noGrp="1"/>
          </p:cNvSpPr>
          <p:nvPr>
            <p:ph type="sldNum" sz="quarter" idx="12"/>
          </p:nvPr>
        </p:nvSpPr>
        <p:spPr/>
        <p:txBody>
          <a:bodyPr/>
          <a:lstStyle/>
          <a:p>
            <a:fld id="{FB210E13-EC3C-4245-B4B3-CD942902A3E7}" type="slidenum">
              <a:rPr lang="en-GB" smtClean="0"/>
              <a:t>‹#›</a:t>
            </a:fld>
            <a:endParaRPr lang="en-GB"/>
          </a:p>
        </p:txBody>
      </p:sp>
    </p:spTree>
    <p:extLst>
      <p:ext uri="{BB962C8B-B14F-4D97-AF65-F5344CB8AC3E}">
        <p14:creationId xmlns:p14="http://schemas.microsoft.com/office/powerpoint/2010/main" val="23866069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44725C8-9C7D-46F9-888C-0315C9EBB50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51F8ED8-E5DC-4FEE-86A0-FF7EBF20E26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8CA9C6A-6158-43D8-9707-9138E3FDBE67}"/>
              </a:ext>
            </a:extLst>
          </p:cNvPr>
          <p:cNvSpPr>
            <a:spLocks noGrp="1"/>
          </p:cNvSpPr>
          <p:nvPr>
            <p:ph type="dt" sz="half" idx="10"/>
          </p:nvPr>
        </p:nvSpPr>
        <p:spPr/>
        <p:txBody>
          <a:bodyPr/>
          <a:lstStyle/>
          <a:p>
            <a:fld id="{F6B6A904-718E-421E-85E2-2AC43843A200}" type="datetimeFigureOut">
              <a:rPr lang="en-GB" smtClean="0"/>
              <a:t>22/11/2020</a:t>
            </a:fld>
            <a:endParaRPr lang="en-GB"/>
          </a:p>
        </p:txBody>
      </p:sp>
      <p:sp>
        <p:nvSpPr>
          <p:cNvPr id="5" name="Footer Placeholder 4">
            <a:extLst>
              <a:ext uri="{FF2B5EF4-FFF2-40B4-BE49-F238E27FC236}">
                <a16:creationId xmlns:a16="http://schemas.microsoft.com/office/drawing/2014/main" id="{DB27C711-6C32-40ED-8EFB-035BD362AA7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8B9D487-F0D1-4EA2-A290-AA097B764D48}"/>
              </a:ext>
            </a:extLst>
          </p:cNvPr>
          <p:cNvSpPr>
            <a:spLocks noGrp="1"/>
          </p:cNvSpPr>
          <p:nvPr>
            <p:ph type="sldNum" sz="quarter" idx="12"/>
          </p:nvPr>
        </p:nvSpPr>
        <p:spPr/>
        <p:txBody>
          <a:bodyPr/>
          <a:lstStyle/>
          <a:p>
            <a:fld id="{FB210E13-EC3C-4245-B4B3-CD942902A3E7}" type="slidenum">
              <a:rPr lang="en-GB" smtClean="0"/>
              <a:t>‹#›</a:t>
            </a:fld>
            <a:endParaRPr lang="en-GB"/>
          </a:p>
        </p:txBody>
      </p:sp>
    </p:spTree>
    <p:extLst>
      <p:ext uri="{BB962C8B-B14F-4D97-AF65-F5344CB8AC3E}">
        <p14:creationId xmlns:p14="http://schemas.microsoft.com/office/powerpoint/2010/main" val="39658276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7BDFD8A3-2447-41D3-B360-2FDE088DBC67}" type="datetimeFigureOut">
              <a:rPr lang="en-IN" smtClean="0"/>
              <a:t>22-11-2020</a:t>
            </a:fld>
            <a:endParaRPr lang="en-IN"/>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IN"/>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61D383FF-B878-4327-AA47-790CFA002C82}" type="slidenum">
              <a:rPr lang="en-IN" smtClean="0"/>
              <a:t>‹#›</a:t>
            </a:fld>
            <a:endParaRPr lang="en-IN"/>
          </a:p>
        </p:txBody>
      </p:sp>
    </p:spTree>
    <p:extLst>
      <p:ext uri="{BB962C8B-B14F-4D97-AF65-F5344CB8AC3E}">
        <p14:creationId xmlns:p14="http://schemas.microsoft.com/office/powerpoint/2010/main" val="27279826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BDFD8A3-2447-41D3-B360-2FDE088DBC67}" type="datetimeFigureOut">
              <a:rPr lang="en-IN" smtClean="0"/>
              <a:t>22-11-2020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a:xfrm>
            <a:off x="10558300" y="5956137"/>
            <a:ext cx="1052508" cy="365125"/>
          </a:xfrm>
        </p:spPr>
        <p:txBody>
          <a:bodyPr/>
          <a:lstStyle/>
          <a:p>
            <a:fld id="{61D383FF-B878-4327-AA47-790CFA002C82}" type="slidenum">
              <a:rPr lang="en-IN" smtClean="0"/>
              <a:t>‹#›</a:t>
            </a:fld>
            <a:endParaRPr lang="en-IN"/>
          </a:p>
        </p:txBody>
      </p:sp>
    </p:spTree>
    <p:extLst>
      <p:ext uri="{BB962C8B-B14F-4D97-AF65-F5344CB8AC3E}">
        <p14:creationId xmlns:p14="http://schemas.microsoft.com/office/powerpoint/2010/main" val="42639414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7BDFD8A3-2447-41D3-B360-2FDE088DBC67}" type="datetimeFigureOut">
              <a:rPr lang="en-IN" smtClean="0"/>
              <a:t>22-11-2020</a:t>
            </a:fld>
            <a:endParaRPr lang="en-IN"/>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IN"/>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61D383FF-B878-4327-AA47-790CFA002C82}" type="slidenum">
              <a:rPr lang="en-IN" smtClean="0"/>
              <a:t>‹#›</a:t>
            </a:fld>
            <a:endParaRPr lang="en-IN"/>
          </a:p>
        </p:txBody>
      </p:sp>
    </p:spTree>
    <p:extLst>
      <p:ext uri="{BB962C8B-B14F-4D97-AF65-F5344CB8AC3E}">
        <p14:creationId xmlns:p14="http://schemas.microsoft.com/office/powerpoint/2010/main" val="5211194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BDFD8A3-2447-41D3-B360-2FDE088DBC67}" type="datetimeFigureOut">
              <a:rPr lang="en-IN" smtClean="0"/>
              <a:t>22-11-2020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1D383FF-B878-4327-AA47-790CFA002C82}" type="slidenum">
              <a:rPr lang="en-IN" smtClean="0"/>
              <a:t>‹#›</a:t>
            </a:fld>
            <a:endParaRPr lang="en-IN"/>
          </a:p>
        </p:txBody>
      </p:sp>
    </p:spTree>
    <p:extLst>
      <p:ext uri="{BB962C8B-B14F-4D97-AF65-F5344CB8AC3E}">
        <p14:creationId xmlns:p14="http://schemas.microsoft.com/office/powerpoint/2010/main" val="14917645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BDFD8A3-2447-41D3-B360-2FDE088DBC67}" type="datetimeFigureOut">
              <a:rPr lang="en-IN" smtClean="0"/>
              <a:t>22-11-2020</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61D383FF-B878-4327-AA47-790CFA002C82}" type="slidenum">
              <a:rPr lang="en-IN" smtClean="0"/>
              <a:t>‹#›</a:t>
            </a:fld>
            <a:endParaRPr lang="en-IN"/>
          </a:p>
        </p:txBody>
      </p:sp>
    </p:spTree>
    <p:extLst>
      <p:ext uri="{BB962C8B-B14F-4D97-AF65-F5344CB8AC3E}">
        <p14:creationId xmlns:p14="http://schemas.microsoft.com/office/powerpoint/2010/main" val="1190529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BDFD8A3-2447-41D3-B360-2FDE088DBC67}" type="datetimeFigureOut">
              <a:rPr lang="en-IN" smtClean="0"/>
              <a:t>22-11-2020</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61D383FF-B878-4327-AA47-790CFA002C82}" type="slidenum">
              <a:rPr lang="en-IN" smtClean="0"/>
              <a:t>‹#›</a:t>
            </a:fld>
            <a:endParaRPr lang="en-IN"/>
          </a:p>
        </p:txBody>
      </p:sp>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Tree>
    <p:extLst>
      <p:ext uri="{BB962C8B-B14F-4D97-AF65-F5344CB8AC3E}">
        <p14:creationId xmlns:p14="http://schemas.microsoft.com/office/powerpoint/2010/main" val="22930536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DFD8A3-2447-41D3-B360-2FDE088DBC67}" type="datetimeFigureOut">
              <a:rPr lang="en-IN" smtClean="0"/>
              <a:t>22-11-2020</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61D383FF-B878-4327-AA47-790CFA002C82}" type="slidenum">
              <a:rPr lang="en-IN" smtClean="0"/>
              <a:t>‹#›</a:t>
            </a:fld>
            <a:endParaRPr lang="en-IN"/>
          </a:p>
        </p:txBody>
      </p:sp>
    </p:spTree>
    <p:extLst>
      <p:ext uri="{BB962C8B-B14F-4D97-AF65-F5344CB8AC3E}">
        <p14:creationId xmlns:p14="http://schemas.microsoft.com/office/powerpoint/2010/main" val="37697057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7BDFD8A3-2447-41D3-B360-2FDE088DBC67}" type="datetimeFigureOut">
              <a:rPr lang="en-IN" smtClean="0"/>
              <a:t>22-11-2020</a:t>
            </a:fld>
            <a:endParaRPr lang="en-IN"/>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IN"/>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61D383FF-B878-4327-AA47-790CFA002C82}" type="slidenum">
              <a:rPr lang="en-IN" smtClean="0"/>
              <a:t>‹#›</a:t>
            </a:fld>
            <a:endParaRPr lang="en-IN"/>
          </a:p>
        </p:txBody>
      </p:sp>
    </p:spTree>
    <p:extLst>
      <p:ext uri="{BB962C8B-B14F-4D97-AF65-F5344CB8AC3E}">
        <p14:creationId xmlns:p14="http://schemas.microsoft.com/office/powerpoint/2010/main" val="24439523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BDFD8A3-2447-41D3-B360-2FDE088DBC67}" type="datetimeFigureOut">
              <a:rPr lang="en-IN" smtClean="0"/>
              <a:t>22-11-2020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1D383FF-B878-4327-AA47-790CFA002C82}" type="slidenum">
              <a:rPr lang="en-IN" smtClean="0"/>
              <a:t>‹#›</a:t>
            </a:fld>
            <a:endParaRPr lang="en-IN"/>
          </a:p>
        </p:txBody>
      </p:sp>
    </p:spTree>
    <p:extLst>
      <p:ext uri="{BB962C8B-B14F-4D97-AF65-F5344CB8AC3E}">
        <p14:creationId xmlns:p14="http://schemas.microsoft.com/office/powerpoint/2010/main" val="12313858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BDFD8A3-2447-41D3-B360-2FDE088DBC67}" type="datetimeFigureOut">
              <a:rPr lang="en-IN" smtClean="0"/>
              <a:t>22-11-2020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1D383FF-B878-4327-AA47-790CFA002C82}" type="slidenum">
              <a:rPr lang="en-IN" smtClean="0"/>
              <a:t>‹#›</a:t>
            </a:fld>
            <a:endParaRPr lang="en-IN"/>
          </a:p>
        </p:txBody>
      </p:sp>
    </p:spTree>
    <p:extLst>
      <p:ext uri="{BB962C8B-B14F-4D97-AF65-F5344CB8AC3E}">
        <p14:creationId xmlns:p14="http://schemas.microsoft.com/office/powerpoint/2010/main" val="28988150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7BDFD8A3-2447-41D3-B360-2FDE088DBC67}" type="datetimeFigureOut">
              <a:rPr lang="en-IN" smtClean="0"/>
              <a:t>22-11-2020</a:t>
            </a:fld>
            <a:endParaRPr lang="en-IN"/>
          </a:p>
        </p:txBody>
      </p:sp>
      <p:sp>
        <p:nvSpPr>
          <p:cNvPr id="5" name="Footer Placeholder 4"/>
          <p:cNvSpPr>
            <a:spLocks noGrp="1"/>
          </p:cNvSpPr>
          <p:nvPr>
            <p:ph type="ftr" sz="quarter" idx="11"/>
          </p:nvPr>
        </p:nvSpPr>
        <p:spPr>
          <a:xfrm>
            <a:off x="774923" y="5951811"/>
            <a:ext cx="7896279" cy="365125"/>
          </a:xfrm>
        </p:spPr>
        <p:txBody>
          <a:bodyPr/>
          <a:lstStyle/>
          <a:p>
            <a:endParaRPr lang="en-IN"/>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61D383FF-B878-4327-AA47-790CFA002C82}" type="slidenum">
              <a:rPr lang="en-IN" smtClean="0"/>
              <a:t>‹#›</a:t>
            </a:fld>
            <a:endParaRPr lang="en-IN"/>
          </a:p>
        </p:txBody>
      </p:sp>
    </p:spTree>
    <p:extLst>
      <p:ext uri="{BB962C8B-B14F-4D97-AF65-F5344CB8AC3E}">
        <p14:creationId xmlns:p14="http://schemas.microsoft.com/office/powerpoint/2010/main" val="6550987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1261872" y="758952"/>
            <a:ext cx="9418320" cy="4041648"/>
          </a:xfrm>
        </p:spPr>
        <p:txBody>
          <a:bodyPr anchor="b">
            <a:normAutofit/>
          </a:bodyPr>
          <a:lstStyle>
            <a:lvl1pPr algn="l">
              <a:lnSpc>
                <a:spcPct val="85000"/>
              </a:lnSpc>
              <a:defRPr sz="7200"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1261872" y="4800600"/>
            <a:ext cx="9418320" cy="1691640"/>
          </a:xfrm>
        </p:spPr>
        <p:txBody>
          <a:bodyPr>
            <a:normAutofit/>
          </a:bodyPr>
          <a:lstStyle>
            <a:lvl1pPr marL="0" indent="0" algn="l">
              <a:buNone/>
              <a:defRPr sz="2200" spc="30" baseline="0">
                <a:solidFill>
                  <a:schemeClr val="tx1">
                    <a:lumMod val="75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7" name="Rectangle 6"/>
          <p:cNvSpPr/>
          <p:nvPr/>
        </p:nvSpPr>
        <p:spPr>
          <a:xfrm>
            <a:off x="0" y="0"/>
            <a:ext cx="457200" cy="6858000"/>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Date Placeholder 7"/>
          <p:cNvSpPr>
            <a:spLocks noGrp="1"/>
          </p:cNvSpPr>
          <p:nvPr>
            <p:ph type="dt" sz="half" idx="10"/>
          </p:nvPr>
        </p:nvSpPr>
        <p:spPr/>
        <p:txBody>
          <a:bodyPr/>
          <a:lstStyle/>
          <a:p>
            <a:fld id="{7BDFD8A3-2447-41D3-B360-2FDE088DBC67}" type="datetimeFigureOut">
              <a:rPr lang="en-IN" smtClean="0"/>
              <a:t>22-11-2020</a:t>
            </a:fld>
            <a:endParaRPr lang="en-IN"/>
          </a:p>
        </p:txBody>
      </p:sp>
      <p:sp>
        <p:nvSpPr>
          <p:cNvPr id="9" name="Footer Placeholder 8"/>
          <p:cNvSpPr>
            <a:spLocks noGrp="1"/>
          </p:cNvSpPr>
          <p:nvPr>
            <p:ph type="ftr" sz="quarter" idx="11"/>
          </p:nvPr>
        </p:nvSpPr>
        <p:spPr/>
        <p:txBody>
          <a:bodyPr/>
          <a:lstStyle/>
          <a:p>
            <a:endParaRPr lang="en-IN"/>
          </a:p>
        </p:txBody>
      </p:sp>
      <p:sp>
        <p:nvSpPr>
          <p:cNvPr id="10" name="Slide Number Placeholder 9"/>
          <p:cNvSpPr>
            <a:spLocks noGrp="1"/>
          </p:cNvSpPr>
          <p:nvPr>
            <p:ph type="sldNum" sz="quarter" idx="12"/>
          </p:nvPr>
        </p:nvSpPr>
        <p:spPr/>
        <p:txBody>
          <a:bodyPr/>
          <a:lstStyle/>
          <a:p>
            <a:fld id="{61D383FF-B878-4327-AA47-790CFA002C82}" type="slidenum">
              <a:rPr lang="en-IN" smtClean="0"/>
              <a:t>‹#›</a:t>
            </a:fld>
            <a:endParaRPr lang="en-IN"/>
          </a:p>
        </p:txBody>
      </p:sp>
    </p:spTree>
    <p:extLst>
      <p:ext uri="{BB962C8B-B14F-4D97-AF65-F5344CB8AC3E}">
        <p14:creationId xmlns:p14="http://schemas.microsoft.com/office/powerpoint/2010/main" val="87994225"/>
      </p:ext>
    </p:extLst>
  </p:cSld>
  <p:clrMapOvr>
    <a:overrideClrMapping bg1="dk1" tx1="lt1" bg2="dk2" tx2="lt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BDFD8A3-2447-41D3-B360-2FDE088DBC67}" type="datetimeFigureOut">
              <a:rPr lang="en-IN" smtClean="0"/>
              <a:t>22-11-2020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1D383FF-B878-4327-AA47-790CFA002C82}" type="slidenum">
              <a:rPr lang="en-IN" smtClean="0"/>
              <a:t>‹#›</a:t>
            </a:fld>
            <a:endParaRPr lang="en-IN"/>
          </a:p>
        </p:txBody>
      </p:sp>
      <p:sp>
        <p:nvSpPr>
          <p:cNvPr id="8" name="Rectangle 7"/>
          <p:cNvSpPr/>
          <p:nvPr/>
        </p:nvSpPr>
        <p:spPr>
          <a:xfrm>
            <a:off x="0" y="0"/>
            <a:ext cx="4572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9076576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61872" y="758952"/>
            <a:ext cx="9418320" cy="4041648"/>
          </a:xfrm>
        </p:spPr>
        <p:txBody>
          <a:bodyPr anchor="b">
            <a:normAutofit/>
          </a:bodyPr>
          <a:lstStyle>
            <a:lvl1pPr>
              <a:lnSpc>
                <a:spcPct val="85000"/>
              </a:lnSpc>
              <a:defRPr sz="7200" b="1"/>
            </a:lvl1pPr>
          </a:lstStyle>
          <a:p>
            <a:r>
              <a:rPr lang="en-US"/>
              <a:t>Click to edit Master title style</a:t>
            </a:r>
            <a:endParaRPr lang="en-US" dirty="0"/>
          </a:p>
        </p:txBody>
      </p:sp>
      <p:sp>
        <p:nvSpPr>
          <p:cNvPr id="3" name="Text Placeholder 2"/>
          <p:cNvSpPr>
            <a:spLocks noGrp="1"/>
          </p:cNvSpPr>
          <p:nvPr>
            <p:ph type="body" idx="1"/>
          </p:nvPr>
        </p:nvSpPr>
        <p:spPr>
          <a:xfrm>
            <a:off x="1261872" y="4800600"/>
            <a:ext cx="9418320" cy="1691640"/>
          </a:xfrm>
        </p:spPr>
        <p:txBody>
          <a:bodyPr anchor="t">
            <a:normAutofit/>
          </a:bodyPr>
          <a:lstStyle>
            <a:lvl1pPr marL="0" indent="0">
              <a:buNone/>
              <a:defRPr sz="2200" spc="30" baseline="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BDFD8A3-2447-41D3-B360-2FDE088DBC67}" type="datetimeFigureOut">
              <a:rPr lang="en-IN" smtClean="0"/>
              <a:t>22-11-2020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1D383FF-B878-4327-AA47-790CFA002C82}" type="slidenum">
              <a:rPr lang="en-IN" smtClean="0"/>
              <a:t>‹#›</a:t>
            </a:fld>
            <a:endParaRPr lang="en-IN"/>
          </a:p>
        </p:txBody>
      </p:sp>
      <p:sp>
        <p:nvSpPr>
          <p:cNvPr id="8" name="Rectangle 7"/>
          <p:cNvSpPr/>
          <p:nvPr/>
        </p:nvSpPr>
        <p:spPr>
          <a:xfrm>
            <a:off x="0" y="0"/>
            <a:ext cx="4572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0111980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61872" y="1828800"/>
            <a:ext cx="4480560" cy="4351337"/>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26480" y="1828800"/>
            <a:ext cx="4480560" cy="4351337"/>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BDFD8A3-2447-41D3-B360-2FDE088DBC67}" type="datetimeFigureOut">
              <a:rPr lang="en-IN" smtClean="0"/>
              <a:t>22-11-2020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1D383FF-B878-4327-AA47-790CFA002C82}" type="slidenum">
              <a:rPr lang="en-IN" smtClean="0"/>
              <a:t>‹#›</a:t>
            </a:fld>
            <a:endParaRPr lang="en-IN"/>
          </a:p>
        </p:txBody>
      </p:sp>
      <p:sp>
        <p:nvSpPr>
          <p:cNvPr id="8" name="Rectangle 7"/>
          <p:cNvSpPr/>
          <p:nvPr/>
        </p:nvSpPr>
        <p:spPr>
          <a:xfrm>
            <a:off x="0" y="0"/>
            <a:ext cx="4572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72585348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261872" y="1713655"/>
            <a:ext cx="4480560" cy="731520"/>
          </a:xfrm>
        </p:spPr>
        <p:txBody>
          <a:bodyPr anchor="b">
            <a:normAutofit/>
          </a:bodyPr>
          <a:lstStyle>
            <a:lvl1pPr marL="0" indent="0">
              <a:spcBef>
                <a:spcPts val="0"/>
              </a:spcBef>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61872"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26480" y="1713655"/>
            <a:ext cx="4480560" cy="731520"/>
          </a:xfrm>
        </p:spPr>
        <p:txBody>
          <a:bodyPr anchor="b">
            <a:normAutofit/>
          </a:bodyPr>
          <a:lstStyle>
            <a:lvl1pPr marL="0" indent="0">
              <a:lnSpc>
                <a:spcPct val="95000"/>
              </a:lnSpc>
              <a:spcBef>
                <a:spcPts val="0"/>
              </a:spcBef>
              <a:buNone/>
              <a:defRPr lang="en-US" sz="2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2000"/>
              </a:spcBef>
              <a:buFontTx/>
              <a:buNone/>
            </a:pPr>
            <a:r>
              <a:rPr lang="en-US"/>
              <a:t>Click to edit Master text styles</a:t>
            </a:r>
          </a:p>
        </p:txBody>
      </p:sp>
      <p:sp>
        <p:nvSpPr>
          <p:cNvPr id="6" name="Content Placeholder 5"/>
          <p:cNvSpPr>
            <a:spLocks noGrp="1"/>
          </p:cNvSpPr>
          <p:nvPr>
            <p:ph sz="quarter" idx="4"/>
          </p:nvPr>
        </p:nvSpPr>
        <p:spPr>
          <a:xfrm>
            <a:off x="6126480"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BDFD8A3-2447-41D3-B360-2FDE088DBC67}" type="datetimeFigureOut">
              <a:rPr lang="en-IN" smtClean="0"/>
              <a:t>22-11-2020</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61D383FF-B878-4327-AA47-790CFA002C82}" type="slidenum">
              <a:rPr lang="en-IN" smtClean="0"/>
              <a:t>‹#›</a:t>
            </a:fld>
            <a:endParaRPr lang="en-IN"/>
          </a:p>
        </p:txBody>
      </p:sp>
      <p:sp>
        <p:nvSpPr>
          <p:cNvPr id="11" name="Rectangle 10"/>
          <p:cNvSpPr/>
          <p:nvPr/>
        </p:nvSpPr>
        <p:spPr>
          <a:xfrm>
            <a:off x="0" y="0"/>
            <a:ext cx="4572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63740324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BDFD8A3-2447-41D3-B360-2FDE088DBC67}" type="datetimeFigureOut">
              <a:rPr lang="en-IN" smtClean="0"/>
              <a:t>22-11-2020</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61D383FF-B878-4327-AA47-790CFA002C82}" type="slidenum">
              <a:rPr lang="en-IN" smtClean="0"/>
              <a:t>‹#›</a:t>
            </a:fld>
            <a:endParaRPr lang="en-IN"/>
          </a:p>
        </p:txBody>
      </p:sp>
      <p:sp>
        <p:nvSpPr>
          <p:cNvPr id="7" name="Rectangle 6"/>
          <p:cNvSpPr/>
          <p:nvPr/>
        </p:nvSpPr>
        <p:spPr>
          <a:xfrm>
            <a:off x="0" y="0"/>
            <a:ext cx="4572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48958602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DFD8A3-2447-41D3-B360-2FDE088DBC67}" type="datetimeFigureOut">
              <a:rPr lang="en-IN" smtClean="0"/>
              <a:t>22-11-2020</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61D383FF-B878-4327-AA47-790CFA002C82}" type="slidenum">
              <a:rPr lang="en-IN" smtClean="0"/>
              <a:t>‹#›</a:t>
            </a:fld>
            <a:endParaRPr lang="en-IN"/>
          </a:p>
        </p:txBody>
      </p:sp>
      <p:sp>
        <p:nvSpPr>
          <p:cNvPr id="5" name="Rectangle 4"/>
          <p:cNvSpPr/>
          <p:nvPr/>
        </p:nvSpPr>
        <p:spPr>
          <a:xfrm>
            <a:off x="0" y="0"/>
            <a:ext cx="4572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40265919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200400" cy="1600197"/>
          </a:xfrm>
        </p:spPr>
        <p:txBody>
          <a:bodyPr anchor="b">
            <a:normAutofit/>
          </a:bodyPr>
          <a:lstStyle>
            <a:lvl1pPr>
              <a:defRPr sz="2800" b="1" baseline="0"/>
            </a:lvl1pPr>
          </a:lstStyle>
          <a:p>
            <a:r>
              <a:rPr lang="en-US"/>
              <a:t>Click to edit Master title style</a:t>
            </a:r>
            <a:endParaRPr lang="en-US" dirty="0"/>
          </a:p>
        </p:txBody>
      </p:sp>
      <p:sp>
        <p:nvSpPr>
          <p:cNvPr id="3" name="Content Placeholder 2"/>
          <p:cNvSpPr>
            <a:spLocks noGrp="1"/>
          </p:cNvSpPr>
          <p:nvPr>
            <p:ph idx="1"/>
          </p:nvPr>
        </p:nvSpPr>
        <p:spPr>
          <a:xfrm>
            <a:off x="4504267" y="685800"/>
            <a:ext cx="6079066" cy="548640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1248" y="2099734"/>
            <a:ext cx="3200400" cy="3810001"/>
          </a:xfrm>
        </p:spPr>
        <p:txBody>
          <a:bodyPr>
            <a:normAutofit/>
          </a:bodyPr>
          <a:lstStyle>
            <a:lvl1pPr marL="0" indent="0">
              <a:lnSpc>
                <a:spcPct val="114000"/>
              </a:lnSpc>
              <a:spcBef>
                <a:spcPts val="8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BDFD8A3-2447-41D3-B360-2FDE088DBC67}" type="datetimeFigureOut">
              <a:rPr lang="en-IN" smtClean="0"/>
              <a:t>22-11-2020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1D383FF-B878-4327-AA47-790CFA002C82}" type="slidenum">
              <a:rPr lang="en-IN" smtClean="0"/>
              <a:t>‹#›</a:t>
            </a:fld>
            <a:endParaRPr lang="en-IN"/>
          </a:p>
        </p:txBody>
      </p:sp>
    </p:spTree>
    <p:extLst>
      <p:ext uri="{BB962C8B-B14F-4D97-AF65-F5344CB8AC3E}">
        <p14:creationId xmlns:p14="http://schemas.microsoft.com/office/powerpoint/2010/main" val="411462970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5105400"/>
            <a:ext cx="11292840" cy="1752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14400" y="5257800"/>
            <a:ext cx="9982200" cy="914400"/>
          </a:xfrm>
        </p:spPr>
        <p:txBody>
          <a:bodyPr anchor="b">
            <a:normAutofit/>
          </a:bodyPr>
          <a:lstStyle>
            <a:lvl1pPr>
              <a:defRPr sz="2800" b="1">
                <a:solidFill>
                  <a:schemeClr val="bg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11292840" cy="512892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4400" y="6108589"/>
            <a:ext cx="9982200" cy="597011"/>
          </a:xfrm>
        </p:spPr>
        <p:txBody>
          <a:bodyPr>
            <a:normAutofit/>
          </a:bodyPr>
          <a:lstStyle>
            <a:lvl1pPr marL="0" indent="0">
              <a:lnSpc>
                <a:spcPct val="100000"/>
              </a:lnSpc>
              <a:spcBef>
                <a:spcPts val="800"/>
              </a:spcBef>
              <a:buNone/>
              <a:defRPr sz="1400" baseline="0">
                <a:solidFill>
                  <a:schemeClr val="bg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BDFD8A3-2447-41D3-B360-2FDE088DBC67}" type="datetimeFigureOut">
              <a:rPr lang="en-IN" smtClean="0"/>
              <a:t>22-11-2020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1D383FF-B878-4327-AA47-790CFA002C82}" type="slidenum">
              <a:rPr lang="en-IN" smtClean="0"/>
              <a:t>‹#›</a:t>
            </a:fld>
            <a:endParaRPr lang="en-IN"/>
          </a:p>
        </p:txBody>
      </p:sp>
    </p:spTree>
    <p:extLst>
      <p:ext uri="{BB962C8B-B14F-4D97-AF65-F5344CB8AC3E}">
        <p14:creationId xmlns:p14="http://schemas.microsoft.com/office/powerpoint/2010/main" val="42960997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BDFD8A3-2447-41D3-B360-2FDE088DBC67}" type="datetimeFigureOut">
              <a:rPr lang="en-IN" smtClean="0"/>
              <a:t>22-11-2020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1D383FF-B878-4327-AA47-790CFA002C82}" type="slidenum">
              <a:rPr lang="en-IN" smtClean="0"/>
              <a:t>‹#›</a:t>
            </a:fld>
            <a:endParaRPr lang="en-IN"/>
          </a:p>
        </p:txBody>
      </p:sp>
      <p:sp>
        <p:nvSpPr>
          <p:cNvPr id="7" name="Rectangle 6"/>
          <p:cNvSpPr/>
          <p:nvPr/>
        </p:nvSpPr>
        <p:spPr>
          <a:xfrm>
            <a:off x="0" y="0"/>
            <a:ext cx="4572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05576945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48700" y="381000"/>
            <a:ext cx="2476500" cy="58975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62000" y="381000"/>
            <a:ext cx="7734300" cy="58975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BDFD8A3-2447-41D3-B360-2FDE088DBC67}" type="datetimeFigureOut">
              <a:rPr lang="en-IN" smtClean="0"/>
              <a:t>22-11-2020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1D383FF-B878-4327-AA47-790CFA002C82}" type="slidenum">
              <a:rPr lang="en-IN" smtClean="0"/>
              <a:t>‹#›</a:t>
            </a:fld>
            <a:endParaRPr lang="en-IN"/>
          </a:p>
        </p:txBody>
      </p:sp>
      <p:sp>
        <p:nvSpPr>
          <p:cNvPr id="7" name="Rectangle 6"/>
          <p:cNvSpPr/>
          <p:nvPr/>
        </p:nvSpPr>
        <p:spPr>
          <a:xfrm>
            <a:off x="0" y="0"/>
            <a:ext cx="4572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7739499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ABE9FB4-1B0F-4994-B463-E66C52565EE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B97570F-0901-4C92-9BE4-0660091F2AA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810EC41-45B1-46A4-AE18-61EC3ED9C39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B6A904-718E-421E-85E2-2AC43843A200}" type="datetimeFigureOut">
              <a:rPr lang="en-GB" smtClean="0"/>
              <a:t>22/11/2020</a:t>
            </a:fld>
            <a:endParaRPr lang="en-GB"/>
          </a:p>
        </p:txBody>
      </p:sp>
      <p:sp>
        <p:nvSpPr>
          <p:cNvPr id="5" name="Footer Placeholder 4">
            <a:extLst>
              <a:ext uri="{FF2B5EF4-FFF2-40B4-BE49-F238E27FC236}">
                <a16:creationId xmlns:a16="http://schemas.microsoft.com/office/drawing/2014/main" id="{4E421B86-AE5B-4337-B843-BD95DADF4CC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1361E37-E3ED-4015-AEE5-00A230DE0AB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210E13-EC3C-4245-B4B3-CD942902A3E7}" type="slidenum">
              <a:rPr lang="en-GB" smtClean="0"/>
              <a:t>‹#›</a:t>
            </a:fld>
            <a:endParaRPr lang="en-GB"/>
          </a:p>
        </p:txBody>
      </p:sp>
    </p:spTree>
    <p:extLst>
      <p:ext uri="{BB962C8B-B14F-4D97-AF65-F5344CB8AC3E}">
        <p14:creationId xmlns:p14="http://schemas.microsoft.com/office/powerpoint/2010/main" val="8869099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7BDFD8A3-2447-41D3-B360-2FDE088DBC67}" type="datetimeFigureOut">
              <a:rPr lang="en-IN" smtClean="0"/>
              <a:t>22-11-2020</a:t>
            </a:fld>
            <a:endParaRPr lang="en-IN"/>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IN"/>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61D383FF-B878-4327-AA47-790CFA002C82}" type="slidenum">
              <a:rPr lang="en-IN" smtClean="0"/>
              <a:t>‹#›</a:t>
            </a:fld>
            <a:endParaRPr lang="en-IN"/>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49404122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1292840" y="0"/>
            <a:ext cx="9144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61872" y="294198"/>
            <a:ext cx="9692640" cy="1397124"/>
          </a:xfrm>
          <a:prstGeom prst="rect">
            <a:avLst/>
          </a:prstGeom>
        </p:spPr>
        <p:txBody>
          <a:bodyPr vert="horz" lIns="91440" tIns="27432"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261872" y="1828800"/>
            <a:ext cx="8595360" cy="43513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16200000">
            <a:off x="10797542" y="998537"/>
            <a:ext cx="1904999" cy="365125"/>
          </a:xfrm>
          <a:prstGeom prst="rect">
            <a:avLst/>
          </a:prstGeom>
        </p:spPr>
        <p:txBody>
          <a:bodyPr vert="horz" lIns="91440" tIns="45720" rIns="91440" bIns="45720" rtlCol="0" anchor="ctr"/>
          <a:lstStyle>
            <a:lvl1pPr algn="r">
              <a:defRPr sz="1050" b="0">
                <a:solidFill>
                  <a:schemeClr val="accent1">
                    <a:lumMod val="40000"/>
                    <a:lumOff val="60000"/>
                  </a:schemeClr>
                </a:solidFill>
              </a:defRPr>
            </a:lvl1pPr>
          </a:lstStyle>
          <a:p>
            <a:fld id="{F6B6A904-718E-421E-85E2-2AC43843A200}" type="datetimeFigureOut">
              <a:rPr lang="en-GB" smtClean="0"/>
              <a:t>22/11/2020</a:t>
            </a:fld>
            <a:endParaRPr lang="en-GB"/>
          </a:p>
        </p:txBody>
      </p:sp>
      <p:sp>
        <p:nvSpPr>
          <p:cNvPr id="5" name="Footer Placeholder 4"/>
          <p:cNvSpPr>
            <a:spLocks noGrp="1"/>
          </p:cNvSpPr>
          <p:nvPr>
            <p:ph type="ftr" sz="quarter" idx="3"/>
          </p:nvPr>
        </p:nvSpPr>
        <p:spPr>
          <a:xfrm rot="16200000">
            <a:off x="9959341" y="4046537"/>
            <a:ext cx="3581400" cy="365125"/>
          </a:xfrm>
          <a:prstGeom prst="rect">
            <a:avLst/>
          </a:prstGeom>
        </p:spPr>
        <p:txBody>
          <a:bodyPr vert="horz" lIns="91440" tIns="45720" rIns="91440" bIns="45720" rtlCol="0" anchor="ctr"/>
          <a:lstStyle>
            <a:lvl1pPr algn="l">
              <a:defRPr sz="1050">
                <a:solidFill>
                  <a:schemeClr val="accent1">
                    <a:lumMod val="40000"/>
                    <a:lumOff val="60000"/>
                  </a:schemeClr>
                </a:solidFill>
              </a:defRPr>
            </a:lvl1pPr>
          </a:lstStyle>
          <a:p>
            <a:endParaRPr lang="en-GB"/>
          </a:p>
        </p:txBody>
      </p:sp>
      <p:sp>
        <p:nvSpPr>
          <p:cNvPr id="6" name="Slide Number Placeholder 5"/>
          <p:cNvSpPr>
            <a:spLocks noGrp="1"/>
          </p:cNvSpPr>
          <p:nvPr>
            <p:ph type="sldNum" sz="quarter" idx="4"/>
          </p:nvPr>
        </p:nvSpPr>
        <p:spPr>
          <a:xfrm>
            <a:off x="11292840" y="6172200"/>
            <a:ext cx="914400" cy="593725"/>
          </a:xfrm>
          <a:prstGeom prst="rect">
            <a:avLst/>
          </a:prstGeom>
        </p:spPr>
        <p:txBody>
          <a:bodyPr vert="horz" lIns="45720" tIns="45720" rIns="45720" bIns="45720" rtlCol="0" anchor="ctr">
            <a:normAutofit/>
          </a:bodyPr>
          <a:lstStyle>
            <a:lvl1pPr algn="ctr">
              <a:defRPr sz="3600">
                <a:solidFill>
                  <a:schemeClr val="accent1">
                    <a:lumMod val="60000"/>
                    <a:lumOff val="40000"/>
                  </a:schemeClr>
                </a:solidFill>
                <a:latin typeface="+mj-lt"/>
              </a:defRPr>
            </a:lvl1pPr>
          </a:lstStyle>
          <a:p>
            <a:fld id="{FB210E13-EC3C-4245-B4B3-CD942902A3E7}" type="slidenum">
              <a:rPr lang="en-GB" smtClean="0"/>
              <a:t>‹#›</a:t>
            </a:fld>
            <a:endParaRPr lang="en-GB"/>
          </a:p>
        </p:txBody>
      </p:sp>
    </p:spTree>
    <p:extLst>
      <p:ext uri="{BB962C8B-B14F-4D97-AF65-F5344CB8AC3E}">
        <p14:creationId xmlns:p14="http://schemas.microsoft.com/office/powerpoint/2010/main" val="349048181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b="1" kern="1200" spc="-50" baseline="0">
          <a:solidFill>
            <a:schemeClr val="accent1"/>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2000" kern="1200" spc="10" baseline="0">
          <a:solidFill>
            <a:schemeClr val="tx1">
              <a:lumMod val="65000"/>
              <a:lumOff val="35000"/>
            </a:schemeClr>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3.xml"/><Relationship Id="rId5" Type="http://schemas.openxmlformats.org/officeDocument/2006/relationships/image" Target="../media/image4.jpe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4.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3.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5.xml"/><Relationship Id="rId1" Type="http://schemas.openxmlformats.org/officeDocument/2006/relationships/slideLayout" Target="../slideLayouts/slideLayout13.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6.xml"/><Relationship Id="rId1" Type="http://schemas.openxmlformats.org/officeDocument/2006/relationships/slideLayout" Target="../slideLayouts/slideLayout13.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7.xml"/><Relationship Id="rId1" Type="http://schemas.openxmlformats.org/officeDocument/2006/relationships/slideLayout" Target="../slideLayouts/slideLayout13.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13.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20.xml"/><Relationship Id="rId1" Type="http://schemas.openxmlformats.org/officeDocument/2006/relationships/slideLayout" Target="../slideLayouts/slideLayout13.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13.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3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1C439-04A9-4F32-AD0C-8B642E1A2E1D}"/>
              </a:ext>
            </a:extLst>
          </p:cNvPr>
          <p:cNvSpPr>
            <a:spLocks noGrp="1"/>
          </p:cNvSpPr>
          <p:nvPr>
            <p:ph type="ctrTitle"/>
          </p:nvPr>
        </p:nvSpPr>
        <p:spPr/>
        <p:txBody>
          <a:bodyPr/>
          <a:lstStyle/>
          <a:p>
            <a:pPr algn="ctr"/>
            <a:r>
              <a:rPr lang="en-IN" dirty="0"/>
              <a:t>Pricing and pricing strategies</a:t>
            </a:r>
            <a:endParaRPr lang="en-GB" dirty="0"/>
          </a:p>
        </p:txBody>
      </p:sp>
      <p:sp>
        <p:nvSpPr>
          <p:cNvPr id="3" name="Subtitle 2">
            <a:extLst>
              <a:ext uri="{FF2B5EF4-FFF2-40B4-BE49-F238E27FC236}">
                <a16:creationId xmlns:a16="http://schemas.microsoft.com/office/drawing/2014/main" id="{94553C8E-DC3F-4B58-BF8C-22998F88BC7F}"/>
              </a:ext>
            </a:extLst>
          </p:cNvPr>
          <p:cNvSpPr>
            <a:spLocks noGrp="1"/>
          </p:cNvSpPr>
          <p:nvPr>
            <p:ph type="subTitle" idx="1"/>
          </p:nvPr>
        </p:nvSpPr>
        <p:spPr>
          <a:xfrm>
            <a:off x="1097280" y="4185920"/>
            <a:ext cx="10251440" cy="1913128"/>
          </a:xfrm>
        </p:spPr>
        <p:txBody>
          <a:bodyPr>
            <a:normAutofit/>
          </a:bodyPr>
          <a:lstStyle/>
          <a:p>
            <a:pPr algn="ctr"/>
            <a:r>
              <a:rPr lang="en-IN" b="1" u="sng" dirty="0" err="1">
                <a:latin typeface="Times New Roman" panose="02020603050405020304" pitchFamily="18" charset="0"/>
                <a:cs typeface="Times New Roman" panose="02020603050405020304" pitchFamily="18" charset="0"/>
              </a:rPr>
              <a:t>Mdp</a:t>
            </a:r>
            <a:r>
              <a:rPr lang="en-IN" b="1" u="sng" dirty="0">
                <a:latin typeface="Times New Roman" panose="02020603050405020304" pitchFamily="18" charset="0"/>
                <a:cs typeface="Times New Roman" panose="02020603050405020304" pitchFamily="18" charset="0"/>
              </a:rPr>
              <a:t>: 22-11-2020</a:t>
            </a:r>
            <a:endParaRPr lang="en-GB" b="1" u="sng" dirty="0">
              <a:latin typeface="Times New Roman" panose="02020603050405020304" pitchFamily="18" charset="0"/>
              <a:cs typeface="Times New Roman" panose="02020603050405020304" pitchFamily="18" charset="0"/>
            </a:endParaRPr>
          </a:p>
        </p:txBody>
      </p:sp>
      <p:pic>
        <p:nvPicPr>
          <p:cNvPr id="2050" name="Picture 2" descr="Product Pricing: Which Factors to Consider? : Price2Spy® Blog">
            <a:extLst>
              <a:ext uri="{FF2B5EF4-FFF2-40B4-BE49-F238E27FC236}">
                <a16:creationId xmlns:a16="http://schemas.microsoft.com/office/drawing/2014/main" id="{11F73873-DC51-4B5C-880F-CF8CEE0D8A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3523" y="3067693"/>
            <a:ext cx="5908883" cy="32695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96480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9E3131-4F85-48F7-B905-5E413C58D398}"/>
              </a:ext>
            </a:extLst>
          </p:cNvPr>
          <p:cNvSpPr>
            <a:spLocks noGrp="1"/>
          </p:cNvSpPr>
          <p:nvPr>
            <p:ph type="title"/>
          </p:nvPr>
        </p:nvSpPr>
        <p:spPr/>
        <p:txBody>
          <a:bodyPr/>
          <a:lstStyle/>
          <a:p>
            <a:r>
              <a:rPr lang="en-IN" dirty="0"/>
              <a:t>Key takeaways</a:t>
            </a:r>
            <a:endParaRPr lang="en-GB" dirty="0"/>
          </a:p>
        </p:txBody>
      </p:sp>
      <p:sp>
        <p:nvSpPr>
          <p:cNvPr id="3" name="Content Placeholder 2">
            <a:extLst>
              <a:ext uri="{FF2B5EF4-FFF2-40B4-BE49-F238E27FC236}">
                <a16:creationId xmlns:a16="http://schemas.microsoft.com/office/drawing/2014/main" id="{D30C76D0-B192-4448-844F-56CE512202BC}"/>
              </a:ext>
            </a:extLst>
          </p:cNvPr>
          <p:cNvSpPr>
            <a:spLocks noGrp="1"/>
          </p:cNvSpPr>
          <p:nvPr>
            <p:ph idx="1"/>
          </p:nvPr>
        </p:nvSpPr>
        <p:spPr/>
        <p:txBody>
          <a:bodyPr/>
          <a:lstStyle/>
          <a:p>
            <a:pPr algn="l"/>
            <a:r>
              <a:rPr lang="en-US" sz="1800" b="1" i="0" u="none" strike="noStrike" baseline="0" dirty="0">
                <a:solidFill>
                  <a:srgbClr val="000000"/>
                </a:solidFill>
                <a:latin typeface="Times New Roman" panose="02020603050405020304" pitchFamily="18" charset="0"/>
              </a:rPr>
              <a:t>How should a price be set on a product or service for the first time?</a:t>
            </a:r>
          </a:p>
          <a:p>
            <a:pPr algn="l"/>
            <a:r>
              <a:rPr lang="en-US" sz="1800" b="1" i="0" u="none" strike="noStrike" baseline="0" dirty="0">
                <a:solidFill>
                  <a:srgbClr val="000000"/>
                </a:solidFill>
                <a:latin typeface="Times New Roman" panose="02020603050405020304" pitchFamily="18" charset="0"/>
              </a:rPr>
              <a:t>How should the price be adapted to meet </a:t>
            </a:r>
            <a:r>
              <a:rPr lang="en-GB" sz="1800" b="1" i="0" u="none" strike="noStrike" baseline="0" dirty="0">
                <a:solidFill>
                  <a:srgbClr val="000000"/>
                </a:solidFill>
                <a:latin typeface="Times New Roman" panose="02020603050405020304" pitchFamily="18" charset="0"/>
              </a:rPr>
              <a:t>varying circumstances and opportunities?</a:t>
            </a:r>
          </a:p>
          <a:p>
            <a:pPr algn="l"/>
            <a:r>
              <a:rPr lang="en-US" sz="1800" b="1" i="0" u="none" strike="noStrike" baseline="0" dirty="0">
                <a:solidFill>
                  <a:srgbClr val="000000"/>
                </a:solidFill>
                <a:latin typeface="Times New Roman" panose="02020603050405020304" pitchFamily="18" charset="0"/>
              </a:rPr>
              <a:t>When should the company initiate a price change, and how should it respond to a </a:t>
            </a:r>
            <a:r>
              <a:rPr lang="en-GB" sz="1800" b="1" i="0" u="none" strike="noStrike" baseline="0" dirty="0">
                <a:solidFill>
                  <a:srgbClr val="000000"/>
                </a:solidFill>
                <a:latin typeface="Times New Roman" panose="02020603050405020304" pitchFamily="18" charset="0"/>
              </a:rPr>
              <a:t>competitor’s price change?</a:t>
            </a:r>
            <a:endParaRPr lang="en-GB" dirty="0"/>
          </a:p>
        </p:txBody>
      </p:sp>
    </p:spTree>
    <p:extLst>
      <p:ext uri="{BB962C8B-B14F-4D97-AF65-F5344CB8AC3E}">
        <p14:creationId xmlns:p14="http://schemas.microsoft.com/office/powerpoint/2010/main" val="27521109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CF3FC-71D1-41B6-B0D4-7D765461874D}"/>
              </a:ext>
            </a:extLst>
          </p:cNvPr>
          <p:cNvSpPr>
            <a:spLocks noGrp="1"/>
          </p:cNvSpPr>
          <p:nvPr>
            <p:ph type="title"/>
          </p:nvPr>
        </p:nvSpPr>
        <p:spPr/>
        <p:txBody>
          <a:bodyPr/>
          <a:lstStyle/>
          <a:p>
            <a:r>
              <a:rPr lang="en-IN" dirty="0"/>
              <a:t>CUSTOMER-BASED BRAND EQUITY</a:t>
            </a:r>
          </a:p>
        </p:txBody>
      </p:sp>
      <p:pic>
        <p:nvPicPr>
          <p:cNvPr id="1028" name="Picture 4" descr="Lenovo Ideapad Slim 3 AMD Athlon Silver 3050U 15.6 inch HD Thin and Light Laptop (4GB/1TB HDD/Windows 10/MS Office 2019/Platinum Grey/1.85Kg), 81W100HKIN">
            <a:extLst>
              <a:ext uri="{FF2B5EF4-FFF2-40B4-BE49-F238E27FC236}">
                <a16:creationId xmlns:a16="http://schemas.microsoft.com/office/drawing/2014/main" id="{7C664ED5-BF1B-4891-932F-D854202EFEFB}"/>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439166" y="4306459"/>
            <a:ext cx="2128788" cy="184938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The Apple logo is (probably) going to start looking a little different |  Creative Bloq">
            <a:extLst>
              <a:ext uri="{FF2B5EF4-FFF2-40B4-BE49-F238E27FC236}">
                <a16:creationId xmlns:a16="http://schemas.microsoft.com/office/drawing/2014/main" id="{22C9E572-8683-4CA2-81CF-FEDB70326B9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2011" y="4350911"/>
            <a:ext cx="2847975" cy="16002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Apple MacBook Air Core i3 10th Gen - (8 GB/256 GB SSD/Mac OS Catalina) MWTJ2HN/A">
            <a:extLst>
              <a:ext uri="{FF2B5EF4-FFF2-40B4-BE49-F238E27FC236}">
                <a16:creationId xmlns:a16="http://schemas.microsoft.com/office/drawing/2014/main" id="{259545EF-F1CC-48EC-886F-7EF70D4EBBF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41762"/>
          <a:stretch/>
        </p:blipFill>
        <p:spPr bwMode="auto">
          <a:xfrm>
            <a:off x="8646951" y="4292519"/>
            <a:ext cx="2847975" cy="1658592"/>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0570F699-E478-4B9E-8D54-76E229D970A1}"/>
              </a:ext>
            </a:extLst>
          </p:cNvPr>
          <p:cNvSpPr txBox="1"/>
          <p:nvPr/>
        </p:nvSpPr>
        <p:spPr>
          <a:xfrm>
            <a:off x="1188554" y="2141552"/>
            <a:ext cx="9814890" cy="707886"/>
          </a:xfrm>
          <a:prstGeom prst="rect">
            <a:avLst/>
          </a:prstGeom>
          <a:noFill/>
        </p:spPr>
        <p:txBody>
          <a:bodyPr wrap="square">
            <a:spAutoFit/>
          </a:bodyPr>
          <a:lstStyle/>
          <a:p>
            <a:r>
              <a:rPr lang="en-IN" sz="2000" dirty="0">
                <a:effectLst/>
                <a:latin typeface="Times New Roman" panose="02020603050405020304" pitchFamily="18" charset="0"/>
                <a:ea typeface="Times New Roman" panose="02020603050405020304" pitchFamily="18" charset="0"/>
                <a:cs typeface="Times New Roman" panose="02020603050405020304" pitchFamily="18" charset="0"/>
              </a:rPr>
              <a:t>Customer Centric Approach to this concept of finding the worth of a branded product vis-a-vis a generic un-branded product</a:t>
            </a:r>
            <a:endParaRPr lang="en-IN" sz="2000" dirty="0">
              <a:latin typeface="Times New Roman" panose="02020603050405020304" pitchFamily="18" charset="0"/>
              <a:cs typeface="Times New Roman" panose="02020603050405020304" pitchFamily="18" charset="0"/>
            </a:endParaRPr>
          </a:p>
        </p:txBody>
      </p:sp>
      <p:sp>
        <p:nvSpPr>
          <p:cNvPr id="14" name="TextBox 13">
            <a:extLst>
              <a:ext uri="{FF2B5EF4-FFF2-40B4-BE49-F238E27FC236}">
                <a16:creationId xmlns:a16="http://schemas.microsoft.com/office/drawing/2014/main" id="{B1B46EB4-4C4D-49D9-B4F0-7C53EE1E442E}"/>
              </a:ext>
            </a:extLst>
          </p:cNvPr>
          <p:cNvSpPr txBox="1"/>
          <p:nvPr/>
        </p:nvSpPr>
        <p:spPr>
          <a:xfrm>
            <a:off x="1188553" y="3110318"/>
            <a:ext cx="10071117" cy="400110"/>
          </a:xfrm>
          <a:prstGeom prst="rect">
            <a:avLst/>
          </a:prstGeom>
          <a:noFill/>
        </p:spPr>
        <p:txBody>
          <a:bodyPr wrap="square">
            <a:spAutoFit/>
          </a:bodyPr>
          <a:lstStyle/>
          <a:p>
            <a:r>
              <a:rPr lang="en-US" sz="2000" dirty="0">
                <a:latin typeface="Times New Roman" panose="02020603050405020304" pitchFamily="18" charset="0"/>
                <a:cs typeface="Times New Roman" panose="02020603050405020304" pitchFamily="18" charset="0"/>
              </a:rPr>
              <a:t>It is the differential consumer response to the different brand</a:t>
            </a:r>
            <a:endParaRPr lang="en-IN" sz="2000" dirty="0">
              <a:latin typeface="Times New Roman" panose="02020603050405020304" pitchFamily="18" charset="0"/>
              <a:cs typeface="Times New Roman" panose="02020603050405020304" pitchFamily="18" charset="0"/>
            </a:endParaRPr>
          </a:p>
        </p:txBody>
      </p:sp>
      <p:sp>
        <p:nvSpPr>
          <p:cNvPr id="8" name="Rectangle 7">
            <a:extLst>
              <a:ext uri="{FF2B5EF4-FFF2-40B4-BE49-F238E27FC236}">
                <a16:creationId xmlns:a16="http://schemas.microsoft.com/office/drawing/2014/main" id="{E9134CF7-4901-4D69-99EE-CF7E527A189E}"/>
              </a:ext>
            </a:extLst>
          </p:cNvPr>
          <p:cNvSpPr/>
          <p:nvPr/>
        </p:nvSpPr>
        <p:spPr>
          <a:xfrm>
            <a:off x="1188553" y="6155844"/>
            <a:ext cx="2666271" cy="4751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INR 30000</a:t>
            </a:r>
          </a:p>
        </p:txBody>
      </p:sp>
      <p:sp>
        <p:nvSpPr>
          <p:cNvPr id="9" name="Rectangle 8">
            <a:extLst>
              <a:ext uri="{FF2B5EF4-FFF2-40B4-BE49-F238E27FC236}">
                <a16:creationId xmlns:a16="http://schemas.microsoft.com/office/drawing/2014/main" id="{AA21D528-AD97-4690-9816-3EE4B31B8ECE}"/>
              </a:ext>
            </a:extLst>
          </p:cNvPr>
          <p:cNvSpPr/>
          <p:nvPr/>
        </p:nvSpPr>
        <p:spPr>
          <a:xfrm>
            <a:off x="8693995" y="6086991"/>
            <a:ext cx="2666271" cy="4751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INR 75000</a:t>
            </a:r>
          </a:p>
        </p:txBody>
      </p:sp>
      <p:sp>
        <p:nvSpPr>
          <p:cNvPr id="15" name="Plus Sign 14">
            <a:extLst>
              <a:ext uri="{FF2B5EF4-FFF2-40B4-BE49-F238E27FC236}">
                <a16:creationId xmlns:a16="http://schemas.microsoft.com/office/drawing/2014/main" id="{FCB3973E-70BE-469B-B378-C783791EBFD3}"/>
              </a:ext>
            </a:extLst>
          </p:cNvPr>
          <p:cNvSpPr/>
          <p:nvPr/>
        </p:nvSpPr>
        <p:spPr>
          <a:xfrm>
            <a:off x="4022375" y="4814116"/>
            <a:ext cx="914400" cy="1034054"/>
          </a:xfrm>
          <a:prstGeom prst="mathPlus">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sp>
        <p:nvSpPr>
          <p:cNvPr id="17" name="Equals 16">
            <a:extLst>
              <a:ext uri="{FF2B5EF4-FFF2-40B4-BE49-F238E27FC236}">
                <a16:creationId xmlns:a16="http://schemas.microsoft.com/office/drawing/2014/main" id="{6CC1382F-E772-42F6-9474-250E8B779DD3}"/>
              </a:ext>
            </a:extLst>
          </p:cNvPr>
          <p:cNvSpPr/>
          <p:nvPr/>
        </p:nvSpPr>
        <p:spPr>
          <a:xfrm>
            <a:off x="7487728" y="5151011"/>
            <a:ext cx="598835" cy="400110"/>
          </a:xfrm>
          <a:prstGeom prst="mathEqual">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IN">
              <a:solidFill>
                <a:schemeClr val="tx1"/>
              </a:solidFill>
            </a:endParaRPr>
          </a:p>
        </p:txBody>
      </p:sp>
    </p:spTree>
    <p:extLst>
      <p:ext uri="{BB962C8B-B14F-4D97-AF65-F5344CB8AC3E}">
        <p14:creationId xmlns:p14="http://schemas.microsoft.com/office/powerpoint/2010/main" val="3883323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1028"/>
                                        </p:tgtEl>
                                        <p:attrNameLst>
                                          <p:attrName>style.visibility</p:attrName>
                                        </p:attrNameLst>
                                      </p:cBhvr>
                                      <p:to>
                                        <p:strVal val="visible"/>
                                      </p:to>
                                    </p:set>
                                    <p:anim calcmode="lin" valueType="num">
                                      <p:cBhvr additive="base">
                                        <p:cTn id="15" dur="500" fill="hold"/>
                                        <p:tgtEl>
                                          <p:spTgt spid="1028"/>
                                        </p:tgtEl>
                                        <p:attrNameLst>
                                          <p:attrName>ppt_x</p:attrName>
                                        </p:attrNameLst>
                                      </p:cBhvr>
                                      <p:tavLst>
                                        <p:tav tm="0">
                                          <p:val>
                                            <p:strVal val="#ppt_x"/>
                                          </p:val>
                                        </p:tav>
                                        <p:tav tm="100000">
                                          <p:val>
                                            <p:strVal val="#ppt_x"/>
                                          </p:val>
                                        </p:tav>
                                      </p:tavLst>
                                    </p:anim>
                                    <p:anim calcmode="lin" valueType="num">
                                      <p:cBhvr additive="base">
                                        <p:cTn id="16" dur="500" fill="hold"/>
                                        <p:tgtEl>
                                          <p:spTgt spid="1028"/>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ppt_x"/>
                                          </p:val>
                                        </p:tav>
                                        <p:tav tm="100000">
                                          <p:val>
                                            <p:strVal val="#ppt_x"/>
                                          </p:val>
                                        </p:tav>
                                      </p:tavLst>
                                    </p:anim>
                                    <p:anim calcmode="lin" valueType="num">
                                      <p:cBhvr additive="base">
                                        <p:cTn id="2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030"/>
                                        </p:tgtEl>
                                        <p:attrNameLst>
                                          <p:attrName>style.visibility</p:attrName>
                                        </p:attrNameLst>
                                      </p:cBhvr>
                                      <p:to>
                                        <p:strVal val="visible"/>
                                      </p:to>
                                    </p:set>
                                    <p:animEffect transition="in" filter="fade">
                                      <p:cBhvr>
                                        <p:cTn id="33" dur="500"/>
                                        <p:tgtEl>
                                          <p:spTgt spid="1030"/>
                                        </p:tgtEl>
                                      </p:cBhvr>
                                    </p:animEffect>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17"/>
                                        </p:tgtEl>
                                        <p:attrNameLst>
                                          <p:attrName>style.visibility</p:attrName>
                                        </p:attrNameLst>
                                      </p:cBhvr>
                                      <p:to>
                                        <p:strVal val="visible"/>
                                      </p:to>
                                    </p:set>
                                    <p:anim calcmode="lin" valueType="num">
                                      <p:cBhvr additive="base">
                                        <p:cTn id="38" dur="500" fill="hold"/>
                                        <p:tgtEl>
                                          <p:spTgt spid="17"/>
                                        </p:tgtEl>
                                        <p:attrNameLst>
                                          <p:attrName>ppt_x</p:attrName>
                                        </p:attrNameLst>
                                      </p:cBhvr>
                                      <p:tavLst>
                                        <p:tav tm="0">
                                          <p:val>
                                            <p:strVal val="#ppt_x"/>
                                          </p:val>
                                        </p:tav>
                                        <p:tav tm="100000">
                                          <p:val>
                                            <p:strVal val="#ppt_x"/>
                                          </p:val>
                                        </p:tav>
                                      </p:tavLst>
                                    </p:anim>
                                    <p:anim calcmode="lin" valueType="num">
                                      <p:cBhvr additive="base">
                                        <p:cTn id="39"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nodeType="clickEffect">
                                  <p:stCondLst>
                                    <p:cond delay="0"/>
                                  </p:stCondLst>
                                  <p:childTnLst>
                                    <p:set>
                                      <p:cBhvr>
                                        <p:cTn id="43" dur="1" fill="hold">
                                          <p:stCondLst>
                                            <p:cond delay="0"/>
                                          </p:stCondLst>
                                        </p:cTn>
                                        <p:tgtEl>
                                          <p:spTgt spid="1032"/>
                                        </p:tgtEl>
                                        <p:attrNameLst>
                                          <p:attrName>style.visibility</p:attrName>
                                        </p:attrNameLst>
                                      </p:cBhvr>
                                      <p:to>
                                        <p:strVal val="visible"/>
                                      </p:to>
                                    </p:set>
                                    <p:anim calcmode="lin" valueType="num">
                                      <p:cBhvr additive="base">
                                        <p:cTn id="44" dur="500" fill="hold"/>
                                        <p:tgtEl>
                                          <p:spTgt spid="1032"/>
                                        </p:tgtEl>
                                        <p:attrNameLst>
                                          <p:attrName>ppt_x</p:attrName>
                                        </p:attrNameLst>
                                      </p:cBhvr>
                                      <p:tavLst>
                                        <p:tav tm="0">
                                          <p:val>
                                            <p:strVal val="#ppt_x"/>
                                          </p:val>
                                        </p:tav>
                                        <p:tav tm="100000">
                                          <p:val>
                                            <p:strVal val="#ppt_x"/>
                                          </p:val>
                                        </p:tav>
                                      </p:tavLst>
                                    </p:anim>
                                    <p:anim calcmode="lin" valueType="num">
                                      <p:cBhvr additive="base">
                                        <p:cTn id="45" dur="500" fill="hold"/>
                                        <p:tgtEl>
                                          <p:spTgt spid="1032"/>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grpId="0" nodeType="clickEffect">
                                  <p:stCondLst>
                                    <p:cond delay="0"/>
                                  </p:stCondLst>
                                  <p:childTnLst>
                                    <p:set>
                                      <p:cBhvr>
                                        <p:cTn id="49" dur="1" fill="hold">
                                          <p:stCondLst>
                                            <p:cond delay="0"/>
                                          </p:stCondLst>
                                        </p:cTn>
                                        <p:tgtEl>
                                          <p:spTgt spid="9"/>
                                        </p:tgtEl>
                                        <p:attrNameLst>
                                          <p:attrName>style.visibility</p:attrName>
                                        </p:attrNameLst>
                                      </p:cBhvr>
                                      <p:to>
                                        <p:strVal val="visible"/>
                                      </p:to>
                                    </p:set>
                                    <p:anim calcmode="lin" valueType="num">
                                      <p:cBhvr additive="base">
                                        <p:cTn id="50" dur="500" fill="hold"/>
                                        <p:tgtEl>
                                          <p:spTgt spid="9"/>
                                        </p:tgtEl>
                                        <p:attrNameLst>
                                          <p:attrName>ppt_x</p:attrName>
                                        </p:attrNameLst>
                                      </p:cBhvr>
                                      <p:tavLst>
                                        <p:tav tm="0">
                                          <p:val>
                                            <p:strVal val="#ppt_x"/>
                                          </p:val>
                                        </p:tav>
                                        <p:tav tm="100000">
                                          <p:val>
                                            <p:strVal val="#ppt_x"/>
                                          </p:val>
                                        </p:tav>
                                      </p:tavLst>
                                    </p:anim>
                                    <p:anim calcmode="lin" valueType="num">
                                      <p:cBhvr additive="base">
                                        <p:cTn id="51"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4" grpId="0"/>
      <p:bldP spid="8" grpId="0" animBg="1"/>
      <p:bldP spid="9" grpId="0" animBg="1"/>
      <p:bldP spid="15" grpId="0" animBg="1"/>
      <p:bldP spid="1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7DC8B0-925E-48DF-A276-6046E87205D3}"/>
              </a:ext>
            </a:extLst>
          </p:cNvPr>
          <p:cNvSpPr>
            <a:spLocks noGrp="1"/>
          </p:cNvSpPr>
          <p:nvPr>
            <p:ph type="title"/>
          </p:nvPr>
        </p:nvSpPr>
        <p:spPr/>
        <p:txBody>
          <a:bodyPr/>
          <a:lstStyle/>
          <a:p>
            <a:r>
              <a:rPr lang="en-IN" dirty="0"/>
              <a:t>Hitachi vs. </a:t>
            </a:r>
            <a:r>
              <a:rPr lang="en-US" dirty="0"/>
              <a:t>General Electric (GE) </a:t>
            </a:r>
            <a:endParaRPr lang="en-IN" dirty="0"/>
          </a:p>
        </p:txBody>
      </p:sp>
      <p:graphicFrame>
        <p:nvGraphicFramePr>
          <p:cNvPr id="8" name="Content Placeholder 7">
            <a:extLst>
              <a:ext uri="{FF2B5EF4-FFF2-40B4-BE49-F238E27FC236}">
                <a16:creationId xmlns:a16="http://schemas.microsoft.com/office/drawing/2014/main" id="{EB3540C8-586B-459D-BBBD-DE25264B4A42}"/>
              </a:ext>
            </a:extLst>
          </p:cNvPr>
          <p:cNvGraphicFramePr>
            <a:graphicFrameLocks noGrp="1"/>
          </p:cNvGraphicFramePr>
          <p:nvPr>
            <p:ph idx="1"/>
          </p:nvPr>
        </p:nvGraphicFramePr>
        <p:xfrm>
          <a:off x="581192" y="2180496"/>
          <a:ext cx="11029615" cy="36783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094904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B15CD-0EF6-4729-BB89-A575FEA9EF76}"/>
              </a:ext>
            </a:extLst>
          </p:cNvPr>
          <p:cNvSpPr>
            <a:spLocks noGrp="1"/>
          </p:cNvSpPr>
          <p:nvPr>
            <p:ph type="title"/>
          </p:nvPr>
        </p:nvSpPr>
        <p:spPr/>
        <p:txBody>
          <a:bodyPr/>
          <a:lstStyle/>
          <a:p>
            <a:r>
              <a:rPr lang="en-IN" dirty="0"/>
              <a:t>Backdrop pricing </a:t>
            </a:r>
            <a:endParaRPr lang="en-GB" dirty="0"/>
          </a:p>
        </p:txBody>
      </p:sp>
      <p:sp>
        <p:nvSpPr>
          <p:cNvPr id="3" name="Content Placeholder 2">
            <a:extLst>
              <a:ext uri="{FF2B5EF4-FFF2-40B4-BE49-F238E27FC236}">
                <a16:creationId xmlns:a16="http://schemas.microsoft.com/office/drawing/2014/main" id="{5EEB735B-2535-4240-A347-66A0BECF5707}"/>
              </a:ext>
            </a:extLst>
          </p:cNvPr>
          <p:cNvSpPr>
            <a:spLocks noGrp="1"/>
          </p:cNvSpPr>
          <p:nvPr>
            <p:ph idx="1"/>
          </p:nvPr>
        </p:nvSpPr>
        <p:spPr/>
        <p:txBody>
          <a:bodyPr>
            <a:normAutofit/>
          </a:bodyPr>
          <a:lstStyle/>
          <a:p>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Not just a number on the tag</a:t>
            </a:r>
          </a:p>
          <a:p>
            <a:r>
              <a:rPr lang="en-US" sz="2000" dirty="0">
                <a:latin typeface="Times New Roman" panose="02020603050405020304" pitchFamily="18" charset="0"/>
                <a:cs typeface="Times New Roman" panose="02020603050405020304" pitchFamily="18" charset="0"/>
              </a:rPr>
              <a:t>Only e</a:t>
            </a:r>
            <a:r>
              <a:rPr lang="en-US" sz="2000" i="0" u="none" strike="noStrike" baseline="0" dirty="0">
                <a:latin typeface="Times New Roman" panose="02020603050405020304" pitchFamily="18" charset="0"/>
                <a:cs typeface="Times New Roman" panose="02020603050405020304" pitchFamily="18" charset="0"/>
              </a:rPr>
              <a:t>lement of the marketing mix that produces revenue; the other elements produce costs</a:t>
            </a:r>
          </a:p>
          <a:p>
            <a:r>
              <a:rPr lang="en-US" sz="2000" i="0" u="none" strike="noStrike" baseline="0" dirty="0">
                <a:latin typeface="Times New Roman" panose="02020603050405020304" pitchFamily="18" charset="0"/>
                <a:cs typeface="Times New Roman" panose="02020603050405020304" pitchFamily="18" charset="0"/>
              </a:rPr>
              <a:t>Pricing decisions are complex and difficult </a:t>
            </a:r>
          </a:p>
          <a:p>
            <a:r>
              <a:rPr lang="en-US" sz="2000" dirty="0">
                <a:latin typeface="Times New Roman" panose="02020603050405020304" pitchFamily="18" charset="0"/>
                <a:cs typeface="Times New Roman" panose="02020603050405020304" pitchFamily="18" charset="0"/>
              </a:rPr>
              <a:t>Influenced by </a:t>
            </a:r>
            <a:r>
              <a:rPr lang="en-US" sz="2000" i="0" u="none" strike="noStrike" baseline="0" dirty="0">
                <a:latin typeface="Times New Roman" panose="02020603050405020304" pitchFamily="18" charset="0"/>
                <a:cs typeface="Times New Roman" panose="02020603050405020304" pitchFamily="18" charset="0"/>
              </a:rPr>
              <a:t>many factors in making pricing decisions—the company, the customers, the competition, the marketing environment, firm’s marketing strategy and its target markets and </a:t>
            </a:r>
            <a:r>
              <a:rPr lang="en-GB" sz="2000" i="0" u="none" strike="noStrike" baseline="0" dirty="0">
                <a:latin typeface="Times New Roman" panose="02020603050405020304" pitchFamily="18" charset="0"/>
                <a:cs typeface="Times New Roman" panose="02020603050405020304" pitchFamily="18" charset="0"/>
              </a:rPr>
              <a:t>brand positionings.</a:t>
            </a:r>
          </a:p>
          <a:p>
            <a:r>
              <a:rPr lang="en-GB" sz="1800" i="0" u="none" strike="noStrike" baseline="0" dirty="0">
                <a:latin typeface="Times New Roman" panose="02020603050405020304" pitchFamily="18" charset="0"/>
                <a:cs typeface="Times New Roman" panose="02020603050405020304" pitchFamily="18" charset="0"/>
              </a:rPr>
              <a:t>Standardisation or “Strictly one-price policy,”</a:t>
            </a:r>
            <a:r>
              <a:rPr lang="en-GB" sz="2000" dirty="0">
                <a:latin typeface="Times New Roman" panose="02020603050405020304" pitchFamily="18" charset="0"/>
                <a:cs typeface="Times New Roman" panose="02020603050405020304" pitchFamily="18" charset="0"/>
              </a:rPr>
              <a:t> new idea toward organised retailing and integrated communication</a:t>
            </a:r>
            <a:endParaRPr lang="en-GB" sz="2000" i="0" u="none" strike="noStrike" baseline="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083944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01509-8683-4BE3-AA90-899673864312}"/>
              </a:ext>
            </a:extLst>
          </p:cNvPr>
          <p:cNvSpPr>
            <a:spLocks noGrp="1"/>
          </p:cNvSpPr>
          <p:nvPr>
            <p:ph type="title"/>
          </p:nvPr>
        </p:nvSpPr>
        <p:spPr/>
        <p:txBody>
          <a:bodyPr/>
          <a:lstStyle/>
          <a:p>
            <a:r>
              <a:rPr lang="en-US" sz="2800" b="0" i="0" u="none" strike="noStrike" baseline="0" dirty="0">
                <a:solidFill>
                  <a:srgbClr val="FFFFFF"/>
                </a:solidFill>
                <a:latin typeface="HelveticaNeue-Light"/>
              </a:rPr>
              <a:t>Steps in Setting a Pricing Policy</a:t>
            </a:r>
            <a:endParaRPr lang="en-GB" dirty="0"/>
          </a:p>
        </p:txBody>
      </p:sp>
      <p:sp>
        <p:nvSpPr>
          <p:cNvPr id="3" name="Content Placeholder 2">
            <a:extLst>
              <a:ext uri="{FF2B5EF4-FFF2-40B4-BE49-F238E27FC236}">
                <a16:creationId xmlns:a16="http://schemas.microsoft.com/office/drawing/2014/main" id="{86ADDA23-10FF-4118-B932-F5B3545151D6}"/>
              </a:ext>
            </a:extLst>
          </p:cNvPr>
          <p:cNvSpPr>
            <a:spLocks noGrp="1"/>
          </p:cNvSpPr>
          <p:nvPr>
            <p:ph idx="1"/>
          </p:nvPr>
        </p:nvSpPr>
        <p:spPr/>
        <p:txBody>
          <a:bodyPr>
            <a:normAutofit/>
          </a:bodyPr>
          <a:lstStyle/>
          <a:p>
            <a:r>
              <a:rPr lang="en-IN" sz="2000" dirty="0">
                <a:latin typeface="Times New Roman" panose="02020603050405020304" pitchFamily="18" charset="0"/>
                <a:cs typeface="Times New Roman" panose="02020603050405020304" pitchFamily="18" charset="0"/>
              </a:rPr>
              <a:t>Pricing decision is formed at several junctures</a:t>
            </a:r>
          </a:p>
          <a:p>
            <a:pPr lvl="1"/>
            <a:r>
              <a:rPr lang="en-IN" sz="1800" dirty="0">
                <a:latin typeface="Times New Roman" panose="02020603050405020304" pitchFamily="18" charset="0"/>
                <a:cs typeface="Times New Roman" panose="02020603050405020304" pitchFamily="18" charset="0"/>
              </a:rPr>
              <a:t>At the time of introduction of new product</a:t>
            </a:r>
          </a:p>
          <a:p>
            <a:pPr lvl="1"/>
            <a:r>
              <a:rPr lang="en-IN" sz="1800" dirty="0">
                <a:latin typeface="Times New Roman" panose="02020603050405020304" pitchFamily="18" charset="0"/>
                <a:cs typeface="Times New Roman" panose="02020603050405020304" pitchFamily="18" charset="0"/>
              </a:rPr>
              <a:t>At the time of introduction of new </a:t>
            </a:r>
            <a:r>
              <a:rPr lang="en-US" sz="1800" b="0" i="0" u="none" strike="noStrike" baseline="0" dirty="0">
                <a:latin typeface="Times New Roman" panose="02020603050405020304" pitchFamily="18" charset="0"/>
                <a:cs typeface="Times New Roman" panose="02020603050405020304" pitchFamily="18" charset="0"/>
              </a:rPr>
              <a:t>distribution channel or geographical area</a:t>
            </a:r>
          </a:p>
          <a:p>
            <a:pPr lvl="1"/>
            <a:r>
              <a:rPr lang="en-US" sz="1800" dirty="0">
                <a:latin typeface="Times New Roman" panose="02020603050405020304" pitchFamily="18" charset="0"/>
                <a:cs typeface="Times New Roman" panose="02020603050405020304" pitchFamily="18" charset="0"/>
              </a:rPr>
              <a:t>At the time of reintroduction of the product</a:t>
            </a:r>
          </a:p>
          <a:p>
            <a:r>
              <a:rPr lang="en-US" sz="2000" b="0" i="0" u="none" strike="noStrike" baseline="0" dirty="0">
                <a:latin typeface="Times New Roman" panose="02020603050405020304" pitchFamily="18" charset="0"/>
                <a:cs typeface="Times New Roman" panose="02020603050405020304" pitchFamily="18" charset="0"/>
              </a:rPr>
              <a:t>Single f</a:t>
            </a:r>
            <a:r>
              <a:rPr lang="en-US" sz="2000" dirty="0">
                <a:latin typeface="Times New Roman" panose="02020603050405020304" pitchFamily="18" charset="0"/>
                <a:cs typeface="Times New Roman" panose="02020603050405020304" pitchFamily="18" charset="0"/>
              </a:rPr>
              <a:t>irm can have different </a:t>
            </a:r>
            <a:r>
              <a:rPr lang="en-US" sz="2000" b="0" i="0" u="none" strike="noStrike" baseline="0" dirty="0">
                <a:latin typeface="Times New Roman" panose="02020603050405020304" pitchFamily="18" charset="0"/>
                <a:cs typeface="Times New Roman" panose="02020603050405020304" pitchFamily="18" charset="0"/>
              </a:rPr>
              <a:t>price points</a:t>
            </a:r>
          </a:p>
          <a:p>
            <a:r>
              <a:rPr lang="en-US" sz="2000" dirty="0">
                <a:latin typeface="Times New Roman" panose="02020603050405020304" pitchFamily="18" charset="0"/>
                <a:cs typeface="Times New Roman" panose="02020603050405020304" pitchFamily="18" charset="0"/>
              </a:rPr>
              <a:t>For instance, Marriott’s hotel brands : Marriott Vacation Club—Vacation Villas (highest price), Marriott Marquis (high price), Marriott (high-medium price), Renaissance (medium-high price), Courtyard (medium price), TownePlace Suites (medium-low price), and Fairfield Inn (low price). </a:t>
            </a:r>
            <a:endParaRPr lang="en-GB" dirty="0"/>
          </a:p>
        </p:txBody>
      </p:sp>
    </p:spTree>
    <p:extLst>
      <p:ext uri="{BB962C8B-B14F-4D97-AF65-F5344CB8AC3E}">
        <p14:creationId xmlns:p14="http://schemas.microsoft.com/office/powerpoint/2010/main" val="15013669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FB8D4-C5FF-44AD-90D0-50DF66FA59D5}"/>
              </a:ext>
            </a:extLst>
          </p:cNvPr>
          <p:cNvSpPr>
            <a:spLocks noGrp="1"/>
          </p:cNvSpPr>
          <p:nvPr>
            <p:ph type="title"/>
          </p:nvPr>
        </p:nvSpPr>
        <p:spPr/>
        <p:txBody>
          <a:bodyPr/>
          <a:lstStyle/>
          <a:p>
            <a:r>
              <a:rPr lang="en-US" dirty="0"/>
              <a:t>Steps in Setting a Pricing Policy</a:t>
            </a:r>
            <a:endParaRPr lang="en-GB" dirty="0"/>
          </a:p>
        </p:txBody>
      </p:sp>
      <p:graphicFrame>
        <p:nvGraphicFramePr>
          <p:cNvPr id="4" name="Content Placeholder 3">
            <a:extLst>
              <a:ext uri="{FF2B5EF4-FFF2-40B4-BE49-F238E27FC236}">
                <a16:creationId xmlns:a16="http://schemas.microsoft.com/office/drawing/2014/main" id="{C916B4A0-3E35-493E-B180-944B38C37BA9}"/>
              </a:ext>
            </a:extLst>
          </p:cNvPr>
          <p:cNvGraphicFramePr>
            <a:graphicFrameLocks noGrp="1"/>
          </p:cNvGraphicFramePr>
          <p:nvPr>
            <p:ph idx="1"/>
            <p:extLst>
              <p:ext uri="{D42A27DB-BD31-4B8C-83A1-F6EECF244321}">
                <p14:modId xmlns:p14="http://schemas.microsoft.com/office/powerpoint/2010/main" val="1294433435"/>
              </p:ext>
            </p:extLst>
          </p:nvPr>
        </p:nvGraphicFramePr>
        <p:xfrm>
          <a:off x="581192" y="2180496"/>
          <a:ext cx="11029615" cy="36783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956571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109EC-924D-4B27-BB7C-D6B2E6C195DA}"/>
              </a:ext>
            </a:extLst>
          </p:cNvPr>
          <p:cNvSpPr>
            <a:spLocks noGrp="1"/>
          </p:cNvSpPr>
          <p:nvPr>
            <p:ph type="title"/>
          </p:nvPr>
        </p:nvSpPr>
        <p:spPr/>
        <p:txBody>
          <a:bodyPr/>
          <a:lstStyle/>
          <a:p>
            <a:r>
              <a:rPr lang="en-US" sz="2800" b="1" i="0" u="none" strike="noStrike" baseline="0" dirty="0">
                <a:latin typeface="Times New Roman" panose="02020603050405020304" pitchFamily="18" charset="0"/>
              </a:rPr>
              <a:t>Step 1: Selecting the pricing objective</a:t>
            </a:r>
            <a:endParaRPr lang="en-GB" dirty="0"/>
          </a:p>
        </p:txBody>
      </p:sp>
      <p:graphicFrame>
        <p:nvGraphicFramePr>
          <p:cNvPr id="4" name="Content Placeholder 3">
            <a:extLst>
              <a:ext uri="{FF2B5EF4-FFF2-40B4-BE49-F238E27FC236}">
                <a16:creationId xmlns:a16="http://schemas.microsoft.com/office/drawing/2014/main" id="{571127CF-5F52-4AF7-9885-E08E5BE4D64C}"/>
              </a:ext>
            </a:extLst>
          </p:cNvPr>
          <p:cNvGraphicFramePr>
            <a:graphicFrameLocks noGrp="1"/>
          </p:cNvGraphicFramePr>
          <p:nvPr>
            <p:ph idx="1"/>
            <p:extLst>
              <p:ext uri="{D42A27DB-BD31-4B8C-83A1-F6EECF244321}">
                <p14:modId xmlns:p14="http://schemas.microsoft.com/office/powerpoint/2010/main" val="664398984"/>
              </p:ext>
            </p:extLst>
          </p:nvPr>
        </p:nvGraphicFramePr>
        <p:xfrm>
          <a:off x="581192" y="2052159"/>
          <a:ext cx="11029616" cy="44609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378021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15FF5-0B16-43DE-A18F-65E1528BB3E1}"/>
              </a:ext>
            </a:extLst>
          </p:cNvPr>
          <p:cNvSpPr>
            <a:spLocks noGrp="1"/>
          </p:cNvSpPr>
          <p:nvPr>
            <p:ph type="title"/>
          </p:nvPr>
        </p:nvSpPr>
        <p:spPr/>
        <p:txBody>
          <a:bodyPr/>
          <a:lstStyle/>
          <a:p>
            <a:r>
              <a:rPr lang="en-US" sz="2800" b="1" i="0" u="none" strike="noStrike" baseline="0" dirty="0">
                <a:latin typeface="Times New Roman" panose="02020603050405020304" pitchFamily="18" charset="0"/>
              </a:rPr>
              <a:t>pricing objective</a:t>
            </a:r>
            <a:endParaRPr lang="en-GB" dirty="0"/>
          </a:p>
        </p:txBody>
      </p:sp>
      <p:graphicFrame>
        <p:nvGraphicFramePr>
          <p:cNvPr id="4" name="Content Placeholder 3">
            <a:extLst>
              <a:ext uri="{FF2B5EF4-FFF2-40B4-BE49-F238E27FC236}">
                <a16:creationId xmlns:a16="http://schemas.microsoft.com/office/drawing/2014/main" id="{3EFA0E54-9239-4830-A6A6-9679AC32A36C}"/>
              </a:ext>
            </a:extLst>
          </p:cNvPr>
          <p:cNvGraphicFramePr>
            <a:graphicFrameLocks noGrp="1"/>
          </p:cNvGraphicFramePr>
          <p:nvPr>
            <p:ph idx="1"/>
            <p:extLst>
              <p:ext uri="{D42A27DB-BD31-4B8C-83A1-F6EECF244321}">
                <p14:modId xmlns:p14="http://schemas.microsoft.com/office/powerpoint/2010/main" val="3427603062"/>
              </p:ext>
            </p:extLst>
          </p:nvPr>
        </p:nvGraphicFramePr>
        <p:xfrm>
          <a:off x="581192" y="2180496"/>
          <a:ext cx="11029615" cy="38513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208793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E42E2-505C-4F8E-AB6A-DFC6905A97E8}"/>
              </a:ext>
            </a:extLst>
          </p:cNvPr>
          <p:cNvSpPr>
            <a:spLocks noGrp="1"/>
          </p:cNvSpPr>
          <p:nvPr>
            <p:ph type="title"/>
          </p:nvPr>
        </p:nvSpPr>
        <p:spPr/>
        <p:txBody>
          <a:bodyPr/>
          <a:lstStyle/>
          <a:p>
            <a:r>
              <a:rPr lang="en-IN" dirty="0"/>
              <a:t>Discussion question</a:t>
            </a:r>
            <a:endParaRPr lang="en-GB" dirty="0"/>
          </a:p>
        </p:txBody>
      </p:sp>
      <p:sp>
        <p:nvSpPr>
          <p:cNvPr id="3" name="Content Placeholder 2">
            <a:extLst>
              <a:ext uri="{FF2B5EF4-FFF2-40B4-BE49-F238E27FC236}">
                <a16:creationId xmlns:a16="http://schemas.microsoft.com/office/drawing/2014/main" id="{CD0980FC-5D0E-4199-BBF7-C1157C2AF2AD}"/>
              </a:ext>
            </a:extLst>
          </p:cNvPr>
          <p:cNvSpPr>
            <a:spLocks noGrp="1"/>
          </p:cNvSpPr>
          <p:nvPr>
            <p:ph idx="1"/>
          </p:nvPr>
        </p:nvSpPr>
        <p:spPr/>
        <p:txBody>
          <a:bodyPr>
            <a:normAutofit/>
          </a:bodyPr>
          <a:lstStyle/>
          <a:p>
            <a:pPr algn="l">
              <a:lnSpc>
                <a:spcPct val="200000"/>
              </a:lnSpc>
            </a:pPr>
            <a:r>
              <a:rPr lang="en-US" sz="2400" i="0" u="none" strike="noStrike" baseline="0" dirty="0">
                <a:solidFill>
                  <a:srgbClr val="000000"/>
                </a:solidFill>
                <a:latin typeface="Times New Roman" panose="02020603050405020304" pitchFamily="18" charset="0"/>
              </a:rPr>
              <a:t>Many companies engage in “market skimming,” offering new products at whatever price the market will bear, then over time decreasing the price in order to gain the maximum profit from each market segment. Can you think of any </a:t>
            </a:r>
            <a:r>
              <a:rPr lang="en-GB" sz="2400" i="0" u="none" strike="noStrike" baseline="0" dirty="0">
                <a:solidFill>
                  <a:srgbClr val="000000"/>
                </a:solidFill>
                <a:latin typeface="Times New Roman" panose="02020603050405020304" pitchFamily="18" charset="0"/>
              </a:rPr>
              <a:t>products that wouldn’t fit this pricing model? Why not?</a:t>
            </a:r>
            <a:endParaRPr lang="en-GB" sz="2400" dirty="0"/>
          </a:p>
        </p:txBody>
      </p:sp>
    </p:spTree>
    <p:extLst>
      <p:ext uri="{BB962C8B-B14F-4D97-AF65-F5344CB8AC3E}">
        <p14:creationId xmlns:p14="http://schemas.microsoft.com/office/powerpoint/2010/main" val="32766644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E280B-6E17-4187-A524-F6E3264245F2}"/>
              </a:ext>
            </a:extLst>
          </p:cNvPr>
          <p:cNvSpPr>
            <a:spLocks noGrp="1"/>
          </p:cNvSpPr>
          <p:nvPr>
            <p:ph type="title"/>
          </p:nvPr>
        </p:nvSpPr>
        <p:spPr/>
        <p:txBody>
          <a:bodyPr/>
          <a:lstStyle/>
          <a:p>
            <a:r>
              <a:rPr lang="en-GB" sz="1800" b="1" i="0" u="none" strike="noStrike" baseline="0" dirty="0">
                <a:latin typeface="Times New Roman" panose="02020603050405020304" pitchFamily="18" charset="0"/>
              </a:rPr>
              <a:t>Step 2: Determining Demand</a:t>
            </a:r>
            <a:endParaRPr lang="en-GB" dirty="0"/>
          </a:p>
        </p:txBody>
      </p:sp>
      <p:sp>
        <p:nvSpPr>
          <p:cNvPr id="3" name="Content Placeholder 2">
            <a:extLst>
              <a:ext uri="{FF2B5EF4-FFF2-40B4-BE49-F238E27FC236}">
                <a16:creationId xmlns:a16="http://schemas.microsoft.com/office/drawing/2014/main" id="{8B139C12-958E-4478-BC56-8DD1F00BF7DB}"/>
              </a:ext>
            </a:extLst>
          </p:cNvPr>
          <p:cNvSpPr>
            <a:spLocks noGrp="1"/>
          </p:cNvSpPr>
          <p:nvPr>
            <p:ph idx="1"/>
          </p:nvPr>
        </p:nvSpPr>
        <p:spPr>
          <a:xfrm>
            <a:off x="581192" y="2304139"/>
            <a:ext cx="7741640" cy="4236346"/>
          </a:xfrm>
        </p:spPr>
        <p:txBody>
          <a:bodyPr>
            <a:normAutofit fontScale="92500" lnSpcReduction="20000"/>
          </a:bodyPr>
          <a:lstStyle/>
          <a:p>
            <a:pPr algn="l"/>
            <a:r>
              <a:rPr lang="en-GB" sz="1700" b="1" i="0" u="none" strike="noStrike" baseline="0" dirty="0">
                <a:solidFill>
                  <a:srgbClr val="000000"/>
                </a:solidFill>
                <a:latin typeface="Times New Roman" panose="02020603050405020304" pitchFamily="18" charset="0"/>
                <a:cs typeface="Times New Roman" panose="02020603050405020304" pitchFamily="18" charset="0"/>
              </a:rPr>
              <a:t>Price sensitivity And Demand elasticity</a:t>
            </a:r>
          </a:p>
          <a:p>
            <a:pPr lvl="1"/>
            <a:r>
              <a:rPr lang="en-US" sz="1700" b="0" i="0" u="none" strike="noStrike" baseline="0" dirty="0">
                <a:latin typeface="Times New Roman" panose="02020603050405020304" pitchFamily="18" charset="0"/>
                <a:cs typeface="Times New Roman" panose="02020603050405020304" pitchFamily="18" charset="0"/>
              </a:rPr>
              <a:t>Each price will lead to a different level of demand depicted by demand curve.</a:t>
            </a:r>
          </a:p>
          <a:p>
            <a:pPr lvl="1"/>
            <a:r>
              <a:rPr lang="en-US" sz="1700" dirty="0">
                <a:latin typeface="Times New Roman" panose="02020603050405020304" pitchFamily="18" charset="0"/>
                <a:cs typeface="Times New Roman" panose="02020603050405020304" pitchFamily="18" charset="0"/>
              </a:rPr>
              <a:t>Demand curve is downward sloping based on </a:t>
            </a:r>
            <a:r>
              <a:rPr lang="en-US" sz="1700" i="1" dirty="0">
                <a:latin typeface="Times New Roman" panose="02020603050405020304" pitchFamily="18" charset="0"/>
                <a:cs typeface="Times New Roman" panose="02020603050405020304" pitchFamily="18" charset="0"/>
              </a:rPr>
              <a:t>the law of demand</a:t>
            </a:r>
            <a:r>
              <a:rPr lang="en-US" sz="1700" dirty="0">
                <a:latin typeface="Times New Roman" panose="02020603050405020304" pitchFamily="18" charset="0"/>
                <a:cs typeface="Times New Roman" panose="02020603050405020304" pitchFamily="18" charset="0"/>
              </a:rPr>
              <a:t> suggest higher the price lower the demand (Figure 2) </a:t>
            </a:r>
          </a:p>
          <a:p>
            <a:pPr lvl="1"/>
            <a:r>
              <a:rPr lang="en-GB" sz="1700" b="0" i="0" u="none" strike="noStrike" baseline="0" dirty="0">
                <a:latin typeface="Times New Roman" panose="02020603050405020304" pitchFamily="18" charset="0"/>
                <a:cs typeface="Times New Roman" panose="02020603050405020304" pitchFamily="18" charset="0"/>
              </a:rPr>
              <a:t>For prestige goods,</a:t>
            </a:r>
            <a:r>
              <a:rPr lang="en-US" sz="1700" b="0" i="0" u="none" strike="noStrike" baseline="0" dirty="0">
                <a:latin typeface="Times New Roman" panose="02020603050405020304" pitchFamily="18" charset="0"/>
                <a:cs typeface="Times New Roman" panose="02020603050405020304" pitchFamily="18" charset="0"/>
              </a:rPr>
              <a:t>the demand curve sometimes slopes upward e.g., luxury goods. </a:t>
            </a:r>
          </a:p>
          <a:p>
            <a:pPr lvl="1"/>
            <a:r>
              <a:rPr lang="en-US" sz="1700" dirty="0">
                <a:latin typeface="Times New Roman" panose="02020603050405020304" pitchFamily="18" charset="0"/>
                <a:cs typeface="Times New Roman" panose="02020603050405020304" pitchFamily="18" charset="0"/>
              </a:rPr>
              <a:t>H</a:t>
            </a:r>
            <a:r>
              <a:rPr lang="en-GB" sz="1700" b="0" i="0" u="none" strike="noStrike" baseline="0" dirty="0">
                <a:latin typeface="Times New Roman" panose="02020603050405020304" pitchFamily="18" charset="0"/>
                <a:cs typeface="Times New Roman" panose="02020603050405020304" pitchFamily="18" charset="0"/>
              </a:rPr>
              <a:t>ow responsive, or elastic, </a:t>
            </a:r>
            <a:r>
              <a:rPr lang="en-US" sz="1700" b="0" i="0" u="none" strike="noStrike" baseline="0" dirty="0">
                <a:latin typeface="Times New Roman" panose="02020603050405020304" pitchFamily="18" charset="0"/>
                <a:cs typeface="Times New Roman" panose="02020603050405020304" pitchFamily="18" charset="0"/>
              </a:rPr>
              <a:t>demand is to a change in price is known as elasticity of demand. (Figure 2.(b).)</a:t>
            </a:r>
          </a:p>
          <a:p>
            <a:pPr lvl="1"/>
            <a:r>
              <a:rPr lang="en-US" sz="1700" dirty="0">
                <a:latin typeface="Times New Roman" panose="02020603050405020304" pitchFamily="18" charset="0"/>
                <a:cs typeface="Times New Roman" panose="02020603050405020304" pitchFamily="18" charset="0"/>
              </a:rPr>
              <a:t>C</a:t>
            </a:r>
            <a:r>
              <a:rPr lang="en-US" sz="1700" b="0" i="0" u="none" strike="noStrike" baseline="0" dirty="0">
                <a:latin typeface="Times New Roman" panose="02020603050405020304" pitchFamily="18" charset="0"/>
                <a:cs typeface="Times New Roman" panose="02020603050405020304" pitchFamily="18" charset="0"/>
              </a:rPr>
              <a:t>ompanies prefer customers who </a:t>
            </a:r>
            <a:r>
              <a:rPr lang="en-US" sz="1700" b="0" i="1" u="none" strike="noStrike" baseline="0" dirty="0">
                <a:latin typeface="Times New Roman" panose="02020603050405020304" pitchFamily="18" charset="0"/>
                <a:cs typeface="Times New Roman" panose="02020603050405020304" pitchFamily="18" charset="0"/>
              </a:rPr>
              <a:t>are less price-sensitive </a:t>
            </a:r>
            <a:r>
              <a:rPr lang="en-US" sz="1700" b="0" i="0" u="none" strike="noStrike" baseline="0" dirty="0">
                <a:latin typeface="Times New Roman" panose="02020603050405020304" pitchFamily="18" charset="0"/>
                <a:cs typeface="Times New Roman" panose="02020603050405020304" pitchFamily="18" charset="0"/>
              </a:rPr>
              <a:t>and more loyal to the brand (</a:t>
            </a:r>
            <a:r>
              <a:rPr lang="en-US" sz="1700" b="1" i="0" u="none" strike="noStrike" baseline="0" dirty="0">
                <a:solidFill>
                  <a:srgbClr val="000000"/>
                </a:solidFill>
                <a:latin typeface="Times New Roman" panose="02020603050405020304" pitchFamily="18" charset="0"/>
              </a:rPr>
              <a:t>Tom Nagle )</a:t>
            </a:r>
            <a:endParaRPr lang="en-US" sz="1700" b="0" i="0" u="none" strike="noStrike" baseline="0" dirty="0">
              <a:latin typeface="Times New Roman" panose="02020603050405020304" pitchFamily="18" charset="0"/>
              <a:cs typeface="Times New Roman" panose="02020603050405020304" pitchFamily="18" charset="0"/>
            </a:endParaRPr>
          </a:p>
          <a:p>
            <a:pPr lvl="2"/>
            <a:r>
              <a:rPr lang="en-US" sz="1700" dirty="0">
                <a:latin typeface="Times New Roman" panose="02020603050405020304" pitchFamily="18" charset="0"/>
                <a:cs typeface="Times New Roman" panose="02020603050405020304" pitchFamily="18" charset="0"/>
              </a:rPr>
              <a:t>The product is more distinctive.</a:t>
            </a:r>
          </a:p>
          <a:p>
            <a:pPr lvl="2"/>
            <a:r>
              <a:rPr lang="en-US" sz="1700" dirty="0">
                <a:latin typeface="Times New Roman" panose="02020603050405020304" pitchFamily="18" charset="0"/>
                <a:cs typeface="Times New Roman" panose="02020603050405020304" pitchFamily="18" charset="0"/>
              </a:rPr>
              <a:t>Buyers are less aware of substitutes.</a:t>
            </a:r>
          </a:p>
          <a:p>
            <a:pPr lvl="2"/>
            <a:r>
              <a:rPr lang="en-US" sz="1700" b="0" i="0" u="none" strike="noStrike" baseline="0" dirty="0">
                <a:latin typeface="Times New Roman" panose="02020603050405020304" pitchFamily="18" charset="0"/>
                <a:cs typeface="Times New Roman" panose="02020603050405020304" pitchFamily="18" charset="0"/>
              </a:rPr>
              <a:t>Buyers cannot easily compare the quality of substitutes.</a:t>
            </a:r>
          </a:p>
          <a:p>
            <a:pPr lvl="2"/>
            <a:r>
              <a:rPr lang="en-US" sz="1700" b="0" i="0" u="none" strike="noStrike" baseline="0" dirty="0">
                <a:latin typeface="Times New Roman" panose="02020603050405020304" pitchFamily="18" charset="0"/>
                <a:cs typeface="Times New Roman" panose="02020603050405020304" pitchFamily="18" charset="0"/>
              </a:rPr>
              <a:t>The expenditure is a smaller part of the buyer’s total income.</a:t>
            </a:r>
            <a:endParaRPr lang="en-GB" sz="1700" b="1" dirty="0">
              <a:solidFill>
                <a:srgbClr val="000000"/>
              </a:solidFill>
              <a:latin typeface="Times New Roman" panose="02020603050405020304" pitchFamily="18" charset="0"/>
              <a:cs typeface="Times New Roman" panose="02020603050405020304" pitchFamily="18" charset="0"/>
            </a:endParaRPr>
          </a:p>
          <a:p>
            <a:pPr lvl="2"/>
            <a:r>
              <a:rPr lang="en-US" sz="1700" b="0" i="0" u="none" strike="noStrike" baseline="0" dirty="0">
                <a:latin typeface="Times New Roman" panose="02020603050405020304" pitchFamily="18" charset="0"/>
                <a:cs typeface="Times New Roman" panose="02020603050405020304" pitchFamily="18" charset="0"/>
              </a:rPr>
              <a:t>The product is assumed to have more quality, prestige, or exclusiveness.</a:t>
            </a:r>
            <a:endParaRPr lang="en-GB" sz="1700" b="1" dirty="0">
              <a:solidFill>
                <a:srgbClr val="000000"/>
              </a:solidFill>
              <a:latin typeface="Times New Roman" panose="02020603050405020304" pitchFamily="18" charset="0"/>
              <a:cs typeface="Times New Roman" panose="02020603050405020304" pitchFamily="18" charset="0"/>
            </a:endParaRPr>
          </a:p>
          <a:p>
            <a:pPr marL="0" indent="0" algn="l">
              <a:buNone/>
            </a:pPr>
            <a:endParaRPr lang="en-GB"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952DB9CA-3658-478C-87A8-F50C2EA266C1}"/>
              </a:ext>
            </a:extLst>
          </p:cNvPr>
          <p:cNvPicPr>
            <a:picLocks noChangeAspect="1"/>
          </p:cNvPicPr>
          <p:nvPr/>
        </p:nvPicPr>
        <p:blipFill rotWithShape="1">
          <a:blip r:embed="rId3"/>
          <a:srcRect l="13348" t="31309" r="66503" b="36194"/>
          <a:stretch/>
        </p:blipFill>
        <p:spPr>
          <a:xfrm>
            <a:off x="8322832" y="1888210"/>
            <a:ext cx="3287976" cy="2361848"/>
          </a:xfrm>
          <a:prstGeom prst="rect">
            <a:avLst/>
          </a:prstGeom>
        </p:spPr>
      </p:pic>
      <p:pic>
        <p:nvPicPr>
          <p:cNvPr id="5" name="Picture 4">
            <a:extLst>
              <a:ext uri="{FF2B5EF4-FFF2-40B4-BE49-F238E27FC236}">
                <a16:creationId xmlns:a16="http://schemas.microsoft.com/office/drawing/2014/main" id="{7BA725EC-D086-4DCD-AF1F-E7B60191B329}"/>
              </a:ext>
            </a:extLst>
          </p:cNvPr>
          <p:cNvPicPr>
            <a:picLocks noChangeAspect="1"/>
          </p:cNvPicPr>
          <p:nvPr/>
        </p:nvPicPr>
        <p:blipFill rotWithShape="1">
          <a:blip r:embed="rId4"/>
          <a:srcRect l="33020" t="27186" r="44114" b="41539"/>
          <a:stretch/>
        </p:blipFill>
        <p:spPr>
          <a:xfrm>
            <a:off x="8407731" y="4250058"/>
            <a:ext cx="3693225" cy="2361848"/>
          </a:xfrm>
          <a:prstGeom prst="rect">
            <a:avLst/>
          </a:prstGeom>
        </p:spPr>
      </p:pic>
    </p:spTree>
    <p:extLst>
      <p:ext uri="{BB962C8B-B14F-4D97-AF65-F5344CB8AC3E}">
        <p14:creationId xmlns:p14="http://schemas.microsoft.com/office/powerpoint/2010/main" val="24286919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BDAA1-F241-4FDE-A784-C5CCD44C34B8}"/>
              </a:ext>
            </a:extLst>
          </p:cNvPr>
          <p:cNvSpPr>
            <a:spLocks noGrp="1"/>
          </p:cNvSpPr>
          <p:nvPr>
            <p:ph type="title"/>
          </p:nvPr>
        </p:nvSpPr>
        <p:spPr/>
        <p:txBody>
          <a:bodyPr/>
          <a:lstStyle/>
          <a:p>
            <a:r>
              <a:rPr kumimoji="0" lang="en-GB" sz="1800" b="1" i="0" u="none" strike="noStrike" kern="1200" cap="all" spc="0" normalizeH="0" baseline="0" noProof="0" dirty="0">
                <a:ln>
                  <a:noFill/>
                </a:ln>
                <a:solidFill>
                  <a:prstClr val="white"/>
                </a:solidFill>
                <a:effectLst/>
                <a:uLnTx/>
                <a:uFillTx/>
                <a:latin typeface="Times New Roman" panose="02020603050405020304" pitchFamily="18" charset="0"/>
                <a:ea typeface="+mj-ea"/>
                <a:cs typeface="+mj-cs"/>
              </a:rPr>
              <a:t>Step 2: Determining Demand: </a:t>
            </a:r>
            <a:r>
              <a:rPr kumimoji="0" lang="en-US" sz="1800" b="1" i="0" u="none" strike="noStrike" kern="1200" cap="all" spc="0" normalizeH="0" baseline="0" noProof="0" dirty="0">
                <a:ln>
                  <a:noFill/>
                </a:ln>
                <a:solidFill>
                  <a:prstClr val="white"/>
                </a:solidFill>
                <a:effectLst/>
                <a:uLnTx/>
                <a:uFillTx/>
                <a:latin typeface="Times New Roman" panose="02020603050405020304" pitchFamily="18" charset="0"/>
                <a:ea typeface="+mj-ea"/>
                <a:cs typeface="+mj-cs"/>
              </a:rPr>
              <a:t> Total Cost of Ownership (TCO)</a:t>
            </a:r>
            <a:endParaRPr lang="en-GB" dirty="0"/>
          </a:p>
        </p:txBody>
      </p:sp>
      <p:sp>
        <p:nvSpPr>
          <p:cNvPr id="3" name="Content Placeholder 2">
            <a:extLst>
              <a:ext uri="{FF2B5EF4-FFF2-40B4-BE49-F238E27FC236}">
                <a16:creationId xmlns:a16="http://schemas.microsoft.com/office/drawing/2014/main" id="{A38CF5FE-7D99-4566-8FEB-CBABF665D608}"/>
              </a:ext>
            </a:extLst>
          </p:cNvPr>
          <p:cNvSpPr>
            <a:spLocks noGrp="1"/>
          </p:cNvSpPr>
          <p:nvPr>
            <p:ph idx="1"/>
          </p:nvPr>
        </p:nvSpPr>
        <p:spPr>
          <a:xfrm>
            <a:off x="581192" y="2477541"/>
            <a:ext cx="11029615" cy="3678303"/>
          </a:xfrm>
        </p:spPr>
        <p:txBody>
          <a:bodyPr/>
          <a:lstStyle/>
          <a:p>
            <a:r>
              <a:rPr lang="en-US" sz="1800" b="0" i="0" u="none" strike="noStrike" baseline="0" dirty="0">
                <a:solidFill>
                  <a:srgbClr val="DD8400"/>
                </a:solidFill>
                <a:latin typeface="Times New Roman" panose="02020603050405020304" pitchFamily="18" charset="0"/>
                <a:cs typeface="Times New Roman" panose="02020603050405020304" pitchFamily="18" charset="0"/>
              </a:rPr>
              <a:t> </a:t>
            </a:r>
            <a:r>
              <a:rPr lang="en-US" sz="2400" b="1" i="0" u="none" strike="noStrike" baseline="0" dirty="0">
                <a:solidFill>
                  <a:srgbClr val="000000"/>
                </a:solidFill>
                <a:latin typeface="Times New Roman" panose="02020603050405020304" pitchFamily="18" charset="0"/>
                <a:cs typeface="Times New Roman" panose="02020603050405020304" pitchFamily="18" charset="0"/>
              </a:rPr>
              <a:t>Total Cost of Ownership (TCO)</a:t>
            </a:r>
          </a:p>
          <a:p>
            <a:pPr lvl="1"/>
            <a:r>
              <a:rPr lang="en-GB" sz="2400" b="0" i="0" u="none" strike="noStrike" baseline="0" dirty="0">
                <a:latin typeface="Times New Roman" panose="02020603050405020304" pitchFamily="18" charset="0"/>
                <a:cs typeface="Times New Roman" panose="02020603050405020304" pitchFamily="18" charset="0"/>
              </a:rPr>
              <a:t>Convince customers that product</a:t>
            </a:r>
            <a:r>
              <a:rPr lang="en-US" sz="2400" b="0" i="0" u="none" strike="noStrike" baseline="0" dirty="0">
                <a:latin typeface="Times New Roman" panose="02020603050405020304" pitchFamily="18" charset="0"/>
                <a:cs typeface="Times New Roman" panose="02020603050405020304" pitchFamily="18" charset="0"/>
              </a:rPr>
              <a:t> offers the lowest </a:t>
            </a:r>
            <a:r>
              <a:rPr lang="en-US" sz="2400" b="0" i="1" u="none" strike="noStrike" baseline="0" dirty="0">
                <a:latin typeface="Times New Roman" panose="02020603050405020304" pitchFamily="18" charset="0"/>
                <a:cs typeface="Times New Roman" panose="02020603050405020304" pitchFamily="18" charset="0"/>
              </a:rPr>
              <a:t>total cost of ownership</a:t>
            </a:r>
          </a:p>
          <a:p>
            <a:pPr lvl="1"/>
            <a:r>
              <a:rPr lang="en-US" sz="2400" b="0" i="0" u="none" strike="noStrike" baseline="0" dirty="0">
                <a:latin typeface="Times New Roman" panose="02020603050405020304" pitchFamily="18" charset="0"/>
                <a:cs typeface="Times New Roman" panose="02020603050405020304" pitchFamily="18" charset="0"/>
              </a:rPr>
              <a:t>Offer all sorts of services to differentiate their products while </a:t>
            </a:r>
            <a:r>
              <a:rPr lang="en-US" sz="2400" b="0" i="1" u="none" strike="noStrike" baseline="0" dirty="0">
                <a:latin typeface="Times New Roman" panose="02020603050405020304" pitchFamily="18" charset="0"/>
                <a:cs typeface="Times New Roman" panose="02020603050405020304" pitchFamily="18" charset="0"/>
              </a:rPr>
              <a:t>charging for them</a:t>
            </a:r>
            <a:r>
              <a:rPr lang="en-US" sz="2400" b="0" i="0" u="none" strike="noStrike" baseline="0" dirty="0">
                <a:latin typeface="Times New Roman" panose="02020603050405020304" pitchFamily="18" charset="0"/>
                <a:cs typeface="Times New Roman" panose="02020603050405020304" pitchFamily="18" charset="0"/>
              </a:rPr>
              <a:t>.</a:t>
            </a:r>
          </a:p>
          <a:p>
            <a:pPr lvl="1"/>
            <a:r>
              <a:rPr lang="en-GB" sz="2400" dirty="0">
                <a:latin typeface="Times New Roman" panose="02020603050405020304" pitchFamily="18" charset="0"/>
                <a:cs typeface="Times New Roman" panose="02020603050405020304" pitchFamily="18" charset="0"/>
              </a:rPr>
              <a:t>T</a:t>
            </a:r>
            <a:r>
              <a:rPr lang="en-GB" sz="2400" b="0" i="0" u="none" strike="noStrike" baseline="0" dirty="0">
                <a:latin typeface="Times New Roman" panose="02020603050405020304" pitchFamily="18" charset="0"/>
                <a:cs typeface="Times New Roman" panose="02020603050405020304" pitchFamily="18" charset="0"/>
              </a:rPr>
              <a:t>reat the service elements as value-enhancing augmentations (Can be charged for) rather than sales incentives.</a:t>
            </a:r>
            <a:endParaRPr lang="en-US" sz="2400" b="1" dirty="0">
              <a:solidFill>
                <a:srgbClr val="000000"/>
              </a:solidFill>
              <a:latin typeface="Times New Roman" panose="02020603050405020304" pitchFamily="18" charset="0"/>
              <a:cs typeface="Times New Roman" panose="02020603050405020304" pitchFamily="18" charset="0"/>
            </a:endParaRPr>
          </a:p>
          <a:p>
            <a:endParaRPr lang="en-GB" dirty="0">
              <a:latin typeface="Times New Roman" panose="02020603050405020304" pitchFamily="18" charset="0"/>
              <a:cs typeface="Times New Roman" panose="02020603050405020304" pitchFamily="18" charset="0"/>
            </a:endParaRPr>
          </a:p>
          <a:p>
            <a:endParaRPr lang="en-GB" dirty="0"/>
          </a:p>
        </p:txBody>
      </p:sp>
    </p:spTree>
    <p:extLst>
      <p:ext uri="{BB962C8B-B14F-4D97-AF65-F5344CB8AC3E}">
        <p14:creationId xmlns:p14="http://schemas.microsoft.com/office/powerpoint/2010/main" val="24103346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EC76E-CA7E-48A2-B216-5F273ECD4522}"/>
              </a:ext>
            </a:extLst>
          </p:cNvPr>
          <p:cNvSpPr>
            <a:spLocks noGrp="1"/>
          </p:cNvSpPr>
          <p:nvPr>
            <p:ph type="title"/>
          </p:nvPr>
        </p:nvSpPr>
        <p:spPr/>
        <p:txBody>
          <a:bodyPr/>
          <a:lstStyle/>
          <a:p>
            <a:r>
              <a:rPr lang="en-GB" sz="1800" b="1" i="0" u="none" strike="noStrike" baseline="0" dirty="0">
                <a:latin typeface="Times New Roman" panose="02020603050405020304" pitchFamily="18" charset="0"/>
              </a:rPr>
              <a:t>Step 3: Estimating Cost</a:t>
            </a:r>
            <a:endParaRPr lang="en-GB" dirty="0"/>
          </a:p>
        </p:txBody>
      </p:sp>
      <p:sp>
        <p:nvSpPr>
          <p:cNvPr id="3" name="Content Placeholder 2">
            <a:extLst>
              <a:ext uri="{FF2B5EF4-FFF2-40B4-BE49-F238E27FC236}">
                <a16:creationId xmlns:a16="http://schemas.microsoft.com/office/drawing/2014/main" id="{04D4EA57-BBC9-4923-8AC8-3FFE06A1B4B8}"/>
              </a:ext>
            </a:extLst>
          </p:cNvPr>
          <p:cNvSpPr>
            <a:spLocks noGrp="1"/>
          </p:cNvSpPr>
          <p:nvPr>
            <p:ph idx="1"/>
          </p:nvPr>
        </p:nvSpPr>
        <p:spPr/>
        <p:txBody>
          <a:bodyPr>
            <a:normAutofit/>
          </a:bodyPr>
          <a:lstStyle/>
          <a:p>
            <a:r>
              <a:rPr lang="en-GB" sz="1800" b="0" i="0" u="none" strike="noStrike" baseline="0" dirty="0">
                <a:latin typeface="Times New Roman" panose="02020603050405020304" pitchFamily="18" charset="0"/>
                <a:cs typeface="Times New Roman" panose="02020603050405020304" pitchFamily="18" charset="0"/>
              </a:rPr>
              <a:t>Demand sets a ceiling on the price. Costs set the floor</a:t>
            </a:r>
          </a:p>
          <a:p>
            <a:pPr algn="l"/>
            <a:r>
              <a:rPr lang="en-US" sz="1800" b="0" i="0" u="none" strike="noStrike" baseline="0" dirty="0">
                <a:latin typeface="Times New Roman" panose="02020603050405020304" pitchFamily="18" charset="0"/>
                <a:cs typeface="Times New Roman" panose="02020603050405020304" pitchFamily="18" charset="0"/>
              </a:rPr>
              <a:t>Price that covers its cost of producing, distributing, and selling the product, including a fair return for effort and risk</a:t>
            </a:r>
            <a:endParaRPr lang="en-US" sz="1800" b="1" i="0" u="none" strike="noStrike" baseline="0" dirty="0">
              <a:solidFill>
                <a:srgbClr val="000000"/>
              </a:solidFill>
              <a:latin typeface="Times New Roman" panose="02020603050405020304" pitchFamily="18" charset="0"/>
              <a:cs typeface="Times New Roman" panose="02020603050405020304" pitchFamily="18" charset="0"/>
            </a:endParaRPr>
          </a:p>
          <a:p>
            <a:r>
              <a:rPr lang="en-US" sz="1800" b="1" i="0" u="none" strike="noStrike" baseline="0" dirty="0">
                <a:solidFill>
                  <a:srgbClr val="000000"/>
                </a:solidFill>
                <a:latin typeface="Times New Roman" panose="02020603050405020304" pitchFamily="18" charset="0"/>
                <a:cs typeface="Times New Roman" panose="02020603050405020304" pitchFamily="18" charset="0"/>
              </a:rPr>
              <a:t>Types of Cost and Levels of Production</a:t>
            </a:r>
          </a:p>
          <a:p>
            <a:pPr lvl="1"/>
            <a:r>
              <a:rPr lang="en-GB" b="1" i="0" u="none" strike="noStrike" baseline="0" dirty="0">
                <a:solidFill>
                  <a:srgbClr val="000000"/>
                </a:solidFill>
                <a:latin typeface="Times New Roman" panose="02020603050405020304" pitchFamily="18" charset="0"/>
                <a:cs typeface="Times New Roman" panose="02020603050405020304" pitchFamily="18" charset="0"/>
              </a:rPr>
              <a:t>Fixed costs (overhead)</a:t>
            </a:r>
          </a:p>
          <a:p>
            <a:pPr lvl="1"/>
            <a:r>
              <a:rPr lang="en-GB" b="1" i="0" u="none" strike="noStrike" baseline="0" dirty="0">
                <a:solidFill>
                  <a:srgbClr val="000000"/>
                </a:solidFill>
                <a:latin typeface="Times New Roman" panose="02020603050405020304" pitchFamily="18" charset="0"/>
                <a:cs typeface="Times New Roman" panose="02020603050405020304" pitchFamily="18" charset="0"/>
              </a:rPr>
              <a:t>Variable cost</a:t>
            </a:r>
          </a:p>
          <a:p>
            <a:pPr lvl="1"/>
            <a:r>
              <a:rPr lang="en-GB" b="1" i="0" u="none" strike="noStrike" baseline="0" dirty="0">
                <a:solidFill>
                  <a:srgbClr val="000000"/>
                </a:solidFill>
                <a:latin typeface="Times New Roman" panose="02020603050405020304" pitchFamily="18" charset="0"/>
                <a:cs typeface="Times New Roman" panose="02020603050405020304" pitchFamily="18" charset="0"/>
              </a:rPr>
              <a:t>Total cost= Fixed costs (overhead) + Variable cost</a:t>
            </a:r>
          </a:p>
          <a:p>
            <a:pPr lvl="1"/>
            <a:r>
              <a:rPr lang="en-GB" b="1" i="0" u="none" strike="noStrike" baseline="0" dirty="0">
                <a:solidFill>
                  <a:srgbClr val="000000"/>
                </a:solidFill>
                <a:latin typeface="Times New Roman" panose="02020603050405020304" pitchFamily="18" charset="0"/>
                <a:cs typeface="Times New Roman" panose="02020603050405020304" pitchFamily="18" charset="0"/>
              </a:rPr>
              <a:t>Average cost </a:t>
            </a:r>
            <a:r>
              <a:rPr lang="en-GB" i="0" u="none" strike="noStrike" baseline="0" dirty="0" err="1">
                <a:solidFill>
                  <a:srgbClr val="000000"/>
                </a:solidFill>
                <a:latin typeface="Times New Roman" panose="02020603050405020304" pitchFamily="18" charset="0"/>
                <a:cs typeface="Times New Roman" panose="02020603050405020304" pitchFamily="18" charset="0"/>
              </a:rPr>
              <a:t>i</a:t>
            </a:r>
            <a:r>
              <a:rPr lang="en-US" sz="1800" i="0" u="none" strike="noStrike" baseline="0" dirty="0">
                <a:latin typeface="Times New Roman" panose="02020603050405020304" pitchFamily="18" charset="0"/>
                <a:cs typeface="Times New Roman" panose="02020603050405020304" pitchFamily="18" charset="0"/>
              </a:rPr>
              <a:t>s</a:t>
            </a:r>
            <a:r>
              <a:rPr lang="en-US" sz="1800" b="0" i="0" u="none" strike="noStrike" baseline="0" dirty="0">
                <a:latin typeface="Times New Roman" panose="02020603050405020304" pitchFamily="18" charset="0"/>
                <a:cs typeface="Times New Roman" panose="02020603050405020304" pitchFamily="18" charset="0"/>
              </a:rPr>
              <a:t> the cost per unit at that level of production; it equals total costs divided by production.</a:t>
            </a:r>
          </a:p>
          <a:p>
            <a:pPr lvl="1"/>
            <a:r>
              <a:rPr lang="en-US" sz="2000" i="1" dirty="0">
                <a:solidFill>
                  <a:srgbClr val="000000"/>
                </a:solidFill>
                <a:latin typeface="Times New Roman" panose="02020603050405020304" pitchFamily="18" charset="0"/>
                <a:cs typeface="Times New Roman" panose="02020603050405020304" pitchFamily="18" charset="0"/>
              </a:rPr>
              <a:t>Two ways of reducing cost: </a:t>
            </a:r>
            <a:r>
              <a:rPr lang="en-US" sz="2000" b="0" i="1" u="none" strike="noStrike" baseline="0" dirty="0">
                <a:latin typeface="Times New Roman" panose="02020603050405020304" pitchFamily="18" charset="0"/>
                <a:cs typeface="Times New Roman" panose="02020603050405020304" pitchFamily="18" charset="0"/>
              </a:rPr>
              <a:t>with production scale and experience.</a:t>
            </a:r>
            <a:endParaRPr lang="en-GB" sz="1800" b="1" i="1" u="none" strike="noStrike" baseline="0" dirty="0">
              <a:solidFill>
                <a:srgbClr val="000000"/>
              </a:solidFill>
              <a:latin typeface="Times New Roman" panose="02020603050405020304" pitchFamily="18" charset="0"/>
              <a:cs typeface="Times New Roman" panose="02020603050405020304" pitchFamily="18" charset="0"/>
            </a:endParaRPr>
          </a:p>
          <a:p>
            <a:endParaRPr lang="en-GB" dirty="0"/>
          </a:p>
        </p:txBody>
      </p:sp>
    </p:spTree>
    <p:extLst>
      <p:ext uri="{BB962C8B-B14F-4D97-AF65-F5344CB8AC3E}">
        <p14:creationId xmlns:p14="http://schemas.microsoft.com/office/powerpoint/2010/main" val="26526771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9C1FCF6-85BF-4436-83D2-404F10E15706}"/>
              </a:ext>
            </a:extLst>
          </p:cNvPr>
          <p:cNvSpPr>
            <a:spLocks noGrp="1"/>
          </p:cNvSpPr>
          <p:nvPr>
            <p:ph idx="1"/>
          </p:nvPr>
        </p:nvSpPr>
        <p:spPr>
          <a:xfrm>
            <a:off x="686441" y="755735"/>
            <a:ext cx="10559491" cy="2979581"/>
          </a:xfrm>
        </p:spPr>
        <p:txBody>
          <a:bodyPr>
            <a:normAutofit lnSpcReduction="10000"/>
          </a:bodyPr>
          <a:lstStyle/>
          <a:p>
            <a:pPr marL="0" indent="0">
              <a:lnSpc>
                <a:spcPct val="120000"/>
              </a:lnSpc>
              <a:spcBef>
                <a:spcPts val="0"/>
              </a:spcBef>
              <a:spcAft>
                <a:spcPts val="0"/>
              </a:spcAft>
            </a:pPr>
            <a:r>
              <a:rPr lang="en-US" i="0" u="none" strike="noStrike" baseline="0" dirty="0">
                <a:solidFill>
                  <a:schemeClr val="tx1"/>
                </a:solidFill>
                <a:latin typeface="Times New Roman" panose="02020603050405020304" pitchFamily="18" charset="0"/>
                <a:cs typeface="Times New Roman" panose="02020603050405020304" pitchFamily="18" charset="0"/>
              </a:rPr>
              <a:t>Management needs to know how its costs vary with different levels of production.</a:t>
            </a:r>
          </a:p>
          <a:p>
            <a:pPr marL="0" indent="0">
              <a:lnSpc>
                <a:spcPct val="120000"/>
              </a:lnSpc>
              <a:spcBef>
                <a:spcPts val="0"/>
              </a:spcBef>
              <a:spcAft>
                <a:spcPts val="0"/>
              </a:spcAft>
            </a:pPr>
            <a:r>
              <a:rPr lang="en-US" dirty="0">
                <a:solidFill>
                  <a:schemeClr val="tx1"/>
                </a:solidFill>
                <a:latin typeface="Times New Roman" panose="02020603050405020304" pitchFamily="18" charset="0"/>
                <a:cs typeface="Times New Roman" panose="02020603050405020304" pitchFamily="18" charset="0"/>
              </a:rPr>
              <a:t>Let’s say company TI has a fixed-size plant to produce 1,000 hand calculators a day (Figure 3.a).</a:t>
            </a:r>
          </a:p>
          <a:p>
            <a:pPr marL="0" indent="0" algn="l">
              <a:lnSpc>
                <a:spcPct val="120000"/>
              </a:lnSpc>
              <a:spcBef>
                <a:spcPts val="0"/>
              </a:spcBef>
              <a:spcAft>
                <a:spcPts val="0"/>
              </a:spcAft>
            </a:pPr>
            <a:r>
              <a:rPr lang="en-US" dirty="0">
                <a:solidFill>
                  <a:schemeClr val="tx1"/>
                </a:solidFill>
                <a:latin typeface="Times New Roman" panose="02020603050405020304" pitchFamily="18" charset="0"/>
                <a:cs typeface="Times New Roman" panose="02020603050405020304" pitchFamily="18" charset="0"/>
              </a:rPr>
              <a:t>C</a:t>
            </a:r>
            <a:r>
              <a:rPr lang="en-US" i="0" u="none" strike="noStrike" baseline="0" dirty="0">
                <a:solidFill>
                  <a:schemeClr val="tx1"/>
                </a:solidFill>
                <a:latin typeface="Times New Roman" panose="02020603050405020304" pitchFamily="18" charset="0"/>
                <a:cs typeface="Times New Roman" panose="02020603050405020304" pitchFamily="18" charset="0"/>
              </a:rPr>
              <a:t>ost per unit is high if few units are produced per day. </a:t>
            </a:r>
            <a:endParaRPr lang="en-US" dirty="0">
              <a:solidFill>
                <a:schemeClr val="tx1"/>
              </a:solidFill>
              <a:latin typeface="Times New Roman" panose="02020603050405020304" pitchFamily="18" charset="0"/>
              <a:cs typeface="Times New Roman" panose="02020603050405020304" pitchFamily="18" charset="0"/>
            </a:endParaRPr>
          </a:p>
          <a:p>
            <a:pPr marL="0" indent="0" algn="l">
              <a:lnSpc>
                <a:spcPct val="120000"/>
              </a:lnSpc>
              <a:spcBef>
                <a:spcPts val="0"/>
              </a:spcBef>
              <a:spcAft>
                <a:spcPts val="0"/>
              </a:spcAft>
            </a:pPr>
            <a:r>
              <a:rPr lang="en-US" i="0" u="none" strike="noStrike" baseline="0" dirty="0">
                <a:solidFill>
                  <a:schemeClr val="tx1"/>
                </a:solidFill>
                <a:latin typeface="Times New Roman" panose="02020603050405020304" pitchFamily="18" charset="0"/>
                <a:cs typeface="Times New Roman" panose="02020603050405020304" pitchFamily="18" charset="0"/>
              </a:rPr>
              <a:t>As production approaches 1,000 units per day, the average cost falls because the fixed costs are spread over more </a:t>
            </a:r>
            <a:r>
              <a:rPr lang="en-GB" i="0" u="none" strike="noStrike" baseline="0" dirty="0">
                <a:solidFill>
                  <a:schemeClr val="tx1"/>
                </a:solidFill>
                <a:latin typeface="Times New Roman" panose="02020603050405020304" pitchFamily="18" charset="0"/>
                <a:cs typeface="Times New Roman" panose="02020603050405020304" pitchFamily="18" charset="0"/>
              </a:rPr>
              <a:t>units.</a:t>
            </a:r>
          </a:p>
          <a:p>
            <a:pPr marL="0" indent="0" algn="l">
              <a:lnSpc>
                <a:spcPct val="120000"/>
              </a:lnSpc>
              <a:spcBef>
                <a:spcPts val="0"/>
              </a:spcBef>
              <a:spcAft>
                <a:spcPts val="0"/>
              </a:spcAft>
            </a:pPr>
            <a:r>
              <a:rPr lang="en-GB" dirty="0">
                <a:solidFill>
                  <a:schemeClr val="tx1"/>
                </a:solidFill>
                <a:latin typeface="Times New Roman" panose="02020603050405020304" pitchFamily="18" charset="0"/>
                <a:cs typeface="Times New Roman" panose="02020603050405020304" pitchFamily="18" charset="0"/>
              </a:rPr>
              <a:t>Figure 3 (b) </a:t>
            </a:r>
            <a:r>
              <a:rPr lang="en-US" dirty="0">
                <a:solidFill>
                  <a:schemeClr val="tx1"/>
                </a:solidFill>
                <a:latin typeface="Times New Roman" panose="02020603050405020304" pitchFamily="18" charset="0"/>
                <a:cs typeface="Times New Roman" panose="02020603050405020304" pitchFamily="18" charset="0"/>
              </a:rPr>
              <a:t>If TI believes it can sell 2,000 units per day, it should consider building a larger plant 2</a:t>
            </a:r>
          </a:p>
          <a:p>
            <a:pPr marL="0" indent="0" algn="l">
              <a:lnSpc>
                <a:spcPct val="120000"/>
              </a:lnSpc>
              <a:spcBef>
                <a:spcPts val="0"/>
              </a:spcBef>
              <a:spcAft>
                <a:spcPts val="0"/>
              </a:spcAft>
            </a:pPr>
            <a:r>
              <a:rPr lang="en-US" dirty="0">
                <a:solidFill>
                  <a:schemeClr val="tx1"/>
                </a:solidFill>
                <a:latin typeface="Times New Roman" panose="02020603050405020304" pitchFamily="18" charset="0"/>
                <a:cs typeface="Times New Roman" panose="02020603050405020304" pitchFamily="18" charset="0"/>
              </a:rPr>
              <a:t> L</a:t>
            </a:r>
            <a:r>
              <a:rPr lang="en-US" i="0" u="none" strike="noStrike" baseline="0" dirty="0">
                <a:solidFill>
                  <a:schemeClr val="tx1"/>
                </a:solidFill>
                <a:latin typeface="Times New Roman" panose="02020603050405020304" pitchFamily="18" charset="0"/>
                <a:cs typeface="Times New Roman" panose="02020603050405020304" pitchFamily="18" charset="0"/>
              </a:rPr>
              <a:t>ong-run average cost curve (LRAC) curve is the envelope of the short run average total cost </a:t>
            </a:r>
          </a:p>
          <a:p>
            <a:pPr marL="0" indent="0" algn="l">
              <a:lnSpc>
                <a:spcPct val="120000"/>
              </a:lnSpc>
              <a:spcBef>
                <a:spcPts val="0"/>
              </a:spcBef>
              <a:spcAft>
                <a:spcPts val="0"/>
              </a:spcAft>
            </a:pPr>
            <a:r>
              <a:rPr lang="en-GB" dirty="0">
                <a:solidFill>
                  <a:schemeClr val="tx1"/>
                </a:solidFill>
                <a:latin typeface="Times New Roman" panose="02020603050405020304" pitchFamily="18" charset="0"/>
                <a:cs typeface="Times New Roman" panose="02020603050405020304" pitchFamily="18" charset="0"/>
              </a:rPr>
              <a:t> I</a:t>
            </a:r>
            <a:r>
              <a:rPr lang="en-GB" i="0" u="none" strike="noStrike" baseline="0" dirty="0">
                <a:solidFill>
                  <a:schemeClr val="tx1"/>
                </a:solidFill>
                <a:latin typeface="Times New Roman" panose="02020603050405020304" pitchFamily="18" charset="0"/>
                <a:cs typeface="Times New Roman" panose="02020603050405020304" pitchFamily="18" charset="0"/>
              </a:rPr>
              <a:t>ncreasing diseconomies of scale after SRAC 3</a:t>
            </a:r>
          </a:p>
        </p:txBody>
      </p:sp>
      <p:pic>
        <p:nvPicPr>
          <p:cNvPr id="4" name="Picture 3">
            <a:extLst>
              <a:ext uri="{FF2B5EF4-FFF2-40B4-BE49-F238E27FC236}">
                <a16:creationId xmlns:a16="http://schemas.microsoft.com/office/drawing/2014/main" id="{42349C96-75E4-4A7C-9F3F-3EF0D0684775}"/>
              </a:ext>
            </a:extLst>
          </p:cNvPr>
          <p:cNvPicPr>
            <a:picLocks noChangeAspect="1"/>
          </p:cNvPicPr>
          <p:nvPr/>
        </p:nvPicPr>
        <p:blipFill rotWithShape="1">
          <a:blip r:embed="rId3"/>
          <a:srcRect l="55227" t="20087" r="23831" b="38009"/>
          <a:stretch/>
        </p:blipFill>
        <p:spPr>
          <a:xfrm>
            <a:off x="1618131" y="3772346"/>
            <a:ext cx="4477869" cy="2732758"/>
          </a:xfrm>
          <a:prstGeom prst="rect">
            <a:avLst/>
          </a:prstGeom>
        </p:spPr>
      </p:pic>
      <p:pic>
        <p:nvPicPr>
          <p:cNvPr id="5" name="Picture 4">
            <a:extLst>
              <a:ext uri="{FF2B5EF4-FFF2-40B4-BE49-F238E27FC236}">
                <a16:creationId xmlns:a16="http://schemas.microsoft.com/office/drawing/2014/main" id="{3DABBB46-B615-435D-9CA9-A4D06713343E}"/>
              </a:ext>
            </a:extLst>
          </p:cNvPr>
          <p:cNvPicPr>
            <a:picLocks noChangeAspect="1"/>
          </p:cNvPicPr>
          <p:nvPr/>
        </p:nvPicPr>
        <p:blipFill rotWithShape="1">
          <a:blip r:embed="rId4"/>
          <a:srcRect l="55032" t="46365" r="26586" b="12554"/>
          <a:stretch/>
        </p:blipFill>
        <p:spPr>
          <a:xfrm>
            <a:off x="6797514" y="3735317"/>
            <a:ext cx="3776355" cy="2769787"/>
          </a:xfrm>
          <a:prstGeom prst="rect">
            <a:avLst/>
          </a:prstGeom>
        </p:spPr>
      </p:pic>
      <p:sp>
        <p:nvSpPr>
          <p:cNvPr id="6" name="TextBox 5">
            <a:extLst>
              <a:ext uri="{FF2B5EF4-FFF2-40B4-BE49-F238E27FC236}">
                <a16:creationId xmlns:a16="http://schemas.microsoft.com/office/drawing/2014/main" id="{10289414-D43A-4D1B-8C10-80B2971D3ACE}"/>
              </a:ext>
            </a:extLst>
          </p:cNvPr>
          <p:cNvSpPr txBox="1"/>
          <p:nvPr/>
        </p:nvSpPr>
        <p:spPr>
          <a:xfrm>
            <a:off x="1808631" y="6388245"/>
            <a:ext cx="8972550" cy="307777"/>
          </a:xfrm>
          <a:prstGeom prst="rect">
            <a:avLst/>
          </a:prstGeom>
          <a:noFill/>
        </p:spPr>
        <p:txBody>
          <a:bodyPr wrap="square" rtlCol="0">
            <a:spAutoFit/>
          </a:bodyPr>
          <a:lstStyle/>
          <a:p>
            <a:pPr algn="ctr"/>
            <a:r>
              <a:rPr lang="en-IN" sz="1400" dirty="0"/>
              <a:t>Figure 3: Cost curves (Source: Kotler and Keller, Marketing management, 14e)</a:t>
            </a:r>
            <a:endParaRPr lang="en-GB" sz="1400" dirty="0"/>
          </a:p>
        </p:txBody>
      </p:sp>
    </p:spTree>
    <p:extLst>
      <p:ext uri="{BB962C8B-B14F-4D97-AF65-F5344CB8AC3E}">
        <p14:creationId xmlns:p14="http://schemas.microsoft.com/office/powerpoint/2010/main" val="997466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37648-CB80-42EE-AF02-D3EEEB8AD6AA}"/>
              </a:ext>
            </a:extLst>
          </p:cNvPr>
          <p:cNvSpPr>
            <a:spLocks noGrp="1"/>
          </p:cNvSpPr>
          <p:nvPr>
            <p:ph type="title"/>
          </p:nvPr>
        </p:nvSpPr>
        <p:spPr>
          <a:xfrm>
            <a:off x="869986" y="460453"/>
            <a:ext cx="9692640" cy="1397124"/>
          </a:xfrm>
        </p:spPr>
        <p:txBody>
          <a:bodyPr>
            <a:normAutofit/>
          </a:bodyPr>
          <a:lstStyle/>
          <a:p>
            <a:r>
              <a:rPr lang="en-US" dirty="0"/>
              <a:t>Accumulated Production: The</a:t>
            </a:r>
            <a:br>
              <a:rPr lang="en-US" dirty="0"/>
            </a:br>
            <a:r>
              <a:rPr lang="en-US" dirty="0"/>
              <a:t>Experience Curve</a:t>
            </a:r>
            <a:endParaRPr lang="en-GB" dirty="0"/>
          </a:p>
        </p:txBody>
      </p:sp>
      <p:pic>
        <p:nvPicPr>
          <p:cNvPr id="4" name="Content Placeholder 3">
            <a:extLst>
              <a:ext uri="{FF2B5EF4-FFF2-40B4-BE49-F238E27FC236}">
                <a16:creationId xmlns:a16="http://schemas.microsoft.com/office/drawing/2014/main" id="{BD45D1A2-82A5-4E38-8254-2628D9950775}"/>
              </a:ext>
            </a:extLst>
          </p:cNvPr>
          <p:cNvPicPr>
            <a:picLocks noGrp="1" noChangeAspect="1"/>
          </p:cNvPicPr>
          <p:nvPr>
            <p:ph idx="1"/>
          </p:nvPr>
        </p:nvPicPr>
        <p:blipFill rotWithShape="1">
          <a:blip r:embed="rId3"/>
          <a:srcRect l="16818" t="59768" r="48335" b="8125"/>
          <a:stretch/>
        </p:blipFill>
        <p:spPr>
          <a:xfrm>
            <a:off x="3479471" y="3615638"/>
            <a:ext cx="4975761" cy="2578832"/>
          </a:xfrm>
          <a:prstGeom prst="rect">
            <a:avLst/>
          </a:prstGeom>
        </p:spPr>
      </p:pic>
      <p:sp>
        <p:nvSpPr>
          <p:cNvPr id="6" name="TextBox 5">
            <a:extLst>
              <a:ext uri="{FF2B5EF4-FFF2-40B4-BE49-F238E27FC236}">
                <a16:creationId xmlns:a16="http://schemas.microsoft.com/office/drawing/2014/main" id="{CEA4B37B-05DE-4EB0-BC20-75D2654766DA}"/>
              </a:ext>
            </a:extLst>
          </p:cNvPr>
          <p:cNvSpPr txBox="1"/>
          <p:nvPr/>
        </p:nvSpPr>
        <p:spPr>
          <a:xfrm>
            <a:off x="1328743" y="6237334"/>
            <a:ext cx="10121264" cy="276999"/>
          </a:xfrm>
          <a:prstGeom prst="rect">
            <a:avLst/>
          </a:prstGeom>
          <a:noFill/>
        </p:spPr>
        <p:txBody>
          <a:bodyPr wrap="square">
            <a:spAutoFit/>
          </a:bodyPr>
          <a:lstStyle/>
          <a:p>
            <a:r>
              <a:rPr lang="en-US" sz="1200" dirty="0">
                <a:latin typeface="Times New Roman" panose="02020603050405020304" pitchFamily="18" charset="0"/>
                <a:cs typeface="Times New Roman" panose="02020603050405020304" pitchFamily="18" charset="0"/>
              </a:rPr>
              <a:t>Figure 4: </a:t>
            </a:r>
            <a:r>
              <a:rPr lang="en-US" sz="1200" b="0" i="0" u="none" strike="noStrike" baseline="0" dirty="0">
                <a:latin typeface="Times New Roman" panose="02020603050405020304" pitchFamily="18" charset="0"/>
                <a:cs typeface="Times New Roman" panose="02020603050405020304" pitchFamily="18" charset="0"/>
              </a:rPr>
              <a:t>Cost per Unit as a </a:t>
            </a:r>
            <a:r>
              <a:rPr lang="en-GB" sz="1200" b="0" i="0" u="none" strike="noStrike" baseline="0" dirty="0">
                <a:latin typeface="Times New Roman" panose="02020603050405020304" pitchFamily="18" charset="0"/>
                <a:cs typeface="Times New Roman" panose="02020603050405020304" pitchFamily="18" charset="0"/>
              </a:rPr>
              <a:t>Function of Accumulated Production: The Experience Curve </a:t>
            </a:r>
            <a:r>
              <a:rPr lang="en-IN" sz="1200" dirty="0">
                <a:latin typeface="Times New Roman" panose="02020603050405020304" pitchFamily="18" charset="0"/>
                <a:cs typeface="Times New Roman" panose="02020603050405020304" pitchFamily="18" charset="0"/>
              </a:rPr>
              <a:t>(Source: Kotler and Keller, Marketing management, 14e)</a:t>
            </a:r>
            <a:endParaRPr lang="en-GB" sz="1200"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0150FA57-BD4D-4825-814F-4DCB36F41424}"/>
              </a:ext>
            </a:extLst>
          </p:cNvPr>
          <p:cNvSpPr txBox="1"/>
          <p:nvPr/>
        </p:nvSpPr>
        <p:spPr>
          <a:xfrm>
            <a:off x="869987" y="2090276"/>
            <a:ext cx="9692639" cy="1477328"/>
          </a:xfrm>
          <a:prstGeom prst="rect">
            <a:avLst/>
          </a:prstGeom>
          <a:noFill/>
        </p:spPr>
        <p:txBody>
          <a:bodyPr wrap="square">
            <a:spAutoFit/>
          </a:bodyPr>
          <a:lstStyle/>
          <a:p>
            <a:pPr algn="l"/>
            <a:r>
              <a:rPr lang="en-US" sz="1800" b="0" i="0" u="none" strike="noStrike" baseline="0" dirty="0">
                <a:latin typeface="Times New Roman" panose="02020603050405020304" pitchFamily="18" charset="0"/>
                <a:cs typeface="Times New Roman" panose="02020603050405020304" pitchFamily="18" charset="0"/>
              </a:rPr>
              <a:t>With production of more hand calculators,  methods improve, Workers learn shortcuts, materials flow more smoothly, and procurement costs fall.</a:t>
            </a:r>
          </a:p>
          <a:p>
            <a:pPr algn="l"/>
            <a:r>
              <a:rPr lang="en-US" dirty="0">
                <a:latin typeface="Times New Roman" panose="02020603050405020304" pitchFamily="18" charset="0"/>
                <a:cs typeface="Times New Roman" panose="02020603050405020304" pitchFamily="18" charset="0"/>
              </a:rPr>
              <a:t>A</a:t>
            </a:r>
            <a:r>
              <a:rPr lang="en-US" sz="1800" b="0" i="0" u="none" strike="noStrike" baseline="0" dirty="0">
                <a:latin typeface="Times New Roman" panose="02020603050405020304" pitchFamily="18" charset="0"/>
                <a:cs typeface="Times New Roman" panose="02020603050405020304" pitchFamily="18" charset="0"/>
              </a:rPr>
              <a:t>verage cost falls with accumulated production experience</a:t>
            </a:r>
            <a:r>
              <a:rPr lang="en-US" dirty="0">
                <a:latin typeface="Times New Roman" panose="02020603050405020304" pitchFamily="18" charset="0"/>
                <a:cs typeface="Times New Roman" panose="02020603050405020304" pitchFamily="18" charset="0"/>
              </a:rPr>
              <a:t> (Figure 4)</a:t>
            </a:r>
          </a:p>
          <a:p>
            <a:pPr algn="l"/>
            <a:r>
              <a:rPr lang="en-GB" sz="1800" b="0" i="0" u="none" strike="noStrike" baseline="0" dirty="0">
                <a:latin typeface="Times New Roman" panose="02020603050405020304" pitchFamily="18" charset="0"/>
                <a:cs typeface="Times New Roman" panose="02020603050405020304" pitchFamily="18" charset="0"/>
              </a:rPr>
              <a:t> This decline in</a:t>
            </a:r>
            <a:r>
              <a:rPr lang="en-US" sz="1800" b="0" i="0" u="none" strike="noStrike" baseline="0" dirty="0">
                <a:latin typeface="Times New Roman" panose="02020603050405020304" pitchFamily="18" charset="0"/>
                <a:cs typeface="Times New Roman" panose="02020603050405020304" pitchFamily="18" charset="0"/>
              </a:rPr>
              <a:t> average cost with accumulated production experience is called the </a:t>
            </a:r>
            <a:r>
              <a:rPr lang="en-US" sz="1800" b="1" i="0" u="none" strike="noStrike" baseline="0" dirty="0">
                <a:latin typeface="Times New Roman" panose="02020603050405020304" pitchFamily="18" charset="0"/>
                <a:cs typeface="Times New Roman" panose="02020603050405020304" pitchFamily="18" charset="0"/>
              </a:rPr>
              <a:t>experience curve </a:t>
            </a:r>
            <a:r>
              <a:rPr lang="en-US" sz="1800" b="0" i="0" u="none" strike="noStrike" baseline="0" dirty="0">
                <a:latin typeface="Times New Roman" panose="02020603050405020304" pitchFamily="18" charset="0"/>
                <a:cs typeface="Times New Roman" panose="02020603050405020304" pitchFamily="18" charset="0"/>
              </a:rPr>
              <a:t>or </a:t>
            </a:r>
            <a:r>
              <a:rPr lang="en-GB" sz="1800" b="1" i="0" u="none" strike="noStrike" baseline="0" dirty="0">
                <a:latin typeface="Times New Roman" panose="02020603050405020304" pitchFamily="18" charset="0"/>
                <a:cs typeface="Times New Roman" panose="02020603050405020304" pitchFamily="18" charset="0"/>
              </a:rPr>
              <a:t>learning curve</a:t>
            </a:r>
            <a:r>
              <a:rPr lang="en-GB" sz="1800" b="0" i="0" u="none" strike="noStrike" baseline="0" dirty="0">
                <a:latin typeface="Times New Roman" panose="02020603050405020304" pitchFamily="18" charset="0"/>
                <a:cs typeface="Times New Roman" panose="02020603050405020304" pitchFamily="18" charset="0"/>
              </a:rPr>
              <a:t>.</a:t>
            </a:r>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863402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BFA6F-F108-4EA3-A094-E201821419D2}"/>
              </a:ext>
            </a:extLst>
          </p:cNvPr>
          <p:cNvSpPr>
            <a:spLocks noGrp="1"/>
          </p:cNvSpPr>
          <p:nvPr>
            <p:ph type="title"/>
          </p:nvPr>
        </p:nvSpPr>
        <p:spPr/>
        <p:txBody>
          <a:bodyPr/>
          <a:lstStyle/>
          <a:p>
            <a:r>
              <a:rPr lang="en-IN" dirty="0"/>
              <a:t>Target costing </a:t>
            </a:r>
            <a:endParaRPr lang="en-GB" dirty="0"/>
          </a:p>
        </p:txBody>
      </p:sp>
      <p:sp>
        <p:nvSpPr>
          <p:cNvPr id="3" name="Content Placeholder 2">
            <a:extLst>
              <a:ext uri="{FF2B5EF4-FFF2-40B4-BE49-F238E27FC236}">
                <a16:creationId xmlns:a16="http://schemas.microsoft.com/office/drawing/2014/main" id="{6ECDF88A-0FE9-42DF-8C2A-646F6A6F2B67}"/>
              </a:ext>
            </a:extLst>
          </p:cNvPr>
          <p:cNvSpPr>
            <a:spLocks noGrp="1"/>
          </p:cNvSpPr>
          <p:nvPr>
            <p:ph idx="1"/>
          </p:nvPr>
        </p:nvSpPr>
        <p:spPr>
          <a:xfrm>
            <a:off x="1261871" y="1828800"/>
            <a:ext cx="9235916" cy="4351337"/>
          </a:xfrm>
        </p:spPr>
        <p:txBody>
          <a:bodyPr>
            <a:normAutofit/>
          </a:bodyPr>
          <a:lstStyle/>
          <a:p>
            <a:r>
              <a:rPr lang="en-US" sz="2200" dirty="0">
                <a:latin typeface="Times New Roman" panose="02020603050405020304" pitchFamily="18" charset="0"/>
                <a:cs typeface="Times New Roman" panose="02020603050405020304" pitchFamily="18" charset="0"/>
              </a:rPr>
              <a:t>Cost can also change as a result of a concentrated effort by designers, engineers, and purchasing agents.</a:t>
            </a:r>
          </a:p>
          <a:p>
            <a:r>
              <a:rPr lang="en-US" sz="2200" dirty="0">
                <a:latin typeface="Times New Roman" panose="02020603050405020304" pitchFamily="18" charset="0"/>
                <a:cs typeface="Times New Roman" panose="02020603050405020304" pitchFamily="18" charset="0"/>
              </a:rPr>
              <a:t>Target is the price less desired profit margin leaves the target cost the marketer must achieve.</a:t>
            </a:r>
          </a:p>
          <a:p>
            <a:r>
              <a:rPr lang="en-US" sz="2200" dirty="0">
                <a:latin typeface="Times New Roman" panose="02020603050405020304" pitchFamily="18" charset="0"/>
                <a:cs typeface="Times New Roman" panose="02020603050405020304" pitchFamily="18" charset="0"/>
              </a:rPr>
              <a:t>Examine each cost element—design, engineering, manufacturing to bring down costs </a:t>
            </a:r>
            <a:r>
              <a:rPr lang="en-US" sz="2200" dirty="0" err="1">
                <a:latin typeface="Times New Roman" panose="02020603050405020304" pitchFamily="18" charset="0"/>
                <a:cs typeface="Times New Roman" panose="02020603050405020304" pitchFamily="18" charset="0"/>
              </a:rPr>
              <a:t>i.e</a:t>
            </a:r>
            <a:r>
              <a:rPr lang="en-US" sz="2200" dirty="0">
                <a:latin typeface="Times New Roman" panose="02020603050405020304" pitchFamily="18" charset="0"/>
                <a:cs typeface="Times New Roman" panose="02020603050405020304" pitchFamily="18" charset="0"/>
              </a:rPr>
              <a:t>, Target costing </a:t>
            </a:r>
          </a:p>
        </p:txBody>
      </p:sp>
    </p:spTree>
    <p:extLst>
      <p:ext uri="{BB962C8B-B14F-4D97-AF65-F5344CB8AC3E}">
        <p14:creationId xmlns:p14="http://schemas.microsoft.com/office/powerpoint/2010/main" val="34277129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E9299-C95B-45F5-8B29-64417AB6A00F}"/>
              </a:ext>
            </a:extLst>
          </p:cNvPr>
          <p:cNvSpPr>
            <a:spLocks noGrp="1"/>
          </p:cNvSpPr>
          <p:nvPr>
            <p:ph type="title"/>
          </p:nvPr>
        </p:nvSpPr>
        <p:spPr/>
        <p:txBody>
          <a:bodyPr/>
          <a:lstStyle/>
          <a:p>
            <a:r>
              <a:rPr lang="en-IN" dirty="0"/>
              <a:t>Aldi retail stores </a:t>
            </a:r>
            <a:endParaRPr lang="en-GB" dirty="0"/>
          </a:p>
        </p:txBody>
      </p:sp>
      <p:sp>
        <p:nvSpPr>
          <p:cNvPr id="3" name="Content Placeholder 2">
            <a:extLst>
              <a:ext uri="{FF2B5EF4-FFF2-40B4-BE49-F238E27FC236}">
                <a16:creationId xmlns:a16="http://schemas.microsoft.com/office/drawing/2014/main" id="{DF582B07-203B-4128-951F-788DA56623D2}"/>
              </a:ext>
            </a:extLst>
          </p:cNvPr>
          <p:cNvSpPr>
            <a:spLocks noGrp="1"/>
          </p:cNvSpPr>
          <p:nvPr>
            <p:ph idx="1"/>
          </p:nvPr>
        </p:nvSpPr>
        <p:spPr/>
        <p:txBody>
          <a:bodyPr/>
          <a:lstStyle/>
          <a:p>
            <a:pPr algn="l"/>
            <a:r>
              <a:rPr lang="en-US" sz="2200" dirty="0">
                <a:latin typeface="Times New Roman" panose="02020603050405020304" pitchFamily="18" charset="0"/>
                <a:cs typeface="Times New Roman" panose="02020603050405020304" pitchFamily="18" charset="0"/>
              </a:rPr>
              <a:t>Aldi </a:t>
            </a:r>
            <a:r>
              <a:rPr lang="en-US" sz="2200" b="0" i="0" u="none" strike="noStrike" baseline="0" dirty="0">
                <a:latin typeface="Times New Roman" panose="02020603050405020304" pitchFamily="18" charset="0"/>
                <a:cs typeface="Times New Roman" panose="02020603050405020304" pitchFamily="18" charset="0"/>
              </a:rPr>
              <a:t>stocks only about 1,000 (vs. 20000 SKU competitors) of the most popular everyday grocery and household items.</a:t>
            </a:r>
          </a:p>
          <a:p>
            <a:pPr lvl="1"/>
            <a:r>
              <a:rPr lang="en-US" sz="2200" b="0" i="0" u="none" strike="noStrike" baseline="0" dirty="0">
                <a:latin typeface="Times New Roman" panose="02020603050405020304" pitchFamily="18" charset="0"/>
                <a:cs typeface="Times New Roman" panose="02020603050405020304" pitchFamily="18" charset="0"/>
              </a:rPr>
              <a:t>All the products carry Aldi’s own exclusive </a:t>
            </a:r>
            <a:r>
              <a:rPr lang="en-GB" sz="2200" b="0" i="0" u="none" strike="noStrike" baseline="0" dirty="0">
                <a:latin typeface="Times New Roman" panose="02020603050405020304" pitchFamily="18" charset="0"/>
                <a:cs typeface="Times New Roman" panose="02020603050405020304" pitchFamily="18" charset="0"/>
              </a:rPr>
              <a:t>label. </a:t>
            </a:r>
          </a:p>
          <a:p>
            <a:pPr lvl="1"/>
            <a:r>
              <a:rPr lang="en-US" sz="2200" dirty="0">
                <a:latin typeface="Times New Roman" panose="02020603050405020304" pitchFamily="18" charset="0"/>
                <a:cs typeface="Times New Roman" panose="02020603050405020304" pitchFamily="18" charset="0"/>
              </a:rPr>
              <a:t>S</a:t>
            </a:r>
            <a:r>
              <a:rPr lang="en-US" sz="2200" b="0" i="0" u="none" strike="noStrike" baseline="0" dirty="0">
                <a:latin typeface="Times New Roman" panose="02020603050405020304" pitchFamily="18" charset="0"/>
                <a:cs typeface="Times New Roman" panose="02020603050405020304" pitchFamily="18" charset="0"/>
              </a:rPr>
              <a:t>trong control over quality and price and simplify shipping and handling, leading to high margins</a:t>
            </a:r>
          </a:p>
          <a:p>
            <a:pPr lvl="1"/>
            <a:r>
              <a:rPr lang="en-US" sz="2200" dirty="0">
                <a:latin typeface="Times New Roman" panose="02020603050405020304" pitchFamily="18" charset="0"/>
                <a:cs typeface="Times New Roman" panose="02020603050405020304" pitchFamily="18" charset="0"/>
              </a:rPr>
              <a:t>With more than 8,200 stores worldwide currently, Aldi brings in almost $60 billion in annual sales</a:t>
            </a:r>
            <a:endParaRPr lang="en-GB" sz="2200" dirty="0">
              <a:latin typeface="Times New Roman" panose="02020603050405020304" pitchFamily="18" charset="0"/>
              <a:cs typeface="Times New Roman" panose="02020603050405020304" pitchFamily="18" charset="0"/>
            </a:endParaRPr>
          </a:p>
          <a:p>
            <a:endParaRPr lang="en-GB" dirty="0"/>
          </a:p>
        </p:txBody>
      </p:sp>
    </p:spTree>
    <p:extLst>
      <p:ext uri="{BB962C8B-B14F-4D97-AF65-F5344CB8AC3E}">
        <p14:creationId xmlns:p14="http://schemas.microsoft.com/office/powerpoint/2010/main" val="37813043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A331F-93AF-4FC0-8329-49CC7DB848F3}"/>
              </a:ext>
            </a:extLst>
          </p:cNvPr>
          <p:cNvSpPr>
            <a:spLocks noGrp="1"/>
          </p:cNvSpPr>
          <p:nvPr>
            <p:ph type="title"/>
          </p:nvPr>
        </p:nvSpPr>
        <p:spPr/>
        <p:txBody>
          <a:bodyPr>
            <a:normAutofit/>
          </a:bodyPr>
          <a:lstStyle/>
          <a:p>
            <a:r>
              <a:rPr lang="en-US" dirty="0"/>
              <a:t>Step 4:  Analyzing Competitors’ Costs, Prices,</a:t>
            </a:r>
            <a:br>
              <a:rPr lang="en-US" dirty="0"/>
            </a:br>
            <a:r>
              <a:rPr lang="en-US" dirty="0"/>
              <a:t>and Offers</a:t>
            </a:r>
            <a:endParaRPr lang="en-GB" dirty="0"/>
          </a:p>
        </p:txBody>
      </p:sp>
      <p:sp>
        <p:nvSpPr>
          <p:cNvPr id="3" name="Content Placeholder 2">
            <a:extLst>
              <a:ext uri="{FF2B5EF4-FFF2-40B4-BE49-F238E27FC236}">
                <a16:creationId xmlns:a16="http://schemas.microsoft.com/office/drawing/2014/main" id="{B6980CA2-1424-4577-B9BB-83D99B3861F8}"/>
              </a:ext>
            </a:extLst>
          </p:cNvPr>
          <p:cNvSpPr>
            <a:spLocks noGrp="1"/>
          </p:cNvSpPr>
          <p:nvPr>
            <p:ph idx="1"/>
          </p:nvPr>
        </p:nvSpPr>
        <p:spPr>
          <a:xfrm>
            <a:off x="581193" y="2180496"/>
            <a:ext cx="5619582" cy="3678303"/>
          </a:xfrm>
        </p:spPr>
        <p:txBody>
          <a:bodyPr>
            <a:normAutofit/>
          </a:bodyPr>
          <a:lstStyle/>
          <a:p>
            <a:pPr algn="l"/>
            <a:r>
              <a:rPr lang="en-GB" sz="2000" b="0" i="0" u="none" strike="noStrike" baseline="0" dirty="0">
                <a:latin typeface="Times New Roman" panose="02020603050405020304" pitchFamily="18" charset="0"/>
                <a:cs typeface="Times New Roman" panose="02020603050405020304" pitchFamily="18" charset="0"/>
              </a:rPr>
              <a:t>Firm </a:t>
            </a:r>
            <a:r>
              <a:rPr lang="en-US" sz="2000" b="0" i="0" u="none" strike="noStrike" baseline="0" dirty="0">
                <a:latin typeface="Times New Roman" panose="02020603050405020304" pitchFamily="18" charset="0"/>
                <a:cs typeface="Times New Roman" panose="02020603050405020304" pitchFamily="18" charset="0"/>
              </a:rPr>
              <a:t>must take competitors’ costs, prices, and possible price reactions into account.</a:t>
            </a:r>
          </a:p>
          <a:p>
            <a:pPr algn="l"/>
            <a:r>
              <a:rPr lang="en-US" sz="2000" dirty="0">
                <a:latin typeface="Times New Roman" panose="02020603050405020304" pitchFamily="18" charset="0"/>
                <a:cs typeface="Times New Roman" panose="02020603050405020304" pitchFamily="18" charset="0"/>
              </a:rPr>
              <a:t>F</a:t>
            </a:r>
            <a:r>
              <a:rPr lang="en-US" sz="2000" b="0" i="0" u="none" strike="noStrike" baseline="0" dirty="0">
                <a:latin typeface="Times New Roman" panose="02020603050405020304" pitchFamily="18" charset="0"/>
                <a:cs typeface="Times New Roman" panose="02020603050405020304" pitchFamily="18" charset="0"/>
              </a:rPr>
              <a:t>eatures not offered by the nearest competitor, should evaluated for its worth to the customer and add that value to the competitor’s price</a:t>
            </a:r>
            <a:r>
              <a:rPr lang="en-GB" sz="2000" b="0" i="0" u="none" strike="noStrike" baseline="0" dirty="0">
                <a:latin typeface="Times New Roman" panose="02020603050405020304" pitchFamily="18" charset="0"/>
                <a:cs typeface="Times New Roman" panose="02020603050405020304" pitchFamily="18" charset="0"/>
              </a:rPr>
              <a:t>. Vis-a-versa. </a:t>
            </a:r>
          </a:p>
          <a:p>
            <a:pPr algn="l"/>
            <a:r>
              <a:rPr lang="en-US" sz="2000" b="0" i="0" u="none" strike="noStrike" baseline="0" dirty="0">
                <a:latin typeface="Times New Roman" panose="02020603050405020304" pitchFamily="18" charset="0"/>
                <a:cs typeface="Times New Roman" panose="02020603050405020304" pitchFamily="18" charset="0"/>
              </a:rPr>
              <a:t>Competitors are most likely to react when the number of firms is few, the product is homogeneous, and buyers are highly informed</a:t>
            </a:r>
          </a:p>
        </p:txBody>
      </p:sp>
      <p:pic>
        <p:nvPicPr>
          <p:cNvPr id="4" name="Picture 3">
            <a:extLst>
              <a:ext uri="{FF2B5EF4-FFF2-40B4-BE49-F238E27FC236}">
                <a16:creationId xmlns:a16="http://schemas.microsoft.com/office/drawing/2014/main" id="{4D1B96C7-E4E1-4BE5-B7A7-230A0CACCFBD}"/>
              </a:ext>
            </a:extLst>
          </p:cNvPr>
          <p:cNvPicPr>
            <a:picLocks noChangeAspect="1"/>
          </p:cNvPicPr>
          <p:nvPr/>
        </p:nvPicPr>
        <p:blipFill rotWithShape="1">
          <a:blip r:embed="rId3"/>
          <a:srcRect l="34385" t="36537" r="17336" b="25021"/>
          <a:stretch/>
        </p:blipFill>
        <p:spPr>
          <a:xfrm>
            <a:off x="6096000" y="2180496"/>
            <a:ext cx="6096000" cy="3678332"/>
          </a:xfrm>
          <a:prstGeom prst="rect">
            <a:avLst/>
          </a:prstGeom>
        </p:spPr>
      </p:pic>
    </p:spTree>
    <p:extLst>
      <p:ext uri="{BB962C8B-B14F-4D97-AF65-F5344CB8AC3E}">
        <p14:creationId xmlns:p14="http://schemas.microsoft.com/office/powerpoint/2010/main" val="12803231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45892-565A-4EEE-92D7-1C4279BADF9B}"/>
              </a:ext>
            </a:extLst>
          </p:cNvPr>
          <p:cNvSpPr>
            <a:spLocks noGrp="1"/>
          </p:cNvSpPr>
          <p:nvPr>
            <p:ph type="title"/>
          </p:nvPr>
        </p:nvSpPr>
        <p:spPr/>
        <p:txBody>
          <a:bodyPr/>
          <a:lstStyle/>
          <a:p>
            <a:r>
              <a:rPr lang="en-US" sz="1800" b="1" i="0" u="none" strike="noStrike" baseline="0" dirty="0">
                <a:latin typeface="Times New Roman" panose="02020603050405020304" pitchFamily="18" charset="0"/>
              </a:rPr>
              <a:t>Step 5: Selecting a Pricing Method</a:t>
            </a:r>
            <a:endParaRPr lang="en-GB" dirty="0"/>
          </a:p>
        </p:txBody>
      </p:sp>
      <p:sp>
        <p:nvSpPr>
          <p:cNvPr id="3" name="Content Placeholder 2">
            <a:extLst>
              <a:ext uri="{FF2B5EF4-FFF2-40B4-BE49-F238E27FC236}">
                <a16:creationId xmlns:a16="http://schemas.microsoft.com/office/drawing/2014/main" id="{07FE537D-97B1-4887-B94D-A16A8979A595}"/>
              </a:ext>
            </a:extLst>
          </p:cNvPr>
          <p:cNvSpPr>
            <a:spLocks noGrp="1"/>
          </p:cNvSpPr>
          <p:nvPr>
            <p:ph idx="1"/>
          </p:nvPr>
        </p:nvSpPr>
        <p:spPr>
          <a:xfrm>
            <a:off x="581193" y="2323329"/>
            <a:ext cx="10677357" cy="3434534"/>
          </a:xfrm>
        </p:spPr>
        <p:txBody>
          <a:bodyPr>
            <a:normAutofit/>
          </a:bodyPr>
          <a:lstStyle/>
          <a:p>
            <a:pPr algn="l"/>
            <a:r>
              <a:rPr lang="en-US" sz="2000" b="0" i="0" u="none" strike="noStrike" baseline="0" dirty="0">
                <a:latin typeface="Times New Roman" panose="02020603050405020304" pitchFamily="18" charset="0"/>
                <a:cs typeface="Times New Roman" panose="02020603050405020304" pitchFamily="18" charset="0"/>
              </a:rPr>
              <a:t>Given the </a:t>
            </a:r>
            <a:r>
              <a:rPr lang="en-US" sz="2000" b="0" i="1" u="none" strike="noStrike" baseline="0" dirty="0">
                <a:latin typeface="Times New Roman" panose="02020603050405020304" pitchFamily="18" charset="0"/>
                <a:cs typeface="Times New Roman" panose="02020603050405020304" pitchFamily="18" charset="0"/>
              </a:rPr>
              <a:t>customers’ demand schedule, the cost function, and competitors’ prices</a:t>
            </a:r>
            <a:r>
              <a:rPr lang="en-US" sz="2000" b="0" i="0" u="none" strike="noStrike" baseline="0" dirty="0">
                <a:latin typeface="Times New Roman" panose="02020603050405020304" pitchFamily="18" charset="0"/>
                <a:cs typeface="Times New Roman" panose="02020603050405020304" pitchFamily="18" charset="0"/>
              </a:rPr>
              <a:t>, the company is select a price</a:t>
            </a:r>
          </a:p>
          <a:p>
            <a:pPr algn="l"/>
            <a:r>
              <a:rPr lang="en-US" sz="2000" dirty="0">
                <a:latin typeface="Times New Roman" panose="02020603050405020304" pitchFamily="18" charset="0"/>
                <a:cs typeface="Times New Roman" panose="02020603050405020304" pitchFamily="18" charset="0"/>
              </a:rPr>
              <a:t>T</a:t>
            </a:r>
            <a:r>
              <a:rPr lang="en-US" sz="2000" b="0" i="0" u="none" strike="noStrike" baseline="0" dirty="0">
                <a:latin typeface="Times New Roman" panose="02020603050405020304" pitchFamily="18" charset="0"/>
                <a:cs typeface="Times New Roman" panose="02020603050405020304" pitchFamily="18" charset="0"/>
              </a:rPr>
              <a:t>hree major considerations in price </a:t>
            </a:r>
            <a:r>
              <a:rPr lang="en-GB" sz="2000" b="0" i="0" u="none" strike="noStrike" baseline="0" dirty="0">
                <a:latin typeface="Times New Roman" panose="02020603050405020304" pitchFamily="18" charset="0"/>
                <a:cs typeface="Times New Roman" panose="02020603050405020304" pitchFamily="18" charset="0"/>
              </a:rPr>
              <a:t>setting</a:t>
            </a:r>
          </a:p>
          <a:p>
            <a:pPr lvl="1"/>
            <a:r>
              <a:rPr lang="en-US" sz="2000" b="0" i="0" u="none" strike="noStrike" baseline="0" dirty="0">
                <a:latin typeface="Times New Roman" panose="02020603050405020304" pitchFamily="18" charset="0"/>
                <a:cs typeface="Times New Roman" panose="02020603050405020304" pitchFamily="18" charset="0"/>
              </a:rPr>
              <a:t>Costs set a floor to the price</a:t>
            </a:r>
          </a:p>
          <a:p>
            <a:pPr lvl="1"/>
            <a:r>
              <a:rPr lang="en-US" sz="2000" b="0" i="0" u="none" strike="noStrike" baseline="0" dirty="0">
                <a:latin typeface="Times New Roman" panose="02020603050405020304" pitchFamily="18" charset="0"/>
                <a:cs typeface="Times New Roman" panose="02020603050405020304" pitchFamily="18" charset="0"/>
              </a:rPr>
              <a:t>Competitors’ prices and the price of substitutes</a:t>
            </a:r>
          </a:p>
          <a:p>
            <a:pPr lvl="1"/>
            <a:r>
              <a:rPr lang="en-US" sz="2000" b="0" i="0" u="none" strike="noStrike" baseline="0" dirty="0">
                <a:latin typeface="Times New Roman" panose="02020603050405020304" pitchFamily="18" charset="0"/>
                <a:cs typeface="Times New Roman" panose="02020603050405020304" pitchFamily="18" charset="0"/>
              </a:rPr>
              <a:t>Customers’ assessment of unique features</a:t>
            </a:r>
            <a:endParaRPr lang="en-US" sz="2000" b="1" i="0" u="none" strike="noStrike" baseline="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993326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63082-D355-41C2-8ACE-1870E15CD23B}"/>
              </a:ext>
            </a:extLst>
          </p:cNvPr>
          <p:cNvSpPr>
            <a:spLocks noGrp="1"/>
          </p:cNvSpPr>
          <p:nvPr>
            <p:ph type="title"/>
          </p:nvPr>
        </p:nvSpPr>
        <p:spPr/>
        <p:txBody>
          <a:bodyPr/>
          <a:lstStyle/>
          <a:p>
            <a:r>
              <a:rPr lang="en-US" sz="2800" b="1" i="0" u="none" strike="noStrike" baseline="0" dirty="0">
                <a:latin typeface="Times New Roman" panose="02020603050405020304" pitchFamily="18" charset="0"/>
              </a:rPr>
              <a:t>Selecting a Pricing Method</a:t>
            </a:r>
            <a:endParaRPr lang="en-GB" dirty="0"/>
          </a:p>
        </p:txBody>
      </p:sp>
      <p:graphicFrame>
        <p:nvGraphicFramePr>
          <p:cNvPr id="6" name="Content Placeholder 5">
            <a:extLst>
              <a:ext uri="{FF2B5EF4-FFF2-40B4-BE49-F238E27FC236}">
                <a16:creationId xmlns:a16="http://schemas.microsoft.com/office/drawing/2014/main" id="{3B8B85ED-0029-45E8-8E5A-AD48B5136797}"/>
              </a:ext>
            </a:extLst>
          </p:cNvPr>
          <p:cNvGraphicFramePr>
            <a:graphicFrameLocks noGrp="1"/>
          </p:cNvGraphicFramePr>
          <p:nvPr>
            <p:ph idx="1"/>
            <p:extLst>
              <p:ext uri="{D42A27DB-BD31-4B8C-83A1-F6EECF244321}">
                <p14:modId xmlns:p14="http://schemas.microsoft.com/office/powerpoint/2010/main" val="2640269775"/>
              </p:ext>
            </p:extLst>
          </p:nvPr>
        </p:nvGraphicFramePr>
        <p:xfrm>
          <a:off x="581025" y="2181225"/>
          <a:ext cx="11029950" cy="36782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187009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B665C-26EA-45B7-96C5-FFDA2FF87936}"/>
              </a:ext>
            </a:extLst>
          </p:cNvPr>
          <p:cNvSpPr>
            <a:spLocks noGrp="1"/>
          </p:cNvSpPr>
          <p:nvPr>
            <p:ph type="title"/>
          </p:nvPr>
        </p:nvSpPr>
        <p:spPr/>
        <p:txBody>
          <a:bodyPr/>
          <a:lstStyle/>
          <a:p>
            <a:r>
              <a:rPr lang="en-IN" dirty="0"/>
              <a:t>A. </a:t>
            </a:r>
            <a:r>
              <a:rPr lang="en-GB" sz="2800" b="1" i="0" u="none" strike="noStrike" baseline="0" dirty="0" err="1">
                <a:latin typeface="Times New Roman" panose="02020603050405020304" pitchFamily="18" charset="0"/>
              </a:rPr>
              <a:t>Markup</a:t>
            </a:r>
            <a:r>
              <a:rPr lang="en-GB" sz="2800" b="1" i="0" u="none" strike="noStrike" baseline="0" dirty="0">
                <a:latin typeface="Times New Roman" panose="02020603050405020304" pitchFamily="18" charset="0"/>
              </a:rPr>
              <a:t> Pricing</a:t>
            </a:r>
            <a:endParaRPr lang="en-GB" dirty="0"/>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06BB9C3A-D97B-46C4-A1DE-0E39AD17AC58}"/>
                  </a:ext>
                </a:extLst>
              </p:cNvPr>
              <p:cNvSpPr>
                <a:spLocks noGrp="1"/>
              </p:cNvSpPr>
              <p:nvPr>
                <p:ph idx="1"/>
              </p:nvPr>
            </p:nvSpPr>
            <p:spPr/>
            <p:txBody>
              <a:bodyPr/>
              <a:lstStyle/>
              <a:p>
                <a:r>
                  <a:rPr lang="en-GB" sz="2200" dirty="0">
                    <a:latin typeface="Times New Roman" panose="02020603050405020304" pitchFamily="18" charset="0"/>
                    <a:cs typeface="Times New Roman" panose="02020603050405020304" pitchFamily="18" charset="0"/>
                  </a:rPr>
                  <a:t>M</a:t>
                </a:r>
                <a:r>
                  <a:rPr lang="en-GB" sz="2200" b="0" i="0" u="none" strike="noStrike" baseline="0" dirty="0">
                    <a:latin typeface="Times New Roman" panose="02020603050405020304" pitchFamily="18" charset="0"/>
                    <a:cs typeface="Times New Roman" panose="02020603050405020304" pitchFamily="18" charset="0"/>
                  </a:rPr>
                  <a:t>ost elementary pricing method</a:t>
                </a:r>
              </a:p>
              <a:p>
                <a:pPr algn="l"/>
                <a:r>
                  <a:rPr lang="en-GB" sz="2200" b="0" i="0" u="none" strike="noStrike" baseline="0" dirty="0">
                    <a:latin typeface="Times New Roman" panose="02020603050405020304" pitchFamily="18" charset="0"/>
                    <a:cs typeface="Times New Roman" panose="02020603050405020304" pitchFamily="18" charset="0"/>
                  </a:rPr>
                  <a:t>Standard </a:t>
                </a:r>
                <a:r>
                  <a:rPr lang="en-GB" sz="2200" b="1" i="0" u="none" strike="noStrike" baseline="0" dirty="0" err="1">
                    <a:latin typeface="Times New Roman" panose="02020603050405020304" pitchFamily="18" charset="0"/>
                    <a:cs typeface="Times New Roman" panose="02020603050405020304" pitchFamily="18" charset="0"/>
                  </a:rPr>
                  <a:t>markup</a:t>
                </a:r>
                <a:r>
                  <a:rPr lang="en-GB" sz="2200" b="1" i="0" u="none" strike="noStrike" baseline="0" dirty="0">
                    <a:latin typeface="Times New Roman" panose="02020603050405020304" pitchFamily="18" charset="0"/>
                    <a:cs typeface="Times New Roman" panose="02020603050405020304" pitchFamily="18" charset="0"/>
                  </a:rPr>
                  <a:t> </a:t>
                </a:r>
                <a:r>
                  <a:rPr lang="en-GB" sz="2200" i="0" u="none" strike="noStrike" baseline="0" dirty="0">
                    <a:latin typeface="Times New Roman" panose="02020603050405020304" pitchFamily="18" charset="0"/>
                    <a:cs typeface="Times New Roman" panose="02020603050405020304" pitchFamily="18" charset="0"/>
                  </a:rPr>
                  <a:t>is added </a:t>
                </a:r>
                <a:r>
                  <a:rPr lang="en-GB" sz="2200" b="0" i="0" u="none" strike="noStrike" baseline="0" dirty="0">
                    <a:latin typeface="Times New Roman" panose="02020603050405020304" pitchFamily="18" charset="0"/>
                    <a:cs typeface="Times New Roman" panose="02020603050405020304" pitchFamily="18" charset="0"/>
                  </a:rPr>
                  <a:t>to the product’s cost.</a:t>
                </a:r>
              </a:p>
              <a:p>
                <a:pPr marL="324000" lvl="1" indent="0" algn="ctr">
                  <a:buNone/>
                </a:pPr>
                <a:r>
                  <a:rPr lang="en-GB" sz="2200" b="1" dirty="0" err="1">
                    <a:latin typeface="Times New Roman" panose="02020603050405020304" pitchFamily="18" charset="0"/>
                    <a:cs typeface="Times New Roman" panose="02020603050405020304" pitchFamily="18" charset="0"/>
                  </a:rPr>
                  <a:t>Markup</a:t>
                </a:r>
                <a:r>
                  <a:rPr lang="en-GB" sz="2200" b="1" dirty="0">
                    <a:latin typeface="Times New Roman" panose="02020603050405020304" pitchFamily="18" charset="0"/>
                    <a:cs typeface="Times New Roman" panose="02020603050405020304" pitchFamily="18" charset="0"/>
                  </a:rPr>
                  <a:t> Price</a:t>
                </a:r>
                <a:r>
                  <a:rPr lang="en-GB" sz="2200" b="0" u="none" strike="noStrike" baseline="0" dirty="0">
                    <a:latin typeface="Times New Roman" panose="02020603050405020304" pitchFamily="18" charset="0"/>
                    <a:cs typeface="Times New Roman" panose="02020603050405020304" pitchFamily="18" charset="0"/>
                  </a:rPr>
                  <a:t>= </a:t>
                </a:r>
                <a14:m>
                  <m:oMath xmlns:m="http://schemas.openxmlformats.org/officeDocument/2006/math">
                    <m:f>
                      <m:fPr>
                        <m:ctrlPr>
                          <a:rPr lang="en-GB" sz="2200" b="0" i="1" u="none" strike="noStrike" baseline="0" smtClean="0">
                            <a:latin typeface="Cambria Math" panose="02040503050406030204" pitchFamily="18" charset="0"/>
                          </a:rPr>
                        </m:ctrlPr>
                      </m:fPr>
                      <m:num>
                        <m:r>
                          <m:rPr>
                            <m:nor/>
                          </m:rPr>
                          <a:rPr lang="en-GB" sz="2200">
                            <a:latin typeface="Times New Roman" panose="02020603050405020304" pitchFamily="18" charset="0"/>
                            <a:cs typeface="Times New Roman" panose="02020603050405020304" pitchFamily="18" charset="0"/>
                          </a:rPr>
                          <m:t>unit</m:t>
                        </m:r>
                        <m:r>
                          <m:rPr>
                            <m:nor/>
                          </m:rPr>
                          <a:rPr lang="en-GB" sz="2200">
                            <a:latin typeface="Times New Roman" panose="02020603050405020304" pitchFamily="18" charset="0"/>
                            <a:cs typeface="Times New Roman" panose="02020603050405020304" pitchFamily="18" charset="0"/>
                          </a:rPr>
                          <m:t> </m:t>
                        </m:r>
                        <m:r>
                          <m:rPr>
                            <m:nor/>
                          </m:rPr>
                          <a:rPr lang="en-GB" sz="2200">
                            <a:latin typeface="Times New Roman" panose="02020603050405020304" pitchFamily="18" charset="0"/>
                            <a:cs typeface="Times New Roman" panose="02020603050405020304" pitchFamily="18" charset="0"/>
                          </a:rPr>
                          <m:t>cost</m:t>
                        </m:r>
                      </m:num>
                      <m:den>
                        <m:r>
                          <m:rPr>
                            <m:nor/>
                          </m:rPr>
                          <a:rPr lang="en-US" sz="2200">
                            <a:latin typeface="Times New Roman" panose="02020603050405020304" pitchFamily="18" charset="0"/>
                            <a:cs typeface="Times New Roman" panose="02020603050405020304" pitchFamily="18" charset="0"/>
                          </a:rPr>
                          <m:t>(1 − </m:t>
                        </m:r>
                        <m:r>
                          <m:rPr>
                            <m:nor/>
                          </m:rPr>
                          <a:rPr lang="en-US" sz="2200">
                            <a:latin typeface="Times New Roman" panose="02020603050405020304" pitchFamily="18" charset="0"/>
                            <a:cs typeface="Times New Roman" panose="02020603050405020304" pitchFamily="18" charset="0"/>
                          </a:rPr>
                          <m:t>desired</m:t>
                        </m:r>
                        <m:r>
                          <m:rPr>
                            <m:nor/>
                          </m:rPr>
                          <a:rPr lang="en-US" sz="2200">
                            <a:latin typeface="Times New Roman" panose="02020603050405020304" pitchFamily="18" charset="0"/>
                            <a:cs typeface="Times New Roman" panose="02020603050405020304" pitchFamily="18" charset="0"/>
                          </a:rPr>
                          <m:t> </m:t>
                        </m:r>
                        <m:r>
                          <m:rPr>
                            <m:nor/>
                          </m:rPr>
                          <a:rPr lang="en-US" sz="2200">
                            <a:latin typeface="Times New Roman" panose="02020603050405020304" pitchFamily="18" charset="0"/>
                            <a:cs typeface="Times New Roman" panose="02020603050405020304" pitchFamily="18" charset="0"/>
                          </a:rPr>
                          <m:t>return</m:t>
                        </m:r>
                        <m:r>
                          <m:rPr>
                            <m:nor/>
                          </m:rPr>
                          <a:rPr lang="en-US" sz="2200">
                            <a:latin typeface="Times New Roman" panose="02020603050405020304" pitchFamily="18" charset="0"/>
                            <a:cs typeface="Times New Roman" panose="02020603050405020304" pitchFamily="18" charset="0"/>
                          </a:rPr>
                          <m:t> </m:t>
                        </m:r>
                        <m:r>
                          <m:rPr>
                            <m:nor/>
                          </m:rPr>
                          <a:rPr lang="en-US" sz="2200">
                            <a:latin typeface="Times New Roman" panose="02020603050405020304" pitchFamily="18" charset="0"/>
                            <a:cs typeface="Times New Roman" panose="02020603050405020304" pitchFamily="18" charset="0"/>
                          </a:rPr>
                          <m:t>on</m:t>
                        </m:r>
                        <m:r>
                          <m:rPr>
                            <m:nor/>
                          </m:rPr>
                          <a:rPr lang="en-US" sz="2200">
                            <a:latin typeface="Times New Roman" panose="02020603050405020304" pitchFamily="18" charset="0"/>
                            <a:cs typeface="Times New Roman" panose="02020603050405020304" pitchFamily="18" charset="0"/>
                          </a:rPr>
                          <m:t> </m:t>
                        </m:r>
                        <m:r>
                          <m:rPr>
                            <m:nor/>
                          </m:rPr>
                          <a:rPr lang="en-US" sz="2200">
                            <a:latin typeface="Times New Roman" panose="02020603050405020304" pitchFamily="18" charset="0"/>
                            <a:cs typeface="Times New Roman" panose="02020603050405020304" pitchFamily="18" charset="0"/>
                          </a:rPr>
                          <m:t>sales</m:t>
                        </m:r>
                        <m:r>
                          <m:rPr>
                            <m:nor/>
                          </m:rPr>
                          <a:rPr lang="en-US" sz="2200">
                            <a:latin typeface="Times New Roman" panose="02020603050405020304" pitchFamily="18" charset="0"/>
                            <a:cs typeface="Times New Roman" panose="02020603050405020304" pitchFamily="18" charset="0"/>
                          </a:rPr>
                          <m:t>)</m:t>
                        </m:r>
                      </m:den>
                    </m:f>
                  </m:oMath>
                </a14:m>
                <a:endParaRPr lang="en-GB" sz="2200" b="0" i="0" u="none" strike="noStrike" baseline="0" dirty="0">
                  <a:latin typeface="Times New Roman" panose="02020603050405020304" pitchFamily="18" charset="0"/>
                  <a:cs typeface="Times New Roman" panose="02020603050405020304" pitchFamily="18" charset="0"/>
                </a:endParaRPr>
              </a:p>
              <a:p>
                <a:pPr marL="324000" lvl="1" indent="0">
                  <a:buNone/>
                </a:pPr>
                <a:r>
                  <a:rPr lang="en-GB" sz="2200" dirty="0">
                    <a:latin typeface="Times New Roman" panose="02020603050405020304" pitchFamily="18" charset="0"/>
                    <a:cs typeface="Times New Roman" panose="02020603050405020304" pitchFamily="18" charset="0"/>
                  </a:rPr>
                  <a:t>Unit cost = </a:t>
                </a:r>
                <a:r>
                  <a:rPr lang="en-GB" sz="2200" b="0" i="0" u="none" strike="noStrike" baseline="0" dirty="0">
                    <a:latin typeface="Times New Roman" panose="02020603050405020304" pitchFamily="18" charset="0"/>
                    <a:cs typeface="Times New Roman" panose="02020603050405020304" pitchFamily="18" charset="0"/>
                  </a:rPr>
                  <a:t>variable cost </a:t>
                </a:r>
                <a:r>
                  <a:rPr lang="en-GB" sz="2200" dirty="0">
                    <a:latin typeface="Times New Roman" panose="02020603050405020304" pitchFamily="18" charset="0"/>
                    <a:cs typeface="Times New Roman" panose="02020603050405020304" pitchFamily="18" charset="0"/>
                  </a:rPr>
                  <a:t>+ FC per unit</a:t>
                </a:r>
              </a:p>
              <a:p>
                <a:pPr marL="355600" lvl="1" indent="-355600"/>
                <a:r>
                  <a:rPr lang="en-US" sz="2200" b="0" i="1" u="none" strike="noStrike" baseline="0" dirty="0">
                    <a:latin typeface="Times New Roman" panose="02020603050405020304" pitchFamily="18" charset="0"/>
                    <a:cs typeface="Times New Roman" panose="02020603050405020304" pitchFamily="18" charset="0"/>
                  </a:rPr>
                  <a:t>It ignores current demand, perceived value, and competition is not likely to lead to the optimal price.</a:t>
                </a:r>
                <a:endParaRPr lang="en-GB" sz="2200" b="0" i="1" u="none" strike="noStrike" baseline="0" dirty="0">
                  <a:latin typeface="Times New Roman" panose="02020603050405020304" pitchFamily="18" charset="0"/>
                  <a:cs typeface="Times New Roman" panose="02020603050405020304" pitchFamily="18" charset="0"/>
                </a:endParaRPr>
              </a:p>
            </p:txBody>
          </p:sp>
        </mc:Choice>
        <mc:Fallback>
          <p:sp>
            <p:nvSpPr>
              <p:cNvPr id="3" name="Content Placeholder 2">
                <a:extLst>
                  <a:ext uri="{FF2B5EF4-FFF2-40B4-BE49-F238E27FC236}">
                    <a16:creationId xmlns:a16="http://schemas.microsoft.com/office/drawing/2014/main" id="{06BB9C3A-D97B-46C4-A1DE-0E39AD17AC58}"/>
                  </a:ext>
                </a:extLst>
              </p:cNvPr>
              <p:cNvSpPr>
                <a:spLocks noGrp="1" noRot="1" noChangeAspect="1" noMove="1" noResize="1" noEditPoints="1" noAdjustHandles="1" noChangeArrowheads="1" noChangeShapeType="1" noTextEdit="1"/>
              </p:cNvSpPr>
              <p:nvPr>
                <p:ph idx="1"/>
              </p:nvPr>
            </p:nvSpPr>
            <p:spPr>
              <a:blipFill>
                <a:blip r:embed="rId2"/>
                <a:stretch>
                  <a:fillRect l="-387"/>
                </a:stretch>
              </a:blipFill>
            </p:spPr>
            <p:txBody>
              <a:bodyPr/>
              <a:lstStyle/>
              <a:p>
                <a:r>
                  <a:rPr lang="en-GB">
                    <a:noFill/>
                  </a:rPr>
                  <a:t> </a:t>
                </a:r>
              </a:p>
            </p:txBody>
          </p:sp>
        </mc:Fallback>
      </mc:AlternateContent>
    </p:spTree>
    <p:extLst>
      <p:ext uri="{BB962C8B-B14F-4D97-AF65-F5344CB8AC3E}">
        <p14:creationId xmlns:p14="http://schemas.microsoft.com/office/powerpoint/2010/main" val="7652488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C754A-FE11-4890-B37E-9D6966E0D792}"/>
              </a:ext>
            </a:extLst>
          </p:cNvPr>
          <p:cNvSpPr>
            <a:spLocks noGrp="1"/>
          </p:cNvSpPr>
          <p:nvPr>
            <p:ph type="title"/>
          </p:nvPr>
        </p:nvSpPr>
        <p:spPr/>
        <p:txBody>
          <a:bodyPr/>
          <a:lstStyle/>
          <a:p>
            <a:r>
              <a:rPr lang="en-IN" dirty="0"/>
              <a:t>Illustration</a:t>
            </a:r>
            <a:endParaRPr lang="en-GB" dirty="0"/>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333B1334-B515-416F-B23C-0BB54789186A}"/>
                  </a:ext>
                </a:extLst>
              </p:cNvPr>
              <p:cNvSpPr>
                <a:spLocks noGrp="1"/>
              </p:cNvSpPr>
              <p:nvPr>
                <p:ph idx="1"/>
              </p:nvPr>
            </p:nvSpPr>
            <p:spPr>
              <a:xfrm>
                <a:off x="581192" y="1816926"/>
                <a:ext cx="11029615" cy="4607626"/>
              </a:xfrm>
            </p:spPr>
            <p:txBody>
              <a:bodyPr>
                <a:normAutofit/>
              </a:bodyPr>
              <a:lstStyle/>
              <a:p>
                <a:pPr marL="0" indent="0" algn="l">
                  <a:buNone/>
                </a:pPr>
                <a:r>
                  <a:rPr lang="en-US" sz="1800" b="0" i="0" u="none" strike="noStrike" baseline="0" dirty="0">
                    <a:latin typeface="Times New Roman" panose="02020603050405020304" pitchFamily="18" charset="0"/>
                    <a:cs typeface="Times New Roman" panose="02020603050405020304" pitchFamily="18" charset="0"/>
                  </a:rPr>
                  <a:t>Lets say,</a:t>
                </a:r>
              </a:p>
              <a:p>
                <a:pPr marL="0" indent="0" algn="ctr">
                  <a:buNone/>
                </a:pPr>
                <a:r>
                  <a:rPr lang="en-US" sz="1800" b="0" i="0" u="none" strike="noStrike" baseline="0" dirty="0">
                    <a:latin typeface="Times New Roman" panose="02020603050405020304" pitchFamily="18" charset="0"/>
                    <a:cs typeface="Times New Roman" panose="02020603050405020304" pitchFamily="18" charset="0"/>
                  </a:rPr>
                  <a:t>Variable cost per unit $10</a:t>
                </a:r>
              </a:p>
              <a:p>
                <a:pPr marL="0" indent="0" algn="ctr">
                  <a:buNone/>
                </a:pPr>
                <a:r>
                  <a:rPr lang="en-GB" sz="1800" b="0" i="0" u="none" strike="noStrike" baseline="0" dirty="0">
                    <a:latin typeface="Times New Roman" panose="02020603050405020304" pitchFamily="18" charset="0"/>
                    <a:cs typeface="Times New Roman" panose="02020603050405020304" pitchFamily="18" charset="0"/>
                  </a:rPr>
                  <a:t>Fixed costs $300,000</a:t>
                </a:r>
              </a:p>
              <a:p>
                <a:pPr marL="0" indent="0" algn="ctr">
                  <a:buNone/>
                </a:pPr>
                <a:r>
                  <a:rPr lang="en-GB" sz="1800" b="0" i="0" u="none" strike="noStrike" baseline="0" dirty="0">
                    <a:latin typeface="Times New Roman" panose="02020603050405020304" pitchFamily="18" charset="0"/>
                    <a:cs typeface="Times New Roman" panose="02020603050405020304" pitchFamily="18" charset="0"/>
                  </a:rPr>
                  <a:t>Expected unit sales 50,000</a:t>
                </a:r>
              </a:p>
              <a:p>
                <a:pPr marL="0" indent="0" algn="l">
                  <a:buNone/>
                </a:pPr>
                <a:endParaRPr lang="en-GB" dirty="0">
                  <a:latin typeface="Times New Roman" panose="02020603050405020304" pitchFamily="18" charset="0"/>
                  <a:cs typeface="Times New Roman" panose="02020603050405020304" pitchFamily="18" charset="0"/>
                </a:endParaRPr>
              </a:p>
              <a:p>
                <a:pPr marL="0" indent="0" algn="l">
                  <a:buNone/>
                </a:pPr>
                <a:r>
                  <a:rPr lang="en-GB" dirty="0">
                    <a:latin typeface="Times New Roman" panose="02020603050405020304" pitchFamily="18" charset="0"/>
                    <a:cs typeface="Times New Roman" panose="02020603050405020304" pitchFamily="18" charset="0"/>
                  </a:rPr>
                  <a:t>Calculate </a:t>
                </a:r>
                <a:r>
                  <a:rPr lang="en-GB" dirty="0" err="1">
                    <a:latin typeface="Times New Roman" panose="02020603050405020304" pitchFamily="18" charset="0"/>
                    <a:cs typeface="Times New Roman" panose="02020603050405020304" pitchFamily="18" charset="0"/>
                  </a:rPr>
                  <a:t>Markup</a:t>
                </a:r>
                <a:r>
                  <a:rPr lang="en-GB" dirty="0">
                    <a:latin typeface="Times New Roman" panose="02020603050405020304" pitchFamily="18" charset="0"/>
                    <a:cs typeface="Times New Roman" panose="02020603050405020304" pitchFamily="18" charset="0"/>
                  </a:rPr>
                  <a:t> price if the </a:t>
                </a:r>
                <a:r>
                  <a:rPr lang="en-US" sz="1800" b="0" i="0" u="none" strike="noStrike" baseline="0" dirty="0">
                    <a:latin typeface="Times New Roman" panose="02020603050405020304" pitchFamily="18" charset="0"/>
                    <a:cs typeface="Times New Roman" panose="02020603050405020304" pitchFamily="18" charset="0"/>
                  </a:rPr>
                  <a:t>manufacturer wants to earn a 20 percent markup on sales</a:t>
                </a:r>
                <a:r>
                  <a:rPr lang="en-GB" sz="1800" b="0" i="0" u="none" strike="noStrike" baseline="0" dirty="0">
                    <a:latin typeface="Times New Roman" panose="02020603050405020304" pitchFamily="18" charset="0"/>
                    <a:cs typeface="Times New Roman" panose="02020603050405020304" pitchFamily="18" charset="0"/>
                  </a:rPr>
                  <a:t>.</a:t>
                </a:r>
              </a:p>
              <a:p>
                <a:pPr marL="0" indent="0">
                  <a:buNone/>
                </a:pPr>
                <a:r>
                  <a:rPr lang="en-GB" sz="1800" dirty="0">
                    <a:latin typeface="Times New Roman" panose="02020603050405020304" pitchFamily="18" charset="0"/>
                    <a:cs typeface="Times New Roman" panose="02020603050405020304" pitchFamily="18" charset="0"/>
                  </a:rPr>
                  <a:t>Unit cost = </a:t>
                </a:r>
                <a:r>
                  <a:rPr lang="en-GB" sz="1800" b="0" i="0" u="none" strike="noStrike" baseline="0" dirty="0">
                    <a:latin typeface="Times New Roman" panose="02020603050405020304" pitchFamily="18" charset="0"/>
                    <a:cs typeface="Times New Roman" panose="02020603050405020304" pitchFamily="18" charset="0"/>
                  </a:rPr>
                  <a:t>variable cost </a:t>
                </a:r>
                <a:r>
                  <a:rPr lang="en-GB" sz="1800" dirty="0">
                    <a:latin typeface="Times New Roman" panose="02020603050405020304" pitchFamily="18" charset="0"/>
                    <a:cs typeface="Times New Roman" panose="02020603050405020304" pitchFamily="18" charset="0"/>
                  </a:rPr>
                  <a:t>+ FC per unit</a:t>
                </a:r>
                <a:endParaRPr lang="en-GB" sz="1800" b="0" i="0" u="none" strike="noStrike" baseline="0" dirty="0">
                  <a:latin typeface="Times New Roman" panose="02020603050405020304" pitchFamily="18" charset="0"/>
                  <a:cs typeface="Times New Roman" panose="02020603050405020304" pitchFamily="18" charset="0"/>
                </a:endParaRPr>
              </a:p>
              <a:p>
                <a:pPr marL="0" indent="0" algn="l">
                  <a:buNone/>
                </a:pPr>
                <a:r>
                  <a:rPr lang="en-GB" dirty="0">
                    <a:latin typeface="Times New Roman" panose="02020603050405020304" pitchFamily="18" charset="0"/>
                    <a:cs typeface="Times New Roman" panose="02020603050405020304" pitchFamily="18" charset="0"/>
                  </a:rPr>
                  <a:t>		= </a:t>
                </a:r>
                <a:r>
                  <a:rPr lang="en-GB" sz="1800" b="0" i="0" u="none" strike="noStrike" baseline="0" dirty="0">
                    <a:latin typeface="Times New Roman" panose="02020603050405020304" pitchFamily="18" charset="0"/>
                    <a:cs typeface="Times New Roman" panose="02020603050405020304" pitchFamily="18" charset="0"/>
                  </a:rPr>
                  <a:t>$10 + $300,00/50,000 = $16</a:t>
                </a:r>
              </a:p>
              <a:p>
                <a:pPr marL="0" indent="0">
                  <a:buNone/>
                </a:pPr>
                <a:r>
                  <a:rPr lang="en-GB" sz="1800" b="1" dirty="0">
                    <a:latin typeface="Times New Roman" panose="02020603050405020304" pitchFamily="18" charset="0"/>
                    <a:cs typeface="Times New Roman" panose="02020603050405020304" pitchFamily="18" charset="0"/>
                  </a:rPr>
                  <a:t>Mark-up Price</a:t>
                </a:r>
                <a:r>
                  <a:rPr lang="en-GB" sz="1800" b="0" u="none" strike="noStrike" baseline="0" dirty="0">
                    <a:latin typeface="Times New Roman" panose="02020603050405020304" pitchFamily="18" charset="0"/>
                    <a:cs typeface="Times New Roman" panose="02020603050405020304" pitchFamily="18" charset="0"/>
                  </a:rPr>
                  <a:t>= </a:t>
                </a:r>
                <a14:m>
                  <m:oMath xmlns:m="http://schemas.openxmlformats.org/officeDocument/2006/math">
                    <m:f>
                      <m:fPr>
                        <m:ctrlPr>
                          <a:rPr lang="en-GB" sz="1800" b="0" i="1" u="none" strike="noStrike" baseline="0" smtClean="0">
                            <a:latin typeface="Cambria Math" panose="02040503050406030204" pitchFamily="18" charset="0"/>
                          </a:rPr>
                        </m:ctrlPr>
                      </m:fPr>
                      <m:num>
                        <m:r>
                          <m:rPr>
                            <m:nor/>
                          </m:rPr>
                          <a:rPr lang="en-GB">
                            <a:latin typeface="Times New Roman" panose="02020603050405020304" pitchFamily="18" charset="0"/>
                            <a:cs typeface="Times New Roman" panose="02020603050405020304" pitchFamily="18" charset="0"/>
                          </a:rPr>
                          <m:t>$16</m:t>
                        </m:r>
                      </m:num>
                      <m:den>
                        <m:r>
                          <m:rPr>
                            <m:nor/>
                          </m:rPr>
                          <a:rPr lang="en-US" sz="1800">
                            <a:latin typeface="Times New Roman" panose="02020603050405020304" pitchFamily="18" charset="0"/>
                            <a:cs typeface="Times New Roman" panose="02020603050405020304" pitchFamily="18" charset="0"/>
                          </a:rPr>
                          <m:t>(1 − </m:t>
                        </m:r>
                        <m:r>
                          <m:rPr>
                            <m:nor/>
                          </m:rPr>
                          <a:rPr lang="en-IN" sz="1800" b="0" i="0" smtClean="0">
                            <a:latin typeface="Times New Roman" panose="02020603050405020304" pitchFamily="18" charset="0"/>
                            <a:cs typeface="Times New Roman" panose="02020603050405020304" pitchFamily="18" charset="0"/>
                          </a:rPr>
                          <m:t>0.20</m:t>
                        </m:r>
                        <m:r>
                          <m:rPr>
                            <m:nor/>
                          </m:rPr>
                          <a:rPr lang="en-US" sz="1800">
                            <a:latin typeface="Times New Roman" panose="02020603050405020304" pitchFamily="18" charset="0"/>
                            <a:cs typeface="Times New Roman" panose="02020603050405020304" pitchFamily="18" charset="0"/>
                          </a:rPr>
                          <m:t>)</m:t>
                        </m:r>
                      </m:den>
                    </m:f>
                  </m:oMath>
                </a14:m>
                <a:r>
                  <a:rPr lang="en-GB" dirty="0">
                    <a:latin typeface="Times New Roman" panose="02020603050405020304" pitchFamily="18" charset="0"/>
                    <a:cs typeface="Times New Roman" panose="02020603050405020304" pitchFamily="18" charset="0"/>
                  </a:rPr>
                  <a:t>=$20</a:t>
                </a:r>
              </a:p>
              <a:p>
                <a:pPr marL="0" indent="0" algn="l">
                  <a:buNone/>
                </a:pPr>
                <a:r>
                  <a:rPr lang="en-US" sz="1800" b="0" i="0" u="none" strike="noStrike" baseline="0" dirty="0">
                    <a:latin typeface="Times New Roman" panose="02020603050405020304" pitchFamily="18" charset="0"/>
                    <a:cs typeface="Times New Roman" panose="02020603050405020304" pitchFamily="18" charset="0"/>
                  </a:rPr>
                  <a:t>The manufacturer will charge dealers $20 per toaster and make a profit of $4 per unit</a:t>
                </a:r>
                <a:endParaRPr lang="en-GB" dirty="0">
                  <a:latin typeface="Times New Roman" panose="02020603050405020304" pitchFamily="18" charset="0"/>
                  <a:cs typeface="Times New Roman" panose="02020603050405020304" pitchFamily="18" charset="0"/>
                </a:endParaRPr>
              </a:p>
            </p:txBody>
          </p:sp>
        </mc:Choice>
        <mc:Fallback>
          <p:sp>
            <p:nvSpPr>
              <p:cNvPr id="3" name="Content Placeholder 2">
                <a:extLst>
                  <a:ext uri="{FF2B5EF4-FFF2-40B4-BE49-F238E27FC236}">
                    <a16:creationId xmlns:a16="http://schemas.microsoft.com/office/drawing/2014/main" id="{333B1334-B515-416F-B23C-0BB54789186A}"/>
                  </a:ext>
                </a:extLst>
              </p:cNvPr>
              <p:cNvSpPr>
                <a:spLocks noGrp="1" noRot="1" noChangeAspect="1" noMove="1" noResize="1" noEditPoints="1" noAdjustHandles="1" noChangeArrowheads="1" noChangeShapeType="1" noTextEdit="1"/>
              </p:cNvSpPr>
              <p:nvPr>
                <p:ph idx="1"/>
              </p:nvPr>
            </p:nvSpPr>
            <p:spPr>
              <a:xfrm>
                <a:off x="581192" y="1816926"/>
                <a:ext cx="11029615" cy="4607626"/>
              </a:xfrm>
              <a:blipFill>
                <a:blip r:embed="rId3"/>
                <a:stretch>
                  <a:fillRect l="-442"/>
                </a:stretch>
              </a:blipFill>
            </p:spPr>
            <p:txBody>
              <a:bodyPr/>
              <a:lstStyle/>
              <a:p>
                <a:r>
                  <a:rPr lang="en-GB">
                    <a:noFill/>
                  </a:rPr>
                  <a:t> </a:t>
                </a:r>
              </a:p>
            </p:txBody>
          </p:sp>
        </mc:Fallback>
      </mc:AlternateContent>
      <p:sp>
        <p:nvSpPr>
          <p:cNvPr id="4" name="Rectangle 3">
            <a:extLst>
              <a:ext uri="{FF2B5EF4-FFF2-40B4-BE49-F238E27FC236}">
                <a16:creationId xmlns:a16="http://schemas.microsoft.com/office/drawing/2014/main" id="{38937C36-1B5D-4C3D-B4B4-8EFD5795AA84}"/>
              </a:ext>
            </a:extLst>
          </p:cNvPr>
          <p:cNvSpPr/>
          <p:nvPr/>
        </p:nvSpPr>
        <p:spPr>
          <a:xfrm>
            <a:off x="4237511" y="2220686"/>
            <a:ext cx="3716976" cy="133003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noFill/>
            </a:endParaRPr>
          </a:p>
        </p:txBody>
      </p:sp>
    </p:spTree>
    <p:extLst>
      <p:ext uri="{BB962C8B-B14F-4D97-AF65-F5344CB8AC3E}">
        <p14:creationId xmlns:p14="http://schemas.microsoft.com/office/powerpoint/2010/main" val="2212074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AA757-A013-4D33-BC82-4721CEAC17B7}"/>
              </a:ext>
            </a:extLst>
          </p:cNvPr>
          <p:cNvSpPr>
            <a:spLocks noGrp="1"/>
          </p:cNvSpPr>
          <p:nvPr>
            <p:ph type="title"/>
          </p:nvPr>
        </p:nvSpPr>
        <p:spPr/>
        <p:txBody>
          <a:bodyPr/>
          <a:lstStyle/>
          <a:p>
            <a:r>
              <a:rPr lang="en-GB" dirty="0"/>
              <a:t>B. TARGET-RETURN PRICING</a:t>
            </a:r>
          </a:p>
        </p:txBody>
      </p:sp>
      <p:sp>
        <p:nvSpPr>
          <p:cNvPr id="3" name="Content Placeholder 2">
            <a:extLst>
              <a:ext uri="{FF2B5EF4-FFF2-40B4-BE49-F238E27FC236}">
                <a16:creationId xmlns:a16="http://schemas.microsoft.com/office/drawing/2014/main" id="{67E2A3BB-B4ED-43CA-8DFF-BDC0E88E5C06}"/>
              </a:ext>
            </a:extLst>
          </p:cNvPr>
          <p:cNvSpPr>
            <a:spLocks noGrp="1"/>
          </p:cNvSpPr>
          <p:nvPr>
            <p:ph idx="1"/>
          </p:nvPr>
        </p:nvSpPr>
        <p:spPr>
          <a:xfrm>
            <a:off x="581192" y="2180496"/>
            <a:ext cx="11029615" cy="3175275"/>
          </a:xfrm>
        </p:spPr>
        <p:txBody>
          <a:bodyPr/>
          <a:lstStyle/>
          <a:p>
            <a:r>
              <a:rPr lang="en-US" dirty="0">
                <a:latin typeface="Times New Roman" panose="02020603050405020304" pitchFamily="18" charset="0"/>
                <a:cs typeface="Times New Roman" panose="02020603050405020304" pitchFamily="18" charset="0"/>
              </a:rPr>
              <a:t>Firm determines the price that yields its target rate of return on investment.</a:t>
            </a: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r>
              <a:rPr lang="en-GB" dirty="0">
                <a:latin typeface="Times New Roman" panose="02020603050405020304" pitchFamily="18" charset="0"/>
                <a:cs typeface="Times New Roman" panose="02020603050405020304" pitchFamily="18" charset="0"/>
              </a:rPr>
              <a:t>In previous example </a:t>
            </a:r>
            <a:r>
              <a:rPr lang="en-US" dirty="0">
                <a:latin typeface="Times New Roman" panose="02020603050405020304" pitchFamily="18" charset="0"/>
                <a:cs typeface="Times New Roman" panose="02020603050405020304" pitchFamily="18" charset="0"/>
              </a:rPr>
              <a:t>Suppose the manufacturer has invested $1 million in the business and wants to set a</a:t>
            </a:r>
          </a:p>
          <a:p>
            <a:pPr marL="0" indent="0">
              <a:buNone/>
            </a:pPr>
            <a:r>
              <a:rPr lang="en-US" dirty="0">
                <a:latin typeface="Times New Roman" panose="02020603050405020304" pitchFamily="18" charset="0"/>
                <a:cs typeface="Times New Roman" panose="02020603050405020304" pitchFamily="18" charset="0"/>
              </a:rPr>
              <a:t>	price to earn a </a:t>
            </a:r>
            <a:r>
              <a:rPr lang="en-US" i="1" dirty="0">
                <a:latin typeface="Times New Roman" panose="02020603050405020304" pitchFamily="18" charset="0"/>
                <a:cs typeface="Times New Roman" panose="02020603050405020304" pitchFamily="18" charset="0"/>
              </a:rPr>
              <a:t>20 percent ROI</a:t>
            </a:r>
            <a:r>
              <a:rPr lang="en-US" dirty="0">
                <a:latin typeface="Times New Roman" panose="02020603050405020304" pitchFamily="18" charset="0"/>
                <a:cs typeface="Times New Roman" panose="02020603050405020304" pitchFamily="18" charset="0"/>
              </a:rPr>
              <a:t>, specifically $200,000. The target-return price is given by the following:</a:t>
            </a:r>
            <a:endParaRPr lang="en-GB"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26012D13-CEBE-4C4A-8A2F-C868B41ED02A}"/>
              </a:ext>
            </a:extLst>
          </p:cNvPr>
          <p:cNvPicPr>
            <a:picLocks noChangeAspect="1"/>
          </p:cNvPicPr>
          <p:nvPr/>
        </p:nvPicPr>
        <p:blipFill rotWithShape="1">
          <a:blip r:embed="rId2"/>
          <a:srcRect l="15487" t="68571" r="46916" b="23637"/>
          <a:stretch/>
        </p:blipFill>
        <p:spPr>
          <a:xfrm>
            <a:off x="1223158" y="2922100"/>
            <a:ext cx="8696136" cy="1013799"/>
          </a:xfrm>
          <a:prstGeom prst="rect">
            <a:avLst/>
          </a:prstGeom>
        </p:spPr>
      </p:pic>
      <p:pic>
        <p:nvPicPr>
          <p:cNvPr id="5" name="Picture 4">
            <a:extLst>
              <a:ext uri="{FF2B5EF4-FFF2-40B4-BE49-F238E27FC236}">
                <a16:creationId xmlns:a16="http://schemas.microsoft.com/office/drawing/2014/main" id="{2EF2D31D-9DE1-4386-81F3-5EC4CC8248A0}"/>
              </a:ext>
            </a:extLst>
          </p:cNvPr>
          <p:cNvPicPr>
            <a:picLocks noChangeAspect="1"/>
          </p:cNvPicPr>
          <p:nvPr/>
        </p:nvPicPr>
        <p:blipFill rotWithShape="1">
          <a:blip r:embed="rId3"/>
          <a:srcRect l="23280" t="75530" r="52954" b="13125"/>
          <a:stretch/>
        </p:blipFill>
        <p:spPr>
          <a:xfrm>
            <a:off x="4120735" y="5193942"/>
            <a:ext cx="4892635" cy="1468114"/>
          </a:xfrm>
          <a:prstGeom prst="rect">
            <a:avLst/>
          </a:prstGeom>
        </p:spPr>
      </p:pic>
    </p:spTree>
    <p:extLst>
      <p:ext uri="{BB962C8B-B14F-4D97-AF65-F5344CB8AC3E}">
        <p14:creationId xmlns:p14="http://schemas.microsoft.com/office/powerpoint/2010/main" val="19796737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EC33B-93E4-4696-899B-870EADBBD26A}"/>
              </a:ext>
            </a:extLst>
          </p:cNvPr>
          <p:cNvSpPr>
            <a:spLocks noGrp="1"/>
          </p:cNvSpPr>
          <p:nvPr>
            <p:ph type="title"/>
          </p:nvPr>
        </p:nvSpPr>
        <p:spPr/>
        <p:txBody>
          <a:bodyPr/>
          <a:lstStyle/>
          <a:p>
            <a:r>
              <a:rPr lang="en-IN" dirty="0"/>
              <a:t>C. PERCEIVED-VALUE PRICING</a:t>
            </a:r>
            <a:endParaRPr lang="en-GB" dirty="0"/>
          </a:p>
        </p:txBody>
      </p:sp>
      <p:sp>
        <p:nvSpPr>
          <p:cNvPr id="3" name="Content Placeholder 2">
            <a:extLst>
              <a:ext uri="{FF2B5EF4-FFF2-40B4-BE49-F238E27FC236}">
                <a16:creationId xmlns:a16="http://schemas.microsoft.com/office/drawing/2014/main" id="{3680DFA4-B590-4517-9D7B-14E34D03E347}"/>
              </a:ext>
            </a:extLst>
          </p:cNvPr>
          <p:cNvSpPr>
            <a:spLocks noGrp="1"/>
          </p:cNvSpPr>
          <p:nvPr>
            <p:ph idx="1"/>
          </p:nvPr>
        </p:nvSpPr>
        <p:spPr/>
        <p:txBody>
          <a:bodyPr>
            <a:normAutofit/>
          </a:bodyPr>
          <a:lstStyle/>
          <a:p>
            <a:pPr algn="l"/>
            <a:r>
              <a:rPr lang="en-GB" sz="2400" b="0" i="0" u="none" strike="noStrike" baseline="0" dirty="0">
                <a:latin typeface="Times New Roman" panose="02020603050405020304" pitchFamily="18" charset="0"/>
                <a:cs typeface="Times New Roman" panose="02020603050405020304" pitchFamily="18" charset="0"/>
              </a:rPr>
              <a:t>Based </a:t>
            </a:r>
            <a:r>
              <a:rPr lang="en-US" sz="2400" b="0" i="0" u="none" strike="noStrike" baseline="0" dirty="0">
                <a:latin typeface="Times New Roman" panose="02020603050405020304" pitchFamily="18" charset="0"/>
                <a:cs typeface="Times New Roman" panose="02020603050405020304" pitchFamily="18" charset="0"/>
              </a:rPr>
              <a:t>on the customer’s </a:t>
            </a:r>
            <a:r>
              <a:rPr lang="en-US" sz="2400" b="1" i="0" u="none" strike="noStrike" baseline="0" dirty="0">
                <a:latin typeface="Times New Roman" panose="02020603050405020304" pitchFamily="18" charset="0"/>
                <a:cs typeface="Times New Roman" panose="02020603050405020304" pitchFamily="18" charset="0"/>
              </a:rPr>
              <a:t>perceived value</a:t>
            </a:r>
            <a:r>
              <a:rPr lang="en-US" sz="2400" b="0" i="0" u="none" strike="noStrike" baseline="0" dirty="0">
                <a:latin typeface="Times New Roman" panose="02020603050405020304" pitchFamily="18" charset="0"/>
                <a:cs typeface="Times New Roman" panose="02020603050405020304" pitchFamily="18" charset="0"/>
              </a:rPr>
              <a:t>.</a:t>
            </a:r>
          </a:p>
          <a:p>
            <a:pPr algn="l"/>
            <a:r>
              <a:rPr lang="en-US" sz="2400" b="0" i="0" u="none" strike="noStrike" baseline="0" dirty="0">
                <a:latin typeface="Times New Roman" panose="02020603050405020304" pitchFamily="18" charset="0"/>
                <a:cs typeface="Times New Roman" panose="02020603050405020304" pitchFamily="18" charset="0"/>
              </a:rPr>
              <a:t>Perceived value comprises of buyer’s image of the product performance, the channel deliverables, the warranty quality, customer support, and softer attributes such as the supplier’s reputation, trustworthiness, and </a:t>
            </a:r>
            <a:r>
              <a:rPr lang="en-GB" sz="2400" b="0" i="0" u="none" strike="noStrike" baseline="0" dirty="0">
                <a:latin typeface="Times New Roman" panose="02020603050405020304" pitchFamily="18" charset="0"/>
                <a:cs typeface="Times New Roman" panose="02020603050405020304" pitchFamily="18" charset="0"/>
              </a:rPr>
              <a:t>esteem.</a:t>
            </a:r>
          </a:p>
          <a:p>
            <a:pPr algn="l"/>
            <a:r>
              <a:rPr lang="en-US" sz="2400" b="0" i="0" u="none" strike="noStrike" baseline="0" dirty="0">
                <a:latin typeface="Times New Roman" panose="02020603050405020304" pitchFamily="18" charset="0"/>
                <a:cs typeface="Times New Roman" panose="02020603050405020304" pitchFamily="18" charset="0"/>
              </a:rPr>
              <a:t>Firms use the marketing program elements, such as advertising, sales force, and the Internet, to communicate and enhance perceived value in </a:t>
            </a:r>
            <a:r>
              <a:rPr lang="en-GB" sz="2400" b="0" i="0" u="none" strike="noStrike" baseline="0" dirty="0">
                <a:latin typeface="Times New Roman" panose="02020603050405020304" pitchFamily="18" charset="0"/>
                <a:cs typeface="Times New Roman" panose="02020603050405020304" pitchFamily="18" charset="0"/>
              </a:rPr>
              <a:t>buyers’ minds</a:t>
            </a:r>
            <a:endParaRPr lang="en-GB"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723834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FF4AD-26F7-4E26-B24D-291B3D978EE2}"/>
              </a:ext>
            </a:extLst>
          </p:cNvPr>
          <p:cNvSpPr>
            <a:spLocks noGrp="1"/>
          </p:cNvSpPr>
          <p:nvPr>
            <p:ph type="title"/>
          </p:nvPr>
        </p:nvSpPr>
        <p:spPr/>
        <p:txBody>
          <a:bodyPr/>
          <a:lstStyle/>
          <a:p>
            <a:r>
              <a:rPr lang="en-US" sz="1800" b="1" i="0" u="none" strike="noStrike" baseline="0" dirty="0">
                <a:latin typeface="Arial" panose="020B0604020202020204" pitchFamily="34" charset="0"/>
              </a:rPr>
              <a:t>Price Should Align with Value</a:t>
            </a:r>
            <a:endParaRPr lang="en-GB" dirty="0"/>
          </a:p>
        </p:txBody>
      </p:sp>
      <p:pic>
        <p:nvPicPr>
          <p:cNvPr id="4" name="Content Placeholder 3">
            <a:extLst>
              <a:ext uri="{FF2B5EF4-FFF2-40B4-BE49-F238E27FC236}">
                <a16:creationId xmlns:a16="http://schemas.microsoft.com/office/drawing/2014/main" id="{D6447C2A-7A0E-4490-8739-C534563E3475}"/>
              </a:ext>
            </a:extLst>
          </p:cNvPr>
          <p:cNvPicPr>
            <a:picLocks noGrp="1" noChangeAspect="1"/>
          </p:cNvPicPr>
          <p:nvPr>
            <p:ph idx="1"/>
          </p:nvPr>
        </p:nvPicPr>
        <p:blipFill rotWithShape="1">
          <a:blip r:embed="rId2"/>
          <a:srcRect l="13937" t="21821" r="33318" b="8397"/>
          <a:stretch/>
        </p:blipFill>
        <p:spPr>
          <a:xfrm>
            <a:off x="2630906" y="1859171"/>
            <a:ext cx="6232358" cy="4441617"/>
          </a:xfrm>
          <a:prstGeom prst="rect">
            <a:avLst/>
          </a:prstGeom>
        </p:spPr>
      </p:pic>
      <p:sp>
        <p:nvSpPr>
          <p:cNvPr id="3" name="TextBox 2">
            <a:extLst>
              <a:ext uri="{FF2B5EF4-FFF2-40B4-BE49-F238E27FC236}">
                <a16:creationId xmlns:a16="http://schemas.microsoft.com/office/drawing/2014/main" id="{18457346-FFE9-4116-B7CA-4EE51B73C135}"/>
              </a:ext>
            </a:extLst>
          </p:cNvPr>
          <p:cNvSpPr txBox="1"/>
          <p:nvPr/>
        </p:nvSpPr>
        <p:spPr>
          <a:xfrm>
            <a:off x="1828800" y="6259337"/>
            <a:ext cx="8175206" cy="369332"/>
          </a:xfrm>
          <a:prstGeom prst="rect">
            <a:avLst/>
          </a:prstGeom>
          <a:noFill/>
        </p:spPr>
        <p:txBody>
          <a:bodyPr wrap="square" rtlCol="0">
            <a:spAutoFit/>
          </a:bodyPr>
          <a:lstStyle/>
          <a:p>
            <a:r>
              <a:rPr lang="en-IN" dirty="0"/>
              <a:t>Figure 6: Price-value dynamics (Kotler and Keller, Marketing management, 14e)</a:t>
            </a:r>
            <a:endParaRPr lang="en-GB" dirty="0"/>
          </a:p>
        </p:txBody>
      </p:sp>
    </p:spTree>
    <p:extLst>
      <p:ext uri="{BB962C8B-B14F-4D97-AF65-F5344CB8AC3E}">
        <p14:creationId xmlns:p14="http://schemas.microsoft.com/office/powerpoint/2010/main" val="21751732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EDBFC-C810-4906-AE6E-35B2E6D2A85F}"/>
              </a:ext>
            </a:extLst>
          </p:cNvPr>
          <p:cNvSpPr>
            <a:spLocks noGrp="1"/>
          </p:cNvSpPr>
          <p:nvPr>
            <p:ph type="title"/>
          </p:nvPr>
        </p:nvSpPr>
        <p:spPr/>
        <p:txBody>
          <a:bodyPr/>
          <a:lstStyle/>
          <a:p>
            <a:r>
              <a:rPr lang="en-IN" dirty="0"/>
              <a:t>Caterpillar</a:t>
            </a:r>
            <a:endParaRPr lang="en-GB" dirty="0"/>
          </a:p>
        </p:txBody>
      </p:sp>
      <p:sp>
        <p:nvSpPr>
          <p:cNvPr id="3" name="Content Placeholder 2">
            <a:extLst>
              <a:ext uri="{FF2B5EF4-FFF2-40B4-BE49-F238E27FC236}">
                <a16:creationId xmlns:a16="http://schemas.microsoft.com/office/drawing/2014/main" id="{820C3A4C-46B8-4A64-8810-5707435044D1}"/>
              </a:ext>
            </a:extLst>
          </p:cNvPr>
          <p:cNvSpPr>
            <a:spLocks noGrp="1"/>
          </p:cNvSpPr>
          <p:nvPr>
            <p:ph idx="1"/>
          </p:nvPr>
        </p:nvSpPr>
        <p:spPr/>
        <p:txBody>
          <a:bodyPr>
            <a:normAutofit fontScale="92500" lnSpcReduction="20000"/>
          </a:bodyPr>
          <a:lstStyle/>
          <a:p>
            <a:pPr algn="l"/>
            <a:r>
              <a:rPr lang="en-US" b="0" i="0" u="none" strike="noStrike" baseline="0" dirty="0">
                <a:latin typeface="Times New Roman" panose="02020603050405020304" pitchFamily="18" charset="0"/>
                <a:cs typeface="Times New Roman" panose="02020603050405020304" pitchFamily="18" charset="0"/>
              </a:rPr>
              <a:t>Caterpillar uses perceived value to set prices on its construction equipment. </a:t>
            </a:r>
          </a:p>
          <a:p>
            <a:pPr algn="l"/>
            <a:r>
              <a:rPr lang="en-GB" dirty="0">
                <a:latin typeface="Times New Roman" panose="02020603050405020304" pitchFamily="18" charset="0"/>
                <a:cs typeface="Times New Roman" panose="02020603050405020304" pitchFamily="18" charset="0"/>
              </a:rPr>
              <a:t>P</a:t>
            </a:r>
            <a:r>
              <a:rPr lang="en-GB" b="0" i="0" u="none" strike="noStrike" baseline="0" dirty="0">
                <a:latin typeface="Times New Roman" panose="02020603050405020304" pitchFamily="18" charset="0"/>
                <a:cs typeface="Times New Roman" panose="02020603050405020304" pitchFamily="18" charset="0"/>
              </a:rPr>
              <a:t>rice its </a:t>
            </a:r>
            <a:r>
              <a:rPr lang="en-US" b="0" i="0" u="none" strike="noStrike" baseline="0" dirty="0">
                <a:latin typeface="Times New Roman" panose="02020603050405020304" pitchFamily="18" charset="0"/>
                <a:cs typeface="Times New Roman" panose="02020603050405020304" pitchFamily="18" charset="0"/>
              </a:rPr>
              <a:t>tractor at $100,000, although a similar competitor’s tractor might be priced at $90,000.</a:t>
            </a:r>
          </a:p>
          <a:p>
            <a:pPr algn="l"/>
            <a:endParaRPr lang="en-US" dirty="0">
              <a:latin typeface="Times New Roman" panose="02020603050405020304" pitchFamily="18" charset="0"/>
              <a:cs typeface="Times New Roman" panose="02020603050405020304" pitchFamily="18" charset="0"/>
            </a:endParaRPr>
          </a:p>
          <a:p>
            <a:pPr marL="450850" indent="84138" algn="l">
              <a:buNone/>
            </a:pPr>
            <a:r>
              <a:rPr lang="en-US" b="0" i="0" u="none" strike="noStrike" baseline="0" dirty="0">
                <a:latin typeface="Times New Roman" panose="02020603050405020304" pitchFamily="18" charset="0"/>
                <a:cs typeface="Times New Roman" panose="02020603050405020304" pitchFamily="18" charset="0"/>
              </a:rPr>
              <a:t>$90,000 is the tractor’s price if it is only equivalent to the </a:t>
            </a:r>
            <a:r>
              <a:rPr lang="en-US" b="0" i="1" u="none" strike="noStrike" baseline="0" dirty="0">
                <a:latin typeface="Times New Roman" panose="02020603050405020304" pitchFamily="18" charset="0"/>
                <a:cs typeface="Times New Roman" panose="02020603050405020304" pitchFamily="18" charset="0"/>
              </a:rPr>
              <a:t>competitor’s tractor</a:t>
            </a:r>
          </a:p>
          <a:p>
            <a:pPr marL="450850" indent="84138" algn="l">
              <a:buNone/>
            </a:pPr>
            <a:r>
              <a:rPr lang="en-US" b="0" i="0" u="none" strike="noStrike" baseline="0" dirty="0">
                <a:latin typeface="Times New Roman" panose="02020603050405020304" pitchFamily="18" charset="0"/>
                <a:cs typeface="Times New Roman" panose="02020603050405020304" pitchFamily="18" charset="0"/>
              </a:rPr>
              <a:t>$7,000 is the price premium for Caterpillar’s </a:t>
            </a:r>
            <a:r>
              <a:rPr lang="en-US" b="0" i="1" u="none" strike="noStrike" baseline="0" dirty="0">
                <a:latin typeface="Times New Roman" panose="02020603050405020304" pitchFamily="18" charset="0"/>
                <a:cs typeface="Times New Roman" panose="02020603050405020304" pitchFamily="18" charset="0"/>
              </a:rPr>
              <a:t>superior durability</a:t>
            </a:r>
          </a:p>
          <a:p>
            <a:pPr marL="450850" indent="84138" algn="l">
              <a:buNone/>
            </a:pPr>
            <a:r>
              <a:rPr lang="en-US" b="0" i="0" u="none" strike="noStrike" baseline="0" dirty="0">
                <a:latin typeface="Times New Roman" panose="02020603050405020304" pitchFamily="18" charset="0"/>
                <a:cs typeface="Times New Roman" panose="02020603050405020304" pitchFamily="18" charset="0"/>
              </a:rPr>
              <a:t>$6,000 is the price premium for Caterpillar’s </a:t>
            </a:r>
            <a:r>
              <a:rPr lang="en-US" b="0" i="1" u="none" strike="noStrike" baseline="0" dirty="0">
                <a:latin typeface="Times New Roman" panose="02020603050405020304" pitchFamily="18" charset="0"/>
                <a:cs typeface="Times New Roman" panose="02020603050405020304" pitchFamily="18" charset="0"/>
              </a:rPr>
              <a:t>superior reliability</a:t>
            </a:r>
          </a:p>
          <a:p>
            <a:pPr marL="450850" indent="84138" algn="l">
              <a:buNone/>
            </a:pPr>
            <a:r>
              <a:rPr lang="en-US" b="0" i="0" u="none" strike="noStrike" baseline="0" dirty="0">
                <a:latin typeface="Times New Roman" panose="02020603050405020304" pitchFamily="18" charset="0"/>
                <a:cs typeface="Times New Roman" panose="02020603050405020304" pitchFamily="18" charset="0"/>
              </a:rPr>
              <a:t>$5,000 is the price premium for Caterpillar’s </a:t>
            </a:r>
            <a:r>
              <a:rPr lang="en-US" b="0" i="1" u="none" strike="noStrike" baseline="0" dirty="0">
                <a:latin typeface="Times New Roman" panose="02020603050405020304" pitchFamily="18" charset="0"/>
                <a:cs typeface="Times New Roman" panose="02020603050405020304" pitchFamily="18" charset="0"/>
              </a:rPr>
              <a:t>superior service</a:t>
            </a:r>
          </a:p>
          <a:p>
            <a:pPr marL="450850" indent="84138" algn="l">
              <a:buNone/>
            </a:pPr>
            <a:r>
              <a:rPr lang="en-US" b="0" i="0" u="none" strike="noStrike" baseline="0" dirty="0">
                <a:latin typeface="Times New Roman" panose="02020603050405020304" pitchFamily="18" charset="0"/>
                <a:cs typeface="Times New Roman" panose="02020603050405020304" pitchFamily="18" charset="0"/>
              </a:rPr>
              <a:t>$2,000 is the price premium for Caterpillar’s </a:t>
            </a:r>
            <a:r>
              <a:rPr lang="en-US" b="0" i="1" u="none" strike="noStrike" baseline="0" dirty="0">
                <a:latin typeface="Times New Roman" panose="02020603050405020304" pitchFamily="18" charset="0"/>
                <a:cs typeface="Times New Roman" panose="02020603050405020304" pitchFamily="18" charset="0"/>
              </a:rPr>
              <a:t>longer warranty on parts</a:t>
            </a:r>
            <a:endParaRPr lang="en-US" b="0" u="none" strike="noStrike" baseline="0" dirty="0">
              <a:latin typeface="Times New Roman" panose="02020603050405020304" pitchFamily="18" charset="0"/>
              <a:cs typeface="Times New Roman" panose="02020603050405020304" pitchFamily="18" charset="0"/>
            </a:endParaRPr>
          </a:p>
          <a:p>
            <a:pPr marL="450850" indent="84138" algn="l">
              <a:buNone/>
            </a:pPr>
            <a:r>
              <a:rPr lang="en-US" b="0" u="none" strike="noStrike" baseline="0" dirty="0">
                <a:latin typeface="Times New Roman" panose="02020603050405020304" pitchFamily="18" charset="0"/>
                <a:cs typeface="Times New Roman" panose="02020603050405020304" pitchFamily="18" charset="0"/>
              </a:rPr>
              <a:t>$110,000 is the normal price to cover Caterpillar’s </a:t>
            </a:r>
            <a:r>
              <a:rPr lang="en-US" b="0" i="1" u="none" strike="noStrike" baseline="0" dirty="0">
                <a:latin typeface="Times New Roman" panose="02020603050405020304" pitchFamily="18" charset="0"/>
                <a:cs typeface="Times New Roman" panose="02020603050405020304" pitchFamily="18" charset="0"/>
              </a:rPr>
              <a:t>superior value</a:t>
            </a:r>
          </a:p>
          <a:p>
            <a:pPr marL="450850" indent="84138" algn="l">
              <a:buNone/>
            </a:pPr>
            <a:r>
              <a:rPr lang="en-GB" b="0" i="0" u="none" strike="noStrike" baseline="0" dirty="0">
                <a:latin typeface="Times New Roman" panose="02020603050405020304" pitchFamily="18" charset="0"/>
                <a:cs typeface="Times New Roman" panose="02020603050405020304" pitchFamily="18" charset="0"/>
              </a:rPr>
              <a:t>– $10,000 discount</a:t>
            </a:r>
          </a:p>
          <a:p>
            <a:pPr marL="450850" indent="84138" algn="l">
              <a:buNone/>
            </a:pPr>
            <a:r>
              <a:rPr lang="en-GB" sz="1900" b="1" i="0" u="none" strike="noStrike" baseline="0" dirty="0">
                <a:latin typeface="Times New Roman" panose="02020603050405020304" pitchFamily="18" charset="0"/>
                <a:cs typeface="Times New Roman" panose="02020603050405020304" pitchFamily="18" charset="0"/>
              </a:rPr>
              <a:t>$100,000 final price</a:t>
            </a:r>
            <a:endParaRPr lang="en-GB" sz="19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504118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6F630-D7BD-4024-88D7-5EDE2606BDF2}"/>
              </a:ext>
            </a:extLst>
          </p:cNvPr>
          <p:cNvSpPr>
            <a:spLocks noGrp="1"/>
          </p:cNvSpPr>
          <p:nvPr>
            <p:ph type="title"/>
          </p:nvPr>
        </p:nvSpPr>
        <p:spPr/>
        <p:txBody>
          <a:bodyPr>
            <a:normAutofit/>
          </a:bodyPr>
          <a:lstStyle/>
          <a:p>
            <a:pPr algn="l"/>
            <a:r>
              <a:rPr lang="en-GB" sz="3200" b="1" i="1" u="none" strike="noStrike" baseline="0" dirty="0">
                <a:latin typeface="TimesLTStd-SemiboldItalic"/>
              </a:rPr>
              <a:t>value-based pricing</a:t>
            </a:r>
            <a:endParaRPr lang="en-US" sz="3600" b="0" i="0" u="none" strike="noStrike" baseline="0" dirty="0">
              <a:latin typeface="TimesLTStd-Roman"/>
            </a:endParaRPr>
          </a:p>
        </p:txBody>
      </p:sp>
      <p:graphicFrame>
        <p:nvGraphicFramePr>
          <p:cNvPr id="4" name="Content Placeholder 3">
            <a:extLst>
              <a:ext uri="{FF2B5EF4-FFF2-40B4-BE49-F238E27FC236}">
                <a16:creationId xmlns:a16="http://schemas.microsoft.com/office/drawing/2014/main" id="{ECE6A6EC-6573-435B-9ACD-600DB1F0CFDE}"/>
              </a:ext>
            </a:extLst>
          </p:cNvPr>
          <p:cNvGraphicFramePr>
            <a:graphicFrameLocks noGrp="1"/>
          </p:cNvGraphicFramePr>
          <p:nvPr>
            <p:ph idx="1"/>
            <p:extLst>
              <p:ext uri="{D42A27DB-BD31-4B8C-83A1-F6EECF244321}">
                <p14:modId xmlns:p14="http://schemas.microsoft.com/office/powerpoint/2010/main" val="3637739958"/>
              </p:ext>
            </p:extLst>
          </p:nvPr>
        </p:nvGraphicFramePr>
        <p:xfrm>
          <a:off x="704538" y="2294021"/>
          <a:ext cx="10906270" cy="40144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419886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BD2BC4-A162-466F-9E63-9A1A9740DF79}"/>
              </a:ext>
            </a:extLst>
          </p:cNvPr>
          <p:cNvSpPr>
            <a:spLocks noGrp="1"/>
          </p:cNvSpPr>
          <p:nvPr>
            <p:ph type="title"/>
          </p:nvPr>
        </p:nvSpPr>
        <p:spPr/>
        <p:txBody>
          <a:bodyPr/>
          <a:lstStyle/>
          <a:p>
            <a:r>
              <a:rPr lang="en-IN" dirty="0"/>
              <a:t>Value –pricing approach</a:t>
            </a:r>
            <a:endParaRPr lang="en-GB" dirty="0"/>
          </a:p>
        </p:txBody>
      </p:sp>
      <p:graphicFrame>
        <p:nvGraphicFramePr>
          <p:cNvPr id="4" name="Content Placeholder 3">
            <a:extLst>
              <a:ext uri="{FF2B5EF4-FFF2-40B4-BE49-F238E27FC236}">
                <a16:creationId xmlns:a16="http://schemas.microsoft.com/office/drawing/2014/main" id="{7DD3D6D6-F63C-49ED-A97C-65AA5E9DADDF}"/>
              </a:ext>
            </a:extLst>
          </p:cNvPr>
          <p:cNvGraphicFramePr>
            <a:graphicFrameLocks noGrp="1"/>
          </p:cNvGraphicFramePr>
          <p:nvPr>
            <p:ph idx="1"/>
          </p:nvPr>
        </p:nvGraphicFramePr>
        <p:xfrm>
          <a:off x="581194" y="2180496"/>
          <a:ext cx="3720984" cy="36783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angle: Rounded Corners 4">
            <a:extLst>
              <a:ext uri="{FF2B5EF4-FFF2-40B4-BE49-F238E27FC236}">
                <a16:creationId xmlns:a16="http://schemas.microsoft.com/office/drawing/2014/main" id="{F255B37B-9BDF-4CF1-84FF-59DCF7C42B1E}"/>
              </a:ext>
            </a:extLst>
          </p:cNvPr>
          <p:cNvSpPr/>
          <p:nvPr/>
        </p:nvSpPr>
        <p:spPr>
          <a:xfrm>
            <a:off x="5156616" y="2180495"/>
            <a:ext cx="6454189" cy="101380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Value-added Products </a:t>
            </a:r>
          </a:p>
          <a:p>
            <a:pPr algn="ctr"/>
            <a:r>
              <a:rPr lang="en-IN" dirty="0"/>
              <a:t>New and Improved products</a:t>
            </a:r>
            <a:endParaRPr lang="en-GB" dirty="0"/>
          </a:p>
        </p:txBody>
      </p:sp>
      <p:sp>
        <p:nvSpPr>
          <p:cNvPr id="7" name="Rectangle: Rounded Corners 6">
            <a:extLst>
              <a:ext uri="{FF2B5EF4-FFF2-40B4-BE49-F238E27FC236}">
                <a16:creationId xmlns:a16="http://schemas.microsoft.com/office/drawing/2014/main" id="{2CB87FD4-C24A-45FE-96CC-6372376DAE93}"/>
              </a:ext>
            </a:extLst>
          </p:cNvPr>
          <p:cNvSpPr/>
          <p:nvPr/>
        </p:nvSpPr>
        <p:spPr>
          <a:xfrm>
            <a:off x="5156615" y="3512746"/>
            <a:ext cx="6454189" cy="101380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Reducing product cost without sacrificing quality</a:t>
            </a:r>
            <a:endParaRPr lang="en-GB" dirty="0"/>
          </a:p>
        </p:txBody>
      </p:sp>
      <p:sp>
        <p:nvSpPr>
          <p:cNvPr id="9" name="Rectangle: Rounded Corners 8">
            <a:extLst>
              <a:ext uri="{FF2B5EF4-FFF2-40B4-BE49-F238E27FC236}">
                <a16:creationId xmlns:a16="http://schemas.microsoft.com/office/drawing/2014/main" id="{7B001C58-0640-4EF7-9886-6269D973C8CE}"/>
              </a:ext>
            </a:extLst>
          </p:cNvPr>
          <p:cNvSpPr/>
          <p:nvPr/>
        </p:nvSpPr>
        <p:spPr>
          <a:xfrm>
            <a:off x="5156615" y="4714458"/>
            <a:ext cx="6454189" cy="101380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b="0" i="0" baseline="0" dirty="0">
                <a:latin typeface="Times New Roman" panose="02020603050405020304" pitchFamily="18" charset="0"/>
                <a:cs typeface="Times New Roman" panose="02020603050405020304" pitchFamily="18" charset="0"/>
              </a:rPr>
              <a:t>What is the price-premium customer willing to pay </a:t>
            </a:r>
            <a:r>
              <a:rPr lang="en-GB" b="0" i="0" baseline="0" dirty="0">
                <a:latin typeface="Times New Roman" panose="02020603050405020304" pitchFamily="18" charset="0"/>
                <a:cs typeface="Times New Roman" panose="02020603050405020304" pitchFamily="18" charset="0"/>
              </a:rPr>
              <a:t>over product costs.</a:t>
            </a:r>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82648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5" grpId="0" animBg="1"/>
      <p:bldP spid="7" grpId="0" animBg="1"/>
      <p:bldP spid="9"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CADF3-81BD-43D8-BE05-D4E05CD42FF5}"/>
              </a:ext>
            </a:extLst>
          </p:cNvPr>
          <p:cNvSpPr>
            <a:spLocks noGrp="1"/>
          </p:cNvSpPr>
          <p:nvPr>
            <p:ph type="title"/>
          </p:nvPr>
        </p:nvSpPr>
        <p:spPr/>
        <p:txBody>
          <a:bodyPr>
            <a:normAutofit/>
          </a:bodyPr>
          <a:lstStyle/>
          <a:p>
            <a:r>
              <a:rPr lang="en-US" u="none" strike="noStrike" baseline="0" dirty="0">
                <a:latin typeface="Times New Roman" panose="02020603050405020304" pitchFamily="18" charset="0"/>
                <a:cs typeface="Times New Roman" panose="02020603050405020304" pitchFamily="18" charset="0"/>
              </a:rPr>
              <a:t>Everyday low pricing (EDLP) </a:t>
            </a:r>
            <a:endParaRPr lang="en-GB" sz="4000" dirty="0">
              <a:latin typeface="Times New Roman" panose="02020603050405020304" pitchFamily="18" charset="0"/>
              <a:cs typeface="Times New Roman" panose="02020603050405020304" pitchFamily="18" charset="0"/>
            </a:endParaRPr>
          </a:p>
        </p:txBody>
      </p:sp>
      <p:graphicFrame>
        <p:nvGraphicFramePr>
          <p:cNvPr id="4" name="Content Placeholder 3">
            <a:extLst>
              <a:ext uri="{FF2B5EF4-FFF2-40B4-BE49-F238E27FC236}">
                <a16:creationId xmlns:a16="http://schemas.microsoft.com/office/drawing/2014/main" id="{FD6A2B7D-3F96-40FF-89B9-4B9F5A7B180B}"/>
              </a:ext>
            </a:extLst>
          </p:cNvPr>
          <p:cNvGraphicFramePr>
            <a:graphicFrameLocks noGrp="1"/>
          </p:cNvGraphicFramePr>
          <p:nvPr>
            <p:ph idx="1"/>
          </p:nvPr>
        </p:nvGraphicFramePr>
        <p:xfrm>
          <a:off x="581192" y="2023673"/>
          <a:ext cx="11029615" cy="41321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365161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6FC90-7227-4C2B-A0C1-695E6EDE5248}"/>
              </a:ext>
            </a:extLst>
          </p:cNvPr>
          <p:cNvSpPr>
            <a:spLocks noGrp="1"/>
          </p:cNvSpPr>
          <p:nvPr>
            <p:ph type="title"/>
          </p:nvPr>
        </p:nvSpPr>
        <p:spPr/>
        <p:txBody>
          <a:bodyPr/>
          <a:lstStyle/>
          <a:p>
            <a:r>
              <a:rPr lang="en-IN" dirty="0"/>
              <a:t>D. </a:t>
            </a:r>
            <a:r>
              <a:rPr lang="en-GB" sz="2800" b="0" i="0" u="none" strike="noStrike" baseline="0" dirty="0">
                <a:solidFill>
                  <a:schemeClr val="bg1"/>
                </a:solidFill>
                <a:latin typeface="Times New Roman" panose="02020603050405020304" pitchFamily="18" charset="0"/>
                <a:cs typeface="Times New Roman" panose="02020603050405020304" pitchFamily="18" charset="0"/>
              </a:rPr>
              <a:t>Going-Rate Pricing</a:t>
            </a:r>
            <a:endParaRPr lang="en-GB" dirty="0"/>
          </a:p>
        </p:txBody>
      </p:sp>
      <p:sp>
        <p:nvSpPr>
          <p:cNvPr id="3" name="Content Placeholder 2">
            <a:extLst>
              <a:ext uri="{FF2B5EF4-FFF2-40B4-BE49-F238E27FC236}">
                <a16:creationId xmlns:a16="http://schemas.microsoft.com/office/drawing/2014/main" id="{154588E0-DE3E-4C2C-B94F-049192D07513}"/>
              </a:ext>
            </a:extLst>
          </p:cNvPr>
          <p:cNvSpPr>
            <a:spLocks noGrp="1"/>
          </p:cNvSpPr>
          <p:nvPr>
            <p:ph idx="1"/>
          </p:nvPr>
        </p:nvSpPr>
        <p:spPr/>
        <p:txBody>
          <a:bodyPr/>
          <a:lstStyle/>
          <a:p>
            <a:pPr algn="l"/>
            <a:r>
              <a:rPr lang="en-US" sz="2400" b="0" i="0" u="none" strike="noStrike" baseline="0" dirty="0">
                <a:latin typeface="Times New Roman" panose="02020603050405020304" pitchFamily="18" charset="0"/>
                <a:cs typeface="Times New Roman" panose="02020603050405020304" pitchFamily="18" charset="0"/>
              </a:rPr>
              <a:t>The firm bases its price largely on competitors’ </a:t>
            </a:r>
            <a:r>
              <a:rPr lang="en-GB" sz="2400" b="0" i="0" u="none" strike="noStrike" baseline="0" dirty="0">
                <a:latin typeface="Times New Roman" panose="02020603050405020304" pitchFamily="18" charset="0"/>
                <a:cs typeface="Times New Roman" panose="02020603050405020304" pitchFamily="18" charset="0"/>
              </a:rPr>
              <a:t>prices.</a:t>
            </a:r>
          </a:p>
          <a:p>
            <a:pPr algn="l"/>
            <a:r>
              <a:rPr lang="en-US" sz="2400" b="0" i="0" u="none" strike="noStrike" baseline="0" dirty="0">
                <a:latin typeface="Times New Roman" panose="02020603050405020304" pitchFamily="18" charset="0"/>
                <a:cs typeface="Times New Roman" panose="02020603050405020304" pitchFamily="18" charset="0"/>
              </a:rPr>
              <a:t>In oligopolistic industries that sell a commodity such as steel, paper, or fertilizer, all firms normally charge the same price</a:t>
            </a:r>
          </a:p>
          <a:p>
            <a:pPr algn="l"/>
            <a:r>
              <a:rPr lang="en-US" sz="2400" b="0" i="0" u="none" strike="noStrike" baseline="0" dirty="0">
                <a:latin typeface="Times New Roman" panose="02020603050405020304" pitchFamily="18" charset="0"/>
                <a:cs typeface="Times New Roman" panose="02020603050405020304" pitchFamily="18" charset="0"/>
              </a:rPr>
              <a:t>Smaller firms “follow the leader,” changing their prices when the </a:t>
            </a:r>
            <a:r>
              <a:rPr lang="en-GB" sz="2400" b="0" i="0" u="none" strike="noStrike" baseline="0" dirty="0">
                <a:latin typeface="Times New Roman" panose="02020603050405020304" pitchFamily="18" charset="0"/>
                <a:cs typeface="Times New Roman" panose="02020603050405020304" pitchFamily="18" charset="0"/>
              </a:rPr>
              <a:t>market leader’s prices change</a:t>
            </a:r>
            <a:endParaRPr lang="en-GB" sz="2400" dirty="0">
              <a:latin typeface="Times New Roman" panose="02020603050405020304" pitchFamily="18" charset="0"/>
              <a:cs typeface="Times New Roman" panose="02020603050405020304" pitchFamily="18" charset="0"/>
            </a:endParaRPr>
          </a:p>
          <a:p>
            <a:pPr algn="l"/>
            <a:endParaRPr lang="en-GB" dirty="0"/>
          </a:p>
        </p:txBody>
      </p:sp>
    </p:spTree>
    <p:extLst>
      <p:ext uri="{BB962C8B-B14F-4D97-AF65-F5344CB8AC3E}">
        <p14:creationId xmlns:p14="http://schemas.microsoft.com/office/powerpoint/2010/main" val="20054464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09EFB-BBDA-45BB-92F2-A4921D21E662}"/>
              </a:ext>
            </a:extLst>
          </p:cNvPr>
          <p:cNvSpPr>
            <a:spLocks noGrp="1"/>
          </p:cNvSpPr>
          <p:nvPr>
            <p:ph type="title"/>
          </p:nvPr>
        </p:nvSpPr>
        <p:spPr/>
        <p:txBody>
          <a:bodyPr/>
          <a:lstStyle/>
          <a:p>
            <a:r>
              <a:rPr lang="en-US" sz="1800" b="1" i="0" u="none" strike="noStrike" baseline="0" dirty="0">
                <a:latin typeface="Times New Roman" panose="02020603050405020304" pitchFamily="18" charset="0"/>
              </a:rPr>
              <a:t>Step 6: Selecting the Final Price</a:t>
            </a:r>
            <a:endParaRPr lang="en-GB" dirty="0"/>
          </a:p>
        </p:txBody>
      </p:sp>
      <p:sp>
        <p:nvSpPr>
          <p:cNvPr id="3" name="Content Placeholder 2">
            <a:extLst>
              <a:ext uri="{FF2B5EF4-FFF2-40B4-BE49-F238E27FC236}">
                <a16:creationId xmlns:a16="http://schemas.microsoft.com/office/drawing/2014/main" id="{4960892C-EB84-49BA-97B3-ABE5C21FDFF7}"/>
              </a:ext>
            </a:extLst>
          </p:cNvPr>
          <p:cNvSpPr>
            <a:spLocks noGrp="1"/>
          </p:cNvSpPr>
          <p:nvPr>
            <p:ph idx="1"/>
          </p:nvPr>
        </p:nvSpPr>
        <p:spPr>
          <a:xfrm>
            <a:off x="581192" y="2180496"/>
            <a:ext cx="11029615" cy="4220304"/>
          </a:xfrm>
        </p:spPr>
        <p:txBody>
          <a:bodyPr>
            <a:noAutofit/>
          </a:bodyPr>
          <a:lstStyle/>
          <a:p>
            <a:pPr algn="l"/>
            <a:r>
              <a:rPr lang="en-US" sz="1600" dirty="0">
                <a:latin typeface="Times New Roman" panose="02020603050405020304" pitchFamily="18" charset="0"/>
                <a:cs typeface="Times New Roman" panose="02020603050405020304" pitchFamily="18" charset="0"/>
              </a:rPr>
              <a:t>IMPACT OF OTHER MARKETING ACTIVITIES</a:t>
            </a:r>
          </a:p>
          <a:p>
            <a:pPr lvl="1"/>
            <a:r>
              <a:rPr lang="en-US" dirty="0">
                <a:latin typeface="Times New Roman" panose="02020603050405020304" pitchFamily="18" charset="0"/>
                <a:cs typeface="Times New Roman" panose="02020603050405020304" pitchFamily="18" charset="0"/>
              </a:rPr>
              <a:t>Br</a:t>
            </a:r>
            <a:r>
              <a:rPr lang="en-US" b="0" i="0" u="none" strike="noStrike" baseline="0" dirty="0">
                <a:latin typeface="Times New Roman" panose="02020603050405020304" pitchFamily="18" charset="0"/>
                <a:cs typeface="Times New Roman" panose="02020603050405020304" pitchFamily="18" charset="0"/>
              </a:rPr>
              <a:t>and’s quality and advertising relative to the competition</a:t>
            </a:r>
          </a:p>
          <a:p>
            <a:pPr lvl="1"/>
            <a:r>
              <a:rPr lang="en-GB" b="0" i="0" u="none" strike="noStrike" baseline="0" dirty="0">
                <a:latin typeface="Times New Roman" panose="02020603050405020304" pitchFamily="18" charset="0"/>
                <a:cs typeface="Times New Roman" panose="02020603050405020304" pitchFamily="18" charset="0"/>
              </a:rPr>
              <a:t>Charge premium prices</a:t>
            </a:r>
            <a:endParaRPr lang="en-US" dirty="0">
              <a:latin typeface="Times New Roman" panose="02020603050405020304" pitchFamily="18" charset="0"/>
              <a:cs typeface="Times New Roman" panose="02020603050405020304" pitchFamily="18" charset="0"/>
            </a:endParaRPr>
          </a:p>
          <a:p>
            <a:pPr algn="l"/>
            <a:r>
              <a:rPr lang="en-GB" sz="1600" dirty="0">
                <a:latin typeface="Times New Roman" panose="02020603050405020304" pitchFamily="18" charset="0"/>
                <a:cs typeface="Times New Roman" panose="02020603050405020304" pitchFamily="18" charset="0"/>
              </a:rPr>
              <a:t>COMPANY PRICING POLICIES</a:t>
            </a:r>
          </a:p>
          <a:p>
            <a:pPr lvl="1"/>
            <a:r>
              <a:rPr lang="en-US" b="0" i="0" u="none" strike="noStrike" baseline="0" dirty="0">
                <a:latin typeface="Times New Roman" panose="02020603050405020304" pitchFamily="18" charset="0"/>
                <a:cs typeface="Times New Roman" panose="02020603050405020304" pitchFamily="18" charset="0"/>
              </a:rPr>
              <a:t>Price must be consistent with company pricing policies</a:t>
            </a:r>
            <a:endParaRPr lang="en-GB" b="0" i="0" u="none" strike="noStrike" baseline="0" dirty="0">
              <a:latin typeface="Times New Roman" panose="02020603050405020304" pitchFamily="18" charset="0"/>
              <a:cs typeface="Times New Roman" panose="02020603050405020304" pitchFamily="18" charset="0"/>
            </a:endParaRPr>
          </a:p>
          <a:p>
            <a:pPr algn="l"/>
            <a:r>
              <a:rPr lang="en-GB" sz="1600" dirty="0">
                <a:latin typeface="Times New Roman" panose="02020603050405020304" pitchFamily="18" charset="0"/>
                <a:cs typeface="Times New Roman" panose="02020603050405020304" pitchFamily="18" charset="0"/>
              </a:rPr>
              <a:t>GAIN-AND-RISK-SHARING PRICING</a:t>
            </a:r>
          </a:p>
          <a:p>
            <a:pPr lvl="1"/>
            <a:r>
              <a:rPr lang="en-US" dirty="0">
                <a:latin typeface="Times New Roman" panose="02020603050405020304" pitchFamily="18" charset="0"/>
                <a:cs typeface="Times New Roman" panose="02020603050405020304" pitchFamily="18" charset="0"/>
              </a:rPr>
              <a:t>Seller has the option to absorb part or all the risk if it does not deliver the full promised value</a:t>
            </a:r>
          </a:p>
          <a:p>
            <a:pPr algn="l"/>
            <a:r>
              <a:rPr lang="en-US" sz="1600" dirty="0">
                <a:latin typeface="Times New Roman" panose="02020603050405020304" pitchFamily="18" charset="0"/>
                <a:cs typeface="Times New Roman" panose="02020603050405020304" pitchFamily="18" charset="0"/>
              </a:rPr>
              <a:t>IMPACT OF PRICE ON OTHER PARTIES</a:t>
            </a:r>
          </a:p>
          <a:p>
            <a:pPr lvl="1"/>
            <a:r>
              <a:rPr lang="en-US" b="0" i="0" u="none" strike="noStrike" baseline="0" dirty="0">
                <a:latin typeface="Times New Roman" panose="02020603050405020304" pitchFamily="18" charset="0"/>
                <a:cs typeface="Times New Roman" panose="02020603050405020304" pitchFamily="18" charset="0"/>
              </a:rPr>
              <a:t>How will distributors and dealers feel about the </a:t>
            </a:r>
            <a:r>
              <a:rPr lang="en-GB" b="0" i="0" u="none" strike="noStrike" baseline="0" dirty="0">
                <a:latin typeface="Times New Roman" panose="02020603050405020304" pitchFamily="18" charset="0"/>
                <a:cs typeface="Times New Roman" panose="02020603050405020304" pitchFamily="18" charset="0"/>
              </a:rPr>
              <a:t>contemplated price</a:t>
            </a:r>
          </a:p>
          <a:p>
            <a:pPr lvl="1"/>
            <a:r>
              <a:rPr lang="en-US" b="0" i="0" u="none" strike="noStrike" baseline="0" dirty="0">
                <a:latin typeface="Times New Roman" panose="02020603050405020304" pitchFamily="18" charset="0"/>
                <a:cs typeface="Times New Roman" panose="02020603050405020304" pitchFamily="18" charset="0"/>
              </a:rPr>
              <a:t>Will the sales force be willing to sell at that price?</a:t>
            </a:r>
          </a:p>
          <a:p>
            <a:pPr lvl="1"/>
            <a:r>
              <a:rPr lang="en-US" b="0" i="0" u="none" strike="noStrike" baseline="0" dirty="0">
                <a:latin typeface="Times New Roman" panose="02020603050405020304" pitchFamily="18" charset="0"/>
                <a:cs typeface="Times New Roman" panose="02020603050405020304" pitchFamily="18" charset="0"/>
              </a:rPr>
              <a:t>How will competitors react?</a:t>
            </a:r>
          </a:p>
          <a:p>
            <a:pPr lvl="1"/>
            <a:r>
              <a:rPr lang="en-US" b="0" i="0" u="none" strike="noStrike" baseline="0" dirty="0">
                <a:latin typeface="Times New Roman" panose="02020603050405020304" pitchFamily="18" charset="0"/>
                <a:cs typeface="Times New Roman" panose="02020603050405020304" pitchFamily="18" charset="0"/>
              </a:rPr>
              <a:t> Will suppliers raise their prices when they see the company’s price?</a:t>
            </a:r>
          </a:p>
          <a:p>
            <a:pPr lvl="1"/>
            <a:r>
              <a:rPr lang="en-US" b="0" i="0" u="none" strike="noStrike" baseline="0" dirty="0">
                <a:latin typeface="Times New Roman" panose="02020603050405020304" pitchFamily="18" charset="0"/>
                <a:cs typeface="Times New Roman" panose="02020603050405020304" pitchFamily="18" charset="0"/>
              </a:rPr>
              <a:t> Will the government intervene and prevent this price from being charged?</a:t>
            </a:r>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725737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C2276-467A-484E-8B11-E09B5288148E}"/>
              </a:ext>
            </a:extLst>
          </p:cNvPr>
          <p:cNvSpPr>
            <a:spLocks noGrp="1"/>
          </p:cNvSpPr>
          <p:nvPr>
            <p:ph type="title"/>
          </p:nvPr>
        </p:nvSpPr>
        <p:spPr/>
        <p:txBody>
          <a:bodyPr/>
          <a:lstStyle/>
          <a:p>
            <a:r>
              <a:rPr lang="en-GB" dirty="0"/>
              <a:t>Adapting the Price</a:t>
            </a:r>
          </a:p>
        </p:txBody>
      </p:sp>
      <p:sp>
        <p:nvSpPr>
          <p:cNvPr id="3" name="Content Placeholder 2">
            <a:extLst>
              <a:ext uri="{FF2B5EF4-FFF2-40B4-BE49-F238E27FC236}">
                <a16:creationId xmlns:a16="http://schemas.microsoft.com/office/drawing/2014/main" id="{679FEC8B-6BEC-41A1-BB5E-3CCF259C9CE2}"/>
              </a:ext>
            </a:extLst>
          </p:cNvPr>
          <p:cNvSpPr>
            <a:spLocks noGrp="1"/>
          </p:cNvSpPr>
          <p:nvPr>
            <p:ph idx="1"/>
          </p:nvPr>
        </p:nvSpPr>
        <p:spPr/>
        <p:txBody>
          <a:bodyPr>
            <a:normAutofit/>
          </a:bodyPr>
          <a:lstStyle/>
          <a:p>
            <a:r>
              <a:rPr lang="en-US" sz="2400" b="0" i="0" u="none" strike="noStrike" baseline="0" dirty="0">
                <a:latin typeface="Times New Roman" panose="02020603050405020304" pitchFamily="18" charset="0"/>
                <a:cs typeface="Times New Roman" panose="02020603050405020304" pitchFamily="18" charset="0"/>
              </a:rPr>
              <a:t>Companies usually do not set a single price but rather develop a pricing structure that reflects variations on account of several factors </a:t>
            </a:r>
          </a:p>
          <a:p>
            <a:pPr algn="l"/>
            <a:r>
              <a:rPr lang="en-US" sz="2400" b="0" i="0" u="none" strike="noStrike" baseline="0" dirty="0">
                <a:latin typeface="Times New Roman" panose="02020603050405020304" pitchFamily="18" charset="0"/>
                <a:cs typeface="Times New Roman" panose="02020603050405020304" pitchFamily="18" charset="0"/>
              </a:rPr>
              <a:t>Several price-adaptation strategies: geographical pricing, promotional pricing, and differentiated pricing.</a:t>
            </a:r>
            <a:endParaRPr lang="en-GB"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467109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C2276-467A-484E-8B11-E09B5288148E}"/>
              </a:ext>
            </a:extLst>
          </p:cNvPr>
          <p:cNvSpPr>
            <a:spLocks noGrp="1"/>
          </p:cNvSpPr>
          <p:nvPr>
            <p:ph type="title"/>
          </p:nvPr>
        </p:nvSpPr>
        <p:spPr/>
        <p:txBody>
          <a:bodyPr/>
          <a:lstStyle/>
          <a:p>
            <a:r>
              <a:rPr lang="en-US" dirty="0"/>
              <a:t>a. Geographical Pricing (Cash, Countertrade, Barter)</a:t>
            </a:r>
            <a:endParaRPr lang="en-GB" dirty="0"/>
          </a:p>
        </p:txBody>
      </p:sp>
      <p:sp>
        <p:nvSpPr>
          <p:cNvPr id="3" name="Content Placeholder 2">
            <a:extLst>
              <a:ext uri="{FF2B5EF4-FFF2-40B4-BE49-F238E27FC236}">
                <a16:creationId xmlns:a16="http://schemas.microsoft.com/office/drawing/2014/main" id="{679FEC8B-6BEC-41A1-BB5E-3CCF259C9CE2}"/>
              </a:ext>
            </a:extLst>
          </p:cNvPr>
          <p:cNvSpPr>
            <a:spLocks noGrp="1"/>
          </p:cNvSpPr>
          <p:nvPr>
            <p:ph idx="1"/>
          </p:nvPr>
        </p:nvSpPr>
        <p:spPr>
          <a:xfrm>
            <a:off x="581192" y="2180496"/>
            <a:ext cx="11029615" cy="3975348"/>
          </a:xfrm>
        </p:spPr>
        <p:txBody>
          <a:bodyPr>
            <a:noAutofit/>
          </a:bodyPr>
          <a:lstStyle/>
          <a:p>
            <a:pPr algn="l"/>
            <a:r>
              <a:rPr lang="en-US" sz="2000" dirty="0">
                <a:latin typeface="Times New Roman" panose="02020603050405020304" pitchFamily="18" charset="0"/>
                <a:cs typeface="Times New Roman" panose="02020603050405020304" pitchFamily="18" charset="0"/>
              </a:rPr>
              <a:t>H</a:t>
            </a:r>
            <a:r>
              <a:rPr lang="en-US" sz="2000" b="0" i="0" u="none" strike="noStrike" baseline="0" dirty="0">
                <a:latin typeface="Times New Roman" panose="02020603050405020304" pitchFamily="18" charset="0"/>
                <a:cs typeface="Times New Roman" panose="02020603050405020304" pitchFamily="18" charset="0"/>
              </a:rPr>
              <a:t>ow to price its products to different customers in </a:t>
            </a:r>
            <a:r>
              <a:rPr lang="en-GB" sz="2000" b="0" i="0" u="none" strike="noStrike" baseline="0" dirty="0">
                <a:latin typeface="Times New Roman" panose="02020603050405020304" pitchFamily="18" charset="0"/>
                <a:cs typeface="Times New Roman" panose="02020603050405020304" pitchFamily="18" charset="0"/>
              </a:rPr>
              <a:t>different locations and countries</a:t>
            </a:r>
          </a:p>
          <a:p>
            <a:pPr algn="l"/>
            <a:r>
              <a:rPr lang="en-US" sz="2000" b="0" i="0" u="none" strike="noStrike" baseline="0" dirty="0">
                <a:latin typeface="Times New Roman" panose="02020603050405020304" pitchFamily="18" charset="0"/>
                <a:cs typeface="Times New Roman" panose="02020603050405020304" pitchFamily="18" charset="0"/>
              </a:rPr>
              <a:t>Should the company charge higher prices to distant customers to cover the higher shipping costs, or a lower price to win additional business??</a:t>
            </a:r>
          </a:p>
          <a:p>
            <a:pPr algn="l"/>
            <a:r>
              <a:rPr lang="en-GB" sz="2000" b="0" i="0" u="none" strike="noStrike" baseline="0" dirty="0">
                <a:latin typeface="Times New Roman" panose="02020603050405020304" pitchFamily="18" charset="0"/>
                <a:cs typeface="Times New Roman" panose="02020603050405020304" pitchFamily="18" charset="0"/>
              </a:rPr>
              <a:t>How to get paid?</a:t>
            </a:r>
          </a:p>
          <a:p>
            <a:pPr lvl="1"/>
            <a:r>
              <a:rPr lang="en-US" sz="2000" b="0" i="0" u="none" strike="noStrike" baseline="0" dirty="0">
                <a:latin typeface="Times New Roman" panose="02020603050405020304" pitchFamily="18" charset="0"/>
                <a:cs typeface="Times New Roman" panose="02020603050405020304" pitchFamily="18" charset="0"/>
              </a:rPr>
              <a:t>Many buyers want to offer other items in payment, a practice </a:t>
            </a:r>
            <a:r>
              <a:rPr lang="en-GB" sz="2000" b="0" i="0" u="none" strike="noStrike" baseline="0" dirty="0">
                <a:latin typeface="Times New Roman" panose="02020603050405020304" pitchFamily="18" charset="0"/>
                <a:cs typeface="Times New Roman" panose="02020603050405020304" pitchFamily="18" charset="0"/>
              </a:rPr>
              <a:t>known as </a:t>
            </a:r>
            <a:r>
              <a:rPr lang="en-GB" sz="2000" b="1" i="0" u="none" strike="noStrike" baseline="0" dirty="0">
                <a:latin typeface="Times New Roman" panose="02020603050405020304" pitchFamily="18" charset="0"/>
                <a:cs typeface="Times New Roman" panose="02020603050405020304" pitchFamily="18" charset="0"/>
              </a:rPr>
              <a:t>countertrade</a:t>
            </a:r>
            <a:r>
              <a:rPr lang="en-GB" sz="2000" dirty="0">
                <a:latin typeface="Times New Roman" panose="02020603050405020304" pitchFamily="18" charset="0"/>
                <a:cs typeface="Times New Roman" panose="02020603050405020304" pitchFamily="18" charset="0"/>
              </a:rPr>
              <a:t> (15-20% of the entire world trade). Can take following forms </a:t>
            </a:r>
            <a:endParaRPr lang="en-US" sz="2000" dirty="0">
              <a:latin typeface="Times New Roman" panose="02020603050405020304" pitchFamily="18" charset="0"/>
              <a:cs typeface="Times New Roman" panose="02020603050405020304" pitchFamily="18" charset="0"/>
            </a:endParaRPr>
          </a:p>
          <a:p>
            <a:pPr lvl="1"/>
            <a:r>
              <a:rPr lang="en-US" sz="2000" dirty="0">
                <a:latin typeface="Times New Roman" panose="02020603050405020304" pitchFamily="18" charset="0"/>
                <a:cs typeface="Times New Roman" panose="02020603050405020304" pitchFamily="18" charset="0"/>
              </a:rPr>
              <a:t>Barter: </a:t>
            </a:r>
            <a:r>
              <a:rPr lang="en-US" sz="2000" b="0" i="0" u="none" strike="noStrike" baseline="0" dirty="0">
                <a:latin typeface="Times New Roman" panose="02020603050405020304" pitchFamily="18" charset="0"/>
                <a:cs typeface="Times New Roman" panose="02020603050405020304" pitchFamily="18" charset="0"/>
              </a:rPr>
              <a:t>The buyer and seller directly exchange goods, with no money and no third party involved.</a:t>
            </a:r>
            <a:endParaRPr lang="en-US" sz="2000" dirty="0">
              <a:latin typeface="Times New Roman" panose="02020603050405020304" pitchFamily="18" charset="0"/>
              <a:cs typeface="Times New Roman" panose="02020603050405020304" pitchFamily="18" charset="0"/>
            </a:endParaRPr>
          </a:p>
          <a:p>
            <a:pPr lvl="1"/>
            <a:r>
              <a:rPr lang="en-US" sz="2000" dirty="0">
                <a:latin typeface="Times New Roman" panose="02020603050405020304" pitchFamily="18" charset="0"/>
                <a:cs typeface="Times New Roman" panose="02020603050405020304" pitchFamily="18" charset="0"/>
              </a:rPr>
              <a:t> Compensation deal: </a:t>
            </a:r>
            <a:r>
              <a:rPr lang="en-US" sz="2000" b="0" i="0" u="none" strike="noStrike" baseline="0" dirty="0">
                <a:latin typeface="Times New Roman" panose="02020603050405020304" pitchFamily="18" charset="0"/>
                <a:cs typeface="Times New Roman" panose="02020603050405020304" pitchFamily="18" charset="0"/>
              </a:rPr>
              <a:t>The seller receives some percentage of the payment in cash and the rest </a:t>
            </a:r>
            <a:r>
              <a:rPr lang="en-GB" sz="2000" b="0" i="0" u="none" strike="noStrike" baseline="0" dirty="0">
                <a:latin typeface="Times New Roman" panose="02020603050405020304" pitchFamily="18" charset="0"/>
                <a:cs typeface="Times New Roman" panose="02020603050405020304" pitchFamily="18" charset="0"/>
              </a:rPr>
              <a:t>in products.</a:t>
            </a:r>
            <a:endParaRPr lang="en-US" sz="2000" dirty="0">
              <a:latin typeface="Times New Roman" panose="02020603050405020304" pitchFamily="18" charset="0"/>
              <a:cs typeface="Times New Roman" panose="02020603050405020304" pitchFamily="18" charset="0"/>
            </a:endParaRPr>
          </a:p>
          <a:p>
            <a:pPr lvl="1"/>
            <a:r>
              <a:rPr lang="en-US" sz="2000" dirty="0">
                <a:latin typeface="Times New Roman" panose="02020603050405020304" pitchFamily="18" charset="0"/>
                <a:cs typeface="Times New Roman" panose="02020603050405020304" pitchFamily="18" charset="0"/>
              </a:rPr>
              <a:t> Buyback arrangement:  </a:t>
            </a:r>
            <a:r>
              <a:rPr lang="en-US" sz="2000" b="0" i="0" u="none" strike="noStrike" baseline="0" dirty="0">
                <a:latin typeface="Times New Roman" panose="02020603050405020304" pitchFamily="18" charset="0"/>
                <a:cs typeface="Times New Roman" panose="02020603050405020304" pitchFamily="18" charset="0"/>
              </a:rPr>
              <a:t>The seller sells a plant, equipment, or technology to another country and agrees to accept as partial payment products manufactured with the supplied equipment.</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923703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914D0-2F16-497A-84B6-D8F1B02D0A62}"/>
              </a:ext>
            </a:extLst>
          </p:cNvPr>
          <p:cNvSpPr>
            <a:spLocks noGrp="1"/>
          </p:cNvSpPr>
          <p:nvPr>
            <p:ph type="title"/>
          </p:nvPr>
        </p:nvSpPr>
        <p:spPr>
          <a:xfrm>
            <a:off x="581192" y="621945"/>
            <a:ext cx="11029616" cy="1013800"/>
          </a:xfrm>
        </p:spPr>
        <p:txBody>
          <a:bodyPr/>
          <a:lstStyle/>
          <a:p>
            <a:r>
              <a:rPr lang="en-IN" dirty="0"/>
              <a:t>b. Promotional Pricing (To </a:t>
            </a:r>
            <a:r>
              <a:rPr lang="en-GB" b="0" i="0" baseline="0" dirty="0"/>
              <a:t>stimulate early purchase)</a:t>
            </a:r>
            <a:r>
              <a:rPr lang="en-IN" dirty="0"/>
              <a:t> </a:t>
            </a:r>
            <a:endParaRPr lang="en-GB" dirty="0"/>
          </a:p>
        </p:txBody>
      </p:sp>
      <p:graphicFrame>
        <p:nvGraphicFramePr>
          <p:cNvPr id="4" name="Content Placeholder 3">
            <a:extLst>
              <a:ext uri="{FF2B5EF4-FFF2-40B4-BE49-F238E27FC236}">
                <a16:creationId xmlns:a16="http://schemas.microsoft.com/office/drawing/2014/main" id="{6B37AAD0-1D98-471D-9A1E-1C7CA47A5007}"/>
              </a:ext>
            </a:extLst>
          </p:cNvPr>
          <p:cNvGraphicFramePr>
            <a:graphicFrameLocks noGrp="1"/>
          </p:cNvGraphicFramePr>
          <p:nvPr>
            <p:ph idx="1"/>
            <p:extLst>
              <p:ext uri="{D42A27DB-BD31-4B8C-83A1-F6EECF244321}">
                <p14:modId xmlns:p14="http://schemas.microsoft.com/office/powerpoint/2010/main" val="3556445559"/>
              </p:ext>
            </p:extLst>
          </p:nvPr>
        </p:nvGraphicFramePr>
        <p:xfrm>
          <a:off x="581192" y="1876926"/>
          <a:ext cx="11029615" cy="44917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62035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5B696EC5-B952-4B0E-BB50-9D6875495755}"/>
              </a:ext>
            </a:extLst>
          </p:cNvPr>
          <p:cNvGraphicFramePr>
            <a:graphicFrameLocks noGrp="1"/>
          </p:cNvGraphicFramePr>
          <p:nvPr>
            <p:ph idx="1"/>
            <p:extLst>
              <p:ext uri="{D42A27DB-BD31-4B8C-83A1-F6EECF244321}">
                <p14:modId xmlns:p14="http://schemas.microsoft.com/office/powerpoint/2010/main" val="68943735"/>
              </p:ext>
            </p:extLst>
          </p:nvPr>
        </p:nvGraphicFramePr>
        <p:xfrm>
          <a:off x="581192" y="2180496"/>
          <a:ext cx="11029615" cy="36783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tle 1">
            <a:extLst>
              <a:ext uri="{FF2B5EF4-FFF2-40B4-BE49-F238E27FC236}">
                <a16:creationId xmlns:a16="http://schemas.microsoft.com/office/drawing/2014/main" id="{24EE6F58-42F2-4FC3-8AE6-B3F8AFC133D3}"/>
              </a:ext>
            </a:extLst>
          </p:cNvPr>
          <p:cNvSpPr>
            <a:spLocks noGrp="1"/>
          </p:cNvSpPr>
          <p:nvPr>
            <p:ph type="title"/>
          </p:nvPr>
        </p:nvSpPr>
        <p:spPr>
          <a:xfrm>
            <a:off x="581025" y="701675"/>
            <a:ext cx="11029950" cy="1014413"/>
          </a:xfrm>
        </p:spPr>
        <p:txBody>
          <a:bodyPr/>
          <a:lstStyle/>
          <a:p>
            <a:r>
              <a:rPr lang="en-IN" dirty="0"/>
              <a:t>b. Promotional Pricing (To </a:t>
            </a:r>
            <a:r>
              <a:rPr lang="en-GB" b="0" i="0" baseline="0" dirty="0"/>
              <a:t>stimulate early purchase)</a:t>
            </a:r>
            <a:r>
              <a:rPr lang="en-IN" dirty="0"/>
              <a:t> </a:t>
            </a:r>
            <a:endParaRPr lang="en-GB" dirty="0"/>
          </a:p>
        </p:txBody>
      </p:sp>
    </p:spTree>
    <p:extLst>
      <p:ext uri="{BB962C8B-B14F-4D97-AF65-F5344CB8AC3E}">
        <p14:creationId xmlns:p14="http://schemas.microsoft.com/office/powerpoint/2010/main" val="18122654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AD8D6-ED09-4A9C-A2F3-7D9FC0D83616}"/>
              </a:ext>
            </a:extLst>
          </p:cNvPr>
          <p:cNvSpPr>
            <a:spLocks noGrp="1"/>
          </p:cNvSpPr>
          <p:nvPr>
            <p:ph type="title"/>
          </p:nvPr>
        </p:nvSpPr>
        <p:spPr/>
        <p:txBody>
          <a:bodyPr/>
          <a:lstStyle/>
          <a:p>
            <a:r>
              <a:rPr lang="en-IN" dirty="0"/>
              <a:t>c. Differentiated Pricing</a:t>
            </a:r>
            <a:endParaRPr lang="en-GB" dirty="0"/>
          </a:p>
        </p:txBody>
      </p:sp>
      <p:sp>
        <p:nvSpPr>
          <p:cNvPr id="3" name="Content Placeholder 2">
            <a:extLst>
              <a:ext uri="{FF2B5EF4-FFF2-40B4-BE49-F238E27FC236}">
                <a16:creationId xmlns:a16="http://schemas.microsoft.com/office/drawing/2014/main" id="{E6EC3598-355D-4C84-A9CE-C280F2C30976}"/>
              </a:ext>
            </a:extLst>
          </p:cNvPr>
          <p:cNvSpPr>
            <a:spLocks noGrp="1"/>
          </p:cNvSpPr>
          <p:nvPr>
            <p:ph idx="1"/>
          </p:nvPr>
        </p:nvSpPr>
        <p:spPr/>
        <p:txBody>
          <a:bodyPr>
            <a:normAutofit/>
          </a:bodyPr>
          <a:lstStyle/>
          <a:p>
            <a:r>
              <a:rPr lang="en-US" sz="2000" b="0" i="0" u="none" strike="noStrike" baseline="0" dirty="0">
                <a:latin typeface="Times New Roman" panose="02020603050405020304" pitchFamily="18" charset="0"/>
                <a:cs typeface="Times New Roman" panose="02020603050405020304" pitchFamily="18" charset="0"/>
              </a:rPr>
              <a:t>Adjust basic price to accommodate differences in customers, products, locations.</a:t>
            </a:r>
          </a:p>
          <a:p>
            <a:pPr algn="l"/>
            <a:r>
              <a:rPr lang="en-US" sz="2000" b="1" i="0" u="none" strike="noStrike" baseline="0" dirty="0">
                <a:latin typeface="Times New Roman" panose="02020603050405020304" pitchFamily="18" charset="0"/>
                <a:cs typeface="Times New Roman" panose="02020603050405020304" pitchFamily="18" charset="0"/>
              </a:rPr>
              <a:t>Price discrimination </a:t>
            </a:r>
            <a:r>
              <a:rPr lang="en-US" sz="2000" b="0" i="0" u="none" strike="noStrike" baseline="0" dirty="0">
                <a:latin typeface="Times New Roman" panose="02020603050405020304" pitchFamily="18" charset="0"/>
                <a:cs typeface="Times New Roman" panose="02020603050405020304" pitchFamily="18" charset="0"/>
              </a:rPr>
              <a:t>occurs when a company sells a product or service at two or more prices</a:t>
            </a:r>
          </a:p>
          <a:p>
            <a:pPr algn="l"/>
            <a:r>
              <a:rPr lang="en-US" sz="2000" b="0" i="0" u="none" strike="noStrike" baseline="0" dirty="0">
                <a:latin typeface="Times New Roman" panose="02020603050405020304" pitchFamily="18" charset="0"/>
                <a:cs typeface="Times New Roman" panose="02020603050405020304" pitchFamily="18" charset="0"/>
              </a:rPr>
              <a:t>In first-degree price discrimination, the seller charges a separate price to each customer depending on the intensity of his or her demand.</a:t>
            </a:r>
          </a:p>
          <a:p>
            <a:pPr algn="l"/>
            <a:r>
              <a:rPr lang="en-US" sz="2000" b="0" i="0" u="none" strike="noStrike" baseline="0" dirty="0">
                <a:latin typeface="Times New Roman" panose="02020603050405020304" pitchFamily="18" charset="0"/>
                <a:cs typeface="Times New Roman" panose="02020603050405020304" pitchFamily="18" charset="0"/>
              </a:rPr>
              <a:t>In second-degree price discrimination, the seller charges less to buyers of larger volumes</a:t>
            </a:r>
            <a:endParaRPr lang="en-US" sz="2000" dirty="0">
              <a:latin typeface="Times New Roman" panose="02020603050405020304" pitchFamily="18" charset="0"/>
              <a:cs typeface="Times New Roman" panose="02020603050405020304" pitchFamily="18" charset="0"/>
            </a:endParaRPr>
          </a:p>
          <a:p>
            <a:pPr algn="l"/>
            <a:r>
              <a:rPr lang="en-US" sz="2000" b="0" i="0" u="none" strike="noStrike" baseline="0" dirty="0">
                <a:latin typeface="Times New Roman" panose="02020603050405020304" pitchFamily="18" charset="0"/>
                <a:cs typeface="Times New Roman" panose="02020603050405020304" pitchFamily="18" charset="0"/>
              </a:rPr>
              <a:t>In third-degree price discrimination, the seller charges different amounts to different classes of </a:t>
            </a:r>
            <a:r>
              <a:rPr lang="en-GB" sz="2000" b="0" i="0" u="none" strike="noStrike" baseline="0" dirty="0">
                <a:latin typeface="Times New Roman" panose="02020603050405020304" pitchFamily="18" charset="0"/>
                <a:cs typeface="Times New Roman" panose="02020603050405020304" pitchFamily="18" charset="0"/>
              </a:rPr>
              <a:t>buyers. For instance, seniors, adults, and children.</a:t>
            </a: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45536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B35183-7207-49D4-AB0C-E0A0E53FD6E4}"/>
              </a:ext>
            </a:extLst>
          </p:cNvPr>
          <p:cNvSpPr>
            <a:spLocks noGrp="1"/>
          </p:cNvSpPr>
          <p:nvPr>
            <p:ph type="title"/>
          </p:nvPr>
        </p:nvSpPr>
        <p:spPr/>
        <p:txBody>
          <a:bodyPr/>
          <a:lstStyle/>
          <a:p>
            <a:r>
              <a:rPr lang="en-GB" sz="1800" b="0" i="0" u="none" strike="noStrike" baseline="0" dirty="0">
                <a:latin typeface="Minion-Regular"/>
              </a:rPr>
              <a:t>third-degree price discrimination</a:t>
            </a:r>
            <a:endParaRPr lang="en-GB" dirty="0"/>
          </a:p>
        </p:txBody>
      </p:sp>
      <p:graphicFrame>
        <p:nvGraphicFramePr>
          <p:cNvPr id="4" name="Content Placeholder 3">
            <a:extLst>
              <a:ext uri="{FF2B5EF4-FFF2-40B4-BE49-F238E27FC236}">
                <a16:creationId xmlns:a16="http://schemas.microsoft.com/office/drawing/2014/main" id="{B4FBBBB3-D5B1-4E2F-A5E1-34BBA73E510B}"/>
              </a:ext>
            </a:extLst>
          </p:cNvPr>
          <p:cNvGraphicFramePr>
            <a:graphicFrameLocks noGrp="1"/>
          </p:cNvGraphicFramePr>
          <p:nvPr>
            <p:ph idx="1"/>
            <p:extLst>
              <p:ext uri="{D42A27DB-BD31-4B8C-83A1-F6EECF244321}">
                <p14:modId xmlns:p14="http://schemas.microsoft.com/office/powerpoint/2010/main" val="840295298"/>
              </p:ext>
            </p:extLst>
          </p:nvPr>
        </p:nvGraphicFramePr>
        <p:xfrm>
          <a:off x="581192" y="2180496"/>
          <a:ext cx="11029615" cy="43646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915561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F47C5-83AF-4EC0-93A0-7E5D7374263F}"/>
              </a:ext>
            </a:extLst>
          </p:cNvPr>
          <p:cNvSpPr>
            <a:spLocks noGrp="1"/>
          </p:cNvSpPr>
          <p:nvPr>
            <p:ph type="title"/>
          </p:nvPr>
        </p:nvSpPr>
        <p:spPr/>
        <p:txBody>
          <a:bodyPr/>
          <a:lstStyle/>
          <a:p>
            <a:r>
              <a:rPr lang="en-IN" dirty="0"/>
              <a:t>SUMMARISE </a:t>
            </a:r>
            <a:endParaRPr lang="en-GB" dirty="0"/>
          </a:p>
        </p:txBody>
      </p:sp>
      <p:pic>
        <p:nvPicPr>
          <p:cNvPr id="1026" name="Picture 2" descr="It's All About (the) Pricing Strategies | Blog">
            <a:extLst>
              <a:ext uri="{FF2B5EF4-FFF2-40B4-BE49-F238E27FC236}">
                <a16:creationId xmlns:a16="http://schemas.microsoft.com/office/drawing/2014/main" id="{53995097-D15A-42D1-B3D2-2A13A8647EC5}"/>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643841" y="2181225"/>
            <a:ext cx="4904317" cy="36782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61066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ppt/theme/theme3.xml><?xml version="1.0" encoding="utf-8"?>
<a:theme xmlns:a="http://schemas.openxmlformats.org/drawingml/2006/main" name="View">
  <a:themeElements>
    <a:clrScheme name="View">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View">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3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7B713C7F-58B7-4AE9-B361-B13EB9EC4C0C}"/>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3482</Words>
  <Application>Microsoft Office PowerPoint</Application>
  <PresentationFormat>Widescreen</PresentationFormat>
  <Paragraphs>309</Paragraphs>
  <Slides>38</Slides>
  <Notes>21</Notes>
  <HiddenSlides>0</HiddenSlides>
  <MMClips>0</MMClips>
  <ScaleCrop>false</ScaleCrop>
  <HeadingPairs>
    <vt:vector size="6" baseType="variant">
      <vt:variant>
        <vt:lpstr>Fonts Used</vt:lpstr>
      </vt:variant>
      <vt:variant>
        <vt:i4>17</vt:i4>
      </vt:variant>
      <vt:variant>
        <vt:lpstr>Theme</vt:lpstr>
      </vt:variant>
      <vt:variant>
        <vt:i4>3</vt:i4>
      </vt:variant>
      <vt:variant>
        <vt:lpstr>Slide Titles</vt:lpstr>
      </vt:variant>
      <vt:variant>
        <vt:i4>38</vt:i4>
      </vt:variant>
    </vt:vector>
  </HeadingPairs>
  <TitlesOfParts>
    <vt:vector size="58" baseType="lpstr">
      <vt:lpstr>Arial</vt:lpstr>
      <vt:lpstr>Calibri</vt:lpstr>
      <vt:lpstr>Calibri Light</vt:lpstr>
      <vt:lpstr>Cambria Math</vt:lpstr>
      <vt:lpstr>Century Schoolbook</vt:lpstr>
      <vt:lpstr>Gill Sans MT</vt:lpstr>
      <vt:lpstr>Helvetica</vt:lpstr>
      <vt:lpstr>HelveticaNeue-HeavyCond</vt:lpstr>
      <vt:lpstr>HelveticaNeue-Light</vt:lpstr>
      <vt:lpstr>HelveticaNeue-MediumCond</vt:lpstr>
      <vt:lpstr>Minion-Regular</vt:lpstr>
      <vt:lpstr>Open Sans</vt:lpstr>
      <vt:lpstr>SourceSansPro</vt:lpstr>
      <vt:lpstr>Times New Roman</vt:lpstr>
      <vt:lpstr>TimesLTStd-Roman</vt:lpstr>
      <vt:lpstr>TimesLTStd-SemiboldItalic</vt:lpstr>
      <vt:lpstr>Wingdings 2</vt:lpstr>
      <vt:lpstr>Office Theme</vt:lpstr>
      <vt:lpstr>Dividend</vt:lpstr>
      <vt:lpstr>View</vt:lpstr>
      <vt:lpstr>Pricing and pricing strategies</vt:lpstr>
      <vt:lpstr>Key takeaways</vt:lpstr>
      <vt:lpstr>CUSTOMER-BASED BRAND EQUITY</vt:lpstr>
      <vt:lpstr>Hitachi vs. General Electric (GE) </vt:lpstr>
      <vt:lpstr>Backdrop pricing </vt:lpstr>
      <vt:lpstr>Steps in Setting a Pricing Policy</vt:lpstr>
      <vt:lpstr>Steps in Setting a Pricing Policy</vt:lpstr>
      <vt:lpstr>Step 1: Selecting the pricing objective</vt:lpstr>
      <vt:lpstr>pricing objective</vt:lpstr>
      <vt:lpstr>Discussion question</vt:lpstr>
      <vt:lpstr>Step 2: Determining Demand</vt:lpstr>
      <vt:lpstr>Step 2: Determining Demand:  Total Cost of Ownership (TCO)</vt:lpstr>
      <vt:lpstr>Step 3: Estimating Cost</vt:lpstr>
      <vt:lpstr>PowerPoint Presentation</vt:lpstr>
      <vt:lpstr>Accumulated Production: The Experience Curve</vt:lpstr>
      <vt:lpstr>Target costing </vt:lpstr>
      <vt:lpstr>Aldi retail stores </vt:lpstr>
      <vt:lpstr>Step 4:  Analyzing Competitors’ Costs, Prices, and Offers</vt:lpstr>
      <vt:lpstr>Step 5: Selecting a Pricing Method</vt:lpstr>
      <vt:lpstr>Selecting a Pricing Method</vt:lpstr>
      <vt:lpstr>A. Markup Pricing</vt:lpstr>
      <vt:lpstr>Illustration</vt:lpstr>
      <vt:lpstr>B. TARGET-RETURN PRICING</vt:lpstr>
      <vt:lpstr>C. PERCEIVED-VALUE PRICING</vt:lpstr>
      <vt:lpstr>Price Should Align with Value</vt:lpstr>
      <vt:lpstr>Caterpillar</vt:lpstr>
      <vt:lpstr>value-based pricing</vt:lpstr>
      <vt:lpstr>Value –pricing approach</vt:lpstr>
      <vt:lpstr>Everyday low pricing (EDLP) </vt:lpstr>
      <vt:lpstr>D. Going-Rate Pricing</vt:lpstr>
      <vt:lpstr>Step 6: Selecting the Final Price</vt:lpstr>
      <vt:lpstr>Adapting the Price</vt:lpstr>
      <vt:lpstr>a. Geographical Pricing (Cash, Countertrade, Barter)</vt:lpstr>
      <vt:lpstr>b. Promotional Pricing (To stimulate early purchase) </vt:lpstr>
      <vt:lpstr>b. Promotional Pricing (To stimulate early purchase) </vt:lpstr>
      <vt:lpstr>c. Differentiated Pricing</vt:lpstr>
      <vt:lpstr>third-degree price discrimination</vt:lpstr>
      <vt:lpstr>SUMMARISE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Pricing and pricing strategies</dc:title>
  <dc:creator>Yukti</dc:creator>
  <cp:lastModifiedBy>Yukti</cp:lastModifiedBy>
  <cp:revision>214</cp:revision>
  <dcterms:created xsi:type="dcterms:W3CDTF">2020-11-21T12:58:25Z</dcterms:created>
  <dcterms:modified xsi:type="dcterms:W3CDTF">2020-11-22T01:59:34Z</dcterms:modified>
</cp:coreProperties>
</file>