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78" r:id="rId2"/>
    <p:sldId id="292" r:id="rId3"/>
    <p:sldId id="279" r:id="rId4"/>
    <p:sldId id="280" r:id="rId5"/>
    <p:sldId id="281" r:id="rId6"/>
    <p:sldId id="282" r:id="rId7"/>
    <p:sldId id="283" r:id="rId8"/>
    <p:sldId id="284" r:id="rId9"/>
    <p:sldId id="285" r:id="rId10"/>
    <p:sldId id="277" r:id="rId11"/>
    <p:sldId id="256" r:id="rId12"/>
    <p:sldId id="276" r:id="rId13"/>
    <p:sldId id="257" r:id="rId14"/>
    <p:sldId id="258" r:id="rId15"/>
    <p:sldId id="259" r:id="rId16"/>
    <p:sldId id="260" r:id="rId17"/>
    <p:sldId id="261" r:id="rId18"/>
    <p:sldId id="262" r:id="rId19"/>
    <p:sldId id="263" r:id="rId20"/>
    <p:sldId id="264" r:id="rId21"/>
    <p:sldId id="265" r:id="rId22"/>
    <p:sldId id="266" r:id="rId23"/>
    <p:sldId id="286" r:id="rId24"/>
    <p:sldId id="288" r:id="rId25"/>
    <p:sldId id="293" r:id="rId26"/>
    <p:sldId id="289" r:id="rId27"/>
    <p:sldId id="287" r:id="rId28"/>
    <p:sldId id="268" r:id="rId29"/>
    <p:sldId id="270" r:id="rId30"/>
    <p:sldId id="271" r:id="rId31"/>
    <p:sldId id="273" r:id="rId32"/>
    <p:sldId id="274" r:id="rId33"/>
    <p:sldId id="275" r:id="rId34"/>
    <p:sldId id="29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6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0B77EC-BF8F-4C7F-A852-3AA0544ED619}" type="datetimeFigureOut">
              <a:rPr lang="en-IN" smtClean="0"/>
              <a:t>18-09-2022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B6506E-4428-4425-8B03-F24D8D0C08A1}" type="slidenum">
              <a:rPr lang="en-IN" smtClean="0"/>
              <a:t>‹#›</a:t>
            </a:fld>
            <a:endParaRPr lang="en-IN"/>
          </a:p>
        </p:txBody>
      </p:sp>
    </p:spTree>
    <p:extLst>
      <p:ext uri="{BB962C8B-B14F-4D97-AF65-F5344CB8AC3E}">
        <p14:creationId xmlns:p14="http://schemas.microsoft.com/office/powerpoint/2010/main" val="1066765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B6506E-4428-4425-8B03-F24D8D0C08A1}" type="slidenum">
              <a:rPr lang="en-IN" smtClean="0"/>
              <a:t>10</a:t>
            </a:fld>
            <a:endParaRPr lang="en-IN"/>
          </a:p>
        </p:txBody>
      </p:sp>
    </p:spTree>
    <p:extLst>
      <p:ext uri="{BB962C8B-B14F-4D97-AF65-F5344CB8AC3E}">
        <p14:creationId xmlns:p14="http://schemas.microsoft.com/office/powerpoint/2010/main" val="268317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1670ABC-9B4D-49A2-A409-9D8765A41750}" type="datetimeFigureOut">
              <a:rPr lang="en-IN" smtClean="0"/>
              <a:t>18-09-2022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420736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670ABC-9B4D-49A2-A409-9D8765A41750}" type="datetimeFigureOut">
              <a:rPr lang="en-IN" smtClean="0"/>
              <a:t>18-09-2022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115681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1670ABC-9B4D-49A2-A409-9D8765A41750}" type="datetimeFigureOut">
              <a:rPr lang="en-IN" smtClean="0"/>
              <a:t>18-09-2022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24472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1670ABC-9B4D-49A2-A409-9D8765A41750}" type="datetimeFigureOut">
              <a:rPr lang="en-IN" smtClean="0"/>
              <a:t>18-09-2022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117170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1670ABC-9B4D-49A2-A409-9D8765A41750}" type="datetimeFigureOut">
              <a:rPr lang="en-IN" smtClean="0"/>
              <a:t>18-09-2022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420274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1670ABC-9B4D-49A2-A409-9D8765A41750}" type="datetimeFigureOut">
              <a:rPr lang="en-IN" smtClean="0"/>
              <a:t>18-09-2022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1983450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670ABC-9B4D-49A2-A409-9D8765A41750}" type="datetimeFigureOut">
              <a:rPr lang="en-IN" smtClean="0"/>
              <a:t>18-09-2022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2849925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670ABC-9B4D-49A2-A409-9D8765A41750}" type="datetimeFigureOut">
              <a:rPr lang="en-IN" smtClean="0"/>
              <a:t>18-09-2022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2602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670ABC-9B4D-49A2-A409-9D8765A41750}" type="datetimeFigureOut">
              <a:rPr lang="en-IN" smtClean="0"/>
              <a:t>18-09-2022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335062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670ABC-9B4D-49A2-A409-9D8765A41750}" type="datetimeFigureOut">
              <a:rPr lang="en-IN" smtClean="0"/>
              <a:t>18-09-2022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897462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670ABC-9B4D-49A2-A409-9D8765A41750}" type="datetimeFigureOut">
              <a:rPr lang="en-IN" smtClean="0"/>
              <a:t>18-09-2022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0D18EC-0B1A-4D5F-83B9-A7FF284FD493}" type="slidenum">
              <a:rPr lang="en-IN" smtClean="0"/>
              <a:t>‹#›</a:t>
            </a:fld>
            <a:endParaRPr lang="en-IN"/>
          </a:p>
        </p:txBody>
      </p:sp>
    </p:spTree>
    <p:extLst>
      <p:ext uri="{BB962C8B-B14F-4D97-AF65-F5344CB8AC3E}">
        <p14:creationId xmlns:p14="http://schemas.microsoft.com/office/powerpoint/2010/main" val="2438987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70ABC-9B4D-49A2-A409-9D8765A41750}" type="datetimeFigureOut">
              <a:rPr lang="en-IN" smtClean="0"/>
              <a:t>18-09-2022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D18EC-0B1A-4D5F-83B9-A7FF284FD493}" type="slidenum">
              <a:rPr lang="en-IN" smtClean="0"/>
              <a:t>‹#›</a:t>
            </a:fld>
            <a:endParaRPr lang="en-IN"/>
          </a:p>
        </p:txBody>
      </p:sp>
    </p:spTree>
    <p:extLst>
      <p:ext uri="{BB962C8B-B14F-4D97-AF65-F5344CB8AC3E}">
        <p14:creationId xmlns:p14="http://schemas.microsoft.com/office/powerpoint/2010/main" val="33403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wmf"/><Relationship Id="rId5" Type="http://schemas.openxmlformats.org/officeDocument/2006/relationships/oleObject" Target="../embeddings/oleObject6.bin"/><Relationship Id="rId4" Type="http://schemas.openxmlformats.org/officeDocument/2006/relationships/image" Target="../media/image5.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0.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1.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2.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14.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15.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16.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17.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18.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19.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smartsheet.com/construction-project-management-101"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21.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22.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2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2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600" y="0"/>
            <a:ext cx="11968480" cy="6370975"/>
          </a:xfrm>
          <a:prstGeom prst="rect">
            <a:avLst/>
          </a:prstGeom>
        </p:spPr>
        <p:txBody>
          <a:bodyPr wrap="square">
            <a:spAutoFit/>
          </a:bodyPr>
          <a:lstStyle/>
          <a:p>
            <a:r>
              <a:rPr lang="en-US" sz="2400" b="1" dirty="0" smtClean="0">
                <a:solidFill>
                  <a:srgbClr val="C00000"/>
                </a:solidFill>
                <a:latin typeface="Perpetua" panose="02020502060401020303" pitchFamily="18" charset="0"/>
              </a:rPr>
              <a:t>What is Stakeholder Management? </a:t>
            </a:r>
          </a:p>
          <a:p>
            <a:r>
              <a:rPr lang="en-US" sz="2400" dirty="0" smtClean="0">
                <a:latin typeface="Perpetua" panose="02020502060401020303" pitchFamily="18" charset="0"/>
              </a:rPr>
              <a:t>Stakeholder management is the processes required to identify the people, groups, or organizations that could impact or be impacted by the project. </a:t>
            </a:r>
          </a:p>
          <a:p>
            <a:r>
              <a:rPr lang="en-US" sz="2400" dirty="0" smtClean="0">
                <a:latin typeface="Perpetua" panose="02020502060401020303" pitchFamily="18" charset="0"/>
              </a:rPr>
              <a:t>Analyze stakeholder expectations and their impact on the project. </a:t>
            </a:r>
          </a:p>
          <a:p>
            <a:r>
              <a:rPr lang="en-US" sz="2400" dirty="0" smtClean="0">
                <a:latin typeface="Perpetua" panose="02020502060401020303" pitchFamily="18" charset="0"/>
              </a:rPr>
              <a:t>Develop appropriate management strategies for effectively engaging stakeholders in the project decision and execution Identify Stakeholders</a:t>
            </a:r>
          </a:p>
          <a:p>
            <a:endParaRPr lang="en-US" sz="2400" dirty="0" smtClean="0">
              <a:latin typeface="Perpetua" panose="02020502060401020303" pitchFamily="18" charset="0"/>
            </a:endParaRPr>
          </a:p>
          <a:p>
            <a:r>
              <a:rPr lang="en-US" sz="2400" dirty="0" smtClean="0">
                <a:latin typeface="Perpetua" panose="02020502060401020303" pitchFamily="18" charset="0"/>
              </a:rPr>
              <a:t>This is the first process in this knowledge area coming under the initiation process group to Identify all the people or organizations impacted by the project: e.g., Customers, Sponsors, Team Members, Suppliers (Internal &amp; External), and Labor unions etc. </a:t>
            </a:r>
          </a:p>
          <a:p>
            <a:r>
              <a:rPr lang="en-US" sz="2400" dirty="0" smtClean="0">
                <a:latin typeface="Perpetua" panose="02020502060401020303" pitchFamily="18" charset="0"/>
              </a:rPr>
              <a:t>Identify Stakeholders: </a:t>
            </a:r>
          </a:p>
          <a:p>
            <a:r>
              <a:rPr lang="en-US" sz="2400" b="1" dirty="0" smtClean="0">
                <a:latin typeface="Perpetua" panose="02020502060401020303" pitchFamily="18" charset="0"/>
              </a:rPr>
              <a:t>Inputs:</a:t>
            </a:r>
          </a:p>
          <a:p>
            <a:r>
              <a:rPr lang="en-US" sz="2400" dirty="0" smtClean="0">
                <a:latin typeface="Perpetua" panose="02020502060401020303" pitchFamily="18" charset="0"/>
              </a:rPr>
              <a:t>	1. Project Charter (provides information about internal &amp; external involved parties</a:t>
            </a:r>
          </a:p>
          <a:p>
            <a:r>
              <a:rPr lang="en-US" sz="2400" dirty="0" smtClean="0">
                <a:latin typeface="Perpetua" panose="02020502060401020303" pitchFamily="18" charset="0"/>
              </a:rPr>
              <a:t> 	2. Procurement Documents (to find out parties involved in procurement and other details)</a:t>
            </a:r>
          </a:p>
          <a:p>
            <a:r>
              <a:rPr lang="en-US" sz="2400" dirty="0" smtClean="0">
                <a:latin typeface="Perpetua" panose="02020502060401020303" pitchFamily="18" charset="0"/>
              </a:rPr>
              <a:t> 	3. Enterprise Environmental Factors(e.g., organizational culture, industry standards,… </a:t>
            </a:r>
            <a:r>
              <a:rPr lang="en-US" sz="2400" dirty="0" err="1" smtClean="0">
                <a:latin typeface="Perpetua" panose="02020502060401020303" pitchFamily="18" charset="0"/>
              </a:rPr>
              <a:t>etc</a:t>
            </a:r>
            <a:r>
              <a:rPr lang="en-US" sz="2400" dirty="0" smtClean="0">
                <a:latin typeface="Perpetua" panose="02020502060401020303" pitchFamily="18" charset="0"/>
              </a:rPr>
              <a:t>)</a:t>
            </a:r>
          </a:p>
          <a:p>
            <a:r>
              <a:rPr lang="en-US" sz="2400" dirty="0" smtClean="0">
                <a:latin typeface="Perpetua" panose="02020502060401020303" pitchFamily="18" charset="0"/>
              </a:rPr>
              <a:t> 	4. Organizational Process Assets (stakeholders register templates, lessons learned, old project documents, … </a:t>
            </a:r>
            <a:r>
              <a:rPr lang="en-US" sz="2400" dirty="0" err="1" smtClean="0">
                <a:latin typeface="Perpetua" panose="02020502060401020303" pitchFamily="18" charset="0"/>
              </a:rPr>
              <a:t>etc</a:t>
            </a:r>
            <a:r>
              <a:rPr lang="en-US" sz="2400" dirty="0" smtClean="0">
                <a:latin typeface="Perpetua" panose="02020502060401020303" pitchFamily="18" charset="0"/>
              </a:rPr>
              <a:t>)</a:t>
            </a:r>
            <a:endParaRPr lang="en-IN" sz="2400" dirty="0">
              <a:latin typeface="Perpetua" panose="02020502060401020303" pitchFamily="18" charset="0"/>
            </a:endParaRPr>
          </a:p>
        </p:txBody>
      </p:sp>
    </p:spTree>
    <p:extLst>
      <p:ext uri="{BB962C8B-B14F-4D97-AF65-F5344CB8AC3E}">
        <p14:creationId xmlns:p14="http://schemas.microsoft.com/office/powerpoint/2010/main" val="330663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4262" y="986617"/>
            <a:ext cx="10963174" cy="4524315"/>
          </a:xfrm>
          <a:prstGeom prst="rect">
            <a:avLst/>
          </a:prstGeom>
        </p:spPr>
        <p:txBody>
          <a:bodyPr wrap="square">
            <a:spAutoFit/>
          </a:bodyPr>
          <a:lstStyle/>
          <a:p>
            <a:r>
              <a:rPr lang="en-US" sz="2400" b="0" i="0" dirty="0" smtClean="0">
                <a:effectLst/>
                <a:latin typeface="Perpetua" panose="02020502060401020303" pitchFamily="18" charset="0"/>
              </a:rPr>
              <a:t>Who Is a Stakeholder?</a:t>
            </a:r>
          </a:p>
          <a:p>
            <a:endParaRPr lang="en-US" sz="2400" dirty="0">
              <a:latin typeface="Perpetua" panose="02020502060401020303" pitchFamily="18" charset="0"/>
            </a:endParaRPr>
          </a:p>
          <a:p>
            <a:r>
              <a:rPr lang="en-US" sz="2400" b="0" i="0" dirty="0" smtClean="0">
                <a:effectLst/>
                <a:latin typeface="Perpetua" panose="02020502060401020303" pitchFamily="18" charset="0"/>
              </a:rPr>
              <a:t> Anyone with a Vested Interest in the Project</a:t>
            </a:r>
          </a:p>
          <a:p>
            <a:pPr algn="just" fontAlgn="base"/>
            <a:endParaRPr lang="en-US" b="0" i="0" dirty="0" smtClean="0">
              <a:solidFill>
                <a:srgbClr val="455264"/>
              </a:solidFill>
              <a:effectLst/>
              <a:latin typeface="Perpetua" panose="02020502060401020303" pitchFamily="18" charset="0"/>
            </a:endParaRPr>
          </a:p>
          <a:p>
            <a:pPr algn="just" fontAlgn="base"/>
            <a:r>
              <a:rPr lang="en-US" b="0" i="0" dirty="0" smtClean="0">
                <a:solidFill>
                  <a:srgbClr val="455264"/>
                </a:solidFill>
                <a:effectLst/>
                <a:latin typeface="Perpetua" panose="02020502060401020303" pitchFamily="18" charset="0"/>
              </a:rPr>
              <a:t>To get started, here is a brief list of potential project stakeholders:</a:t>
            </a:r>
          </a:p>
          <a:p>
            <a:pPr algn="just" fontAlgn="base">
              <a:buFont typeface="Arial" panose="020B0604020202020204" pitchFamily="34" charset="0"/>
              <a:buChar char="•"/>
            </a:pPr>
            <a:r>
              <a:rPr lang="en-US" b="1" i="0" dirty="0" smtClean="0">
                <a:solidFill>
                  <a:srgbClr val="455264"/>
                </a:solidFill>
                <a:effectLst/>
                <a:latin typeface="Perpetua" panose="02020502060401020303" pitchFamily="18" charset="0"/>
              </a:rPr>
              <a:t>External:</a:t>
            </a:r>
            <a:r>
              <a:rPr lang="en-US" b="0" i="0" dirty="0" smtClean="0">
                <a:solidFill>
                  <a:srgbClr val="455264"/>
                </a:solidFill>
                <a:effectLst/>
                <a:latin typeface="Perpetua" panose="02020502060401020303" pitchFamily="18" charset="0"/>
              </a:rPr>
              <a:t> The client, including the main client team, their managers, and their division director. In an agency environment, there are typically one or two stakeholders identified as a liaison from the client project team. On a company project, there will be a small number of critical leaders who are considered the key stakeholders.</a:t>
            </a:r>
          </a:p>
          <a:p>
            <a:pPr algn="just" fontAlgn="base">
              <a:buFont typeface="Arial" panose="020B0604020202020204" pitchFamily="34" charset="0"/>
              <a:buChar char="•"/>
            </a:pPr>
            <a:endParaRPr lang="en-US" b="0" i="0" dirty="0" smtClean="0">
              <a:solidFill>
                <a:srgbClr val="455264"/>
              </a:solidFill>
              <a:effectLst/>
              <a:latin typeface="Perpetua" panose="02020502060401020303" pitchFamily="18" charset="0"/>
            </a:endParaRPr>
          </a:p>
          <a:p>
            <a:pPr algn="just" fontAlgn="base">
              <a:buFont typeface="Arial" panose="020B0604020202020204" pitchFamily="34" charset="0"/>
              <a:buChar char="•"/>
            </a:pPr>
            <a:r>
              <a:rPr lang="en-US" b="1" i="0" dirty="0" smtClean="0">
                <a:solidFill>
                  <a:srgbClr val="455264"/>
                </a:solidFill>
                <a:effectLst/>
                <a:latin typeface="Perpetua" panose="02020502060401020303" pitchFamily="18" charset="0"/>
              </a:rPr>
              <a:t>Internal:</a:t>
            </a:r>
            <a:r>
              <a:rPr lang="en-US" b="0" i="0" dirty="0" smtClean="0">
                <a:solidFill>
                  <a:srgbClr val="455264"/>
                </a:solidFill>
                <a:effectLst/>
                <a:latin typeface="Perpetua" panose="02020502060401020303" pitchFamily="18" charset="0"/>
              </a:rPr>
              <a:t> The project team, including contractors and vendors, as well as top management, resourcing directors, accounting department members, and others who want to see the project run efficiently and profitably.</a:t>
            </a:r>
          </a:p>
          <a:p>
            <a:pPr algn="just" fontAlgn="base">
              <a:buFont typeface="Arial" panose="020B0604020202020204" pitchFamily="34" charset="0"/>
              <a:buChar char="•"/>
            </a:pPr>
            <a:endParaRPr lang="en-US" b="0" i="0" dirty="0" smtClean="0">
              <a:solidFill>
                <a:srgbClr val="455264"/>
              </a:solidFill>
              <a:effectLst/>
              <a:latin typeface="Perpetua" panose="02020502060401020303" pitchFamily="18" charset="0"/>
            </a:endParaRPr>
          </a:p>
          <a:p>
            <a:pPr algn="just" fontAlgn="base">
              <a:buFont typeface="Arial" panose="020B0604020202020204" pitchFamily="34" charset="0"/>
              <a:buChar char="•"/>
            </a:pPr>
            <a:r>
              <a:rPr lang="en-US" b="1" i="0" dirty="0" smtClean="0">
                <a:solidFill>
                  <a:srgbClr val="455264"/>
                </a:solidFill>
                <a:effectLst/>
                <a:latin typeface="Perpetua" panose="02020502060401020303" pitchFamily="18" charset="0"/>
              </a:rPr>
              <a:t>‘Expanded’ Stakeholders: </a:t>
            </a:r>
            <a:r>
              <a:rPr lang="en-US" b="0" i="0" dirty="0" smtClean="0">
                <a:solidFill>
                  <a:srgbClr val="455264"/>
                </a:solidFill>
                <a:effectLst/>
                <a:latin typeface="Perpetua" panose="02020502060401020303" pitchFamily="18" charset="0"/>
              </a:rPr>
              <a:t>These may include the industry evangelists, customers, employees, manufacturers, vendors, environmental and other community activists, and more. Maintaining strong, consistent communications with all types of stakeholders ensures a smooth project with much more buy-in and better public relations.</a:t>
            </a:r>
            <a:endParaRPr lang="en-US" b="0" i="0" dirty="0">
              <a:solidFill>
                <a:srgbClr val="455264"/>
              </a:solidFill>
              <a:effectLst/>
              <a:latin typeface="Perpetua" panose="02020502060401020303" pitchFamily="18" charset="0"/>
            </a:endParaRPr>
          </a:p>
        </p:txBody>
      </p:sp>
    </p:spTree>
    <p:extLst>
      <p:ext uri="{BB962C8B-B14F-4D97-AF65-F5344CB8AC3E}">
        <p14:creationId xmlns:p14="http://schemas.microsoft.com/office/powerpoint/2010/main" val="1646432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800" y="0"/>
            <a:ext cx="11115040" cy="3416320"/>
          </a:xfrm>
          <a:prstGeom prst="rect">
            <a:avLst/>
          </a:prstGeom>
        </p:spPr>
        <p:txBody>
          <a:bodyPr wrap="square">
            <a:spAutoFit/>
          </a:bodyPr>
          <a:lstStyle/>
          <a:p>
            <a:r>
              <a:rPr lang="en-IN" dirty="0" smtClean="0"/>
              <a:t>Identify Stakeholders: </a:t>
            </a:r>
          </a:p>
          <a:p>
            <a:endParaRPr lang="en-IN" dirty="0"/>
          </a:p>
          <a:p>
            <a:r>
              <a:rPr lang="en-IN" dirty="0" smtClean="0"/>
              <a:t>Tools &amp; Techniques </a:t>
            </a:r>
          </a:p>
          <a:p>
            <a:endParaRPr lang="en-IN" dirty="0"/>
          </a:p>
          <a:p>
            <a:pPr marL="342900" indent="-342900">
              <a:buAutoNum type="arabicPeriod"/>
            </a:pPr>
            <a:r>
              <a:rPr lang="en-IN" dirty="0" smtClean="0"/>
              <a:t>Stakeholder Analysis: gathering &amp; </a:t>
            </a:r>
            <a:r>
              <a:rPr lang="en-IN" dirty="0" err="1" smtClean="0"/>
              <a:t>analyzing</a:t>
            </a:r>
            <a:r>
              <a:rPr lang="en-IN" dirty="0" smtClean="0"/>
              <a:t> information to determine stakeholder in 3 steps: </a:t>
            </a:r>
          </a:p>
          <a:p>
            <a:pPr marL="342900" indent="-342900">
              <a:buAutoNum type="arabicPeriod"/>
            </a:pPr>
            <a:endParaRPr lang="en-IN" dirty="0" smtClean="0"/>
          </a:p>
          <a:p>
            <a:pPr marL="285750" indent="-285750">
              <a:buFont typeface="Wingdings" panose="05000000000000000000" pitchFamily="2" charset="2"/>
              <a:buChar char="§"/>
            </a:pPr>
            <a:r>
              <a:rPr lang="en-IN" dirty="0" smtClean="0"/>
              <a:t>	Identify all potential stakeholders &amp; relevant information (roles, departments, interests, knowledge levels, expectations &amp; influence levels).</a:t>
            </a:r>
          </a:p>
          <a:p>
            <a:pPr marL="342900" indent="-342900">
              <a:buFont typeface="Wingdings" panose="05000000000000000000" pitchFamily="2" charset="2"/>
              <a:buChar char="§"/>
            </a:pPr>
            <a:endParaRPr lang="en-IN" dirty="0"/>
          </a:p>
          <a:p>
            <a:pPr marL="285750" indent="-285750">
              <a:buFont typeface="Wingdings" panose="05000000000000000000" pitchFamily="2" charset="2"/>
              <a:buChar char="§"/>
            </a:pPr>
            <a:r>
              <a:rPr lang="en-IN" dirty="0"/>
              <a:t>	</a:t>
            </a:r>
            <a:r>
              <a:rPr lang="en-IN" dirty="0" smtClean="0"/>
              <a:t>Identify potential impact or support each stakeholder could generate (power interest)</a:t>
            </a:r>
          </a:p>
          <a:p>
            <a:pPr marL="285750" indent="-285750">
              <a:buFont typeface="Wingdings" panose="05000000000000000000" pitchFamily="2" charset="2"/>
              <a:buChar char="§"/>
            </a:pPr>
            <a:endParaRPr lang="en-IN" dirty="0"/>
          </a:p>
          <a:p>
            <a:pPr marL="285750" indent="-285750">
              <a:buFont typeface="Wingdings" panose="05000000000000000000" pitchFamily="2" charset="2"/>
              <a:buChar char="§"/>
            </a:pPr>
            <a:r>
              <a:rPr lang="en-US" dirty="0" smtClean="0"/>
              <a:t> Assess how key stakeholders are likely to react or respond to various situations. </a:t>
            </a:r>
            <a:endParaRPr lang="en-IN" dirty="0"/>
          </a:p>
        </p:txBody>
      </p:sp>
      <p:graphicFrame>
        <p:nvGraphicFramePr>
          <p:cNvPr id="3" name="Object 2"/>
          <p:cNvGraphicFramePr>
            <a:graphicFrameLocks noChangeAspect="1"/>
          </p:cNvGraphicFramePr>
          <p:nvPr>
            <p:extLst>
              <p:ext uri="{D42A27DB-BD31-4B8C-83A1-F6EECF244321}">
                <p14:modId xmlns:p14="http://schemas.microsoft.com/office/powerpoint/2010/main" val="3186743368"/>
              </p:ext>
            </p:extLst>
          </p:nvPr>
        </p:nvGraphicFramePr>
        <p:xfrm>
          <a:off x="840104" y="3710960"/>
          <a:ext cx="8669655" cy="3147040"/>
        </p:xfrm>
        <a:graphic>
          <a:graphicData uri="http://schemas.openxmlformats.org/presentationml/2006/ole">
            <mc:AlternateContent xmlns:mc="http://schemas.openxmlformats.org/markup-compatibility/2006">
              <mc:Choice xmlns:v="urn:schemas-microsoft-com:vml" Requires="v">
                <p:oleObj spid="_x0000_s5162" name="Bitmap Image" r:id="rId3" imgW="6813720" imgH="2927520" progId="PBrush">
                  <p:embed/>
                </p:oleObj>
              </mc:Choice>
              <mc:Fallback>
                <p:oleObj name="Bitmap Image" r:id="rId3" imgW="6813720" imgH="2927520" progId="PBrush">
                  <p:embed/>
                  <p:pic>
                    <p:nvPicPr>
                      <p:cNvPr id="0" name=""/>
                      <p:cNvPicPr/>
                      <p:nvPr/>
                    </p:nvPicPr>
                    <p:blipFill>
                      <a:blip r:embed="rId4"/>
                      <a:stretch>
                        <a:fillRect/>
                      </a:stretch>
                    </p:blipFill>
                    <p:spPr>
                      <a:xfrm>
                        <a:off x="840104" y="3710960"/>
                        <a:ext cx="8669655" cy="3147040"/>
                      </a:xfrm>
                      <a:prstGeom prst="rect">
                        <a:avLst/>
                      </a:prstGeom>
                    </p:spPr>
                  </p:pic>
                </p:oleObj>
              </mc:Fallback>
            </mc:AlternateContent>
          </a:graphicData>
        </a:graphic>
      </p:graphicFrame>
    </p:spTree>
    <p:extLst>
      <p:ext uri="{BB962C8B-B14F-4D97-AF65-F5344CB8AC3E}">
        <p14:creationId xmlns:p14="http://schemas.microsoft.com/office/powerpoint/2010/main" val="607237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55901237"/>
              </p:ext>
            </p:extLst>
          </p:nvPr>
        </p:nvGraphicFramePr>
        <p:xfrm>
          <a:off x="1506354" y="475831"/>
          <a:ext cx="7406640" cy="6245657"/>
        </p:xfrm>
        <a:graphic>
          <a:graphicData uri="http://schemas.openxmlformats.org/presentationml/2006/ole">
            <mc:AlternateContent xmlns:mc="http://schemas.openxmlformats.org/markup-compatibility/2006">
              <mc:Choice xmlns:v="urn:schemas-microsoft-com:vml" Requires="v">
                <p:oleObj spid="_x0000_s6186" name="Bitmap Image" r:id="rId3" imgW="4375080" imgH="3689280" progId="PBrush">
                  <p:embed/>
                </p:oleObj>
              </mc:Choice>
              <mc:Fallback>
                <p:oleObj name="Bitmap Image" r:id="rId3" imgW="4375080" imgH="3689280" progId="PBrush">
                  <p:embed/>
                  <p:pic>
                    <p:nvPicPr>
                      <p:cNvPr id="0" name=""/>
                      <p:cNvPicPr/>
                      <p:nvPr/>
                    </p:nvPicPr>
                    <p:blipFill>
                      <a:blip r:embed="rId4"/>
                      <a:stretch>
                        <a:fillRect/>
                      </a:stretch>
                    </p:blipFill>
                    <p:spPr>
                      <a:xfrm>
                        <a:off x="1506354" y="475831"/>
                        <a:ext cx="7406640" cy="6245657"/>
                      </a:xfrm>
                      <a:prstGeom prst="rect">
                        <a:avLst/>
                      </a:prstGeom>
                    </p:spPr>
                  </p:pic>
                </p:oleObj>
              </mc:Fallback>
            </mc:AlternateContent>
          </a:graphicData>
        </a:graphic>
      </p:graphicFrame>
    </p:spTree>
    <p:extLst>
      <p:ext uri="{BB962C8B-B14F-4D97-AF65-F5344CB8AC3E}">
        <p14:creationId xmlns:p14="http://schemas.microsoft.com/office/powerpoint/2010/main" val="295684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381" y="298383"/>
            <a:ext cx="11415562" cy="3416320"/>
          </a:xfrm>
          <a:prstGeom prst="rect">
            <a:avLst/>
          </a:prstGeom>
        </p:spPr>
        <p:txBody>
          <a:bodyPr wrap="square">
            <a:spAutoFit/>
          </a:bodyPr>
          <a:lstStyle/>
          <a:p>
            <a:r>
              <a:rPr lang="en-US" sz="2400" dirty="0" smtClean="0">
                <a:latin typeface="Perpetua" panose="02020502060401020303" pitchFamily="18" charset="0"/>
              </a:rPr>
              <a:t>Identify Stakeholders: </a:t>
            </a:r>
          </a:p>
          <a:p>
            <a:endParaRPr lang="en-US" sz="2400" dirty="0">
              <a:latin typeface="Perpetua" panose="02020502060401020303" pitchFamily="18" charset="0"/>
            </a:endParaRPr>
          </a:p>
          <a:p>
            <a:r>
              <a:rPr lang="en-US" sz="2400" dirty="0" smtClean="0">
                <a:latin typeface="Perpetua" panose="02020502060401020303" pitchFamily="18" charset="0"/>
              </a:rPr>
              <a:t>Outputs </a:t>
            </a:r>
          </a:p>
          <a:p>
            <a:endParaRPr lang="en-US" sz="2400" dirty="0">
              <a:latin typeface="Perpetua" panose="02020502060401020303" pitchFamily="18" charset="0"/>
            </a:endParaRPr>
          </a:p>
          <a:p>
            <a:pPr marL="342900" indent="-342900">
              <a:buAutoNum type="arabicPeriod"/>
            </a:pPr>
            <a:r>
              <a:rPr lang="en-US" sz="2400" dirty="0" smtClean="0">
                <a:latin typeface="Perpetua" panose="02020502060401020303" pitchFamily="18" charset="0"/>
              </a:rPr>
              <a:t>Stakeholder Register: it contains</a:t>
            </a:r>
          </a:p>
          <a:p>
            <a:pPr marL="457200" indent="-457200">
              <a:buFont typeface="Wingdings" panose="05000000000000000000" pitchFamily="2" charset="2"/>
              <a:buChar char="§"/>
            </a:pPr>
            <a:r>
              <a:rPr lang="en-US" sz="2400" dirty="0" smtClean="0">
                <a:latin typeface="Perpetua" panose="02020502060401020303" pitchFamily="18" charset="0"/>
              </a:rPr>
              <a:t>	 Identification Information: name, organizational position, location, role in project, etc</a:t>
            </a:r>
            <a:r>
              <a:rPr lang="en-US" dirty="0" smtClean="0"/>
              <a:t>.</a:t>
            </a:r>
          </a:p>
          <a:p>
            <a:pPr marL="342900" indent="-342900">
              <a:buFont typeface="Wingdings" panose="05000000000000000000" pitchFamily="2" charset="2"/>
              <a:buChar char="§"/>
            </a:pPr>
            <a:r>
              <a:rPr lang="en-IN" dirty="0" smtClean="0"/>
              <a:t>	</a:t>
            </a:r>
            <a:r>
              <a:rPr lang="en-IN" sz="2400" dirty="0" smtClean="0">
                <a:latin typeface="Perpetua" panose="02020502060401020303" pitchFamily="18" charset="0"/>
              </a:rPr>
              <a:t>Assessment Information: major requirements, expectation, potential influence in project … etc. </a:t>
            </a:r>
          </a:p>
          <a:p>
            <a:pPr marL="457200" indent="-457200">
              <a:buFont typeface="Wingdings" panose="05000000000000000000" pitchFamily="2" charset="2"/>
              <a:buChar char="§"/>
            </a:pPr>
            <a:r>
              <a:rPr lang="en-IN" sz="2400" dirty="0" smtClean="0">
                <a:latin typeface="Perpetua" panose="02020502060401020303" pitchFamily="18" charset="0"/>
              </a:rPr>
              <a:t> 	Stakeholder Classification: Internal/External, supporter, neutral, resistor, etc. </a:t>
            </a:r>
            <a:endParaRPr lang="en-IN" sz="2400" dirty="0">
              <a:latin typeface="Perpetua" panose="02020502060401020303" pitchFamily="18" charset="0"/>
            </a:endParaRPr>
          </a:p>
        </p:txBody>
      </p:sp>
    </p:spTree>
    <p:extLst>
      <p:ext uri="{BB962C8B-B14F-4D97-AF65-F5344CB8AC3E}">
        <p14:creationId xmlns:p14="http://schemas.microsoft.com/office/powerpoint/2010/main" val="1863728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186389910"/>
              </p:ext>
            </p:extLst>
          </p:nvPr>
        </p:nvGraphicFramePr>
        <p:xfrm>
          <a:off x="1453414" y="403175"/>
          <a:ext cx="9667373" cy="5987999"/>
        </p:xfrm>
        <a:graphic>
          <a:graphicData uri="http://schemas.openxmlformats.org/presentationml/2006/ole">
            <mc:AlternateContent xmlns:mc="http://schemas.openxmlformats.org/markup-compatibility/2006">
              <mc:Choice xmlns:v="urn:schemas-microsoft-com:vml" Requires="v">
                <p:oleObj spid="_x0000_s7207" name="Bitmap Image" r:id="rId3" imgW="5410080" imgH="3295800" progId="PBrush">
                  <p:embed/>
                </p:oleObj>
              </mc:Choice>
              <mc:Fallback>
                <p:oleObj name="Bitmap Image" r:id="rId3" imgW="5410080" imgH="3295800" progId="PBrush">
                  <p:embed/>
                  <p:pic>
                    <p:nvPicPr>
                      <p:cNvPr id="0" name=""/>
                      <p:cNvPicPr/>
                      <p:nvPr/>
                    </p:nvPicPr>
                    <p:blipFill>
                      <a:blip r:embed="rId4"/>
                      <a:stretch>
                        <a:fillRect/>
                      </a:stretch>
                    </p:blipFill>
                    <p:spPr>
                      <a:xfrm>
                        <a:off x="1453414" y="403175"/>
                        <a:ext cx="9667373" cy="5987999"/>
                      </a:xfrm>
                      <a:prstGeom prst="rect">
                        <a:avLst/>
                      </a:prstGeom>
                      <a:ln w="57150">
                        <a:solidFill>
                          <a:schemeClr val="tx1"/>
                        </a:solidFill>
                      </a:ln>
                    </p:spPr>
                  </p:pic>
                </p:oleObj>
              </mc:Fallback>
            </mc:AlternateContent>
          </a:graphicData>
        </a:graphic>
      </p:graphicFrame>
    </p:spTree>
    <p:extLst>
      <p:ext uri="{BB962C8B-B14F-4D97-AF65-F5344CB8AC3E}">
        <p14:creationId xmlns:p14="http://schemas.microsoft.com/office/powerpoint/2010/main" val="2166056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768099844"/>
              </p:ext>
            </p:extLst>
          </p:nvPr>
        </p:nvGraphicFramePr>
        <p:xfrm>
          <a:off x="221381" y="512395"/>
          <a:ext cx="7055318" cy="5551521"/>
        </p:xfrm>
        <a:graphic>
          <a:graphicData uri="http://schemas.openxmlformats.org/presentationml/2006/ole">
            <mc:AlternateContent xmlns:mc="http://schemas.openxmlformats.org/markup-compatibility/2006">
              <mc:Choice xmlns:v="urn:schemas-microsoft-com:vml" Requires="v">
                <p:oleObj spid="_x0000_s8229" name="Bitmap Image" r:id="rId3" imgW="5562720" imgH="2711520" progId="PBrush">
                  <p:embed/>
                </p:oleObj>
              </mc:Choice>
              <mc:Fallback>
                <p:oleObj name="Bitmap Image" r:id="rId3" imgW="5562720" imgH="2711520" progId="PBrush">
                  <p:embed/>
                  <p:pic>
                    <p:nvPicPr>
                      <p:cNvPr id="0" name=""/>
                      <p:cNvPicPr/>
                      <p:nvPr/>
                    </p:nvPicPr>
                    <p:blipFill>
                      <a:blip r:embed="rId4"/>
                      <a:stretch>
                        <a:fillRect/>
                      </a:stretch>
                    </p:blipFill>
                    <p:spPr>
                      <a:xfrm>
                        <a:off x="221381" y="512395"/>
                        <a:ext cx="7055318" cy="5551521"/>
                      </a:xfrm>
                      <a:prstGeom prst="rect">
                        <a:avLst/>
                      </a:prstGeom>
                    </p:spPr>
                  </p:pic>
                </p:oleObj>
              </mc:Fallback>
            </mc:AlternateContent>
          </a:graphicData>
        </a:graphic>
      </p:graphicFrame>
    </p:spTree>
    <p:extLst>
      <p:ext uri="{BB962C8B-B14F-4D97-AF65-F5344CB8AC3E}">
        <p14:creationId xmlns:p14="http://schemas.microsoft.com/office/powerpoint/2010/main" val="303214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580871052"/>
              </p:ext>
            </p:extLst>
          </p:nvPr>
        </p:nvGraphicFramePr>
        <p:xfrm>
          <a:off x="606024" y="1615959"/>
          <a:ext cx="6288762" cy="4669338"/>
        </p:xfrm>
        <a:graphic>
          <a:graphicData uri="http://schemas.openxmlformats.org/presentationml/2006/ole">
            <mc:AlternateContent xmlns:mc="http://schemas.openxmlformats.org/markup-compatibility/2006">
              <mc:Choice xmlns:v="urn:schemas-microsoft-com:vml" Requires="v">
                <p:oleObj spid="_x0000_s9288" name="Bitmap Image" r:id="rId3" imgW="4438800" imgH="3295800" progId="PBrush">
                  <p:embed/>
                </p:oleObj>
              </mc:Choice>
              <mc:Fallback>
                <p:oleObj name="Bitmap Image" r:id="rId3" imgW="4438800" imgH="3295800" progId="PBrush">
                  <p:embed/>
                  <p:pic>
                    <p:nvPicPr>
                      <p:cNvPr id="0" name=""/>
                      <p:cNvPicPr/>
                      <p:nvPr/>
                    </p:nvPicPr>
                    <p:blipFill>
                      <a:blip r:embed="rId4"/>
                      <a:stretch>
                        <a:fillRect/>
                      </a:stretch>
                    </p:blipFill>
                    <p:spPr>
                      <a:xfrm>
                        <a:off x="606024" y="1615959"/>
                        <a:ext cx="6288762" cy="4669338"/>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962742103"/>
              </p:ext>
            </p:extLst>
          </p:nvPr>
        </p:nvGraphicFramePr>
        <p:xfrm>
          <a:off x="336517" y="767698"/>
          <a:ext cx="5833856" cy="1011890"/>
        </p:xfrm>
        <a:graphic>
          <a:graphicData uri="http://schemas.openxmlformats.org/presentationml/2006/ole">
            <mc:AlternateContent xmlns:mc="http://schemas.openxmlformats.org/markup-compatibility/2006">
              <mc:Choice xmlns:v="urn:schemas-microsoft-com:vml" Requires="v">
                <p:oleObj spid="_x0000_s9289" name="Bitmap Image" r:id="rId5" imgW="3587760" imgH="622440" progId="PBrush">
                  <p:embed/>
                </p:oleObj>
              </mc:Choice>
              <mc:Fallback>
                <p:oleObj name="Bitmap Image" r:id="rId5" imgW="3587760" imgH="622440" progId="PBrush">
                  <p:embed/>
                  <p:pic>
                    <p:nvPicPr>
                      <p:cNvPr id="0" name=""/>
                      <p:cNvPicPr/>
                      <p:nvPr/>
                    </p:nvPicPr>
                    <p:blipFill>
                      <a:blip r:embed="rId6"/>
                      <a:stretch>
                        <a:fillRect/>
                      </a:stretch>
                    </p:blipFill>
                    <p:spPr>
                      <a:xfrm>
                        <a:off x="336517" y="767698"/>
                        <a:ext cx="5833856" cy="1011890"/>
                      </a:xfrm>
                      <a:prstGeom prst="rect">
                        <a:avLst/>
                      </a:prstGeom>
                    </p:spPr>
                  </p:pic>
                </p:oleObj>
              </mc:Fallback>
            </mc:AlternateContent>
          </a:graphicData>
        </a:graphic>
      </p:graphicFrame>
    </p:spTree>
    <p:extLst>
      <p:ext uri="{BB962C8B-B14F-4D97-AF65-F5344CB8AC3E}">
        <p14:creationId xmlns:p14="http://schemas.microsoft.com/office/powerpoint/2010/main" val="3651274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207632846"/>
              </p:ext>
            </p:extLst>
          </p:nvPr>
        </p:nvGraphicFramePr>
        <p:xfrm>
          <a:off x="671172" y="938177"/>
          <a:ext cx="11177331" cy="5096863"/>
        </p:xfrm>
        <a:graphic>
          <a:graphicData uri="http://schemas.openxmlformats.org/presentationml/2006/ole">
            <mc:AlternateContent xmlns:mc="http://schemas.openxmlformats.org/markup-compatibility/2006">
              <mc:Choice xmlns:v="urn:schemas-microsoft-com:vml" Requires="v">
                <p:oleObj spid="_x0000_s10273" name="Bitmap Image" r:id="rId3" imgW="5556240" imgH="2533680" progId="PBrush">
                  <p:embed/>
                </p:oleObj>
              </mc:Choice>
              <mc:Fallback>
                <p:oleObj name="Bitmap Image" r:id="rId3" imgW="5556240" imgH="2533680" progId="PBrush">
                  <p:embed/>
                  <p:pic>
                    <p:nvPicPr>
                      <p:cNvPr id="0" name=""/>
                      <p:cNvPicPr/>
                      <p:nvPr/>
                    </p:nvPicPr>
                    <p:blipFill>
                      <a:blip r:embed="rId4"/>
                      <a:stretch>
                        <a:fillRect/>
                      </a:stretch>
                    </p:blipFill>
                    <p:spPr>
                      <a:xfrm>
                        <a:off x="671172" y="938177"/>
                        <a:ext cx="11177331" cy="5096863"/>
                      </a:xfrm>
                      <a:prstGeom prst="rect">
                        <a:avLst/>
                      </a:prstGeom>
                    </p:spPr>
                  </p:pic>
                </p:oleObj>
              </mc:Fallback>
            </mc:AlternateContent>
          </a:graphicData>
        </a:graphic>
      </p:graphicFrame>
    </p:spTree>
    <p:extLst>
      <p:ext uri="{BB962C8B-B14F-4D97-AF65-F5344CB8AC3E}">
        <p14:creationId xmlns:p14="http://schemas.microsoft.com/office/powerpoint/2010/main" val="203212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40297485"/>
              </p:ext>
            </p:extLst>
          </p:nvPr>
        </p:nvGraphicFramePr>
        <p:xfrm>
          <a:off x="701040" y="785178"/>
          <a:ext cx="10749280" cy="5036502"/>
        </p:xfrm>
        <a:graphic>
          <a:graphicData uri="http://schemas.openxmlformats.org/presentationml/2006/ole">
            <mc:AlternateContent xmlns:mc="http://schemas.openxmlformats.org/markup-compatibility/2006">
              <mc:Choice xmlns:v="urn:schemas-microsoft-com:vml" Requires="v">
                <p:oleObj spid="_x0000_s4143" name="Bitmap Image" r:id="rId4" imgW="4851360" imgH="1911240" progId="PBrush">
                  <p:embed/>
                </p:oleObj>
              </mc:Choice>
              <mc:Fallback>
                <p:oleObj name="Bitmap Image" r:id="rId4" imgW="4851360" imgH="1911240" progId="PBrush">
                  <p:embed/>
                  <p:pic>
                    <p:nvPicPr>
                      <p:cNvPr id="0" name=""/>
                      <p:cNvPicPr/>
                      <p:nvPr/>
                    </p:nvPicPr>
                    <p:blipFill>
                      <a:blip r:embed="rId5"/>
                      <a:stretch>
                        <a:fillRect/>
                      </a:stretch>
                    </p:blipFill>
                    <p:spPr>
                      <a:xfrm>
                        <a:off x="701040" y="785178"/>
                        <a:ext cx="10749280" cy="5036502"/>
                      </a:xfrm>
                      <a:prstGeom prst="rect">
                        <a:avLst/>
                      </a:prstGeom>
                      <a:ln w="57150">
                        <a:solidFill>
                          <a:schemeClr val="tx1"/>
                        </a:solidFill>
                      </a:ln>
                    </p:spPr>
                  </p:pic>
                </p:oleObj>
              </mc:Fallback>
            </mc:AlternateContent>
          </a:graphicData>
        </a:graphic>
      </p:graphicFrame>
    </p:spTree>
    <p:extLst>
      <p:ext uri="{BB962C8B-B14F-4D97-AF65-F5344CB8AC3E}">
        <p14:creationId xmlns:p14="http://schemas.microsoft.com/office/powerpoint/2010/main" val="3590851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06274016"/>
              </p:ext>
            </p:extLst>
          </p:nvPr>
        </p:nvGraphicFramePr>
        <p:xfrm>
          <a:off x="247944" y="802640"/>
          <a:ext cx="11944056" cy="5293360"/>
        </p:xfrm>
        <a:graphic>
          <a:graphicData uri="http://schemas.openxmlformats.org/presentationml/2006/ole">
            <mc:AlternateContent xmlns:mc="http://schemas.openxmlformats.org/markup-compatibility/2006">
              <mc:Choice xmlns:v="urn:schemas-microsoft-com:vml" Requires="v">
                <p:oleObj spid="_x0000_s1075" name="Bitmap Image" r:id="rId3" imgW="7010280" imgH="2508120" progId="PBrush">
                  <p:embed/>
                </p:oleObj>
              </mc:Choice>
              <mc:Fallback>
                <p:oleObj name="Bitmap Image" r:id="rId3" imgW="7010280" imgH="2508120" progId="PBrush">
                  <p:embed/>
                  <p:pic>
                    <p:nvPicPr>
                      <p:cNvPr id="0" name=""/>
                      <p:cNvPicPr/>
                      <p:nvPr/>
                    </p:nvPicPr>
                    <p:blipFill>
                      <a:blip r:embed="rId4"/>
                      <a:stretch>
                        <a:fillRect/>
                      </a:stretch>
                    </p:blipFill>
                    <p:spPr>
                      <a:xfrm>
                        <a:off x="247944" y="802640"/>
                        <a:ext cx="11944056" cy="5293360"/>
                      </a:xfrm>
                      <a:prstGeom prst="rect">
                        <a:avLst/>
                      </a:prstGeom>
                    </p:spPr>
                  </p:pic>
                </p:oleObj>
              </mc:Fallback>
            </mc:AlternateContent>
          </a:graphicData>
        </a:graphic>
      </p:graphicFrame>
    </p:spTree>
    <p:extLst>
      <p:ext uri="{BB962C8B-B14F-4D97-AF65-F5344CB8AC3E}">
        <p14:creationId xmlns:p14="http://schemas.microsoft.com/office/powerpoint/2010/main" val="4105770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249610122"/>
              </p:ext>
            </p:extLst>
          </p:nvPr>
        </p:nvGraphicFramePr>
        <p:xfrm>
          <a:off x="304800" y="1117600"/>
          <a:ext cx="11613836" cy="4531360"/>
        </p:xfrm>
        <a:graphic>
          <a:graphicData uri="http://schemas.openxmlformats.org/presentationml/2006/ole">
            <mc:AlternateContent xmlns:mc="http://schemas.openxmlformats.org/markup-compatibility/2006">
              <mc:Choice xmlns:v="urn:schemas-microsoft-com:vml" Requires="v">
                <p:oleObj spid="_x0000_s3120" name="Bitmap Image" r:id="rId3" imgW="6851520" imgH="2241720" progId="PBrush">
                  <p:embed/>
                </p:oleObj>
              </mc:Choice>
              <mc:Fallback>
                <p:oleObj name="Bitmap Image" r:id="rId3" imgW="6851520" imgH="2241720" progId="PBrush">
                  <p:embed/>
                  <p:pic>
                    <p:nvPicPr>
                      <p:cNvPr id="0" name=""/>
                      <p:cNvPicPr/>
                      <p:nvPr/>
                    </p:nvPicPr>
                    <p:blipFill>
                      <a:blip r:embed="rId4"/>
                      <a:stretch>
                        <a:fillRect/>
                      </a:stretch>
                    </p:blipFill>
                    <p:spPr>
                      <a:xfrm>
                        <a:off x="304800" y="1117600"/>
                        <a:ext cx="11613836" cy="4531360"/>
                      </a:xfrm>
                      <a:prstGeom prst="rect">
                        <a:avLst/>
                      </a:prstGeom>
                    </p:spPr>
                  </p:pic>
                </p:oleObj>
              </mc:Fallback>
            </mc:AlternateContent>
          </a:graphicData>
        </a:graphic>
      </p:graphicFrame>
    </p:spTree>
    <p:extLst>
      <p:ext uri="{BB962C8B-B14F-4D97-AF65-F5344CB8AC3E}">
        <p14:creationId xmlns:p14="http://schemas.microsoft.com/office/powerpoint/2010/main" val="75766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640902856"/>
              </p:ext>
            </p:extLst>
          </p:nvPr>
        </p:nvGraphicFramePr>
        <p:xfrm>
          <a:off x="1513839" y="416242"/>
          <a:ext cx="8807481" cy="6116638"/>
        </p:xfrm>
        <a:graphic>
          <a:graphicData uri="http://schemas.openxmlformats.org/presentationml/2006/ole">
            <mc:AlternateContent xmlns:mc="http://schemas.openxmlformats.org/markup-compatibility/2006">
              <mc:Choice xmlns:v="urn:schemas-microsoft-com:vml" Requires="v">
                <p:oleObj spid="_x0000_s2097" name="Bitmap Image" r:id="rId3" imgW="4959360" imgH="3340080" progId="PBrush">
                  <p:embed/>
                </p:oleObj>
              </mc:Choice>
              <mc:Fallback>
                <p:oleObj name="Bitmap Image" r:id="rId3" imgW="4959360" imgH="3340080" progId="PBrush">
                  <p:embed/>
                  <p:pic>
                    <p:nvPicPr>
                      <p:cNvPr id="0" name=""/>
                      <p:cNvPicPr/>
                      <p:nvPr/>
                    </p:nvPicPr>
                    <p:blipFill>
                      <a:blip r:embed="rId4"/>
                      <a:stretch>
                        <a:fillRect/>
                      </a:stretch>
                    </p:blipFill>
                    <p:spPr>
                      <a:xfrm>
                        <a:off x="1513839" y="416242"/>
                        <a:ext cx="8807481" cy="6116638"/>
                      </a:xfrm>
                      <a:prstGeom prst="rect">
                        <a:avLst/>
                      </a:prstGeom>
                      <a:ln w="76200">
                        <a:solidFill>
                          <a:schemeClr val="tx1"/>
                        </a:solidFill>
                      </a:ln>
                    </p:spPr>
                  </p:pic>
                </p:oleObj>
              </mc:Fallback>
            </mc:AlternateContent>
          </a:graphicData>
        </a:graphic>
      </p:graphicFrame>
    </p:spTree>
    <p:extLst>
      <p:ext uri="{BB962C8B-B14F-4D97-AF65-F5344CB8AC3E}">
        <p14:creationId xmlns:p14="http://schemas.microsoft.com/office/powerpoint/2010/main" val="3213748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753872563"/>
              </p:ext>
            </p:extLst>
          </p:nvPr>
        </p:nvGraphicFramePr>
        <p:xfrm>
          <a:off x="1000826" y="405380"/>
          <a:ext cx="8195905" cy="3194467"/>
        </p:xfrm>
        <a:graphic>
          <a:graphicData uri="http://schemas.openxmlformats.org/presentationml/2006/ole">
            <mc:AlternateContent xmlns:mc="http://schemas.openxmlformats.org/markup-compatibility/2006">
              <mc:Choice xmlns:v="urn:schemas-microsoft-com:vml" Requires="v">
                <p:oleObj spid="_x0000_s11296" name="Bitmap Image" r:id="rId3" imgW="4838760" imgH="1886040" progId="PBrush">
                  <p:embed/>
                </p:oleObj>
              </mc:Choice>
              <mc:Fallback>
                <p:oleObj name="Bitmap Image" r:id="rId3" imgW="4838760" imgH="1886040" progId="PBrush">
                  <p:embed/>
                  <p:pic>
                    <p:nvPicPr>
                      <p:cNvPr id="0" name=""/>
                      <p:cNvPicPr/>
                      <p:nvPr/>
                    </p:nvPicPr>
                    <p:blipFill>
                      <a:blip r:embed="rId4"/>
                      <a:stretch>
                        <a:fillRect/>
                      </a:stretch>
                    </p:blipFill>
                    <p:spPr>
                      <a:xfrm>
                        <a:off x="1000826" y="405380"/>
                        <a:ext cx="8195905" cy="3194467"/>
                      </a:xfrm>
                      <a:prstGeom prst="rect">
                        <a:avLst/>
                      </a:prstGeom>
                    </p:spPr>
                  </p:pic>
                </p:oleObj>
              </mc:Fallback>
            </mc:AlternateContent>
          </a:graphicData>
        </a:graphic>
      </p:graphicFrame>
    </p:spTree>
    <p:extLst>
      <p:ext uri="{BB962C8B-B14F-4D97-AF65-F5344CB8AC3E}">
        <p14:creationId xmlns:p14="http://schemas.microsoft.com/office/powerpoint/2010/main" val="1523246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072091159"/>
              </p:ext>
            </p:extLst>
          </p:nvPr>
        </p:nvGraphicFramePr>
        <p:xfrm>
          <a:off x="458132" y="760345"/>
          <a:ext cx="10755299" cy="5471140"/>
        </p:xfrm>
        <a:graphic>
          <a:graphicData uri="http://schemas.openxmlformats.org/presentationml/2006/ole">
            <mc:AlternateContent xmlns:mc="http://schemas.openxmlformats.org/markup-compatibility/2006">
              <mc:Choice xmlns:v="urn:schemas-microsoft-com:vml" Requires="v">
                <p:oleObj spid="_x0000_s12319" name="Bitmap Image" r:id="rId3" imgW="5397480" imgH="2273400" progId="PBrush">
                  <p:embed/>
                </p:oleObj>
              </mc:Choice>
              <mc:Fallback>
                <p:oleObj name="Bitmap Image" r:id="rId3" imgW="5397480" imgH="2273400" progId="PBrush">
                  <p:embed/>
                  <p:pic>
                    <p:nvPicPr>
                      <p:cNvPr id="0" name=""/>
                      <p:cNvPicPr/>
                      <p:nvPr/>
                    </p:nvPicPr>
                    <p:blipFill>
                      <a:blip r:embed="rId4"/>
                      <a:stretch>
                        <a:fillRect/>
                      </a:stretch>
                    </p:blipFill>
                    <p:spPr>
                      <a:xfrm>
                        <a:off x="458132" y="760345"/>
                        <a:ext cx="10755299" cy="5471140"/>
                      </a:xfrm>
                      <a:prstGeom prst="rect">
                        <a:avLst/>
                      </a:prstGeom>
                    </p:spPr>
                  </p:pic>
                </p:oleObj>
              </mc:Fallback>
            </mc:AlternateContent>
          </a:graphicData>
        </a:graphic>
      </p:graphicFrame>
    </p:spTree>
    <p:extLst>
      <p:ext uri="{BB962C8B-B14F-4D97-AF65-F5344CB8AC3E}">
        <p14:creationId xmlns:p14="http://schemas.microsoft.com/office/powerpoint/2010/main" val="378913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3558" y="782921"/>
            <a:ext cx="11351394" cy="2862322"/>
          </a:xfrm>
          <a:prstGeom prst="rect">
            <a:avLst/>
          </a:prstGeom>
        </p:spPr>
        <p:txBody>
          <a:bodyPr wrap="square">
            <a:spAutoFit/>
          </a:bodyPr>
          <a:lstStyle/>
          <a:p>
            <a:r>
              <a:rPr lang="en-US" dirty="0" smtClean="0"/>
              <a:t>Manage Stakeholder Engagement </a:t>
            </a:r>
          </a:p>
          <a:p>
            <a:endParaRPr lang="en-US" dirty="0"/>
          </a:p>
          <a:p>
            <a:r>
              <a:rPr lang="en-US" dirty="0" smtClean="0"/>
              <a:t>This is the third process in this knowledge area comes under executing process group. </a:t>
            </a:r>
          </a:p>
          <a:p>
            <a:endParaRPr lang="en-US" dirty="0" smtClean="0"/>
          </a:p>
          <a:p>
            <a:r>
              <a:rPr lang="en-US" dirty="0" smtClean="0"/>
              <a:t>In this process project manager communicating and working with stakeholders to meet their needs/expectations, address issues as they occur, and foster appropriate stakeholder engagement in project activities throughout the project lifecycle. </a:t>
            </a:r>
          </a:p>
          <a:p>
            <a:endParaRPr lang="en-US" dirty="0" smtClean="0"/>
          </a:p>
          <a:p>
            <a:r>
              <a:rPr lang="en-US" dirty="0" smtClean="0"/>
              <a:t>The key benefit of this process is to allow the project manager to increase support and minimize resistance from stakeholders. </a:t>
            </a:r>
            <a:endParaRPr lang="en-IN" dirty="0"/>
          </a:p>
        </p:txBody>
      </p:sp>
    </p:spTree>
    <p:extLst>
      <p:ext uri="{BB962C8B-B14F-4D97-AF65-F5344CB8AC3E}">
        <p14:creationId xmlns:p14="http://schemas.microsoft.com/office/powerpoint/2010/main" val="2878061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292167990"/>
              </p:ext>
            </p:extLst>
          </p:nvPr>
        </p:nvGraphicFramePr>
        <p:xfrm>
          <a:off x="1720433" y="500514"/>
          <a:ext cx="8158723" cy="5457524"/>
        </p:xfrm>
        <a:graphic>
          <a:graphicData uri="http://schemas.openxmlformats.org/presentationml/2006/ole">
            <mc:AlternateContent xmlns:mc="http://schemas.openxmlformats.org/markup-compatibility/2006">
              <mc:Choice xmlns:v="urn:schemas-microsoft-com:vml" Requires="v">
                <p:oleObj spid="_x0000_s13341" name="Bitmap Image" r:id="rId3" imgW="5638680" imgH="3772080" progId="PBrush">
                  <p:embed/>
                </p:oleObj>
              </mc:Choice>
              <mc:Fallback>
                <p:oleObj name="Bitmap Image" r:id="rId3" imgW="5638680" imgH="3772080" progId="PBrush">
                  <p:embed/>
                  <p:pic>
                    <p:nvPicPr>
                      <p:cNvPr id="0" name=""/>
                      <p:cNvPicPr/>
                      <p:nvPr/>
                    </p:nvPicPr>
                    <p:blipFill>
                      <a:blip r:embed="rId4"/>
                      <a:stretch>
                        <a:fillRect/>
                      </a:stretch>
                    </p:blipFill>
                    <p:spPr>
                      <a:xfrm>
                        <a:off x="1720433" y="500514"/>
                        <a:ext cx="8158723" cy="5457524"/>
                      </a:xfrm>
                      <a:prstGeom prst="rect">
                        <a:avLst/>
                      </a:prstGeom>
                    </p:spPr>
                  </p:pic>
                </p:oleObj>
              </mc:Fallback>
            </mc:AlternateContent>
          </a:graphicData>
        </a:graphic>
      </p:graphicFrame>
    </p:spTree>
    <p:extLst>
      <p:ext uri="{BB962C8B-B14F-4D97-AF65-F5344CB8AC3E}">
        <p14:creationId xmlns:p14="http://schemas.microsoft.com/office/powerpoint/2010/main" val="844372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406543648"/>
              </p:ext>
            </p:extLst>
          </p:nvPr>
        </p:nvGraphicFramePr>
        <p:xfrm>
          <a:off x="1126155" y="533718"/>
          <a:ext cx="8431731" cy="5700605"/>
        </p:xfrm>
        <a:graphic>
          <a:graphicData uri="http://schemas.openxmlformats.org/presentationml/2006/ole">
            <mc:AlternateContent xmlns:mc="http://schemas.openxmlformats.org/markup-compatibility/2006">
              <mc:Choice xmlns:v="urn:schemas-microsoft-com:vml" Requires="v">
                <p:oleObj spid="_x0000_s14364" name="Bitmap Image" r:id="rId3" imgW="5391000" imgH="3645000" progId="PBrush">
                  <p:embed/>
                </p:oleObj>
              </mc:Choice>
              <mc:Fallback>
                <p:oleObj name="Bitmap Image" r:id="rId3" imgW="5391000" imgH="3645000" progId="PBrush">
                  <p:embed/>
                  <p:pic>
                    <p:nvPicPr>
                      <p:cNvPr id="0" name=""/>
                      <p:cNvPicPr/>
                      <p:nvPr/>
                    </p:nvPicPr>
                    <p:blipFill>
                      <a:blip r:embed="rId4"/>
                      <a:stretch>
                        <a:fillRect/>
                      </a:stretch>
                    </p:blipFill>
                    <p:spPr>
                      <a:xfrm>
                        <a:off x="1126155" y="533718"/>
                        <a:ext cx="8431731" cy="5700605"/>
                      </a:xfrm>
                      <a:prstGeom prst="rect">
                        <a:avLst/>
                      </a:prstGeom>
                    </p:spPr>
                  </p:pic>
                </p:oleObj>
              </mc:Fallback>
            </mc:AlternateContent>
          </a:graphicData>
        </a:graphic>
      </p:graphicFrame>
    </p:spTree>
    <p:extLst>
      <p:ext uri="{BB962C8B-B14F-4D97-AF65-F5344CB8AC3E}">
        <p14:creationId xmlns:p14="http://schemas.microsoft.com/office/powerpoint/2010/main" val="3996788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3651" y="510140"/>
            <a:ext cx="10972800" cy="2585323"/>
          </a:xfrm>
          <a:prstGeom prst="rect">
            <a:avLst/>
          </a:prstGeom>
        </p:spPr>
        <p:txBody>
          <a:bodyPr wrap="square">
            <a:spAutoFit/>
          </a:bodyPr>
          <a:lstStyle/>
          <a:p>
            <a:r>
              <a:rPr lang="en-US" dirty="0" smtClean="0"/>
              <a:t>Control Stakeholder Engagement </a:t>
            </a:r>
          </a:p>
          <a:p>
            <a:endParaRPr lang="en-US" dirty="0"/>
          </a:p>
          <a:p>
            <a:r>
              <a:rPr lang="en-US" dirty="0" smtClean="0"/>
              <a:t>This is the fourth and final process in this knowledge area comes under the monitoring and control process group. </a:t>
            </a:r>
          </a:p>
          <a:p>
            <a:endParaRPr lang="en-US" dirty="0"/>
          </a:p>
          <a:p>
            <a:r>
              <a:rPr lang="en-US" dirty="0" smtClean="0"/>
              <a:t>The purpose of this process is for monitoring overall stakeholder relationships and adjusting strategies and plans for engaging stakeholders. </a:t>
            </a:r>
          </a:p>
          <a:p>
            <a:endParaRPr lang="en-US" dirty="0"/>
          </a:p>
          <a:p>
            <a:r>
              <a:rPr lang="en-US" dirty="0" smtClean="0"/>
              <a:t>The key benefit is to maintain or increase the efficiency and effectiveness of stakeholder engagement activities towards the project success.</a:t>
            </a:r>
            <a:endParaRPr lang="en-IN" dirty="0"/>
          </a:p>
        </p:txBody>
      </p:sp>
    </p:spTree>
    <p:extLst>
      <p:ext uri="{BB962C8B-B14F-4D97-AF65-F5344CB8AC3E}">
        <p14:creationId xmlns:p14="http://schemas.microsoft.com/office/powerpoint/2010/main" val="3812171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247871316"/>
              </p:ext>
            </p:extLst>
          </p:nvPr>
        </p:nvGraphicFramePr>
        <p:xfrm>
          <a:off x="654133" y="772945"/>
          <a:ext cx="10803320" cy="4424697"/>
        </p:xfrm>
        <a:graphic>
          <a:graphicData uri="http://schemas.openxmlformats.org/presentationml/2006/ole">
            <mc:AlternateContent xmlns:mc="http://schemas.openxmlformats.org/markup-compatibility/2006">
              <mc:Choice xmlns:v="urn:schemas-microsoft-com:vml" Requires="v">
                <p:oleObj spid="_x0000_s15386" name="Bitmap Image" r:id="rId3" imgW="5442120" imgH="2228760" progId="PBrush">
                  <p:embed/>
                </p:oleObj>
              </mc:Choice>
              <mc:Fallback>
                <p:oleObj name="Bitmap Image" r:id="rId3" imgW="5442120" imgH="2228760" progId="PBrush">
                  <p:embed/>
                  <p:pic>
                    <p:nvPicPr>
                      <p:cNvPr id="0" name=""/>
                      <p:cNvPicPr/>
                      <p:nvPr/>
                    </p:nvPicPr>
                    <p:blipFill>
                      <a:blip r:embed="rId4"/>
                      <a:stretch>
                        <a:fillRect/>
                      </a:stretch>
                    </p:blipFill>
                    <p:spPr>
                      <a:xfrm>
                        <a:off x="654133" y="772945"/>
                        <a:ext cx="10803320" cy="4424697"/>
                      </a:xfrm>
                      <a:prstGeom prst="rect">
                        <a:avLst/>
                      </a:prstGeom>
                    </p:spPr>
                  </p:pic>
                </p:oleObj>
              </mc:Fallback>
            </mc:AlternateContent>
          </a:graphicData>
        </a:graphic>
      </p:graphicFrame>
    </p:spTree>
    <p:extLst>
      <p:ext uri="{BB962C8B-B14F-4D97-AF65-F5344CB8AC3E}">
        <p14:creationId xmlns:p14="http://schemas.microsoft.com/office/powerpoint/2010/main" val="1237740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947391149"/>
              </p:ext>
            </p:extLst>
          </p:nvPr>
        </p:nvGraphicFramePr>
        <p:xfrm>
          <a:off x="691182" y="573656"/>
          <a:ext cx="9760484" cy="2631556"/>
        </p:xfrm>
        <a:graphic>
          <a:graphicData uri="http://schemas.openxmlformats.org/presentationml/2006/ole">
            <mc:AlternateContent xmlns:mc="http://schemas.openxmlformats.org/markup-compatibility/2006">
              <mc:Choice xmlns:v="urn:schemas-microsoft-com:vml" Requires="v">
                <p:oleObj spid="_x0000_s16409" name="Bitmap Image" r:id="rId3" imgW="5746680" imgH="1549440" progId="PBrush">
                  <p:embed/>
                </p:oleObj>
              </mc:Choice>
              <mc:Fallback>
                <p:oleObj name="Bitmap Image" r:id="rId3" imgW="5746680" imgH="1549440" progId="PBrush">
                  <p:embed/>
                  <p:pic>
                    <p:nvPicPr>
                      <p:cNvPr id="0" name=""/>
                      <p:cNvPicPr/>
                      <p:nvPr/>
                    </p:nvPicPr>
                    <p:blipFill>
                      <a:blip r:embed="rId4"/>
                      <a:stretch>
                        <a:fillRect/>
                      </a:stretch>
                    </p:blipFill>
                    <p:spPr>
                      <a:xfrm>
                        <a:off x="691182" y="573656"/>
                        <a:ext cx="9760484" cy="2631556"/>
                      </a:xfrm>
                      <a:prstGeom prst="rect">
                        <a:avLst/>
                      </a:prstGeom>
                    </p:spPr>
                  </p:pic>
                </p:oleObj>
              </mc:Fallback>
            </mc:AlternateContent>
          </a:graphicData>
        </a:graphic>
      </p:graphicFrame>
    </p:spTree>
    <p:extLst>
      <p:ext uri="{BB962C8B-B14F-4D97-AF65-F5344CB8AC3E}">
        <p14:creationId xmlns:p14="http://schemas.microsoft.com/office/powerpoint/2010/main" val="4286641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995268433"/>
              </p:ext>
            </p:extLst>
          </p:nvPr>
        </p:nvGraphicFramePr>
        <p:xfrm>
          <a:off x="462012" y="547153"/>
          <a:ext cx="10096901" cy="5890827"/>
        </p:xfrm>
        <a:graphic>
          <a:graphicData uri="http://schemas.openxmlformats.org/presentationml/2006/ole">
            <mc:AlternateContent xmlns:mc="http://schemas.openxmlformats.org/markup-compatibility/2006">
              <mc:Choice xmlns:v="urn:schemas-microsoft-com:vml" Requires="v">
                <p:oleObj spid="_x0000_s17433" name="Bitmap Image" r:id="rId3" imgW="5518080" imgH="3219480" progId="PBrush">
                  <p:embed/>
                </p:oleObj>
              </mc:Choice>
              <mc:Fallback>
                <p:oleObj name="Bitmap Image" r:id="rId3" imgW="5518080" imgH="3219480" progId="PBrush">
                  <p:embed/>
                  <p:pic>
                    <p:nvPicPr>
                      <p:cNvPr id="0" name=""/>
                      <p:cNvPicPr/>
                      <p:nvPr/>
                    </p:nvPicPr>
                    <p:blipFill>
                      <a:blip r:embed="rId4"/>
                      <a:stretch>
                        <a:fillRect/>
                      </a:stretch>
                    </p:blipFill>
                    <p:spPr>
                      <a:xfrm>
                        <a:off x="462012" y="547153"/>
                        <a:ext cx="10096901" cy="5890827"/>
                      </a:xfrm>
                      <a:prstGeom prst="rect">
                        <a:avLst/>
                      </a:prstGeom>
                    </p:spPr>
                  </p:pic>
                </p:oleObj>
              </mc:Fallback>
            </mc:AlternateContent>
          </a:graphicData>
        </a:graphic>
      </p:graphicFrame>
    </p:spTree>
    <p:extLst>
      <p:ext uri="{BB962C8B-B14F-4D97-AF65-F5344CB8AC3E}">
        <p14:creationId xmlns:p14="http://schemas.microsoft.com/office/powerpoint/2010/main" val="4223610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97552703"/>
              </p:ext>
            </p:extLst>
          </p:nvPr>
        </p:nvGraphicFramePr>
        <p:xfrm>
          <a:off x="1780673" y="477437"/>
          <a:ext cx="8323212" cy="5442100"/>
        </p:xfrm>
        <a:graphic>
          <a:graphicData uri="http://schemas.openxmlformats.org/presentationml/2006/ole">
            <mc:AlternateContent xmlns:mc="http://schemas.openxmlformats.org/markup-compatibility/2006">
              <mc:Choice xmlns:v="urn:schemas-microsoft-com:vml" Requires="v">
                <p:oleObj spid="_x0000_s19478" name="Bitmap Image" r:id="rId3" imgW="6108840" imgH="3994200" progId="PBrush">
                  <p:embed/>
                </p:oleObj>
              </mc:Choice>
              <mc:Fallback>
                <p:oleObj name="Bitmap Image" r:id="rId3" imgW="6108840" imgH="3994200" progId="PBrush">
                  <p:embed/>
                  <p:pic>
                    <p:nvPicPr>
                      <p:cNvPr id="0" name=""/>
                      <p:cNvPicPr/>
                      <p:nvPr/>
                    </p:nvPicPr>
                    <p:blipFill>
                      <a:blip r:embed="rId4"/>
                      <a:stretch>
                        <a:fillRect/>
                      </a:stretch>
                    </p:blipFill>
                    <p:spPr>
                      <a:xfrm>
                        <a:off x="1780673" y="477437"/>
                        <a:ext cx="8323212" cy="5442100"/>
                      </a:xfrm>
                      <a:prstGeom prst="rect">
                        <a:avLst/>
                      </a:prstGeom>
                    </p:spPr>
                  </p:pic>
                </p:oleObj>
              </mc:Fallback>
            </mc:AlternateContent>
          </a:graphicData>
        </a:graphic>
      </p:graphicFrame>
    </p:spTree>
    <p:extLst>
      <p:ext uri="{BB962C8B-B14F-4D97-AF65-F5344CB8AC3E}">
        <p14:creationId xmlns:p14="http://schemas.microsoft.com/office/powerpoint/2010/main" val="3851049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23194512"/>
              </p:ext>
            </p:extLst>
          </p:nvPr>
        </p:nvGraphicFramePr>
        <p:xfrm>
          <a:off x="1876926" y="743067"/>
          <a:ext cx="9465841" cy="5936866"/>
        </p:xfrm>
        <a:graphic>
          <a:graphicData uri="http://schemas.openxmlformats.org/presentationml/2006/ole">
            <mc:AlternateContent xmlns:mc="http://schemas.openxmlformats.org/markup-compatibility/2006">
              <mc:Choice xmlns:v="urn:schemas-microsoft-com:vml" Requires="v">
                <p:oleObj spid="_x0000_s21524" name="Bitmap Image" r:id="rId3" imgW="6165720" imgH="3867120" progId="PBrush">
                  <p:embed/>
                </p:oleObj>
              </mc:Choice>
              <mc:Fallback>
                <p:oleObj name="Bitmap Image" r:id="rId3" imgW="6165720" imgH="3867120" progId="PBrush">
                  <p:embed/>
                  <p:pic>
                    <p:nvPicPr>
                      <p:cNvPr id="0" name=""/>
                      <p:cNvPicPr/>
                      <p:nvPr/>
                    </p:nvPicPr>
                    <p:blipFill>
                      <a:blip r:embed="rId4"/>
                      <a:stretch>
                        <a:fillRect/>
                      </a:stretch>
                    </p:blipFill>
                    <p:spPr>
                      <a:xfrm>
                        <a:off x="1876926" y="743067"/>
                        <a:ext cx="9465841" cy="5936866"/>
                      </a:xfrm>
                      <a:prstGeom prst="rect">
                        <a:avLst/>
                      </a:prstGeom>
                    </p:spPr>
                  </p:pic>
                </p:oleObj>
              </mc:Fallback>
            </mc:AlternateContent>
          </a:graphicData>
        </a:graphic>
      </p:graphicFrame>
    </p:spTree>
    <p:extLst>
      <p:ext uri="{BB962C8B-B14F-4D97-AF65-F5344CB8AC3E}">
        <p14:creationId xmlns:p14="http://schemas.microsoft.com/office/powerpoint/2010/main" val="279508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893" y="2136339"/>
            <a:ext cx="11097928" cy="2492990"/>
          </a:xfrm>
          <a:prstGeom prst="rect">
            <a:avLst/>
          </a:prstGeom>
        </p:spPr>
        <p:txBody>
          <a:bodyPr wrap="square">
            <a:spAutoFit/>
          </a:bodyPr>
          <a:lstStyle/>
          <a:p>
            <a:pPr algn="just"/>
            <a:r>
              <a:rPr lang="en-US" sz="2400" b="0" dirty="0" smtClean="0">
                <a:effectLst/>
                <a:latin typeface="Perpetua" panose="02020502060401020303" pitchFamily="18" charset="0"/>
              </a:rPr>
              <a:t>Factors to Consider in a Stakeholder Management Plan</a:t>
            </a:r>
          </a:p>
          <a:p>
            <a:pPr algn="just" fontAlgn="base"/>
            <a:r>
              <a:rPr lang="en-US" sz="2400" b="0" i="0" dirty="0" smtClean="0">
                <a:solidFill>
                  <a:srgbClr val="455264"/>
                </a:solidFill>
                <a:effectLst/>
                <a:latin typeface="Perpetua" panose="02020502060401020303" pitchFamily="18" charset="0"/>
              </a:rPr>
              <a:t/>
            </a:r>
            <a:br>
              <a:rPr lang="en-US" sz="2400" b="0" i="0" dirty="0" smtClean="0">
                <a:solidFill>
                  <a:srgbClr val="455264"/>
                </a:solidFill>
                <a:effectLst/>
                <a:latin typeface="Perpetua" panose="02020502060401020303" pitchFamily="18" charset="0"/>
              </a:rPr>
            </a:br>
            <a:r>
              <a:rPr lang="en-US" sz="2400" b="0" i="0" dirty="0" smtClean="0">
                <a:solidFill>
                  <a:srgbClr val="455264"/>
                </a:solidFill>
                <a:effectLst/>
                <a:latin typeface="Perpetua" panose="02020502060401020303" pitchFamily="18" charset="0"/>
              </a:rPr>
              <a:t>Once you have identified all the types of stakeholders related to your project, you can begin to plan how to manage them over the lifecycle of your project. It’s time to ask key questions, and remember to be honest when assessing your stakeholders and their needs. </a:t>
            </a:r>
          </a:p>
          <a:p>
            <a:r>
              <a:rPr lang="en-US" dirty="0" smtClean="0">
                <a:effectLst/>
              </a:rPr>
              <a:t/>
            </a:r>
            <a:br>
              <a:rPr lang="en-US" dirty="0" smtClean="0">
                <a:effectLst/>
              </a:rPr>
            </a:br>
            <a:endParaRPr lang="en-IN" dirty="0"/>
          </a:p>
        </p:txBody>
      </p:sp>
    </p:spTree>
    <p:extLst>
      <p:ext uri="{BB962C8B-B14F-4D97-AF65-F5344CB8AC3E}">
        <p14:creationId xmlns:p14="http://schemas.microsoft.com/office/powerpoint/2010/main" val="3067131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878" y="440111"/>
            <a:ext cx="11656194" cy="8156079"/>
          </a:xfrm>
          <a:prstGeom prst="rect">
            <a:avLst/>
          </a:prstGeom>
        </p:spPr>
        <p:txBody>
          <a:bodyPr wrap="square">
            <a:spAutoFit/>
          </a:bodyPr>
          <a:lstStyle/>
          <a:p>
            <a:pPr fontAlgn="base"/>
            <a:r>
              <a:rPr lang="en-US" sz="2400" b="1" i="0" dirty="0" smtClean="0">
                <a:solidFill>
                  <a:srgbClr val="455264"/>
                </a:solidFill>
                <a:effectLst/>
                <a:latin typeface="Perpetua" panose="02020502060401020303" pitchFamily="18" charset="0"/>
              </a:rPr>
              <a:t>Important Factors to Consider </a:t>
            </a:r>
          </a:p>
          <a:p>
            <a:pPr fontAlgn="base">
              <a:buFont typeface="+mj-lt"/>
              <a:buAutoNum type="arabicPeriod"/>
            </a:pPr>
            <a:r>
              <a:rPr lang="en-US" sz="2000" b="1" i="0" dirty="0" smtClean="0">
                <a:solidFill>
                  <a:srgbClr val="455264"/>
                </a:solidFill>
                <a:effectLst/>
                <a:latin typeface="Perpetua" panose="02020502060401020303" pitchFamily="18" charset="0"/>
              </a:rPr>
              <a:t>Who are the stakeholders who have the most influence on your project?</a:t>
            </a:r>
            <a:r>
              <a:rPr lang="en-US" sz="2000" b="0" i="0" dirty="0" smtClean="0">
                <a:solidFill>
                  <a:srgbClr val="455264"/>
                </a:solidFill>
                <a:effectLst/>
                <a:latin typeface="Perpetua" panose="02020502060401020303" pitchFamily="18" charset="0"/>
              </a:rPr>
              <a:t> Typically, these people tend to be mostly on the client side and include their project team, the project sponsor, and the executive sponsor. </a:t>
            </a:r>
          </a:p>
          <a:p>
            <a:pPr fontAlgn="base">
              <a:buFont typeface="+mj-lt"/>
              <a:buAutoNum type="arabicPeriod"/>
            </a:pPr>
            <a:r>
              <a:rPr lang="en-US" sz="2000" b="1" i="0" dirty="0" smtClean="0">
                <a:solidFill>
                  <a:srgbClr val="455264"/>
                </a:solidFill>
                <a:effectLst/>
                <a:latin typeface="Perpetua" panose="02020502060401020303" pitchFamily="18" charset="0"/>
              </a:rPr>
              <a:t>Which stakeholders will be most affected by your project? </a:t>
            </a:r>
            <a:r>
              <a:rPr lang="en-US" sz="2000" b="0" i="0" dirty="0" smtClean="0">
                <a:solidFill>
                  <a:srgbClr val="455264"/>
                </a:solidFill>
                <a:effectLst/>
                <a:latin typeface="Perpetua" panose="02020502060401020303" pitchFamily="18" charset="0"/>
              </a:rPr>
              <a:t>While this group can also include those on the client side, it may also include outside people. With a </a:t>
            </a:r>
            <a:r>
              <a:rPr lang="en-US" sz="2000" b="0" i="0" u="none" strike="noStrike" dirty="0" smtClean="0">
                <a:solidFill>
                  <a:srgbClr val="455264"/>
                </a:solidFill>
                <a:effectLst/>
                <a:latin typeface="Perpetua" panose="02020502060401020303" pitchFamily="18" charset="0"/>
                <a:hlinkClick r:id="rId2"/>
              </a:rPr>
              <a:t>construction project</a:t>
            </a:r>
            <a:r>
              <a:rPr lang="en-US" sz="2000" b="0" i="0" dirty="0" smtClean="0">
                <a:solidFill>
                  <a:srgbClr val="455264"/>
                </a:solidFill>
                <a:effectLst/>
                <a:latin typeface="Perpetua" panose="02020502060401020303" pitchFamily="18" charset="0"/>
              </a:rPr>
              <a:t>, for example, those in the neighborhood, environmental activists, and potential residents of the final building could be in this group.</a:t>
            </a:r>
          </a:p>
          <a:p>
            <a:pPr fontAlgn="base">
              <a:buFont typeface="+mj-lt"/>
              <a:buAutoNum type="arabicPeriod"/>
            </a:pPr>
            <a:r>
              <a:rPr lang="en-US" sz="2000" b="1" i="0" dirty="0" smtClean="0">
                <a:solidFill>
                  <a:srgbClr val="455264"/>
                </a:solidFill>
                <a:effectLst/>
                <a:latin typeface="Perpetua" panose="02020502060401020303" pitchFamily="18" charset="0"/>
              </a:rPr>
              <a:t>How should you handle important people who actually won’t be considered stakeholders? </a:t>
            </a:r>
            <a:r>
              <a:rPr lang="en-US" sz="2000" b="0" i="0" dirty="0" smtClean="0">
                <a:solidFill>
                  <a:srgbClr val="455264"/>
                </a:solidFill>
                <a:effectLst/>
                <a:latin typeface="Perpetua" panose="02020502060401020303" pitchFamily="18" charset="0"/>
              </a:rPr>
              <a:t>Keep these people minimally involved since they could have the power to raise concerns or create roadblocks. These people can often be key leaders in their department, and who may need to be kept in the loop on certain things. </a:t>
            </a:r>
          </a:p>
          <a:p>
            <a:pPr fontAlgn="base">
              <a:buFont typeface="+mj-lt"/>
              <a:buAutoNum type="arabicPeriod"/>
            </a:pPr>
            <a:r>
              <a:rPr lang="en-US" sz="2000" b="1" i="0" dirty="0" smtClean="0">
                <a:solidFill>
                  <a:srgbClr val="455264"/>
                </a:solidFill>
                <a:effectLst/>
                <a:latin typeface="Perpetua" panose="02020502060401020303" pitchFamily="18" charset="0"/>
              </a:rPr>
              <a:t>Who controls the resources?</a:t>
            </a:r>
            <a:r>
              <a:rPr lang="en-US" sz="2000" b="0" i="0" dirty="0" smtClean="0">
                <a:solidFill>
                  <a:srgbClr val="455264"/>
                </a:solidFill>
                <a:effectLst/>
                <a:latin typeface="Perpetua" panose="02020502060401020303" pitchFamily="18" charset="0"/>
              </a:rPr>
              <a:t> These stakeholders will likely be on the client side as well as on your agency’s side. You would go to these people if you need to request a scope or budget change or require more allocated resources from a certain discipline.</a:t>
            </a:r>
          </a:p>
          <a:p>
            <a:pPr fontAlgn="base">
              <a:buFont typeface="+mj-lt"/>
              <a:buAutoNum type="arabicPeriod"/>
            </a:pPr>
            <a:r>
              <a:rPr lang="en-US" sz="2000" b="1" i="0" dirty="0" smtClean="0">
                <a:solidFill>
                  <a:srgbClr val="455264"/>
                </a:solidFill>
                <a:effectLst/>
                <a:latin typeface="Perpetua" panose="02020502060401020303" pitchFamily="18" charset="0"/>
              </a:rPr>
              <a:t>What are the top motivations and interests of your stakeholders?</a:t>
            </a:r>
            <a:r>
              <a:rPr lang="en-US" sz="2000" b="0" i="0" dirty="0" smtClean="0">
                <a:solidFill>
                  <a:srgbClr val="455264"/>
                </a:solidFill>
                <a:effectLst/>
                <a:latin typeface="Perpetua" panose="02020502060401020303" pitchFamily="18" charset="0"/>
              </a:rPr>
              <a:t> When deciding the driving force of stakeholders consider:</a:t>
            </a:r>
          </a:p>
          <a:p>
            <a:pPr fontAlgn="base"/>
            <a:r>
              <a:rPr lang="en-US" sz="2000" dirty="0" smtClean="0">
                <a:latin typeface="Perpetua" panose="02020502060401020303" pitchFamily="18" charset="0"/>
              </a:rPr>
              <a:t>		Who </a:t>
            </a:r>
            <a:r>
              <a:rPr lang="en-US" sz="2000" dirty="0">
                <a:latin typeface="Perpetua" panose="02020502060401020303" pitchFamily="18" charset="0"/>
              </a:rPr>
              <a:t>has a financial stake/interest?</a:t>
            </a:r>
          </a:p>
          <a:p>
            <a:pPr fontAlgn="base"/>
            <a:r>
              <a:rPr lang="en-US" sz="2000" dirty="0" smtClean="0">
                <a:latin typeface="Perpetua" panose="02020502060401020303" pitchFamily="18" charset="0"/>
              </a:rPr>
              <a:t>		Who </a:t>
            </a:r>
            <a:r>
              <a:rPr lang="en-US" sz="2000" dirty="0">
                <a:latin typeface="Perpetua" panose="02020502060401020303" pitchFamily="18" charset="0"/>
              </a:rPr>
              <a:t>has an emotional interest (don’t underestimate this; if this project was someone’s “baby,” keeping them happy and in the loop is critical)?</a:t>
            </a:r>
          </a:p>
          <a:p>
            <a:pPr fontAlgn="base"/>
            <a:r>
              <a:rPr lang="en-US" sz="2000" dirty="0" smtClean="0">
                <a:latin typeface="Perpetua" panose="02020502060401020303" pitchFamily="18" charset="0"/>
              </a:rPr>
              <a:t>		What </a:t>
            </a:r>
            <a:r>
              <a:rPr lang="en-US" sz="2000" dirty="0">
                <a:latin typeface="Perpetua" panose="02020502060401020303" pitchFamily="18" charset="0"/>
              </a:rPr>
              <a:t>are the top motivations for each stakeholder?</a:t>
            </a:r>
          </a:p>
          <a:p>
            <a:pPr fontAlgn="base"/>
            <a:r>
              <a:rPr lang="en-US" sz="2000" dirty="0" smtClean="0">
                <a:latin typeface="Perpetua" panose="02020502060401020303" pitchFamily="18" charset="0"/>
              </a:rPr>
              <a:t>		Who </a:t>
            </a:r>
            <a:r>
              <a:rPr lang="en-US" sz="2000" dirty="0">
                <a:latin typeface="Perpetua" panose="02020502060401020303" pitchFamily="18" charset="0"/>
              </a:rPr>
              <a:t>are the biggest supporters of the project?</a:t>
            </a:r>
          </a:p>
          <a:p>
            <a:pPr fontAlgn="base"/>
            <a:r>
              <a:rPr lang="en-US" sz="2000" dirty="0" smtClean="0">
                <a:latin typeface="Perpetua" panose="02020502060401020303" pitchFamily="18" charset="0"/>
              </a:rPr>
              <a:t>		Who </a:t>
            </a:r>
            <a:r>
              <a:rPr lang="en-US" sz="2000" dirty="0">
                <a:latin typeface="Perpetua" panose="02020502060401020303" pitchFamily="18" charset="0"/>
              </a:rPr>
              <a:t>are the biggest non-supporters or naysayers?</a:t>
            </a:r>
          </a:p>
          <a:p>
            <a:pPr fontAlgn="base">
              <a:buFont typeface="+mj-lt"/>
              <a:buAutoNum type="arabicPeriod"/>
            </a:pPr>
            <a:endParaRPr lang="en-US" sz="2000" dirty="0">
              <a:solidFill>
                <a:srgbClr val="455264"/>
              </a:solidFill>
              <a:latin typeface="Perpetua" panose="02020502060401020303" pitchFamily="18" charset="0"/>
            </a:endParaRPr>
          </a:p>
          <a:p>
            <a:pPr fontAlgn="base">
              <a:buFont typeface="+mj-lt"/>
              <a:buAutoNum type="arabicPeriod"/>
            </a:pPr>
            <a:endParaRPr lang="en-US" sz="2000" b="0" i="0" dirty="0" smtClean="0">
              <a:solidFill>
                <a:srgbClr val="455264"/>
              </a:solidFill>
              <a:effectLst/>
              <a:latin typeface="Perpetua" panose="02020502060401020303" pitchFamily="18" charset="0"/>
            </a:endParaRPr>
          </a:p>
          <a:p>
            <a:pPr fontAlgn="base">
              <a:buFont typeface="+mj-lt"/>
              <a:buAutoNum type="arabicPeriod"/>
            </a:pPr>
            <a:endParaRPr lang="en-US" sz="2000" dirty="0">
              <a:solidFill>
                <a:srgbClr val="455264"/>
              </a:solidFill>
              <a:latin typeface="Perpetua" panose="02020502060401020303" pitchFamily="18" charset="0"/>
            </a:endParaRPr>
          </a:p>
          <a:p>
            <a:pPr fontAlgn="base">
              <a:buFont typeface="+mj-lt"/>
              <a:buAutoNum type="arabicPeriod"/>
            </a:pPr>
            <a:endParaRPr lang="en-US" sz="2000" b="0" i="0" dirty="0" smtClean="0">
              <a:solidFill>
                <a:srgbClr val="455264"/>
              </a:solidFill>
              <a:effectLst/>
              <a:latin typeface="Perpetua" panose="02020502060401020303" pitchFamily="18" charset="0"/>
            </a:endParaRPr>
          </a:p>
          <a:p>
            <a:pPr fontAlgn="base">
              <a:buFont typeface="+mj-lt"/>
              <a:buAutoNum type="arabicPeriod"/>
            </a:pPr>
            <a:endParaRPr lang="en-US" sz="2000" dirty="0">
              <a:solidFill>
                <a:srgbClr val="455264"/>
              </a:solidFill>
              <a:latin typeface="Perpetua" panose="02020502060401020303" pitchFamily="18" charset="0"/>
            </a:endParaRPr>
          </a:p>
          <a:p>
            <a:pPr fontAlgn="base">
              <a:buFont typeface="+mj-lt"/>
              <a:buAutoNum type="arabicPeriod"/>
            </a:pPr>
            <a:endParaRPr lang="en-US" sz="2000" b="0" i="0" dirty="0" smtClean="0">
              <a:solidFill>
                <a:srgbClr val="455264"/>
              </a:solidFill>
              <a:effectLst/>
              <a:latin typeface="Perpetua" panose="02020502060401020303" pitchFamily="18" charset="0"/>
            </a:endParaRPr>
          </a:p>
        </p:txBody>
      </p:sp>
    </p:spTree>
    <p:extLst>
      <p:ext uri="{BB962C8B-B14F-4D97-AF65-F5344CB8AC3E}">
        <p14:creationId xmlns:p14="http://schemas.microsoft.com/office/powerpoint/2010/main" val="1365392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869151616"/>
              </p:ext>
            </p:extLst>
          </p:nvPr>
        </p:nvGraphicFramePr>
        <p:xfrm>
          <a:off x="1434163" y="226979"/>
          <a:ext cx="9443957" cy="6395201"/>
        </p:xfrm>
        <a:graphic>
          <a:graphicData uri="http://schemas.openxmlformats.org/presentationml/2006/ole">
            <mc:AlternateContent xmlns:mc="http://schemas.openxmlformats.org/markup-compatibility/2006">
              <mc:Choice xmlns:v="urn:schemas-microsoft-com:vml" Requires="v">
                <p:oleObj spid="_x0000_s20501" name="Bitmap Image" r:id="rId3" imgW="5842080" imgH="3956040" progId="PBrush">
                  <p:embed/>
                </p:oleObj>
              </mc:Choice>
              <mc:Fallback>
                <p:oleObj name="Bitmap Image" r:id="rId3" imgW="5842080" imgH="3956040" progId="PBrush">
                  <p:embed/>
                  <p:pic>
                    <p:nvPicPr>
                      <p:cNvPr id="0" name=""/>
                      <p:cNvPicPr/>
                      <p:nvPr/>
                    </p:nvPicPr>
                    <p:blipFill>
                      <a:blip r:embed="rId4"/>
                      <a:stretch>
                        <a:fillRect/>
                      </a:stretch>
                    </p:blipFill>
                    <p:spPr>
                      <a:xfrm>
                        <a:off x="1434163" y="226979"/>
                        <a:ext cx="9443957" cy="6395201"/>
                      </a:xfrm>
                      <a:prstGeom prst="rect">
                        <a:avLst/>
                      </a:prstGeom>
                    </p:spPr>
                  </p:pic>
                </p:oleObj>
              </mc:Fallback>
            </mc:AlternateContent>
          </a:graphicData>
        </a:graphic>
      </p:graphicFrame>
    </p:spTree>
    <p:extLst>
      <p:ext uri="{BB962C8B-B14F-4D97-AF65-F5344CB8AC3E}">
        <p14:creationId xmlns:p14="http://schemas.microsoft.com/office/powerpoint/2010/main" val="3258066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259" y="1582340"/>
            <a:ext cx="11280808" cy="3077766"/>
          </a:xfrm>
          <a:prstGeom prst="rect">
            <a:avLst/>
          </a:prstGeom>
        </p:spPr>
        <p:txBody>
          <a:bodyPr wrap="square">
            <a:spAutoFit/>
          </a:bodyPr>
          <a:lstStyle/>
          <a:p>
            <a:pPr fontAlgn="base"/>
            <a:r>
              <a:rPr lang="en-US" b="1" i="0" dirty="0" smtClean="0">
                <a:solidFill>
                  <a:srgbClr val="455264"/>
                </a:solidFill>
                <a:effectLst/>
                <a:latin typeface="TT Norms"/>
              </a:rPr>
              <a:t>Benefits of Creating a Stakeholder Management Plan</a:t>
            </a:r>
          </a:p>
          <a:p>
            <a:pPr fontAlgn="base"/>
            <a:endParaRPr lang="en-US" b="1" dirty="0">
              <a:solidFill>
                <a:srgbClr val="455264"/>
              </a:solidFill>
              <a:latin typeface="TT Norms"/>
            </a:endParaRPr>
          </a:p>
          <a:p>
            <a:pPr algn="just" fontAlgn="base"/>
            <a:r>
              <a:rPr lang="en-US" b="0" i="0" dirty="0" smtClean="0">
                <a:solidFill>
                  <a:srgbClr val="455264"/>
                </a:solidFill>
                <a:effectLst/>
                <a:latin typeface="TT Norms"/>
              </a:rPr>
              <a:t/>
            </a:r>
            <a:br>
              <a:rPr lang="en-US" b="0" i="0" dirty="0" smtClean="0">
                <a:solidFill>
                  <a:srgbClr val="455264"/>
                </a:solidFill>
                <a:effectLst/>
                <a:latin typeface="TT Norms"/>
              </a:rPr>
            </a:br>
            <a:r>
              <a:rPr lang="en-US" sz="2000" b="0" i="0" dirty="0" smtClean="0">
                <a:solidFill>
                  <a:srgbClr val="455264"/>
                </a:solidFill>
                <a:effectLst/>
                <a:latin typeface="Perpetua" panose="02020502060401020303" pitchFamily="18" charset="0"/>
              </a:rPr>
              <a:t>When you use the opinions and influence of your most powerful stakeholders to help shape the project, you and the project will be better equipped for success. Best of all, you won’t waste precious time and resources communicating with those who simply don’t require the information.</a:t>
            </a:r>
          </a:p>
          <a:p>
            <a:pPr algn="just" fontAlgn="base"/>
            <a:r>
              <a:rPr lang="en-US" sz="2000" b="0" i="0" dirty="0" smtClean="0">
                <a:solidFill>
                  <a:srgbClr val="455264"/>
                </a:solidFill>
                <a:effectLst/>
                <a:latin typeface="Perpetua" panose="02020502060401020303" pitchFamily="18" charset="0"/>
              </a:rPr>
              <a:t/>
            </a:r>
            <a:br>
              <a:rPr lang="en-US" sz="2000" b="0" i="0" dirty="0" smtClean="0">
                <a:solidFill>
                  <a:srgbClr val="455264"/>
                </a:solidFill>
                <a:effectLst/>
                <a:latin typeface="Perpetua" panose="02020502060401020303" pitchFamily="18" charset="0"/>
              </a:rPr>
            </a:br>
            <a:r>
              <a:rPr lang="en-US" sz="2000" b="0" i="0" dirty="0" smtClean="0">
                <a:solidFill>
                  <a:srgbClr val="455264"/>
                </a:solidFill>
                <a:effectLst/>
                <a:latin typeface="Perpetua" panose="02020502060401020303" pitchFamily="18" charset="0"/>
              </a:rPr>
              <a:t>In addition, your key stakeholders with the most weight and influence can help you gain resources, prioritize competing demands for resources or timelines, and clear potential roadblocks. So, keeping them happy and feeling positive about the project and its progress is critical.</a:t>
            </a:r>
            <a:endParaRPr lang="en-US" sz="2000" b="0" i="0" dirty="0">
              <a:solidFill>
                <a:srgbClr val="455264"/>
              </a:solidFill>
              <a:effectLst/>
              <a:latin typeface="Perpetua" panose="02020502060401020303" pitchFamily="18" charset="0"/>
            </a:endParaRPr>
          </a:p>
        </p:txBody>
      </p:sp>
    </p:spTree>
    <p:extLst>
      <p:ext uri="{BB962C8B-B14F-4D97-AF65-F5344CB8AC3E}">
        <p14:creationId xmlns:p14="http://schemas.microsoft.com/office/powerpoint/2010/main" val="708742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886" y="1166842"/>
            <a:ext cx="11338560" cy="2585323"/>
          </a:xfrm>
          <a:prstGeom prst="rect">
            <a:avLst/>
          </a:prstGeom>
        </p:spPr>
        <p:txBody>
          <a:bodyPr wrap="square">
            <a:spAutoFit/>
          </a:bodyPr>
          <a:lstStyle/>
          <a:p>
            <a:pPr algn="just" fontAlgn="base"/>
            <a:r>
              <a:rPr lang="en-US" b="0" i="0" dirty="0" smtClean="0">
                <a:solidFill>
                  <a:srgbClr val="455264"/>
                </a:solidFill>
                <a:effectLst/>
                <a:latin typeface="TT Norms"/>
              </a:rPr>
              <a:t>Vivian </a:t>
            </a:r>
            <a:r>
              <a:rPr lang="en-US" b="0" i="0" dirty="0" err="1" smtClean="0">
                <a:solidFill>
                  <a:srgbClr val="455264"/>
                </a:solidFill>
                <a:effectLst/>
                <a:latin typeface="TT Norms"/>
              </a:rPr>
              <a:t>Kloosterman</a:t>
            </a:r>
            <a:r>
              <a:rPr lang="en-US" b="0" i="0" dirty="0" smtClean="0">
                <a:solidFill>
                  <a:srgbClr val="455264"/>
                </a:solidFill>
                <a:effectLst/>
                <a:latin typeface="TT Norms"/>
              </a:rPr>
              <a:t>, Managing Director at VK Consulting Environmental Engineers Ltd. in New Zealand, and founder of the online business school Continuing Professional Development, which offers courses on stakeholder management, says, “It’s critical to allow for evolution of your project - and the stakeholders. Some stakeholders may be deeply involved early on, and then ‘drop off’ in later stages, while others may join the project long after it’s underway.” </a:t>
            </a:r>
          </a:p>
          <a:p>
            <a:pPr algn="just" fontAlgn="base"/>
            <a:r>
              <a:rPr lang="en-US" b="0" i="0" dirty="0" smtClean="0">
                <a:solidFill>
                  <a:srgbClr val="455264"/>
                </a:solidFill>
                <a:effectLst/>
                <a:latin typeface="TT Norms"/>
              </a:rPr>
              <a:t/>
            </a:r>
            <a:br>
              <a:rPr lang="en-US" b="0" i="0" dirty="0" smtClean="0">
                <a:solidFill>
                  <a:srgbClr val="455264"/>
                </a:solidFill>
                <a:effectLst/>
                <a:latin typeface="TT Norms"/>
              </a:rPr>
            </a:br>
            <a:r>
              <a:rPr lang="en-US" b="0" i="0" dirty="0" smtClean="0">
                <a:solidFill>
                  <a:srgbClr val="455264"/>
                </a:solidFill>
                <a:effectLst/>
                <a:latin typeface="TT Norms"/>
              </a:rPr>
              <a:t>For instance, </a:t>
            </a:r>
            <a:r>
              <a:rPr lang="en-US" b="0" i="0" dirty="0" err="1" smtClean="0">
                <a:solidFill>
                  <a:srgbClr val="455264"/>
                </a:solidFill>
                <a:effectLst/>
                <a:latin typeface="TT Norms"/>
              </a:rPr>
              <a:t>Kloosterman</a:t>
            </a:r>
            <a:r>
              <a:rPr lang="en-US" b="0" i="0" dirty="0" smtClean="0">
                <a:solidFill>
                  <a:srgbClr val="455264"/>
                </a:solidFill>
                <a:effectLst/>
                <a:latin typeface="TT Norms"/>
              </a:rPr>
              <a:t> adds, a building project may involve architects and city planners heavily at first, and much less so later on, while community environmental groups - who are also stakeholders under stakeholder theory - may come into play much later, as the building is erected and begins to function.</a:t>
            </a:r>
            <a:endParaRPr lang="en-US" b="0" i="0" dirty="0">
              <a:solidFill>
                <a:srgbClr val="455264"/>
              </a:solidFill>
              <a:effectLst/>
              <a:latin typeface="TT Norms"/>
            </a:endParaRPr>
          </a:p>
        </p:txBody>
      </p:sp>
    </p:spTree>
    <p:extLst>
      <p:ext uri="{BB962C8B-B14F-4D97-AF65-F5344CB8AC3E}">
        <p14:creationId xmlns:p14="http://schemas.microsoft.com/office/powerpoint/2010/main" val="1296457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259" y="889844"/>
            <a:ext cx="11531065" cy="4154984"/>
          </a:xfrm>
          <a:prstGeom prst="rect">
            <a:avLst/>
          </a:prstGeom>
        </p:spPr>
        <p:txBody>
          <a:bodyPr wrap="square">
            <a:spAutoFit/>
          </a:bodyPr>
          <a:lstStyle/>
          <a:p>
            <a:pPr algn="just"/>
            <a:r>
              <a:rPr lang="en-US" sz="2400" b="0" i="0" dirty="0" smtClean="0">
                <a:effectLst/>
                <a:latin typeface="Perpetua" panose="02020502060401020303" pitchFamily="18" charset="0"/>
              </a:rPr>
              <a:t>Stakeholder Communications: Who Needs to Know What and When?</a:t>
            </a:r>
          </a:p>
          <a:p>
            <a:pPr algn="just"/>
            <a:endParaRPr lang="en-US" sz="2400" b="0" i="0" dirty="0" smtClean="0">
              <a:effectLst/>
              <a:latin typeface="Perpetua" panose="02020502060401020303" pitchFamily="18" charset="0"/>
            </a:endParaRPr>
          </a:p>
          <a:p>
            <a:pPr algn="just" fontAlgn="base"/>
            <a:r>
              <a:rPr lang="en-US" sz="2400" b="0" i="0" dirty="0" smtClean="0">
                <a:effectLst/>
                <a:latin typeface="Perpetua" panose="02020502060401020303" pitchFamily="18" charset="0"/>
              </a:rPr>
              <a:t>As you identify the stakeholders and how to manage them most efficiently, you will also start to have the beginnings of your communications plan. Begin with a simple grid filled out with the stakeholders you’ve ranked, and jot down what kinds of communications they would expect and need.</a:t>
            </a:r>
          </a:p>
          <a:p>
            <a:pPr algn="just" fontAlgn="base"/>
            <a:r>
              <a:rPr lang="en-US" sz="2400" b="0" i="0" dirty="0" smtClean="0">
                <a:effectLst/>
                <a:latin typeface="Perpetua" panose="02020502060401020303" pitchFamily="18" charset="0"/>
              </a:rPr>
              <a:t/>
            </a:r>
            <a:br>
              <a:rPr lang="en-US" sz="2400" b="0" i="0" dirty="0" smtClean="0">
                <a:effectLst/>
                <a:latin typeface="Perpetua" panose="02020502060401020303" pitchFamily="18" charset="0"/>
              </a:rPr>
            </a:br>
            <a:r>
              <a:rPr lang="en-US" sz="2400" b="0" i="0" dirty="0" smtClean="0">
                <a:effectLst/>
                <a:latin typeface="Perpetua" panose="02020502060401020303" pitchFamily="18" charset="0"/>
              </a:rPr>
              <a:t>When you are creating this plan, be mindful that while high-level executives want to be kept in the loop on high-profile projects, their time is also quite valuable. A good project manager knows how to balance communications that keep someone important feeling informed, but not bogged down with granular details. Likewise, “extended” stakeholders don’t need to have access to everything about the project, as long as they feel they are being heard and have input. Here is a sample plan:</a:t>
            </a:r>
            <a:endParaRPr lang="en-US" sz="2400" b="0" i="0" dirty="0">
              <a:effectLst/>
              <a:latin typeface="Perpetua" panose="02020502060401020303" pitchFamily="18" charset="0"/>
            </a:endParaRPr>
          </a:p>
        </p:txBody>
      </p:sp>
    </p:spTree>
    <p:extLst>
      <p:ext uri="{BB962C8B-B14F-4D97-AF65-F5344CB8AC3E}">
        <p14:creationId xmlns:p14="http://schemas.microsoft.com/office/powerpoint/2010/main" val="760524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146330059"/>
              </p:ext>
            </p:extLst>
          </p:nvPr>
        </p:nvGraphicFramePr>
        <p:xfrm>
          <a:off x="1886552" y="545282"/>
          <a:ext cx="7486516" cy="4957778"/>
        </p:xfrm>
        <a:graphic>
          <a:graphicData uri="http://schemas.openxmlformats.org/presentationml/2006/ole">
            <mc:AlternateContent xmlns:mc="http://schemas.openxmlformats.org/markup-compatibility/2006">
              <mc:Choice xmlns:v="urn:schemas-microsoft-com:vml" Requires="v">
                <p:oleObj spid="_x0000_s23559" name="Bitmap Image" r:id="rId3" imgW="5245200" imgH="3473280" progId="PBrush">
                  <p:embed/>
                </p:oleObj>
              </mc:Choice>
              <mc:Fallback>
                <p:oleObj name="Bitmap Image" r:id="rId3" imgW="5245200" imgH="3473280" progId="PBrush">
                  <p:embed/>
                  <p:pic>
                    <p:nvPicPr>
                      <p:cNvPr id="0" name=""/>
                      <p:cNvPicPr/>
                      <p:nvPr/>
                    </p:nvPicPr>
                    <p:blipFill>
                      <a:blip r:embed="rId4"/>
                      <a:stretch>
                        <a:fillRect/>
                      </a:stretch>
                    </p:blipFill>
                    <p:spPr>
                      <a:xfrm>
                        <a:off x="1886552" y="545282"/>
                        <a:ext cx="7486516" cy="4957778"/>
                      </a:xfrm>
                      <a:prstGeom prst="rect">
                        <a:avLst/>
                      </a:prstGeom>
                    </p:spPr>
                  </p:pic>
                </p:oleObj>
              </mc:Fallback>
            </mc:AlternateContent>
          </a:graphicData>
        </a:graphic>
      </p:graphicFrame>
    </p:spTree>
    <p:extLst>
      <p:ext uri="{BB962C8B-B14F-4D97-AF65-F5344CB8AC3E}">
        <p14:creationId xmlns:p14="http://schemas.microsoft.com/office/powerpoint/2010/main" val="4031428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128" y="945983"/>
            <a:ext cx="11810198" cy="4524315"/>
          </a:xfrm>
          <a:prstGeom prst="rect">
            <a:avLst/>
          </a:prstGeom>
        </p:spPr>
        <p:txBody>
          <a:bodyPr wrap="square">
            <a:spAutoFit/>
          </a:bodyPr>
          <a:lstStyle/>
          <a:p>
            <a:pPr fontAlgn="base"/>
            <a:r>
              <a:rPr lang="en-US" b="0" i="0" dirty="0" smtClean="0">
                <a:solidFill>
                  <a:srgbClr val="455264"/>
                </a:solidFill>
                <a:effectLst/>
                <a:latin typeface="TT Norms"/>
              </a:rPr>
              <a:t>The grid could include rounds of copy and design review as well as daily, weekly, or monthly updates on progress, budget, and upcoming tasks. </a:t>
            </a:r>
          </a:p>
          <a:p>
            <a:pPr fontAlgn="base"/>
            <a:r>
              <a:rPr lang="en-US" b="0" i="0" dirty="0" smtClean="0">
                <a:solidFill>
                  <a:srgbClr val="455264"/>
                </a:solidFill>
                <a:effectLst/>
                <a:latin typeface="TT Norms"/>
              </a:rPr>
              <a:t/>
            </a:r>
            <a:br>
              <a:rPr lang="en-US" b="0" i="0" dirty="0" smtClean="0">
                <a:solidFill>
                  <a:srgbClr val="455264"/>
                </a:solidFill>
                <a:effectLst/>
                <a:latin typeface="TT Norms"/>
              </a:rPr>
            </a:br>
            <a:r>
              <a:rPr lang="en-US" b="0" i="0" dirty="0" smtClean="0">
                <a:solidFill>
                  <a:srgbClr val="455264"/>
                </a:solidFill>
                <a:effectLst/>
                <a:latin typeface="TT Norms"/>
              </a:rPr>
              <a:t>You can share the plan with your clients by saving the grid to a shared drive, and use an automated tool to send email updates to the right people at the right frequency. </a:t>
            </a:r>
          </a:p>
          <a:p>
            <a:pPr fontAlgn="base"/>
            <a:endParaRPr lang="en-US" dirty="0">
              <a:solidFill>
                <a:srgbClr val="455264"/>
              </a:solidFill>
              <a:latin typeface="TT Norms"/>
            </a:endParaRPr>
          </a:p>
          <a:p>
            <a:pPr fontAlgn="base"/>
            <a:r>
              <a:rPr lang="en-US" b="0" i="0" dirty="0" smtClean="0">
                <a:solidFill>
                  <a:srgbClr val="455264"/>
                </a:solidFill>
                <a:effectLst/>
                <a:latin typeface="TT Norms"/>
              </a:rPr>
              <a:t>You might do a weekly high-level report for the clients via a personal email from the project manager. </a:t>
            </a:r>
          </a:p>
          <a:p>
            <a:pPr fontAlgn="base"/>
            <a:endParaRPr lang="en-US" dirty="0">
              <a:solidFill>
                <a:srgbClr val="455264"/>
              </a:solidFill>
              <a:latin typeface="TT Norms"/>
            </a:endParaRPr>
          </a:p>
          <a:p>
            <a:pPr fontAlgn="base"/>
            <a:r>
              <a:rPr lang="en-US" b="0" i="0" dirty="0" smtClean="0">
                <a:solidFill>
                  <a:srgbClr val="455264"/>
                </a:solidFill>
                <a:effectLst/>
                <a:latin typeface="TT Norms"/>
              </a:rPr>
              <a:t>Internal stakeholders likely will also want to see a burn report - hours forecasted vs. hours spent, and time likely to be spent in the near future.</a:t>
            </a:r>
          </a:p>
          <a:p>
            <a:pPr fontAlgn="base"/>
            <a:r>
              <a:rPr lang="en-US" b="0" i="0" dirty="0" smtClean="0">
                <a:solidFill>
                  <a:srgbClr val="455264"/>
                </a:solidFill>
                <a:effectLst/>
                <a:latin typeface="TT Norms"/>
              </a:rPr>
              <a:t/>
            </a:r>
            <a:br>
              <a:rPr lang="en-US" b="0" i="0" dirty="0" smtClean="0">
                <a:solidFill>
                  <a:srgbClr val="455264"/>
                </a:solidFill>
                <a:effectLst/>
                <a:latin typeface="TT Norms"/>
              </a:rPr>
            </a:br>
            <a:r>
              <a:rPr lang="en-US" b="0" i="0" dirty="0" smtClean="0">
                <a:solidFill>
                  <a:srgbClr val="455264"/>
                </a:solidFill>
                <a:effectLst/>
                <a:latin typeface="TT Norms"/>
              </a:rPr>
              <a:t>Some stakeholders (like the executive leads) may need a more formal, less frequent type of communication. Perhaps these stakeholders would prefer a monthly PowerPoint presentation that reports on the status, the features and updates that have been published, the input and feedback that’s been received to date, and so on. </a:t>
            </a:r>
          </a:p>
          <a:p>
            <a:r>
              <a:rPr lang="en-US" dirty="0" smtClean="0"/>
              <a:t/>
            </a:r>
            <a:br>
              <a:rPr lang="en-US" dirty="0" smtClean="0"/>
            </a:br>
            <a:endParaRPr lang="en-IN" dirty="0"/>
          </a:p>
        </p:txBody>
      </p:sp>
    </p:spTree>
    <p:extLst>
      <p:ext uri="{BB962C8B-B14F-4D97-AF65-F5344CB8AC3E}">
        <p14:creationId xmlns:p14="http://schemas.microsoft.com/office/powerpoint/2010/main" val="3574888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45921686"/>
              </p:ext>
            </p:extLst>
          </p:nvPr>
        </p:nvGraphicFramePr>
        <p:xfrm>
          <a:off x="1280160" y="154723"/>
          <a:ext cx="8508732" cy="6697120"/>
        </p:xfrm>
        <a:graphic>
          <a:graphicData uri="http://schemas.openxmlformats.org/presentationml/2006/ole">
            <mc:AlternateContent xmlns:mc="http://schemas.openxmlformats.org/markup-compatibility/2006">
              <mc:Choice xmlns:v="urn:schemas-microsoft-com:vml" Requires="v">
                <p:oleObj spid="_x0000_s24581" name="Bitmap Image" r:id="rId3" imgW="4622760" imgH="3638520" progId="PBrush">
                  <p:embed/>
                </p:oleObj>
              </mc:Choice>
              <mc:Fallback>
                <p:oleObj name="Bitmap Image" r:id="rId3" imgW="4622760" imgH="3638520" progId="PBrush">
                  <p:embed/>
                  <p:pic>
                    <p:nvPicPr>
                      <p:cNvPr id="0" name=""/>
                      <p:cNvPicPr/>
                      <p:nvPr/>
                    </p:nvPicPr>
                    <p:blipFill>
                      <a:blip r:embed="rId4"/>
                      <a:stretch>
                        <a:fillRect/>
                      </a:stretch>
                    </p:blipFill>
                    <p:spPr>
                      <a:xfrm>
                        <a:off x="1280160" y="154723"/>
                        <a:ext cx="8508732" cy="6697120"/>
                      </a:xfrm>
                      <a:prstGeom prst="rect">
                        <a:avLst/>
                      </a:prstGeom>
                    </p:spPr>
                  </p:pic>
                </p:oleObj>
              </mc:Fallback>
            </mc:AlternateContent>
          </a:graphicData>
        </a:graphic>
      </p:graphicFrame>
    </p:spTree>
    <p:extLst>
      <p:ext uri="{BB962C8B-B14F-4D97-AF65-F5344CB8AC3E}">
        <p14:creationId xmlns:p14="http://schemas.microsoft.com/office/powerpoint/2010/main" val="3846439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750604" y="1559376"/>
          <a:ext cx="10748111" cy="2127100"/>
        </p:xfrm>
        <a:graphic>
          <a:graphicData uri="http://schemas.openxmlformats.org/presentationml/2006/ole">
            <mc:AlternateContent xmlns:mc="http://schemas.openxmlformats.org/markup-compatibility/2006">
              <mc:Choice xmlns:v="urn:schemas-microsoft-com:vml" Requires="v">
                <p:oleObj spid="_x0000_s22546" name="Bitmap Image" r:id="rId3" imgW="5454720" imgH="1079640" progId="PBrush">
                  <p:embed/>
                </p:oleObj>
              </mc:Choice>
              <mc:Fallback>
                <p:oleObj name="Bitmap Image" r:id="rId3" imgW="5454720" imgH="1079640" progId="PBrush">
                  <p:embed/>
                  <p:pic>
                    <p:nvPicPr>
                      <p:cNvPr id="2" name="Object 1"/>
                      <p:cNvPicPr/>
                      <p:nvPr/>
                    </p:nvPicPr>
                    <p:blipFill>
                      <a:blip r:embed="rId4"/>
                      <a:stretch>
                        <a:fillRect/>
                      </a:stretch>
                    </p:blipFill>
                    <p:spPr>
                      <a:xfrm>
                        <a:off x="750604" y="1559376"/>
                        <a:ext cx="10748111" cy="2127100"/>
                      </a:xfrm>
                      <a:prstGeom prst="rect">
                        <a:avLst/>
                      </a:prstGeom>
                    </p:spPr>
                  </p:pic>
                </p:oleObj>
              </mc:Fallback>
            </mc:AlternateContent>
          </a:graphicData>
        </a:graphic>
      </p:graphicFrame>
    </p:spTree>
    <p:extLst>
      <p:ext uri="{BB962C8B-B14F-4D97-AF65-F5344CB8AC3E}">
        <p14:creationId xmlns:p14="http://schemas.microsoft.com/office/powerpoint/2010/main" val="171124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497</Words>
  <Application>Microsoft Office PowerPoint</Application>
  <PresentationFormat>Widescreen</PresentationFormat>
  <Paragraphs>92</Paragraphs>
  <Slides>34</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2" baseType="lpstr">
      <vt:lpstr>Arial</vt:lpstr>
      <vt:lpstr>Calibri</vt:lpstr>
      <vt:lpstr>Calibri Light</vt:lpstr>
      <vt:lpstr>Perpetua</vt:lpstr>
      <vt:lpstr>TT Norms</vt:lpstr>
      <vt:lpstr>Wingdings</vt:lpstr>
      <vt:lpstr>Office Theme</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mahamaya mohanty</dc:creator>
  <cp:lastModifiedBy>mahamaya mohanty</cp:lastModifiedBy>
  <cp:revision>40</cp:revision>
  <dcterms:created xsi:type="dcterms:W3CDTF">2022-09-18T11:09:20Z</dcterms:created>
  <dcterms:modified xsi:type="dcterms:W3CDTF">2022-09-18T12:25:17Z</dcterms:modified>
</cp:coreProperties>
</file>