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handoutMasterIdLst>
    <p:handoutMasterId r:id="rId54"/>
  </p:handoutMasterIdLst>
  <p:sldIdLst>
    <p:sldId id="307" r:id="rId2"/>
    <p:sldId id="340" r:id="rId3"/>
    <p:sldId id="352" r:id="rId4"/>
    <p:sldId id="469" r:id="rId5"/>
    <p:sldId id="413" r:id="rId6"/>
    <p:sldId id="430" r:id="rId7"/>
    <p:sldId id="420" r:id="rId8"/>
    <p:sldId id="341" r:id="rId9"/>
    <p:sldId id="418" r:id="rId10"/>
    <p:sldId id="470" r:id="rId11"/>
    <p:sldId id="471" r:id="rId12"/>
    <p:sldId id="472" r:id="rId13"/>
    <p:sldId id="417" r:id="rId14"/>
    <p:sldId id="421" r:id="rId15"/>
    <p:sldId id="419" r:id="rId16"/>
    <p:sldId id="473" r:id="rId17"/>
    <p:sldId id="422" r:id="rId18"/>
    <p:sldId id="474" r:id="rId19"/>
    <p:sldId id="425" r:id="rId20"/>
    <p:sldId id="424" r:id="rId21"/>
    <p:sldId id="426" r:id="rId22"/>
    <p:sldId id="427" r:id="rId23"/>
    <p:sldId id="428" r:id="rId24"/>
    <p:sldId id="429" r:id="rId25"/>
    <p:sldId id="431" r:id="rId26"/>
    <p:sldId id="475" r:id="rId27"/>
    <p:sldId id="432" r:id="rId28"/>
    <p:sldId id="433" r:id="rId29"/>
    <p:sldId id="434" r:id="rId30"/>
    <p:sldId id="435" r:id="rId31"/>
    <p:sldId id="436" r:id="rId32"/>
    <p:sldId id="437" r:id="rId33"/>
    <p:sldId id="438" r:id="rId34"/>
    <p:sldId id="439" r:id="rId35"/>
    <p:sldId id="342" r:id="rId36"/>
    <p:sldId id="476" r:id="rId37"/>
    <p:sldId id="440" r:id="rId38"/>
    <p:sldId id="441" r:id="rId39"/>
    <p:sldId id="442" r:id="rId40"/>
    <p:sldId id="443" r:id="rId41"/>
    <p:sldId id="444" r:id="rId42"/>
    <p:sldId id="445" r:id="rId43"/>
    <p:sldId id="446" r:id="rId44"/>
    <p:sldId id="447" r:id="rId45"/>
    <p:sldId id="448" r:id="rId46"/>
    <p:sldId id="449" r:id="rId47"/>
    <p:sldId id="450" r:id="rId48"/>
    <p:sldId id="451" r:id="rId49"/>
    <p:sldId id="452" r:id="rId50"/>
    <p:sldId id="453" r:id="rId51"/>
    <p:sldId id="477" r:id="rId52"/>
  </p:sldIdLst>
  <p:sldSz cx="12192000" cy="6858000"/>
  <p:notesSz cx="9309100" cy="7023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8"/>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32D7CB8-9D7F-4BD6-A57A-5EC8CC5FC0E8}" type="doc">
      <dgm:prSet loTypeId="urn:microsoft.com/office/officeart/2005/8/layout/radial5" loCatId="cycle" qsTypeId="urn:microsoft.com/office/officeart/2005/8/quickstyle/simple1" qsCatId="simple" csTypeId="urn:microsoft.com/office/officeart/2005/8/colors/colorful5" csCatId="colorful" phldr="1"/>
      <dgm:spPr/>
      <dgm:t>
        <a:bodyPr/>
        <a:lstStyle/>
        <a:p>
          <a:endParaRPr lang="en-US"/>
        </a:p>
      </dgm:t>
    </dgm:pt>
    <dgm:pt modelId="{93A77B3F-16DA-4A54-B70A-438981F2FE18}">
      <dgm:prSet phldrT="[Text]"/>
      <dgm:spPr/>
      <dgm:t>
        <a:bodyPr/>
        <a:lstStyle/>
        <a:p>
          <a:r>
            <a:rPr lang="en-US" dirty="0" smtClean="0"/>
            <a:t>Characteristics of MSPs</a:t>
          </a:r>
          <a:endParaRPr lang="en-US" dirty="0"/>
        </a:p>
      </dgm:t>
    </dgm:pt>
    <dgm:pt modelId="{E5D85428-C448-4C56-977E-5B0AC86D1AD3}" type="parTrans" cxnId="{89BF5211-36CA-4AC7-B495-081C402FA601}">
      <dgm:prSet/>
      <dgm:spPr/>
      <dgm:t>
        <a:bodyPr/>
        <a:lstStyle/>
        <a:p>
          <a:endParaRPr lang="en-US"/>
        </a:p>
      </dgm:t>
    </dgm:pt>
    <dgm:pt modelId="{E57864FB-2EE1-4D87-916D-782F5352E9E1}" type="sibTrans" cxnId="{89BF5211-36CA-4AC7-B495-081C402FA601}">
      <dgm:prSet/>
      <dgm:spPr/>
      <dgm:t>
        <a:bodyPr/>
        <a:lstStyle/>
        <a:p>
          <a:endParaRPr lang="en-US"/>
        </a:p>
      </dgm:t>
    </dgm:pt>
    <dgm:pt modelId="{B522CAC1-D202-43D8-A912-5C8C98B081C2}">
      <dgm:prSet phldrT="[Text]"/>
      <dgm:spPr/>
      <dgm:t>
        <a:bodyPr/>
        <a:lstStyle/>
        <a:p>
          <a:r>
            <a:rPr lang="en-US" b="1" dirty="0" smtClean="0"/>
            <a:t>Network Effect</a:t>
          </a:r>
          <a:endParaRPr lang="en-US" b="1" dirty="0"/>
        </a:p>
      </dgm:t>
    </dgm:pt>
    <dgm:pt modelId="{25A34351-A1CA-4652-84AA-1288AF47883E}" type="parTrans" cxnId="{0B9D1EE8-B75A-48BB-9EC2-DC1986CA269E}">
      <dgm:prSet/>
      <dgm:spPr/>
      <dgm:t>
        <a:bodyPr/>
        <a:lstStyle/>
        <a:p>
          <a:endParaRPr lang="en-US"/>
        </a:p>
      </dgm:t>
    </dgm:pt>
    <dgm:pt modelId="{2DF9E1D4-3C2E-4548-B705-FBE6585828F9}" type="sibTrans" cxnId="{0B9D1EE8-B75A-48BB-9EC2-DC1986CA269E}">
      <dgm:prSet/>
      <dgm:spPr/>
      <dgm:t>
        <a:bodyPr/>
        <a:lstStyle/>
        <a:p>
          <a:endParaRPr lang="en-US"/>
        </a:p>
      </dgm:t>
    </dgm:pt>
    <dgm:pt modelId="{3DCF505C-7605-4D4E-BAC4-92B788ACD46F}">
      <dgm:prSet phldrT="[Text]"/>
      <dgm:spPr/>
      <dgm:t>
        <a:bodyPr/>
        <a:lstStyle/>
        <a:p>
          <a:r>
            <a:rPr lang="en-US" b="1" dirty="0" smtClean="0"/>
            <a:t>Pricing</a:t>
          </a:r>
          <a:endParaRPr lang="en-US" b="1" dirty="0"/>
        </a:p>
      </dgm:t>
    </dgm:pt>
    <dgm:pt modelId="{AC8BFCDC-799A-4FDB-8F15-C479DDA49BE2}" type="parTrans" cxnId="{8C46FCFB-D4AA-4887-9838-7A1A34AC4E0F}">
      <dgm:prSet/>
      <dgm:spPr/>
      <dgm:t>
        <a:bodyPr/>
        <a:lstStyle/>
        <a:p>
          <a:endParaRPr lang="en-US"/>
        </a:p>
      </dgm:t>
    </dgm:pt>
    <dgm:pt modelId="{EA2297E7-7BEE-417C-96FA-BC6DB4E7BF40}" type="sibTrans" cxnId="{8C46FCFB-D4AA-4887-9838-7A1A34AC4E0F}">
      <dgm:prSet/>
      <dgm:spPr/>
      <dgm:t>
        <a:bodyPr/>
        <a:lstStyle/>
        <a:p>
          <a:endParaRPr lang="en-US"/>
        </a:p>
      </dgm:t>
    </dgm:pt>
    <dgm:pt modelId="{34E9C9F2-15F7-4F1D-81FA-40875375F461}">
      <dgm:prSet phldrT="[Text]"/>
      <dgm:spPr/>
      <dgm:t>
        <a:bodyPr/>
        <a:lstStyle/>
        <a:p>
          <a:r>
            <a:rPr lang="en-US" b="1" dirty="0" smtClean="0"/>
            <a:t>Competition</a:t>
          </a:r>
          <a:endParaRPr lang="en-US" b="1" dirty="0"/>
        </a:p>
      </dgm:t>
    </dgm:pt>
    <dgm:pt modelId="{1FE63D1E-8D6A-49D9-A2C2-894BC45EE1BC}" type="parTrans" cxnId="{E0AB6BAA-CC91-43C9-851A-5CB2E1832761}">
      <dgm:prSet/>
      <dgm:spPr/>
      <dgm:t>
        <a:bodyPr/>
        <a:lstStyle/>
        <a:p>
          <a:endParaRPr lang="en-US"/>
        </a:p>
      </dgm:t>
    </dgm:pt>
    <dgm:pt modelId="{134CC2DF-9DEB-48F9-B8FF-B5A6F6DFB9B8}" type="sibTrans" cxnId="{E0AB6BAA-CC91-43C9-851A-5CB2E1832761}">
      <dgm:prSet/>
      <dgm:spPr/>
      <dgm:t>
        <a:bodyPr/>
        <a:lstStyle/>
        <a:p>
          <a:endParaRPr lang="en-US"/>
        </a:p>
      </dgm:t>
    </dgm:pt>
    <dgm:pt modelId="{2589AB0C-7429-40BB-BD28-C677E9C048F9}">
      <dgm:prSet phldrT="[Text]"/>
      <dgm:spPr/>
      <dgm:t>
        <a:bodyPr/>
        <a:lstStyle/>
        <a:p>
          <a:r>
            <a:rPr lang="en-US" b="1" dirty="0" smtClean="0"/>
            <a:t>Business Ecosystem</a:t>
          </a:r>
          <a:endParaRPr lang="en-US" b="1" dirty="0"/>
        </a:p>
      </dgm:t>
    </dgm:pt>
    <dgm:pt modelId="{87A7999C-74FC-4E8E-A076-B73374F3E0E0}" type="parTrans" cxnId="{CB5F8E99-FC01-40F2-B51F-EBF6471FF9A3}">
      <dgm:prSet/>
      <dgm:spPr/>
      <dgm:t>
        <a:bodyPr/>
        <a:lstStyle/>
        <a:p>
          <a:endParaRPr lang="en-US"/>
        </a:p>
      </dgm:t>
    </dgm:pt>
    <dgm:pt modelId="{68054A2F-88F4-49B1-9934-E4443B7FD171}" type="sibTrans" cxnId="{CB5F8E99-FC01-40F2-B51F-EBF6471FF9A3}">
      <dgm:prSet/>
      <dgm:spPr/>
      <dgm:t>
        <a:bodyPr/>
        <a:lstStyle/>
        <a:p>
          <a:endParaRPr lang="en-US"/>
        </a:p>
      </dgm:t>
    </dgm:pt>
    <dgm:pt modelId="{C36D5D23-8347-44DF-881D-B9EB0B3D1346}">
      <dgm:prSet phldrT="[Text]"/>
      <dgm:spPr/>
      <dgm:t>
        <a:bodyPr/>
        <a:lstStyle/>
        <a:p>
          <a:r>
            <a:rPr lang="en-US" b="1" dirty="0" smtClean="0"/>
            <a:t>Market Regulation</a:t>
          </a:r>
          <a:endParaRPr lang="en-US" b="1" dirty="0"/>
        </a:p>
      </dgm:t>
    </dgm:pt>
    <dgm:pt modelId="{51DFE876-F2E4-42F6-A5B8-187D433C8BDE}" type="parTrans" cxnId="{2F59D5AE-BE12-4D60-B6D8-83B09C96B219}">
      <dgm:prSet/>
      <dgm:spPr/>
      <dgm:t>
        <a:bodyPr/>
        <a:lstStyle/>
        <a:p>
          <a:endParaRPr lang="en-US"/>
        </a:p>
      </dgm:t>
    </dgm:pt>
    <dgm:pt modelId="{4172AC9C-43D2-4566-93AF-8D2485CC2837}" type="sibTrans" cxnId="{2F59D5AE-BE12-4D60-B6D8-83B09C96B219}">
      <dgm:prSet/>
      <dgm:spPr/>
      <dgm:t>
        <a:bodyPr/>
        <a:lstStyle/>
        <a:p>
          <a:endParaRPr lang="en-US"/>
        </a:p>
      </dgm:t>
    </dgm:pt>
    <dgm:pt modelId="{94B28F5C-9E46-4A39-835E-63961F55D9E4}" type="pres">
      <dgm:prSet presAssocID="{432D7CB8-9D7F-4BD6-A57A-5EC8CC5FC0E8}" presName="Name0" presStyleCnt="0">
        <dgm:presLayoutVars>
          <dgm:chMax val="1"/>
          <dgm:dir/>
          <dgm:animLvl val="ctr"/>
          <dgm:resizeHandles val="exact"/>
        </dgm:presLayoutVars>
      </dgm:prSet>
      <dgm:spPr/>
      <dgm:t>
        <a:bodyPr/>
        <a:lstStyle/>
        <a:p>
          <a:endParaRPr lang="en-US"/>
        </a:p>
      </dgm:t>
    </dgm:pt>
    <dgm:pt modelId="{E95DF4BA-6F10-47EE-A7EE-9007623BD1D9}" type="pres">
      <dgm:prSet presAssocID="{93A77B3F-16DA-4A54-B70A-438981F2FE18}" presName="centerShape" presStyleLbl="node0" presStyleIdx="0" presStyleCnt="1"/>
      <dgm:spPr/>
      <dgm:t>
        <a:bodyPr/>
        <a:lstStyle/>
        <a:p>
          <a:endParaRPr lang="en-US"/>
        </a:p>
      </dgm:t>
    </dgm:pt>
    <dgm:pt modelId="{5FCF65E6-99A3-4F40-AA52-7537A835C1A9}" type="pres">
      <dgm:prSet presAssocID="{25A34351-A1CA-4652-84AA-1288AF47883E}" presName="parTrans" presStyleLbl="sibTrans2D1" presStyleIdx="0" presStyleCnt="5"/>
      <dgm:spPr/>
      <dgm:t>
        <a:bodyPr/>
        <a:lstStyle/>
        <a:p>
          <a:endParaRPr lang="en-US"/>
        </a:p>
      </dgm:t>
    </dgm:pt>
    <dgm:pt modelId="{0968AA55-B090-4912-8CA4-2AC3B43F9EB8}" type="pres">
      <dgm:prSet presAssocID="{25A34351-A1CA-4652-84AA-1288AF47883E}" presName="connectorText" presStyleLbl="sibTrans2D1" presStyleIdx="0" presStyleCnt="5"/>
      <dgm:spPr/>
      <dgm:t>
        <a:bodyPr/>
        <a:lstStyle/>
        <a:p>
          <a:endParaRPr lang="en-US"/>
        </a:p>
      </dgm:t>
    </dgm:pt>
    <dgm:pt modelId="{8E30A57C-67A7-4C40-B8DE-B8A69B4DD19A}" type="pres">
      <dgm:prSet presAssocID="{B522CAC1-D202-43D8-A912-5C8C98B081C2}" presName="node" presStyleLbl="node1" presStyleIdx="0" presStyleCnt="5">
        <dgm:presLayoutVars>
          <dgm:bulletEnabled val="1"/>
        </dgm:presLayoutVars>
      </dgm:prSet>
      <dgm:spPr/>
      <dgm:t>
        <a:bodyPr/>
        <a:lstStyle/>
        <a:p>
          <a:endParaRPr lang="en-US"/>
        </a:p>
      </dgm:t>
    </dgm:pt>
    <dgm:pt modelId="{ADE4219F-92FF-4A96-A95C-8872F9A7F2A8}" type="pres">
      <dgm:prSet presAssocID="{AC8BFCDC-799A-4FDB-8F15-C479DDA49BE2}" presName="parTrans" presStyleLbl="sibTrans2D1" presStyleIdx="1" presStyleCnt="5"/>
      <dgm:spPr/>
      <dgm:t>
        <a:bodyPr/>
        <a:lstStyle/>
        <a:p>
          <a:endParaRPr lang="en-US"/>
        </a:p>
      </dgm:t>
    </dgm:pt>
    <dgm:pt modelId="{1E271D19-63E4-4C26-BAE2-D3A2C6A057B5}" type="pres">
      <dgm:prSet presAssocID="{AC8BFCDC-799A-4FDB-8F15-C479DDA49BE2}" presName="connectorText" presStyleLbl="sibTrans2D1" presStyleIdx="1" presStyleCnt="5"/>
      <dgm:spPr/>
      <dgm:t>
        <a:bodyPr/>
        <a:lstStyle/>
        <a:p>
          <a:endParaRPr lang="en-US"/>
        </a:p>
      </dgm:t>
    </dgm:pt>
    <dgm:pt modelId="{6C0D971D-675E-4EB0-B002-52858E53D6C9}" type="pres">
      <dgm:prSet presAssocID="{3DCF505C-7605-4D4E-BAC4-92B788ACD46F}" presName="node" presStyleLbl="node1" presStyleIdx="1" presStyleCnt="5">
        <dgm:presLayoutVars>
          <dgm:bulletEnabled val="1"/>
        </dgm:presLayoutVars>
      </dgm:prSet>
      <dgm:spPr/>
      <dgm:t>
        <a:bodyPr/>
        <a:lstStyle/>
        <a:p>
          <a:endParaRPr lang="en-US"/>
        </a:p>
      </dgm:t>
    </dgm:pt>
    <dgm:pt modelId="{BC772B29-59E3-4956-A84B-30763525B0FA}" type="pres">
      <dgm:prSet presAssocID="{1FE63D1E-8D6A-49D9-A2C2-894BC45EE1BC}" presName="parTrans" presStyleLbl="sibTrans2D1" presStyleIdx="2" presStyleCnt="5"/>
      <dgm:spPr/>
      <dgm:t>
        <a:bodyPr/>
        <a:lstStyle/>
        <a:p>
          <a:endParaRPr lang="en-US"/>
        </a:p>
      </dgm:t>
    </dgm:pt>
    <dgm:pt modelId="{145EA95B-662B-450D-B938-77742E60D27A}" type="pres">
      <dgm:prSet presAssocID="{1FE63D1E-8D6A-49D9-A2C2-894BC45EE1BC}" presName="connectorText" presStyleLbl="sibTrans2D1" presStyleIdx="2" presStyleCnt="5"/>
      <dgm:spPr/>
      <dgm:t>
        <a:bodyPr/>
        <a:lstStyle/>
        <a:p>
          <a:endParaRPr lang="en-US"/>
        </a:p>
      </dgm:t>
    </dgm:pt>
    <dgm:pt modelId="{838B22D1-AD78-473C-AA5B-B61A4358AB95}" type="pres">
      <dgm:prSet presAssocID="{34E9C9F2-15F7-4F1D-81FA-40875375F461}" presName="node" presStyleLbl="node1" presStyleIdx="2" presStyleCnt="5">
        <dgm:presLayoutVars>
          <dgm:bulletEnabled val="1"/>
        </dgm:presLayoutVars>
      </dgm:prSet>
      <dgm:spPr/>
      <dgm:t>
        <a:bodyPr/>
        <a:lstStyle/>
        <a:p>
          <a:endParaRPr lang="en-US"/>
        </a:p>
      </dgm:t>
    </dgm:pt>
    <dgm:pt modelId="{68B8F28F-DE04-4208-8613-9AE7B1B4AD95}" type="pres">
      <dgm:prSet presAssocID="{87A7999C-74FC-4E8E-A076-B73374F3E0E0}" presName="parTrans" presStyleLbl="sibTrans2D1" presStyleIdx="3" presStyleCnt="5"/>
      <dgm:spPr/>
      <dgm:t>
        <a:bodyPr/>
        <a:lstStyle/>
        <a:p>
          <a:endParaRPr lang="en-US"/>
        </a:p>
      </dgm:t>
    </dgm:pt>
    <dgm:pt modelId="{6E7DAA47-CC7D-49C0-B0D5-48A8C813D324}" type="pres">
      <dgm:prSet presAssocID="{87A7999C-74FC-4E8E-A076-B73374F3E0E0}" presName="connectorText" presStyleLbl="sibTrans2D1" presStyleIdx="3" presStyleCnt="5"/>
      <dgm:spPr/>
      <dgm:t>
        <a:bodyPr/>
        <a:lstStyle/>
        <a:p>
          <a:endParaRPr lang="en-US"/>
        </a:p>
      </dgm:t>
    </dgm:pt>
    <dgm:pt modelId="{74140259-57A8-4A9F-8E8C-54AAE98E1C4E}" type="pres">
      <dgm:prSet presAssocID="{2589AB0C-7429-40BB-BD28-C677E9C048F9}" presName="node" presStyleLbl="node1" presStyleIdx="3" presStyleCnt="5">
        <dgm:presLayoutVars>
          <dgm:bulletEnabled val="1"/>
        </dgm:presLayoutVars>
      </dgm:prSet>
      <dgm:spPr/>
      <dgm:t>
        <a:bodyPr/>
        <a:lstStyle/>
        <a:p>
          <a:endParaRPr lang="en-US"/>
        </a:p>
      </dgm:t>
    </dgm:pt>
    <dgm:pt modelId="{9F0CC5FC-F2E6-4017-907E-062B8BCD028B}" type="pres">
      <dgm:prSet presAssocID="{51DFE876-F2E4-42F6-A5B8-187D433C8BDE}" presName="parTrans" presStyleLbl="sibTrans2D1" presStyleIdx="4" presStyleCnt="5"/>
      <dgm:spPr/>
      <dgm:t>
        <a:bodyPr/>
        <a:lstStyle/>
        <a:p>
          <a:endParaRPr lang="en-US"/>
        </a:p>
      </dgm:t>
    </dgm:pt>
    <dgm:pt modelId="{245D2F8A-3FDF-4369-ACAF-2B5CCE002456}" type="pres">
      <dgm:prSet presAssocID="{51DFE876-F2E4-42F6-A5B8-187D433C8BDE}" presName="connectorText" presStyleLbl="sibTrans2D1" presStyleIdx="4" presStyleCnt="5"/>
      <dgm:spPr/>
      <dgm:t>
        <a:bodyPr/>
        <a:lstStyle/>
        <a:p>
          <a:endParaRPr lang="en-US"/>
        </a:p>
      </dgm:t>
    </dgm:pt>
    <dgm:pt modelId="{0F9ED36A-8FC5-48FF-9FB0-5E5C62826D39}" type="pres">
      <dgm:prSet presAssocID="{C36D5D23-8347-44DF-881D-B9EB0B3D1346}" presName="node" presStyleLbl="node1" presStyleIdx="4" presStyleCnt="5">
        <dgm:presLayoutVars>
          <dgm:bulletEnabled val="1"/>
        </dgm:presLayoutVars>
      </dgm:prSet>
      <dgm:spPr/>
      <dgm:t>
        <a:bodyPr/>
        <a:lstStyle/>
        <a:p>
          <a:endParaRPr lang="en-US"/>
        </a:p>
      </dgm:t>
    </dgm:pt>
  </dgm:ptLst>
  <dgm:cxnLst>
    <dgm:cxn modelId="{83828DA5-E2AB-420C-A8D8-501EB696EDE0}" type="presOf" srcId="{AC8BFCDC-799A-4FDB-8F15-C479DDA49BE2}" destId="{ADE4219F-92FF-4A96-A95C-8872F9A7F2A8}" srcOrd="0" destOrd="0" presId="urn:microsoft.com/office/officeart/2005/8/layout/radial5"/>
    <dgm:cxn modelId="{CB5F8E99-FC01-40F2-B51F-EBF6471FF9A3}" srcId="{93A77B3F-16DA-4A54-B70A-438981F2FE18}" destId="{2589AB0C-7429-40BB-BD28-C677E9C048F9}" srcOrd="3" destOrd="0" parTransId="{87A7999C-74FC-4E8E-A076-B73374F3E0E0}" sibTransId="{68054A2F-88F4-49B1-9934-E4443B7FD171}"/>
    <dgm:cxn modelId="{3FDCB3F3-F197-4C92-8A84-57C067EE9672}" type="presOf" srcId="{34E9C9F2-15F7-4F1D-81FA-40875375F461}" destId="{838B22D1-AD78-473C-AA5B-B61A4358AB95}" srcOrd="0" destOrd="0" presId="urn:microsoft.com/office/officeart/2005/8/layout/radial5"/>
    <dgm:cxn modelId="{136A12F1-A986-4D87-9FFF-5F423A7EC4EE}" type="presOf" srcId="{AC8BFCDC-799A-4FDB-8F15-C479DDA49BE2}" destId="{1E271D19-63E4-4C26-BAE2-D3A2C6A057B5}" srcOrd="1" destOrd="0" presId="urn:microsoft.com/office/officeart/2005/8/layout/radial5"/>
    <dgm:cxn modelId="{5410D35C-3C85-4BA2-B677-9D6588B41027}" type="presOf" srcId="{1FE63D1E-8D6A-49D9-A2C2-894BC45EE1BC}" destId="{BC772B29-59E3-4956-A84B-30763525B0FA}" srcOrd="0" destOrd="0" presId="urn:microsoft.com/office/officeart/2005/8/layout/radial5"/>
    <dgm:cxn modelId="{E0AB6BAA-CC91-43C9-851A-5CB2E1832761}" srcId="{93A77B3F-16DA-4A54-B70A-438981F2FE18}" destId="{34E9C9F2-15F7-4F1D-81FA-40875375F461}" srcOrd="2" destOrd="0" parTransId="{1FE63D1E-8D6A-49D9-A2C2-894BC45EE1BC}" sibTransId="{134CC2DF-9DEB-48F9-B8FF-B5A6F6DFB9B8}"/>
    <dgm:cxn modelId="{CBF2AD45-E1C3-4421-8949-7ACE8FA7B07E}" type="presOf" srcId="{C36D5D23-8347-44DF-881D-B9EB0B3D1346}" destId="{0F9ED36A-8FC5-48FF-9FB0-5E5C62826D39}" srcOrd="0" destOrd="0" presId="urn:microsoft.com/office/officeart/2005/8/layout/radial5"/>
    <dgm:cxn modelId="{6AF4CDA7-9B43-4381-9B44-D6117061F0D5}" type="presOf" srcId="{25A34351-A1CA-4652-84AA-1288AF47883E}" destId="{5FCF65E6-99A3-4F40-AA52-7537A835C1A9}" srcOrd="0" destOrd="0" presId="urn:microsoft.com/office/officeart/2005/8/layout/radial5"/>
    <dgm:cxn modelId="{F77B97D2-C80B-4C98-BEC4-D3703620B400}" type="presOf" srcId="{51DFE876-F2E4-42F6-A5B8-187D433C8BDE}" destId="{9F0CC5FC-F2E6-4017-907E-062B8BCD028B}" srcOrd="0" destOrd="0" presId="urn:microsoft.com/office/officeart/2005/8/layout/radial5"/>
    <dgm:cxn modelId="{58851A9A-24B5-4A04-9E14-322E2576FAA2}" type="presOf" srcId="{1FE63D1E-8D6A-49D9-A2C2-894BC45EE1BC}" destId="{145EA95B-662B-450D-B938-77742E60D27A}" srcOrd="1" destOrd="0" presId="urn:microsoft.com/office/officeart/2005/8/layout/radial5"/>
    <dgm:cxn modelId="{8DB61019-243E-464B-A2AE-39B54E91B1FF}" type="presOf" srcId="{93A77B3F-16DA-4A54-B70A-438981F2FE18}" destId="{E95DF4BA-6F10-47EE-A7EE-9007623BD1D9}" srcOrd="0" destOrd="0" presId="urn:microsoft.com/office/officeart/2005/8/layout/radial5"/>
    <dgm:cxn modelId="{0B9D1EE8-B75A-48BB-9EC2-DC1986CA269E}" srcId="{93A77B3F-16DA-4A54-B70A-438981F2FE18}" destId="{B522CAC1-D202-43D8-A912-5C8C98B081C2}" srcOrd="0" destOrd="0" parTransId="{25A34351-A1CA-4652-84AA-1288AF47883E}" sibTransId="{2DF9E1D4-3C2E-4548-B705-FBE6585828F9}"/>
    <dgm:cxn modelId="{8C46FCFB-D4AA-4887-9838-7A1A34AC4E0F}" srcId="{93A77B3F-16DA-4A54-B70A-438981F2FE18}" destId="{3DCF505C-7605-4D4E-BAC4-92B788ACD46F}" srcOrd="1" destOrd="0" parTransId="{AC8BFCDC-799A-4FDB-8F15-C479DDA49BE2}" sibTransId="{EA2297E7-7BEE-417C-96FA-BC6DB4E7BF40}"/>
    <dgm:cxn modelId="{7FC60E94-BF9E-4086-9F33-D323BC50D974}" type="presOf" srcId="{87A7999C-74FC-4E8E-A076-B73374F3E0E0}" destId="{6E7DAA47-CC7D-49C0-B0D5-48A8C813D324}" srcOrd="1" destOrd="0" presId="urn:microsoft.com/office/officeart/2005/8/layout/radial5"/>
    <dgm:cxn modelId="{6C5842C6-0036-4041-A9BA-01A9CAFE67F1}" type="presOf" srcId="{25A34351-A1CA-4652-84AA-1288AF47883E}" destId="{0968AA55-B090-4912-8CA4-2AC3B43F9EB8}" srcOrd="1" destOrd="0" presId="urn:microsoft.com/office/officeart/2005/8/layout/radial5"/>
    <dgm:cxn modelId="{2F59D5AE-BE12-4D60-B6D8-83B09C96B219}" srcId="{93A77B3F-16DA-4A54-B70A-438981F2FE18}" destId="{C36D5D23-8347-44DF-881D-B9EB0B3D1346}" srcOrd="4" destOrd="0" parTransId="{51DFE876-F2E4-42F6-A5B8-187D433C8BDE}" sibTransId="{4172AC9C-43D2-4566-93AF-8D2485CC2837}"/>
    <dgm:cxn modelId="{2C036005-8169-4EDE-A0DC-A6E442BC70E6}" type="presOf" srcId="{51DFE876-F2E4-42F6-A5B8-187D433C8BDE}" destId="{245D2F8A-3FDF-4369-ACAF-2B5CCE002456}" srcOrd="1" destOrd="0" presId="urn:microsoft.com/office/officeart/2005/8/layout/radial5"/>
    <dgm:cxn modelId="{429C5B79-9A26-4E3E-A826-565B9D2BA13F}" type="presOf" srcId="{432D7CB8-9D7F-4BD6-A57A-5EC8CC5FC0E8}" destId="{94B28F5C-9E46-4A39-835E-63961F55D9E4}" srcOrd="0" destOrd="0" presId="urn:microsoft.com/office/officeart/2005/8/layout/radial5"/>
    <dgm:cxn modelId="{89BF5211-36CA-4AC7-B495-081C402FA601}" srcId="{432D7CB8-9D7F-4BD6-A57A-5EC8CC5FC0E8}" destId="{93A77B3F-16DA-4A54-B70A-438981F2FE18}" srcOrd="0" destOrd="0" parTransId="{E5D85428-C448-4C56-977E-5B0AC86D1AD3}" sibTransId="{E57864FB-2EE1-4D87-916D-782F5352E9E1}"/>
    <dgm:cxn modelId="{736AD5BB-DE2B-4AE2-8188-81A06DAD562C}" type="presOf" srcId="{3DCF505C-7605-4D4E-BAC4-92B788ACD46F}" destId="{6C0D971D-675E-4EB0-B002-52858E53D6C9}" srcOrd="0" destOrd="0" presId="urn:microsoft.com/office/officeart/2005/8/layout/radial5"/>
    <dgm:cxn modelId="{09A9F02D-B10A-4476-A7FD-3E7269CCF974}" type="presOf" srcId="{87A7999C-74FC-4E8E-A076-B73374F3E0E0}" destId="{68B8F28F-DE04-4208-8613-9AE7B1B4AD95}" srcOrd="0" destOrd="0" presId="urn:microsoft.com/office/officeart/2005/8/layout/radial5"/>
    <dgm:cxn modelId="{D273993D-AF1E-4825-946B-3C692382FABE}" type="presOf" srcId="{2589AB0C-7429-40BB-BD28-C677E9C048F9}" destId="{74140259-57A8-4A9F-8E8C-54AAE98E1C4E}" srcOrd="0" destOrd="0" presId="urn:microsoft.com/office/officeart/2005/8/layout/radial5"/>
    <dgm:cxn modelId="{05E485FC-0E84-473A-8B25-0E4E128E2164}" type="presOf" srcId="{B522CAC1-D202-43D8-A912-5C8C98B081C2}" destId="{8E30A57C-67A7-4C40-B8DE-B8A69B4DD19A}" srcOrd="0" destOrd="0" presId="urn:microsoft.com/office/officeart/2005/8/layout/radial5"/>
    <dgm:cxn modelId="{98D47C6E-F86D-4DF2-921A-5CBA7E983EBD}" type="presParOf" srcId="{94B28F5C-9E46-4A39-835E-63961F55D9E4}" destId="{E95DF4BA-6F10-47EE-A7EE-9007623BD1D9}" srcOrd="0" destOrd="0" presId="urn:microsoft.com/office/officeart/2005/8/layout/radial5"/>
    <dgm:cxn modelId="{B1400A11-5DD1-4A1F-8856-B134CD0DF954}" type="presParOf" srcId="{94B28F5C-9E46-4A39-835E-63961F55D9E4}" destId="{5FCF65E6-99A3-4F40-AA52-7537A835C1A9}" srcOrd="1" destOrd="0" presId="urn:microsoft.com/office/officeart/2005/8/layout/radial5"/>
    <dgm:cxn modelId="{C5A8AB76-5204-48E7-B1DA-34FA0F7559E3}" type="presParOf" srcId="{5FCF65E6-99A3-4F40-AA52-7537A835C1A9}" destId="{0968AA55-B090-4912-8CA4-2AC3B43F9EB8}" srcOrd="0" destOrd="0" presId="urn:microsoft.com/office/officeart/2005/8/layout/radial5"/>
    <dgm:cxn modelId="{37D62140-04E4-4390-830F-39266A54D4E0}" type="presParOf" srcId="{94B28F5C-9E46-4A39-835E-63961F55D9E4}" destId="{8E30A57C-67A7-4C40-B8DE-B8A69B4DD19A}" srcOrd="2" destOrd="0" presId="urn:microsoft.com/office/officeart/2005/8/layout/radial5"/>
    <dgm:cxn modelId="{F2797B7C-0CC7-4791-9092-B710E6060696}" type="presParOf" srcId="{94B28F5C-9E46-4A39-835E-63961F55D9E4}" destId="{ADE4219F-92FF-4A96-A95C-8872F9A7F2A8}" srcOrd="3" destOrd="0" presId="urn:microsoft.com/office/officeart/2005/8/layout/radial5"/>
    <dgm:cxn modelId="{6DB35254-E40B-41C6-80CF-7643297E98D4}" type="presParOf" srcId="{ADE4219F-92FF-4A96-A95C-8872F9A7F2A8}" destId="{1E271D19-63E4-4C26-BAE2-D3A2C6A057B5}" srcOrd="0" destOrd="0" presId="urn:microsoft.com/office/officeart/2005/8/layout/radial5"/>
    <dgm:cxn modelId="{F9FDB194-F94C-472B-9D3F-678C21BC0F27}" type="presParOf" srcId="{94B28F5C-9E46-4A39-835E-63961F55D9E4}" destId="{6C0D971D-675E-4EB0-B002-52858E53D6C9}" srcOrd="4" destOrd="0" presId="urn:microsoft.com/office/officeart/2005/8/layout/radial5"/>
    <dgm:cxn modelId="{F30C5868-CC52-4AF7-B22B-55B558BE8AB3}" type="presParOf" srcId="{94B28F5C-9E46-4A39-835E-63961F55D9E4}" destId="{BC772B29-59E3-4956-A84B-30763525B0FA}" srcOrd="5" destOrd="0" presId="urn:microsoft.com/office/officeart/2005/8/layout/radial5"/>
    <dgm:cxn modelId="{EDD99174-6526-4CE1-9E8D-D2F9028FB1D4}" type="presParOf" srcId="{BC772B29-59E3-4956-A84B-30763525B0FA}" destId="{145EA95B-662B-450D-B938-77742E60D27A}" srcOrd="0" destOrd="0" presId="urn:microsoft.com/office/officeart/2005/8/layout/radial5"/>
    <dgm:cxn modelId="{AEED628C-CC03-4718-8110-DA6C64C5604E}" type="presParOf" srcId="{94B28F5C-9E46-4A39-835E-63961F55D9E4}" destId="{838B22D1-AD78-473C-AA5B-B61A4358AB95}" srcOrd="6" destOrd="0" presId="urn:microsoft.com/office/officeart/2005/8/layout/radial5"/>
    <dgm:cxn modelId="{D18A3260-EEDE-4420-8F79-4295CE943D2E}" type="presParOf" srcId="{94B28F5C-9E46-4A39-835E-63961F55D9E4}" destId="{68B8F28F-DE04-4208-8613-9AE7B1B4AD95}" srcOrd="7" destOrd="0" presId="urn:microsoft.com/office/officeart/2005/8/layout/radial5"/>
    <dgm:cxn modelId="{169A07CE-9C81-4EBC-B57E-53027301290C}" type="presParOf" srcId="{68B8F28F-DE04-4208-8613-9AE7B1B4AD95}" destId="{6E7DAA47-CC7D-49C0-B0D5-48A8C813D324}" srcOrd="0" destOrd="0" presId="urn:microsoft.com/office/officeart/2005/8/layout/radial5"/>
    <dgm:cxn modelId="{621AF943-E1B0-46BB-9E7D-B2B058B53945}" type="presParOf" srcId="{94B28F5C-9E46-4A39-835E-63961F55D9E4}" destId="{74140259-57A8-4A9F-8E8C-54AAE98E1C4E}" srcOrd="8" destOrd="0" presId="urn:microsoft.com/office/officeart/2005/8/layout/radial5"/>
    <dgm:cxn modelId="{3BD0C4CD-0FC4-4ABF-901C-BCC442148A7F}" type="presParOf" srcId="{94B28F5C-9E46-4A39-835E-63961F55D9E4}" destId="{9F0CC5FC-F2E6-4017-907E-062B8BCD028B}" srcOrd="9" destOrd="0" presId="urn:microsoft.com/office/officeart/2005/8/layout/radial5"/>
    <dgm:cxn modelId="{B3AC77E4-999F-4460-855F-448BAFC474E1}" type="presParOf" srcId="{9F0CC5FC-F2E6-4017-907E-062B8BCD028B}" destId="{245D2F8A-3FDF-4369-ACAF-2B5CCE002456}" srcOrd="0" destOrd="0" presId="urn:microsoft.com/office/officeart/2005/8/layout/radial5"/>
    <dgm:cxn modelId="{3E7EBACD-5029-4E6E-9485-B3B5FB8D5EC8}" type="presParOf" srcId="{94B28F5C-9E46-4A39-835E-63961F55D9E4}" destId="{0F9ED36A-8FC5-48FF-9FB0-5E5C62826D39}" srcOrd="10"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F970ECD-9ACC-4919-B222-6756B45C80BE}" type="doc">
      <dgm:prSet loTypeId="urn:microsoft.com/office/officeart/2005/8/layout/cycle8" loCatId="cycle" qsTypeId="urn:microsoft.com/office/officeart/2005/8/quickstyle/simple5" qsCatId="simple" csTypeId="urn:microsoft.com/office/officeart/2005/8/colors/accent0_1" csCatId="mainScheme" phldr="1"/>
      <dgm:spPr/>
      <dgm:t>
        <a:bodyPr/>
        <a:lstStyle/>
        <a:p>
          <a:endParaRPr lang="en-IN"/>
        </a:p>
      </dgm:t>
    </dgm:pt>
    <dgm:pt modelId="{464D4D73-495C-4EF3-8001-AE0C3CF1BE98}">
      <dgm:prSet phldrT="[Text]"/>
      <dgm:spPr/>
      <dgm:t>
        <a:bodyPr/>
        <a:lstStyle/>
        <a:p>
          <a:r>
            <a:rPr lang="en-IN" b="1" dirty="0"/>
            <a:t>D</a:t>
          </a:r>
          <a:r>
            <a:rPr lang="en-IN" dirty="0"/>
            <a:t>iscovery</a:t>
          </a:r>
        </a:p>
      </dgm:t>
    </dgm:pt>
    <dgm:pt modelId="{4727AFCB-1A1B-4F50-9243-54F6DC9DD0BD}" type="parTrans" cxnId="{43C37AC0-A074-4571-878A-A2A4F9FD6D0D}">
      <dgm:prSet/>
      <dgm:spPr/>
      <dgm:t>
        <a:bodyPr/>
        <a:lstStyle/>
        <a:p>
          <a:endParaRPr lang="en-IN"/>
        </a:p>
      </dgm:t>
    </dgm:pt>
    <dgm:pt modelId="{4DDFF683-47E0-456D-9388-916EC6BECB38}" type="sibTrans" cxnId="{43C37AC0-A074-4571-878A-A2A4F9FD6D0D}">
      <dgm:prSet/>
      <dgm:spPr/>
      <dgm:t>
        <a:bodyPr/>
        <a:lstStyle/>
        <a:p>
          <a:endParaRPr lang="en-IN"/>
        </a:p>
      </dgm:t>
    </dgm:pt>
    <dgm:pt modelId="{BDE0EC93-DA7F-4AA5-899E-6859589743DE}">
      <dgm:prSet phldrT="[Text]"/>
      <dgm:spPr/>
      <dgm:t>
        <a:bodyPr/>
        <a:lstStyle/>
        <a:p>
          <a:r>
            <a:rPr lang="en-IN" b="1" dirty="0"/>
            <a:t>M</a:t>
          </a:r>
          <a:r>
            <a:rPr lang="en-IN" dirty="0"/>
            <a:t>atching</a:t>
          </a:r>
        </a:p>
      </dgm:t>
    </dgm:pt>
    <dgm:pt modelId="{F60C3321-9874-48D1-A67A-B881D3D4B44C}" type="parTrans" cxnId="{4C7778E0-9804-44F5-8003-E2C8F6700719}">
      <dgm:prSet/>
      <dgm:spPr/>
      <dgm:t>
        <a:bodyPr/>
        <a:lstStyle/>
        <a:p>
          <a:endParaRPr lang="en-IN"/>
        </a:p>
      </dgm:t>
    </dgm:pt>
    <dgm:pt modelId="{23CA3685-1217-45F3-8C2A-B2258751B308}" type="sibTrans" cxnId="{4C7778E0-9804-44F5-8003-E2C8F6700719}">
      <dgm:prSet/>
      <dgm:spPr/>
      <dgm:t>
        <a:bodyPr/>
        <a:lstStyle/>
        <a:p>
          <a:endParaRPr lang="en-IN"/>
        </a:p>
      </dgm:t>
    </dgm:pt>
    <dgm:pt modelId="{4EA6B845-A0D5-4577-A8C6-665FFEB08080}">
      <dgm:prSet phldrT="[Text]"/>
      <dgm:spPr/>
      <dgm:t>
        <a:bodyPr/>
        <a:lstStyle/>
        <a:p>
          <a:r>
            <a:rPr lang="en-IN" b="1" dirty="0"/>
            <a:t>T</a:t>
          </a:r>
          <a:r>
            <a:rPr lang="en-IN" dirty="0"/>
            <a:t>ransaction</a:t>
          </a:r>
        </a:p>
      </dgm:t>
    </dgm:pt>
    <dgm:pt modelId="{1324BDC5-B61B-4020-83FA-45D0B257B183}" type="parTrans" cxnId="{73AC9C5B-CD15-48C7-AE6C-F9E3122D4C91}">
      <dgm:prSet/>
      <dgm:spPr/>
      <dgm:t>
        <a:bodyPr/>
        <a:lstStyle/>
        <a:p>
          <a:endParaRPr lang="en-IN"/>
        </a:p>
      </dgm:t>
    </dgm:pt>
    <dgm:pt modelId="{23AF8C07-54D8-4BAC-AB6A-800CF50410AB}" type="sibTrans" cxnId="{73AC9C5B-CD15-48C7-AE6C-F9E3122D4C91}">
      <dgm:prSet/>
      <dgm:spPr/>
      <dgm:t>
        <a:bodyPr/>
        <a:lstStyle/>
        <a:p>
          <a:endParaRPr lang="en-IN"/>
        </a:p>
      </dgm:t>
    </dgm:pt>
    <dgm:pt modelId="{6724870E-6F2C-4FFF-BB83-365992642CBD}">
      <dgm:prSet phldrT="[Text]"/>
      <dgm:spPr/>
      <dgm:t>
        <a:bodyPr/>
        <a:lstStyle/>
        <a:p>
          <a:pPr algn="ctr"/>
          <a:r>
            <a:rPr lang="en-IN" b="1" dirty="0"/>
            <a:t>E</a:t>
          </a:r>
          <a:r>
            <a:rPr lang="en-IN" dirty="0"/>
            <a:t>valuation</a:t>
          </a:r>
        </a:p>
      </dgm:t>
    </dgm:pt>
    <dgm:pt modelId="{50258686-1DA7-43EE-8D02-DF4B7E03B778}" type="parTrans" cxnId="{D278C6E5-6CC5-4BA8-AF3C-42C9BB27679C}">
      <dgm:prSet/>
      <dgm:spPr/>
      <dgm:t>
        <a:bodyPr/>
        <a:lstStyle/>
        <a:p>
          <a:endParaRPr lang="en-IN"/>
        </a:p>
      </dgm:t>
    </dgm:pt>
    <dgm:pt modelId="{4AFBC535-CE17-41F3-AF06-C49F0CDB6781}" type="sibTrans" cxnId="{D278C6E5-6CC5-4BA8-AF3C-42C9BB27679C}">
      <dgm:prSet/>
      <dgm:spPr/>
      <dgm:t>
        <a:bodyPr/>
        <a:lstStyle/>
        <a:p>
          <a:endParaRPr lang="en-IN"/>
        </a:p>
      </dgm:t>
    </dgm:pt>
    <dgm:pt modelId="{C48DB077-345F-4914-BDB5-FB829423022F}" type="pres">
      <dgm:prSet presAssocID="{3F970ECD-9ACC-4919-B222-6756B45C80BE}" presName="compositeShape" presStyleCnt="0">
        <dgm:presLayoutVars>
          <dgm:chMax val="7"/>
          <dgm:dir/>
          <dgm:resizeHandles val="exact"/>
        </dgm:presLayoutVars>
      </dgm:prSet>
      <dgm:spPr/>
      <dgm:t>
        <a:bodyPr/>
        <a:lstStyle/>
        <a:p>
          <a:endParaRPr lang="en-US"/>
        </a:p>
      </dgm:t>
    </dgm:pt>
    <dgm:pt modelId="{FF5A6C3F-063A-41BC-8189-E05D2937DB09}" type="pres">
      <dgm:prSet presAssocID="{3F970ECD-9ACC-4919-B222-6756B45C80BE}" presName="wedge1" presStyleLbl="node1" presStyleIdx="0" presStyleCnt="4"/>
      <dgm:spPr/>
      <dgm:t>
        <a:bodyPr/>
        <a:lstStyle/>
        <a:p>
          <a:endParaRPr lang="en-US"/>
        </a:p>
      </dgm:t>
    </dgm:pt>
    <dgm:pt modelId="{942A956C-C5DF-40D7-95EE-1B6165D38556}" type="pres">
      <dgm:prSet presAssocID="{3F970ECD-9ACC-4919-B222-6756B45C80BE}" presName="dummy1a" presStyleCnt="0"/>
      <dgm:spPr/>
    </dgm:pt>
    <dgm:pt modelId="{46D51D69-AAF4-4DA4-99C5-6208EF3EDFA2}" type="pres">
      <dgm:prSet presAssocID="{3F970ECD-9ACC-4919-B222-6756B45C80BE}" presName="dummy1b" presStyleCnt="0"/>
      <dgm:spPr/>
    </dgm:pt>
    <dgm:pt modelId="{DAB1CE37-AAB4-41C6-8F11-3D253C4D758A}" type="pres">
      <dgm:prSet presAssocID="{3F970ECD-9ACC-4919-B222-6756B45C80BE}" presName="wedge1Tx" presStyleLbl="node1" presStyleIdx="0" presStyleCnt="4">
        <dgm:presLayoutVars>
          <dgm:chMax val="0"/>
          <dgm:chPref val="0"/>
          <dgm:bulletEnabled val="1"/>
        </dgm:presLayoutVars>
      </dgm:prSet>
      <dgm:spPr/>
      <dgm:t>
        <a:bodyPr/>
        <a:lstStyle/>
        <a:p>
          <a:endParaRPr lang="en-US"/>
        </a:p>
      </dgm:t>
    </dgm:pt>
    <dgm:pt modelId="{3F877FCA-9106-414C-B1B9-416357FEC2E4}" type="pres">
      <dgm:prSet presAssocID="{3F970ECD-9ACC-4919-B222-6756B45C80BE}" presName="wedge2" presStyleLbl="node1" presStyleIdx="1" presStyleCnt="4"/>
      <dgm:spPr/>
      <dgm:t>
        <a:bodyPr/>
        <a:lstStyle/>
        <a:p>
          <a:endParaRPr lang="en-US"/>
        </a:p>
      </dgm:t>
    </dgm:pt>
    <dgm:pt modelId="{A25D9B77-0141-42AC-B88C-D920F7FC670D}" type="pres">
      <dgm:prSet presAssocID="{3F970ECD-9ACC-4919-B222-6756B45C80BE}" presName="dummy2a" presStyleCnt="0"/>
      <dgm:spPr/>
    </dgm:pt>
    <dgm:pt modelId="{B79CD9B9-B4DC-47FF-832A-E73FB1AD508D}" type="pres">
      <dgm:prSet presAssocID="{3F970ECD-9ACC-4919-B222-6756B45C80BE}" presName="dummy2b" presStyleCnt="0"/>
      <dgm:spPr/>
    </dgm:pt>
    <dgm:pt modelId="{734C87FB-CA50-4B01-920E-74AD7FB357BB}" type="pres">
      <dgm:prSet presAssocID="{3F970ECD-9ACC-4919-B222-6756B45C80BE}" presName="wedge2Tx" presStyleLbl="node1" presStyleIdx="1" presStyleCnt="4">
        <dgm:presLayoutVars>
          <dgm:chMax val="0"/>
          <dgm:chPref val="0"/>
          <dgm:bulletEnabled val="1"/>
        </dgm:presLayoutVars>
      </dgm:prSet>
      <dgm:spPr/>
      <dgm:t>
        <a:bodyPr/>
        <a:lstStyle/>
        <a:p>
          <a:endParaRPr lang="en-US"/>
        </a:p>
      </dgm:t>
    </dgm:pt>
    <dgm:pt modelId="{9B04B51B-263F-4981-AAEA-48E857A28F37}" type="pres">
      <dgm:prSet presAssocID="{3F970ECD-9ACC-4919-B222-6756B45C80BE}" presName="wedge3" presStyleLbl="node1" presStyleIdx="2" presStyleCnt="4"/>
      <dgm:spPr/>
      <dgm:t>
        <a:bodyPr/>
        <a:lstStyle/>
        <a:p>
          <a:endParaRPr lang="en-US"/>
        </a:p>
      </dgm:t>
    </dgm:pt>
    <dgm:pt modelId="{D4440802-4931-42C6-98F2-54F91EFFA0CF}" type="pres">
      <dgm:prSet presAssocID="{3F970ECD-9ACC-4919-B222-6756B45C80BE}" presName="dummy3a" presStyleCnt="0"/>
      <dgm:spPr/>
    </dgm:pt>
    <dgm:pt modelId="{186DCD84-997F-4989-8F40-057333EA8449}" type="pres">
      <dgm:prSet presAssocID="{3F970ECD-9ACC-4919-B222-6756B45C80BE}" presName="dummy3b" presStyleCnt="0"/>
      <dgm:spPr/>
    </dgm:pt>
    <dgm:pt modelId="{F15FA75B-2895-41C8-A74C-1140A0E11EFF}" type="pres">
      <dgm:prSet presAssocID="{3F970ECD-9ACC-4919-B222-6756B45C80BE}" presName="wedge3Tx" presStyleLbl="node1" presStyleIdx="2" presStyleCnt="4">
        <dgm:presLayoutVars>
          <dgm:chMax val="0"/>
          <dgm:chPref val="0"/>
          <dgm:bulletEnabled val="1"/>
        </dgm:presLayoutVars>
      </dgm:prSet>
      <dgm:spPr/>
      <dgm:t>
        <a:bodyPr/>
        <a:lstStyle/>
        <a:p>
          <a:endParaRPr lang="en-US"/>
        </a:p>
      </dgm:t>
    </dgm:pt>
    <dgm:pt modelId="{29BA4324-ECD5-4E90-903F-35D56EEAC063}" type="pres">
      <dgm:prSet presAssocID="{3F970ECD-9ACC-4919-B222-6756B45C80BE}" presName="wedge4" presStyleLbl="node1" presStyleIdx="3" presStyleCnt="4"/>
      <dgm:spPr/>
      <dgm:t>
        <a:bodyPr/>
        <a:lstStyle/>
        <a:p>
          <a:endParaRPr lang="en-US"/>
        </a:p>
      </dgm:t>
    </dgm:pt>
    <dgm:pt modelId="{E3A1792C-95BC-4276-BD18-C13EF656406C}" type="pres">
      <dgm:prSet presAssocID="{3F970ECD-9ACC-4919-B222-6756B45C80BE}" presName="dummy4a" presStyleCnt="0"/>
      <dgm:spPr/>
    </dgm:pt>
    <dgm:pt modelId="{BE68B975-D810-46A3-A3E6-20EF9BB08615}" type="pres">
      <dgm:prSet presAssocID="{3F970ECD-9ACC-4919-B222-6756B45C80BE}" presName="dummy4b" presStyleCnt="0"/>
      <dgm:spPr/>
    </dgm:pt>
    <dgm:pt modelId="{D70CFD7B-A3E2-413B-86E1-65E06EE161EF}" type="pres">
      <dgm:prSet presAssocID="{3F970ECD-9ACC-4919-B222-6756B45C80BE}" presName="wedge4Tx" presStyleLbl="node1" presStyleIdx="3" presStyleCnt="4">
        <dgm:presLayoutVars>
          <dgm:chMax val="0"/>
          <dgm:chPref val="0"/>
          <dgm:bulletEnabled val="1"/>
        </dgm:presLayoutVars>
      </dgm:prSet>
      <dgm:spPr/>
      <dgm:t>
        <a:bodyPr/>
        <a:lstStyle/>
        <a:p>
          <a:endParaRPr lang="en-US"/>
        </a:p>
      </dgm:t>
    </dgm:pt>
    <dgm:pt modelId="{58142AE3-6F95-49BB-AA73-65B5FA78D071}" type="pres">
      <dgm:prSet presAssocID="{4DDFF683-47E0-456D-9388-916EC6BECB38}" presName="arrowWedge1" presStyleLbl="fgSibTrans2D1" presStyleIdx="0" presStyleCnt="4"/>
      <dgm:spPr/>
    </dgm:pt>
    <dgm:pt modelId="{CC1A3366-EF90-43E4-AE53-0DE6EE94DE4D}" type="pres">
      <dgm:prSet presAssocID="{23CA3685-1217-45F3-8C2A-B2258751B308}" presName="arrowWedge2" presStyleLbl="fgSibTrans2D1" presStyleIdx="1" presStyleCnt="4"/>
      <dgm:spPr/>
    </dgm:pt>
    <dgm:pt modelId="{85B21479-B9CB-4087-A364-177AE2228D97}" type="pres">
      <dgm:prSet presAssocID="{23AF8C07-54D8-4BAC-AB6A-800CF50410AB}" presName="arrowWedge3" presStyleLbl="fgSibTrans2D1" presStyleIdx="2" presStyleCnt="4"/>
      <dgm:spPr/>
    </dgm:pt>
    <dgm:pt modelId="{99EA35B2-387D-49C8-A5A3-6CDBA7BA576F}" type="pres">
      <dgm:prSet presAssocID="{4AFBC535-CE17-41F3-AF06-C49F0CDB6781}" presName="arrowWedge4" presStyleLbl="fgSibTrans2D1" presStyleIdx="3" presStyleCnt="4"/>
      <dgm:spPr/>
    </dgm:pt>
  </dgm:ptLst>
  <dgm:cxnLst>
    <dgm:cxn modelId="{2F3B7F5D-8458-467C-8A71-BCF4E66A31ED}" type="presOf" srcId="{464D4D73-495C-4EF3-8001-AE0C3CF1BE98}" destId="{DAB1CE37-AAB4-41C6-8F11-3D253C4D758A}" srcOrd="1" destOrd="0" presId="urn:microsoft.com/office/officeart/2005/8/layout/cycle8"/>
    <dgm:cxn modelId="{4A3DDF41-1474-41EA-B86C-47C1F4A4959C}" type="presOf" srcId="{4EA6B845-A0D5-4577-A8C6-665FFEB08080}" destId="{9B04B51B-263F-4981-AAEA-48E857A28F37}" srcOrd="0" destOrd="0" presId="urn:microsoft.com/office/officeart/2005/8/layout/cycle8"/>
    <dgm:cxn modelId="{D278C6E5-6CC5-4BA8-AF3C-42C9BB27679C}" srcId="{3F970ECD-9ACC-4919-B222-6756B45C80BE}" destId="{6724870E-6F2C-4FFF-BB83-365992642CBD}" srcOrd="3" destOrd="0" parTransId="{50258686-1DA7-43EE-8D02-DF4B7E03B778}" sibTransId="{4AFBC535-CE17-41F3-AF06-C49F0CDB6781}"/>
    <dgm:cxn modelId="{4D8DE024-D4A3-45E6-90B4-8D82EB8BAA2E}" type="presOf" srcId="{6724870E-6F2C-4FFF-BB83-365992642CBD}" destId="{29BA4324-ECD5-4E90-903F-35D56EEAC063}" srcOrd="0" destOrd="0" presId="urn:microsoft.com/office/officeart/2005/8/layout/cycle8"/>
    <dgm:cxn modelId="{37846656-8422-4106-9955-E44F897DD0AE}" type="presOf" srcId="{BDE0EC93-DA7F-4AA5-899E-6859589743DE}" destId="{3F877FCA-9106-414C-B1B9-416357FEC2E4}" srcOrd="0" destOrd="0" presId="urn:microsoft.com/office/officeart/2005/8/layout/cycle8"/>
    <dgm:cxn modelId="{9B88D595-62DC-4FA2-BE2A-81D6CB9CE26A}" type="presOf" srcId="{BDE0EC93-DA7F-4AA5-899E-6859589743DE}" destId="{734C87FB-CA50-4B01-920E-74AD7FB357BB}" srcOrd="1" destOrd="0" presId="urn:microsoft.com/office/officeart/2005/8/layout/cycle8"/>
    <dgm:cxn modelId="{73AC9C5B-CD15-48C7-AE6C-F9E3122D4C91}" srcId="{3F970ECD-9ACC-4919-B222-6756B45C80BE}" destId="{4EA6B845-A0D5-4577-A8C6-665FFEB08080}" srcOrd="2" destOrd="0" parTransId="{1324BDC5-B61B-4020-83FA-45D0B257B183}" sibTransId="{23AF8C07-54D8-4BAC-AB6A-800CF50410AB}"/>
    <dgm:cxn modelId="{43C37AC0-A074-4571-878A-A2A4F9FD6D0D}" srcId="{3F970ECD-9ACC-4919-B222-6756B45C80BE}" destId="{464D4D73-495C-4EF3-8001-AE0C3CF1BE98}" srcOrd="0" destOrd="0" parTransId="{4727AFCB-1A1B-4F50-9243-54F6DC9DD0BD}" sibTransId="{4DDFF683-47E0-456D-9388-916EC6BECB38}"/>
    <dgm:cxn modelId="{48367003-72C9-4029-8D9D-63D6CF38ECC7}" type="presOf" srcId="{6724870E-6F2C-4FFF-BB83-365992642CBD}" destId="{D70CFD7B-A3E2-413B-86E1-65E06EE161EF}" srcOrd="1" destOrd="0" presId="urn:microsoft.com/office/officeart/2005/8/layout/cycle8"/>
    <dgm:cxn modelId="{4C7778E0-9804-44F5-8003-E2C8F6700719}" srcId="{3F970ECD-9ACC-4919-B222-6756B45C80BE}" destId="{BDE0EC93-DA7F-4AA5-899E-6859589743DE}" srcOrd="1" destOrd="0" parTransId="{F60C3321-9874-48D1-A67A-B881D3D4B44C}" sibTransId="{23CA3685-1217-45F3-8C2A-B2258751B308}"/>
    <dgm:cxn modelId="{A4D7219B-AD98-4893-B493-A0C6BF602FCE}" type="presOf" srcId="{3F970ECD-9ACC-4919-B222-6756B45C80BE}" destId="{C48DB077-345F-4914-BDB5-FB829423022F}" srcOrd="0" destOrd="0" presId="urn:microsoft.com/office/officeart/2005/8/layout/cycle8"/>
    <dgm:cxn modelId="{13CDECAD-0DCF-48B9-A24A-0A843D021364}" type="presOf" srcId="{4EA6B845-A0D5-4577-A8C6-665FFEB08080}" destId="{F15FA75B-2895-41C8-A74C-1140A0E11EFF}" srcOrd="1" destOrd="0" presId="urn:microsoft.com/office/officeart/2005/8/layout/cycle8"/>
    <dgm:cxn modelId="{6CA098AC-851C-4055-87FB-C90F6AE98378}" type="presOf" srcId="{464D4D73-495C-4EF3-8001-AE0C3CF1BE98}" destId="{FF5A6C3F-063A-41BC-8189-E05D2937DB09}" srcOrd="0" destOrd="0" presId="urn:microsoft.com/office/officeart/2005/8/layout/cycle8"/>
    <dgm:cxn modelId="{FFDFDA4D-4B06-4A6E-A2BB-76EAC6D47455}" type="presParOf" srcId="{C48DB077-345F-4914-BDB5-FB829423022F}" destId="{FF5A6C3F-063A-41BC-8189-E05D2937DB09}" srcOrd="0" destOrd="0" presId="urn:microsoft.com/office/officeart/2005/8/layout/cycle8"/>
    <dgm:cxn modelId="{F5A85DEE-A318-4920-BA85-7758522B749B}" type="presParOf" srcId="{C48DB077-345F-4914-BDB5-FB829423022F}" destId="{942A956C-C5DF-40D7-95EE-1B6165D38556}" srcOrd="1" destOrd="0" presId="urn:microsoft.com/office/officeart/2005/8/layout/cycle8"/>
    <dgm:cxn modelId="{5A68E4CF-0398-4D02-BE99-4A8FF3D288ED}" type="presParOf" srcId="{C48DB077-345F-4914-BDB5-FB829423022F}" destId="{46D51D69-AAF4-4DA4-99C5-6208EF3EDFA2}" srcOrd="2" destOrd="0" presId="urn:microsoft.com/office/officeart/2005/8/layout/cycle8"/>
    <dgm:cxn modelId="{77928F21-E4C8-48FB-86EE-8D3571EAA2E1}" type="presParOf" srcId="{C48DB077-345F-4914-BDB5-FB829423022F}" destId="{DAB1CE37-AAB4-41C6-8F11-3D253C4D758A}" srcOrd="3" destOrd="0" presId="urn:microsoft.com/office/officeart/2005/8/layout/cycle8"/>
    <dgm:cxn modelId="{B8665B2F-14A4-419E-97C3-B6310486E2C5}" type="presParOf" srcId="{C48DB077-345F-4914-BDB5-FB829423022F}" destId="{3F877FCA-9106-414C-B1B9-416357FEC2E4}" srcOrd="4" destOrd="0" presId="urn:microsoft.com/office/officeart/2005/8/layout/cycle8"/>
    <dgm:cxn modelId="{C676FC6D-124E-4317-818B-907847094086}" type="presParOf" srcId="{C48DB077-345F-4914-BDB5-FB829423022F}" destId="{A25D9B77-0141-42AC-B88C-D920F7FC670D}" srcOrd="5" destOrd="0" presId="urn:microsoft.com/office/officeart/2005/8/layout/cycle8"/>
    <dgm:cxn modelId="{2DEE4B34-4F4C-4673-9E1B-8774677F40C6}" type="presParOf" srcId="{C48DB077-345F-4914-BDB5-FB829423022F}" destId="{B79CD9B9-B4DC-47FF-832A-E73FB1AD508D}" srcOrd="6" destOrd="0" presId="urn:microsoft.com/office/officeart/2005/8/layout/cycle8"/>
    <dgm:cxn modelId="{948F67B6-3044-4DC6-AC18-7AE843BD7DC7}" type="presParOf" srcId="{C48DB077-345F-4914-BDB5-FB829423022F}" destId="{734C87FB-CA50-4B01-920E-74AD7FB357BB}" srcOrd="7" destOrd="0" presId="urn:microsoft.com/office/officeart/2005/8/layout/cycle8"/>
    <dgm:cxn modelId="{C6A44FD0-B3A8-4674-831C-5ECD498DBAEF}" type="presParOf" srcId="{C48DB077-345F-4914-BDB5-FB829423022F}" destId="{9B04B51B-263F-4981-AAEA-48E857A28F37}" srcOrd="8" destOrd="0" presId="urn:microsoft.com/office/officeart/2005/8/layout/cycle8"/>
    <dgm:cxn modelId="{1C6CA355-3E46-4559-A1B2-6FD74F16725D}" type="presParOf" srcId="{C48DB077-345F-4914-BDB5-FB829423022F}" destId="{D4440802-4931-42C6-98F2-54F91EFFA0CF}" srcOrd="9" destOrd="0" presId="urn:microsoft.com/office/officeart/2005/8/layout/cycle8"/>
    <dgm:cxn modelId="{AC24BBFD-0EDC-4C77-95CB-6ABC008E2824}" type="presParOf" srcId="{C48DB077-345F-4914-BDB5-FB829423022F}" destId="{186DCD84-997F-4989-8F40-057333EA8449}" srcOrd="10" destOrd="0" presId="urn:microsoft.com/office/officeart/2005/8/layout/cycle8"/>
    <dgm:cxn modelId="{DB685676-1532-4A76-872B-56FA4C875F52}" type="presParOf" srcId="{C48DB077-345F-4914-BDB5-FB829423022F}" destId="{F15FA75B-2895-41C8-A74C-1140A0E11EFF}" srcOrd="11" destOrd="0" presId="urn:microsoft.com/office/officeart/2005/8/layout/cycle8"/>
    <dgm:cxn modelId="{F5289106-7AB9-4314-81FF-62025281A034}" type="presParOf" srcId="{C48DB077-345F-4914-BDB5-FB829423022F}" destId="{29BA4324-ECD5-4E90-903F-35D56EEAC063}" srcOrd="12" destOrd="0" presId="urn:microsoft.com/office/officeart/2005/8/layout/cycle8"/>
    <dgm:cxn modelId="{7347109B-314C-42DE-9B63-7CD6983E0388}" type="presParOf" srcId="{C48DB077-345F-4914-BDB5-FB829423022F}" destId="{E3A1792C-95BC-4276-BD18-C13EF656406C}" srcOrd="13" destOrd="0" presId="urn:microsoft.com/office/officeart/2005/8/layout/cycle8"/>
    <dgm:cxn modelId="{C79731E6-BD7B-4DDA-AD03-DF41251F8AB0}" type="presParOf" srcId="{C48DB077-345F-4914-BDB5-FB829423022F}" destId="{BE68B975-D810-46A3-A3E6-20EF9BB08615}" srcOrd="14" destOrd="0" presId="urn:microsoft.com/office/officeart/2005/8/layout/cycle8"/>
    <dgm:cxn modelId="{E947E630-4FCD-477E-859C-B1F551393AFB}" type="presParOf" srcId="{C48DB077-345F-4914-BDB5-FB829423022F}" destId="{D70CFD7B-A3E2-413B-86E1-65E06EE161EF}" srcOrd="15" destOrd="0" presId="urn:microsoft.com/office/officeart/2005/8/layout/cycle8"/>
    <dgm:cxn modelId="{A2FC039A-EDB0-4A4C-B0CF-969467E44F3B}" type="presParOf" srcId="{C48DB077-345F-4914-BDB5-FB829423022F}" destId="{58142AE3-6F95-49BB-AA73-65B5FA78D071}" srcOrd="16" destOrd="0" presId="urn:microsoft.com/office/officeart/2005/8/layout/cycle8"/>
    <dgm:cxn modelId="{0AA8EEDE-799E-4BA2-B77A-22258F9250BC}" type="presParOf" srcId="{C48DB077-345F-4914-BDB5-FB829423022F}" destId="{CC1A3366-EF90-43E4-AE53-0DE6EE94DE4D}" srcOrd="17" destOrd="0" presId="urn:microsoft.com/office/officeart/2005/8/layout/cycle8"/>
    <dgm:cxn modelId="{9B32DEAF-8939-44B2-B44D-4583EB85998F}" type="presParOf" srcId="{C48DB077-345F-4914-BDB5-FB829423022F}" destId="{85B21479-B9CB-4087-A364-177AE2228D97}" srcOrd="18" destOrd="0" presId="urn:microsoft.com/office/officeart/2005/8/layout/cycle8"/>
    <dgm:cxn modelId="{89CFD0EA-0996-4839-8B26-59901782EE1D}" type="presParOf" srcId="{C48DB077-345F-4914-BDB5-FB829423022F}" destId="{99EA35B2-387D-49C8-A5A3-6CDBA7BA576F}" srcOrd="19"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51CF148-988F-4A83-804F-DB32ACBC8A62}" type="doc">
      <dgm:prSet loTypeId="urn:microsoft.com/office/officeart/2005/8/layout/chevronAccent+Icon" loCatId="process" qsTypeId="urn:microsoft.com/office/officeart/2005/8/quickstyle/simple1" qsCatId="simple" csTypeId="urn:microsoft.com/office/officeart/2005/8/colors/colorful5" csCatId="colorful" phldr="1"/>
      <dgm:spPr/>
    </dgm:pt>
    <dgm:pt modelId="{426D4AAB-067D-4271-BBCC-51CE920DE070}">
      <dgm:prSet phldrT="[Text]"/>
      <dgm:spPr/>
      <dgm:t>
        <a:bodyPr/>
        <a:lstStyle/>
        <a:p>
          <a:r>
            <a:rPr lang="en-US" dirty="0" smtClean="0"/>
            <a:t>Creates</a:t>
          </a:r>
          <a:endParaRPr lang="en-US" dirty="0"/>
        </a:p>
      </dgm:t>
    </dgm:pt>
    <dgm:pt modelId="{DC35C787-8907-495F-9EB3-FF157665C44C}" type="parTrans" cxnId="{6416CCA7-78E3-452C-8BE5-BD3AE6CC6162}">
      <dgm:prSet/>
      <dgm:spPr/>
      <dgm:t>
        <a:bodyPr/>
        <a:lstStyle/>
        <a:p>
          <a:endParaRPr lang="en-US"/>
        </a:p>
      </dgm:t>
    </dgm:pt>
    <dgm:pt modelId="{4769C3E5-0E6D-4160-BEF3-106F0742CE00}" type="sibTrans" cxnId="{6416CCA7-78E3-452C-8BE5-BD3AE6CC6162}">
      <dgm:prSet/>
      <dgm:spPr/>
      <dgm:t>
        <a:bodyPr/>
        <a:lstStyle/>
        <a:p>
          <a:endParaRPr lang="en-US"/>
        </a:p>
      </dgm:t>
    </dgm:pt>
    <dgm:pt modelId="{D550B1D7-5752-48C9-987C-7EDE97D8F3CB}">
      <dgm:prSet phldrT="[Text]"/>
      <dgm:spPr/>
      <dgm:t>
        <a:bodyPr/>
        <a:lstStyle/>
        <a:p>
          <a:r>
            <a:rPr lang="en-US" dirty="0" smtClean="0"/>
            <a:t> Delivers</a:t>
          </a:r>
          <a:endParaRPr lang="en-US" dirty="0"/>
        </a:p>
      </dgm:t>
    </dgm:pt>
    <dgm:pt modelId="{F0710E63-A15E-43E4-B143-A10AE31A9735}" type="parTrans" cxnId="{36E1A7BE-FCBD-4F62-8A6E-272BF82AE3EC}">
      <dgm:prSet/>
      <dgm:spPr/>
      <dgm:t>
        <a:bodyPr/>
        <a:lstStyle/>
        <a:p>
          <a:endParaRPr lang="en-US"/>
        </a:p>
      </dgm:t>
    </dgm:pt>
    <dgm:pt modelId="{0595C633-C1A8-40BC-9B0F-5489C14B7D40}" type="sibTrans" cxnId="{36E1A7BE-FCBD-4F62-8A6E-272BF82AE3EC}">
      <dgm:prSet/>
      <dgm:spPr/>
      <dgm:t>
        <a:bodyPr/>
        <a:lstStyle/>
        <a:p>
          <a:endParaRPr lang="en-US"/>
        </a:p>
      </dgm:t>
    </dgm:pt>
    <dgm:pt modelId="{AD73AAD9-0654-4201-804D-765710BE3741}">
      <dgm:prSet phldrT="[Text]"/>
      <dgm:spPr/>
      <dgm:t>
        <a:bodyPr/>
        <a:lstStyle/>
        <a:p>
          <a:r>
            <a:rPr lang="en-US" dirty="0" smtClean="0"/>
            <a:t>Captures</a:t>
          </a:r>
          <a:endParaRPr lang="en-US" dirty="0"/>
        </a:p>
      </dgm:t>
    </dgm:pt>
    <dgm:pt modelId="{8C44A022-2B12-45F9-8F53-37F71CCD5450}" type="parTrans" cxnId="{74331E9F-6AE6-41C5-9F5E-34D1C2A0E89B}">
      <dgm:prSet/>
      <dgm:spPr/>
      <dgm:t>
        <a:bodyPr/>
        <a:lstStyle/>
        <a:p>
          <a:endParaRPr lang="en-US"/>
        </a:p>
      </dgm:t>
    </dgm:pt>
    <dgm:pt modelId="{E24DB600-028F-432C-B91B-06382941C1F3}" type="sibTrans" cxnId="{74331E9F-6AE6-41C5-9F5E-34D1C2A0E89B}">
      <dgm:prSet/>
      <dgm:spPr/>
      <dgm:t>
        <a:bodyPr/>
        <a:lstStyle/>
        <a:p>
          <a:endParaRPr lang="en-US"/>
        </a:p>
      </dgm:t>
    </dgm:pt>
    <dgm:pt modelId="{C9E2FB72-9BD1-467A-8C90-E49900D50C93}">
      <dgm:prSet phldrT="[Text]"/>
      <dgm:spPr/>
      <dgm:t>
        <a:bodyPr/>
        <a:lstStyle/>
        <a:p>
          <a:r>
            <a:rPr lang="en-US" dirty="0" smtClean="0"/>
            <a:t>Keeps</a:t>
          </a:r>
          <a:endParaRPr lang="en-US" dirty="0"/>
        </a:p>
      </dgm:t>
    </dgm:pt>
    <dgm:pt modelId="{7A18F18D-39E8-4B79-B121-5AD2DD4C2379}" type="parTrans" cxnId="{39227948-F536-46A6-9128-283BA7FF3D3F}">
      <dgm:prSet/>
      <dgm:spPr/>
      <dgm:t>
        <a:bodyPr/>
        <a:lstStyle/>
        <a:p>
          <a:endParaRPr lang="en-US"/>
        </a:p>
      </dgm:t>
    </dgm:pt>
    <dgm:pt modelId="{15E48B19-C95B-47B7-AC6F-E7F9D435981D}" type="sibTrans" cxnId="{39227948-F536-46A6-9128-283BA7FF3D3F}">
      <dgm:prSet/>
      <dgm:spPr/>
      <dgm:t>
        <a:bodyPr/>
        <a:lstStyle/>
        <a:p>
          <a:endParaRPr lang="en-US"/>
        </a:p>
      </dgm:t>
    </dgm:pt>
    <dgm:pt modelId="{091027E7-4773-41EA-AC9E-68AA3F1F9E89}" type="pres">
      <dgm:prSet presAssocID="{851CF148-988F-4A83-804F-DB32ACBC8A62}" presName="Name0" presStyleCnt="0">
        <dgm:presLayoutVars>
          <dgm:dir/>
          <dgm:resizeHandles val="exact"/>
        </dgm:presLayoutVars>
      </dgm:prSet>
      <dgm:spPr/>
    </dgm:pt>
    <dgm:pt modelId="{80DDFBE3-E39C-4DB6-B777-268643B7833B}" type="pres">
      <dgm:prSet presAssocID="{426D4AAB-067D-4271-BBCC-51CE920DE070}" presName="composite" presStyleCnt="0"/>
      <dgm:spPr/>
    </dgm:pt>
    <dgm:pt modelId="{4D4E843B-AD0D-4768-A2BF-CC25864C7C76}" type="pres">
      <dgm:prSet presAssocID="{426D4AAB-067D-4271-BBCC-51CE920DE070}" presName="bgChev" presStyleLbl="node1" presStyleIdx="0" presStyleCnt="4"/>
      <dgm:spPr/>
    </dgm:pt>
    <dgm:pt modelId="{7F566645-41D2-4C07-BC67-21841AC192F1}" type="pres">
      <dgm:prSet presAssocID="{426D4AAB-067D-4271-BBCC-51CE920DE070}" presName="txNode" presStyleLbl="fgAcc1" presStyleIdx="0" presStyleCnt="4">
        <dgm:presLayoutVars>
          <dgm:bulletEnabled val="1"/>
        </dgm:presLayoutVars>
      </dgm:prSet>
      <dgm:spPr/>
      <dgm:t>
        <a:bodyPr/>
        <a:lstStyle/>
        <a:p>
          <a:endParaRPr lang="en-US"/>
        </a:p>
      </dgm:t>
    </dgm:pt>
    <dgm:pt modelId="{89EF5C43-0C7F-421C-9016-5187DCE7AB73}" type="pres">
      <dgm:prSet presAssocID="{4769C3E5-0E6D-4160-BEF3-106F0742CE00}" presName="compositeSpace" presStyleCnt="0"/>
      <dgm:spPr/>
    </dgm:pt>
    <dgm:pt modelId="{E06E3F1A-29BC-477E-932D-EDBC6B49FA71}" type="pres">
      <dgm:prSet presAssocID="{D550B1D7-5752-48C9-987C-7EDE97D8F3CB}" presName="composite" presStyleCnt="0"/>
      <dgm:spPr/>
    </dgm:pt>
    <dgm:pt modelId="{FF6058D9-563F-4514-BC25-94E32CD087DF}" type="pres">
      <dgm:prSet presAssocID="{D550B1D7-5752-48C9-987C-7EDE97D8F3CB}" presName="bgChev" presStyleLbl="node1" presStyleIdx="1" presStyleCnt="4"/>
      <dgm:spPr/>
    </dgm:pt>
    <dgm:pt modelId="{F0180D04-D7DC-455E-8E0C-18E545625274}" type="pres">
      <dgm:prSet presAssocID="{D550B1D7-5752-48C9-987C-7EDE97D8F3CB}" presName="txNode" presStyleLbl="fgAcc1" presStyleIdx="1" presStyleCnt="4">
        <dgm:presLayoutVars>
          <dgm:bulletEnabled val="1"/>
        </dgm:presLayoutVars>
      </dgm:prSet>
      <dgm:spPr/>
      <dgm:t>
        <a:bodyPr/>
        <a:lstStyle/>
        <a:p>
          <a:endParaRPr lang="en-US"/>
        </a:p>
      </dgm:t>
    </dgm:pt>
    <dgm:pt modelId="{727EC976-410A-47D5-90D8-B0A71AAE3C45}" type="pres">
      <dgm:prSet presAssocID="{0595C633-C1A8-40BC-9B0F-5489C14B7D40}" presName="compositeSpace" presStyleCnt="0"/>
      <dgm:spPr/>
    </dgm:pt>
    <dgm:pt modelId="{ADD3874A-87BF-4D62-B0DB-43EB8CFCCFBB}" type="pres">
      <dgm:prSet presAssocID="{AD73AAD9-0654-4201-804D-765710BE3741}" presName="composite" presStyleCnt="0"/>
      <dgm:spPr/>
    </dgm:pt>
    <dgm:pt modelId="{4CEF624D-523B-4F14-9306-3007EC8C74A4}" type="pres">
      <dgm:prSet presAssocID="{AD73AAD9-0654-4201-804D-765710BE3741}" presName="bgChev" presStyleLbl="node1" presStyleIdx="2" presStyleCnt="4"/>
      <dgm:spPr/>
    </dgm:pt>
    <dgm:pt modelId="{8516CA6D-1D37-47E0-8320-DFE49A869C43}" type="pres">
      <dgm:prSet presAssocID="{AD73AAD9-0654-4201-804D-765710BE3741}" presName="txNode" presStyleLbl="fgAcc1" presStyleIdx="2" presStyleCnt="4">
        <dgm:presLayoutVars>
          <dgm:bulletEnabled val="1"/>
        </dgm:presLayoutVars>
      </dgm:prSet>
      <dgm:spPr/>
      <dgm:t>
        <a:bodyPr/>
        <a:lstStyle/>
        <a:p>
          <a:endParaRPr lang="en-US"/>
        </a:p>
      </dgm:t>
    </dgm:pt>
    <dgm:pt modelId="{DF1EDE18-83F2-444B-93FB-0EA56712DE0D}" type="pres">
      <dgm:prSet presAssocID="{E24DB600-028F-432C-B91B-06382941C1F3}" presName="compositeSpace" presStyleCnt="0"/>
      <dgm:spPr/>
    </dgm:pt>
    <dgm:pt modelId="{3E7967B4-84C1-49DF-AC74-33722D309B9B}" type="pres">
      <dgm:prSet presAssocID="{C9E2FB72-9BD1-467A-8C90-E49900D50C93}" presName="composite" presStyleCnt="0"/>
      <dgm:spPr/>
    </dgm:pt>
    <dgm:pt modelId="{364FC1DC-ECED-418A-B38A-64A50B14CBB2}" type="pres">
      <dgm:prSet presAssocID="{C9E2FB72-9BD1-467A-8C90-E49900D50C93}" presName="bgChev" presStyleLbl="node1" presStyleIdx="3" presStyleCnt="4"/>
      <dgm:spPr/>
    </dgm:pt>
    <dgm:pt modelId="{9C096197-4D6C-4E29-820D-C4107925581F}" type="pres">
      <dgm:prSet presAssocID="{C9E2FB72-9BD1-467A-8C90-E49900D50C93}" presName="txNode" presStyleLbl="fgAcc1" presStyleIdx="3" presStyleCnt="4">
        <dgm:presLayoutVars>
          <dgm:bulletEnabled val="1"/>
        </dgm:presLayoutVars>
      </dgm:prSet>
      <dgm:spPr/>
      <dgm:t>
        <a:bodyPr/>
        <a:lstStyle/>
        <a:p>
          <a:endParaRPr lang="en-US"/>
        </a:p>
      </dgm:t>
    </dgm:pt>
  </dgm:ptLst>
  <dgm:cxnLst>
    <dgm:cxn modelId="{74331E9F-6AE6-41C5-9F5E-34D1C2A0E89B}" srcId="{851CF148-988F-4A83-804F-DB32ACBC8A62}" destId="{AD73AAD9-0654-4201-804D-765710BE3741}" srcOrd="2" destOrd="0" parTransId="{8C44A022-2B12-45F9-8F53-37F71CCD5450}" sibTransId="{E24DB600-028F-432C-B91B-06382941C1F3}"/>
    <dgm:cxn modelId="{36E1A7BE-FCBD-4F62-8A6E-272BF82AE3EC}" srcId="{851CF148-988F-4A83-804F-DB32ACBC8A62}" destId="{D550B1D7-5752-48C9-987C-7EDE97D8F3CB}" srcOrd="1" destOrd="0" parTransId="{F0710E63-A15E-43E4-B143-A10AE31A9735}" sibTransId="{0595C633-C1A8-40BC-9B0F-5489C14B7D40}"/>
    <dgm:cxn modelId="{83CED315-FCC1-4846-9785-DE934F8ABEAE}" type="presOf" srcId="{D550B1D7-5752-48C9-987C-7EDE97D8F3CB}" destId="{F0180D04-D7DC-455E-8E0C-18E545625274}" srcOrd="0" destOrd="0" presId="urn:microsoft.com/office/officeart/2005/8/layout/chevronAccent+Icon"/>
    <dgm:cxn modelId="{6416CCA7-78E3-452C-8BE5-BD3AE6CC6162}" srcId="{851CF148-988F-4A83-804F-DB32ACBC8A62}" destId="{426D4AAB-067D-4271-BBCC-51CE920DE070}" srcOrd="0" destOrd="0" parTransId="{DC35C787-8907-495F-9EB3-FF157665C44C}" sibTransId="{4769C3E5-0E6D-4160-BEF3-106F0742CE00}"/>
    <dgm:cxn modelId="{0A9428CC-6EF9-4CBB-8686-92B7292B73D4}" type="presOf" srcId="{851CF148-988F-4A83-804F-DB32ACBC8A62}" destId="{091027E7-4773-41EA-AC9E-68AA3F1F9E89}" srcOrd="0" destOrd="0" presId="urn:microsoft.com/office/officeart/2005/8/layout/chevronAccent+Icon"/>
    <dgm:cxn modelId="{D2BB30BD-B397-4581-9B3C-8C142F14EE3C}" type="presOf" srcId="{426D4AAB-067D-4271-BBCC-51CE920DE070}" destId="{7F566645-41D2-4C07-BC67-21841AC192F1}" srcOrd="0" destOrd="0" presId="urn:microsoft.com/office/officeart/2005/8/layout/chevronAccent+Icon"/>
    <dgm:cxn modelId="{39227948-F536-46A6-9128-283BA7FF3D3F}" srcId="{851CF148-988F-4A83-804F-DB32ACBC8A62}" destId="{C9E2FB72-9BD1-467A-8C90-E49900D50C93}" srcOrd="3" destOrd="0" parTransId="{7A18F18D-39E8-4B79-B121-5AD2DD4C2379}" sibTransId="{15E48B19-C95B-47B7-AC6F-E7F9D435981D}"/>
    <dgm:cxn modelId="{106211A1-1B11-47EC-8146-E09C5DA66F03}" type="presOf" srcId="{C9E2FB72-9BD1-467A-8C90-E49900D50C93}" destId="{9C096197-4D6C-4E29-820D-C4107925581F}" srcOrd="0" destOrd="0" presId="urn:microsoft.com/office/officeart/2005/8/layout/chevronAccent+Icon"/>
    <dgm:cxn modelId="{856B60D8-22A1-4019-9AE3-E10E19E6E0B4}" type="presOf" srcId="{AD73AAD9-0654-4201-804D-765710BE3741}" destId="{8516CA6D-1D37-47E0-8320-DFE49A869C43}" srcOrd="0" destOrd="0" presId="urn:microsoft.com/office/officeart/2005/8/layout/chevronAccent+Icon"/>
    <dgm:cxn modelId="{42A8EC8F-1619-49AE-A4FC-5D4D2126529F}" type="presParOf" srcId="{091027E7-4773-41EA-AC9E-68AA3F1F9E89}" destId="{80DDFBE3-E39C-4DB6-B777-268643B7833B}" srcOrd="0" destOrd="0" presId="urn:microsoft.com/office/officeart/2005/8/layout/chevronAccent+Icon"/>
    <dgm:cxn modelId="{8B09A279-74D5-498A-B1E9-8B9DE5BF34B5}" type="presParOf" srcId="{80DDFBE3-E39C-4DB6-B777-268643B7833B}" destId="{4D4E843B-AD0D-4768-A2BF-CC25864C7C76}" srcOrd="0" destOrd="0" presId="urn:microsoft.com/office/officeart/2005/8/layout/chevronAccent+Icon"/>
    <dgm:cxn modelId="{EA4F1322-CA90-4FFE-BE6C-D0F05993E29A}" type="presParOf" srcId="{80DDFBE3-E39C-4DB6-B777-268643B7833B}" destId="{7F566645-41D2-4C07-BC67-21841AC192F1}" srcOrd="1" destOrd="0" presId="urn:microsoft.com/office/officeart/2005/8/layout/chevronAccent+Icon"/>
    <dgm:cxn modelId="{9F4C3030-8C52-43A3-B26C-726C39357041}" type="presParOf" srcId="{091027E7-4773-41EA-AC9E-68AA3F1F9E89}" destId="{89EF5C43-0C7F-421C-9016-5187DCE7AB73}" srcOrd="1" destOrd="0" presId="urn:microsoft.com/office/officeart/2005/8/layout/chevronAccent+Icon"/>
    <dgm:cxn modelId="{E05CA0F8-F648-48E1-ADC0-54A96270F966}" type="presParOf" srcId="{091027E7-4773-41EA-AC9E-68AA3F1F9E89}" destId="{E06E3F1A-29BC-477E-932D-EDBC6B49FA71}" srcOrd="2" destOrd="0" presId="urn:microsoft.com/office/officeart/2005/8/layout/chevronAccent+Icon"/>
    <dgm:cxn modelId="{F4896965-CE79-46AF-9506-5FD8A06D0399}" type="presParOf" srcId="{E06E3F1A-29BC-477E-932D-EDBC6B49FA71}" destId="{FF6058D9-563F-4514-BC25-94E32CD087DF}" srcOrd="0" destOrd="0" presId="urn:microsoft.com/office/officeart/2005/8/layout/chevronAccent+Icon"/>
    <dgm:cxn modelId="{FA4C3EA9-DD81-4848-82E1-B6DDEEDC03E7}" type="presParOf" srcId="{E06E3F1A-29BC-477E-932D-EDBC6B49FA71}" destId="{F0180D04-D7DC-455E-8E0C-18E545625274}" srcOrd="1" destOrd="0" presId="urn:microsoft.com/office/officeart/2005/8/layout/chevronAccent+Icon"/>
    <dgm:cxn modelId="{29A145EC-6CA0-4AE6-9243-1F64142288A1}" type="presParOf" srcId="{091027E7-4773-41EA-AC9E-68AA3F1F9E89}" destId="{727EC976-410A-47D5-90D8-B0A71AAE3C45}" srcOrd="3" destOrd="0" presId="urn:microsoft.com/office/officeart/2005/8/layout/chevronAccent+Icon"/>
    <dgm:cxn modelId="{D63504FC-4ECA-4D96-BC1C-7E617C7A0A91}" type="presParOf" srcId="{091027E7-4773-41EA-AC9E-68AA3F1F9E89}" destId="{ADD3874A-87BF-4D62-B0DB-43EB8CFCCFBB}" srcOrd="4" destOrd="0" presId="urn:microsoft.com/office/officeart/2005/8/layout/chevronAccent+Icon"/>
    <dgm:cxn modelId="{26E7F2DD-76A3-4C45-B4EF-D0ADC4D8133E}" type="presParOf" srcId="{ADD3874A-87BF-4D62-B0DB-43EB8CFCCFBB}" destId="{4CEF624D-523B-4F14-9306-3007EC8C74A4}" srcOrd="0" destOrd="0" presId="urn:microsoft.com/office/officeart/2005/8/layout/chevronAccent+Icon"/>
    <dgm:cxn modelId="{B455A723-A6AA-4D6B-8562-51970EB0B7B6}" type="presParOf" srcId="{ADD3874A-87BF-4D62-B0DB-43EB8CFCCFBB}" destId="{8516CA6D-1D37-47E0-8320-DFE49A869C43}" srcOrd="1" destOrd="0" presId="urn:microsoft.com/office/officeart/2005/8/layout/chevronAccent+Icon"/>
    <dgm:cxn modelId="{331764E9-7100-4485-A04A-027E9F961589}" type="presParOf" srcId="{091027E7-4773-41EA-AC9E-68AA3F1F9E89}" destId="{DF1EDE18-83F2-444B-93FB-0EA56712DE0D}" srcOrd="5" destOrd="0" presId="urn:microsoft.com/office/officeart/2005/8/layout/chevronAccent+Icon"/>
    <dgm:cxn modelId="{9839E3D7-5016-4667-B33E-E37A287C9904}" type="presParOf" srcId="{091027E7-4773-41EA-AC9E-68AA3F1F9E89}" destId="{3E7967B4-84C1-49DF-AC74-33722D309B9B}" srcOrd="6" destOrd="0" presId="urn:microsoft.com/office/officeart/2005/8/layout/chevronAccent+Icon"/>
    <dgm:cxn modelId="{26EDBB84-614C-4FC2-9588-A1BBBB3E9FE3}" type="presParOf" srcId="{3E7967B4-84C1-49DF-AC74-33722D309B9B}" destId="{364FC1DC-ECED-418A-B38A-64A50B14CBB2}" srcOrd="0" destOrd="0" presId="urn:microsoft.com/office/officeart/2005/8/layout/chevronAccent+Icon"/>
    <dgm:cxn modelId="{B79A54B4-727D-44F0-B1BA-E708D7A860CA}" type="presParOf" srcId="{3E7967B4-84C1-49DF-AC74-33722D309B9B}" destId="{9C096197-4D6C-4E29-820D-C4107925581F}" srcOrd="1" destOrd="0" presId="urn:microsoft.com/office/officeart/2005/8/layout/chevronAccent+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2269C3D-CCD6-49E8-B501-B7EA2C70432E}" type="doc">
      <dgm:prSet loTypeId="urn:microsoft.com/office/officeart/2005/8/layout/radial3" loCatId="cycle" qsTypeId="urn:microsoft.com/office/officeart/2005/8/quickstyle/simple1" qsCatId="simple" csTypeId="urn:microsoft.com/office/officeart/2005/8/colors/colorful5" csCatId="colorful" phldr="1"/>
      <dgm:spPr/>
      <dgm:t>
        <a:bodyPr/>
        <a:lstStyle/>
        <a:p>
          <a:endParaRPr lang="en-US"/>
        </a:p>
      </dgm:t>
    </dgm:pt>
    <dgm:pt modelId="{0D04354D-F865-4670-B557-1B21223E6AAE}">
      <dgm:prSet phldrT="[Text]"/>
      <dgm:spPr/>
      <dgm:t>
        <a:bodyPr/>
        <a:lstStyle/>
        <a:p>
          <a:r>
            <a:rPr lang="en-US" dirty="0" smtClean="0"/>
            <a:t>BMC</a:t>
          </a:r>
          <a:endParaRPr lang="en-US" dirty="0"/>
        </a:p>
      </dgm:t>
    </dgm:pt>
    <dgm:pt modelId="{DB829E40-BD69-4420-9383-F3C033133D27}" type="parTrans" cxnId="{D3A2A038-887D-47A2-A9B8-426605BB345D}">
      <dgm:prSet/>
      <dgm:spPr/>
      <dgm:t>
        <a:bodyPr/>
        <a:lstStyle/>
        <a:p>
          <a:endParaRPr lang="en-US"/>
        </a:p>
      </dgm:t>
    </dgm:pt>
    <dgm:pt modelId="{842AA87B-4479-4F7D-B886-82AE429EF142}" type="sibTrans" cxnId="{D3A2A038-887D-47A2-A9B8-426605BB345D}">
      <dgm:prSet/>
      <dgm:spPr/>
      <dgm:t>
        <a:bodyPr/>
        <a:lstStyle/>
        <a:p>
          <a:endParaRPr lang="en-US"/>
        </a:p>
      </dgm:t>
    </dgm:pt>
    <dgm:pt modelId="{E600281F-4203-4BBF-B828-A2B68F699D48}">
      <dgm:prSet phldrT="[Text]"/>
      <dgm:spPr/>
      <dgm:t>
        <a:bodyPr/>
        <a:lstStyle/>
        <a:p>
          <a:r>
            <a:rPr lang="en-US" smtClean="0"/>
            <a:t>Value proposition</a:t>
          </a:r>
          <a:endParaRPr lang="en-US" dirty="0"/>
        </a:p>
      </dgm:t>
    </dgm:pt>
    <dgm:pt modelId="{C98CE4A9-4230-4414-8652-30CF9B4B567F}" type="parTrans" cxnId="{600A79D8-D838-4832-A43A-CBB6791BDB9C}">
      <dgm:prSet/>
      <dgm:spPr/>
      <dgm:t>
        <a:bodyPr/>
        <a:lstStyle/>
        <a:p>
          <a:endParaRPr lang="en-US"/>
        </a:p>
      </dgm:t>
    </dgm:pt>
    <dgm:pt modelId="{88B5C34D-8930-4F15-9F85-94A47BA33F39}" type="sibTrans" cxnId="{600A79D8-D838-4832-A43A-CBB6791BDB9C}">
      <dgm:prSet/>
      <dgm:spPr/>
      <dgm:t>
        <a:bodyPr/>
        <a:lstStyle/>
        <a:p>
          <a:endParaRPr lang="en-US"/>
        </a:p>
      </dgm:t>
    </dgm:pt>
    <dgm:pt modelId="{F43E9670-470A-4FA0-85B4-45D8DFE29B4D}">
      <dgm:prSet phldrT="[Text]"/>
      <dgm:spPr/>
      <dgm:t>
        <a:bodyPr/>
        <a:lstStyle/>
        <a:p>
          <a:r>
            <a:rPr lang="en-US" smtClean="0"/>
            <a:t>Customer segments</a:t>
          </a:r>
          <a:endParaRPr lang="en-US" dirty="0"/>
        </a:p>
      </dgm:t>
    </dgm:pt>
    <dgm:pt modelId="{88AFBDE0-CCA9-4186-AC7C-85F2C81FBECE}" type="parTrans" cxnId="{1AD955DB-C8E7-4CED-8BC5-AC8582789F94}">
      <dgm:prSet/>
      <dgm:spPr/>
      <dgm:t>
        <a:bodyPr/>
        <a:lstStyle/>
        <a:p>
          <a:endParaRPr lang="en-US"/>
        </a:p>
      </dgm:t>
    </dgm:pt>
    <dgm:pt modelId="{BF44152C-9FD3-4E57-871A-779D6C7F21FD}" type="sibTrans" cxnId="{1AD955DB-C8E7-4CED-8BC5-AC8582789F94}">
      <dgm:prSet/>
      <dgm:spPr/>
      <dgm:t>
        <a:bodyPr/>
        <a:lstStyle/>
        <a:p>
          <a:endParaRPr lang="en-US"/>
        </a:p>
      </dgm:t>
    </dgm:pt>
    <dgm:pt modelId="{393CAD43-6DF8-4C92-8F68-091244301D1A}">
      <dgm:prSet phldrT="[Text]"/>
      <dgm:spPr/>
      <dgm:t>
        <a:bodyPr/>
        <a:lstStyle/>
        <a:p>
          <a:r>
            <a:rPr lang="en-US" dirty="0" smtClean="0"/>
            <a:t>Channels</a:t>
          </a:r>
          <a:endParaRPr lang="en-US" dirty="0"/>
        </a:p>
      </dgm:t>
    </dgm:pt>
    <dgm:pt modelId="{58D5FFD7-5630-4BC4-ADDC-F793DCEEBDDF}" type="parTrans" cxnId="{6F1A6CF6-7EED-494D-A063-D87E1328D072}">
      <dgm:prSet/>
      <dgm:spPr/>
      <dgm:t>
        <a:bodyPr/>
        <a:lstStyle/>
        <a:p>
          <a:endParaRPr lang="en-US"/>
        </a:p>
      </dgm:t>
    </dgm:pt>
    <dgm:pt modelId="{83122169-E5DA-49EC-A77E-BB7D8EE3A0A9}" type="sibTrans" cxnId="{6F1A6CF6-7EED-494D-A063-D87E1328D072}">
      <dgm:prSet/>
      <dgm:spPr/>
      <dgm:t>
        <a:bodyPr/>
        <a:lstStyle/>
        <a:p>
          <a:endParaRPr lang="en-US"/>
        </a:p>
      </dgm:t>
    </dgm:pt>
    <dgm:pt modelId="{F016F67C-F3D2-4A4D-81A3-67926E18A438}">
      <dgm:prSet phldrT="[Text]"/>
      <dgm:spPr/>
      <dgm:t>
        <a:bodyPr/>
        <a:lstStyle/>
        <a:p>
          <a:r>
            <a:rPr lang="en-US" dirty="0" smtClean="0"/>
            <a:t>Customer  relationships</a:t>
          </a:r>
          <a:endParaRPr lang="en-US" dirty="0"/>
        </a:p>
      </dgm:t>
    </dgm:pt>
    <dgm:pt modelId="{326612AD-BA16-4577-A3E6-F8016789D948}" type="parTrans" cxnId="{AA5C9976-1FBC-486F-A79C-5FADD16EB3D6}">
      <dgm:prSet/>
      <dgm:spPr/>
      <dgm:t>
        <a:bodyPr/>
        <a:lstStyle/>
        <a:p>
          <a:endParaRPr lang="en-US"/>
        </a:p>
      </dgm:t>
    </dgm:pt>
    <dgm:pt modelId="{28841A3A-18C3-4D30-B364-A2CFE322C36A}" type="sibTrans" cxnId="{AA5C9976-1FBC-486F-A79C-5FADD16EB3D6}">
      <dgm:prSet/>
      <dgm:spPr/>
      <dgm:t>
        <a:bodyPr/>
        <a:lstStyle/>
        <a:p>
          <a:endParaRPr lang="en-US"/>
        </a:p>
      </dgm:t>
    </dgm:pt>
    <dgm:pt modelId="{4FA4B7FC-38A0-4741-B552-F77C89F45328}">
      <dgm:prSet phldrT="[Text]"/>
      <dgm:spPr/>
      <dgm:t>
        <a:bodyPr/>
        <a:lstStyle/>
        <a:p>
          <a:r>
            <a:rPr lang="en-US" smtClean="0"/>
            <a:t>Key activities</a:t>
          </a:r>
          <a:endParaRPr lang="en-US" dirty="0"/>
        </a:p>
      </dgm:t>
    </dgm:pt>
    <dgm:pt modelId="{B826DDE0-21CA-4FC2-B670-BC916132790F}" type="parTrans" cxnId="{BD6BE8B9-AD26-482F-96EC-BBBF475A6F8E}">
      <dgm:prSet/>
      <dgm:spPr/>
      <dgm:t>
        <a:bodyPr/>
        <a:lstStyle/>
        <a:p>
          <a:endParaRPr lang="en-US"/>
        </a:p>
      </dgm:t>
    </dgm:pt>
    <dgm:pt modelId="{8489C607-598E-43F8-8932-7EC6131E0955}" type="sibTrans" cxnId="{BD6BE8B9-AD26-482F-96EC-BBBF475A6F8E}">
      <dgm:prSet/>
      <dgm:spPr/>
      <dgm:t>
        <a:bodyPr/>
        <a:lstStyle/>
        <a:p>
          <a:endParaRPr lang="en-US"/>
        </a:p>
      </dgm:t>
    </dgm:pt>
    <dgm:pt modelId="{59F78766-1734-4D31-99C0-A50E29B4C133}">
      <dgm:prSet phldrT="[Text]"/>
      <dgm:spPr/>
      <dgm:t>
        <a:bodyPr/>
        <a:lstStyle/>
        <a:p>
          <a:r>
            <a:rPr lang="en-US" dirty="0" smtClean="0"/>
            <a:t>Key resources</a:t>
          </a:r>
          <a:endParaRPr lang="en-US" dirty="0"/>
        </a:p>
      </dgm:t>
    </dgm:pt>
    <dgm:pt modelId="{30C221BA-796D-4FAD-B524-20F2891212F0}" type="parTrans" cxnId="{2443910D-254F-4AF5-BC7F-B22DF0341405}">
      <dgm:prSet/>
      <dgm:spPr/>
      <dgm:t>
        <a:bodyPr/>
        <a:lstStyle/>
        <a:p>
          <a:endParaRPr lang="en-US"/>
        </a:p>
      </dgm:t>
    </dgm:pt>
    <dgm:pt modelId="{F77DFC05-6E39-4F44-B6A9-95CFA2C79CFF}" type="sibTrans" cxnId="{2443910D-254F-4AF5-BC7F-B22DF0341405}">
      <dgm:prSet/>
      <dgm:spPr/>
      <dgm:t>
        <a:bodyPr/>
        <a:lstStyle/>
        <a:p>
          <a:endParaRPr lang="en-US"/>
        </a:p>
      </dgm:t>
    </dgm:pt>
    <dgm:pt modelId="{9F1B8B28-AE31-4791-BCB5-20BA975A1D74}">
      <dgm:prSet phldrT="[Text]"/>
      <dgm:spPr/>
      <dgm:t>
        <a:bodyPr/>
        <a:lstStyle/>
        <a:p>
          <a:r>
            <a:rPr lang="en-US" dirty="0" smtClean="0"/>
            <a:t>Key partners</a:t>
          </a:r>
          <a:endParaRPr lang="en-US" dirty="0"/>
        </a:p>
      </dgm:t>
    </dgm:pt>
    <dgm:pt modelId="{EA38516E-DF65-4D63-9C64-B929DE8F007A}" type="parTrans" cxnId="{7E127B88-6DD2-4AEF-AB7C-657B0D948E78}">
      <dgm:prSet/>
      <dgm:spPr/>
      <dgm:t>
        <a:bodyPr/>
        <a:lstStyle/>
        <a:p>
          <a:endParaRPr lang="en-US"/>
        </a:p>
      </dgm:t>
    </dgm:pt>
    <dgm:pt modelId="{7D24D964-A053-44CF-AD81-3F211234DAAD}" type="sibTrans" cxnId="{7E127B88-6DD2-4AEF-AB7C-657B0D948E78}">
      <dgm:prSet/>
      <dgm:spPr/>
      <dgm:t>
        <a:bodyPr/>
        <a:lstStyle/>
        <a:p>
          <a:endParaRPr lang="en-US"/>
        </a:p>
      </dgm:t>
    </dgm:pt>
    <dgm:pt modelId="{75E9B5FB-D7A6-40AD-8128-FF098FC33615}">
      <dgm:prSet phldrT="[Text]"/>
      <dgm:spPr/>
      <dgm:t>
        <a:bodyPr/>
        <a:lstStyle/>
        <a:p>
          <a:r>
            <a:rPr lang="en-US" dirty="0" smtClean="0"/>
            <a:t>Cost structure</a:t>
          </a:r>
          <a:endParaRPr lang="en-US" dirty="0"/>
        </a:p>
      </dgm:t>
    </dgm:pt>
    <dgm:pt modelId="{A8B714E4-5E8C-41E0-A9A9-BC493ACC1A49}" type="parTrans" cxnId="{7082F4D9-8150-4133-8D7A-76519D3216A4}">
      <dgm:prSet/>
      <dgm:spPr/>
      <dgm:t>
        <a:bodyPr/>
        <a:lstStyle/>
        <a:p>
          <a:endParaRPr lang="en-US"/>
        </a:p>
      </dgm:t>
    </dgm:pt>
    <dgm:pt modelId="{F1A1C030-AA9B-492E-BCED-1E5A58D6E2AA}" type="sibTrans" cxnId="{7082F4D9-8150-4133-8D7A-76519D3216A4}">
      <dgm:prSet/>
      <dgm:spPr/>
      <dgm:t>
        <a:bodyPr/>
        <a:lstStyle/>
        <a:p>
          <a:endParaRPr lang="en-US"/>
        </a:p>
      </dgm:t>
    </dgm:pt>
    <dgm:pt modelId="{D3FB94F9-1713-4D6B-A51F-9FE398AA7A5E}">
      <dgm:prSet phldrT="[Text]"/>
      <dgm:spPr/>
      <dgm:t>
        <a:bodyPr/>
        <a:lstStyle/>
        <a:p>
          <a:r>
            <a:rPr lang="en-US" smtClean="0"/>
            <a:t>Revenue streams</a:t>
          </a:r>
          <a:endParaRPr lang="en-US" dirty="0"/>
        </a:p>
      </dgm:t>
    </dgm:pt>
    <dgm:pt modelId="{B77DF79F-BAAD-4760-A77F-F86486DE07F5}" type="parTrans" cxnId="{80F409C5-6546-4469-A691-C1E250E8A784}">
      <dgm:prSet/>
      <dgm:spPr/>
      <dgm:t>
        <a:bodyPr/>
        <a:lstStyle/>
        <a:p>
          <a:endParaRPr lang="en-US"/>
        </a:p>
      </dgm:t>
    </dgm:pt>
    <dgm:pt modelId="{70C17885-B122-4C18-8167-11AB3C047365}" type="sibTrans" cxnId="{80F409C5-6546-4469-A691-C1E250E8A784}">
      <dgm:prSet/>
      <dgm:spPr/>
      <dgm:t>
        <a:bodyPr/>
        <a:lstStyle/>
        <a:p>
          <a:endParaRPr lang="en-US"/>
        </a:p>
      </dgm:t>
    </dgm:pt>
    <dgm:pt modelId="{09CD7DF0-F4DB-4BAF-A732-C3EE1C455836}" type="pres">
      <dgm:prSet presAssocID="{12269C3D-CCD6-49E8-B501-B7EA2C70432E}" presName="composite" presStyleCnt="0">
        <dgm:presLayoutVars>
          <dgm:chMax val="1"/>
          <dgm:dir/>
          <dgm:resizeHandles val="exact"/>
        </dgm:presLayoutVars>
      </dgm:prSet>
      <dgm:spPr/>
      <dgm:t>
        <a:bodyPr/>
        <a:lstStyle/>
        <a:p>
          <a:endParaRPr lang="en-US"/>
        </a:p>
      </dgm:t>
    </dgm:pt>
    <dgm:pt modelId="{2E15BB6B-2FFC-43E8-870C-6F7DB79D479C}" type="pres">
      <dgm:prSet presAssocID="{12269C3D-CCD6-49E8-B501-B7EA2C70432E}" presName="radial" presStyleCnt="0">
        <dgm:presLayoutVars>
          <dgm:animLvl val="ctr"/>
        </dgm:presLayoutVars>
      </dgm:prSet>
      <dgm:spPr/>
    </dgm:pt>
    <dgm:pt modelId="{3122B1A2-E902-452F-B6D3-A2F213ABDFC9}" type="pres">
      <dgm:prSet presAssocID="{0D04354D-F865-4670-B557-1B21223E6AAE}" presName="centerShape" presStyleLbl="vennNode1" presStyleIdx="0" presStyleCnt="10"/>
      <dgm:spPr/>
      <dgm:t>
        <a:bodyPr/>
        <a:lstStyle/>
        <a:p>
          <a:endParaRPr lang="en-US"/>
        </a:p>
      </dgm:t>
    </dgm:pt>
    <dgm:pt modelId="{F20BCAB8-4046-4ED3-BA5A-C3F1CB715FF1}" type="pres">
      <dgm:prSet presAssocID="{E600281F-4203-4BBF-B828-A2B68F699D48}" presName="node" presStyleLbl="vennNode1" presStyleIdx="1" presStyleCnt="10">
        <dgm:presLayoutVars>
          <dgm:bulletEnabled val="1"/>
        </dgm:presLayoutVars>
      </dgm:prSet>
      <dgm:spPr/>
      <dgm:t>
        <a:bodyPr/>
        <a:lstStyle/>
        <a:p>
          <a:endParaRPr lang="en-US"/>
        </a:p>
      </dgm:t>
    </dgm:pt>
    <dgm:pt modelId="{B2755685-FE6E-4570-AF07-0C965D0B23D1}" type="pres">
      <dgm:prSet presAssocID="{F43E9670-470A-4FA0-85B4-45D8DFE29B4D}" presName="node" presStyleLbl="vennNode1" presStyleIdx="2" presStyleCnt="10">
        <dgm:presLayoutVars>
          <dgm:bulletEnabled val="1"/>
        </dgm:presLayoutVars>
      </dgm:prSet>
      <dgm:spPr/>
      <dgm:t>
        <a:bodyPr/>
        <a:lstStyle/>
        <a:p>
          <a:endParaRPr lang="en-US"/>
        </a:p>
      </dgm:t>
    </dgm:pt>
    <dgm:pt modelId="{7EF75423-9318-4582-9EC1-D95098DA9C9D}" type="pres">
      <dgm:prSet presAssocID="{393CAD43-6DF8-4C92-8F68-091244301D1A}" presName="node" presStyleLbl="vennNode1" presStyleIdx="3" presStyleCnt="10">
        <dgm:presLayoutVars>
          <dgm:bulletEnabled val="1"/>
        </dgm:presLayoutVars>
      </dgm:prSet>
      <dgm:spPr/>
      <dgm:t>
        <a:bodyPr/>
        <a:lstStyle/>
        <a:p>
          <a:endParaRPr lang="en-US"/>
        </a:p>
      </dgm:t>
    </dgm:pt>
    <dgm:pt modelId="{8C40C8D0-C910-42C6-A782-B0109A6AAE81}" type="pres">
      <dgm:prSet presAssocID="{F016F67C-F3D2-4A4D-81A3-67926E18A438}" presName="node" presStyleLbl="vennNode1" presStyleIdx="4" presStyleCnt="10">
        <dgm:presLayoutVars>
          <dgm:bulletEnabled val="1"/>
        </dgm:presLayoutVars>
      </dgm:prSet>
      <dgm:spPr/>
      <dgm:t>
        <a:bodyPr/>
        <a:lstStyle/>
        <a:p>
          <a:endParaRPr lang="en-US"/>
        </a:p>
      </dgm:t>
    </dgm:pt>
    <dgm:pt modelId="{1D966661-45A6-4262-A562-39BF94ECFEF5}" type="pres">
      <dgm:prSet presAssocID="{4FA4B7FC-38A0-4741-B552-F77C89F45328}" presName="node" presStyleLbl="vennNode1" presStyleIdx="5" presStyleCnt="10">
        <dgm:presLayoutVars>
          <dgm:bulletEnabled val="1"/>
        </dgm:presLayoutVars>
      </dgm:prSet>
      <dgm:spPr/>
      <dgm:t>
        <a:bodyPr/>
        <a:lstStyle/>
        <a:p>
          <a:endParaRPr lang="en-US"/>
        </a:p>
      </dgm:t>
    </dgm:pt>
    <dgm:pt modelId="{7EF951CC-6F09-4B5B-B215-DC96628005F2}" type="pres">
      <dgm:prSet presAssocID="{59F78766-1734-4D31-99C0-A50E29B4C133}" presName="node" presStyleLbl="vennNode1" presStyleIdx="6" presStyleCnt="10">
        <dgm:presLayoutVars>
          <dgm:bulletEnabled val="1"/>
        </dgm:presLayoutVars>
      </dgm:prSet>
      <dgm:spPr/>
      <dgm:t>
        <a:bodyPr/>
        <a:lstStyle/>
        <a:p>
          <a:endParaRPr lang="en-US"/>
        </a:p>
      </dgm:t>
    </dgm:pt>
    <dgm:pt modelId="{FEBCF83E-97F7-48B2-9377-7F3C4ABFEEF8}" type="pres">
      <dgm:prSet presAssocID="{9F1B8B28-AE31-4791-BCB5-20BA975A1D74}" presName="node" presStyleLbl="vennNode1" presStyleIdx="7" presStyleCnt="10">
        <dgm:presLayoutVars>
          <dgm:bulletEnabled val="1"/>
        </dgm:presLayoutVars>
      </dgm:prSet>
      <dgm:spPr/>
      <dgm:t>
        <a:bodyPr/>
        <a:lstStyle/>
        <a:p>
          <a:endParaRPr lang="en-US"/>
        </a:p>
      </dgm:t>
    </dgm:pt>
    <dgm:pt modelId="{7D40A557-C78A-4E26-9CF0-F36B17CF4161}" type="pres">
      <dgm:prSet presAssocID="{75E9B5FB-D7A6-40AD-8128-FF098FC33615}" presName="node" presStyleLbl="vennNode1" presStyleIdx="8" presStyleCnt="10">
        <dgm:presLayoutVars>
          <dgm:bulletEnabled val="1"/>
        </dgm:presLayoutVars>
      </dgm:prSet>
      <dgm:spPr/>
      <dgm:t>
        <a:bodyPr/>
        <a:lstStyle/>
        <a:p>
          <a:endParaRPr lang="en-US"/>
        </a:p>
      </dgm:t>
    </dgm:pt>
    <dgm:pt modelId="{E393739F-45C1-40DD-8682-1ED03A575AA4}" type="pres">
      <dgm:prSet presAssocID="{D3FB94F9-1713-4D6B-A51F-9FE398AA7A5E}" presName="node" presStyleLbl="vennNode1" presStyleIdx="9" presStyleCnt="10">
        <dgm:presLayoutVars>
          <dgm:bulletEnabled val="1"/>
        </dgm:presLayoutVars>
      </dgm:prSet>
      <dgm:spPr/>
      <dgm:t>
        <a:bodyPr/>
        <a:lstStyle/>
        <a:p>
          <a:endParaRPr lang="en-US"/>
        </a:p>
      </dgm:t>
    </dgm:pt>
  </dgm:ptLst>
  <dgm:cxnLst>
    <dgm:cxn modelId="{80F409C5-6546-4469-A691-C1E250E8A784}" srcId="{0D04354D-F865-4670-B557-1B21223E6AAE}" destId="{D3FB94F9-1713-4D6B-A51F-9FE398AA7A5E}" srcOrd="8" destOrd="0" parTransId="{B77DF79F-BAAD-4760-A77F-F86486DE07F5}" sibTransId="{70C17885-B122-4C18-8167-11AB3C047365}"/>
    <dgm:cxn modelId="{82D93E29-743F-4643-847F-338E287FB7F3}" type="presOf" srcId="{E600281F-4203-4BBF-B828-A2B68F699D48}" destId="{F20BCAB8-4046-4ED3-BA5A-C3F1CB715FF1}" srcOrd="0" destOrd="0" presId="urn:microsoft.com/office/officeart/2005/8/layout/radial3"/>
    <dgm:cxn modelId="{2443910D-254F-4AF5-BC7F-B22DF0341405}" srcId="{0D04354D-F865-4670-B557-1B21223E6AAE}" destId="{59F78766-1734-4D31-99C0-A50E29B4C133}" srcOrd="5" destOrd="0" parTransId="{30C221BA-796D-4FAD-B524-20F2891212F0}" sibTransId="{F77DFC05-6E39-4F44-B6A9-95CFA2C79CFF}"/>
    <dgm:cxn modelId="{14A7D68E-7B6C-4CF4-8998-53079CCA8475}" type="presOf" srcId="{12269C3D-CCD6-49E8-B501-B7EA2C70432E}" destId="{09CD7DF0-F4DB-4BAF-A732-C3EE1C455836}" srcOrd="0" destOrd="0" presId="urn:microsoft.com/office/officeart/2005/8/layout/radial3"/>
    <dgm:cxn modelId="{207D5E7D-DD76-4F14-8398-8B5776ADAB43}" type="presOf" srcId="{D3FB94F9-1713-4D6B-A51F-9FE398AA7A5E}" destId="{E393739F-45C1-40DD-8682-1ED03A575AA4}" srcOrd="0" destOrd="0" presId="urn:microsoft.com/office/officeart/2005/8/layout/radial3"/>
    <dgm:cxn modelId="{7C760BD1-6926-43CC-B02B-C270B42392EA}" type="presOf" srcId="{9F1B8B28-AE31-4791-BCB5-20BA975A1D74}" destId="{FEBCF83E-97F7-48B2-9377-7F3C4ABFEEF8}" srcOrd="0" destOrd="0" presId="urn:microsoft.com/office/officeart/2005/8/layout/radial3"/>
    <dgm:cxn modelId="{E953B86A-CEE7-4DA3-8AF1-3B9C65D722F1}" type="presOf" srcId="{4FA4B7FC-38A0-4741-B552-F77C89F45328}" destId="{1D966661-45A6-4262-A562-39BF94ECFEF5}" srcOrd="0" destOrd="0" presId="urn:microsoft.com/office/officeart/2005/8/layout/radial3"/>
    <dgm:cxn modelId="{7AFBE58D-AC4B-42B8-9A00-267464A84D1C}" type="presOf" srcId="{F43E9670-470A-4FA0-85B4-45D8DFE29B4D}" destId="{B2755685-FE6E-4570-AF07-0C965D0B23D1}" srcOrd="0" destOrd="0" presId="urn:microsoft.com/office/officeart/2005/8/layout/radial3"/>
    <dgm:cxn modelId="{BD6BE8B9-AD26-482F-96EC-BBBF475A6F8E}" srcId="{0D04354D-F865-4670-B557-1B21223E6AAE}" destId="{4FA4B7FC-38A0-4741-B552-F77C89F45328}" srcOrd="4" destOrd="0" parTransId="{B826DDE0-21CA-4FC2-B670-BC916132790F}" sibTransId="{8489C607-598E-43F8-8932-7EC6131E0955}"/>
    <dgm:cxn modelId="{0065D11C-6629-433D-87E0-C3A484FCD94E}" type="presOf" srcId="{393CAD43-6DF8-4C92-8F68-091244301D1A}" destId="{7EF75423-9318-4582-9EC1-D95098DA9C9D}" srcOrd="0" destOrd="0" presId="urn:microsoft.com/office/officeart/2005/8/layout/radial3"/>
    <dgm:cxn modelId="{600A79D8-D838-4832-A43A-CBB6791BDB9C}" srcId="{0D04354D-F865-4670-B557-1B21223E6AAE}" destId="{E600281F-4203-4BBF-B828-A2B68F699D48}" srcOrd="0" destOrd="0" parTransId="{C98CE4A9-4230-4414-8652-30CF9B4B567F}" sibTransId="{88B5C34D-8930-4F15-9F85-94A47BA33F39}"/>
    <dgm:cxn modelId="{6F1A6CF6-7EED-494D-A063-D87E1328D072}" srcId="{0D04354D-F865-4670-B557-1B21223E6AAE}" destId="{393CAD43-6DF8-4C92-8F68-091244301D1A}" srcOrd="2" destOrd="0" parTransId="{58D5FFD7-5630-4BC4-ADDC-F793DCEEBDDF}" sibTransId="{83122169-E5DA-49EC-A77E-BB7D8EE3A0A9}"/>
    <dgm:cxn modelId="{1AD955DB-C8E7-4CED-8BC5-AC8582789F94}" srcId="{0D04354D-F865-4670-B557-1B21223E6AAE}" destId="{F43E9670-470A-4FA0-85B4-45D8DFE29B4D}" srcOrd="1" destOrd="0" parTransId="{88AFBDE0-CCA9-4186-AC7C-85F2C81FBECE}" sibTransId="{BF44152C-9FD3-4E57-871A-779D6C7F21FD}"/>
    <dgm:cxn modelId="{2A9B7C9E-FB2E-430E-91CB-330651E22615}" type="presOf" srcId="{75E9B5FB-D7A6-40AD-8128-FF098FC33615}" destId="{7D40A557-C78A-4E26-9CF0-F36B17CF4161}" srcOrd="0" destOrd="0" presId="urn:microsoft.com/office/officeart/2005/8/layout/radial3"/>
    <dgm:cxn modelId="{AA5C9976-1FBC-486F-A79C-5FADD16EB3D6}" srcId="{0D04354D-F865-4670-B557-1B21223E6AAE}" destId="{F016F67C-F3D2-4A4D-81A3-67926E18A438}" srcOrd="3" destOrd="0" parTransId="{326612AD-BA16-4577-A3E6-F8016789D948}" sibTransId="{28841A3A-18C3-4D30-B364-A2CFE322C36A}"/>
    <dgm:cxn modelId="{1E51FC65-7705-4C08-907A-4BD3A3FF913A}" type="presOf" srcId="{0D04354D-F865-4670-B557-1B21223E6AAE}" destId="{3122B1A2-E902-452F-B6D3-A2F213ABDFC9}" srcOrd="0" destOrd="0" presId="urn:microsoft.com/office/officeart/2005/8/layout/radial3"/>
    <dgm:cxn modelId="{D3A2A038-887D-47A2-A9B8-426605BB345D}" srcId="{12269C3D-CCD6-49E8-B501-B7EA2C70432E}" destId="{0D04354D-F865-4670-B557-1B21223E6AAE}" srcOrd="0" destOrd="0" parTransId="{DB829E40-BD69-4420-9383-F3C033133D27}" sibTransId="{842AA87B-4479-4F7D-B886-82AE429EF142}"/>
    <dgm:cxn modelId="{7E127B88-6DD2-4AEF-AB7C-657B0D948E78}" srcId="{0D04354D-F865-4670-B557-1B21223E6AAE}" destId="{9F1B8B28-AE31-4791-BCB5-20BA975A1D74}" srcOrd="6" destOrd="0" parTransId="{EA38516E-DF65-4D63-9C64-B929DE8F007A}" sibTransId="{7D24D964-A053-44CF-AD81-3F211234DAAD}"/>
    <dgm:cxn modelId="{725CDB6D-1C31-4804-B7C6-E87BFDBE3F3B}" type="presOf" srcId="{F016F67C-F3D2-4A4D-81A3-67926E18A438}" destId="{8C40C8D0-C910-42C6-A782-B0109A6AAE81}" srcOrd="0" destOrd="0" presId="urn:microsoft.com/office/officeart/2005/8/layout/radial3"/>
    <dgm:cxn modelId="{FF154317-AC35-438C-B4AF-FDE45FCA5CB3}" type="presOf" srcId="{59F78766-1734-4D31-99C0-A50E29B4C133}" destId="{7EF951CC-6F09-4B5B-B215-DC96628005F2}" srcOrd="0" destOrd="0" presId="urn:microsoft.com/office/officeart/2005/8/layout/radial3"/>
    <dgm:cxn modelId="{7082F4D9-8150-4133-8D7A-76519D3216A4}" srcId="{0D04354D-F865-4670-B557-1B21223E6AAE}" destId="{75E9B5FB-D7A6-40AD-8128-FF098FC33615}" srcOrd="7" destOrd="0" parTransId="{A8B714E4-5E8C-41E0-A9A9-BC493ACC1A49}" sibTransId="{F1A1C030-AA9B-492E-BCED-1E5A58D6E2AA}"/>
    <dgm:cxn modelId="{A93EB04A-9A8E-4D19-BB27-1487B1824556}" type="presParOf" srcId="{09CD7DF0-F4DB-4BAF-A732-C3EE1C455836}" destId="{2E15BB6B-2FFC-43E8-870C-6F7DB79D479C}" srcOrd="0" destOrd="0" presId="urn:microsoft.com/office/officeart/2005/8/layout/radial3"/>
    <dgm:cxn modelId="{34FF95F8-C6FA-4930-BD75-9A84FDC22489}" type="presParOf" srcId="{2E15BB6B-2FFC-43E8-870C-6F7DB79D479C}" destId="{3122B1A2-E902-452F-B6D3-A2F213ABDFC9}" srcOrd="0" destOrd="0" presId="urn:microsoft.com/office/officeart/2005/8/layout/radial3"/>
    <dgm:cxn modelId="{1A2DDE7F-A057-44C9-8049-26894F68BAF4}" type="presParOf" srcId="{2E15BB6B-2FFC-43E8-870C-6F7DB79D479C}" destId="{F20BCAB8-4046-4ED3-BA5A-C3F1CB715FF1}" srcOrd="1" destOrd="0" presId="urn:microsoft.com/office/officeart/2005/8/layout/radial3"/>
    <dgm:cxn modelId="{7A25A706-DD98-43EB-A6D3-173D68CC624B}" type="presParOf" srcId="{2E15BB6B-2FFC-43E8-870C-6F7DB79D479C}" destId="{B2755685-FE6E-4570-AF07-0C965D0B23D1}" srcOrd="2" destOrd="0" presId="urn:microsoft.com/office/officeart/2005/8/layout/radial3"/>
    <dgm:cxn modelId="{B7D21E87-B602-46B6-B5B0-2F59BDED808D}" type="presParOf" srcId="{2E15BB6B-2FFC-43E8-870C-6F7DB79D479C}" destId="{7EF75423-9318-4582-9EC1-D95098DA9C9D}" srcOrd="3" destOrd="0" presId="urn:microsoft.com/office/officeart/2005/8/layout/radial3"/>
    <dgm:cxn modelId="{EEDF7C24-DBAA-4246-9DB8-6ECC72D65DB0}" type="presParOf" srcId="{2E15BB6B-2FFC-43E8-870C-6F7DB79D479C}" destId="{8C40C8D0-C910-42C6-A782-B0109A6AAE81}" srcOrd="4" destOrd="0" presId="urn:microsoft.com/office/officeart/2005/8/layout/radial3"/>
    <dgm:cxn modelId="{38FA5DBB-26E4-42CE-A6C1-CADB2112DA76}" type="presParOf" srcId="{2E15BB6B-2FFC-43E8-870C-6F7DB79D479C}" destId="{1D966661-45A6-4262-A562-39BF94ECFEF5}" srcOrd="5" destOrd="0" presId="urn:microsoft.com/office/officeart/2005/8/layout/radial3"/>
    <dgm:cxn modelId="{5A40428B-EF85-43A7-A65C-75FDE7CD1694}" type="presParOf" srcId="{2E15BB6B-2FFC-43E8-870C-6F7DB79D479C}" destId="{7EF951CC-6F09-4B5B-B215-DC96628005F2}" srcOrd="6" destOrd="0" presId="urn:microsoft.com/office/officeart/2005/8/layout/radial3"/>
    <dgm:cxn modelId="{78EE49DB-50F8-4165-B3DE-E2F0034DFA39}" type="presParOf" srcId="{2E15BB6B-2FFC-43E8-870C-6F7DB79D479C}" destId="{FEBCF83E-97F7-48B2-9377-7F3C4ABFEEF8}" srcOrd="7" destOrd="0" presId="urn:microsoft.com/office/officeart/2005/8/layout/radial3"/>
    <dgm:cxn modelId="{305D7966-F6C2-4D91-8471-121D34EFBEDA}" type="presParOf" srcId="{2E15BB6B-2FFC-43E8-870C-6F7DB79D479C}" destId="{7D40A557-C78A-4E26-9CF0-F36B17CF4161}" srcOrd="8" destOrd="0" presId="urn:microsoft.com/office/officeart/2005/8/layout/radial3"/>
    <dgm:cxn modelId="{890A8051-5831-4DFD-8FB2-01D0A130DB28}" type="presParOf" srcId="{2E15BB6B-2FFC-43E8-870C-6F7DB79D479C}" destId="{E393739F-45C1-40DD-8682-1ED03A575AA4}" srcOrd="9"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5DF4BA-6F10-47EE-A7EE-9007623BD1D9}">
      <dsp:nvSpPr>
        <dsp:cNvPr id="0" name=""/>
        <dsp:cNvSpPr/>
      </dsp:nvSpPr>
      <dsp:spPr>
        <a:xfrm>
          <a:off x="2607428" y="1730877"/>
          <a:ext cx="1234434" cy="1234434"/>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t>Characteristics of MSPs</a:t>
          </a:r>
          <a:endParaRPr lang="en-US" sz="1100" kern="1200" dirty="0"/>
        </a:p>
      </dsp:txBody>
      <dsp:txXfrm>
        <a:off x="2788207" y="1911656"/>
        <a:ext cx="872876" cy="872876"/>
      </dsp:txXfrm>
    </dsp:sp>
    <dsp:sp modelId="{5FCF65E6-99A3-4F40-AA52-7537A835C1A9}">
      <dsp:nvSpPr>
        <dsp:cNvPr id="0" name=""/>
        <dsp:cNvSpPr/>
      </dsp:nvSpPr>
      <dsp:spPr>
        <a:xfrm rot="16200000">
          <a:off x="3093893" y="1281722"/>
          <a:ext cx="261504" cy="419707"/>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a:off x="3133119" y="1404889"/>
        <a:ext cx="183053" cy="251825"/>
      </dsp:txXfrm>
    </dsp:sp>
    <dsp:sp modelId="{8E30A57C-67A7-4C40-B8DE-B8A69B4DD19A}">
      <dsp:nvSpPr>
        <dsp:cNvPr id="0" name=""/>
        <dsp:cNvSpPr/>
      </dsp:nvSpPr>
      <dsp:spPr>
        <a:xfrm>
          <a:off x="2607428" y="3038"/>
          <a:ext cx="1234434" cy="1234434"/>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smtClean="0"/>
            <a:t>Network Effect</a:t>
          </a:r>
          <a:endParaRPr lang="en-US" sz="1100" b="1" kern="1200" dirty="0"/>
        </a:p>
      </dsp:txBody>
      <dsp:txXfrm>
        <a:off x="2788207" y="183817"/>
        <a:ext cx="872876" cy="872876"/>
      </dsp:txXfrm>
    </dsp:sp>
    <dsp:sp modelId="{ADE4219F-92FF-4A96-A95C-8872F9A7F2A8}">
      <dsp:nvSpPr>
        <dsp:cNvPr id="0" name=""/>
        <dsp:cNvSpPr/>
      </dsp:nvSpPr>
      <dsp:spPr>
        <a:xfrm rot="20520000">
          <a:off x="3908490" y="1873562"/>
          <a:ext cx="261504" cy="419707"/>
        </a:xfrm>
        <a:prstGeom prst="rightArrow">
          <a:avLst>
            <a:gd name="adj1" fmla="val 60000"/>
            <a:gd name="adj2" fmla="val 50000"/>
          </a:avLst>
        </a:prstGeom>
        <a:solidFill>
          <a:schemeClr val="accent5">
            <a:hueOff val="-1838336"/>
            <a:satOff val="-2557"/>
            <a:lumOff val="-981"/>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a:off x="3910410" y="1969624"/>
        <a:ext cx="183053" cy="251825"/>
      </dsp:txXfrm>
    </dsp:sp>
    <dsp:sp modelId="{6C0D971D-675E-4EB0-B002-52858E53D6C9}">
      <dsp:nvSpPr>
        <dsp:cNvPr id="0" name=""/>
        <dsp:cNvSpPr/>
      </dsp:nvSpPr>
      <dsp:spPr>
        <a:xfrm>
          <a:off x="4250700" y="1196946"/>
          <a:ext cx="1234434" cy="1234434"/>
        </a:xfrm>
        <a:prstGeom prst="ellipse">
          <a:avLst/>
        </a:prstGeom>
        <a:solidFill>
          <a:schemeClr val="accent5">
            <a:hueOff val="-1838336"/>
            <a:satOff val="-2557"/>
            <a:lumOff val="-9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smtClean="0"/>
            <a:t>Pricing</a:t>
          </a:r>
          <a:endParaRPr lang="en-US" sz="1100" b="1" kern="1200" dirty="0"/>
        </a:p>
      </dsp:txBody>
      <dsp:txXfrm>
        <a:off x="4431479" y="1377725"/>
        <a:ext cx="872876" cy="872876"/>
      </dsp:txXfrm>
    </dsp:sp>
    <dsp:sp modelId="{BC772B29-59E3-4956-A84B-30763525B0FA}">
      <dsp:nvSpPr>
        <dsp:cNvPr id="0" name=""/>
        <dsp:cNvSpPr/>
      </dsp:nvSpPr>
      <dsp:spPr>
        <a:xfrm rot="3240000">
          <a:off x="3597342" y="2831178"/>
          <a:ext cx="261504" cy="419707"/>
        </a:xfrm>
        <a:prstGeom prst="rightArrow">
          <a:avLst>
            <a:gd name="adj1" fmla="val 60000"/>
            <a:gd name="adj2" fmla="val 50000"/>
          </a:avLst>
        </a:prstGeom>
        <a:solidFill>
          <a:schemeClr val="accent5">
            <a:hueOff val="-3676672"/>
            <a:satOff val="-5114"/>
            <a:lumOff val="-1961"/>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a:off x="3613511" y="2883385"/>
        <a:ext cx="183053" cy="251825"/>
      </dsp:txXfrm>
    </dsp:sp>
    <dsp:sp modelId="{838B22D1-AD78-473C-AA5B-B61A4358AB95}">
      <dsp:nvSpPr>
        <dsp:cNvPr id="0" name=""/>
        <dsp:cNvSpPr/>
      </dsp:nvSpPr>
      <dsp:spPr>
        <a:xfrm>
          <a:off x="3623026" y="3128728"/>
          <a:ext cx="1234434" cy="1234434"/>
        </a:xfrm>
        <a:prstGeom prst="ellipse">
          <a:avLst/>
        </a:prstGeom>
        <a:solidFill>
          <a:schemeClr val="accent5">
            <a:hueOff val="-3676672"/>
            <a:satOff val="-5114"/>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smtClean="0"/>
            <a:t>Competition</a:t>
          </a:r>
          <a:endParaRPr lang="en-US" sz="1100" b="1" kern="1200" dirty="0"/>
        </a:p>
      </dsp:txBody>
      <dsp:txXfrm>
        <a:off x="3803805" y="3309507"/>
        <a:ext cx="872876" cy="872876"/>
      </dsp:txXfrm>
    </dsp:sp>
    <dsp:sp modelId="{68B8F28F-DE04-4208-8613-9AE7B1B4AD95}">
      <dsp:nvSpPr>
        <dsp:cNvPr id="0" name=""/>
        <dsp:cNvSpPr/>
      </dsp:nvSpPr>
      <dsp:spPr>
        <a:xfrm rot="7560000">
          <a:off x="2590444" y="2831178"/>
          <a:ext cx="261504" cy="419707"/>
        </a:xfrm>
        <a:prstGeom prst="rightArrow">
          <a:avLst>
            <a:gd name="adj1" fmla="val 60000"/>
            <a:gd name="adj2" fmla="val 50000"/>
          </a:avLst>
        </a:prstGeom>
        <a:solidFill>
          <a:schemeClr val="accent5">
            <a:hueOff val="-5515009"/>
            <a:satOff val="-7671"/>
            <a:lumOff val="-294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rot="10800000">
        <a:off x="2652726" y="2883385"/>
        <a:ext cx="183053" cy="251825"/>
      </dsp:txXfrm>
    </dsp:sp>
    <dsp:sp modelId="{74140259-57A8-4A9F-8E8C-54AAE98E1C4E}">
      <dsp:nvSpPr>
        <dsp:cNvPr id="0" name=""/>
        <dsp:cNvSpPr/>
      </dsp:nvSpPr>
      <dsp:spPr>
        <a:xfrm>
          <a:off x="1591830" y="3128728"/>
          <a:ext cx="1234434" cy="1234434"/>
        </a:xfrm>
        <a:prstGeom prst="ellipse">
          <a:avLst/>
        </a:prstGeom>
        <a:solidFill>
          <a:schemeClr val="accent5">
            <a:hueOff val="-5515009"/>
            <a:satOff val="-7671"/>
            <a:lumOff val="-294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smtClean="0"/>
            <a:t>Business Ecosystem</a:t>
          </a:r>
          <a:endParaRPr lang="en-US" sz="1100" b="1" kern="1200" dirty="0"/>
        </a:p>
      </dsp:txBody>
      <dsp:txXfrm>
        <a:off x="1772609" y="3309507"/>
        <a:ext cx="872876" cy="872876"/>
      </dsp:txXfrm>
    </dsp:sp>
    <dsp:sp modelId="{9F0CC5FC-F2E6-4017-907E-062B8BCD028B}">
      <dsp:nvSpPr>
        <dsp:cNvPr id="0" name=""/>
        <dsp:cNvSpPr/>
      </dsp:nvSpPr>
      <dsp:spPr>
        <a:xfrm rot="11880000">
          <a:off x="2279296" y="1873562"/>
          <a:ext cx="261504" cy="419707"/>
        </a:xfrm>
        <a:prstGeom prst="rightArrow">
          <a:avLst>
            <a:gd name="adj1" fmla="val 60000"/>
            <a:gd name="adj2" fmla="val 50000"/>
          </a:avLst>
        </a:prstGeom>
        <a:solidFill>
          <a:schemeClr val="accent5">
            <a:hueOff val="-7353344"/>
            <a:satOff val="-10228"/>
            <a:lumOff val="-392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rot="10800000">
        <a:off x="2355827" y="1969624"/>
        <a:ext cx="183053" cy="251825"/>
      </dsp:txXfrm>
    </dsp:sp>
    <dsp:sp modelId="{0F9ED36A-8FC5-48FF-9FB0-5E5C62826D39}">
      <dsp:nvSpPr>
        <dsp:cNvPr id="0" name=""/>
        <dsp:cNvSpPr/>
      </dsp:nvSpPr>
      <dsp:spPr>
        <a:xfrm>
          <a:off x="964155" y="1196946"/>
          <a:ext cx="1234434" cy="1234434"/>
        </a:xfrm>
        <a:prstGeom prst="ellipse">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smtClean="0"/>
            <a:t>Market Regulation</a:t>
          </a:r>
          <a:endParaRPr lang="en-US" sz="1100" b="1" kern="1200" dirty="0"/>
        </a:p>
      </dsp:txBody>
      <dsp:txXfrm>
        <a:off x="1144934" y="1377725"/>
        <a:ext cx="872876" cy="8728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5A6C3F-063A-41BC-8189-E05D2937DB09}">
      <dsp:nvSpPr>
        <dsp:cNvPr id="0" name=""/>
        <dsp:cNvSpPr/>
      </dsp:nvSpPr>
      <dsp:spPr>
        <a:xfrm>
          <a:off x="3473591" y="268753"/>
          <a:ext cx="3655123" cy="3655123"/>
        </a:xfrm>
        <a:prstGeom prst="pie">
          <a:avLst>
            <a:gd name="adj1" fmla="val 16200000"/>
            <a:gd name="adj2" fmla="val 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IN" sz="2100" b="1" kern="1200" dirty="0"/>
            <a:t>D</a:t>
          </a:r>
          <a:r>
            <a:rPr lang="en-IN" sz="2100" kern="1200" dirty="0"/>
            <a:t>iscovery</a:t>
          </a:r>
        </a:p>
      </dsp:txBody>
      <dsp:txXfrm>
        <a:off x="5413853" y="1026321"/>
        <a:ext cx="1348914" cy="1000807"/>
      </dsp:txXfrm>
    </dsp:sp>
    <dsp:sp modelId="{3F877FCA-9106-414C-B1B9-416357FEC2E4}">
      <dsp:nvSpPr>
        <dsp:cNvPr id="0" name=""/>
        <dsp:cNvSpPr/>
      </dsp:nvSpPr>
      <dsp:spPr>
        <a:xfrm>
          <a:off x="3473591" y="391460"/>
          <a:ext cx="3655123" cy="3655123"/>
        </a:xfrm>
        <a:prstGeom prst="pie">
          <a:avLst>
            <a:gd name="adj1" fmla="val 0"/>
            <a:gd name="adj2" fmla="val 540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IN" sz="2100" b="1" kern="1200" dirty="0"/>
            <a:t>M</a:t>
          </a:r>
          <a:r>
            <a:rPr lang="en-IN" sz="2100" kern="1200" dirty="0"/>
            <a:t>atching</a:t>
          </a:r>
        </a:p>
      </dsp:txBody>
      <dsp:txXfrm>
        <a:off x="5413853" y="2288209"/>
        <a:ext cx="1348914" cy="1000807"/>
      </dsp:txXfrm>
    </dsp:sp>
    <dsp:sp modelId="{9B04B51B-263F-4981-AAEA-48E857A28F37}">
      <dsp:nvSpPr>
        <dsp:cNvPr id="0" name=""/>
        <dsp:cNvSpPr/>
      </dsp:nvSpPr>
      <dsp:spPr>
        <a:xfrm>
          <a:off x="3350884" y="391460"/>
          <a:ext cx="3655123" cy="3655123"/>
        </a:xfrm>
        <a:prstGeom prst="pie">
          <a:avLst>
            <a:gd name="adj1" fmla="val 5400000"/>
            <a:gd name="adj2" fmla="val 1080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IN" sz="2100" b="1" kern="1200" dirty="0"/>
            <a:t>T</a:t>
          </a:r>
          <a:r>
            <a:rPr lang="en-IN" sz="2100" kern="1200" dirty="0"/>
            <a:t>ransaction</a:t>
          </a:r>
        </a:p>
      </dsp:txBody>
      <dsp:txXfrm>
        <a:off x="3716831" y="2288209"/>
        <a:ext cx="1348914" cy="1000807"/>
      </dsp:txXfrm>
    </dsp:sp>
    <dsp:sp modelId="{29BA4324-ECD5-4E90-903F-35D56EEAC063}">
      <dsp:nvSpPr>
        <dsp:cNvPr id="0" name=""/>
        <dsp:cNvSpPr/>
      </dsp:nvSpPr>
      <dsp:spPr>
        <a:xfrm>
          <a:off x="3350884" y="268753"/>
          <a:ext cx="3655123" cy="3655123"/>
        </a:xfrm>
        <a:prstGeom prst="pie">
          <a:avLst>
            <a:gd name="adj1" fmla="val 10800000"/>
            <a:gd name="adj2" fmla="val 1620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IN" sz="2100" b="1" kern="1200" dirty="0"/>
            <a:t>E</a:t>
          </a:r>
          <a:r>
            <a:rPr lang="en-IN" sz="2100" kern="1200" dirty="0"/>
            <a:t>valuation</a:t>
          </a:r>
        </a:p>
      </dsp:txBody>
      <dsp:txXfrm>
        <a:off x="3716831" y="1026321"/>
        <a:ext cx="1348914" cy="1000807"/>
      </dsp:txXfrm>
    </dsp:sp>
    <dsp:sp modelId="{58142AE3-6F95-49BB-AA73-65B5FA78D071}">
      <dsp:nvSpPr>
        <dsp:cNvPr id="0" name=""/>
        <dsp:cNvSpPr/>
      </dsp:nvSpPr>
      <dsp:spPr>
        <a:xfrm>
          <a:off x="3247322" y="42483"/>
          <a:ext cx="4107663" cy="4107663"/>
        </a:xfrm>
        <a:prstGeom prst="circularArrow">
          <a:avLst>
            <a:gd name="adj1" fmla="val 5085"/>
            <a:gd name="adj2" fmla="val 327528"/>
            <a:gd name="adj3" fmla="val 21272472"/>
            <a:gd name="adj4" fmla="val 16200000"/>
            <a:gd name="adj5" fmla="val 5932"/>
          </a:avLst>
        </a:prstGeom>
        <a:gradFill rotWithShape="0">
          <a:gsLst>
            <a:gs pos="0">
              <a:schemeClr val="dk1">
                <a:tint val="60000"/>
                <a:hueOff val="0"/>
                <a:satOff val="0"/>
                <a:lumOff val="0"/>
                <a:alphaOff val="0"/>
                <a:satMod val="103000"/>
                <a:lumMod val="102000"/>
                <a:tint val="94000"/>
              </a:schemeClr>
            </a:gs>
            <a:gs pos="50000">
              <a:schemeClr val="dk1">
                <a:tint val="60000"/>
                <a:hueOff val="0"/>
                <a:satOff val="0"/>
                <a:lumOff val="0"/>
                <a:alphaOff val="0"/>
                <a:satMod val="110000"/>
                <a:lumMod val="100000"/>
                <a:shade val="100000"/>
              </a:schemeClr>
            </a:gs>
            <a:gs pos="100000">
              <a:schemeClr val="dk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CC1A3366-EF90-43E4-AE53-0DE6EE94DE4D}">
      <dsp:nvSpPr>
        <dsp:cNvPr id="0" name=""/>
        <dsp:cNvSpPr/>
      </dsp:nvSpPr>
      <dsp:spPr>
        <a:xfrm>
          <a:off x="3247322" y="165191"/>
          <a:ext cx="4107663" cy="4107663"/>
        </a:xfrm>
        <a:prstGeom prst="circularArrow">
          <a:avLst>
            <a:gd name="adj1" fmla="val 5085"/>
            <a:gd name="adj2" fmla="val 327528"/>
            <a:gd name="adj3" fmla="val 5072472"/>
            <a:gd name="adj4" fmla="val 0"/>
            <a:gd name="adj5" fmla="val 5932"/>
          </a:avLst>
        </a:prstGeom>
        <a:gradFill rotWithShape="0">
          <a:gsLst>
            <a:gs pos="0">
              <a:schemeClr val="dk1">
                <a:tint val="60000"/>
                <a:hueOff val="0"/>
                <a:satOff val="0"/>
                <a:lumOff val="0"/>
                <a:alphaOff val="0"/>
                <a:satMod val="103000"/>
                <a:lumMod val="102000"/>
                <a:tint val="94000"/>
              </a:schemeClr>
            </a:gs>
            <a:gs pos="50000">
              <a:schemeClr val="dk1">
                <a:tint val="60000"/>
                <a:hueOff val="0"/>
                <a:satOff val="0"/>
                <a:lumOff val="0"/>
                <a:alphaOff val="0"/>
                <a:satMod val="110000"/>
                <a:lumMod val="100000"/>
                <a:shade val="100000"/>
              </a:schemeClr>
            </a:gs>
            <a:gs pos="100000">
              <a:schemeClr val="dk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85B21479-B9CB-4087-A364-177AE2228D97}">
      <dsp:nvSpPr>
        <dsp:cNvPr id="0" name=""/>
        <dsp:cNvSpPr/>
      </dsp:nvSpPr>
      <dsp:spPr>
        <a:xfrm>
          <a:off x="3124614" y="165191"/>
          <a:ext cx="4107663" cy="4107663"/>
        </a:xfrm>
        <a:prstGeom prst="circularArrow">
          <a:avLst>
            <a:gd name="adj1" fmla="val 5085"/>
            <a:gd name="adj2" fmla="val 327528"/>
            <a:gd name="adj3" fmla="val 10472472"/>
            <a:gd name="adj4" fmla="val 5400000"/>
            <a:gd name="adj5" fmla="val 5932"/>
          </a:avLst>
        </a:prstGeom>
        <a:gradFill rotWithShape="0">
          <a:gsLst>
            <a:gs pos="0">
              <a:schemeClr val="dk1">
                <a:tint val="60000"/>
                <a:hueOff val="0"/>
                <a:satOff val="0"/>
                <a:lumOff val="0"/>
                <a:alphaOff val="0"/>
                <a:satMod val="103000"/>
                <a:lumMod val="102000"/>
                <a:tint val="94000"/>
              </a:schemeClr>
            </a:gs>
            <a:gs pos="50000">
              <a:schemeClr val="dk1">
                <a:tint val="60000"/>
                <a:hueOff val="0"/>
                <a:satOff val="0"/>
                <a:lumOff val="0"/>
                <a:alphaOff val="0"/>
                <a:satMod val="110000"/>
                <a:lumMod val="100000"/>
                <a:shade val="100000"/>
              </a:schemeClr>
            </a:gs>
            <a:gs pos="100000">
              <a:schemeClr val="dk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99EA35B2-387D-49C8-A5A3-6CDBA7BA576F}">
      <dsp:nvSpPr>
        <dsp:cNvPr id="0" name=""/>
        <dsp:cNvSpPr/>
      </dsp:nvSpPr>
      <dsp:spPr>
        <a:xfrm>
          <a:off x="3124614" y="42483"/>
          <a:ext cx="4107663" cy="4107663"/>
        </a:xfrm>
        <a:prstGeom prst="circularArrow">
          <a:avLst>
            <a:gd name="adj1" fmla="val 5085"/>
            <a:gd name="adj2" fmla="val 327528"/>
            <a:gd name="adj3" fmla="val 15872472"/>
            <a:gd name="adj4" fmla="val 10800000"/>
            <a:gd name="adj5" fmla="val 5932"/>
          </a:avLst>
        </a:prstGeom>
        <a:gradFill rotWithShape="0">
          <a:gsLst>
            <a:gs pos="0">
              <a:schemeClr val="dk1">
                <a:tint val="60000"/>
                <a:hueOff val="0"/>
                <a:satOff val="0"/>
                <a:lumOff val="0"/>
                <a:alphaOff val="0"/>
                <a:satMod val="103000"/>
                <a:lumMod val="102000"/>
                <a:tint val="94000"/>
              </a:schemeClr>
            </a:gs>
            <a:gs pos="50000">
              <a:schemeClr val="dk1">
                <a:tint val="60000"/>
                <a:hueOff val="0"/>
                <a:satOff val="0"/>
                <a:lumOff val="0"/>
                <a:alphaOff val="0"/>
                <a:satMod val="110000"/>
                <a:lumMod val="100000"/>
                <a:shade val="100000"/>
              </a:schemeClr>
            </a:gs>
            <a:gs pos="100000">
              <a:schemeClr val="dk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4E843B-AD0D-4768-A2BF-CC25864C7C76}">
      <dsp:nvSpPr>
        <dsp:cNvPr id="0" name=""/>
        <dsp:cNvSpPr/>
      </dsp:nvSpPr>
      <dsp:spPr>
        <a:xfrm>
          <a:off x="3077" y="1188816"/>
          <a:ext cx="1448384" cy="559076"/>
        </a:xfrm>
        <a:prstGeom prst="chevron">
          <a:avLst>
            <a:gd name="adj" fmla="val 4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566645-41D2-4C07-BC67-21841AC192F1}">
      <dsp:nvSpPr>
        <dsp:cNvPr id="0" name=""/>
        <dsp:cNvSpPr/>
      </dsp:nvSpPr>
      <dsp:spPr>
        <a:xfrm>
          <a:off x="389313" y="1328585"/>
          <a:ext cx="1223079" cy="559076"/>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t>Creates</a:t>
          </a:r>
          <a:endParaRPr lang="en-US" sz="1800" kern="1200" dirty="0"/>
        </a:p>
      </dsp:txBody>
      <dsp:txXfrm>
        <a:off x="405688" y="1344960"/>
        <a:ext cx="1190329" cy="526326"/>
      </dsp:txXfrm>
    </dsp:sp>
    <dsp:sp modelId="{FF6058D9-563F-4514-BC25-94E32CD087DF}">
      <dsp:nvSpPr>
        <dsp:cNvPr id="0" name=""/>
        <dsp:cNvSpPr/>
      </dsp:nvSpPr>
      <dsp:spPr>
        <a:xfrm>
          <a:off x="1657453" y="1188816"/>
          <a:ext cx="1448384" cy="559076"/>
        </a:xfrm>
        <a:prstGeom prst="chevron">
          <a:avLst>
            <a:gd name="adj" fmla="val 40000"/>
          </a:avLst>
        </a:prstGeom>
        <a:solidFill>
          <a:schemeClr val="accent5">
            <a:hueOff val="-2451115"/>
            <a:satOff val="-3409"/>
            <a:lumOff val="-13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180D04-D7DC-455E-8E0C-18E545625274}">
      <dsp:nvSpPr>
        <dsp:cNvPr id="0" name=""/>
        <dsp:cNvSpPr/>
      </dsp:nvSpPr>
      <dsp:spPr>
        <a:xfrm>
          <a:off x="2043689" y="1328585"/>
          <a:ext cx="1223079" cy="559076"/>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2451115"/>
              <a:satOff val="-3409"/>
              <a:lumOff val="-130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t> Delivers</a:t>
          </a:r>
          <a:endParaRPr lang="en-US" sz="1800" kern="1200" dirty="0"/>
        </a:p>
      </dsp:txBody>
      <dsp:txXfrm>
        <a:off x="2060064" y="1344960"/>
        <a:ext cx="1190329" cy="526326"/>
      </dsp:txXfrm>
    </dsp:sp>
    <dsp:sp modelId="{4CEF624D-523B-4F14-9306-3007EC8C74A4}">
      <dsp:nvSpPr>
        <dsp:cNvPr id="0" name=""/>
        <dsp:cNvSpPr/>
      </dsp:nvSpPr>
      <dsp:spPr>
        <a:xfrm>
          <a:off x="3311830" y="1188816"/>
          <a:ext cx="1448384" cy="559076"/>
        </a:xfrm>
        <a:prstGeom prst="chevron">
          <a:avLst>
            <a:gd name="adj" fmla="val 40000"/>
          </a:avLst>
        </a:prstGeom>
        <a:solidFill>
          <a:schemeClr val="accent5">
            <a:hueOff val="-4902230"/>
            <a:satOff val="-6819"/>
            <a:lumOff val="-261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516CA6D-1D37-47E0-8320-DFE49A869C43}">
      <dsp:nvSpPr>
        <dsp:cNvPr id="0" name=""/>
        <dsp:cNvSpPr/>
      </dsp:nvSpPr>
      <dsp:spPr>
        <a:xfrm>
          <a:off x="3698066" y="1328585"/>
          <a:ext cx="1223079" cy="559076"/>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4902230"/>
              <a:satOff val="-6819"/>
              <a:lumOff val="-261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t>Captures</a:t>
          </a:r>
          <a:endParaRPr lang="en-US" sz="1800" kern="1200" dirty="0"/>
        </a:p>
      </dsp:txBody>
      <dsp:txXfrm>
        <a:off x="3714441" y="1344960"/>
        <a:ext cx="1190329" cy="526326"/>
      </dsp:txXfrm>
    </dsp:sp>
    <dsp:sp modelId="{364FC1DC-ECED-418A-B38A-64A50B14CBB2}">
      <dsp:nvSpPr>
        <dsp:cNvPr id="0" name=""/>
        <dsp:cNvSpPr/>
      </dsp:nvSpPr>
      <dsp:spPr>
        <a:xfrm>
          <a:off x="4966206" y="1188816"/>
          <a:ext cx="1448384" cy="559076"/>
        </a:xfrm>
        <a:prstGeom prst="chevron">
          <a:avLst>
            <a:gd name="adj" fmla="val 40000"/>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C096197-4D6C-4E29-820D-C4107925581F}">
      <dsp:nvSpPr>
        <dsp:cNvPr id="0" name=""/>
        <dsp:cNvSpPr/>
      </dsp:nvSpPr>
      <dsp:spPr>
        <a:xfrm>
          <a:off x="5352442" y="1328585"/>
          <a:ext cx="1223079" cy="559076"/>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7353344"/>
              <a:satOff val="-10228"/>
              <a:lumOff val="-392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t>Keeps</a:t>
          </a:r>
          <a:endParaRPr lang="en-US" sz="1800" kern="1200" dirty="0"/>
        </a:p>
      </dsp:txBody>
      <dsp:txXfrm>
        <a:off x="5368817" y="1344960"/>
        <a:ext cx="1190329" cy="52632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22B1A2-E902-452F-B6D3-A2F213ABDFC9}">
      <dsp:nvSpPr>
        <dsp:cNvPr id="0" name=""/>
        <dsp:cNvSpPr/>
      </dsp:nvSpPr>
      <dsp:spPr>
        <a:xfrm>
          <a:off x="2545291" y="1250318"/>
          <a:ext cx="3037416" cy="3037416"/>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2550" tIns="82550" rIns="82550" bIns="82550" numCol="1" spcCol="1270" anchor="ctr" anchorCtr="0">
          <a:noAutofit/>
        </a:bodyPr>
        <a:lstStyle/>
        <a:p>
          <a:pPr lvl="0" algn="ctr" defTabSz="2889250">
            <a:lnSpc>
              <a:spcPct val="90000"/>
            </a:lnSpc>
            <a:spcBef>
              <a:spcPct val="0"/>
            </a:spcBef>
            <a:spcAft>
              <a:spcPct val="35000"/>
            </a:spcAft>
          </a:pPr>
          <a:r>
            <a:rPr lang="en-US" sz="6500" kern="1200" dirty="0" smtClean="0"/>
            <a:t>BMC</a:t>
          </a:r>
          <a:endParaRPr lang="en-US" sz="6500" kern="1200" dirty="0"/>
        </a:p>
      </dsp:txBody>
      <dsp:txXfrm>
        <a:off x="2990110" y="1695137"/>
        <a:ext cx="2147778" cy="2147778"/>
      </dsp:txXfrm>
    </dsp:sp>
    <dsp:sp modelId="{F20BCAB8-4046-4ED3-BA5A-C3F1CB715FF1}">
      <dsp:nvSpPr>
        <dsp:cNvPr id="0" name=""/>
        <dsp:cNvSpPr/>
      </dsp:nvSpPr>
      <dsp:spPr>
        <a:xfrm>
          <a:off x="3304645" y="30033"/>
          <a:ext cx="1518708" cy="1518708"/>
        </a:xfrm>
        <a:prstGeom prst="ellipse">
          <a:avLst/>
        </a:prstGeom>
        <a:solidFill>
          <a:schemeClr val="accent5">
            <a:alpha val="50000"/>
            <a:hueOff val="-817038"/>
            <a:satOff val="-1136"/>
            <a:lumOff val="-43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smtClean="0"/>
            <a:t>Value proposition</a:t>
          </a:r>
          <a:endParaRPr lang="en-US" sz="1500" kern="1200" dirty="0"/>
        </a:p>
      </dsp:txBody>
      <dsp:txXfrm>
        <a:off x="3527055" y="252443"/>
        <a:ext cx="1073888" cy="1073888"/>
      </dsp:txXfrm>
    </dsp:sp>
    <dsp:sp modelId="{B2755685-FE6E-4570-AF07-0C965D0B23D1}">
      <dsp:nvSpPr>
        <dsp:cNvPr id="0" name=""/>
        <dsp:cNvSpPr/>
      </dsp:nvSpPr>
      <dsp:spPr>
        <a:xfrm>
          <a:off x="4577133" y="493180"/>
          <a:ext cx="1518708" cy="1518708"/>
        </a:xfrm>
        <a:prstGeom prst="ellipse">
          <a:avLst/>
        </a:prstGeom>
        <a:solidFill>
          <a:schemeClr val="accent5">
            <a:alpha val="50000"/>
            <a:hueOff val="-1634077"/>
            <a:satOff val="-2273"/>
            <a:lumOff val="-87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smtClean="0"/>
            <a:t>Customer segments</a:t>
          </a:r>
          <a:endParaRPr lang="en-US" sz="1500" kern="1200" dirty="0"/>
        </a:p>
      </dsp:txBody>
      <dsp:txXfrm>
        <a:off x="4799543" y="715590"/>
        <a:ext cx="1073888" cy="1073888"/>
      </dsp:txXfrm>
    </dsp:sp>
    <dsp:sp modelId="{7EF75423-9318-4582-9EC1-D95098DA9C9D}">
      <dsp:nvSpPr>
        <dsp:cNvPr id="0" name=""/>
        <dsp:cNvSpPr/>
      </dsp:nvSpPr>
      <dsp:spPr>
        <a:xfrm>
          <a:off x="5254210" y="1665911"/>
          <a:ext cx="1518708" cy="1518708"/>
        </a:xfrm>
        <a:prstGeom prst="ellipse">
          <a:avLst/>
        </a:prstGeom>
        <a:solidFill>
          <a:schemeClr val="accent5">
            <a:alpha val="50000"/>
            <a:hueOff val="-2451115"/>
            <a:satOff val="-3409"/>
            <a:lumOff val="-13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Channels</a:t>
          </a:r>
          <a:endParaRPr lang="en-US" sz="1500" kern="1200" dirty="0"/>
        </a:p>
      </dsp:txBody>
      <dsp:txXfrm>
        <a:off x="5476620" y="1888321"/>
        <a:ext cx="1073888" cy="1073888"/>
      </dsp:txXfrm>
    </dsp:sp>
    <dsp:sp modelId="{8C40C8D0-C910-42C6-A782-B0109A6AAE81}">
      <dsp:nvSpPr>
        <dsp:cNvPr id="0" name=""/>
        <dsp:cNvSpPr/>
      </dsp:nvSpPr>
      <dsp:spPr>
        <a:xfrm>
          <a:off x="5019063" y="2999492"/>
          <a:ext cx="1518708" cy="1518708"/>
        </a:xfrm>
        <a:prstGeom prst="ellipse">
          <a:avLst/>
        </a:prstGeom>
        <a:solidFill>
          <a:schemeClr val="accent5">
            <a:alpha val="50000"/>
            <a:hueOff val="-3268153"/>
            <a:satOff val="-4546"/>
            <a:lumOff val="-17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Customer  relationships</a:t>
          </a:r>
          <a:endParaRPr lang="en-US" sz="1500" kern="1200" dirty="0"/>
        </a:p>
      </dsp:txBody>
      <dsp:txXfrm>
        <a:off x="5241473" y="3221902"/>
        <a:ext cx="1073888" cy="1073888"/>
      </dsp:txXfrm>
    </dsp:sp>
    <dsp:sp modelId="{1D966661-45A6-4262-A562-39BF94ECFEF5}">
      <dsp:nvSpPr>
        <dsp:cNvPr id="0" name=""/>
        <dsp:cNvSpPr/>
      </dsp:nvSpPr>
      <dsp:spPr>
        <a:xfrm>
          <a:off x="3981722" y="3869925"/>
          <a:ext cx="1518708" cy="1518708"/>
        </a:xfrm>
        <a:prstGeom prst="ellipse">
          <a:avLst/>
        </a:prstGeom>
        <a:solidFill>
          <a:schemeClr val="accent5">
            <a:alpha val="50000"/>
            <a:hueOff val="-4085191"/>
            <a:satOff val="-5682"/>
            <a:lumOff val="-217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smtClean="0"/>
            <a:t>Key activities</a:t>
          </a:r>
          <a:endParaRPr lang="en-US" sz="1500" kern="1200" dirty="0"/>
        </a:p>
      </dsp:txBody>
      <dsp:txXfrm>
        <a:off x="4204132" y="4092335"/>
        <a:ext cx="1073888" cy="1073888"/>
      </dsp:txXfrm>
    </dsp:sp>
    <dsp:sp modelId="{7EF951CC-6F09-4B5B-B215-DC96628005F2}">
      <dsp:nvSpPr>
        <dsp:cNvPr id="0" name=""/>
        <dsp:cNvSpPr/>
      </dsp:nvSpPr>
      <dsp:spPr>
        <a:xfrm>
          <a:off x="2627569" y="3869925"/>
          <a:ext cx="1518708" cy="1518708"/>
        </a:xfrm>
        <a:prstGeom prst="ellipse">
          <a:avLst/>
        </a:prstGeom>
        <a:solidFill>
          <a:schemeClr val="accent5">
            <a:alpha val="50000"/>
            <a:hueOff val="-4902230"/>
            <a:satOff val="-6819"/>
            <a:lumOff val="-261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Key resources</a:t>
          </a:r>
          <a:endParaRPr lang="en-US" sz="1500" kern="1200" dirty="0"/>
        </a:p>
      </dsp:txBody>
      <dsp:txXfrm>
        <a:off x="2849979" y="4092335"/>
        <a:ext cx="1073888" cy="1073888"/>
      </dsp:txXfrm>
    </dsp:sp>
    <dsp:sp modelId="{FEBCF83E-97F7-48B2-9377-7F3C4ABFEEF8}">
      <dsp:nvSpPr>
        <dsp:cNvPr id="0" name=""/>
        <dsp:cNvSpPr/>
      </dsp:nvSpPr>
      <dsp:spPr>
        <a:xfrm>
          <a:off x="1590227" y="2999492"/>
          <a:ext cx="1518708" cy="1518708"/>
        </a:xfrm>
        <a:prstGeom prst="ellipse">
          <a:avLst/>
        </a:prstGeom>
        <a:solidFill>
          <a:schemeClr val="accent5">
            <a:alpha val="50000"/>
            <a:hueOff val="-5719268"/>
            <a:satOff val="-7955"/>
            <a:lumOff val="-305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Key partners</a:t>
          </a:r>
          <a:endParaRPr lang="en-US" sz="1500" kern="1200" dirty="0"/>
        </a:p>
      </dsp:txBody>
      <dsp:txXfrm>
        <a:off x="1812637" y="3221902"/>
        <a:ext cx="1073888" cy="1073888"/>
      </dsp:txXfrm>
    </dsp:sp>
    <dsp:sp modelId="{7D40A557-C78A-4E26-9CF0-F36B17CF4161}">
      <dsp:nvSpPr>
        <dsp:cNvPr id="0" name=""/>
        <dsp:cNvSpPr/>
      </dsp:nvSpPr>
      <dsp:spPr>
        <a:xfrm>
          <a:off x="1355081" y="1665911"/>
          <a:ext cx="1518708" cy="1518708"/>
        </a:xfrm>
        <a:prstGeom prst="ellipse">
          <a:avLst/>
        </a:prstGeom>
        <a:solidFill>
          <a:schemeClr val="accent5">
            <a:alpha val="50000"/>
            <a:hueOff val="-6536306"/>
            <a:satOff val="-9092"/>
            <a:lumOff val="-348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Cost structure</a:t>
          </a:r>
          <a:endParaRPr lang="en-US" sz="1500" kern="1200" dirty="0"/>
        </a:p>
      </dsp:txBody>
      <dsp:txXfrm>
        <a:off x="1577491" y="1888321"/>
        <a:ext cx="1073888" cy="1073888"/>
      </dsp:txXfrm>
    </dsp:sp>
    <dsp:sp modelId="{E393739F-45C1-40DD-8682-1ED03A575AA4}">
      <dsp:nvSpPr>
        <dsp:cNvPr id="0" name=""/>
        <dsp:cNvSpPr/>
      </dsp:nvSpPr>
      <dsp:spPr>
        <a:xfrm>
          <a:off x="2032158" y="493180"/>
          <a:ext cx="1518708" cy="1518708"/>
        </a:xfrm>
        <a:prstGeom prst="ellipse">
          <a:avLst/>
        </a:prstGeom>
        <a:solidFill>
          <a:schemeClr val="accent5">
            <a:alpha val="50000"/>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smtClean="0"/>
            <a:t>Revenue streams</a:t>
          </a:r>
          <a:endParaRPr lang="en-US" sz="1500" kern="1200" dirty="0"/>
        </a:p>
      </dsp:txBody>
      <dsp:txXfrm>
        <a:off x="2254568" y="715590"/>
        <a:ext cx="1073888" cy="1073888"/>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33943" cy="35237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sz="quarter" idx="1"/>
          </p:nvPr>
        </p:nvSpPr>
        <p:spPr>
          <a:xfrm>
            <a:off x="5273003" y="0"/>
            <a:ext cx="4033943" cy="352375"/>
          </a:xfrm>
          <a:prstGeom prst="rect">
            <a:avLst/>
          </a:prstGeom>
        </p:spPr>
        <p:txBody>
          <a:bodyPr vert="horz" lIns="93324" tIns="46662" rIns="93324" bIns="46662" rtlCol="0"/>
          <a:lstStyle>
            <a:lvl1pPr algn="r">
              <a:defRPr sz="1200"/>
            </a:lvl1pPr>
          </a:lstStyle>
          <a:p>
            <a:fld id="{4B719B28-B981-4EAE-AA26-605F0E8A5F3F}" type="datetimeFigureOut">
              <a:rPr lang="en-US" smtClean="0"/>
              <a:t>4/23/2023</a:t>
            </a:fld>
            <a:endParaRPr lang="en-US"/>
          </a:p>
        </p:txBody>
      </p:sp>
      <p:sp>
        <p:nvSpPr>
          <p:cNvPr id="4" name="Footer Placeholder 3"/>
          <p:cNvSpPr>
            <a:spLocks noGrp="1"/>
          </p:cNvSpPr>
          <p:nvPr>
            <p:ph type="ftr" sz="quarter" idx="2"/>
          </p:nvPr>
        </p:nvSpPr>
        <p:spPr>
          <a:xfrm>
            <a:off x="0" y="6670726"/>
            <a:ext cx="4033943" cy="352374"/>
          </a:xfrm>
          <a:prstGeom prst="rect">
            <a:avLst/>
          </a:prstGeom>
        </p:spPr>
        <p:txBody>
          <a:bodyPr vert="horz" lIns="93324" tIns="46662" rIns="93324" bIns="46662" rtlCol="0" anchor="b"/>
          <a:lstStyle>
            <a:lvl1pPr algn="l">
              <a:defRPr sz="1200"/>
            </a:lvl1pPr>
          </a:lstStyle>
          <a:p>
            <a:endParaRPr lang="en-US"/>
          </a:p>
        </p:txBody>
      </p:sp>
      <p:sp>
        <p:nvSpPr>
          <p:cNvPr id="5" name="Slide Number Placeholder 4"/>
          <p:cNvSpPr>
            <a:spLocks noGrp="1"/>
          </p:cNvSpPr>
          <p:nvPr>
            <p:ph type="sldNum" sz="quarter" idx="3"/>
          </p:nvPr>
        </p:nvSpPr>
        <p:spPr>
          <a:xfrm>
            <a:off x="5273003" y="6670726"/>
            <a:ext cx="4033943" cy="352374"/>
          </a:xfrm>
          <a:prstGeom prst="rect">
            <a:avLst/>
          </a:prstGeom>
        </p:spPr>
        <p:txBody>
          <a:bodyPr vert="horz" lIns="93324" tIns="46662" rIns="93324" bIns="46662" rtlCol="0" anchor="b"/>
          <a:lstStyle>
            <a:lvl1pPr algn="r">
              <a:defRPr sz="1200"/>
            </a:lvl1pPr>
          </a:lstStyle>
          <a:p>
            <a:fld id="{3731B509-435C-42E7-8D03-325AA7814718}" type="slidenum">
              <a:rPr lang="en-US" smtClean="0"/>
              <a:t>‹#›</a:t>
            </a:fld>
            <a:endParaRPr lang="en-US"/>
          </a:p>
        </p:txBody>
      </p:sp>
    </p:spTree>
    <p:extLst>
      <p:ext uri="{BB962C8B-B14F-4D97-AF65-F5344CB8AC3E}">
        <p14:creationId xmlns:p14="http://schemas.microsoft.com/office/powerpoint/2010/main" val="36922532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33838" cy="3524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273675" y="0"/>
            <a:ext cx="4033838" cy="352425"/>
          </a:xfrm>
          <a:prstGeom prst="rect">
            <a:avLst/>
          </a:prstGeom>
        </p:spPr>
        <p:txBody>
          <a:bodyPr vert="horz" lIns="91440" tIns="45720" rIns="91440" bIns="45720" rtlCol="0"/>
          <a:lstStyle>
            <a:lvl1pPr algn="r">
              <a:defRPr sz="1200"/>
            </a:lvl1pPr>
          </a:lstStyle>
          <a:p>
            <a:fld id="{A9369D92-AB40-489A-8A76-73F3AEF05C53}" type="datetimeFigureOut">
              <a:rPr lang="en-US" smtClean="0"/>
              <a:t>4/23/2023</a:t>
            </a:fld>
            <a:endParaRPr lang="en-US"/>
          </a:p>
        </p:txBody>
      </p:sp>
      <p:sp>
        <p:nvSpPr>
          <p:cNvPr id="4" name="Slide Image Placeholder 3"/>
          <p:cNvSpPr>
            <a:spLocks noGrp="1" noRot="1" noChangeAspect="1"/>
          </p:cNvSpPr>
          <p:nvPr>
            <p:ph type="sldImg" idx="2"/>
          </p:nvPr>
        </p:nvSpPr>
        <p:spPr>
          <a:xfrm>
            <a:off x="2547938" y="877888"/>
            <a:ext cx="4213225" cy="237013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30275" y="3379788"/>
            <a:ext cx="7448550" cy="2765425"/>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670675"/>
            <a:ext cx="4033838" cy="3524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273675" y="6670675"/>
            <a:ext cx="4033838" cy="352425"/>
          </a:xfrm>
          <a:prstGeom prst="rect">
            <a:avLst/>
          </a:prstGeom>
        </p:spPr>
        <p:txBody>
          <a:bodyPr vert="horz" lIns="91440" tIns="45720" rIns="91440" bIns="45720" rtlCol="0" anchor="b"/>
          <a:lstStyle>
            <a:lvl1pPr algn="r">
              <a:defRPr sz="1200"/>
            </a:lvl1pPr>
          </a:lstStyle>
          <a:p>
            <a:fld id="{AAE0F8FC-62BB-4BF8-9B55-0DC63FC147A6}" type="slidenum">
              <a:rPr lang="en-US" smtClean="0"/>
              <a:t>‹#›</a:t>
            </a:fld>
            <a:endParaRPr lang="en-US"/>
          </a:p>
        </p:txBody>
      </p:sp>
    </p:spTree>
    <p:extLst>
      <p:ext uri="{BB962C8B-B14F-4D97-AF65-F5344CB8AC3E}">
        <p14:creationId xmlns:p14="http://schemas.microsoft.com/office/powerpoint/2010/main" val="611222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6D6D7F6-CAFA-497F-9F22-79FEE349219B}" type="datetimeFigureOut">
              <a:rPr lang="en-US" smtClean="0"/>
              <a:t>4/23/2023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19460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D6D7F6-CAFA-497F-9F22-79FEE349219B}" type="datetimeFigureOut">
              <a:rPr lang="en-US" smtClean="0"/>
              <a:t>4/23/2023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31837038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D6D7F6-CAFA-497F-9F22-79FEE349219B}" type="datetimeFigureOut">
              <a:rPr lang="en-US" smtClean="0"/>
              <a:t>4/23/2023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1135141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6D6D7F6-CAFA-497F-9F22-79FEE349219B}" type="datetimeFigureOut">
              <a:rPr lang="en-US" smtClean="0"/>
              <a:t>4/23/2023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1495257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6D6D7F6-CAFA-497F-9F22-79FEE349219B}" type="datetimeFigureOut">
              <a:rPr lang="en-US" smtClean="0"/>
              <a:t>4/23/2023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15677404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6D6D7F6-CAFA-497F-9F22-79FEE349219B}" type="datetimeFigureOut">
              <a:rPr lang="en-US" smtClean="0"/>
              <a:t>4/23/2023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20406521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D6D7F6-CAFA-497F-9F22-79FEE349219B}" type="datetimeFigureOut">
              <a:rPr lang="en-US" smtClean="0"/>
              <a:t>4/23/2023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4048421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6D6D7F6-CAFA-497F-9F22-79FEE349219B}" type="datetimeFigureOut">
              <a:rPr lang="en-US" smtClean="0"/>
              <a:t>4/23/2023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12591793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6D6D7F6-CAFA-497F-9F22-79FEE349219B}" type="datetimeFigureOut">
              <a:rPr lang="en-US" smtClean="0"/>
              <a:t>4/23/2023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1178682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D6D7F6-CAFA-497F-9F22-79FEE349219B}" type="datetimeFigureOut">
              <a:rPr lang="en-US" smtClean="0"/>
              <a:t>4/23/2023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10654541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D6D7F6-CAFA-497F-9F22-79FEE349219B}" type="datetimeFigureOut">
              <a:rPr lang="en-US" smtClean="0"/>
              <a:t>4/23/2023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19476530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D6D7F6-CAFA-497F-9F22-79FEE349219B}" type="datetimeFigureOut">
              <a:rPr lang="en-US" smtClean="0"/>
              <a:t>4/23/2023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A02C53-1EEB-461D-9173-ECBBD308ADD3}" type="slidenum">
              <a:rPr lang="en-US" smtClean="0"/>
              <a:t>‹#›</a:t>
            </a:fld>
            <a:endParaRPr lang="en-US"/>
          </a:p>
        </p:txBody>
      </p:sp>
    </p:spTree>
    <p:extLst>
      <p:ext uri="{BB962C8B-B14F-4D97-AF65-F5344CB8AC3E}">
        <p14:creationId xmlns:p14="http://schemas.microsoft.com/office/powerpoint/2010/main" val="22002695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hyperlink" Target="mailto:neeraj.singh@iimrohtak.ac.in" TargetMode="Externa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NUL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6.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jpe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0C9EA-F302-4157-96AF-0E83016B26AD}"/>
              </a:ext>
            </a:extLst>
          </p:cNvPr>
          <p:cNvSpPr>
            <a:spLocks noGrp="1"/>
          </p:cNvSpPr>
          <p:nvPr>
            <p:ph type="title"/>
          </p:nvPr>
        </p:nvSpPr>
        <p:spPr>
          <a:xfrm>
            <a:off x="524205" y="1051625"/>
            <a:ext cx="10888579" cy="759251"/>
          </a:xfrm>
        </p:spPr>
        <p:txBody>
          <a:bodyPr>
            <a:noAutofit/>
          </a:bodyPr>
          <a:lstStyle/>
          <a:p>
            <a:pPr algn="ctr"/>
            <a:r>
              <a:rPr lang="en-IN" sz="4800" b="1" dirty="0" smtClean="0">
                <a:solidFill>
                  <a:schemeClr val="accent3">
                    <a:lumMod val="75000"/>
                  </a:schemeClr>
                </a:solidFill>
              </a:rPr>
              <a:t>Strategies and Business Models </a:t>
            </a:r>
            <a:br>
              <a:rPr lang="en-IN" sz="4800" b="1" dirty="0" smtClean="0">
                <a:solidFill>
                  <a:schemeClr val="accent3">
                    <a:lumMod val="75000"/>
                  </a:schemeClr>
                </a:solidFill>
              </a:rPr>
            </a:br>
            <a:r>
              <a:rPr lang="en-IN" sz="4800" b="1" dirty="0" smtClean="0">
                <a:solidFill>
                  <a:schemeClr val="accent3">
                    <a:lumMod val="75000"/>
                  </a:schemeClr>
                </a:solidFill>
              </a:rPr>
              <a:t>for </a:t>
            </a:r>
            <a:br>
              <a:rPr lang="en-IN" sz="4800" b="1" dirty="0" smtClean="0">
                <a:solidFill>
                  <a:schemeClr val="accent3">
                    <a:lumMod val="75000"/>
                  </a:schemeClr>
                </a:solidFill>
              </a:rPr>
            </a:br>
            <a:r>
              <a:rPr lang="en-IN" sz="4800" b="1" dirty="0" smtClean="0">
                <a:solidFill>
                  <a:schemeClr val="accent3">
                    <a:lumMod val="75000"/>
                  </a:schemeClr>
                </a:solidFill>
              </a:rPr>
              <a:t>Virtual World</a:t>
            </a:r>
            <a:endParaRPr lang="en-IN" sz="4800" b="1" dirty="0">
              <a:solidFill>
                <a:schemeClr val="accent3">
                  <a:lumMod val="75000"/>
                </a:schemeClr>
              </a:solidFill>
            </a:endParaRPr>
          </a:p>
        </p:txBody>
      </p:sp>
      <p:pic>
        <p:nvPicPr>
          <p:cNvPr id="1036" name="Picture 12" descr="Pipeline Vs. Platforms. The book Platform Revolution states… | by wasan  makhlouf | Medium">
            <a:extLst>
              <a:ext uri="{FF2B5EF4-FFF2-40B4-BE49-F238E27FC236}">
                <a16:creationId xmlns:a16="http://schemas.microsoft.com/office/drawing/2014/main" id="{80908B83-8714-4A0F-B7C3-E1F854936A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2931297"/>
            <a:ext cx="6705600" cy="3926703"/>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Agriculture, digital, farming, gardening, smart farm, tablet, water icon -  Download on Iconfinder">
            <a:extLst>
              <a:ext uri="{FF2B5EF4-FFF2-40B4-BE49-F238E27FC236}">
                <a16:creationId xmlns:a16="http://schemas.microsoft.com/office/drawing/2014/main" id="{C743932A-C5B8-4E33-9D78-9DDC8CE52A77}"/>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82000"/>
                    </a14:imgEffect>
                  </a14:imgLayer>
                </a14:imgProps>
              </a:ext>
              <a:ext uri="{28A0092B-C50C-407E-A947-70E740481C1C}">
                <a14:useLocalDpi xmlns:a14="http://schemas.microsoft.com/office/drawing/2010/main" val="0"/>
              </a:ext>
            </a:extLst>
          </a:blip>
          <a:srcRect/>
          <a:stretch>
            <a:fillRect/>
          </a:stretch>
        </p:blipFill>
        <p:spPr bwMode="auto">
          <a:xfrm>
            <a:off x="-76268" y="2202478"/>
            <a:ext cx="3701415" cy="370141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1261971-4A70-4DF6-A24F-DB7313332F51}"/>
              </a:ext>
            </a:extLst>
          </p:cNvPr>
          <p:cNvSpPr txBox="1"/>
          <p:nvPr/>
        </p:nvSpPr>
        <p:spPr>
          <a:xfrm>
            <a:off x="435428" y="5721013"/>
            <a:ext cx="3548880" cy="1169551"/>
          </a:xfrm>
          <a:prstGeom prst="rect">
            <a:avLst/>
          </a:prstGeom>
          <a:noFill/>
        </p:spPr>
        <p:txBody>
          <a:bodyPr wrap="square" rtlCol="0">
            <a:spAutoFit/>
          </a:bodyPr>
          <a:lstStyle/>
          <a:p>
            <a:r>
              <a:rPr lang="en-IN" sz="1400" b="1" dirty="0" err="1" smtClean="0"/>
              <a:t>Dr.</a:t>
            </a:r>
            <a:r>
              <a:rPr lang="en-IN" sz="1400" b="1" dirty="0" smtClean="0"/>
              <a:t> </a:t>
            </a:r>
            <a:r>
              <a:rPr lang="en-IN" sz="1400" b="1" dirty="0" err="1" smtClean="0"/>
              <a:t>Neeraj</a:t>
            </a:r>
            <a:r>
              <a:rPr lang="en-IN" sz="1400" b="1" dirty="0" smtClean="0"/>
              <a:t> Singh</a:t>
            </a:r>
          </a:p>
          <a:p>
            <a:r>
              <a:rPr lang="en-IN" sz="1400" dirty="0" smtClean="0"/>
              <a:t>Marketing &amp; Strategy Area</a:t>
            </a:r>
          </a:p>
          <a:p>
            <a:r>
              <a:rPr lang="en-IN" sz="1400" dirty="0" smtClean="0"/>
              <a:t>IIM Rohtak</a:t>
            </a:r>
          </a:p>
          <a:p>
            <a:r>
              <a:rPr lang="en-IN" sz="1400" dirty="0" smtClean="0"/>
              <a:t>neeraj.singh@iimrohtak.ac.in</a:t>
            </a:r>
            <a:endParaRPr lang="en-IN" sz="1400" dirty="0" smtClean="0">
              <a:hlinkClick r:id="rId5"/>
            </a:endParaRPr>
          </a:p>
          <a:p>
            <a:endParaRPr lang="en-IN" sz="1400" dirty="0"/>
          </a:p>
        </p:txBody>
      </p:sp>
    </p:spTree>
    <p:extLst>
      <p:ext uri="{BB962C8B-B14F-4D97-AF65-F5344CB8AC3E}">
        <p14:creationId xmlns:p14="http://schemas.microsoft.com/office/powerpoint/2010/main" val="22681916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9">
            <a:extLst>
              <a:ext uri="{FF2B5EF4-FFF2-40B4-BE49-F238E27FC236}">
                <a16:creationId xmlns:a16="http://schemas.microsoft.com/office/drawing/2014/main" id="{E6F09F25-0D20-4651-8C1E-6A4F77EB0CC7}"/>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5079936" y="894460"/>
            <a:ext cx="7662530" cy="4310067"/>
          </a:xfrm>
          <a:prstGeom prst="rect">
            <a:avLst/>
          </a:prstGeom>
        </p:spPr>
      </p:pic>
      <p:sp>
        <p:nvSpPr>
          <p:cNvPr id="4" name="Content Placeholder 3">
            <a:extLst>
              <a:ext uri="{FF2B5EF4-FFF2-40B4-BE49-F238E27FC236}">
                <a16:creationId xmlns:a16="http://schemas.microsoft.com/office/drawing/2014/main" id="{4E9B655E-0E5F-4CF7-B076-6F298992506E}"/>
              </a:ext>
            </a:extLst>
          </p:cNvPr>
          <p:cNvSpPr txBox="1">
            <a:spLocks noGrp="1"/>
          </p:cNvSpPr>
          <p:nvPr>
            <p:ph idx="1"/>
          </p:nvPr>
        </p:nvSpPr>
        <p:spPr>
          <a:xfrm>
            <a:off x="7573246" y="5072909"/>
            <a:ext cx="3456939" cy="847411"/>
          </a:xfrm>
          <a:prstGeom prst="rect">
            <a:avLst/>
          </a:prstGeom>
          <a:noFill/>
        </p:spPr>
        <p:txBody>
          <a:bodyPr wrap="square" rtlCol="0">
            <a:spAutoFit/>
          </a:bodyPr>
          <a:lstStyle/>
          <a:p>
            <a:pPr>
              <a:buFont typeface="Wingdings" panose="05000000000000000000" pitchFamily="2" charset="2"/>
              <a:buChar char="ü"/>
            </a:pPr>
            <a:r>
              <a:rPr lang="en-IN" sz="1200" i="1" dirty="0"/>
              <a:t>C</a:t>
            </a:r>
            <a:r>
              <a:rPr lang="en-IN" sz="1200" i="1" baseline="-25000" dirty="0"/>
              <a:t>1</a:t>
            </a:r>
            <a:r>
              <a:rPr lang="en-IN" sz="1200" i="1" dirty="0"/>
              <a:t>, C</a:t>
            </a:r>
            <a:r>
              <a:rPr lang="en-IN" sz="1200" i="1" baseline="-25000" dirty="0"/>
              <a:t>2</a:t>
            </a:r>
            <a:r>
              <a:rPr lang="en-IN" sz="1200" i="1" dirty="0"/>
              <a:t>, C</a:t>
            </a:r>
            <a:r>
              <a:rPr lang="en-IN" sz="1200" i="1" baseline="-25000" dirty="0"/>
              <a:t>3</a:t>
            </a:r>
            <a:r>
              <a:rPr lang="en-IN" sz="1200" i="1" dirty="0"/>
              <a:t>…C</a:t>
            </a:r>
            <a:r>
              <a:rPr lang="en-IN" sz="1200" i="1" baseline="-25000" dirty="0"/>
              <a:t>n </a:t>
            </a:r>
            <a:r>
              <a:rPr lang="en-IN" sz="1200" i="1" dirty="0"/>
              <a:t>are </a:t>
            </a:r>
            <a:r>
              <a:rPr lang="en-IN" sz="1200" i="1" dirty="0" smtClean="0"/>
              <a:t>complementors</a:t>
            </a:r>
          </a:p>
          <a:p>
            <a:pPr>
              <a:buFont typeface="Wingdings" panose="05000000000000000000" pitchFamily="2" charset="2"/>
              <a:buChar char="ü"/>
            </a:pPr>
            <a:r>
              <a:rPr lang="en-IN" sz="1200" i="1" dirty="0" smtClean="0"/>
              <a:t> </a:t>
            </a:r>
            <a:r>
              <a:rPr lang="en-IN" sz="1200" i="1" dirty="0"/>
              <a:t>L is the lead </a:t>
            </a:r>
            <a:r>
              <a:rPr lang="en-IN" sz="1200" i="1" dirty="0" smtClean="0"/>
              <a:t>firm</a:t>
            </a:r>
          </a:p>
          <a:p>
            <a:pPr>
              <a:buFont typeface="Wingdings" panose="05000000000000000000" pitchFamily="2" charset="2"/>
              <a:buChar char="ü"/>
            </a:pPr>
            <a:r>
              <a:rPr lang="en-IN" sz="1200" i="1" dirty="0" smtClean="0"/>
              <a:t> </a:t>
            </a:r>
            <a:r>
              <a:rPr lang="en-IN" sz="1200" i="1" dirty="0"/>
              <a:t>U is the end </a:t>
            </a:r>
            <a:r>
              <a:rPr lang="en-IN" sz="1200" i="1" dirty="0" smtClean="0"/>
              <a:t>users </a:t>
            </a:r>
            <a:r>
              <a:rPr lang="en-IN" sz="1200" i="1" dirty="0"/>
              <a:t>of the </a:t>
            </a:r>
            <a:r>
              <a:rPr lang="en-IN" sz="1200" i="1" dirty="0" smtClean="0"/>
              <a:t>platform</a:t>
            </a:r>
            <a:endParaRPr lang="en-IN" sz="1200" i="1" dirty="0"/>
          </a:p>
        </p:txBody>
      </p:sp>
      <p:sp>
        <p:nvSpPr>
          <p:cNvPr id="6" name="TextBox 5">
            <a:extLst>
              <a:ext uri="{FF2B5EF4-FFF2-40B4-BE49-F238E27FC236}">
                <a16:creationId xmlns:a16="http://schemas.microsoft.com/office/drawing/2014/main" id="{125F00CE-3358-475B-A73F-A6B8D680DE82}"/>
              </a:ext>
            </a:extLst>
          </p:cNvPr>
          <p:cNvSpPr txBox="1"/>
          <p:nvPr/>
        </p:nvSpPr>
        <p:spPr>
          <a:xfrm>
            <a:off x="595625" y="410888"/>
            <a:ext cx="9819227" cy="523220"/>
          </a:xfrm>
          <a:prstGeom prst="rect">
            <a:avLst/>
          </a:prstGeom>
          <a:noFill/>
        </p:spPr>
        <p:txBody>
          <a:bodyPr wrap="square" rtlCol="0">
            <a:spAutoFit/>
          </a:bodyPr>
          <a:lstStyle/>
          <a:p>
            <a:r>
              <a:rPr lang="en-IN" sz="2800" b="1" dirty="0" smtClean="0"/>
              <a:t>The conceptual schematics of digital platforms</a:t>
            </a:r>
            <a:endParaRPr lang="en-IN" sz="2800" baseline="30000" dirty="0"/>
          </a:p>
        </p:txBody>
      </p:sp>
      <p:sp>
        <p:nvSpPr>
          <p:cNvPr id="7" name="TextBox 6">
            <a:extLst>
              <a:ext uri="{FF2B5EF4-FFF2-40B4-BE49-F238E27FC236}">
                <a16:creationId xmlns:a16="http://schemas.microsoft.com/office/drawing/2014/main" id="{B2D4F3A4-A66A-4B73-A7B1-BD3FDFDFA9C3}"/>
              </a:ext>
            </a:extLst>
          </p:cNvPr>
          <p:cNvSpPr txBox="1"/>
          <p:nvPr/>
        </p:nvSpPr>
        <p:spPr>
          <a:xfrm>
            <a:off x="404038" y="6156705"/>
            <a:ext cx="11710976" cy="564770"/>
          </a:xfrm>
          <a:prstGeom prst="rect">
            <a:avLst/>
          </a:prstGeom>
          <a:noFill/>
        </p:spPr>
        <p:txBody>
          <a:bodyPr wrap="square" rtlCol="0">
            <a:spAutoFit/>
          </a:bodyPr>
          <a:lstStyle/>
          <a:p>
            <a:pPr marL="228600" indent="-228600">
              <a:buFont typeface="+mj-lt"/>
              <a:buAutoNum type="arabicPeriod"/>
            </a:pPr>
            <a:r>
              <a:rPr lang="en-US" sz="1000" dirty="0">
                <a:latin typeface="Times New Roman" panose="02020603050405020304" pitchFamily="18" charset="0"/>
                <a:cs typeface="Times New Roman" panose="02020603050405020304" pitchFamily="18" charset="0"/>
              </a:rPr>
              <a:t>De </a:t>
            </a:r>
            <a:r>
              <a:rPr lang="en-US" sz="1000" dirty="0" err="1">
                <a:latin typeface="Times New Roman" panose="02020603050405020304" pitchFamily="18" charset="0"/>
                <a:cs typeface="Times New Roman" panose="02020603050405020304" pitchFamily="18" charset="0"/>
              </a:rPr>
              <a:t>Reuver</a:t>
            </a:r>
            <a:r>
              <a:rPr lang="en-US" sz="1000" dirty="0">
                <a:latin typeface="Times New Roman" panose="02020603050405020304" pitchFamily="18" charset="0"/>
                <a:cs typeface="Times New Roman" panose="02020603050405020304" pitchFamily="18" charset="0"/>
              </a:rPr>
              <a:t>, M., </a:t>
            </a:r>
            <a:r>
              <a:rPr lang="en-US" sz="1000" dirty="0" err="1">
                <a:latin typeface="Times New Roman" panose="02020603050405020304" pitchFamily="18" charset="0"/>
                <a:cs typeface="Times New Roman" panose="02020603050405020304" pitchFamily="18" charset="0"/>
              </a:rPr>
              <a:t>Sørensen</a:t>
            </a:r>
            <a:r>
              <a:rPr lang="en-US" sz="1000" dirty="0">
                <a:latin typeface="Times New Roman" panose="02020603050405020304" pitchFamily="18" charset="0"/>
                <a:cs typeface="Times New Roman" panose="02020603050405020304" pitchFamily="18" charset="0"/>
              </a:rPr>
              <a:t>, C., &amp; </a:t>
            </a:r>
            <a:r>
              <a:rPr lang="en-US" sz="1000" dirty="0" err="1">
                <a:latin typeface="Times New Roman" panose="02020603050405020304" pitchFamily="18" charset="0"/>
                <a:cs typeface="Times New Roman" panose="02020603050405020304" pitchFamily="18" charset="0"/>
              </a:rPr>
              <a:t>Basole</a:t>
            </a:r>
            <a:r>
              <a:rPr lang="en-US" sz="1000" dirty="0">
                <a:latin typeface="Times New Roman" panose="02020603050405020304" pitchFamily="18" charset="0"/>
                <a:cs typeface="Times New Roman" panose="02020603050405020304" pitchFamily="18" charset="0"/>
              </a:rPr>
              <a:t>, R. C. (2018). The digital platform: a research agenda. </a:t>
            </a:r>
            <a:r>
              <a:rPr lang="en-US" sz="1000" i="1" dirty="0">
                <a:latin typeface="Times New Roman" panose="02020603050405020304" pitchFamily="18" charset="0"/>
                <a:cs typeface="Times New Roman" panose="02020603050405020304" pitchFamily="18" charset="0"/>
              </a:rPr>
              <a:t>Journal of information technology</a:t>
            </a:r>
            <a:r>
              <a:rPr lang="en-US" sz="1000" dirty="0">
                <a:latin typeface="Times New Roman" panose="02020603050405020304" pitchFamily="18" charset="0"/>
                <a:cs typeface="Times New Roman" panose="02020603050405020304" pitchFamily="18" charset="0"/>
              </a:rPr>
              <a:t>, </a:t>
            </a:r>
            <a:r>
              <a:rPr lang="en-US" sz="1000" i="1" dirty="0">
                <a:latin typeface="Times New Roman" panose="02020603050405020304" pitchFamily="18" charset="0"/>
                <a:cs typeface="Times New Roman" panose="02020603050405020304" pitchFamily="18" charset="0"/>
              </a:rPr>
              <a:t>33</a:t>
            </a:r>
            <a:r>
              <a:rPr lang="en-US" sz="1000" dirty="0">
                <a:latin typeface="Times New Roman" panose="02020603050405020304" pitchFamily="18" charset="0"/>
                <a:cs typeface="Times New Roman" panose="02020603050405020304" pitchFamily="18" charset="0"/>
              </a:rPr>
              <a:t>(2), </a:t>
            </a:r>
            <a:r>
              <a:rPr lang="en-US" sz="1000" dirty="0" smtClean="0">
                <a:latin typeface="Times New Roman" panose="02020603050405020304" pitchFamily="18" charset="0"/>
                <a:cs typeface="Times New Roman" panose="02020603050405020304" pitchFamily="18" charset="0"/>
              </a:rPr>
              <a:t>124-135.</a:t>
            </a:r>
            <a:endParaRPr lang="en-IN" sz="10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228600" indent="-228600">
              <a:buFont typeface="+mj-lt"/>
              <a:buAutoNum type="arabicPeriod"/>
            </a:pPr>
            <a:r>
              <a:rPr lang="en-US" sz="1000" dirty="0" err="1">
                <a:latin typeface="Times New Roman" panose="02020603050405020304" pitchFamily="18" charset="0"/>
                <a:cs typeface="Times New Roman" panose="02020603050405020304" pitchFamily="18" charset="0"/>
              </a:rPr>
              <a:t>Cenamor</a:t>
            </a:r>
            <a:r>
              <a:rPr lang="en-US" sz="1000" dirty="0">
                <a:latin typeface="Times New Roman" panose="02020603050405020304" pitchFamily="18" charset="0"/>
                <a:cs typeface="Times New Roman" panose="02020603050405020304" pitchFamily="18" charset="0"/>
              </a:rPr>
              <a:t>, J. (2021). Complementor competitive advantage: A framework for strategic decisions. </a:t>
            </a:r>
            <a:r>
              <a:rPr lang="en-US" sz="1000" i="1" dirty="0">
                <a:latin typeface="Times New Roman" panose="02020603050405020304" pitchFamily="18" charset="0"/>
                <a:cs typeface="Times New Roman" panose="02020603050405020304" pitchFamily="18" charset="0"/>
              </a:rPr>
              <a:t>Journal of Business Research</a:t>
            </a:r>
            <a:r>
              <a:rPr lang="en-US" sz="1000" dirty="0">
                <a:latin typeface="Times New Roman" panose="02020603050405020304" pitchFamily="18" charset="0"/>
                <a:cs typeface="Times New Roman" panose="02020603050405020304" pitchFamily="18" charset="0"/>
              </a:rPr>
              <a:t>, </a:t>
            </a:r>
            <a:r>
              <a:rPr lang="en-US" sz="1000" i="1" dirty="0">
                <a:latin typeface="Times New Roman" panose="02020603050405020304" pitchFamily="18" charset="0"/>
                <a:cs typeface="Times New Roman" panose="02020603050405020304" pitchFamily="18" charset="0"/>
              </a:rPr>
              <a:t>122</a:t>
            </a:r>
            <a:r>
              <a:rPr lang="en-US" sz="1000" dirty="0">
                <a:latin typeface="Times New Roman" panose="02020603050405020304" pitchFamily="18" charset="0"/>
                <a:cs typeface="Times New Roman" panose="02020603050405020304" pitchFamily="18" charset="0"/>
              </a:rPr>
              <a:t>, 335-343.</a:t>
            </a:r>
            <a:endParaRPr lang="en-IN" sz="1000" dirty="0">
              <a:effectLst/>
              <a:latin typeface="Times New Roman" panose="02020603050405020304" pitchFamily="18" charset="0"/>
              <a:ea typeface="Calibri" panose="020F0502020204030204" pitchFamily="34" charset="0"/>
              <a:cs typeface="Times New Roman" panose="02020603050405020304" pitchFamily="18" charset="0"/>
            </a:endParaRPr>
          </a:p>
          <a:p>
            <a:pPr marL="228600" indent="-228600">
              <a:lnSpc>
                <a:spcPct val="107000"/>
              </a:lnSpc>
              <a:spcAft>
                <a:spcPts val="800"/>
              </a:spcAft>
              <a:buFont typeface="+mj-lt"/>
              <a:buAutoNum type="arabicPeriod"/>
            </a:pPr>
            <a:r>
              <a:rPr lang="en-US" sz="1000" dirty="0" err="1">
                <a:latin typeface="Times New Roman" panose="02020603050405020304" pitchFamily="18" charset="0"/>
                <a:cs typeface="Times New Roman" panose="02020603050405020304" pitchFamily="18" charset="0"/>
              </a:rPr>
              <a:t>Cusumano</a:t>
            </a:r>
            <a:r>
              <a:rPr lang="en-US" sz="1000" dirty="0">
                <a:latin typeface="Times New Roman" panose="02020603050405020304" pitchFamily="18" charset="0"/>
                <a:cs typeface="Times New Roman" panose="02020603050405020304" pitchFamily="18" charset="0"/>
              </a:rPr>
              <a:t>, M., </a:t>
            </a:r>
            <a:r>
              <a:rPr lang="en-US" sz="1000" dirty="0" err="1">
                <a:latin typeface="Times New Roman" panose="02020603050405020304" pitchFamily="18" charset="0"/>
                <a:cs typeface="Times New Roman" panose="02020603050405020304" pitchFamily="18" charset="0"/>
              </a:rPr>
              <a:t>Yoffie</a:t>
            </a:r>
            <a:r>
              <a:rPr lang="en-US" sz="1000" dirty="0">
                <a:latin typeface="Times New Roman" panose="02020603050405020304" pitchFamily="18" charset="0"/>
                <a:cs typeface="Times New Roman" panose="02020603050405020304" pitchFamily="18" charset="0"/>
              </a:rPr>
              <a:t>, D., &amp; </a:t>
            </a:r>
            <a:r>
              <a:rPr lang="en-US" sz="1000" dirty="0" err="1">
                <a:latin typeface="Times New Roman" panose="02020603050405020304" pitchFamily="18" charset="0"/>
                <a:cs typeface="Times New Roman" panose="02020603050405020304" pitchFamily="18" charset="0"/>
              </a:rPr>
              <a:t>Gawer</a:t>
            </a:r>
            <a:r>
              <a:rPr lang="en-US" sz="1000" dirty="0">
                <a:latin typeface="Times New Roman" panose="02020603050405020304" pitchFamily="18" charset="0"/>
                <a:cs typeface="Times New Roman" panose="02020603050405020304" pitchFamily="18" charset="0"/>
              </a:rPr>
              <a:t>, A. (2020). </a:t>
            </a:r>
            <a:r>
              <a:rPr lang="en-US" sz="1000" i="1" dirty="0">
                <a:latin typeface="Times New Roman" panose="02020603050405020304" pitchFamily="18" charset="0"/>
                <a:cs typeface="Times New Roman" panose="02020603050405020304" pitchFamily="18" charset="0"/>
              </a:rPr>
              <a:t>The future of platforms</a:t>
            </a:r>
            <a:r>
              <a:rPr lang="en-US" sz="1000" dirty="0">
                <a:latin typeface="Times New Roman" panose="02020603050405020304" pitchFamily="18" charset="0"/>
                <a:cs typeface="Times New Roman" panose="02020603050405020304" pitchFamily="18" charset="0"/>
              </a:rPr>
              <a:t>. MIT Sloan Management </a:t>
            </a:r>
            <a:r>
              <a:rPr lang="en-US" sz="1000" dirty="0" smtClean="0">
                <a:latin typeface="Times New Roman" panose="02020603050405020304" pitchFamily="18" charset="0"/>
                <a:cs typeface="Times New Roman" panose="02020603050405020304" pitchFamily="18" charset="0"/>
              </a:rPr>
              <a:t>Review, 46-54.</a:t>
            </a:r>
            <a:endParaRPr lang="en-IN" sz="1000" dirty="0" smtClean="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5D9B148E-2B4A-44E7-8516-52AF6AEDC549}"/>
              </a:ext>
            </a:extLst>
          </p:cNvPr>
          <p:cNvSpPr txBox="1"/>
          <p:nvPr/>
        </p:nvSpPr>
        <p:spPr>
          <a:xfrm>
            <a:off x="10107764" y="2772494"/>
            <a:ext cx="1844842" cy="276999"/>
          </a:xfrm>
          <a:prstGeom prst="rect">
            <a:avLst/>
          </a:prstGeom>
          <a:noFill/>
        </p:spPr>
        <p:txBody>
          <a:bodyPr wrap="square" rtlCol="0">
            <a:spAutoFit/>
          </a:bodyPr>
          <a:lstStyle/>
          <a:p>
            <a:r>
              <a:rPr lang="en-IN" sz="1200" i="1" dirty="0"/>
              <a:t>Dynamic interactions</a:t>
            </a:r>
          </a:p>
        </p:txBody>
      </p:sp>
      <p:sp>
        <p:nvSpPr>
          <p:cNvPr id="2" name="Slide Number Placeholder 1">
            <a:extLst>
              <a:ext uri="{FF2B5EF4-FFF2-40B4-BE49-F238E27FC236}">
                <a16:creationId xmlns:a16="http://schemas.microsoft.com/office/drawing/2014/main" id="{2A2863DA-DAC7-4EBF-954C-6887A77F5690}"/>
              </a:ext>
            </a:extLst>
          </p:cNvPr>
          <p:cNvSpPr>
            <a:spLocks noGrp="1"/>
          </p:cNvSpPr>
          <p:nvPr>
            <p:ph type="sldNum" sz="quarter" idx="12"/>
          </p:nvPr>
        </p:nvSpPr>
        <p:spPr/>
        <p:txBody>
          <a:bodyPr/>
          <a:lstStyle/>
          <a:p>
            <a:fld id="{DA319960-D80A-487D-941D-93EB5C0E1AB4}" type="slidenum">
              <a:rPr lang="en-IN" smtClean="0"/>
              <a:t>2</a:t>
            </a:fld>
            <a:endParaRPr lang="en-IN" dirty="0"/>
          </a:p>
        </p:txBody>
      </p:sp>
      <p:sp>
        <p:nvSpPr>
          <p:cNvPr id="8" name="TextBox 7"/>
          <p:cNvSpPr txBox="1"/>
          <p:nvPr/>
        </p:nvSpPr>
        <p:spPr>
          <a:xfrm>
            <a:off x="595624" y="5183903"/>
            <a:ext cx="4368800" cy="276999"/>
          </a:xfrm>
          <a:prstGeom prst="rect">
            <a:avLst/>
          </a:prstGeom>
          <a:noFill/>
        </p:spPr>
        <p:txBody>
          <a:bodyPr wrap="square" rtlCol="0">
            <a:spAutoFit/>
          </a:bodyPr>
          <a:lstStyle/>
          <a:p>
            <a:r>
              <a:rPr lang="en-US" sz="1200" b="1" dirty="0" smtClean="0"/>
              <a:t>Source</a:t>
            </a:r>
            <a:r>
              <a:rPr lang="en-US" sz="1200" dirty="0" smtClean="0"/>
              <a:t>: Authors’ conceptualization based on literature review.</a:t>
            </a:r>
            <a:endParaRPr lang="en-US" sz="1200" dirty="0"/>
          </a:p>
        </p:txBody>
      </p:sp>
      <p:sp>
        <p:nvSpPr>
          <p:cNvPr id="9" name="TextBox 8"/>
          <p:cNvSpPr txBox="1"/>
          <p:nvPr/>
        </p:nvSpPr>
        <p:spPr>
          <a:xfrm>
            <a:off x="595625" y="1366000"/>
            <a:ext cx="5454300" cy="1200329"/>
          </a:xfrm>
          <a:prstGeom prst="rect">
            <a:avLst/>
          </a:prstGeom>
          <a:noFill/>
        </p:spPr>
        <p:txBody>
          <a:bodyPr wrap="square" rtlCol="0">
            <a:spAutoFit/>
          </a:bodyPr>
          <a:lstStyle/>
          <a:p>
            <a:pPr algn="just"/>
            <a:r>
              <a:rPr lang="en-IN" dirty="0">
                <a:latin typeface="Times New Roman" panose="02020603050405020304" pitchFamily="18" charset="0"/>
                <a:cs typeface="Times New Roman" panose="02020603050405020304" pitchFamily="18" charset="0"/>
              </a:rPr>
              <a:t>The </a:t>
            </a:r>
            <a:r>
              <a:rPr lang="en-IN" dirty="0" smtClean="0">
                <a:latin typeface="Times New Roman" panose="02020603050405020304" pitchFamily="18" charset="0"/>
                <a:cs typeface="Times New Roman" panose="02020603050405020304" pitchFamily="18" charset="0"/>
              </a:rPr>
              <a:t>digital </a:t>
            </a:r>
            <a:r>
              <a:rPr lang="en-IN" dirty="0">
                <a:latin typeface="Times New Roman" panose="02020603050405020304" pitchFamily="18" charset="0"/>
                <a:cs typeface="Times New Roman" panose="02020603050405020304" pitchFamily="18" charset="0"/>
              </a:rPr>
              <a:t>platforms are sociotechnical systems consisting of technical elements, organizational </a:t>
            </a:r>
            <a:r>
              <a:rPr lang="en-IN" dirty="0" smtClean="0">
                <a:latin typeface="Times New Roman" panose="02020603050405020304" pitchFamily="18" charset="0"/>
                <a:cs typeface="Times New Roman" panose="02020603050405020304" pitchFamily="18" charset="0"/>
              </a:rPr>
              <a:t>standards, processes</a:t>
            </a:r>
            <a:r>
              <a:rPr lang="en-IN" dirty="0">
                <a:latin typeface="Times New Roman" panose="02020603050405020304" pitchFamily="18" charset="0"/>
                <a:cs typeface="Times New Roman" panose="02020603050405020304" pitchFamily="18" charset="0"/>
              </a:rPr>
              <a:t>, </a:t>
            </a:r>
            <a:r>
              <a:rPr lang="en-IN" b="1" dirty="0">
                <a:latin typeface="Times New Roman" panose="02020603050405020304" pitchFamily="18" charset="0"/>
                <a:cs typeface="Times New Roman" panose="02020603050405020304" pitchFamily="18" charset="0"/>
              </a:rPr>
              <a:t>lead firms and a dynamic network of </a:t>
            </a:r>
            <a:r>
              <a:rPr lang="en-IN" b="1" dirty="0" smtClean="0">
                <a:latin typeface="Times New Roman" panose="02020603050405020304" pitchFamily="18" charset="0"/>
                <a:cs typeface="Times New Roman" panose="02020603050405020304" pitchFamily="18" charset="0"/>
              </a:rPr>
              <a:t>complementors.</a:t>
            </a:r>
            <a:r>
              <a:rPr lang="en-IN" baseline="30000" dirty="0" smtClean="0">
                <a:latin typeface="Times New Roman" panose="02020603050405020304" pitchFamily="18" charset="0"/>
                <a:cs typeface="Times New Roman" panose="02020603050405020304" pitchFamily="18" charset="0"/>
              </a:rPr>
              <a:t>1,2,3</a:t>
            </a:r>
            <a:endParaRPr lang="en-US" baseline="30000" dirty="0">
              <a:latin typeface="Times New Roman" panose="02020603050405020304" pitchFamily="18" charset="0"/>
              <a:cs typeface="Times New Roman" panose="02020603050405020304" pitchFamily="18" charset="0"/>
            </a:endParaRPr>
          </a:p>
        </p:txBody>
      </p:sp>
      <p:sp>
        <p:nvSpPr>
          <p:cNvPr id="10" name="TextBox 9"/>
          <p:cNvSpPr txBox="1"/>
          <p:nvPr/>
        </p:nvSpPr>
        <p:spPr>
          <a:xfrm>
            <a:off x="595624" y="2675524"/>
            <a:ext cx="5454301" cy="2646878"/>
          </a:xfrm>
          <a:prstGeom prst="rect">
            <a:avLst/>
          </a:prstGeom>
          <a:noFill/>
        </p:spPr>
        <p:txBody>
          <a:bodyPr wrap="square" rtlCol="0">
            <a:spAutoFit/>
          </a:bodyPr>
          <a:lstStyle/>
          <a:p>
            <a:r>
              <a:rPr lang="en-IN" dirty="0">
                <a:latin typeface="Times New Roman" panose="02020603050405020304" pitchFamily="18" charset="0"/>
                <a:cs typeface="Times New Roman" panose="02020603050405020304" pitchFamily="18" charset="0"/>
              </a:rPr>
              <a:t>C</a:t>
            </a:r>
            <a:r>
              <a:rPr lang="en-IN" dirty="0" smtClean="0">
                <a:latin typeface="Times New Roman" panose="02020603050405020304" pitchFamily="18" charset="0"/>
                <a:cs typeface="Times New Roman" panose="02020603050405020304" pitchFamily="18" charset="0"/>
              </a:rPr>
              <a:t>omplementors </a:t>
            </a:r>
            <a:r>
              <a:rPr lang="en-IN" dirty="0">
                <a:latin typeface="Times New Roman" panose="02020603050405020304" pitchFamily="18" charset="0"/>
                <a:cs typeface="Times New Roman" panose="02020603050405020304" pitchFamily="18" charset="0"/>
              </a:rPr>
              <a:t>on the </a:t>
            </a:r>
            <a:r>
              <a:rPr lang="en-IN" dirty="0" smtClean="0">
                <a:latin typeface="Times New Roman" panose="02020603050405020304" pitchFamily="18" charset="0"/>
                <a:cs typeface="Times New Roman" panose="02020603050405020304" pitchFamily="18" charset="0"/>
              </a:rPr>
              <a:t>food delivery platforms (for instance) include: </a:t>
            </a:r>
            <a:r>
              <a:rPr lang="en-IN" baseline="30000" dirty="0" smtClean="0">
                <a:latin typeface="Times New Roman" panose="02020603050405020304" pitchFamily="18" charset="0"/>
                <a:cs typeface="Times New Roman" panose="02020603050405020304" pitchFamily="18" charset="0"/>
              </a:rPr>
              <a:t>2,3</a:t>
            </a:r>
            <a:r>
              <a:rPr lang="en-IN" dirty="0" smtClean="0">
                <a:latin typeface="Times New Roman" panose="02020603050405020304" pitchFamily="18" charset="0"/>
                <a:cs typeface="Times New Roman" panose="02020603050405020304" pitchFamily="18" charset="0"/>
              </a:rPr>
              <a:t>  </a:t>
            </a:r>
          </a:p>
          <a:p>
            <a:pPr marL="742950" lvl="1" indent="-285750">
              <a:buFont typeface="Arial" panose="020B0604020202020204" pitchFamily="34" charset="0"/>
              <a:buChar char="•"/>
            </a:pPr>
            <a:r>
              <a:rPr lang="en-IN" sz="1600" dirty="0" smtClean="0">
                <a:latin typeface="Times New Roman" panose="02020603050405020304" pitchFamily="18" charset="0"/>
                <a:cs typeface="Times New Roman" panose="02020603050405020304" pitchFamily="18" charset="0"/>
              </a:rPr>
              <a:t>Physical restaurants</a:t>
            </a:r>
          </a:p>
          <a:p>
            <a:pPr marL="742950" lvl="1" indent="-285750">
              <a:buFont typeface="Arial" panose="020B0604020202020204" pitchFamily="34" charset="0"/>
              <a:buChar char="•"/>
            </a:pPr>
            <a:r>
              <a:rPr lang="en-IN" sz="1600" dirty="0">
                <a:latin typeface="Times New Roman" panose="02020603050405020304" pitchFamily="18" charset="0"/>
                <a:cs typeface="Times New Roman" panose="02020603050405020304" pitchFamily="18" charset="0"/>
              </a:rPr>
              <a:t>H</a:t>
            </a:r>
            <a:r>
              <a:rPr lang="en-IN" sz="1600" dirty="0" smtClean="0">
                <a:latin typeface="Times New Roman" panose="02020603050405020304" pitchFamily="18" charset="0"/>
                <a:cs typeface="Times New Roman" panose="02020603050405020304" pitchFamily="18" charset="0"/>
              </a:rPr>
              <a:t>yper-local </a:t>
            </a:r>
            <a:r>
              <a:rPr lang="en-IN" sz="1600" dirty="0">
                <a:latin typeface="Times New Roman" panose="02020603050405020304" pitchFamily="18" charset="0"/>
                <a:cs typeface="Times New Roman" panose="02020603050405020304" pitchFamily="18" charset="0"/>
              </a:rPr>
              <a:t>logistic </a:t>
            </a:r>
            <a:r>
              <a:rPr lang="en-IN" sz="1600" dirty="0" smtClean="0">
                <a:latin typeface="Times New Roman" panose="02020603050405020304" pitchFamily="18" charset="0"/>
                <a:cs typeface="Times New Roman" panose="02020603050405020304" pitchFamily="18" charset="0"/>
              </a:rPr>
              <a:t>partners</a:t>
            </a:r>
          </a:p>
          <a:p>
            <a:pPr marL="742950" lvl="1" indent="-285750">
              <a:buFont typeface="Arial" panose="020B0604020202020204" pitchFamily="34" charset="0"/>
              <a:buChar char="•"/>
            </a:pPr>
            <a:r>
              <a:rPr lang="en-IN" sz="1600" dirty="0">
                <a:latin typeface="Times New Roman" panose="02020603050405020304" pitchFamily="18" charset="0"/>
                <a:cs typeface="Times New Roman" panose="02020603050405020304" pitchFamily="18" charset="0"/>
              </a:rPr>
              <a:t>T</a:t>
            </a:r>
            <a:r>
              <a:rPr lang="en-IN" sz="1600" dirty="0" smtClean="0">
                <a:latin typeface="Times New Roman" panose="02020603050405020304" pitchFamily="18" charset="0"/>
                <a:cs typeface="Times New Roman" panose="02020603050405020304" pitchFamily="18" charset="0"/>
              </a:rPr>
              <a:t>echnology developers</a:t>
            </a:r>
          </a:p>
          <a:p>
            <a:pPr marL="742950" lvl="1" indent="-285750">
              <a:buFont typeface="Arial" panose="020B0604020202020204" pitchFamily="34" charset="0"/>
              <a:buChar char="•"/>
            </a:pPr>
            <a:r>
              <a:rPr lang="en-IN" sz="1600" dirty="0">
                <a:latin typeface="Times New Roman" panose="02020603050405020304" pitchFamily="18" charset="0"/>
                <a:cs typeface="Times New Roman" panose="02020603050405020304" pitchFamily="18" charset="0"/>
              </a:rPr>
              <a:t>S</a:t>
            </a:r>
            <a:r>
              <a:rPr lang="en-IN" sz="1600" dirty="0" smtClean="0">
                <a:latin typeface="Times New Roman" panose="02020603050405020304" pitchFamily="18" charset="0"/>
                <a:cs typeface="Times New Roman" panose="02020603050405020304" pitchFamily="18" charset="0"/>
              </a:rPr>
              <a:t>ocial </a:t>
            </a:r>
            <a:r>
              <a:rPr lang="en-IN" sz="1600" dirty="0">
                <a:latin typeface="Times New Roman" panose="02020603050405020304" pitchFamily="18" charset="0"/>
                <a:cs typeface="Times New Roman" panose="02020603050405020304" pitchFamily="18" charset="0"/>
              </a:rPr>
              <a:t>media </a:t>
            </a:r>
            <a:r>
              <a:rPr lang="en-IN" sz="1600" dirty="0" smtClean="0">
                <a:latin typeface="Times New Roman" panose="02020603050405020304" pitchFamily="18" charset="0"/>
                <a:cs typeface="Times New Roman" panose="02020603050405020304" pitchFamily="18" charset="0"/>
              </a:rPr>
              <a:t>modules</a:t>
            </a:r>
          </a:p>
          <a:p>
            <a:pPr marL="742950" lvl="1" indent="-285750">
              <a:buFont typeface="Arial" panose="020B0604020202020204" pitchFamily="34" charset="0"/>
              <a:buChar char="•"/>
            </a:pPr>
            <a:r>
              <a:rPr lang="en-IN" sz="1600" dirty="0">
                <a:latin typeface="Times New Roman" panose="02020603050405020304" pitchFamily="18" charset="0"/>
                <a:cs typeface="Times New Roman" panose="02020603050405020304" pitchFamily="18" charset="0"/>
              </a:rPr>
              <a:t>B</a:t>
            </a:r>
            <a:r>
              <a:rPr lang="en-IN" sz="1600" dirty="0" smtClean="0">
                <a:latin typeface="Times New Roman" panose="02020603050405020304" pitchFamily="18" charset="0"/>
                <a:cs typeface="Times New Roman" panose="02020603050405020304" pitchFamily="18" charset="0"/>
              </a:rPr>
              <a:t>anks </a:t>
            </a:r>
            <a:r>
              <a:rPr lang="en-IN" sz="1600" dirty="0">
                <a:latin typeface="Times New Roman" panose="02020603050405020304" pitchFamily="18" charset="0"/>
                <a:cs typeface="Times New Roman" panose="02020603050405020304" pitchFamily="18" charset="0"/>
              </a:rPr>
              <a:t>and payment partners (including mobile wallets</a:t>
            </a:r>
            <a:r>
              <a:rPr lang="en-IN" sz="1600" dirty="0" smtClean="0">
                <a:latin typeface="Times New Roman" panose="02020603050405020304" pitchFamily="18" charset="0"/>
                <a:cs typeface="Times New Roman" panose="02020603050405020304" pitchFamily="18" charset="0"/>
              </a:rPr>
              <a:t>)</a:t>
            </a:r>
          </a:p>
          <a:p>
            <a:pPr marL="742950" lvl="1" indent="-285750">
              <a:buFont typeface="Arial" panose="020B0604020202020204" pitchFamily="34" charset="0"/>
              <a:buChar char="•"/>
            </a:pPr>
            <a:r>
              <a:rPr lang="en-IN" sz="1600" dirty="0" smtClean="0">
                <a:latin typeface="Times New Roman" panose="02020603050405020304" pitchFamily="18" charset="0"/>
                <a:cs typeface="Times New Roman" panose="02020603050405020304" pitchFamily="18" charset="0"/>
              </a:rPr>
              <a:t>Real estate entities (For </a:t>
            </a:r>
            <a:r>
              <a:rPr lang="en-IN" sz="1600" b="1" dirty="0" smtClean="0">
                <a:latin typeface="Times New Roman" panose="02020603050405020304" pitchFamily="18" charset="0"/>
                <a:cs typeface="Times New Roman" panose="02020603050405020304" pitchFamily="18" charset="0"/>
              </a:rPr>
              <a:t>Dark kitchens </a:t>
            </a:r>
            <a:r>
              <a:rPr lang="en-IN" sz="1600" dirty="0" smtClean="0">
                <a:latin typeface="Times New Roman" panose="02020603050405020304" pitchFamily="18" charset="0"/>
                <a:cs typeface="Times New Roman" panose="02020603050405020304" pitchFamily="18" charset="0"/>
              </a:rPr>
              <a:t>and </a:t>
            </a:r>
            <a:r>
              <a:rPr lang="en-IN" sz="1600" b="1" dirty="0" smtClean="0">
                <a:latin typeface="Times New Roman" panose="02020603050405020304" pitchFamily="18" charset="0"/>
                <a:cs typeface="Times New Roman" panose="02020603050405020304" pitchFamily="18" charset="0"/>
              </a:rPr>
              <a:t>cloud kitchens</a:t>
            </a:r>
            <a:r>
              <a:rPr lang="en-IN" sz="1600" dirty="0" smtClean="0">
                <a:latin typeface="Times New Roman" panose="02020603050405020304" pitchFamily="18" charset="0"/>
                <a:cs typeface="Times New Roman" panose="02020603050405020304" pitchFamily="18" charset="0"/>
              </a:rPr>
              <a:t>)</a:t>
            </a:r>
          </a:p>
          <a:p>
            <a:pPr lvl="1"/>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162261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Callout: Right Arrow 31">
            <a:extLst>
              <a:ext uri="{FF2B5EF4-FFF2-40B4-BE49-F238E27FC236}">
                <a16:creationId xmlns:a16="http://schemas.microsoft.com/office/drawing/2014/main" id="{78D69B60-0ADD-4E5F-B391-6916BC849BAB}"/>
              </a:ext>
            </a:extLst>
          </p:cNvPr>
          <p:cNvSpPr/>
          <p:nvPr/>
        </p:nvSpPr>
        <p:spPr>
          <a:xfrm>
            <a:off x="506436" y="2685171"/>
            <a:ext cx="2940148" cy="1487658"/>
          </a:xfrm>
          <a:prstGeom prst="rightArrowCallout">
            <a:avLst/>
          </a:prstGeom>
          <a:ln w="57150"/>
        </p:spPr>
        <p:style>
          <a:lnRef idx="2">
            <a:schemeClr val="dk1"/>
          </a:lnRef>
          <a:fillRef idx="1">
            <a:schemeClr val="lt1"/>
          </a:fillRef>
          <a:effectRef idx="0">
            <a:schemeClr val="dk1"/>
          </a:effectRef>
          <a:fontRef idx="minor">
            <a:schemeClr val="dk1"/>
          </a:fontRef>
        </p:style>
        <p:txBody>
          <a:bodyPr rtlCol="0" anchor="ctr"/>
          <a:lstStyle/>
          <a:p>
            <a:pPr algn="ctr"/>
            <a:endParaRPr lang="en-IN" dirty="0"/>
          </a:p>
        </p:txBody>
      </p:sp>
      <p:sp>
        <p:nvSpPr>
          <p:cNvPr id="36" name="Callout: Right Arrow 35">
            <a:extLst>
              <a:ext uri="{FF2B5EF4-FFF2-40B4-BE49-F238E27FC236}">
                <a16:creationId xmlns:a16="http://schemas.microsoft.com/office/drawing/2014/main" id="{001E4512-753C-4A2A-A583-212F83AB7D54}"/>
              </a:ext>
            </a:extLst>
          </p:cNvPr>
          <p:cNvSpPr/>
          <p:nvPr/>
        </p:nvSpPr>
        <p:spPr>
          <a:xfrm>
            <a:off x="3446584" y="2685171"/>
            <a:ext cx="2940148" cy="1487658"/>
          </a:xfrm>
          <a:prstGeom prst="rightArrowCallout">
            <a:avLst/>
          </a:prstGeom>
          <a:ln w="57150"/>
        </p:spPr>
        <p:style>
          <a:lnRef idx="2">
            <a:schemeClr val="dk1"/>
          </a:lnRef>
          <a:fillRef idx="1">
            <a:schemeClr val="lt1"/>
          </a:fillRef>
          <a:effectRef idx="0">
            <a:schemeClr val="dk1"/>
          </a:effectRef>
          <a:fontRef idx="minor">
            <a:schemeClr val="dk1"/>
          </a:fontRef>
        </p:style>
        <p:txBody>
          <a:bodyPr rtlCol="0" anchor="ctr"/>
          <a:lstStyle/>
          <a:p>
            <a:pPr algn="ctr"/>
            <a:endParaRPr lang="en-IN" dirty="0"/>
          </a:p>
        </p:txBody>
      </p:sp>
      <p:sp>
        <p:nvSpPr>
          <p:cNvPr id="37" name="Callout: Right Arrow 36">
            <a:extLst>
              <a:ext uri="{FF2B5EF4-FFF2-40B4-BE49-F238E27FC236}">
                <a16:creationId xmlns:a16="http://schemas.microsoft.com/office/drawing/2014/main" id="{D6F968E8-048A-4F78-A8AF-3CDE02AB239C}"/>
              </a:ext>
            </a:extLst>
          </p:cNvPr>
          <p:cNvSpPr/>
          <p:nvPr/>
        </p:nvSpPr>
        <p:spPr>
          <a:xfrm>
            <a:off x="6410167" y="2673448"/>
            <a:ext cx="2940148" cy="1487658"/>
          </a:xfrm>
          <a:prstGeom prst="rightArrowCallout">
            <a:avLst/>
          </a:prstGeom>
          <a:ln w="57150"/>
        </p:spPr>
        <p:style>
          <a:lnRef idx="2">
            <a:schemeClr val="dk1"/>
          </a:lnRef>
          <a:fillRef idx="1">
            <a:schemeClr val="lt1"/>
          </a:fillRef>
          <a:effectRef idx="0">
            <a:schemeClr val="dk1"/>
          </a:effectRef>
          <a:fontRef idx="minor">
            <a:schemeClr val="dk1"/>
          </a:fontRef>
        </p:style>
        <p:txBody>
          <a:bodyPr rtlCol="0" anchor="ctr"/>
          <a:lstStyle/>
          <a:p>
            <a:pPr algn="ctr"/>
            <a:endParaRPr lang="en-IN" dirty="0"/>
          </a:p>
        </p:txBody>
      </p:sp>
      <p:sp>
        <p:nvSpPr>
          <p:cNvPr id="38" name="Rectangle 37">
            <a:extLst>
              <a:ext uri="{FF2B5EF4-FFF2-40B4-BE49-F238E27FC236}">
                <a16:creationId xmlns:a16="http://schemas.microsoft.com/office/drawing/2014/main" id="{F0A3B376-D353-4C89-957D-E115084E6E9F}"/>
              </a:ext>
            </a:extLst>
          </p:cNvPr>
          <p:cNvSpPr/>
          <p:nvPr/>
        </p:nvSpPr>
        <p:spPr>
          <a:xfrm>
            <a:off x="9326880" y="2582008"/>
            <a:ext cx="2222695" cy="1590821"/>
          </a:xfrm>
          <a:prstGeom prst="rect">
            <a:avLst/>
          </a:prstGeom>
          <a:ln w="5715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dirty="0"/>
          </a:p>
        </p:txBody>
      </p:sp>
      <p:sp>
        <p:nvSpPr>
          <p:cNvPr id="39" name="Oval 38">
            <a:extLst>
              <a:ext uri="{FF2B5EF4-FFF2-40B4-BE49-F238E27FC236}">
                <a16:creationId xmlns:a16="http://schemas.microsoft.com/office/drawing/2014/main" id="{2E180542-94DE-4B1E-917A-CCCFCA321419}"/>
              </a:ext>
            </a:extLst>
          </p:cNvPr>
          <p:cNvSpPr/>
          <p:nvPr/>
        </p:nvSpPr>
        <p:spPr>
          <a:xfrm>
            <a:off x="853438" y="3349283"/>
            <a:ext cx="84407" cy="8440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40" name="Oval 39">
            <a:extLst>
              <a:ext uri="{FF2B5EF4-FFF2-40B4-BE49-F238E27FC236}">
                <a16:creationId xmlns:a16="http://schemas.microsoft.com/office/drawing/2014/main" id="{8283DEEB-41DF-490B-B391-197FD2385E30}"/>
              </a:ext>
            </a:extLst>
          </p:cNvPr>
          <p:cNvSpPr/>
          <p:nvPr/>
        </p:nvSpPr>
        <p:spPr>
          <a:xfrm>
            <a:off x="1111349" y="3760763"/>
            <a:ext cx="84407" cy="8440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41" name="Oval 40">
            <a:extLst>
              <a:ext uri="{FF2B5EF4-FFF2-40B4-BE49-F238E27FC236}">
                <a16:creationId xmlns:a16="http://schemas.microsoft.com/office/drawing/2014/main" id="{457D6DA6-CA9D-4810-954E-E58D455D6AEF}"/>
              </a:ext>
            </a:extLst>
          </p:cNvPr>
          <p:cNvSpPr/>
          <p:nvPr/>
        </p:nvSpPr>
        <p:spPr>
          <a:xfrm>
            <a:off x="1223889" y="3096065"/>
            <a:ext cx="84407" cy="8440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45" name="Oval 44">
            <a:extLst>
              <a:ext uri="{FF2B5EF4-FFF2-40B4-BE49-F238E27FC236}">
                <a16:creationId xmlns:a16="http://schemas.microsoft.com/office/drawing/2014/main" id="{67699F26-2571-487B-82A8-C340CC91D1B4}"/>
              </a:ext>
            </a:extLst>
          </p:cNvPr>
          <p:cNvSpPr/>
          <p:nvPr/>
        </p:nvSpPr>
        <p:spPr>
          <a:xfrm>
            <a:off x="1735016" y="3349283"/>
            <a:ext cx="84407" cy="8440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46" name="Oval 45">
            <a:extLst>
              <a:ext uri="{FF2B5EF4-FFF2-40B4-BE49-F238E27FC236}">
                <a16:creationId xmlns:a16="http://schemas.microsoft.com/office/drawing/2014/main" id="{84F68A11-9919-43DB-A754-D63A049EDE23}"/>
              </a:ext>
            </a:extLst>
          </p:cNvPr>
          <p:cNvSpPr/>
          <p:nvPr/>
        </p:nvSpPr>
        <p:spPr>
          <a:xfrm>
            <a:off x="1362221" y="3422553"/>
            <a:ext cx="84407" cy="8440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47" name="Oval 46">
            <a:extLst>
              <a:ext uri="{FF2B5EF4-FFF2-40B4-BE49-F238E27FC236}">
                <a16:creationId xmlns:a16="http://schemas.microsoft.com/office/drawing/2014/main" id="{8BE77DE4-03CC-4221-B1FA-0B8F330B3CAF}"/>
              </a:ext>
            </a:extLst>
          </p:cNvPr>
          <p:cNvSpPr/>
          <p:nvPr/>
        </p:nvSpPr>
        <p:spPr>
          <a:xfrm>
            <a:off x="4410215" y="3096065"/>
            <a:ext cx="84407" cy="8440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48" name="Oval 47">
            <a:extLst>
              <a:ext uri="{FF2B5EF4-FFF2-40B4-BE49-F238E27FC236}">
                <a16:creationId xmlns:a16="http://schemas.microsoft.com/office/drawing/2014/main" id="{9C986EBA-962A-4B9E-8209-4D8C51BCD8F6}"/>
              </a:ext>
            </a:extLst>
          </p:cNvPr>
          <p:cNvSpPr/>
          <p:nvPr/>
        </p:nvSpPr>
        <p:spPr>
          <a:xfrm>
            <a:off x="4164037" y="3205383"/>
            <a:ext cx="84407" cy="8440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50" name="Oval 49">
            <a:extLst>
              <a:ext uri="{FF2B5EF4-FFF2-40B4-BE49-F238E27FC236}">
                <a16:creationId xmlns:a16="http://schemas.microsoft.com/office/drawing/2014/main" id="{7BB884E2-2C66-4AE0-A9B7-F5142FC72964}"/>
              </a:ext>
            </a:extLst>
          </p:cNvPr>
          <p:cNvSpPr/>
          <p:nvPr/>
        </p:nvSpPr>
        <p:spPr>
          <a:xfrm>
            <a:off x="4445383" y="3375074"/>
            <a:ext cx="84407" cy="8440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51" name="Oval 50">
            <a:extLst>
              <a:ext uri="{FF2B5EF4-FFF2-40B4-BE49-F238E27FC236}">
                <a16:creationId xmlns:a16="http://schemas.microsoft.com/office/drawing/2014/main" id="{672CEB86-4D97-41FA-B1CE-B63A816C4EDD}"/>
              </a:ext>
            </a:extLst>
          </p:cNvPr>
          <p:cNvSpPr/>
          <p:nvPr/>
        </p:nvSpPr>
        <p:spPr>
          <a:xfrm>
            <a:off x="4759562" y="3276894"/>
            <a:ext cx="84407" cy="8440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52" name="Oval 51">
            <a:extLst>
              <a:ext uri="{FF2B5EF4-FFF2-40B4-BE49-F238E27FC236}">
                <a16:creationId xmlns:a16="http://schemas.microsoft.com/office/drawing/2014/main" id="{73D02337-5579-4AE7-B114-CC24C4889E44}"/>
              </a:ext>
            </a:extLst>
          </p:cNvPr>
          <p:cNvSpPr/>
          <p:nvPr/>
        </p:nvSpPr>
        <p:spPr>
          <a:xfrm>
            <a:off x="3840476" y="2940148"/>
            <a:ext cx="1111347" cy="820615"/>
          </a:xfrm>
          <a:prstGeom prst="ellipse">
            <a:avLst/>
          </a:prstGeom>
          <a:noFill/>
          <a:ln>
            <a:prstDash val="dash"/>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
        <p:nvSpPr>
          <p:cNvPr id="54" name="Oval 53">
            <a:extLst>
              <a:ext uri="{FF2B5EF4-FFF2-40B4-BE49-F238E27FC236}">
                <a16:creationId xmlns:a16="http://schemas.microsoft.com/office/drawing/2014/main" id="{73596E05-1CC9-4948-B683-EE264D337C43}"/>
              </a:ext>
            </a:extLst>
          </p:cNvPr>
          <p:cNvSpPr/>
          <p:nvPr/>
        </p:nvSpPr>
        <p:spPr>
          <a:xfrm>
            <a:off x="4232032" y="3500510"/>
            <a:ext cx="84407" cy="8440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55" name="Oval 54">
            <a:extLst>
              <a:ext uri="{FF2B5EF4-FFF2-40B4-BE49-F238E27FC236}">
                <a16:creationId xmlns:a16="http://schemas.microsoft.com/office/drawing/2014/main" id="{38D5ACC9-DD4B-44BC-B2BA-43FBB8A6A7F4}"/>
              </a:ext>
            </a:extLst>
          </p:cNvPr>
          <p:cNvSpPr/>
          <p:nvPr/>
        </p:nvSpPr>
        <p:spPr>
          <a:xfrm>
            <a:off x="6956471" y="2983524"/>
            <a:ext cx="84407" cy="8440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56" name="Oval 55">
            <a:extLst>
              <a:ext uri="{FF2B5EF4-FFF2-40B4-BE49-F238E27FC236}">
                <a16:creationId xmlns:a16="http://schemas.microsoft.com/office/drawing/2014/main" id="{5F9C062D-4B0D-4453-9D14-E29F3142E960}"/>
              </a:ext>
            </a:extLst>
          </p:cNvPr>
          <p:cNvSpPr/>
          <p:nvPr/>
        </p:nvSpPr>
        <p:spPr>
          <a:xfrm>
            <a:off x="6832207" y="3500510"/>
            <a:ext cx="84407" cy="8440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57" name="Oval 56">
            <a:extLst>
              <a:ext uri="{FF2B5EF4-FFF2-40B4-BE49-F238E27FC236}">
                <a16:creationId xmlns:a16="http://schemas.microsoft.com/office/drawing/2014/main" id="{9EE965E5-9419-407D-9929-23E577840835}"/>
              </a:ext>
            </a:extLst>
          </p:cNvPr>
          <p:cNvSpPr/>
          <p:nvPr/>
        </p:nvSpPr>
        <p:spPr>
          <a:xfrm>
            <a:off x="7730195" y="3459480"/>
            <a:ext cx="84407" cy="8440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58" name="Oval 57">
            <a:extLst>
              <a:ext uri="{FF2B5EF4-FFF2-40B4-BE49-F238E27FC236}">
                <a16:creationId xmlns:a16="http://schemas.microsoft.com/office/drawing/2014/main" id="{F1FA93F3-3905-42D2-9FF7-2D7D1D53D880}"/>
              </a:ext>
            </a:extLst>
          </p:cNvPr>
          <p:cNvSpPr/>
          <p:nvPr/>
        </p:nvSpPr>
        <p:spPr>
          <a:xfrm>
            <a:off x="7631718" y="2983524"/>
            <a:ext cx="84407" cy="8440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59" name="Oval 58">
            <a:extLst>
              <a:ext uri="{FF2B5EF4-FFF2-40B4-BE49-F238E27FC236}">
                <a16:creationId xmlns:a16="http://schemas.microsoft.com/office/drawing/2014/main" id="{2C71956D-A2B0-4631-A0D9-C429148EF2B6}"/>
              </a:ext>
            </a:extLst>
          </p:cNvPr>
          <p:cNvSpPr/>
          <p:nvPr/>
        </p:nvSpPr>
        <p:spPr>
          <a:xfrm>
            <a:off x="7284714" y="3760763"/>
            <a:ext cx="84407" cy="8440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cxnSp>
        <p:nvCxnSpPr>
          <p:cNvPr id="61" name="Straight Connector 60">
            <a:extLst>
              <a:ext uri="{FF2B5EF4-FFF2-40B4-BE49-F238E27FC236}">
                <a16:creationId xmlns:a16="http://schemas.microsoft.com/office/drawing/2014/main" id="{EC98EEFB-7EDB-4D5B-B9AB-E67EBB3FEFBA}"/>
              </a:ext>
            </a:extLst>
          </p:cNvPr>
          <p:cNvCxnSpPr>
            <a:stCxn id="55" idx="6"/>
            <a:endCxn id="58" idx="2"/>
          </p:cNvCxnSpPr>
          <p:nvPr/>
        </p:nvCxnSpPr>
        <p:spPr>
          <a:xfrm>
            <a:off x="7040878" y="3025727"/>
            <a:ext cx="590840"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3" name="Straight Connector 62">
            <a:extLst>
              <a:ext uri="{FF2B5EF4-FFF2-40B4-BE49-F238E27FC236}">
                <a16:creationId xmlns:a16="http://schemas.microsoft.com/office/drawing/2014/main" id="{7B6BA0B9-BDF1-4339-9F83-139454D83065}"/>
              </a:ext>
            </a:extLst>
          </p:cNvPr>
          <p:cNvCxnSpPr>
            <a:cxnSpLocks/>
            <a:stCxn id="55" idx="3"/>
            <a:endCxn id="56" idx="7"/>
          </p:cNvCxnSpPr>
          <p:nvPr/>
        </p:nvCxnSpPr>
        <p:spPr>
          <a:xfrm flipH="1">
            <a:off x="6904253" y="3055569"/>
            <a:ext cx="64579" cy="457302"/>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7" name="Straight Connector 66">
            <a:extLst>
              <a:ext uri="{FF2B5EF4-FFF2-40B4-BE49-F238E27FC236}">
                <a16:creationId xmlns:a16="http://schemas.microsoft.com/office/drawing/2014/main" id="{CF3C1187-C164-45EF-83F7-9BC0BAA6AC31}"/>
              </a:ext>
            </a:extLst>
          </p:cNvPr>
          <p:cNvCxnSpPr>
            <a:cxnSpLocks/>
            <a:stCxn id="56" idx="5"/>
            <a:endCxn id="59" idx="2"/>
          </p:cNvCxnSpPr>
          <p:nvPr/>
        </p:nvCxnSpPr>
        <p:spPr>
          <a:xfrm>
            <a:off x="6904253" y="3572555"/>
            <a:ext cx="380461" cy="230411"/>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9" name="Straight Connector 68">
            <a:extLst>
              <a:ext uri="{FF2B5EF4-FFF2-40B4-BE49-F238E27FC236}">
                <a16:creationId xmlns:a16="http://schemas.microsoft.com/office/drawing/2014/main" id="{43F7583B-19E7-4F08-ABBA-53B2C7C0E5F7}"/>
              </a:ext>
            </a:extLst>
          </p:cNvPr>
          <p:cNvCxnSpPr>
            <a:cxnSpLocks/>
            <a:stCxn id="58" idx="4"/>
          </p:cNvCxnSpPr>
          <p:nvPr/>
        </p:nvCxnSpPr>
        <p:spPr>
          <a:xfrm>
            <a:off x="7673922" y="3067930"/>
            <a:ext cx="108491" cy="47478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1" name="Straight Connector 70">
            <a:extLst>
              <a:ext uri="{FF2B5EF4-FFF2-40B4-BE49-F238E27FC236}">
                <a16:creationId xmlns:a16="http://schemas.microsoft.com/office/drawing/2014/main" id="{C590E96B-D0B4-422B-A8C3-E35DBC0CC28B}"/>
              </a:ext>
            </a:extLst>
          </p:cNvPr>
          <p:cNvCxnSpPr>
            <a:cxnSpLocks/>
            <a:stCxn id="57" idx="3"/>
            <a:endCxn id="59" idx="7"/>
          </p:cNvCxnSpPr>
          <p:nvPr/>
        </p:nvCxnSpPr>
        <p:spPr>
          <a:xfrm flipH="1">
            <a:off x="7356760" y="3531525"/>
            <a:ext cx="385796" cy="241599"/>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8" name="Straight Connector 77">
            <a:extLst>
              <a:ext uri="{FF2B5EF4-FFF2-40B4-BE49-F238E27FC236}">
                <a16:creationId xmlns:a16="http://schemas.microsoft.com/office/drawing/2014/main" id="{EBF5A36E-26AD-4014-A827-A267EE47A88A}"/>
              </a:ext>
            </a:extLst>
          </p:cNvPr>
          <p:cNvCxnSpPr>
            <a:cxnSpLocks/>
            <a:stCxn id="55" idx="4"/>
            <a:endCxn id="57" idx="6"/>
          </p:cNvCxnSpPr>
          <p:nvPr/>
        </p:nvCxnSpPr>
        <p:spPr>
          <a:xfrm>
            <a:off x="6998675" y="3067930"/>
            <a:ext cx="815927" cy="43375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1" name="Straight Connector 80">
            <a:extLst>
              <a:ext uri="{FF2B5EF4-FFF2-40B4-BE49-F238E27FC236}">
                <a16:creationId xmlns:a16="http://schemas.microsoft.com/office/drawing/2014/main" id="{C015DC1C-6532-41AA-9A68-0E09F665F836}"/>
              </a:ext>
            </a:extLst>
          </p:cNvPr>
          <p:cNvCxnSpPr>
            <a:stCxn id="58" idx="1"/>
            <a:endCxn id="56" idx="5"/>
          </p:cNvCxnSpPr>
          <p:nvPr/>
        </p:nvCxnSpPr>
        <p:spPr>
          <a:xfrm flipH="1">
            <a:off x="6916614" y="2995885"/>
            <a:ext cx="727465" cy="546828"/>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3" name="Straight Connector 82">
            <a:extLst>
              <a:ext uri="{FF2B5EF4-FFF2-40B4-BE49-F238E27FC236}">
                <a16:creationId xmlns:a16="http://schemas.microsoft.com/office/drawing/2014/main" id="{8F09B5C6-5307-4EEA-B637-A9979C7D3B29}"/>
              </a:ext>
            </a:extLst>
          </p:cNvPr>
          <p:cNvCxnSpPr>
            <a:cxnSpLocks/>
            <a:stCxn id="59" idx="0"/>
            <a:endCxn id="55" idx="5"/>
          </p:cNvCxnSpPr>
          <p:nvPr/>
        </p:nvCxnSpPr>
        <p:spPr>
          <a:xfrm flipH="1" flipV="1">
            <a:off x="7028517" y="3055569"/>
            <a:ext cx="298401" cy="705194"/>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6" name="Straight Connector 85">
            <a:extLst>
              <a:ext uri="{FF2B5EF4-FFF2-40B4-BE49-F238E27FC236}">
                <a16:creationId xmlns:a16="http://schemas.microsoft.com/office/drawing/2014/main" id="{29C5775A-69C8-4B37-B045-AA758A1EF99E}"/>
              </a:ext>
            </a:extLst>
          </p:cNvPr>
          <p:cNvCxnSpPr>
            <a:stCxn id="59" idx="0"/>
            <a:endCxn id="58" idx="3"/>
          </p:cNvCxnSpPr>
          <p:nvPr/>
        </p:nvCxnSpPr>
        <p:spPr>
          <a:xfrm flipV="1">
            <a:off x="7326918" y="3055569"/>
            <a:ext cx="317161" cy="705194"/>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8" name="Straight Connector 87">
            <a:extLst>
              <a:ext uri="{FF2B5EF4-FFF2-40B4-BE49-F238E27FC236}">
                <a16:creationId xmlns:a16="http://schemas.microsoft.com/office/drawing/2014/main" id="{3423490E-0275-4D9F-B616-E0C31CED2BFE}"/>
              </a:ext>
            </a:extLst>
          </p:cNvPr>
          <p:cNvCxnSpPr>
            <a:stCxn id="56" idx="5"/>
            <a:endCxn id="57" idx="3"/>
          </p:cNvCxnSpPr>
          <p:nvPr/>
        </p:nvCxnSpPr>
        <p:spPr>
          <a:xfrm flipV="1">
            <a:off x="6904253" y="3531525"/>
            <a:ext cx="838303" cy="4103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89" name="TextBox 88">
            <a:extLst>
              <a:ext uri="{FF2B5EF4-FFF2-40B4-BE49-F238E27FC236}">
                <a16:creationId xmlns:a16="http://schemas.microsoft.com/office/drawing/2014/main" id="{109A63F6-469D-4B67-AB30-44D183188655}"/>
              </a:ext>
            </a:extLst>
          </p:cNvPr>
          <p:cNvSpPr txBox="1"/>
          <p:nvPr/>
        </p:nvSpPr>
        <p:spPr>
          <a:xfrm>
            <a:off x="532227" y="4357733"/>
            <a:ext cx="2165250" cy="369332"/>
          </a:xfrm>
          <a:prstGeom prst="rect">
            <a:avLst/>
          </a:prstGeom>
          <a:noFill/>
        </p:spPr>
        <p:txBody>
          <a:bodyPr wrap="square" rtlCol="0">
            <a:spAutoFit/>
          </a:bodyPr>
          <a:lstStyle/>
          <a:p>
            <a:r>
              <a:rPr lang="en-IN" i="1" dirty="0"/>
              <a:t>Point solutions</a:t>
            </a:r>
          </a:p>
        </p:txBody>
      </p:sp>
      <p:sp>
        <p:nvSpPr>
          <p:cNvPr id="90" name="TextBox 89">
            <a:extLst>
              <a:ext uri="{FF2B5EF4-FFF2-40B4-BE49-F238E27FC236}">
                <a16:creationId xmlns:a16="http://schemas.microsoft.com/office/drawing/2014/main" id="{3F352FAE-28BE-4265-B582-247FF4FED8C5}"/>
              </a:ext>
            </a:extLst>
          </p:cNvPr>
          <p:cNvSpPr txBox="1"/>
          <p:nvPr/>
        </p:nvSpPr>
        <p:spPr>
          <a:xfrm>
            <a:off x="3685736" y="4367432"/>
            <a:ext cx="1659987" cy="369332"/>
          </a:xfrm>
          <a:prstGeom prst="rect">
            <a:avLst/>
          </a:prstGeom>
          <a:noFill/>
        </p:spPr>
        <p:txBody>
          <a:bodyPr wrap="square" rtlCol="0">
            <a:spAutoFit/>
          </a:bodyPr>
          <a:lstStyle/>
          <a:p>
            <a:r>
              <a:rPr lang="en-IN" i="1" dirty="0"/>
              <a:t>Aggregation</a:t>
            </a:r>
          </a:p>
        </p:txBody>
      </p:sp>
      <p:sp>
        <p:nvSpPr>
          <p:cNvPr id="91" name="TextBox 90">
            <a:extLst>
              <a:ext uri="{FF2B5EF4-FFF2-40B4-BE49-F238E27FC236}">
                <a16:creationId xmlns:a16="http://schemas.microsoft.com/office/drawing/2014/main" id="{80D54BE3-3A99-407C-B966-00CF16EADF7E}"/>
              </a:ext>
            </a:extLst>
          </p:cNvPr>
          <p:cNvSpPr txBox="1"/>
          <p:nvPr/>
        </p:nvSpPr>
        <p:spPr>
          <a:xfrm>
            <a:off x="6324013" y="4353629"/>
            <a:ext cx="2165250" cy="369332"/>
          </a:xfrm>
          <a:prstGeom prst="rect">
            <a:avLst/>
          </a:prstGeom>
          <a:noFill/>
        </p:spPr>
        <p:txBody>
          <a:bodyPr wrap="square" rtlCol="0">
            <a:spAutoFit/>
          </a:bodyPr>
          <a:lstStyle/>
          <a:p>
            <a:r>
              <a:rPr lang="en-IN" i="1" dirty="0"/>
              <a:t>Platform Integration</a:t>
            </a:r>
          </a:p>
        </p:txBody>
      </p:sp>
      <p:sp>
        <p:nvSpPr>
          <p:cNvPr id="92" name="TextBox 91">
            <a:extLst>
              <a:ext uri="{FF2B5EF4-FFF2-40B4-BE49-F238E27FC236}">
                <a16:creationId xmlns:a16="http://schemas.microsoft.com/office/drawing/2014/main" id="{6F3DE45D-C3C8-4298-9621-733BC1EE55B9}"/>
              </a:ext>
            </a:extLst>
          </p:cNvPr>
          <p:cNvSpPr txBox="1"/>
          <p:nvPr/>
        </p:nvSpPr>
        <p:spPr>
          <a:xfrm>
            <a:off x="9326880" y="4329302"/>
            <a:ext cx="2222695" cy="646331"/>
          </a:xfrm>
          <a:prstGeom prst="rect">
            <a:avLst/>
          </a:prstGeom>
          <a:noFill/>
        </p:spPr>
        <p:txBody>
          <a:bodyPr wrap="square" rtlCol="0">
            <a:spAutoFit/>
          </a:bodyPr>
          <a:lstStyle/>
          <a:p>
            <a:pPr algn="ctr"/>
            <a:r>
              <a:rPr lang="en-IN" i="1" dirty="0" smtClean="0"/>
              <a:t>Self-organisation</a:t>
            </a:r>
          </a:p>
          <a:p>
            <a:pPr algn="ctr"/>
            <a:r>
              <a:rPr lang="en-IN" i="1" dirty="0" smtClean="0"/>
              <a:t>(local-entrepreneurs)</a:t>
            </a:r>
            <a:endParaRPr lang="en-IN" i="1" dirty="0"/>
          </a:p>
        </p:txBody>
      </p:sp>
      <p:pic>
        <p:nvPicPr>
          <p:cNvPr id="95" name="Picture 94">
            <a:extLst>
              <a:ext uri="{FF2B5EF4-FFF2-40B4-BE49-F238E27FC236}">
                <a16:creationId xmlns:a16="http://schemas.microsoft.com/office/drawing/2014/main" id="{3721203C-B36C-4270-B3A1-69F404D69904}"/>
              </a:ext>
            </a:extLst>
          </p:cNvPr>
          <p:cNvPicPr>
            <a:picLocks noChangeAspect="1"/>
          </p:cNvPicPr>
          <p:nvPr/>
        </p:nvPicPr>
        <p:blipFill>
          <a:blip r:embed="rId2"/>
          <a:stretch>
            <a:fillRect/>
          </a:stretch>
        </p:blipFill>
        <p:spPr>
          <a:xfrm>
            <a:off x="9914304" y="3658698"/>
            <a:ext cx="394965" cy="329861"/>
          </a:xfrm>
          <a:prstGeom prst="rect">
            <a:avLst/>
          </a:prstGeom>
        </p:spPr>
      </p:pic>
      <p:pic>
        <p:nvPicPr>
          <p:cNvPr id="97" name="Picture 96">
            <a:extLst>
              <a:ext uri="{FF2B5EF4-FFF2-40B4-BE49-F238E27FC236}">
                <a16:creationId xmlns:a16="http://schemas.microsoft.com/office/drawing/2014/main" id="{03FD332F-A563-496D-B8AD-A75A7B84A1AF}"/>
              </a:ext>
            </a:extLst>
          </p:cNvPr>
          <p:cNvPicPr>
            <a:picLocks noChangeAspect="1"/>
          </p:cNvPicPr>
          <p:nvPr/>
        </p:nvPicPr>
        <p:blipFill>
          <a:blip r:embed="rId2"/>
          <a:stretch>
            <a:fillRect/>
          </a:stretch>
        </p:blipFill>
        <p:spPr>
          <a:xfrm>
            <a:off x="10776972" y="2672276"/>
            <a:ext cx="473459" cy="395417"/>
          </a:xfrm>
          <a:prstGeom prst="rect">
            <a:avLst/>
          </a:prstGeom>
        </p:spPr>
      </p:pic>
      <p:pic>
        <p:nvPicPr>
          <p:cNvPr id="99" name="Picture 98">
            <a:extLst>
              <a:ext uri="{FF2B5EF4-FFF2-40B4-BE49-F238E27FC236}">
                <a16:creationId xmlns:a16="http://schemas.microsoft.com/office/drawing/2014/main" id="{387C02D1-AC14-4FDE-9F65-4B919225143D}"/>
              </a:ext>
            </a:extLst>
          </p:cNvPr>
          <p:cNvPicPr>
            <a:picLocks noChangeAspect="1"/>
          </p:cNvPicPr>
          <p:nvPr/>
        </p:nvPicPr>
        <p:blipFill>
          <a:blip r:embed="rId2"/>
          <a:stretch>
            <a:fillRect/>
          </a:stretch>
        </p:blipFill>
        <p:spPr>
          <a:xfrm>
            <a:off x="9899924" y="2878103"/>
            <a:ext cx="423724" cy="353879"/>
          </a:xfrm>
          <a:prstGeom prst="rect">
            <a:avLst/>
          </a:prstGeom>
        </p:spPr>
      </p:pic>
      <p:pic>
        <p:nvPicPr>
          <p:cNvPr id="1026" name="Picture 2" descr="Farmer Icon PNG Images, Free Transparent Farmer Icon Download - KindPNG">
            <a:extLst>
              <a:ext uri="{FF2B5EF4-FFF2-40B4-BE49-F238E27FC236}">
                <a16:creationId xmlns:a16="http://schemas.microsoft.com/office/drawing/2014/main" id="{CF313C17-60F2-4B03-8628-0EB56ACB20C1}"/>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60000"/>
                    </a14:imgEffect>
                    <a14:imgEffect>
                      <a14:brightnessContrast bright="87000"/>
                    </a14:imgEffect>
                  </a14:imgLayer>
                </a14:imgProps>
              </a:ext>
              <a:ext uri="{28A0092B-C50C-407E-A947-70E740481C1C}">
                <a14:useLocalDpi xmlns:a14="http://schemas.microsoft.com/office/drawing/2010/main" val="0"/>
              </a:ext>
            </a:extLst>
          </a:blip>
          <a:srcRect l="44950"/>
          <a:stretch/>
        </p:blipFill>
        <p:spPr bwMode="auto">
          <a:xfrm flipH="1">
            <a:off x="9404236" y="2685171"/>
            <a:ext cx="455237" cy="463095"/>
          </a:xfrm>
          <a:prstGeom prst="rect">
            <a:avLst/>
          </a:prstGeom>
          <a:noFill/>
          <a:extLst>
            <a:ext uri="{909E8E84-426E-40DD-AFC4-6F175D3DCCD1}">
              <a14:hiddenFill xmlns:a14="http://schemas.microsoft.com/office/drawing/2010/main">
                <a:solidFill>
                  <a:srgbClr val="FFFFFF"/>
                </a:solidFill>
              </a14:hiddenFill>
            </a:ext>
          </a:extLst>
        </p:spPr>
      </p:pic>
      <p:pic>
        <p:nvPicPr>
          <p:cNvPr id="101" name="Picture 100">
            <a:extLst>
              <a:ext uri="{FF2B5EF4-FFF2-40B4-BE49-F238E27FC236}">
                <a16:creationId xmlns:a16="http://schemas.microsoft.com/office/drawing/2014/main" id="{2F5194F8-4EED-4B2F-8438-01AC6010FEA3}"/>
              </a:ext>
            </a:extLst>
          </p:cNvPr>
          <p:cNvPicPr>
            <a:picLocks noChangeAspect="1"/>
          </p:cNvPicPr>
          <p:nvPr/>
        </p:nvPicPr>
        <p:blipFill>
          <a:blip r:embed="rId5"/>
          <a:stretch>
            <a:fillRect/>
          </a:stretch>
        </p:blipFill>
        <p:spPr>
          <a:xfrm>
            <a:off x="9373750" y="3531525"/>
            <a:ext cx="543610" cy="575968"/>
          </a:xfrm>
          <a:prstGeom prst="rect">
            <a:avLst/>
          </a:prstGeom>
        </p:spPr>
      </p:pic>
      <p:pic>
        <p:nvPicPr>
          <p:cNvPr id="103" name="Picture 102">
            <a:extLst>
              <a:ext uri="{FF2B5EF4-FFF2-40B4-BE49-F238E27FC236}">
                <a16:creationId xmlns:a16="http://schemas.microsoft.com/office/drawing/2014/main" id="{F313F063-69EA-4A73-88AF-6A800257EA9C}"/>
              </a:ext>
            </a:extLst>
          </p:cNvPr>
          <p:cNvPicPr>
            <a:picLocks noChangeAspect="1"/>
          </p:cNvPicPr>
          <p:nvPr/>
        </p:nvPicPr>
        <p:blipFill>
          <a:blip r:embed="rId6"/>
          <a:stretch>
            <a:fillRect/>
          </a:stretch>
        </p:blipFill>
        <p:spPr>
          <a:xfrm>
            <a:off x="11168189" y="2673448"/>
            <a:ext cx="283186" cy="395416"/>
          </a:xfrm>
          <a:prstGeom prst="rect">
            <a:avLst/>
          </a:prstGeom>
        </p:spPr>
      </p:pic>
      <p:pic>
        <p:nvPicPr>
          <p:cNvPr id="105" name="Picture 104">
            <a:extLst>
              <a:ext uri="{FF2B5EF4-FFF2-40B4-BE49-F238E27FC236}">
                <a16:creationId xmlns:a16="http://schemas.microsoft.com/office/drawing/2014/main" id="{582FAC0E-6646-4E55-AFEF-35705453DC32}"/>
              </a:ext>
            </a:extLst>
          </p:cNvPr>
          <p:cNvPicPr>
            <a:picLocks noChangeAspect="1"/>
          </p:cNvPicPr>
          <p:nvPr/>
        </p:nvPicPr>
        <p:blipFill>
          <a:blip r:embed="rId7"/>
          <a:stretch>
            <a:fillRect/>
          </a:stretch>
        </p:blipFill>
        <p:spPr>
          <a:xfrm>
            <a:off x="11170242" y="3671287"/>
            <a:ext cx="332741" cy="359721"/>
          </a:xfrm>
          <a:prstGeom prst="rect">
            <a:avLst/>
          </a:prstGeom>
        </p:spPr>
      </p:pic>
      <p:pic>
        <p:nvPicPr>
          <p:cNvPr id="109" name="Picture 108">
            <a:extLst>
              <a:ext uri="{FF2B5EF4-FFF2-40B4-BE49-F238E27FC236}">
                <a16:creationId xmlns:a16="http://schemas.microsoft.com/office/drawing/2014/main" id="{6E1688DE-9847-41A9-8082-002CA33225E2}"/>
              </a:ext>
            </a:extLst>
          </p:cNvPr>
          <p:cNvPicPr>
            <a:picLocks noChangeAspect="1"/>
          </p:cNvPicPr>
          <p:nvPr/>
        </p:nvPicPr>
        <p:blipFill>
          <a:blip r:embed="rId2"/>
          <a:stretch>
            <a:fillRect/>
          </a:stretch>
        </p:blipFill>
        <p:spPr>
          <a:xfrm>
            <a:off x="10671490" y="3670683"/>
            <a:ext cx="479315" cy="400307"/>
          </a:xfrm>
          <a:prstGeom prst="rect">
            <a:avLst/>
          </a:prstGeom>
        </p:spPr>
      </p:pic>
      <p:cxnSp>
        <p:nvCxnSpPr>
          <p:cNvPr id="110" name="Straight Connector 109">
            <a:extLst>
              <a:ext uri="{FF2B5EF4-FFF2-40B4-BE49-F238E27FC236}">
                <a16:creationId xmlns:a16="http://schemas.microsoft.com/office/drawing/2014/main" id="{3F1468C9-E0A9-4C9F-B4A4-872226CA9C18}"/>
              </a:ext>
            </a:extLst>
          </p:cNvPr>
          <p:cNvCxnSpPr>
            <a:cxnSpLocks/>
            <a:endCxn id="95" idx="0"/>
          </p:cNvCxnSpPr>
          <p:nvPr/>
        </p:nvCxnSpPr>
        <p:spPr>
          <a:xfrm>
            <a:off x="10100604" y="3231982"/>
            <a:ext cx="11183" cy="42671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14" name="Straight Connector 113">
            <a:extLst>
              <a:ext uri="{FF2B5EF4-FFF2-40B4-BE49-F238E27FC236}">
                <a16:creationId xmlns:a16="http://schemas.microsoft.com/office/drawing/2014/main" id="{763C8B8F-1E77-4FEA-89BA-07F824978151}"/>
              </a:ext>
            </a:extLst>
          </p:cNvPr>
          <p:cNvCxnSpPr>
            <a:cxnSpLocks/>
            <a:stCxn id="99" idx="3"/>
            <a:endCxn id="97" idx="1"/>
          </p:cNvCxnSpPr>
          <p:nvPr/>
        </p:nvCxnSpPr>
        <p:spPr>
          <a:xfrm flipV="1">
            <a:off x="10323648" y="2869985"/>
            <a:ext cx="453324" cy="185058"/>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17" name="Straight Connector 116">
            <a:extLst>
              <a:ext uri="{FF2B5EF4-FFF2-40B4-BE49-F238E27FC236}">
                <a16:creationId xmlns:a16="http://schemas.microsoft.com/office/drawing/2014/main" id="{D408EC4A-61F6-4C5B-BFE9-591723B135DD}"/>
              </a:ext>
            </a:extLst>
          </p:cNvPr>
          <p:cNvCxnSpPr>
            <a:endCxn id="109" idx="0"/>
          </p:cNvCxnSpPr>
          <p:nvPr/>
        </p:nvCxnSpPr>
        <p:spPr>
          <a:xfrm flipH="1">
            <a:off x="10911148" y="3067693"/>
            <a:ext cx="197769" cy="60299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19" name="Straight Connector 118">
            <a:extLst>
              <a:ext uri="{FF2B5EF4-FFF2-40B4-BE49-F238E27FC236}">
                <a16:creationId xmlns:a16="http://schemas.microsoft.com/office/drawing/2014/main" id="{DE07F928-0931-4522-86E8-AE4938B3B2CA}"/>
              </a:ext>
            </a:extLst>
          </p:cNvPr>
          <p:cNvCxnSpPr>
            <a:stCxn id="95" idx="3"/>
            <a:endCxn id="109" idx="1"/>
          </p:cNvCxnSpPr>
          <p:nvPr/>
        </p:nvCxnSpPr>
        <p:spPr>
          <a:xfrm>
            <a:off x="10309269" y="3823629"/>
            <a:ext cx="362221" cy="47208"/>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4" name="Straight Connector 123">
            <a:extLst>
              <a:ext uri="{FF2B5EF4-FFF2-40B4-BE49-F238E27FC236}">
                <a16:creationId xmlns:a16="http://schemas.microsoft.com/office/drawing/2014/main" id="{F4BD58CA-3BC2-429D-9D24-7AAE89A833D5}"/>
              </a:ext>
            </a:extLst>
          </p:cNvPr>
          <p:cNvCxnSpPr>
            <a:cxnSpLocks/>
          </p:cNvCxnSpPr>
          <p:nvPr/>
        </p:nvCxnSpPr>
        <p:spPr>
          <a:xfrm flipV="1">
            <a:off x="10171059" y="2995885"/>
            <a:ext cx="678764" cy="764878"/>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027" name="Rectangle 1026">
            <a:extLst>
              <a:ext uri="{FF2B5EF4-FFF2-40B4-BE49-F238E27FC236}">
                <a16:creationId xmlns:a16="http://schemas.microsoft.com/office/drawing/2014/main" id="{16DC6BD9-4AD2-4BE5-BDFA-42035D3377F0}"/>
              </a:ext>
            </a:extLst>
          </p:cNvPr>
          <p:cNvSpPr/>
          <p:nvPr/>
        </p:nvSpPr>
        <p:spPr>
          <a:xfrm>
            <a:off x="126609" y="1688123"/>
            <a:ext cx="11788726" cy="3615397"/>
          </a:xfrm>
          <a:prstGeom prst="rect">
            <a:avLst/>
          </a:prstGeom>
          <a:noFill/>
          <a:ln w="57150"/>
        </p:spPr>
        <p:style>
          <a:lnRef idx="2">
            <a:schemeClr val="dk1"/>
          </a:lnRef>
          <a:fillRef idx="1">
            <a:schemeClr val="lt1"/>
          </a:fillRef>
          <a:effectRef idx="0">
            <a:schemeClr val="dk1"/>
          </a:effectRef>
          <a:fontRef idx="minor">
            <a:schemeClr val="dk1"/>
          </a:fontRef>
        </p:style>
        <p:txBody>
          <a:bodyPr rtlCol="0" anchor="ctr"/>
          <a:lstStyle/>
          <a:p>
            <a:pPr algn="ctr"/>
            <a:endParaRPr lang="en-IN"/>
          </a:p>
        </p:txBody>
      </p:sp>
      <p:sp>
        <p:nvSpPr>
          <p:cNvPr id="1028" name="TextBox 1027">
            <a:extLst>
              <a:ext uri="{FF2B5EF4-FFF2-40B4-BE49-F238E27FC236}">
                <a16:creationId xmlns:a16="http://schemas.microsoft.com/office/drawing/2014/main" id="{3398CE45-E80B-4DB9-9DF3-476335AB9242}"/>
              </a:ext>
            </a:extLst>
          </p:cNvPr>
          <p:cNvSpPr txBox="1"/>
          <p:nvPr/>
        </p:nvSpPr>
        <p:spPr>
          <a:xfrm>
            <a:off x="4131799" y="1759475"/>
            <a:ext cx="3778346" cy="369332"/>
          </a:xfrm>
          <a:prstGeom prst="rect">
            <a:avLst/>
          </a:prstGeom>
          <a:noFill/>
        </p:spPr>
        <p:txBody>
          <a:bodyPr wrap="square" rtlCol="0">
            <a:spAutoFit/>
          </a:bodyPr>
          <a:lstStyle/>
          <a:p>
            <a:r>
              <a:rPr lang="en-IN" b="1" dirty="0" smtClean="0">
                <a:latin typeface="Times New Roman" panose="02020603050405020304" pitchFamily="18" charset="0"/>
                <a:cs typeface="Times New Roman" panose="02020603050405020304" pitchFamily="18" charset="0"/>
              </a:rPr>
              <a:t>Platforms and electronic markets</a:t>
            </a:r>
            <a:endParaRPr lang="en-IN" b="1" dirty="0">
              <a:latin typeface="Times New Roman" panose="02020603050405020304" pitchFamily="18" charset="0"/>
              <a:cs typeface="Times New Roman" panose="02020603050405020304" pitchFamily="18" charset="0"/>
            </a:endParaRPr>
          </a:p>
        </p:txBody>
      </p:sp>
      <p:sp>
        <p:nvSpPr>
          <p:cNvPr id="2" name="TextBox 1"/>
          <p:cNvSpPr txBox="1"/>
          <p:nvPr/>
        </p:nvSpPr>
        <p:spPr>
          <a:xfrm>
            <a:off x="126609" y="6300568"/>
            <a:ext cx="3591945" cy="369332"/>
          </a:xfrm>
          <a:prstGeom prst="rect">
            <a:avLst/>
          </a:prstGeom>
          <a:noFill/>
        </p:spPr>
        <p:txBody>
          <a:bodyPr wrap="square" rtlCol="0">
            <a:spAutoFit/>
          </a:bodyPr>
          <a:lstStyle/>
          <a:p>
            <a:r>
              <a:rPr lang="en-US" dirty="0" smtClean="0"/>
              <a:t>Discuss</a:t>
            </a:r>
            <a:endParaRPr lang="en-US" dirty="0"/>
          </a:p>
        </p:txBody>
      </p:sp>
    </p:spTree>
    <p:extLst>
      <p:ext uri="{BB962C8B-B14F-4D97-AF65-F5344CB8AC3E}">
        <p14:creationId xmlns:p14="http://schemas.microsoft.com/office/powerpoint/2010/main" val="5464352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6976" y="338493"/>
            <a:ext cx="10515600" cy="682440"/>
          </a:xfrm>
        </p:spPr>
        <p:txBody>
          <a:bodyPr>
            <a:normAutofit fontScale="90000"/>
          </a:bodyPr>
          <a:lstStyle/>
          <a:p>
            <a:r>
              <a:rPr lang="en-US" b="1" dirty="0" err="1"/>
              <a:t>Taobao</a:t>
            </a:r>
            <a:r>
              <a:rPr lang="en-US" b="1" dirty="0"/>
              <a:t> Platform in China: Map the actors </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694237559"/>
              </p:ext>
            </p:extLst>
          </p:nvPr>
        </p:nvGraphicFramePr>
        <p:xfrm>
          <a:off x="838200" y="1580799"/>
          <a:ext cx="10205622" cy="4713472"/>
        </p:xfrm>
        <a:graphic>
          <a:graphicData uri="http://schemas.openxmlformats.org/drawingml/2006/table">
            <a:tbl>
              <a:tblPr firstRow="1" bandRow="1">
                <a:tableStyleId>{5940675A-B579-460E-94D1-54222C63F5DA}</a:tableStyleId>
              </a:tblPr>
              <a:tblGrid>
                <a:gridCol w="3401874">
                  <a:extLst>
                    <a:ext uri="{9D8B030D-6E8A-4147-A177-3AD203B41FA5}">
                      <a16:colId xmlns:a16="http://schemas.microsoft.com/office/drawing/2014/main" val="3135031163"/>
                    </a:ext>
                  </a:extLst>
                </a:gridCol>
                <a:gridCol w="3401874">
                  <a:extLst>
                    <a:ext uri="{9D8B030D-6E8A-4147-A177-3AD203B41FA5}">
                      <a16:colId xmlns:a16="http://schemas.microsoft.com/office/drawing/2014/main" val="618150097"/>
                    </a:ext>
                  </a:extLst>
                </a:gridCol>
                <a:gridCol w="3401874">
                  <a:extLst>
                    <a:ext uri="{9D8B030D-6E8A-4147-A177-3AD203B41FA5}">
                      <a16:colId xmlns:a16="http://schemas.microsoft.com/office/drawing/2014/main" val="1774922329"/>
                    </a:ext>
                  </a:extLst>
                </a:gridCol>
              </a:tblGrid>
              <a:tr h="589184">
                <a:tc>
                  <a:txBody>
                    <a:bodyPr/>
                    <a:lstStyle/>
                    <a:p>
                      <a:pPr algn="ctr"/>
                      <a:r>
                        <a:rPr lang="en-US" sz="2400" b="1" dirty="0" smtClean="0"/>
                        <a:t>Actor</a:t>
                      </a:r>
                      <a:r>
                        <a:rPr lang="en-US" sz="2400" b="1" baseline="0" dirty="0" smtClean="0"/>
                        <a:t> Type</a:t>
                      </a:r>
                      <a:endParaRPr lang="en-US" sz="2400" b="1" dirty="0"/>
                    </a:p>
                  </a:txBody>
                  <a:tcPr>
                    <a:solidFill>
                      <a:schemeClr val="bg1">
                        <a:lumMod val="85000"/>
                      </a:schemeClr>
                    </a:solidFill>
                  </a:tcPr>
                </a:tc>
                <a:tc>
                  <a:txBody>
                    <a:bodyPr/>
                    <a:lstStyle/>
                    <a:p>
                      <a:pPr algn="ctr"/>
                      <a:r>
                        <a:rPr lang="en-US" sz="2400" b="1" dirty="0" smtClean="0"/>
                        <a:t>Name of the actor</a:t>
                      </a:r>
                      <a:endParaRPr lang="en-US" sz="2400" b="1" dirty="0"/>
                    </a:p>
                  </a:txBody>
                  <a:tcPr>
                    <a:solidFill>
                      <a:schemeClr val="bg1">
                        <a:lumMod val="85000"/>
                      </a:schemeClr>
                    </a:solidFill>
                  </a:tcPr>
                </a:tc>
                <a:tc>
                  <a:txBody>
                    <a:bodyPr/>
                    <a:lstStyle/>
                    <a:p>
                      <a:pPr algn="ctr"/>
                      <a:r>
                        <a:rPr lang="en-US" sz="2400" b="1" dirty="0" smtClean="0"/>
                        <a:t>Role</a:t>
                      </a:r>
                      <a:endParaRPr lang="en-US" sz="2400" b="1" dirty="0"/>
                    </a:p>
                  </a:txBody>
                  <a:tcPr>
                    <a:solidFill>
                      <a:schemeClr val="bg1">
                        <a:lumMod val="85000"/>
                      </a:schemeClr>
                    </a:solidFill>
                  </a:tcPr>
                </a:tc>
                <a:extLst>
                  <a:ext uri="{0D108BD9-81ED-4DB2-BD59-A6C34878D82A}">
                    <a16:rowId xmlns:a16="http://schemas.microsoft.com/office/drawing/2014/main" val="3136031950"/>
                  </a:ext>
                </a:extLst>
              </a:tr>
              <a:tr h="589184">
                <a:tc rowSpan="3">
                  <a:txBody>
                    <a:bodyPr/>
                    <a:lstStyle/>
                    <a:p>
                      <a:pPr algn="ctr"/>
                      <a:endParaRPr lang="en-US" dirty="0" smtClean="0"/>
                    </a:p>
                    <a:p>
                      <a:pPr algn="ctr"/>
                      <a:endParaRPr lang="en-US" dirty="0" smtClean="0"/>
                    </a:p>
                    <a:p>
                      <a:pPr algn="ctr"/>
                      <a:r>
                        <a:rPr lang="en-US" b="1" dirty="0" smtClean="0"/>
                        <a:t>Complementors</a:t>
                      </a:r>
                      <a:endParaRPr lang="en-US" b="1" dirty="0"/>
                    </a:p>
                  </a:txBody>
                  <a:tcPr>
                    <a:solidFill>
                      <a:schemeClr val="bg1">
                        <a:lumMod val="85000"/>
                      </a:schemeClr>
                    </a:solidFill>
                  </a:tcPr>
                </a:tc>
                <a:tc>
                  <a:txBody>
                    <a:bodyPr/>
                    <a:lstStyle/>
                    <a:p>
                      <a:pPr algn="ctr"/>
                      <a:r>
                        <a:rPr lang="en-US" dirty="0" smtClean="0"/>
                        <a:t>C1</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i="1" dirty="0" smtClean="0"/>
                        <a:t>Role</a:t>
                      </a:r>
                      <a:r>
                        <a:rPr lang="en-US" i="1" baseline="0" dirty="0" smtClean="0"/>
                        <a:t> on the platform</a:t>
                      </a:r>
                      <a:endParaRPr lang="en-US" i="1" dirty="0" smtClean="0"/>
                    </a:p>
                  </a:txBody>
                  <a:tcPr/>
                </a:tc>
                <a:extLst>
                  <a:ext uri="{0D108BD9-81ED-4DB2-BD59-A6C34878D82A}">
                    <a16:rowId xmlns:a16="http://schemas.microsoft.com/office/drawing/2014/main" val="319230683"/>
                  </a:ext>
                </a:extLst>
              </a:tr>
              <a:tr h="589184">
                <a:tc vMerge="1">
                  <a:txBody>
                    <a:bodyPr/>
                    <a:lstStyle/>
                    <a:p>
                      <a:endParaRPr lang="en-US" dirty="0"/>
                    </a:p>
                  </a:txBody>
                  <a:tcPr/>
                </a:tc>
                <a:tc>
                  <a:txBody>
                    <a:bodyPr/>
                    <a:lstStyle/>
                    <a:p>
                      <a:pPr algn="ctr"/>
                      <a:r>
                        <a:rPr lang="en-US" dirty="0" smtClean="0"/>
                        <a:t>C2</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i="1" dirty="0" smtClean="0"/>
                        <a:t>Role</a:t>
                      </a:r>
                      <a:r>
                        <a:rPr lang="en-US" i="1" baseline="0" dirty="0" smtClean="0"/>
                        <a:t> on the platform</a:t>
                      </a:r>
                      <a:endParaRPr lang="en-US" i="1" dirty="0" smtClean="0"/>
                    </a:p>
                  </a:txBody>
                  <a:tcPr/>
                </a:tc>
                <a:extLst>
                  <a:ext uri="{0D108BD9-81ED-4DB2-BD59-A6C34878D82A}">
                    <a16:rowId xmlns:a16="http://schemas.microsoft.com/office/drawing/2014/main" val="3706306866"/>
                  </a:ext>
                </a:extLst>
              </a:tr>
              <a:tr h="589184">
                <a:tc vMerge="1">
                  <a:txBody>
                    <a:bodyPr/>
                    <a:lstStyle/>
                    <a:p>
                      <a:endParaRPr lang="en-US" dirty="0"/>
                    </a:p>
                  </a:txBody>
                  <a:tcPr/>
                </a:tc>
                <a:tc>
                  <a:txBody>
                    <a:bodyPr/>
                    <a:lstStyle/>
                    <a:p>
                      <a:pPr algn="ctr"/>
                      <a:r>
                        <a:rPr lang="en-US" dirty="0" smtClean="0"/>
                        <a:t>C3</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i="1" dirty="0" smtClean="0"/>
                        <a:t>Role</a:t>
                      </a:r>
                      <a:r>
                        <a:rPr lang="en-US" i="1" baseline="0" dirty="0" smtClean="0"/>
                        <a:t> on the platform</a:t>
                      </a:r>
                      <a:endParaRPr lang="en-US" i="1" dirty="0" smtClean="0"/>
                    </a:p>
                  </a:txBody>
                  <a:tcPr/>
                </a:tc>
                <a:extLst>
                  <a:ext uri="{0D108BD9-81ED-4DB2-BD59-A6C34878D82A}">
                    <a16:rowId xmlns:a16="http://schemas.microsoft.com/office/drawing/2014/main" val="1514294724"/>
                  </a:ext>
                </a:extLst>
              </a:tr>
              <a:tr h="589184">
                <a:tc rowSpan="2">
                  <a:txBody>
                    <a:bodyPr/>
                    <a:lstStyle/>
                    <a:p>
                      <a:pPr marL="0" algn="ctr" defTabSz="914400" rtl="0" eaLnBrk="1" latinLnBrk="0" hangingPunct="1"/>
                      <a:endParaRPr lang="en-US" sz="1800" b="1" kern="1200" dirty="0" smtClean="0">
                        <a:solidFill>
                          <a:schemeClr val="tx1"/>
                        </a:solidFill>
                        <a:latin typeface="+mn-lt"/>
                        <a:ea typeface="+mn-ea"/>
                        <a:cs typeface="+mn-cs"/>
                      </a:endParaRPr>
                    </a:p>
                    <a:p>
                      <a:pPr marL="0" algn="ctr" defTabSz="914400" rtl="0" eaLnBrk="1" latinLnBrk="0" hangingPunct="1"/>
                      <a:r>
                        <a:rPr lang="en-US" sz="1800" b="1" kern="1200" dirty="0" smtClean="0">
                          <a:solidFill>
                            <a:schemeClr val="tx1"/>
                          </a:solidFill>
                          <a:latin typeface="+mn-lt"/>
                          <a:ea typeface="+mn-ea"/>
                          <a:cs typeface="+mn-cs"/>
                        </a:rPr>
                        <a:t>Lead Firm(s)</a:t>
                      </a:r>
                      <a:endParaRPr lang="en-US" sz="1800" b="1" kern="1200" dirty="0">
                        <a:solidFill>
                          <a:schemeClr val="tx1"/>
                        </a:solidFill>
                        <a:latin typeface="+mn-lt"/>
                        <a:ea typeface="+mn-ea"/>
                        <a:cs typeface="+mn-cs"/>
                      </a:endParaRPr>
                    </a:p>
                  </a:txBody>
                  <a:tcPr>
                    <a:solidFill>
                      <a:schemeClr val="bg1">
                        <a:lumMod val="85000"/>
                      </a:schemeClr>
                    </a:solidFill>
                  </a:tcPr>
                </a:tc>
                <a:tc>
                  <a:txBody>
                    <a:bodyPr/>
                    <a:lstStyle/>
                    <a:p>
                      <a:pPr algn="ctr"/>
                      <a:r>
                        <a:rPr lang="en-US" dirty="0" smtClean="0"/>
                        <a:t>L1</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i="1" dirty="0" smtClean="0"/>
                        <a:t>Role</a:t>
                      </a:r>
                      <a:r>
                        <a:rPr lang="en-US" i="1" baseline="0" dirty="0" smtClean="0"/>
                        <a:t> on the platform</a:t>
                      </a:r>
                      <a:endParaRPr lang="en-US" i="1" dirty="0" smtClean="0"/>
                    </a:p>
                  </a:txBody>
                  <a:tcPr/>
                </a:tc>
                <a:extLst>
                  <a:ext uri="{0D108BD9-81ED-4DB2-BD59-A6C34878D82A}">
                    <a16:rowId xmlns:a16="http://schemas.microsoft.com/office/drawing/2014/main" val="3513705918"/>
                  </a:ext>
                </a:extLst>
              </a:tr>
              <a:tr h="589184">
                <a:tc vMerge="1">
                  <a:txBody>
                    <a:bodyPr/>
                    <a:lstStyle/>
                    <a:p>
                      <a:pPr algn="ctr"/>
                      <a:endParaRPr lang="en-US" dirty="0"/>
                    </a:p>
                  </a:txBody>
                  <a:tcPr/>
                </a:tc>
                <a:tc>
                  <a:txBody>
                    <a:bodyPr/>
                    <a:lstStyle/>
                    <a:p>
                      <a:pPr algn="ctr"/>
                      <a:r>
                        <a:rPr lang="en-US" dirty="0" smtClean="0"/>
                        <a:t>L2</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i="1" dirty="0" smtClean="0"/>
                        <a:t>Role</a:t>
                      </a:r>
                      <a:r>
                        <a:rPr lang="en-US" i="1" baseline="0" dirty="0" smtClean="0"/>
                        <a:t> on the platform</a:t>
                      </a:r>
                      <a:endParaRPr lang="en-US" i="1" dirty="0" smtClean="0"/>
                    </a:p>
                  </a:txBody>
                  <a:tcPr/>
                </a:tc>
                <a:extLst>
                  <a:ext uri="{0D108BD9-81ED-4DB2-BD59-A6C34878D82A}">
                    <a16:rowId xmlns:a16="http://schemas.microsoft.com/office/drawing/2014/main" val="2578657276"/>
                  </a:ext>
                </a:extLst>
              </a:tr>
              <a:tr h="589184">
                <a:tc rowSpan="2">
                  <a:txBody>
                    <a:bodyPr/>
                    <a:lstStyle/>
                    <a:p>
                      <a:pPr algn="ctr"/>
                      <a:endParaRPr lang="en-US" dirty="0" smtClean="0"/>
                    </a:p>
                    <a:p>
                      <a:pPr marL="0" algn="ctr" defTabSz="914400" rtl="0" eaLnBrk="1" latinLnBrk="0" hangingPunct="1"/>
                      <a:r>
                        <a:rPr lang="en-US" sz="1800" b="1" kern="1200" dirty="0" smtClean="0">
                          <a:solidFill>
                            <a:schemeClr val="tx1"/>
                          </a:solidFill>
                          <a:latin typeface="+mn-lt"/>
                          <a:ea typeface="+mn-ea"/>
                          <a:cs typeface="+mn-cs"/>
                        </a:rPr>
                        <a:t>Users</a:t>
                      </a:r>
                      <a:endParaRPr lang="en-US" sz="1800" b="1" kern="1200" dirty="0">
                        <a:solidFill>
                          <a:schemeClr val="tx1"/>
                        </a:solidFill>
                        <a:latin typeface="+mn-lt"/>
                        <a:ea typeface="+mn-ea"/>
                        <a:cs typeface="+mn-cs"/>
                      </a:endParaRPr>
                    </a:p>
                  </a:txBody>
                  <a:tcPr>
                    <a:solidFill>
                      <a:schemeClr val="bg1">
                        <a:lumMod val="85000"/>
                      </a:schemeClr>
                    </a:solidFill>
                  </a:tcPr>
                </a:tc>
                <a:tc>
                  <a:txBody>
                    <a:bodyPr/>
                    <a:lstStyle/>
                    <a:p>
                      <a:pPr algn="ctr"/>
                      <a:r>
                        <a:rPr lang="en-US" dirty="0" smtClean="0"/>
                        <a:t>U1</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i="1" dirty="0" smtClean="0"/>
                        <a:t>Role</a:t>
                      </a:r>
                      <a:r>
                        <a:rPr lang="en-US" i="1" baseline="0" dirty="0" smtClean="0"/>
                        <a:t> on the platform</a:t>
                      </a:r>
                      <a:endParaRPr lang="en-US" i="1" dirty="0" smtClean="0"/>
                    </a:p>
                  </a:txBody>
                  <a:tcPr/>
                </a:tc>
                <a:extLst>
                  <a:ext uri="{0D108BD9-81ED-4DB2-BD59-A6C34878D82A}">
                    <a16:rowId xmlns:a16="http://schemas.microsoft.com/office/drawing/2014/main" val="3272964334"/>
                  </a:ext>
                </a:extLst>
              </a:tr>
              <a:tr h="589184">
                <a:tc vMerge="1">
                  <a:txBody>
                    <a:bodyPr/>
                    <a:lstStyle/>
                    <a:p>
                      <a:pPr algn="ctr"/>
                      <a:endParaRPr lang="en-US" dirty="0"/>
                    </a:p>
                  </a:txBody>
                  <a:tcPr/>
                </a:tc>
                <a:tc>
                  <a:txBody>
                    <a:bodyPr/>
                    <a:lstStyle/>
                    <a:p>
                      <a:pPr algn="ctr"/>
                      <a:r>
                        <a:rPr lang="en-US" dirty="0" smtClean="0"/>
                        <a:t>U2</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i="1" dirty="0" smtClean="0"/>
                        <a:t>Role</a:t>
                      </a:r>
                      <a:r>
                        <a:rPr lang="en-US" i="1" baseline="0" dirty="0" smtClean="0"/>
                        <a:t> on the platform</a:t>
                      </a:r>
                      <a:endParaRPr lang="en-US" i="1" dirty="0" smtClean="0"/>
                    </a:p>
                  </a:txBody>
                  <a:tcPr/>
                </a:tc>
                <a:extLst>
                  <a:ext uri="{0D108BD9-81ED-4DB2-BD59-A6C34878D82A}">
                    <a16:rowId xmlns:a16="http://schemas.microsoft.com/office/drawing/2014/main" val="2198847540"/>
                  </a:ext>
                </a:extLst>
              </a:tr>
            </a:tbl>
          </a:graphicData>
        </a:graphic>
      </p:graphicFrame>
    </p:spTree>
    <p:extLst>
      <p:ext uri="{BB962C8B-B14F-4D97-AF65-F5344CB8AC3E}">
        <p14:creationId xmlns:p14="http://schemas.microsoft.com/office/powerpoint/2010/main" val="35969965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0770702" y="0"/>
            <a:ext cx="1421298" cy="1020932"/>
          </a:xfrm>
          <a:prstGeom prst="rect">
            <a:avLst/>
          </a:prstGeom>
        </p:spPr>
      </p:pic>
      <p:sp>
        <p:nvSpPr>
          <p:cNvPr id="2" name="Title 1"/>
          <p:cNvSpPr>
            <a:spLocks noGrp="1"/>
          </p:cNvSpPr>
          <p:nvPr>
            <p:ph type="title"/>
          </p:nvPr>
        </p:nvSpPr>
        <p:spPr>
          <a:xfrm>
            <a:off x="248575" y="152060"/>
            <a:ext cx="10515600" cy="513765"/>
          </a:xfrm>
        </p:spPr>
        <p:txBody>
          <a:bodyPr>
            <a:normAutofit/>
          </a:bodyPr>
          <a:lstStyle/>
          <a:p>
            <a:r>
              <a:rPr lang="en-US" sz="2400" b="1" dirty="0" err="1" smtClean="0"/>
              <a:t>Taobao</a:t>
            </a:r>
            <a:r>
              <a:rPr lang="en-US" sz="2400" b="1" dirty="0" smtClean="0"/>
              <a:t> Platform in China: </a:t>
            </a:r>
            <a:r>
              <a:rPr lang="en-US" sz="2400" b="1" dirty="0"/>
              <a:t>Map the </a:t>
            </a:r>
            <a:r>
              <a:rPr lang="en-US" sz="2400" b="1" dirty="0" smtClean="0"/>
              <a:t>actors </a:t>
            </a:r>
            <a:endParaRPr lang="en-US" sz="2400" b="1" dirty="0"/>
          </a:p>
        </p:txBody>
      </p:sp>
      <p:sp>
        <p:nvSpPr>
          <p:cNvPr id="3" name="Content Placeholder 2"/>
          <p:cNvSpPr>
            <a:spLocks noGrp="1"/>
          </p:cNvSpPr>
          <p:nvPr>
            <p:ph idx="1"/>
          </p:nvPr>
        </p:nvSpPr>
        <p:spPr>
          <a:xfrm>
            <a:off x="692458" y="838431"/>
            <a:ext cx="10502283" cy="5642268"/>
          </a:xfrm>
        </p:spPr>
        <p:txBody>
          <a:bodyPr>
            <a:noAutofit/>
          </a:bodyPr>
          <a:lstStyle/>
          <a:p>
            <a:pPr marL="0" indent="0" algn="just">
              <a:buNone/>
            </a:pPr>
            <a:r>
              <a:rPr lang="en-US" sz="1500" dirty="0" smtClean="0">
                <a:latin typeface="Times New Roman" panose="02020603050405020304" pitchFamily="18" charset="0"/>
                <a:cs typeface="Times New Roman" panose="02020603050405020304" pitchFamily="18" charset="0"/>
              </a:rPr>
              <a:t>	</a:t>
            </a:r>
            <a:r>
              <a:rPr lang="en-US" sz="1500" dirty="0" err="1" smtClean="0">
                <a:latin typeface="Times New Roman" panose="02020603050405020304" pitchFamily="18" charset="0"/>
                <a:cs typeface="Times New Roman" panose="02020603050405020304" pitchFamily="18" charset="0"/>
              </a:rPr>
              <a:t>Taobao</a:t>
            </a:r>
            <a:r>
              <a:rPr lang="en-US" sz="1500" dirty="0" smtClean="0">
                <a:latin typeface="Times New Roman" panose="02020603050405020304" pitchFamily="18" charset="0"/>
                <a:cs typeface="Times New Roman" panose="02020603050405020304" pitchFamily="18" charset="0"/>
              </a:rPr>
              <a:t> is </a:t>
            </a:r>
            <a:r>
              <a:rPr lang="en-US" sz="1500" dirty="0">
                <a:latin typeface="Times New Roman" panose="02020603050405020304" pitchFamily="18" charset="0"/>
                <a:cs typeface="Times New Roman" panose="02020603050405020304" pitchFamily="18" charset="0"/>
              </a:rPr>
              <a:t>a Chinese online shopping platform. It is headquartered in Hangzhou and is owned by Alibaba. According to Alexa rank, it is the eighth most-visited website globally in 2021</a:t>
            </a:r>
            <a:r>
              <a:rPr lang="en-US" sz="1500" dirty="0" smtClean="0">
                <a:latin typeface="Times New Roman" panose="02020603050405020304" pitchFamily="18" charset="0"/>
                <a:cs typeface="Times New Roman" panose="02020603050405020304" pitchFamily="18" charset="0"/>
              </a:rPr>
              <a:t>. </a:t>
            </a:r>
            <a:r>
              <a:rPr lang="en-US" sz="1500" dirty="0">
                <a:latin typeface="Times New Roman" panose="02020603050405020304" pitchFamily="18" charset="0"/>
                <a:cs typeface="Times New Roman" panose="02020603050405020304" pitchFamily="18" charset="0"/>
              </a:rPr>
              <a:t>Taobao.com was registered on April 21, </a:t>
            </a:r>
            <a:r>
              <a:rPr lang="en-US" sz="1500" dirty="0" smtClean="0">
                <a:latin typeface="Times New Roman" panose="02020603050405020304" pitchFamily="18" charset="0"/>
                <a:cs typeface="Times New Roman" panose="02020603050405020304" pitchFamily="18" charset="0"/>
              </a:rPr>
              <a:t>2003 </a:t>
            </a:r>
            <a:r>
              <a:rPr lang="en-US" sz="1500" dirty="0">
                <a:latin typeface="Times New Roman" panose="02020603050405020304" pitchFamily="18" charset="0"/>
                <a:cs typeface="Times New Roman" panose="02020603050405020304" pitchFamily="18" charset="0"/>
              </a:rPr>
              <a:t>by Alibaba Cloud Computing (Beijing) Co., </a:t>
            </a:r>
            <a:r>
              <a:rPr lang="en-US" sz="1500" dirty="0" smtClean="0">
                <a:latin typeface="Times New Roman" panose="02020603050405020304" pitchFamily="18" charset="0"/>
                <a:cs typeface="Times New Roman" panose="02020603050405020304" pitchFamily="18" charset="0"/>
              </a:rPr>
              <a:t>Ltd. </a:t>
            </a:r>
            <a:r>
              <a:rPr lang="en-US" sz="1500" dirty="0" err="1" smtClean="0">
                <a:latin typeface="Times New Roman" panose="02020603050405020304" pitchFamily="18" charset="0"/>
                <a:cs typeface="Times New Roman" panose="02020603050405020304" pitchFamily="18" charset="0"/>
              </a:rPr>
              <a:t>Taobao</a:t>
            </a:r>
            <a:r>
              <a:rPr lang="en-US" sz="1500" dirty="0" smtClean="0">
                <a:latin typeface="Times New Roman" panose="02020603050405020304" pitchFamily="18" charset="0"/>
                <a:cs typeface="Times New Roman" panose="02020603050405020304" pitchFamily="18" charset="0"/>
              </a:rPr>
              <a:t> </a:t>
            </a:r>
            <a:r>
              <a:rPr lang="en-US" sz="1500" dirty="0">
                <a:latin typeface="Times New Roman" panose="02020603050405020304" pitchFamily="18" charset="0"/>
                <a:cs typeface="Times New Roman" panose="02020603050405020304" pitchFamily="18" charset="0"/>
              </a:rPr>
              <a:t>Marketplace facilitates consumer-to-consumer retail by providing a platform for small businesses and individual entrepreneurs to open online stores that mainly cater to consumers in Chinese-speaking regions (Mainland China, Hong Kong, Macau and Taiwan) and abroad</a:t>
            </a:r>
            <a:r>
              <a:rPr lang="en-US" sz="1500" dirty="0" smtClean="0">
                <a:latin typeface="Times New Roman" panose="02020603050405020304" pitchFamily="18" charset="0"/>
                <a:cs typeface="Times New Roman" panose="02020603050405020304" pitchFamily="18" charset="0"/>
              </a:rPr>
              <a:t>, </a:t>
            </a:r>
            <a:r>
              <a:rPr lang="en-US" sz="1500" dirty="0">
                <a:latin typeface="Times New Roman" panose="02020603050405020304" pitchFamily="18" charset="0"/>
                <a:cs typeface="Times New Roman" panose="02020603050405020304" pitchFamily="18" charset="0"/>
              </a:rPr>
              <a:t>which is made payable by online accounts. Its stores usually offer an express delivery </a:t>
            </a:r>
            <a:r>
              <a:rPr lang="en-US" sz="1500" dirty="0" smtClean="0">
                <a:latin typeface="Times New Roman" panose="02020603050405020304" pitchFamily="18" charset="0"/>
                <a:cs typeface="Times New Roman" panose="02020603050405020304" pitchFamily="18" charset="0"/>
              </a:rPr>
              <a:t>service. Sellers </a:t>
            </a:r>
            <a:r>
              <a:rPr lang="en-US" sz="1500" dirty="0">
                <a:latin typeface="Times New Roman" panose="02020603050405020304" pitchFamily="18" charset="0"/>
                <a:cs typeface="Times New Roman" panose="02020603050405020304" pitchFamily="18" charset="0"/>
              </a:rPr>
              <a:t>are able to post goods for sale either through a fixed price or an auction. Auctions make up a small percentage of transactions, whereas the majority of the products are new merchandise sold at fixed prices. </a:t>
            </a:r>
            <a:r>
              <a:rPr lang="en-US" sz="1500" dirty="0" err="1">
                <a:latin typeface="Times New Roman" panose="02020603050405020304" pitchFamily="18" charset="0"/>
                <a:cs typeface="Times New Roman" panose="02020603050405020304" pitchFamily="18" charset="0"/>
              </a:rPr>
              <a:t>Taobao</a:t>
            </a:r>
            <a:r>
              <a:rPr lang="en-US" sz="1500" dirty="0">
                <a:latin typeface="Times New Roman" panose="02020603050405020304" pitchFamily="18" charset="0"/>
                <a:cs typeface="Times New Roman" panose="02020603050405020304" pitchFamily="18" charset="0"/>
              </a:rPr>
              <a:t> users usually read feedback and compare items from multiple shops. </a:t>
            </a:r>
            <a:r>
              <a:rPr lang="en-US" sz="1500" dirty="0" err="1">
                <a:latin typeface="Times New Roman" panose="02020603050405020304" pitchFamily="18" charset="0"/>
                <a:cs typeface="Times New Roman" panose="02020603050405020304" pitchFamily="18" charset="0"/>
              </a:rPr>
              <a:t>Taobao's</a:t>
            </a:r>
            <a:r>
              <a:rPr lang="en-US" sz="1500" dirty="0">
                <a:latin typeface="Times New Roman" panose="02020603050405020304" pitchFamily="18" charset="0"/>
                <a:cs typeface="Times New Roman" panose="02020603050405020304" pitchFamily="18" charset="0"/>
              </a:rPr>
              <a:t> popular payment platform is Alibaba's </a:t>
            </a:r>
            <a:r>
              <a:rPr lang="en-US" sz="1500" dirty="0" err="1" smtClean="0">
                <a:latin typeface="Times New Roman" panose="02020603050405020304" pitchFamily="18" charset="0"/>
                <a:cs typeface="Times New Roman" panose="02020603050405020304" pitchFamily="18" charset="0"/>
              </a:rPr>
              <a:t>Alipay</a:t>
            </a:r>
            <a:r>
              <a:rPr lang="en-US" sz="1500" dirty="0" smtClean="0">
                <a:latin typeface="Times New Roman" panose="02020603050405020304" pitchFamily="18" charset="0"/>
                <a:cs typeface="Times New Roman" panose="02020603050405020304" pitchFamily="18" charset="0"/>
              </a:rPr>
              <a:t> With </a:t>
            </a:r>
            <a:r>
              <a:rPr lang="en-US" sz="1500" dirty="0">
                <a:latin typeface="Times New Roman" panose="02020603050405020304" pitchFamily="18" charset="0"/>
                <a:cs typeface="Times New Roman" panose="02020603050405020304" pitchFamily="18" charset="0"/>
              </a:rPr>
              <a:t>over 1 billion product listings as of 2016</a:t>
            </a:r>
            <a:r>
              <a:rPr lang="en-US" sz="1500" dirty="0" smtClean="0">
                <a:latin typeface="Times New Roman" panose="02020603050405020304" pitchFamily="18" charset="0"/>
                <a:cs typeface="Times New Roman" panose="02020603050405020304" pitchFamily="18" charset="0"/>
              </a:rPr>
              <a:t>, </a:t>
            </a:r>
            <a:r>
              <a:rPr lang="en-US" sz="1500" dirty="0">
                <a:latin typeface="Times New Roman" panose="02020603050405020304" pitchFamily="18" charset="0"/>
                <a:cs typeface="Times New Roman" panose="02020603050405020304" pitchFamily="18" charset="0"/>
              </a:rPr>
              <a:t>the combined transaction volume of </a:t>
            </a:r>
            <a:r>
              <a:rPr lang="en-US" sz="1500" dirty="0" err="1">
                <a:latin typeface="Times New Roman" panose="02020603050405020304" pitchFamily="18" charset="0"/>
                <a:cs typeface="Times New Roman" panose="02020603050405020304" pitchFamily="18" charset="0"/>
              </a:rPr>
              <a:t>Taobao</a:t>
            </a:r>
            <a:r>
              <a:rPr lang="en-US" sz="1500" dirty="0">
                <a:latin typeface="Times New Roman" panose="02020603050405020304" pitchFamily="18" charset="0"/>
                <a:cs typeface="Times New Roman" panose="02020603050405020304" pitchFamily="18" charset="0"/>
              </a:rPr>
              <a:t> Marketplace and Tmall.com reached 3 trillion yuan in 2017</a:t>
            </a:r>
            <a:r>
              <a:rPr lang="en-US" sz="1500" dirty="0" smtClean="0">
                <a:latin typeface="Times New Roman" panose="02020603050405020304" pitchFamily="18" charset="0"/>
                <a:cs typeface="Times New Roman" panose="02020603050405020304" pitchFamily="18" charset="0"/>
              </a:rPr>
              <a:t>. eBay </a:t>
            </a:r>
            <a:r>
              <a:rPr lang="en-US" sz="1500" dirty="0">
                <a:latin typeface="Times New Roman" panose="02020603050405020304" pitchFamily="18" charset="0"/>
                <a:cs typeface="Times New Roman" panose="02020603050405020304" pitchFamily="18" charset="0"/>
              </a:rPr>
              <a:t>acquired </a:t>
            </a:r>
            <a:r>
              <a:rPr lang="en-US" sz="1500" dirty="0" err="1">
                <a:latin typeface="Times New Roman" panose="02020603050405020304" pitchFamily="18" charset="0"/>
                <a:cs typeface="Times New Roman" panose="02020603050405020304" pitchFamily="18" charset="0"/>
              </a:rPr>
              <a:t>Eachnet</a:t>
            </a:r>
            <a:r>
              <a:rPr lang="en-US" sz="1500" dirty="0">
                <a:latin typeface="Times New Roman" panose="02020603050405020304" pitchFamily="18" charset="0"/>
                <a:cs typeface="Times New Roman" panose="02020603050405020304" pitchFamily="18" charset="0"/>
              </a:rPr>
              <a:t>, China's online auction leader at the time, for US$180 million. It became a major contender in the Chinese consumer e-commerce market</a:t>
            </a:r>
            <a:r>
              <a:rPr lang="en-US" sz="1500" dirty="0" smtClean="0">
                <a:latin typeface="Times New Roman" panose="02020603050405020304" pitchFamily="18" charset="0"/>
                <a:cs typeface="Times New Roman" panose="02020603050405020304" pitchFamily="18" charset="0"/>
              </a:rPr>
              <a:t>. </a:t>
            </a:r>
            <a:r>
              <a:rPr lang="en-US" sz="1500" dirty="0">
                <a:latin typeface="Times New Roman" panose="02020603050405020304" pitchFamily="18" charset="0"/>
                <a:cs typeface="Times New Roman" panose="02020603050405020304" pitchFamily="18" charset="0"/>
              </a:rPr>
              <a:t>To counter eBay's expansion, </a:t>
            </a:r>
            <a:r>
              <a:rPr lang="en-US" sz="1500" dirty="0" err="1">
                <a:latin typeface="Times New Roman" panose="02020603050405020304" pitchFamily="18" charset="0"/>
                <a:cs typeface="Times New Roman" panose="02020603050405020304" pitchFamily="18" charset="0"/>
              </a:rPr>
              <a:t>Taobao</a:t>
            </a:r>
            <a:r>
              <a:rPr lang="en-US" sz="1500" dirty="0">
                <a:latin typeface="Times New Roman" panose="02020603050405020304" pitchFamily="18" charset="0"/>
                <a:cs typeface="Times New Roman" panose="02020603050405020304" pitchFamily="18" charset="0"/>
              </a:rPr>
              <a:t> offered free listings to sellers. It introduced instant messaging for facilitating buyer-seller communication and an escrow-based payment tool: </a:t>
            </a:r>
            <a:r>
              <a:rPr lang="en-US" sz="1500" dirty="0" err="1">
                <a:latin typeface="Times New Roman" panose="02020603050405020304" pitchFamily="18" charset="0"/>
                <a:cs typeface="Times New Roman" panose="02020603050405020304" pitchFamily="18" charset="0"/>
              </a:rPr>
              <a:t>Alipay</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Taobao</a:t>
            </a:r>
            <a:r>
              <a:rPr lang="en-US" sz="1500" dirty="0">
                <a:latin typeface="Times New Roman" panose="02020603050405020304" pitchFamily="18" charset="0"/>
                <a:cs typeface="Times New Roman" panose="02020603050405020304" pitchFamily="18" charset="0"/>
              </a:rPr>
              <a:t> became mainland China's market leader within two years. Its market share grew from 8% to 59% between 2003 and 2005, while eBay China dropped from 79% to 36</a:t>
            </a:r>
            <a:r>
              <a:rPr lang="en-US" sz="1500" dirty="0" smtClean="0">
                <a:latin typeface="Times New Roman" panose="02020603050405020304" pitchFamily="18" charset="0"/>
                <a:cs typeface="Times New Roman" panose="02020603050405020304" pitchFamily="18" charset="0"/>
              </a:rPr>
              <a:t>%. </a:t>
            </a:r>
            <a:r>
              <a:rPr lang="en-US" sz="1500" dirty="0">
                <a:latin typeface="Times New Roman" panose="02020603050405020304" pitchFamily="18" charset="0"/>
                <a:cs typeface="Times New Roman" panose="02020603050405020304" pitchFamily="18" charset="0"/>
              </a:rPr>
              <a:t>eBay shut down its Chinese site in 2006</a:t>
            </a:r>
            <a:r>
              <a:rPr lang="en-US" sz="1500" dirty="0" smtClean="0">
                <a:latin typeface="Times New Roman" panose="02020603050405020304" pitchFamily="18" charset="0"/>
                <a:cs typeface="Times New Roman" panose="02020603050405020304" pitchFamily="18" charset="0"/>
              </a:rPr>
              <a:t>.</a:t>
            </a:r>
          </a:p>
          <a:p>
            <a:pPr marL="0" indent="0" algn="just">
              <a:buNone/>
            </a:pPr>
            <a:r>
              <a:rPr lang="en-US" sz="1500" dirty="0">
                <a:latin typeface="Times New Roman" panose="02020603050405020304" pitchFamily="18" charset="0"/>
                <a:cs typeface="Times New Roman" panose="02020603050405020304" pitchFamily="18" charset="0"/>
              </a:rPr>
              <a:t>In October 2010, </a:t>
            </a:r>
            <a:r>
              <a:rPr lang="en-US" sz="1500" dirty="0" err="1">
                <a:latin typeface="Times New Roman" panose="02020603050405020304" pitchFamily="18" charset="0"/>
                <a:cs typeface="Times New Roman" panose="02020603050405020304" pitchFamily="18" charset="0"/>
              </a:rPr>
              <a:t>Taobao</a:t>
            </a:r>
            <a:r>
              <a:rPr lang="en-US" sz="1500" dirty="0">
                <a:latin typeface="Times New Roman" panose="02020603050405020304" pitchFamily="18" charset="0"/>
                <a:cs typeface="Times New Roman" panose="02020603050405020304" pitchFamily="18" charset="0"/>
              </a:rPr>
              <a:t> beta-launched </a:t>
            </a:r>
            <a:r>
              <a:rPr lang="en-US" sz="1500" dirty="0" err="1">
                <a:latin typeface="Times New Roman" panose="02020603050405020304" pitchFamily="18" charset="0"/>
                <a:cs typeface="Times New Roman" panose="02020603050405020304" pitchFamily="18" charset="0"/>
              </a:rPr>
              <a:t>eTao</a:t>
            </a:r>
            <a:r>
              <a:rPr lang="en-US" sz="1500" dirty="0">
                <a:latin typeface="Times New Roman" panose="02020603050405020304" pitchFamily="18" charset="0"/>
                <a:cs typeface="Times New Roman" panose="02020603050405020304" pitchFamily="18" charset="0"/>
              </a:rPr>
              <a:t> as an independent search engine for online shopping to provide and merchant information from a number of major consumer e-commerce websites in China. Online shoppers would be able to use the site to compare prices across sellers. According to the Alibaba Group web site, </a:t>
            </a:r>
            <a:r>
              <a:rPr lang="en-US" sz="1500" dirty="0" err="1">
                <a:latin typeface="Times New Roman" panose="02020603050405020304" pitchFamily="18" charset="0"/>
                <a:cs typeface="Times New Roman" panose="02020603050405020304" pitchFamily="18" charset="0"/>
              </a:rPr>
              <a:t>eTao</a:t>
            </a:r>
            <a:r>
              <a:rPr lang="en-US" sz="1500" dirty="0">
                <a:latin typeface="Times New Roman" panose="02020603050405020304" pitchFamily="18" charset="0"/>
                <a:cs typeface="Times New Roman" panose="02020603050405020304" pitchFamily="18" charset="0"/>
              </a:rPr>
              <a:t> offers products from Amazon China, </a:t>
            </a:r>
            <a:r>
              <a:rPr lang="en-US" sz="1500" dirty="0" err="1">
                <a:latin typeface="Times New Roman" panose="02020603050405020304" pitchFamily="18" charset="0"/>
                <a:cs typeface="Times New Roman" panose="02020603050405020304" pitchFamily="18" charset="0"/>
              </a:rPr>
              <a:t>Dangdang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Gome</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Yihaodian</a:t>
            </a:r>
            <a:r>
              <a:rPr lang="en-US" sz="1500" dirty="0">
                <a:latin typeface="Times New Roman" panose="02020603050405020304" pitchFamily="18" charset="0"/>
                <a:cs typeface="Times New Roman" panose="02020603050405020304" pitchFamily="18" charset="0"/>
              </a:rPr>
              <a:t>, Nike China and </a:t>
            </a:r>
            <a:r>
              <a:rPr lang="en-US" sz="1500" dirty="0" err="1">
                <a:latin typeface="Times New Roman" panose="02020603050405020304" pitchFamily="18" charset="0"/>
                <a:cs typeface="Times New Roman" panose="02020603050405020304" pitchFamily="18" charset="0"/>
              </a:rPr>
              <a:t>Vancl</a:t>
            </a:r>
            <a:r>
              <a:rPr lang="en-US" sz="1500" dirty="0">
                <a:latin typeface="Times New Roman" panose="02020603050405020304" pitchFamily="18" charset="0"/>
                <a:cs typeface="Times New Roman" panose="02020603050405020304" pitchFamily="18" charset="0"/>
              </a:rPr>
              <a:t>, as well as </a:t>
            </a:r>
            <a:r>
              <a:rPr lang="en-US" sz="1500" dirty="0" err="1">
                <a:latin typeface="Times New Roman" panose="02020603050405020304" pitchFamily="18" charset="0"/>
                <a:cs typeface="Times New Roman" panose="02020603050405020304" pitchFamily="18" charset="0"/>
              </a:rPr>
              <a:t>Taobao</a:t>
            </a:r>
            <a:r>
              <a:rPr lang="en-US" sz="1500" dirty="0">
                <a:latin typeface="Times New Roman" panose="02020603050405020304" pitchFamily="18" charset="0"/>
                <a:cs typeface="Times New Roman" panose="02020603050405020304" pitchFamily="18" charset="0"/>
              </a:rPr>
              <a:t> and </a:t>
            </a:r>
            <a:r>
              <a:rPr lang="en-US" sz="1500" dirty="0" err="1" smtClean="0">
                <a:latin typeface="Times New Roman" panose="02020603050405020304" pitchFamily="18" charset="0"/>
                <a:cs typeface="Times New Roman" panose="02020603050405020304" pitchFamily="18" charset="0"/>
              </a:rPr>
              <a:t>Tmall</a:t>
            </a:r>
            <a:r>
              <a:rPr lang="en-US" sz="1500" dirty="0" smtClean="0">
                <a:latin typeface="Times New Roman" panose="02020603050405020304" pitchFamily="18" charset="0"/>
                <a:cs typeface="Times New Roman" panose="02020603050405020304" pitchFamily="18" charset="0"/>
              </a:rPr>
              <a:t>.</a:t>
            </a:r>
            <a:r>
              <a:rPr lang="en-US" sz="1500" dirty="0">
                <a:latin typeface="Times New Roman" panose="02020603050405020304" pitchFamily="18" charset="0"/>
                <a:cs typeface="Times New Roman" panose="02020603050405020304" pitchFamily="18" charset="0"/>
              </a:rPr>
              <a:t> </a:t>
            </a:r>
            <a:r>
              <a:rPr lang="en-US" sz="1500" dirty="0" smtClean="0">
                <a:latin typeface="Times New Roman" panose="02020603050405020304" pitchFamily="18" charset="0"/>
                <a:cs typeface="Times New Roman" panose="02020603050405020304" pitchFamily="18" charset="0"/>
              </a:rPr>
              <a:t>In </a:t>
            </a:r>
            <a:r>
              <a:rPr lang="en-US" sz="1500" dirty="0">
                <a:latin typeface="Times New Roman" panose="02020603050405020304" pitchFamily="18" charset="0"/>
                <a:cs typeface="Times New Roman" panose="02020603050405020304" pitchFamily="18" charset="0"/>
              </a:rPr>
              <a:t>June 2011, Jack Ma, executive chairman and former chief executive officer of Alibaba Group, announced that </a:t>
            </a:r>
            <a:r>
              <a:rPr lang="en-US" sz="1500" dirty="0" err="1">
                <a:latin typeface="Times New Roman" panose="02020603050405020304" pitchFamily="18" charset="0"/>
                <a:cs typeface="Times New Roman" panose="02020603050405020304" pitchFamily="18" charset="0"/>
              </a:rPr>
              <a:t>Taobao</a:t>
            </a:r>
            <a:r>
              <a:rPr lang="en-US" sz="1500" dirty="0">
                <a:latin typeface="Times New Roman" panose="02020603050405020304" pitchFamily="18" charset="0"/>
                <a:cs typeface="Times New Roman" panose="02020603050405020304" pitchFamily="18" charset="0"/>
              </a:rPr>
              <a:t> would split into three different companies: </a:t>
            </a:r>
            <a:r>
              <a:rPr lang="en-US" sz="1500" dirty="0" err="1">
                <a:latin typeface="Times New Roman" panose="02020603050405020304" pitchFamily="18" charset="0"/>
                <a:cs typeface="Times New Roman" panose="02020603050405020304" pitchFamily="18" charset="0"/>
              </a:rPr>
              <a:t>Taobao</a:t>
            </a:r>
            <a:r>
              <a:rPr lang="en-US" sz="1500" dirty="0">
                <a:latin typeface="Times New Roman" panose="02020603050405020304" pitchFamily="18" charset="0"/>
                <a:cs typeface="Times New Roman" panose="02020603050405020304" pitchFamily="18" charset="0"/>
              </a:rPr>
              <a:t> Marketplace (a consumer-to-consumer platform), Tmall.com (a business-to consumer platform, then called </a:t>
            </a:r>
            <a:r>
              <a:rPr lang="en-US" sz="1500" dirty="0" err="1">
                <a:latin typeface="Times New Roman" panose="02020603050405020304" pitchFamily="18" charset="0"/>
                <a:cs typeface="Times New Roman" panose="02020603050405020304" pitchFamily="18" charset="0"/>
              </a:rPr>
              <a:t>Taobao</a:t>
            </a:r>
            <a:r>
              <a:rPr lang="en-US" sz="1500" dirty="0">
                <a:latin typeface="Times New Roman" panose="02020603050405020304" pitchFamily="18" charset="0"/>
                <a:cs typeface="Times New Roman" panose="02020603050405020304" pitchFamily="18" charset="0"/>
              </a:rPr>
              <a:t> Mall), and </a:t>
            </a:r>
            <a:r>
              <a:rPr lang="en-US" sz="1500" dirty="0" err="1">
                <a:latin typeface="Times New Roman" panose="02020603050405020304" pitchFamily="18" charset="0"/>
                <a:cs typeface="Times New Roman" panose="02020603050405020304" pitchFamily="18" charset="0"/>
              </a:rPr>
              <a:t>eTao</a:t>
            </a:r>
            <a:r>
              <a:rPr lang="en-US" sz="1500" dirty="0">
                <a:latin typeface="Times New Roman" panose="02020603050405020304" pitchFamily="18" charset="0"/>
                <a:cs typeface="Times New Roman" panose="02020603050405020304" pitchFamily="18" charset="0"/>
              </a:rPr>
              <a:t> (a search engine for online shopping). The move was said to be necessary for </a:t>
            </a:r>
            <a:r>
              <a:rPr lang="en-US" sz="1500" dirty="0" err="1">
                <a:latin typeface="Times New Roman" panose="02020603050405020304" pitchFamily="18" charset="0"/>
                <a:cs typeface="Times New Roman" panose="02020603050405020304" pitchFamily="18" charset="0"/>
              </a:rPr>
              <a:t>Taobao</a:t>
            </a:r>
            <a:r>
              <a:rPr lang="en-US" sz="1500" dirty="0">
                <a:latin typeface="Times New Roman" panose="02020603050405020304" pitchFamily="18" charset="0"/>
                <a:cs typeface="Times New Roman" panose="02020603050405020304" pitchFamily="18" charset="0"/>
              </a:rPr>
              <a:t> to “meet competitive threats that emerged in the past two years during which the Internet and e-commerce landscape has changed dramatically</a:t>
            </a:r>
            <a:r>
              <a:rPr lang="en-US" sz="1500" dirty="0" smtClean="0">
                <a:latin typeface="Times New Roman" panose="02020603050405020304" pitchFamily="18" charset="0"/>
                <a:cs typeface="Times New Roman" panose="02020603050405020304" pitchFamily="18" charset="0"/>
              </a:rPr>
              <a:t>.” In </a:t>
            </a:r>
            <a:r>
              <a:rPr lang="en-US" sz="1500" dirty="0">
                <a:latin typeface="Times New Roman" panose="02020603050405020304" pitchFamily="18" charset="0"/>
                <a:cs typeface="Times New Roman" panose="02020603050405020304" pitchFamily="18" charset="0"/>
              </a:rPr>
              <a:t>2012 </a:t>
            </a:r>
            <a:r>
              <a:rPr lang="en-US" sz="1500" dirty="0" err="1">
                <a:latin typeface="Times New Roman" panose="02020603050405020304" pitchFamily="18" charset="0"/>
                <a:cs typeface="Times New Roman" panose="02020603050405020304" pitchFamily="18" charset="0"/>
              </a:rPr>
              <a:t>Taobao</a:t>
            </a:r>
            <a:r>
              <a:rPr lang="en-US" sz="1500" dirty="0">
                <a:latin typeface="Times New Roman" panose="02020603050405020304" pitchFamily="18" charset="0"/>
                <a:cs typeface="Times New Roman" panose="02020603050405020304" pitchFamily="18" charset="0"/>
              </a:rPr>
              <a:t> began to accept international Visa and MasterCard credit and debit cards</a:t>
            </a:r>
            <a:r>
              <a:rPr lang="en-US" sz="1500" dirty="0" smtClean="0">
                <a:latin typeface="Times New Roman" panose="02020603050405020304" pitchFamily="18" charset="0"/>
                <a:cs typeface="Times New Roman" panose="02020603050405020304" pitchFamily="18" charset="0"/>
              </a:rPr>
              <a:t>. On </a:t>
            </a:r>
            <a:r>
              <a:rPr lang="en-US" sz="1500" dirty="0">
                <a:latin typeface="Times New Roman" panose="02020603050405020304" pitchFamily="18" charset="0"/>
                <a:cs typeface="Times New Roman" panose="02020603050405020304" pitchFamily="18" charset="0"/>
              </a:rPr>
              <a:t>29 April 2013, Alibaba announced an investment of US$586 million in </a:t>
            </a:r>
            <a:r>
              <a:rPr lang="en-US" sz="1500" dirty="0" err="1">
                <a:latin typeface="Times New Roman" panose="02020603050405020304" pitchFamily="18" charset="0"/>
                <a:cs typeface="Times New Roman" panose="02020603050405020304" pitchFamily="18" charset="0"/>
              </a:rPr>
              <a:t>Sina</a:t>
            </a:r>
            <a:r>
              <a:rPr lang="en-US" sz="1500" dirty="0">
                <a:latin typeface="Times New Roman" panose="02020603050405020304" pitchFamily="18" charset="0"/>
                <a:cs typeface="Times New Roman" panose="02020603050405020304" pitchFamily="18" charset="0"/>
              </a:rPr>
              <a:t> Weibo. According to Reuters, the deal “should drive more web traffic to Alibaba's </a:t>
            </a:r>
            <a:r>
              <a:rPr lang="en-US" sz="1500" dirty="0" err="1">
                <a:latin typeface="Times New Roman" panose="02020603050405020304" pitchFamily="18" charset="0"/>
                <a:cs typeface="Times New Roman" panose="02020603050405020304" pitchFamily="18" charset="0"/>
              </a:rPr>
              <a:t>Taobao</a:t>
            </a:r>
            <a:r>
              <a:rPr lang="en-US" sz="1500" dirty="0">
                <a:latin typeface="Times New Roman" panose="02020603050405020304" pitchFamily="18" charset="0"/>
                <a:cs typeface="Times New Roman" panose="02020603050405020304" pitchFamily="18" charset="0"/>
              </a:rPr>
              <a:t> Marketplace</a:t>
            </a:r>
            <a:r>
              <a:rPr lang="en-US" sz="1500" dirty="0" smtClean="0">
                <a:latin typeface="Times New Roman" panose="02020603050405020304" pitchFamily="18" charset="0"/>
                <a:cs typeface="Times New Roman" panose="02020603050405020304" pitchFamily="18" charset="0"/>
              </a:rPr>
              <a:t>”. </a:t>
            </a:r>
            <a:r>
              <a:rPr lang="en-US" sz="1500" dirty="0">
                <a:latin typeface="Times New Roman" panose="02020603050405020304" pitchFamily="18" charset="0"/>
                <a:cs typeface="Times New Roman" panose="02020603050405020304" pitchFamily="18" charset="0"/>
              </a:rPr>
              <a:t>On August 1, 2013, Alibaba launched Weibo for </a:t>
            </a:r>
            <a:r>
              <a:rPr lang="en-US" sz="1500" dirty="0" err="1">
                <a:latin typeface="Times New Roman" panose="02020603050405020304" pitchFamily="18" charset="0"/>
                <a:cs typeface="Times New Roman" panose="02020603050405020304" pitchFamily="18" charset="0"/>
              </a:rPr>
              <a:t>Taobao</a:t>
            </a:r>
            <a:r>
              <a:rPr lang="en-US" sz="1500" dirty="0">
                <a:latin typeface="Times New Roman" panose="02020603050405020304" pitchFamily="18" charset="0"/>
                <a:cs typeface="Times New Roman" panose="02020603050405020304" pitchFamily="18" charset="0"/>
              </a:rPr>
              <a:t>, which allows users to link </a:t>
            </a:r>
            <a:r>
              <a:rPr lang="en-US" sz="1500" dirty="0" err="1">
                <a:latin typeface="Times New Roman" panose="02020603050405020304" pitchFamily="18" charset="0"/>
                <a:cs typeface="Times New Roman" panose="02020603050405020304" pitchFamily="18" charset="0"/>
              </a:rPr>
              <a:t>Sina</a:t>
            </a:r>
            <a:r>
              <a:rPr lang="en-US" sz="1500" dirty="0">
                <a:latin typeface="Times New Roman" panose="02020603050405020304" pitchFamily="18" charset="0"/>
                <a:cs typeface="Times New Roman" panose="02020603050405020304" pitchFamily="18" charset="0"/>
              </a:rPr>
              <a:t> Weibo accounts with </a:t>
            </a:r>
            <a:r>
              <a:rPr lang="en-US" sz="1500" dirty="0" err="1">
                <a:latin typeface="Times New Roman" panose="02020603050405020304" pitchFamily="18" charset="0"/>
                <a:cs typeface="Times New Roman" panose="02020603050405020304" pitchFamily="18" charset="0"/>
              </a:rPr>
              <a:t>Taobao</a:t>
            </a:r>
            <a:r>
              <a:rPr lang="en-US" sz="1500" dirty="0">
                <a:latin typeface="Times New Roman" panose="02020603050405020304" pitchFamily="18" charset="0"/>
                <a:cs typeface="Times New Roman" panose="02020603050405020304" pitchFamily="18" charset="0"/>
              </a:rPr>
              <a:t> accounts</a:t>
            </a:r>
            <a:r>
              <a:rPr lang="en-US" sz="1500" dirty="0" smtClean="0">
                <a:latin typeface="Times New Roman" panose="02020603050405020304" pitchFamily="18" charset="0"/>
                <a:cs typeface="Times New Roman" panose="02020603050405020304" pitchFamily="18" charset="0"/>
              </a:rPr>
              <a:t>.</a:t>
            </a:r>
            <a:endParaRPr lang="en-US" sz="15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77451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064BFE-AA2B-4271-90C7-EB6DB1CECFF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4/23/2023</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4A6A3-660F-43B9-81C6-36FA1B9185B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p:cNvSpPr/>
          <p:nvPr/>
        </p:nvSpPr>
        <p:spPr>
          <a:xfrm>
            <a:off x="5290330" y="192074"/>
            <a:ext cx="1986441"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E-Bundling</a:t>
            </a:r>
            <a:endParaRPr kumimoji="0" lang="en-US" sz="2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50199"/>
          <a:stretch/>
        </p:blipFill>
        <p:spPr>
          <a:xfrm>
            <a:off x="7576862" y="1882139"/>
            <a:ext cx="2405338" cy="2211194"/>
          </a:xfrm>
          <a:prstGeom prst="rect">
            <a:avLst/>
          </a:prstGeom>
        </p:spPr>
      </p:pic>
      <p:sp>
        <p:nvSpPr>
          <p:cNvPr id="7" name="Rectangle 6"/>
          <p:cNvSpPr/>
          <p:nvPr/>
        </p:nvSpPr>
        <p:spPr>
          <a:xfrm>
            <a:off x="1482436" y="975551"/>
            <a:ext cx="8520547" cy="646331"/>
          </a:xfrm>
          <a:prstGeom prst="rect">
            <a:avLst/>
          </a:prstGeom>
          <a:solidFill>
            <a:schemeClr val="accent4">
              <a:lumMod val="20000"/>
              <a:lumOff val="80000"/>
            </a:schemeClr>
          </a:solidFill>
          <a:ln>
            <a:solidFill>
              <a:schemeClr val="accent4">
                <a:lumMod val="75000"/>
              </a:schemeClr>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Product or service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bundling</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means that several products or services are combined and offered for sale as a single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package.</a:t>
            </a:r>
          </a:p>
        </p:txBody>
      </p:sp>
      <p:sp>
        <p:nvSpPr>
          <p:cNvPr id="8" name="Rectangle 7"/>
          <p:cNvSpPr/>
          <p:nvPr/>
        </p:nvSpPr>
        <p:spPr>
          <a:xfrm>
            <a:off x="1482436" y="1987276"/>
            <a:ext cx="5112328" cy="4108817"/>
          </a:xfrm>
          <a:prstGeom prst="rect">
            <a:avLst/>
          </a:prstGeom>
          <a:noFill/>
          <a:ln>
            <a:noFill/>
          </a:ln>
        </p:spPr>
        <p:txBody>
          <a:bodyPr wrap="square">
            <a:spAutoFit/>
          </a:bodyPr>
          <a:lstStyle/>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Pure bundling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means that consumers can only buy the bundled package without the opportunity to buy the single products or services in the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package</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Mixed bundling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means that a consumer has the option to buy the package as well as the single products or services constituting the package. In general, the price of the bundle is lower than the sum of the price of the individual services constituting the package.</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r="52688"/>
          <a:stretch/>
        </p:blipFill>
        <p:spPr>
          <a:xfrm>
            <a:off x="7809078" y="4093333"/>
            <a:ext cx="2304741" cy="2230207"/>
          </a:xfrm>
          <a:prstGeom prst="rect">
            <a:avLst/>
          </a:prstGeom>
        </p:spPr>
      </p:pic>
    </p:spTree>
    <p:extLst>
      <p:ext uri="{BB962C8B-B14F-4D97-AF65-F5344CB8AC3E}">
        <p14:creationId xmlns:p14="http://schemas.microsoft.com/office/powerpoint/2010/main" val="20335625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064BFE-AA2B-4271-90C7-EB6DB1CECFF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4/23/2023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4A6A3-660F-43B9-81C6-36FA1B9185B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p:cNvSpPr/>
          <p:nvPr/>
        </p:nvSpPr>
        <p:spPr>
          <a:xfrm>
            <a:off x="3361160" y="277208"/>
            <a:ext cx="4388124"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Trade Process </a:t>
            </a:r>
            <a:r>
              <a:rPr lang="en-US" sz="2800" b="1" dirty="0" smtClean="0">
                <a:solidFill>
                  <a:prstClr val="black"/>
                </a:solidFill>
                <a:latin typeface="Garamond" panose="02020404030301010803" pitchFamily="18" charset="0"/>
              </a:rPr>
              <a:t>on Platforms</a:t>
            </a:r>
            <a:endParaRPr kumimoji="0" lang="en-US" sz="2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b="5767"/>
          <a:stretch/>
        </p:blipFill>
        <p:spPr>
          <a:xfrm>
            <a:off x="6754997" y="2999004"/>
            <a:ext cx="4934639" cy="3357346"/>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9400" y="1165553"/>
            <a:ext cx="5185834" cy="1885101"/>
          </a:xfrm>
          <a:prstGeom prst="rect">
            <a:avLst/>
          </a:prstGeom>
        </p:spPr>
      </p:pic>
      <p:sp>
        <p:nvSpPr>
          <p:cNvPr id="8" name="Rectangle 7"/>
          <p:cNvSpPr/>
          <p:nvPr/>
        </p:nvSpPr>
        <p:spPr>
          <a:xfrm>
            <a:off x="533400" y="1344314"/>
            <a:ext cx="6096000" cy="468718"/>
          </a:xfrm>
          <a:prstGeom prst="rect">
            <a:avLst/>
          </a:prstGeom>
        </p:spPr>
        <p:txBody>
          <a:bodyPr wrap="square">
            <a:spAutoFit/>
          </a:bodyPr>
          <a:lstStyle/>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 MSP is one of several ways to organize a company. </a:t>
            </a:r>
          </a:p>
        </p:txBody>
      </p:sp>
      <p:sp>
        <p:nvSpPr>
          <p:cNvPr id="9" name="Rectangle 8"/>
          <p:cNvSpPr/>
          <p:nvPr/>
        </p:nvSpPr>
        <p:spPr>
          <a:xfrm>
            <a:off x="533400" y="2356918"/>
            <a:ext cx="6096000" cy="3000821"/>
          </a:xfrm>
          <a:prstGeom prst="rect">
            <a:avLst/>
          </a:prstGeom>
        </p:spPr>
        <p:txBody>
          <a:bodyPr wrap="square">
            <a:spAutoFit/>
          </a:bodyPr>
          <a:lstStyle/>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Figure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illustrates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trade process for an MSP</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The MSP mediates contact between the seller and the buyer. Observe the similarities between the MSP and the value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network. </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The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trade—including the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few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of goods, services, and payment—is done directly between the seller and the buyer and facilitated by the MSP. </a:t>
            </a:r>
            <a:endPar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endParaRP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The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MSP is not directly involved in the exchange of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goods</a:t>
            </a:r>
            <a:r>
              <a:rPr kumimoji="0" lang="en-U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26301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F1F2A-17CD-473C-B909-DD6E410E3DAA}"/>
              </a:ext>
            </a:extLst>
          </p:cNvPr>
          <p:cNvSpPr>
            <a:spLocks noGrp="1"/>
          </p:cNvSpPr>
          <p:nvPr>
            <p:ph type="title"/>
          </p:nvPr>
        </p:nvSpPr>
        <p:spPr/>
        <p:txBody>
          <a:bodyPr>
            <a:normAutofit/>
          </a:bodyPr>
          <a:lstStyle/>
          <a:p>
            <a:r>
              <a:rPr lang="en-IN" sz="2800" b="1" dirty="0">
                <a:latin typeface="+mn-lt"/>
              </a:rPr>
              <a:t>Network effect make platform an attractive alternative for </a:t>
            </a:r>
            <a:r>
              <a:rPr lang="en-IN" sz="2800" b="1" dirty="0" smtClean="0">
                <a:latin typeface="+mn-lt"/>
              </a:rPr>
              <a:t>Users and </a:t>
            </a:r>
            <a:r>
              <a:rPr lang="en-IN" sz="2800" b="1" dirty="0">
                <a:latin typeface="+mn-lt"/>
              </a:rPr>
              <a:t>complementors</a:t>
            </a:r>
          </a:p>
        </p:txBody>
      </p:sp>
      <p:sp>
        <p:nvSpPr>
          <p:cNvPr id="3" name="Content Placeholder 2">
            <a:extLst>
              <a:ext uri="{FF2B5EF4-FFF2-40B4-BE49-F238E27FC236}">
                <a16:creationId xmlns:a16="http://schemas.microsoft.com/office/drawing/2014/main" id="{32353E20-C6A4-4951-875A-1002E59987C2}"/>
              </a:ext>
            </a:extLst>
          </p:cNvPr>
          <p:cNvSpPr>
            <a:spLocks noGrp="1"/>
          </p:cNvSpPr>
          <p:nvPr>
            <p:ph idx="1"/>
          </p:nvPr>
        </p:nvSpPr>
        <p:spPr/>
        <p:txBody>
          <a:bodyPr>
            <a:normAutofit/>
          </a:bodyPr>
          <a:lstStyle/>
          <a:p>
            <a:r>
              <a:rPr lang="en-IN" sz="2400" dirty="0"/>
              <a:t>Network effect: Value attached by a </a:t>
            </a:r>
            <a:r>
              <a:rPr lang="en-IN" sz="2400" b="1" dirty="0" smtClean="0"/>
              <a:t>complementor/user </a:t>
            </a:r>
            <a:r>
              <a:rPr lang="en-IN" sz="2400" b="1" dirty="0"/>
              <a:t>planning to join a platform to other participants already onboard</a:t>
            </a:r>
          </a:p>
          <a:p>
            <a:r>
              <a:rPr lang="en-IN" sz="2400" dirty="0"/>
              <a:t>The number and type of complementor groups attract the </a:t>
            </a:r>
            <a:r>
              <a:rPr lang="en-IN" sz="2400" b="1" dirty="0"/>
              <a:t>new users</a:t>
            </a:r>
          </a:p>
        </p:txBody>
      </p:sp>
      <p:pic>
        <p:nvPicPr>
          <p:cNvPr id="5" name="Picture 4">
            <a:extLst>
              <a:ext uri="{FF2B5EF4-FFF2-40B4-BE49-F238E27FC236}">
                <a16:creationId xmlns:a16="http://schemas.microsoft.com/office/drawing/2014/main" id="{F336997F-A472-4620-9467-01C92C090F8D}"/>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838200" y="3394701"/>
            <a:ext cx="3429000" cy="3086100"/>
          </a:xfrm>
          <a:prstGeom prst="rect">
            <a:avLst/>
          </a:prstGeom>
        </p:spPr>
      </p:pic>
      <p:sp>
        <p:nvSpPr>
          <p:cNvPr id="6" name="TextBox 5">
            <a:extLst>
              <a:ext uri="{FF2B5EF4-FFF2-40B4-BE49-F238E27FC236}">
                <a16:creationId xmlns:a16="http://schemas.microsoft.com/office/drawing/2014/main" id="{B27F27D7-0D01-4C43-B06C-7E512ADC97C3}"/>
              </a:ext>
            </a:extLst>
          </p:cNvPr>
          <p:cNvSpPr txBox="1"/>
          <p:nvPr/>
        </p:nvSpPr>
        <p:spPr>
          <a:xfrm>
            <a:off x="3541284" y="4670790"/>
            <a:ext cx="1493949" cy="461665"/>
          </a:xfrm>
          <a:prstGeom prst="rect">
            <a:avLst/>
          </a:prstGeom>
          <a:noFill/>
        </p:spPr>
        <p:txBody>
          <a:bodyPr wrap="square" rtlCol="0">
            <a:spAutoFit/>
          </a:bodyPr>
          <a:lstStyle/>
          <a:p>
            <a:r>
              <a:rPr lang="en-IN" sz="1200" dirty="0" smtClean="0">
                <a:solidFill>
                  <a:srgbClr val="FFFF00"/>
                </a:solidFill>
              </a:rPr>
              <a:t>Bank/</a:t>
            </a:r>
          </a:p>
          <a:p>
            <a:r>
              <a:rPr lang="en-IN" sz="1200" dirty="0" smtClean="0">
                <a:solidFill>
                  <a:srgbClr val="FFFF00"/>
                </a:solidFill>
              </a:rPr>
              <a:t>Wallet</a:t>
            </a:r>
            <a:endParaRPr lang="en-IN" sz="1200" dirty="0">
              <a:solidFill>
                <a:srgbClr val="FFFF00"/>
              </a:solidFill>
            </a:endParaRPr>
          </a:p>
        </p:txBody>
      </p:sp>
      <p:sp>
        <p:nvSpPr>
          <p:cNvPr id="7" name="TextBox 6">
            <a:extLst>
              <a:ext uri="{FF2B5EF4-FFF2-40B4-BE49-F238E27FC236}">
                <a16:creationId xmlns:a16="http://schemas.microsoft.com/office/drawing/2014/main" id="{30C455B1-2FE8-4D97-BA3A-AFA9D21CCEC4}"/>
              </a:ext>
            </a:extLst>
          </p:cNvPr>
          <p:cNvSpPr txBox="1"/>
          <p:nvPr/>
        </p:nvSpPr>
        <p:spPr>
          <a:xfrm>
            <a:off x="2902709" y="3663623"/>
            <a:ext cx="662995" cy="276999"/>
          </a:xfrm>
          <a:prstGeom prst="rect">
            <a:avLst/>
          </a:prstGeom>
          <a:noFill/>
        </p:spPr>
        <p:txBody>
          <a:bodyPr wrap="square">
            <a:spAutoFit/>
          </a:bodyPr>
          <a:lstStyle/>
          <a:p>
            <a:r>
              <a:rPr lang="en-IN" sz="1200" dirty="0" smtClean="0">
                <a:solidFill>
                  <a:srgbClr val="FFFF00"/>
                </a:solidFill>
              </a:rPr>
              <a:t>logistic</a:t>
            </a:r>
            <a:endParaRPr lang="en-IN" sz="1200" dirty="0">
              <a:solidFill>
                <a:srgbClr val="FFFF00"/>
              </a:solidFill>
            </a:endParaRPr>
          </a:p>
        </p:txBody>
      </p:sp>
      <p:sp>
        <p:nvSpPr>
          <p:cNvPr id="8" name="TextBox 7">
            <a:extLst>
              <a:ext uri="{FF2B5EF4-FFF2-40B4-BE49-F238E27FC236}">
                <a16:creationId xmlns:a16="http://schemas.microsoft.com/office/drawing/2014/main" id="{8AF30C81-B1F4-4ACA-8996-048D465BE8DC}"/>
              </a:ext>
            </a:extLst>
          </p:cNvPr>
          <p:cNvSpPr txBox="1"/>
          <p:nvPr/>
        </p:nvSpPr>
        <p:spPr>
          <a:xfrm>
            <a:off x="2786398" y="5899964"/>
            <a:ext cx="895619" cy="276999"/>
          </a:xfrm>
          <a:prstGeom prst="rect">
            <a:avLst/>
          </a:prstGeom>
          <a:noFill/>
        </p:spPr>
        <p:txBody>
          <a:bodyPr wrap="square">
            <a:spAutoFit/>
          </a:bodyPr>
          <a:lstStyle/>
          <a:p>
            <a:pPr algn="ctr"/>
            <a:r>
              <a:rPr lang="en-IN" baseline="-25000" dirty="0" smtClean="0">
                <a:solidFill>
                  <a:srgbClr val="FFC000"/>
                </a:solidFill>
              </a:rPr>
              <a:t>User</a:t>
            </a:r>
            <a:endParaRPr lang="en-IN" baseline="-25000" dirty="0">
              <a:solidFill>
                <a:srgbClr val="FFC000"/>
              </a:solidFill>
            </a:endParaRPr>
          </a:p>
        </p:txBody>
      </p:sp>
      <p:sp>
        <p:nvSpPr>
          <p:cNvPr id="9" name="TextBox 8">
            <a:extLst>
              <a:ext uri="{FF2B5EF4-FFF2-40B4-BE49-F238E27FC236}">
                <a16:creationId xmlns:a16="http://schemas.microsoft.com/office/drawing/2014/main" id="{E18C79CE-3BDC-4B48-B556-208B1C9D3D26}"/>
              </a:ext>
            </a:extLst>
          </p:cNvPr>
          <p:cNvSpPr txBox="1"/>
          <p:nvPr/>
        </p:nvSpPr>
        <p:spPr>
          <a:xfrm>
            <a:off x="1548144" y="3671317"/>
            <a:ext cx="859130" cy="261610"/>
          </a:xfrm>
          <a:prstGeom prst="rect">
            <a:avLst/>
          </a:prstGeom>
          <a:noFill/>
        </p:spPr>
        <p:txBody>
          <a:bodyPr wrap="square">
            <a:spAutoFit/>
          </a:bodyPr>
          <a:lstStyle/>
          <a:p>
            <a:r>
              <a:rPr lang="en-IN" sz="1100" dirty="0" smtClean="0">
                <a:solidFill>
                  <a:schemeClr val="accent4">
                    <a:lumMod val="60000"/>
                    <a:lumOff val="40000"/>
                  </a:schemeClr>
                </a:solidFill>
              </a:rPr>
              <a:t>Restaurant</a:t>
            </a:r>
            <a:endParaRPr lang="en-IN" sz="1100" dirty="0">
              <a:solidFill>
                <a:schemeClr val="accent4">
                  <a:lumMod val="60000"/>
                  <a:lumOff val="40000"/>
                </a:schemeClr>
              </a:solidFill>
            </a:endParaRPr>
          </a:p>
        </p:txBody>
      </p:sp>
      <p:sp>
        <p:nvSpPr>
          <p:cNvPr id="10" name="TextBox 9">
            <a:extLst>
              <a:ext uri="{FF2B5EF4-FFF2-40B4-BE49-F238E27FC236}">
                <a16:creationId xmlns:a16="http://schemas.microsoft.com/office/drawing/2014/main" id="{671EE776-62B2-45C8-B3DC-BB05969C8626}"/>
              </a:ext>
            </a:extLst>
          </p:cNvPr>
          <p:cNvSpPr txBox="1"/>
          <p:nvPr/>
        </p:nvSpPr>
        <p:spPr>
          <a:xfrm>
            <a:off x="906876" y="4729700"/>
            <a:ext cx="859130" cy="276999"/>
          </a:xfrm>
          <a:prstGeom prst="rect">
            <a:avLst/>
          </a:prstGeom>
          <a:noFill/>
        </p:spPr>
        <p:txBody>
          <a:bodyPr wrap="square">
            <a:spAutoFit/>
          </a:bodyPr>
          <a:lstStyle/>
          <a:p>
            <a:r>
              <a:rPr lang="en-IN" sz="1200" dirty="0" smtClean="0">
                <a:solidFill>
                  <a:schemeClr val="accent4">
                    <a:lumMod val="60000"/>
                    <a:lumOff val="40000"/>
                  </a:schemeClr>
                </a:solidFill>
              </a:rPr>
              <a:t>Tech</a:t>
            </a:r>
            <a:endParaRPr lang="en-IN" sz="1200" dirty="0">
              <a:solidFill>
                <a:schemeClr val="accent4">
                  <a:lumMod val="60000"/>
                  <a:lumOff val="40000"/>
                </a:schemeClr>
              </a:solidFill>
            </a:endParaRPr>
          </a:p>
        </p:txBody>
      </p:sp>
      <p:sp>
        <p:nvSpPr>
          <p:cNvPr id="11" name="TextBox 10">
            <a:extLst>
              <a:ext uri="{FF2B5EF4-FFF2-40B4-BE49-F238E27FC236}">
                <a16:creationId xmlns:a16="http://schemas.microsoft.com/office/drawing/2014/main" id="{EF6291CD-753D-44AB-BD67-5B1BE5EBC783}"/>
              </a:ext>
            </a:extLst>
          </p:cNvPr>
          <p:cNvSpPr txBox="1"/>
          <p:nvPr/>
        </p:nvSpPr>
        <p:spPr>
          <a:xfrm>
            <a:off x="1579809" y="5821952"/>
            <a:ext cx="621406" cy="461665"/>
          </a:xfrm>
          <a:prstGeom prst="rect">
            <a:avLst/>
          </a:prstGeom>
          <a:noFill/>
        </p:spPr>
        <p:txBody>
          <a:bodyPr wrap="square" rtlCol="0">
            <a:spAutoFit/>
          </a:bodyPr>
          <a:lstStyle/>
          <a:p>
            <a:pPr algn="ctr"/>
            <a:r>
              <a:rPr lang="en-IN" sz="1200" dirty="0">
                <a:solidFill>
                  <a:srgbClr val="FFFF00"/>
                </a:solidFill>
              </a:rPr>
              <a:t>Lead firm</a:t>
            </a:r>
          </a:p>
        </p:txBody>
      </p:sp>
      <p:sp>
        <p:nvSpPr>
          <p:cNvPr id="12" name="Oval 11">
            <a:extLst>
              <a:ext uri="{FF2B5EF4-FFF2-40B4-BE49-F238E27FC236}">
                <a16:creationId xmlns:a16="http://schemas.microsoft.com/office/drawing/2014/main" id="{D6BC0594-5A64-4980-B34D-BF74A7AFF965}"/>
              </a:ext>
            </a:extLst>
          </p:cNvPr>
          <p:cNvSpPr/>
          <p:nvPr/>
        </p:nvSpPr>
        <p:spPr>
          <a:xfrm>
            <a:off x="5803268" y="4363639"/>
            <a:ext cx="1083705" cy="1070676"/>
          </a:xfrm>
          <a:prstGeom prst="ellipse">
            <a:avLst/>
          </a:prstGeom>
          <a:solidFill>
            <a:schemeClr val="tx1">
              <a:lumMod val="65000"/>
              <a:lumOff val="35000"/>
            </a:schemeClr>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IN" sz="1400" dirty="0" smtClean="0"/>
              <a:t>USER</a:t>
            </a:r>
            <a:endParaRPr lang="en-IN" sz="1400" dirty="0"/>
          </a:p>
        </p:txBody>
      </p:sp>
      <p:cxnSp>
        <p:nvCxnSpPr>
          <p:cNvPr id="21" name="Straight Arrow Connector 20">
            <a:extLst>
              <a:ext uri="{FF2B5EF4-FFF2-40B4-BE49-F238E27FC236}">
                <a16:creationId xmlns:a16="http://schemas.microsoft.com/office/drawing/2014/main" id="{8CF41BC8-5C6A-42B7-8DE9-8EE34098634E}"/>
              </a:ext>
            </a:extLst>
          </p:cNvPr>
          <p:cNvCxnSpPr>
            <a:cxnSpLocks/>
          </p:cNvCxnSpPr>
          <p:nvPr/>
        </p:nvCxnSpPr>
        <p:spPr>
          <a:xfrm flipH="1">
            <a:off x="4475747" y="4898977"/>
            <a:ext cx="1327521"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3" name="Straight Arrow Connector 22">
            <a:extLst>
              <a:ext uri="{FF2B5EF4-FFF2-40B4-BE49-F238E27FC236}">
                <a16:creationId xmlns:a16="http://schemas.microsoft.com/office/drawing/2014/main" id="{F61642BB-C225-4393-93AA-CEA2F08AB24B}"/>
              </a:ext>
            </a:extLst>
          </p:cNvPr>
          <p:cNvCxnSpPr>
            <a:stCxn id="12" idx="1"/>
          </p:cNvCxnSpPr>
          <p:nvPr/>
        </p:nvCxnSpPr>
        <p:spPr>
          <a:xfrm flipH="1" flipV="1">
            <a:off x="3682017" y="3794793"/>
            <a:ext cx="2279956" cy="72564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6" name="Straight Arrow Connector 25">
            <a:extLst>
              <a:ext uri="{FF2B5EF4-FFF2-40B4-BE49-F238E27FC236}">
                <a16:creationId xmlns:a16="http://schemas.microsoft.com/office/drawing/2014/main" id="{0C1767AD-24D4-47C1-8CAF-38689DD2861D}"/>
              </a:ext>
            </a:extLst>
          </p:cNvPr>
          <p:cNvCxnSpPr>
            <a:stCxn id="12" idx="3"/>
            <a:endCxn id="8" idx="3"/>
          </p:cNvCxnSpPr>
          <p:nvPr/>
        </p:nvCxnSpPr>
        <p:spPr>
          <a:xfrm flipH="1">
            <a:off x="3682017" y="5277518"/>
            <a:ext cx="2279956" cy="760946"/>
          </a:xfrm>
          <a:prstGeom prst="straightConnector1">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7" name="TextBox 26">
            <a:extLst>
              <a:ext uri="{FF2B5EF4-FFF2-40B4-BE49-F238E27FC236}">
                <a16:creationId xmlns:a16="http://schemas.microsoft.com/office/drawing/2014/main" id="{F9D06669-9173-4B75-8176-65099564D992}"/>
              </a:ext>
            </a:extLst>
          </p:cNvPr>
          <p:cNvSpPr txBox="1"/>
          <p:nvPr/>
        </p:nvSpPr>
        <p:spPr>
          <a:xfrm>
            <a:off x="4971245" y="3940622"/>
            <a:ext cx="257578" cy="369332"/>
          </a:xfrm>
          <a:prstGeom prst="rect">
            <a:avLst/>
          </a:prstGeom>
          <a:noFill/>
        </p:spPr>
        <p:txBody>
          <a:bodyPr wrap="square" rtlCol="0">
            <a:spAutoFit/>
          </a:bodyPr>
          <a:lstStyle/>
          <a:p>
            <a:r>
              <a:rPr lang="en-IN" dirty="0"/>
              <a:t>I</a:t>
            </a:r>
          </a:p>
        </p:txBody>
      </p:sp>
      <p:sp>
        <p:nvSpPr>
          <p:cNvPr id="28" name="TextBox 27">
            <a:extLst>
              <a:ext uri="{FF2B5EF4-FFF2-40B4-BE49-F238E27FC236}">
                <a16:creationId xmlns:a16="http://schemas.microsoft.com/office/drawing/2014/main" id="{5C8A174B-27CA-4491-9723-0D61A77E94A1}"/>
              </a:ext>
            </a:extLst>
          </p:cNvPr>
          <p:cNvSpPr txBox="1"/>
          <p:nvPr/>
        </p:nvSpPr>
        <p:spPr>
          <a:xfrm>
            <a:off x="4971245" y="4608183"/>
            <a:ext cx="257578" cy="369332"/>
          </a:xfrm>
          <a:prstGeom prst="rect">
            <a:avLst/>
          </a:prstGeom>
          <a:noFill/>
        </p:spPr>
        <p:txBody>
          <a:bodyPr wrap="square" rtlCol="0">
            <a:spAutoFit/>
          </a:bodyPr>
          <a:lstStyle/>
          <a:p>
            <a:r>
              <a:rPr lang="en-IN" dirty="0"/>
              <a:t>I</a:t>
            </a:r>
          </a:p>
        </p:txBody>
      </p:sp>
      <p:sp>
        <p:nvSpPr>
          <p:cNvPr id="30" name="TextBox 29">
            <a:extLst>
              <a:ext uri="{FF2B5EF4-FFF2-40B4-BE49-F238E27FC236}">
                <a16:creationId xmlns:a16="http://schemas.microsoft.com/office/drawing/2014/main" id="{2C36F3C7-EB37-4C58-8FAE-3DE9C95DEFEB}"/>
              </a:ext>
            </a:extLst>
          </p:cNvPr>
          <p:cNvSpPr txBox="1"/>
          <p:nvPr/>
        </p:nvSpPr>
        <p:spPr>
          <a:xfrm>
            <a:off x="4971244" y="5671448"/>
            <a:ext cx="95787" cy="369332"/>
          </a:xfrm>
          <a:prstGeom prst="rect">
            <a:avLst/>
          </a:prstGeom>
          <a:noFill/>
        </p:spPr>
        <p:txBody>
          <a:bodyPr wrap="square" rtlCol="0">
            <a:spAutoFit/>
          </a:bodyPr>
          <a:lstStyle/>
          <a:p>
            <a:r>
              <a:rPr lang="en-IN" dirty="0"/>
              <a:t>D</a:t>
            </a:r>
          </a:p>
        </p:txBody>
      </p:sp>
      <p:sp>
        <p:nvSpPr>
          <p:cNvPr id="4" name="TextBox 3">
            <a:extLst>
              <a:ext uri="{FF2B5EF4-FFF2-40B4-BE49-F238E27FC236}">
                <a16:creationId xmlns:a16="http://schemas.microsoft.com/office/drawing/2014/main" id="{B7B2D2A8-FBF0-4A4C-8975-0894E90B0A4D}"/>
              </a:ext>
            </a:extLst>
          </p:cNvPr>
          <p:cNvSpPr txBox="1"/>
          <p:nvPr/>
        </p:nvSpPr>
        <p:spPr>
          <a:xfrm>
            <a:off x="7631014" y="4139902"/>
            <a:ext cx="4207573" cy="1754326"/>
          </a:xfrm>
          <a:prstGeom prst="rect">
            <a:avLst/>
          </a:prstGeom>
          <a:noFill/>
        </p:spPr>
        <p:txBody>
          <a:bodyPr wrap="square" rtlCol="0">
            <a:spAutoFit/>
          </a:bodyPr>
          <a:lstStyle/>
          <a:p>
            <a:r>
              <a:rPr lang="en-IN" sz="1800" b="1" dirty="0"/>
              <a:t>Direct </a:t>
            </a:r>
            <a:r>
              <a:rPr lang="en-IN" sz="1800" b="1" dirty="0" smtClean="0"/>
              <a:t>effect (D)</a:t>
            </a:r>
            <a:r>
              <a:rPr lang="en-IN" sz="1800" dirty="0" smtClean="0"/>
              <a:t>: </a:t>
            </a:r>
            <a:r>
              <a:rPr lang="en-IN" sz="1800" dirty="0"/>
              <a:t>Value attached by a user to the same group of complementors</a:t>
            </a:r>
          </a:p>
          <a:p>
            <a:endParaRPr lang="en-IN" dirty="0"/>
          </a:p>
          <a:p>
            <a:r>
              <a:rPr lang="en-IN" sz="1800" b="1" dirty="0"/>
              <a:t>Indirect </a:t>
            </a:r>
            <a:r>
              <a:rPr lang="en-IN" sz="1800" b="1" dirty="0" smtClean="0"/>
              <a:t>effect (I)</a:t>
            </a:r>
            <a:r>
              <a:rPr lang="en-IN" sz="1800" dirty="0" smtClean="0"/>
              <a:t>: </a:t>
            </a:r>
            <a:r>
              <a:rPr lang="en-IN" sz="1800" dirty="0"/>
              <a:t>Value attached by a user to the different group of complementors</a:t>
            </a:r>
          </a:p>
          <a:p>
            <a:endParaRPr lang="en-IN" dirty="0"/>
          </a:p>
        </p:txBody>
      </p:sp>
      <p:sp>
        <p:nvSpPr>
          <p:cNvPr id="13" name="Slide Number Placeholder 12">
            <a:extLst>
              <a:ext uri="{FF2B5EF4-FFF2-40B4-BE49-F238E27FC236}">
                <a16:creationId xmlns:a16="http://schemas.microsoft.com/office/drawing/2014/main" id="{2900F655-D353-4FB5-B8A0-17A43583DD01}"/>
              </a:ext>
            </a:extLst>
          </p:cNvPr>
          <p:cNvSpPr>
            <a:spLocks noGrp="1"/>
          </p:cNvSpPr>
          <p:nvPr>
            <p:ph type="sldNum" sz="quarter" idx="12"/>
          </p:nvPr>
        </p:nvSpPr>
        <p:spPr/>
        <p:txBody>
          <a:bodyPr/>
          <a:lstStyle/>
          <a:p>
            <a:fld id="{DA319960-D80A-487D-941D-93EB5C0E1AB4}" type="slidenum">
              <a:rPr lang="en-IN" smtClean="0"/>
              <a:t>8</a:t>
            </a:fld>
            <a:endParaRPr lang="en-IN"/>
          </a:p>
        </p:txBody>
      </p:sp>
    </p:spTree>
    <p:extLst>
      <p:ext uri="{BB962C8B-B14F-4D97-AF65-F5344CB8AC3E}">
        <p14:creationId xmlns:p14="http://schemas.microsoft.com/office/powerpoint/2010/main" val="2985702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064BFE-AA2B-4271-90C7-EB6DB1CECFF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4/23/2023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4A6A3-660F-43B9-81C6-36FA1B9185B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p:cNvSpPr/>
          <p:nvPr/>
        </p:nvSpPr>
        <p:spPr>
          <a:xfrm>
            <a:off x="3724710" y="555628"/>
            <a:ext cx="4742580"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Network </a:t>
            </a:r>
            <a:r>
              <a:rPr kumimoji="0" lang="en-US" sz="2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Effects</a:t>
            </a:r>
            <a:r>
              <a:rPr kumimoji="0" lang="en-US" sz="2800" b="1" i="0" u="none" strike="noStrike" kern="1200" cap="none" spc="0" normalizeH="0" noProof="0" dirty="0" smtClean="0">
                <a:ln>
                  <a:noFill/>
                </a:ln>
                <a:solidFill>
                  <a:prstClr val="black"/>
                </a:solidFill>
                <a:effectLst/>
                <a:uLnTx/>
                <a:uFillTx/>
                <a:latin typeface="Garamond" panose="02020404030301010803" pitchFamily="18" charset="0"/>
                <a:ea typeface="+mn-ea"/>
                <a:cs typeface="+mn-cs"/>
              </a:rPr>
              <a:t> on Platforms</a:t>
            </a:r>
            <a:endParaRPr kumimoji="0" lang="en-US" sz="2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6382" y="1860001"/>
            <a:ext cx="5020376" cy="3696216"/>
          </a:xfrm>
          <a:prstGeom prst="rect">
            <a:avLst/>
          </a:prstGeom>
        </p:spPr>
      </p:pic>
      <p:sp>
        <p:nvSpPr>
          <p:cNvPr id="7" name="Rectangle 6"/>
          <p:cNvSpPr/>
          <p:nvPr/>
        </p:nvSpPr>
        <p:spPr>
          <a:xfrm>
            <a:off x="675076" y="1355761"/>
            <a:ext cx="6169069" cy="2585323"/>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 platform mediates between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two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user groups as well as between users within each user group. </a:t>
            </a:r>
            <a:endPar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endParaRP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If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 network effect involves only one side, it is called a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same-side network effect</a:t>
            </a: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If it has an impact on the other side, it is called a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cross-side network effect. </a:t>
            </a:r>
            <a:endPar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endParaRPr>
          </a:p>
        </p:txBody>
      </p:sp>
      <p:sp>
        <p:nvSpPr>
          <p:cNvPr id="8" name="Rectangle 7"/>
          <p:cNvSpPr/>
          <p:nvPr/>
        </p:nvSpPr>
        <p:spPr>
          <a:xfrm>
            <a:off x="675075" y="3856056"/>
            <a:ext cx="6169069" cy="2585323"/>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It is worthwhile to repeat that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network effects are positive feedbacks from the market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and that the mere nature of positive feedback is such that the market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cannot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be in equilibrium unless the market is saturated (there are no more potential customers). Therefore,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equilibrium theory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is not applicable to markets where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network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effects are present</a:t>
            </a:r>
          </a:p>
        </p:txBody>
      </p:sp>
    </p:spTree>
    <p:extLst>
      <p:ext uri="{BB962C8B-B14F-4D97-AF65-F5344CB8AC3E}">
        <p14:creationId xmlns:p14="http://schemas.microsoft.com/office/powerpoint/2010/main" val="8293920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2152" y="1669404"/>
            <a:ext cx="10028808" cy="1477328"/>
          </a:xfrm>
          <a:prstGeom prst="rect">
            <a:avLst/>
          </a:prstGeom>
        </p:spPr>
        <p:txBody>
          <a:bodyPr wrap="square">
            <a:spAutoFit/>
          </a:bodyPr>
          <a:lstStyle/>
          <a:p>
            <a:pPr fontAlgn="base"/>
            <a:r>
              <a:rPr lang="en-US" b="1" dirty="0">
                <a:solidFill>
                  <a:srgbClr val="303030"/>
                </a:solidFill>
                <a:latin typeface="-apple-system"/>
              </a:rPr>
              <a:t>Metcalfe’s </a:t>
            </a:r>
            <a:r>
              <a:rPr lang="en-US" b="1" dirty="0" smtClean="0">
                <a:solidFill>
                  <a:srgbClr val="303030"/>
                </a:solidFill>
                <a:latin typeface="-apple-system"/>
              </a:rPr>
              <a:t>Law</a:t>
            </a:r>
          </a:p>
          <a:p>
            <a:pPr fontAlgn="base"/>
            <a:endParaRPr lang="en-US" b="1" dirty="0">
              <a:solidFill>
                <a:srgbClr val="303030"/>
              </a:solidFill>
              <a:latin typeface="-apple-system"/>
            </a:endParaRPr>
          </a:p>
          <a:p>
            <a:pPr fontAlgn="base"/>
            <a:r>
              <a:rPr lang="en-US" dirty="0">
                <a:solidFill>
                  <a:srgbClr val="303030"/>
                </a:solidFill>
                <a:latin typeface="-apple-system"/>
              </a:rPr>
              <a:t>Metcalfe’s Law is frequently brought up when discussing the phenomenon, as it states that the value of a network grows in proportion to the square of the number of users within the network. </a:t>
            </a:r>
            <a:r>
              <a:rPr lang="en-US" b="1" dirty="0">
                <a:solidFill>
                  <a:srgbClr val="303030"/>
                </a:solidFill>
                <a:latin typeface="-apple-system"/>
              </a:rPr>
              <a:t>Value</a:t>
            </a:r>
            <a:r>
              <a:rPr lang="en-US" b="1" dirty="0" smtClean="0">
                <a:solidFill>
                  <a:srgbClr val="303030"/>
                </a:solidFill>
                <a:latin typeface="-apple-system"/>
              </a:rPr>
              <a:t>= financial </a:t>
            </a:r>
            <a:r>
              <a:rPr lang="en-US" b="1" dirty="0">
                <a:solidFill>
                  <a:srgbClr val="303030"/>
                </a:solidFill>
                <a:latin typeface="-apple-system"/>
              </a:rPr>
              <a:t>value or impact</a:t>
            </a:r>
            <a:endParaRPr lang="en-US" b="1" i="0" dirty="0">
              <a:solidFill>
                <a:srgbClr val="303030"/>
              </a:solidFill>
              <a:effectLst/>
              <a:latin typeface="-apple-system"/>
            </a:endParaRPr>
          </a:p>
        </p:txBody>
      </p:sp>
      <p:sp>
        <p:nvSpPr>
          <p:cNvPr id="3" name="TextBox 2"/>
          <p:cNvSpPr txBox="1"/>
          <p:nvPr/>
        </p:nvSpPr>
        <p:spPr>
          <a:xfrm>
            <a:off x="745724" y="283098"/>
            <a:ext cx="7688387" cy="954107"/>
          </a:xfrm>
          <a:prstGeom prst="rect">
            <a:avLst/>
          </a:prstGeom>
          <a:noFill/>
        </p:spPr>
        <p:txBody>
          <a:bodyPr wrap="none" rtlCol="0">
            <a:spAutoFit/>
          </a:bodyPr>
          <a:lstStyle/>
          <a:p>
            <a:r>
              <a:rPr lang="en-US" sz="2800" b="1" dirty="0" smtClean="0"/>
              <a:t>Value created by a Social Network: </a:t>
            </a:r>
          </a:p>
          <a:p>
            <a:r>
              <a:rPr lang="en-US" sz="2800" b="1" dirty="0" smtClean="0"/>
              <a:t>Case of the hypothetical platform ‘</a:t>
            </a:r>
            <a:r>
              <a:rPr lang="en-US" sz="2800" b="1" u="sng" dirty="0" smtClean="0"/>
              <a:t>IIMR </a:t>
            </a:r>
            <a:r>
              <a:rPr lang="en-US" sz="2800" b="1" u="sng" dirty="0" err="1" smtClean="0"/>
              <a:t>econnect</a:t>
            </a:r>
            <a:r>
              <a:rPr lang="en-US" sz="2800" b="1" dirty="0" smtClean="0"/>
              <a:t>’</a:t>
            </a:r>
            <a:endParaRPr lang="en-US" sz="2800" b="1" dirty="0"/>
          </a:p>
        </p:txBody>
      </p:sp>
      <p:pic>
        <p:nvPicPr>
          <p:cNvPr id="2050" name="Picture 2" descr="Social Media Network People - Free vector graphic on Pixaba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5788" y="3301932"/>
            <a:ext cx="1939555" cy="193418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Social Media Network People - Free vector graphic on Pixaba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14745" y="3301932"/>
            <a:ext cx="1939555" cy="193418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Social Media Network People - Free vector graphic on Pixaba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63702" y="3204278"/>
            <a:ext cx="1939555" cy="193418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865788" y="5279941"/>
            <a:ext cx="1563698" cy="369332"/>
          </a:xfrm>
          <a:prstGeom prst="rect">
            <a:avLst/>
          </a:prstGeom>
        </p:spPr>
        <p:txBody>
          <a:bodyPr wrap="none">
            <a:spAutoFit/>
          </a:bodyPr>
          <a:lstStyle/>
          <a:p>
            <a:r>
              <a:rPr lang="en-US" b="1" u="sng" dirty="0"/>
              <a:t>IIMR </a:t>
            </a:r>
            <a:r>
              <a:rPr lang="en-US" b="1" u="sng" dirty="0" err="1"/>
              <a:t>econnect</a:t>
            </a:r>
            <a:endParaRPr lang="en-US" dirty="0"/>
          </a:p>
        </p:txBody>
      </p:sp>
      <p:sp>
        <p:nvSpPr>
          <p:cNvPr id="10" name="Rectangle 9"/>
          <p:cNvSpPr/>
          <p:nvPr/>
        </p:nvSpPr>
        <p:spPr>
          <a:xfrm>
            <a:off x="4995384" y="5279941"/>
            <a:ext cx="1563698" cy="369332"/>
          </a:xfrm>
          <a:prstGeom prst="rect">
            <a:avLst/>
          </a:prstGeom>
        </p:spPr>
        <p:txBody>
          <a:bodyPr wrap="none">
            <a:spAutoFit/>
          </a:bodyPr>
          <a:lstStyle/>
          <a:p>
            <a:r>
              <a:rPr lang="en-US" b="1" u="sng" dirty="0"/>
              <a:t>IIMR </a:t>
            </a:r>
            <a:r>
              <a:rPr lang="en-US" b="1" u="sng" dirty="0" err="1"/>
              <a:t>econnect</a:t>
            </a:r>
            <a:endParaRPr lang="en-US" dirty="0"/>
          </a:p>
        </p:txBody>
      </p:sp>
      <p:sp>
        <p:nvSpPr>
          <p:cNvPr id="11" name="Rectangle 10"/>
          <p:cNvSpPr/>
          <p:nvPr/>
        </p:nvSpPr>
        <p:spPr>
          <a:xfrm>
            <a:off x="9151630" y="5236114"/>
            <a:ext cx="1563698" cy="369332"/>
          </a:xfrm>
          <a:prstGeom prst="rect">
            <a:avLst/>
          </a:prstGeom>
        </p:spPr>
        <p:txBody>
          <a:bodyPr wrap="none">
            <a:spAutoFit/>
          </a:bodyPr>
          <a:lstStyle/>
          <a:p>
            <a:r>
              <a:rPr lang="en-US" b="1" u="sng" dirty="0"/>
              <a:t>IIMR </a:t>
            </a:r>
            <a:r>
              <a:rPr lang="en-US" b="1" u="sng" dirty="0" err="1"/>
              <a:t>econnect</a:t>
            </a:r>
            <a:endParaRPr lang="en-US" dirty="0"/>
          </a:p>
        </p:txBody>
      </p:sp>
      <p:sp>
        <p:nvSpPr>
          <p:cNvPr id="9" name="TextBox 8"/>
          <p:cNvSpPr txBox="1"/>
          <p:nvPr/>
        </p:nvSpPr>
        <p:spPr>
          <a:xfrm>
            <a:off x="9282528" y="5850946"/>
            <a:ext cx="1107483" cy="369332"/>
          </a:xfrm>
          <a:prstGeom prst="rect">
            <a:avLst/>
          </a:prstGeom>
          <a:noFill/>
        </p:spPr>
        <p:txBody>
          <a:bodyPr wrap="none" rtlCol="0">
            <a:spAutoFit/>
          </a:bodyPr>
          <a:lstStyle/>
          <a:p>
            <a:r>
              <a:rPr lang="en-US" dirty="0" smtClean="0"/>
              <a:t>Year 2022</a:t>
            </a:r>
            <a:endParaRPr lang="en-US" dirty="0"/>
          </a:p>
        </p:txBody>
      </p:sp>
      <p:sp>
        <p:nvSpPr>
          <p:cNvPr id="13" name="TextBox 12"/>
          <p:cNvSpPr txBox="1"/>
          <p:nvPr/>
        </p:nvSpPr>
        <p:spPr>
          <a:xfrm>
            <a:off x="5223491" y="5772812"/>
            <a:ext cx="1107483" cy="369332"/>
          </a:xfrm>
          <a:prstGeom prst="rect">
            <a:avLst/>
          </a:prstGeom>
          <a:noFill/>
        </p:spPr>
        <p:txBody>
          <a:bodyPr wrap="none" rtlCol="0">
            <a:spAutoFit/>
          </a:bodyPr>
          <a:lstStyle/>
          <a:p>
            <a:r>
              <a:rPr lang="en-US" dirty="0" smtClean="0"/>
              <a:t>Year 2019</a:t>
            </a:r>
            <a:endParaRPr lang="en-US" dirty="0"/>
          </a:p>
        </p:txBody>
      </p:sp>
      <p:sp>
        <p:nvSpPr>
          <p:cNvPr id="14" name="TextBox 13"/>
          <p:cNvSpPr txBox="1"/>
          <p:nvPr/>
        </p:nvSpPr>
        <p:spPr>
          <a:xfrm>
            <a:off x="1093893" y="5751982"/>
            <a:ext cx="1107483" cy="369332"/>
          </a:xfrm>
          <a:prstGeom prst="rect">
            <a:avLst/>
          </a:prstGeom>
          <a:noFill/>
        </p:spPr>
        <p:txBody>
          <a:bodyPr wrap="none" rtlCol="0">
            <a:spAutoFit/>
          </a:bodyPr>
          <a:lstStyle/>
          <a:p>
            <a:r>
              <a:rPr lang="en-US" dirty="0" smtClean="0"/>
              <a:t>Year 2016</a:t>
            </a:r>
            <a:endParaRPr lang="en-US" dirty="0"/>
          </a:p>
        </p:txBody>
      </p:sp>
      <p:sp>
        <p:nvSpPr>
          <p:cNvPr id="12" name="TextBox 11"/>
          <p:cNvSpPr txBox="1"/>
          <p:nvPr/>
        </p:nvSpPr>
        <p:spPr>
          <a:xfrm>
            <a:off x="1004372" y="6121314"/>
            <a:ext cx="1267565" cy="369332"/>
          </a:xfrm>
          <a:prstGeom prst="rect">
            <a:avLst/>
          </a:prstGeom>
          <a:noFill/>
        </p:spPr>
        <p:txBody>
          <a:bodyPr wrap="square" rtlCol="0">
            <a:spAutoFit/>
          </a:bodyPr>
          <a:lstStyle/>
          <a:p>
            <a:pPr algn="ctr"/>
            <a:r>
              <a:rPr lang="en-US" dirty="0" smtClean="0"/>
              <a:t>N=88</a:t>
            </a:r>
            <a:endParaRPr lang="en-US" dirty="0"/>
          </a:p>
        </p:txBody>
      </p:sp>
      <p:sp>
        <p:nvSpPr>
          <p:cNvPr id="16" name="TextBox 15"/>
          <p:cNvSpPr txBox="1"/>
          <p:nvPr/>
        </p:nvSpPr>
        <p:spPr>
          <a:xfrm>
            <a:off x="5291517" y="6142144"/>
            <a:ext cx="1267565" cy="369332"/>
          </a:xfrm>
          <a:prstGeom prst="rect">
            <a:avLst/>
          </a:prstGeom>
          <a:noFill/>
        </p:spPr>
        <p:txBody>
          <a:bodyPr wrap="square" rtlCol="0">
            <a:spAutoFit/>
          </a:bodyPr>
          <a:lstStyle/>
          <a:p>
            <a:r>
              <a:rPr lang="en-US" dirty="0" smtClean="0"/>
              <a:t>N=188</a:t>
            </a:r>
            <a:endParaRPr lang="en-US" dirty="0"/>
          </a:p>
        </p:txBody>
      </p:sp>
      <p:sp>
        <p:nvSpPr>
          <p:cNvPr id="17" name="TextBox 16"/>
          <p:cNvSpPr txBox="1"/>
          <p:nvPr/>
        </p:nvSpPr>
        <p:spPr>
          <a:xfrm>
            <a:off x="9403395" y="6220278"/>
            <a:ext cx="1267565" cy="369332"/>
          </a:xfrm>
          <a:prstGeom prst="rect">
            <a:avLst/>
          </a:prstGeom>
          <a:noFill/>
        </p:spPr>
        <p:txBody>
          <a:bodyPr wrap="square" rtlCol="0">
            <a:spAutoFit/>
          </a:bodyPr>
          <a:lstStyle/>
          <a:p>
            <a:r>
              <a:rPr lang="en-US" dirty="0" smtClean="0"/>
              <a:t>N=1088</a:t>
            </a:r>
            <a:endParaRPr lang="en-US" dirty="0"/>
          </a:p>
        </p:txBody>
      </p:sp>
      <p:sp>
        <p:nvSpPr>
          <p:cNvPr id="15" name="TextBox 14"/>
          <p:cNvSpPr txBox="1"/>
          <p:nvPr/>
        </p:nvSpPr>
        <p:spPr>
          <a:xfrm>
            <a:off x="3886439" y="6490646"/>
            <a:ext cx="5345285" cy="369332"/>
          </a:xfrm>
          <a:prstGeom prst="rect">
            <a:avLst/>
          </a:prstGeom>
          <a:noFill/>
        </p:spPr>
        <p:txBody>
          <a:bodyPr wrap="square" rtlCol="0">
            <a:spAutoFit/>
          </a:bodyPr>
          <a:lstStyle/>
          <a:p>
            <a:r>
              <a:rPr lang="en-US" b="1" dirty="0" smtClean="0"/>
              <a:t>Find Value</a:t>
            </a:r>
            <a:r>
              <a:rPr lang="en-US" b="1" baseline="-25000" dirty="0" smtClean="0"/>
              <a:t>2016</a:t>
            </a:r>
            <a:r>
              <a:rPr lang="en-US" b="1" dirty="0" smtClean="0"/>
              <a:t>: Value </a:t>
            </a:r>
            <a:r>
              <a:rPr lang="en-US" b="1" baseline="-25000" dirty="0" smtClean="0"/>
              <a:t>2019</a:t>
            </a:r>
            <a:r>
              <a:rPr lang="en-US" b="1" dirty="0" smtClean="0"/>
              <a:t>: Value</a:t>
            </a:r>
            <a:r>
              <a:rPr lang="en-US" b="1" baseline="-25000" dirty="0" smtClean="0"/>
              <a:t>2022</a:t>
            </a:r>
            <a:endParaRPr lang="en-US" b="1" baseline="-25000" dirty="0"/>
          </a:p>
        </p:txBody>
      </p:sp>
    </p:spTree>
    <p:extLst>
      <p:ext uri="{BB962C8B-B14F-4D97-AF65-F5344CB8AC3E}">
        <p14:creationId xmlns:p14="http://schemas.microsoft.com/office/powerpoint/2010/main" val="42864820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Network effect - Wikipedi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44678" y="692457"/>
            <a:ext cx="2410070" cy="553914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090082" y="2334827"/>
            <a:ext cx="4691332" cy="1477328"/>
          </a:xfrm>
          <a:prstGeom prst="rect">
            <a:avLst/>
          </a:prstGeom>
          <a:noFill/>
        </p:spPr>
        <p:txBody>
          <a:bodyPr wrap="square" rtlCol="0">
            <a:spAutoFit/>
          </a:bodyPr>
          <a:lstStyle/>
          <a:p>
            <a:r>
              <a:rPr lang="en-US" b="1" dirty="0" smtClean="0"/>
              <a:t>Discuss:</a:t>
            </a:r>
          </a:p>
          <a:p>
            <a:endParaRPr lang="en-US" b="1" dirty="0" smtClean="0"/>
          </a:p>
          <a:p>
            <a:r>
              <a:rPr lang="en-US" b="1" dirty="0" smtClean="0"/>
              <a:t>Which type of network effect is at play ?</a:t>
            </a:r>
          </a:p>
          <a:p>
            <a:endParaRPr lang="en-US" b="1" dirty="0"/>
          </a:p>
          <a:p>
            <a:r>
              <a:rPr lang="en-US" b="1" dirty="0" smtClean="0"/>
              <a:t>Is there a tipping point ?</a:t>
            </a:r>
            <a:endParaRPr lang="en-US" b="1" dirty="0"/>
          </a:p>
        </p:txBody>
      </p:sp>
    </p:spTree>
    <p:extLst>
      <p:ext uri="{BB962C8B-B14F-4D97-AF65-F5344CB8AC3E}">
        <p14:creationId xmlns:p14="http://schemas.microsoft.com/office/powerpoint/2010/main" val="12205117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Viral Effects &amp; Virality | The Network Effects Bible | Guid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37149" y="968896"/>
            <a:ext cx="9568951" cy="576290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22596" y="454328"/>
            <a:ext cx="5022914" cy="523220"/>
          </a:xfrm>
          <a:prstGeom prst="rect">
            <a:avLst/>
          </a:prstGeom>
          <a:noFill/>
        </p:spPr>
        <p:txBody>
          <a:bodyPr wrap="none" rtlCol="0">
            <a:spAutoFit/>
          </a:bodyPr>
          <a:lstStyle/>
          <a:p>
            <a:r>
              <a:rPr lang="en-US" sz="2800" b="1" dirty="0" smtClean="0"/>
              <a:t>Network effect is not Viral Effect</a:t>
            </a:r>
            <a:endParaRPr lang="en-US" sz="2800" b="1" dirty="0"/>
          </a:p>
        </p:txBody>
      </p:sp>
      <p:sp>
        <p:nvSpPr>
          <p:cNvPr id="3" name="TextBox 2"/>
          <p:cNvSpPr txBox="1"/>
          <p:nvPr/>
        </p:nvSpPr>
        <p:spPr>
          <a:xfrm>
            <a:off x="317999" y="6362466"/>
            <a:ext cx="6445739" cy="369332"/>
          </a:xfrm>
          <a:prstGeom prst="rect">
            <a:avLst/>
          </a:prstGeom>
          <a:noFill/>
        </p:spPr>
        <p:txBody>
          <a:bodyPr wrap="none" rtlCol="0">
            <a:spAutoFit/>
          </a:bodyPr>
          <a:lstStyle/>
          <a:p>
            <a:r>
              <a:rPr lang="en-US" dirty="0"/>
              <a:t>Source: https://www.nfx.com/post/viral-effects-vs-network-effects</a:t>
            </a:r>
          </a:p>
        </p:txBody>
      </p:sp>
      <p:sp>
        <p:nvSpPr>
          <p:cNvPr id="4" name="TextBox 3"/>
          <p:cNvSpPr txBox="1"/>
          <p:nvPr/>
        </p:nvSpPr>
        <p:spPr>
          <a:xfrm>
            <a:off x="317999" y="5148663"/>
            <a:ext cx="8659678" cy="923330"/>
          </a:xfrm>
          <a:prstGeom prst="rect">
            <a:avLst/>
          </a:prstGeom>
          <a:noFill/>
        </p:spPr>
        <p:txBody>
          <a:bodyPr wrap="none" rtlCol="0">
            <a:spAutoFit/>
          </a:bodyPr>
          <a:lstStyle/>
          <a:p>
            <a:r>
              <a:rPr lang="en-US" b="1" dirty="0"/>
              <a:t>A </a:t>
            </a:r>
            <a:r>
              <a:rPr lang="en-US" b="1" dirty="0" smtClean="0"/>
              <a:t>‘</a:t>
            </a:r>
            <a:r>
              <a:rPr lang="en-US" b="1" dirty="0" err="1" smtClean="0"/>
              <a:t>Youtube</a:t>
            </a:r>
            <a:r>
              <a:rPr lang="en-US" b="1" dirty="0" smtClean="0"/>
              <a:t> Shorts’ video got viral among young users. </a:t>
            </a:r>
          </a:p>
          <a:p>
            <a:r>
              <a:rPr lang="en-US" b="1" dirty="0" smtClean="0"/>
              <a:t>Initially, it was viewed by 1500 </a:t>
            </a:r>
            <a:r>
              <a:rPr lang="en-US" b="1" dirty="0"/>
              <a:t> </a:t>
            </a:r>
            <a:r>
              <a:rPr lang="en-US" b="1" dirty="0" smtClean="0"/>
              <a:t>Gen Z Users at t=0. The count doubles </a:t>
            </a:r>
            <a:r>
              <a:rPr lang="en-US" b="1" dirty="0"/>
              <a:t>every half an hour.</a:t>
            </a:r>
            <a:br>
              <a:rPr lang="en-US" b="1" dirty="0"/>
            </a:br>
            <a:r>
              <a:rPr lang="en-US" b="1" dirty="0"/>
              <a:t>Find the size of the </a:t>
            </a:r>
            <a:r>
              <a:rPr lang="en-US" b="1" dirty="0" smtClean="0"/>
              <a:t>user </a:t>
            </a:r>
            <a:r>
              <a:rPr lang="en-US" b="1" dirty="0"/>
              <a:t>population after </a:t>
            </a:r>
            <a:r>
              <a:rPr lang="en-US" b="1" dirty="0" smtClean="0"/>
              <a:t>2 </a:t>
            </a:r>
            <a:r>
              <a:rPr lang="en-US" b="1" dirty="0"/>
              <a:t> hours.</a:t>
            </a:r>
          </a:p>
        </p:txBody>
      </p:sp>
    </p:spTree>
    <p:extLst>
      <p:ext uri="{BB962C8B-B14F-4D97-AF65-F5344CB8AC3E}">
        <p14:creationId xmlns:p14="http://schemas.microsoft.com/office/powerpoint/2010/main" val="17937256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06581" y="249486"/>
            <a:ext cx="10238509" cy="884216"/>
          </a:xfrm>
          <a:prstGeom prst="rect">
            <a:avLst/>
          </a:prstGeom>
        </p:spPr>
        <p:txBody>
          <a:bodyPr wrap="square">
            <a:spAutoFit/>
          </a:bodyPr>
          <a:lstStyle/>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Some of the major characteristics of MSPs are associated with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network effects, pricing, competition, business ecosystem, and market regulation (</a:t>
            </a:r>
            <a:r>
              <a:rPr kumimoji="0" lang="en-US" sz="1800" b="1" i="0" u="none" strike="noStrike" kern="1200" cap="none" spc="0" normalizeH="0" baseline="0" noProof="0" dirty="0" err="1">
                <a:ln>
                  <a:noFill/>
                </a:ln>
                <a:solidFill>
                  <a:prstClr val="black"/>
                </a:solidFill>
                <a:effectLst/>
                <a:uLnTx/>
                <a:uFillTx/>
                <a:latin typeface="Garamond" panose="02020404030301010803" pitchFamily="18" charset="0"/>
                <a:ea typeface="+mn-ea"/>
                <a:cs typeface="+mn-cs"/>
              </a:rPr>
              <a:t>Ardolino</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et al., 2020).</a:t>
            </a:r>
          </a:p>
        </p:txBody>
      </p:sp>
      <p:graphicFrame>
        <p:nvGraphicFramePr>
          <p:cNvPr id="6" name="Diagram 5"/>
          <p:cNvGraphicFramePr/>
          <p:nvPr>
            <p:extLst/>
          </p:nvPr>
        </p:nvGraphicFramePr>
        <p:xfrm>
          <a:off x="6220691" y="845127"/>
          <a:ext cx="6449291" cy="43662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p:cNvSpPr/>
          <p:nvPr/>
        </p:nvSpPr>
        <p:spPr>
          <a:xfrm>
            <a:off x="706581" y="1009007"/>
            <a:ext cx="6289964" cy="4247317"/>
          </a:xfrm>
          <a:prstGeom prst="rect">
            <a:avLst/>
          </a:prstGeom>
        </p:spPr>
        <p:txBody>
          <a:bodyPr wrap="square">
            <a:spAutoFit/>
          </a:bodyPr>
          <a:lstStyle/>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network effects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may sometimes lead to winner-take-all markets where one platform supplier after some time becomes a de facto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monopoly</a:t>
            </a: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An MSP often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benefits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from a reduced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price</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of the goods or services mediated between the sellers and the buyers</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Competition</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t>
            </a:r>
            <a:r>
              <a:rPr kumimoji="0" lang="en-US" sz="1800" b="0" i="0" u="none" strike="noStrike" kern="1200" cap="none" spc="0" normalizeH="0" noProof="0" dirty="0" smtClean="0">
                <a:ln>
                  <a:noFill/>
                </a:ln>
                <a:solidFill>
                  <a:prstClr val="black"/>
                </a:solidFill>
                <a:effectLst/>
                <a:uLnTx/>
                <a:uFillTx/>
                <a:latin typeface="Garamond" panose="02020404030301010803" pitchFamily="18" charset="0"/>
                <a:ea typeface="+mn-ea"/>
                <a:cs typeface="+mn-cs"/>
              </a:rPr>
              <a:t>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The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platform may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compete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directly with other platforms offering the same services or compete with entirely different platforms for certain types of customers or competition between the customers of the same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type. </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p:txBody>
      </p:sp>
      <p:sp>
        <p:nvSpPr>
          <p:cNvPr id="8" name="Rectangle 7"/>
          <p:cNvSpPr/>
          <p:nvPr/>
        </p:nvSpPr>
        <p:spPr>
          <a:xfrm>
            <a:off x="704850" y="4878789"/>
            <a:ext cx="6291695" cy="1338828"/>
          </a:xfrm>
          <a:prstGeom prst="rect">
            <a:avLst/>
          </a:prstGeom>
        </p:spPr>
        <p:txBody>
          <a:bodyPr wrap="square">
            <a:spAutoFit/>
          </a:bodyPr>
          <a:lstStyle/>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Because of the complex interactions among the various types of customers, the use of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standard business modeling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tools may not capture all strategic issues related to MSPs.</a:t>
            </a:r>
          </a:p>
        </p:txBody>
      </p:sp>
      <p:sp>
        <p:nvSpPr>
          <p:cNvPr id="9" name="Rectangle 8"/>
          <p:cNvSpPr/>
          <p:nvPr/>
        </p:nvSpPr>
        <p:spPr>
          <a:xfrm>
            <a:off x="6996545" y="5395442"/>
            <a:ext cx="4904510" cy="923330"/>
          </a:xfrm>
          <a:prstGeom prst="rect">
            <a:avLst/>
          </a:prstGeom>
        </p:spPr>
        <p:txBody>
          <a:bodyPr wrap="square">
            <a:spAutoFit/>
          </a:bodyPr>
          <a:lstStyle/>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Intricate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competition and complex ecosystem make it even harder to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regulate</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MSP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businesses.</a:t>
            </a:r>
            <a:endPar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p:txBody>
      </p:sp>
    </p:spTree>
    <p:extLst>
      <p:ext uri="{BB962C8B-B14F-4D97-AF65-F5344CB8AC3E}">
        <p14:creationId xmlns:p14="http://schemas.microsoft.com/office/powerpoint/2010/main" val="809657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064BFE-AA2B-4271-90C7-EB6DB1CECFF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4/23/2023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4A6A3-660F-43B9-81C6-36FA1B9185B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p:cNvSpPr/>
          <p:nvPr/>
        </p:nvSpPr>
        <p:spPr>
          <a:xfrm>
            <a:off x="3007599" y="271135"/>
            <a:ext cx="6206314"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Characteristics of Multisided Platforms</a:t>
            </a:r>
          </a:p>
        </p:txBody>
      </p:sp>
      <p:sp>
        <p:nvSpPr>
          <p:cNvPr id="6" name="Rectangle 5"/>
          <p:cNvSpPr/>
          <p:nvPr/>
        </p:nvSpPr>
        <p:spPr>
          <a:xfrm>
            <a:off x="650260" y="843192"/>
            <a:ext cx="10876722" cy="2677656"/>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MSPs offer several </a:t>
            </a:r>
            <a:r>
              <a:rPr kumimoji="0" lang="en-US" sz="16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benefits </a:t>
            </a:r>
            <a:r>
              <a:rPr kumimoji="0" lang="en-US" sz="16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to the users, including</a:t>
            </a:r>
            <a:r>
              <a:rPr kumimoji="0" lang="en-US" sz="16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They </a:t>
            </a:r>
            <a:r>
              <a:rPr kumimoji="0" lang="en-US" sz="16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offer uniform, simple, and secure login procedures and ease of use. </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They </a:t>
            </a:r>
            <a:r>
              <a:rPr kumimoji="0" lang="en-US" sz="16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offer simple and transparent ways of connecting customers with matching interests through built-in matchmaking </a:t>
            </a:r>
            <a:r>
              <a:rPr kumimoji="0" lang="en-US" sz="16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mechanisms </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They </a:t>
            </a:r>
            <a:r>
              <a:rPr kumimoji="0" lang="en-US" sz="16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offer efficient transaction management, thereby simplifying search, reducing management costs, and streamlining administrative and payment processes</a:t>
            </a:r>
            <a:r>
              <a:rPr kumimoji="0" lang="en-US" sz="16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They may also assist in trust-building between users within the same group or between users in different groups</a:t>
            </a:r>
          </a:p>
          <a:p>
            <a:pPr marL="0" marR="0" lvl="0" indent="0" algn="just" defTabSz="914400" rtl="0" eaLnBrk="1" fontAlgn="auto" latinLnBrk="0" hangingPunct="1">
              <a:lnSpc>
                <a:spcPct val="15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9987" y="3285320"/>
            <a:ext cx="6846995" cy="2790624"/>
          </a:xfrm>
          <a:prstGeom prst="rect">
            <a:avLst/>
          </a:prstGeom>
        </p:spPr>
      </p:pic>
      <p:sp>
        <p:nvSpPr>
          <p:cNvPr id="10" name="Rectangle 9"/>
          <p:cNvSpPr/>
          <p:nvPr/>
        </p:nvSpPr>
        <p:spPr>
          <a:xfrm>
            <a:off x="758699" y="3180222"/>
            <a:ext cx="3812849" cy="3000821"/>
          </a:xfrm>
          <a:prstGeom prst="rect">
            <a:avLst/>
          </a:prstGeom>
          <a:solidFill>
            <a:schemeClr val="accent4">
              <a:lumMod val="20000"/>
              <a:lumOff val="80000"/>
            </a:schemeClr>
          </a:solidFill>
          <a:ln>
            <a:solidFill>
              <a:schemeClr val="accent4">
                <a:lumMod val="75000"/>
              </a:schemeClr>
            </a:solidFill>
          </a:ln>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There are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two main types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of MSPs: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digital MSPs and tangible MSPs. </a:t>
            </a:r>
            <a:endPar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endParaRP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Digital MSPs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mediate the exchange of digital goods and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services</a:t>
            </a:r>
            <a:endPar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a:t>
            </a: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angible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MSPs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mediate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 exchange of physical goods and non-digital services.</a:t>
            </a:r>
          </a:p>
        </p:txBody>
      </p:sp>
    </p:spTree>
    <p:extLst>
      <p:ext uri="{BB962C8B-B14F-4D97-AF65-F5344CB8AC3E}">
        <p14:creationId xmlns:p14="http://schemas.microsoft.com/office/powerpoint/2010/main" val="31114993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064BFE-AA2B-4271-90C7-EB6DB1CECFF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4/23/2023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4A6A3-660F-43B9-81C6-36FA1B9185B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p:cNvSpPr/>
          <p:nvPr/>
        </p:nvSpPr>
        <p:spPr>
          <a:xfrm>
            <a:off x="3918942" y="426363"/>
            <a:ext cx="5053306"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Platform</a:t>
            </a:r>
            <a:r>
              <a:rPr lang="en-US" sz="2800" b="1" dirty="0" smtClean="0">
                <a:solidFill>
                  <a:prstClr val="black"/>
                </a:solidFill>
                <a:latin typeface="Garamond" panose="02020404030301010803" pitchFamily="18" charset="0"/>
              </a:rPr>
              <a:t>s are not always Digital</a:t>
            </a:r>
            <a:endParaRPr kumimoji="0" lang="en-US" sz="2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p:txBody>
      </p:sp>
      <p:sp>
        <p:nvSpPr>
          <p:cNvPr id="6" name="Rectangle 5"/>
          <p:cNvSpPr/>
          <p:nvPr/>
        </p:nvSpPr>
        <p:spPr>
          <a:xfrm>
            <a:off x="715370" y="1928475"/>
            <a:ext cx="4754994" cy="2723823"/>
          </a:xfrm>
          <a:prstGeom prst="rect">
            <a:avLst/>
          </a:prstGeom>
          <a:solidFill>
            <a:schemeClr val="accent6">
              <a:lumMod val="20000"/>
              <a:lumOff val="80000"/>
            </a:schemeClr>
          </a:solidFill>
          <a:ln>
            <a:solidFill>
              <a:srgbClr val="00B050"/>
            </a:solidFill>
          </a:ln>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24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Physical Platforms (Newspaper)</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One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generic model for MSPs consists of six types of stakeholders in addition to the platform itself: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content providers, advertisers, developers, professionals, merchants, and consumers (Gautier &amp; </a:t>
            </a:r>
            <a:r>
              <a:rPr kumimoji="0" lang="en-US" sz="1800" b="1" i="0" u="none" strike="noStrike" kern="1200" cap="none" spc="0" normalizeH="0" baseline="0" noProof="0" dirty="0" err="1">
                <a:ln>
                  <a:noFill/>
                </a:ln>
                <a:solidFill>
                  <a:prstClr val="black"/>
                </a:solidFill>
                <a:effectLst/>
                <a:uLnTx/>
                <a:uFillTx/>
                <a:latin typeface="Garamond" panose="02020404030301010803" pitchFamily="18" charset="0"/>
                <a:ea typeface="+mn-ea"/>
                <a:cs typeface="+mn-cs"/>
              </a:rPr>
              <a:t>Lemesch</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2020).</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0513" y="1120995"/>
            <a:ext cx="4877481" cy="4629796"/>
          </a:xfrm>
          <a:prstGeom prst="rect">
            <a:avLst/>
          </a:prstGeom>
        </p:spPr>
      </p:pic>
    </p:spTree>
    <p:extLst>
      <p:ext uri="{BB962C8B-B14F-4D97-AF65-F5344CB8AC3E}">
        <p14:creationId xmlns:p14="http://schemas.microsoft.com/office/powerpoint/2010/main" val="308519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51542" y="5507665"/>
            <a:ext cx="6357253" cy="769441"/>
          </a:xfrm>
          <a:prstGeom prst="rect">
            <a:avLst/>
          </a:prstGeom>
          <a:noFill/>
        </p:spPr>
        <p:txBody>
          <a:bodyPr wrap="none" rtlCol="0">
            <a:spAutoFit/>
          </a:bodyPr>
          <a:lstStyle/>
          <a:p>
            <a:r>
              <a:rPr lang="en-US" sz="4400" b="1" dirty="0" smtClean="0"/>
              <a:t>Digital Goods and Services</a:t>
            </a:r>
            <a:endParaRPr lang="en-US" sz="4400" b="1" dirty="0"/>
          </a:p>
        </p:txBody>
      </p:sp>
      <p:pic>
        <p:nvPicPr>
          <p:cNvPr id="3" name="Picture 2"/>
          <p:cNvPicPr>
            <a:picLocks noChangeAspect="1"/>
          </p:cNvPicPr>
          <p:nvPr/>
        </p:nvPicPr>
        <p:blipFill>
          <a:blip r:embed="rId2"/>
          <a:stretch>
            <a:fillRect/>
          </a:stretch>
        </p:blipFill>
        <p:spPr>
          <a:xfrm>
            <a:off x="3417752" y="329609"/>
            <a:ext cx="5624834" cy="4040372"/>
          </a:xfrm>
          <a:prstGeom prst="rect">
            <a:avLst/>
          </a:prstGeom>
        </p:spPr>
      </p:pic>
    </p:spTree>
    <p:extLst>
      <p:ext uri="{BB962C8B-B14F-4D97-AF65-F5344CB8AC3E}">
        <p14:creationId xmlns:p14="http://schemas.microsoft.com/office/powerpoint/2010/main" val="12192205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064BFE-AA2B-4271-90C7-EB6DB1CECFF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4/23/2023</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4A6A3-660F-43B9-81C6-36FA1B9185B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p:cNvSpPr/>
          <p:nvPr/>
        </p:nvSpPr>
        <p:spPr>
          <a:xfrm>
            <a:off x="557645" y="724829"/>
            <a:ext cx="4887191" cy="923330"/>
          </a:xfrm>
          <a:prstGeom prst="rect">
            <a:avLst/>
          </a:prstGeom>
          <a:solidFill>
            <a:schemeClr val="accent6">
              <a:lumMod val="20000"/>
              <a:lumOff val="80000"/>
            </a:schemeClr>
          </a:solidFill>
          <a:ln>
            <a:solidFill>
              <a:srgbClr val="00B050"/>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 </a:t>
            </a:r>
            <a:r>
              <a:rPr kumimoji="0" lang="en-US" sz="1800" b="1" i="1"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digital good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is a networked zero marginal cost virtual object having value for some individuals or organizations.</a:t>
            </a:r>
          </a:p>
        </p:txBody>
      </p:sp>
      <p:sp>
        <p:nvSpPr>
          <p:cNvPr id="6" name="Rectangle 5"/>
          <p:cNvSpPr/>
          <p:nvPr/>
        </p:nvSpPr>
        <p:spPr>
          <a:xfrm>
            <a:off x="5860472" y="724829"/>
            <a:ext cx="4807527" cy="914400"/>
          </a:xfrm>
          <a:prstGeom prst="rect">
            <a:avLst/>
          </a:prstGeom>
          <a:solidFill>
            <a:schemeClr val="accent1">
              <a:lumMod val="20000"/>
              <a:lumOff val="80000"/>
            </a:schemeClr>
          </a:solidFill>
          <a:ln>
            <a:solidFill>
              <a:srgbClr val="00B0F0"/>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 </a:t>
            </a:r>
            <a:r>
              <a:rPr kumimoji="0" lang="en-US" sz="1800" b="1" i="1"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digital service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is a networked zero marginal cost service that has value for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individuals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or organizations.</a:t>
            </a:r>
          </a:p>
        </p:txBody>
      </p:sp>
      <p:sp>
        <p:nvSpPr>
          <p:cNvPr id="7" name="Rectangle 6"/>
          <p:cNvSpPr/>
          <p:nvPr/>
        </p:nvSpPr>
        <p:spPr>
          <a:xfrm>
            <a:off x="557645" y="1832561"/>
            <a:ext cx="4887191" cy="4154984"/>
          </a:xfrm>
          <a:prstGeom prst="rect">
            <a:avLst/>
          </a:prstGeom>
          <a:solidFill>
            <a:schemeClr val="accent4">
              <a:lumMod val="20000"/>
              <a:lumOff val="80000"/>
            </a:schemeClr>
          </a:solidFill>
          <a:ln>
            <a:solidFill>
              <a:srgbClr val="00B050"/>
            </a:solidFill>
          </a:ln>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 </a:t>
            </a:r>
            <a:r>
              <a:rPr kumimoji="0" lang="en-US" sz="16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digital good </a:t>
            </a:r>
            <a:r>
              <a:rPr kumimoji="0" lang="en-US" sz="16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has, in addition, the following </a:t>
            </a:r>
            <a:r>
              <a:rPr kumimoji="0" lang="en-US" sz="16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properties</a:t>
            </a:r>
            <a:r>
              <a:rPr kumimoji="0" lang="en-US" sz="16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(Fournier, 2014</a:t>
            </a:r>
            <a:r>
              <a:rPr kumimoji="0" lang="en-US" sz="16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The </a:t>
            </a:r>
            <a:r>
              <a:rPr kumimoji="0" lang="en-US" sz="16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virtual object is </a:t>
            </a:r>
            <a:r>
              <a:rPr kumimoji="0" lang="en-US" sz="16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intangible </a:t>
            </a:r>
            <a:r>
              <a:rPr kumimoji="0" lang="en-US" sz="16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but can be stored as data on a digital medium, </a:t>
            </a:r>
            <a:endParaRPr kumimoji="0" lang="en-US" sz="16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endParaRP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The </a:t>
            </a:r>
            <a:r>
              <a:rPr kumimoji="0" lang="en-US" sz="16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virtual object can be </a:t>
            </a:r>
            <a:r>
              <a:rPr kumimoji="0" lang="en-US" sz="16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replicated without </a:t>
            </a:r>
            <a:r>
              <a:rPr kumimoji="0" lang="en-US" sz="16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any incurred cost</a:t>
            </a:r>
            <a:r>
              <a:rPr kumimoji="0" lang="en-US" sz="16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that is, the </a:t>
            </a:r>
            <a:r>
              <a:rPr kumimoji="0" lang="en-US" sz="16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marginal </a:t>
            </a:r>
            <a:r>
              <a:rPr kumimoji="0" lang="en-US" sz="16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production cost of the object is zero </a:t>
            </a:r>
            <a:endParaRPr kumimoji="0" lang="en-US" sz="16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endParaRP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The </a:t>
            </a:r>
            <a:r>
              <a:rPr kumimoji="0" lang="en-US" sz="16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virtual object is </a:t>
            </a:r>
            <a:r>
              <a:rPr kumimoji="0" lang="en-US" sz="16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networked</a:t>
            </a:r>
            <a:r>
              <a:rPr kumimoji="0" lang="en-US" sz="16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The </a:t>
            </a:r>
            <a:r>
              <a:rPr kumimoji="0" lang="en-US" sz="16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virtual object must have </a:t>
            </a:r>
            <a:r>
              <a:rPr kumimoji="0" lang="en-US" sz="16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financial, </a:t>
            </a:r>
            <a:r>
              <a:rPr kumimoji="0" lang="en-US" sz="16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psychological, or other value for the consumer </a:t>
            </a:r>
            <a:r>
              <a:rPr kumimoji="0" lang="en-US" sz="16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(individuals or organizations). </a:t>
            </a:r>
          </a:p>
        </p:txBody>
      </p:sp>
      <p:sp>
        <p:nvSpPr>
          <p:cNvPr id="8" name="Rectangle 7"/>
          <p:cNvSpPr/>
          <p:nvPr/>
        </p:nvSpPr>
        <p:spPr>
          <a:xfrm>
            <a:off x="5860472" y="1832561"/>
            <a:ext cx="4807527" cy="4524315"/>
          </a:xfrm>
          <a:prstGeom prst="rect">
            <a:avLst/>
          </a:prstGeom>
          <a:solidFill>
            <a:schemeClr val="accent5">
              <a:lumMod val="20000"/>
              <a:lumOff val="80000"/>
            </a:schemeClr>
          </a:solidFill>
          <a:ln>
            <a:solidFill>
              <a:srgbClr val="0070C0"/>
            </a:solidFill>
          </a:ln>
        </p:spPr>
        <p:txBody>
          <a:bodyPr wrap="square">
            <a:spAutoFit/>
          </a:bodyPr>
          <a:lstStyle/>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Services are </a:t>
            </a:r>
            <a:r>
              <a:rPr kumimoji="0" lang="en-US" sz="16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intangible</a:t>
            </a:r>
            <a:r>
              <a:rPr kumimoji="0" lang="en-US" sz="16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by nature. Digital services include posting news on social media, electronic banking, Internet access, multiplayer online gaming, web browsing, and composing and sending </a:t>
            </a:r>
            <a:r>
              <a:rPr kumimoji="0" lang="en-US" sz="16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e-mails</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Network access and transmission of data over </a:t>
            </a:r>
            <a:r>
              <a:rPr kumimoji="0" lang="en-US" sz="16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fixed </a:t>
            </a:r>
            <a:r>
              <a:rPr kumimoji="0" lang="en-US" sz="16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and mobile networks, as well as data storage and data processing, are also digital </a:t>
            </a:r>
            <a:r>
              <a:rPr kumimoji="0" lang="en-US" sz="16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services </a:t>
            </a:r>
            <a:r>
              <a:rPr kumimoji="0" lang="en-US" sz="16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and these </a:t>
            </a:r>
            <a:r>
              <a:rPr kumimoji="0" lang="en-US" sz="16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are called </a:t>
            </a:r>
            <a:r>
              <a:rPr kumimoji="0" lang="en-US" sz="16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enabling or fundamental </a:t>
            </a:r>
            <a:r>
              <a:rPr kumimoji="0" lang="en-US" sz="16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technologies</a:t>
            </a:r>
            <a:r>
              <a:rPr kumimoji="0" lang="en-US" sz="16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Offering enabling services as a commercial product has become a new business arena referred to as </a:t>
            </a:r>
            <a:r>
              <a:rPr kumimoji="0" lang="en-US" sz="16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Anything as a Service (</a:t>
            </a:r>
            <a:r>
              <a:rPr kumimoji="0" lang="en-US" sz="1600" b="1" i="0" u="none" strike="noStrike" kern="1200" cap="none" spc="0" normalizeH="0" baseline="0" noProof="0" dirty="0" err="1">
                <a:ln>
                  <a:noFill/>
                </a:ln>
                <a:solidFill>
                  <a:prstClr val="black"/>
                </a:solidFill>
                <a:effectLst/>
                <a:uLnTx/>
                <a:uFillTx/>
                <a:latin typeface="Garamond" panose="02020404030301010803" pitchFamily="18" charset="0"/>
                <a:ea typeface="+mn-ea"/>
                <a:cs typeface="+mn-cs"/>
              </a:rPr>
              <a:t>XaaS</a:t>
            </a:r>
            <a:r>
              <a:rPr kumimoji="0" lang="en-US" sz="16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a:t>
            </a:r>
            <a:r>
              <a:rPr kumimoji="0" lang="en-US" sz="16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also known as </a:t>
            </a:r>
            <a:r>
              <a:rPr kumimoji="0" lang="en-US" sz="16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cloud computing.</a:t>
            </a:r>
          </a:p>
        </p:txBody>
      </p:sp>
    </p:spTree>
    <p:extLst>
      <p:ext uri="{BB962C8B-B14F-4D97-AF65-F5344CB8AC3E}">
        <p14:creationId xmlns:p14="http://schemas.microsoft.com/office/powerpoint/2010/main" val="23766610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1654" y="733646"/>
            <a:ext cx="10132828" cy="461665"/>
          </a:xfrm>
          <a:prstGeom prst="rect">
            <a:avLst/>
          </a:prstGeom>
          <a:noFill/>
        </p:spPr>
        <p:txBody>
          <a:bodyPr wrap="square" rtlCol="0">
            <a:spAutoFit/>
          </a:bodyPr>
          <a:lstStyle/>
          <a:p>
            <a:r>
              <a:rPr lang="en-US" sz="2400" b="1" dirty="0" smtClean="0"/>
              <a:t>Marginal Cost (Unit cost of replication and delivering to the consumers/ users)</a:t>
            </a:r>
            <a:endParaRPr lang="en-US" sz="2400" b="1" dirty="0"/>
          </a:p>
        </p:txBody>
      </p:sp>
      <p:pic>
        <p:nvPicPr>
          <p:cNvPr id="3" name="Picture 2"/>
          <p:cNvPicPr>
            <a:picLocks noChangeAspect="1"/>
          </p:cNvPicPr>
          <p:nvPr/>
        </p:nvPicPr>
        <p:blipFill>
          <a:blip r:embed="rId2"/>
          <a:stretch>
            <a:fillRect/>
          </a:stretch>
        </p:blipFill>
        <p:spPr>
          <a:xfrm>
            <a:off x="1859224" y="2063443"/>
            <a:ext cx="3667637" cy="3848637"/>
          </a:xfrm>
          <a:prstGeom prst="rect">
            <a:avLst/>
          </a:prstGeom>
        </p:spPr>
      </p:pic>
      <p:pic>
        <p:nvPicPr>
          <p:cNvPr id="4" name="Picture 3"/>
          <p:cNvPicPr>
            <a:picLocks noChangeAspect="1"/>
          </p:cNvPicPr>
          <p:nvPr/>
        </p:nvPicPr>
        <p:blipFill>
          <a:blip r:embed="rId3"/>
          <a:stretch>
            <a:fillRect/>
          </a:stretch>
        </p:blipFill>
        <p:spPr>
          <a:xfrm>
            <a:off x="6561365" y="1932756"/>
            <a:ext cx="3752216" cy="3979324"/>
          </a:xfrm>
          <a:prstGeom prst="rect">
            <a:avLst/>
          </a:prstGeom>
        </p:spPr>
      </p:pic>
      <p:sp>
        <p:nvSpPr>
          <p:cNvPr id="5" name="Down Arrow 4"/>
          <p:cNvSpPr/>
          <p:nvPr/>
        </p:nvSpPr>
        <p:spPr>
          <a:xfrm flipV="1">
            <a:off x="5526861" y="4901607"/>
            <a:ext cx="161558" cy="297713"/>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91068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064BFE-AA2B-4271-90C7-EB6DB1CECFF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4/23/2023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4A6A3-660F-43B9-81C6-36FA1B9185B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p:cNvSpPr/>
          <p:nvPr/>
        </p:nvSpPr>
        <p:spPr>
          <a:xfrm>
            <a:off x="421240" y="237898"/>
            <a:ext cx="3160160"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Zero Marginal Cost</a:t>
            </a:r>
          </a:p>
        </p:txBody>
      </p:sp>
      <p:sp>
        <p:nvSpPr>
          <p:cNvPr id="6" name="Rectangle 5"/>
          <p:cNvSpPr/>
          <p:nvPr/>
        </p:nvSpPr>
        <p:spPr>
          <a:xfrm>
            <a:off x="637309" y="927372"/>
            <a:ext cx="10259291" cy="646331"/>
          </a:xfrm>
          <a:prstGeom prst="rect">
            <a:avLst/>
          </a:prstGeom>
          <a:solidFill>
            <a:schemeClr val="accent5">
              <a:lumMod val="20000"/>
              <a:lumOff val="80000"/>
            </a:schemeClr>
          </a:solidFill>
          <a:ln>
            <a:solidFill>
              <a:schemeClr val="accent5"/>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Marginal cost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is the cost of producing one additional unit of a good or service. Digital goods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and services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have zero marginal cost.</a:t>
            </a:r>
          </a:p>
        </p:txBody>
      </p:sp>
      <mc:AlternateContent xmlns:mc="http://schemas.openxmlformats.org/markup-compatibility/2006" xmlns:a14="http://schemas.microsoft.com/office/drawing/2010/main">
        <mc:Choice Requires="a14">
          <p:sp>
            <p:nvSpPr>
              <p:cNvPr id="7" name="Rectangle 6"/>
              <p:cNvSpPr/>
              <p:nvPr/>
            </p:nvSpPr>
            <p:spPr>
              <a:xfrm>
                <a:off x="734291" y="1900627"/>
                <a:ext cx="6594764" cy="4194161"/>
              </a:xfrm>
              <a:prstGeom prst="rect">
                <a:avLst/>
              </a:prstGeom>
            </p:spPr>
            <p:txBody>
              <a:bodyPr wrap="square">
                <a:spAutoFit/>
              </a:bodyPr>
              <a:lstStyle/>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Digital goods may have high fixed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costs since some of them are expensive to develop, build, and operate. </a:t>
                </a:r>
                <a:endPar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endParaRP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 relative gap between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fixed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and marginal costs is descriptive for digital goods. For example, the average cost of a copy of the digital good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equals:</a:t>
                </a:r>
                <a:endParaRPr kumimoji="0" lang="en-US" sz="1800" b="0" i="1"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endParaRPr>
              </a:p>
              <a:p>
                <a:pPr marL="0" marR="0" lvl="0" indent="0" algn="just" defTabSz="914400" rtl="0" eaLnBrk="1" fontAlgn="auto" latinLnBrk="0" hangingPunct="1">
                  <a:lnSpc>
                    <a:spcPct val="15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𝐴𝐶</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f>
                        <m:f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fPr>
                        <m:num>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𝐹</m:t>
                          </m:r>
                        </m:num>
                        <m:den>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𝑛</m:t>
                          </m:r>
                        </m:den>
                      </m:f>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𝑀𝐶</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f>
                        <m:f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𝐹</m:t>
                          </m:r>
                        </m:num>
                        <m:den>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𝑛</m:t>
                          </m:r>
                        </m:den>
                      </m:f>
                    </m:oMath>
                  </m:oMathPara>
                </a14:m>
                <a:endPar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where AC is the average cost, F is the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fixed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costs, n is the number of copies of the good produced during its lifetime, and MC is the marginal cost.</a:t>
                </a:r>
              </a:p>
            </p:txBody>
          </p:sp>
        </mc:Choice>
        <mc:Fallback xmlns="">
          <p:sp>
            <p:nvSpPr>
              <p:cNvPr id="7" name="Rectangle 6"/>
              <p:cNvSpPr>
                <a:spLocks noRot="1" noChangeAspect="1" noMove="1" noResize="1" noEditPoints="1" noAdjustHandles="1" noChangeArrowheads="1" noChangeShapeType="1" noTextEdit="1"/>
              </p:cNvSpPr>
              <p:nvPr/>
            </p:nvSpPr>
            <p:spPr>
              <a:xfrm>
                <a:off x="734291" y="1900627"/>
                <a:ext cx="6594764" cy="4194161"/>
              </a:xfrm>
              <a:prstGeom prst="rect">
                <a:avLst/>
              </a:prstGeom>
              <a:blipFill>
                <a:blip r:embed="rId2"/>
                <a:stretch>
                  <a:fillRect l="-739" r="-832" b="-436"/>
                </a:stretch>
              </a:blipFill>
            </p:spPr>
            <p:txBody>
              <a:bodyPr/>
              <a:lstStyle/>
              <a:p>
                <a:r>
                  <a:rPr lang="en-US">
                    <a:noFill/>
                  </a:rPr>
                  <a:t> </a:t>
                </a:r>
              </a:p>
            </p:txBody>
          </p:sp>
        </mc:Fallback>
      </mc:AlternateContent>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74125" y="2050472"/>
            <a:ext cx="4413075" cy="3602511"/>
          </a:xfrm>
          <a:prstGeom prst="rect">
            <a:avLst/>
          </a:prstGeom>
          <a:ln>
            <a:noFill/>
          </a:ln>
        </p:spPr>
      </p:pic>
      <p:sp>
        <p:nvSpPr>
          <p:cNvPr id="9" name="Rectangle 8"/>
          <p:cNvSpPr/>
          <p:nvPr/>
        </p:nvSpPr>
        <p:spPr>
          <a:xfrm>
            <a:off x="8048686" y="5531913"/>
            <a:ext cx="3983584"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 average cost as a function of the number of units produced.</a:t>
            </a:r>
          </a:p>
        </p:txBody>
      </p:sp>
    </p:spTree>
    <p:extLst>
      <p:ext uri="{BB962C8B-B14F-4D97-AF65-F5344CB8AC3E}">
        <p14:creationId xmlns:p14="http://schemas.microsoft.com/office/powerpoint/2010/main" val="4330158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064BFE-AA2B-4271-90C7-EB6DB1CECFF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4/23/2023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4A6A3-660F-43B9-81C6-36FA1B9185B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p:cNvSpPr/>
          <p:nvPr/>
        </p:nvSpPr>
        <p:spPr>
          <a:xfrm>
            <a:off x="651163" y="459754"/>
            <a:ext cx="10335492" cy="923330"/>
          </a:xfrm>
          <a:prstGeom prst="rect">
            <a:avLst/>
          </a:prstGeom>
          <a:solidFill>
            <a:schemeClr val="accent4">
              <a:lumMod val="20000"/>
              <a:lumOff val="80000"/>
            </a:schemeClr>
          </a:solidFill>
          <a:ln>
            <a:solidFill>
              <a:srgbClr val="FFC000"/>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Digital goods and services are different from physical products (or tangible goods). Physical products have presence in the physical domain, while digital goods are built up by sequences of bits and exist only as pieces of software or data stored on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computers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or other storage devices.</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97993" y="1571305"/>
            <a:ext cx="4488662" cy="4596823"/>
          </a:xfrm>
          <a:prstGeom prst="rect">
            <a:avLst/>
          </a:prstGeom>
          <a:ln>
            <a:solidFill>
              <a:schemeClr val="tx1"/>
            </a:solidFill>
          </a:ln>
        </p:spPr>
      </p:pic>
      <p:sp>
        <p:nvSpPr>
          <p:cNvPr id="7" name="Rectangle 6"/>
          <p:cNvSpPr/>
          <p:nvPr/>
        </p:nvSpPr>
        <p:spPr>
          <a:xfrm>
            <a:off x="658090" y="1526306"/>
            <a:ext cx="5555673" cy="4619854"/>
          </a:xfrm>
          <a:prstGeom prst="rect">
            <a:avLst/>
          </a:prstGeom>
        </p:spPr>
        <p:txBody>
          <a:bodyPr wrap="square">
            <a:spAutoFit/>
          </a:bodyPr>
          <a:lstStyle/>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Digital goods and services may be combined to form larger and more complex digital goods and services before being offered to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consumers</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One simple example is the use of the secure digital payment solution offered by Google Play where the same platform is used to support the app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software,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to pay the developer for use of the and to collect payments from the user</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 similar but more complex example is to use smartphones as authentication tokens for secure access to bank accounts</a:t>
            </a:r>
          </a:p>
        </p:txBody>
      </p:sp>
    </p:spTree>
    <p:extLst>
      <p:ext uri="{BB962C8B-B14F-4D97-AF65-F5344CB8AC3E}">
        <p14:creationId xmlns:p14="http://schemas.microsoft.com/office/powerpoint/2010/main" val="286175164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064BFE-AA2B-4271-90C7-EB6DB1CECFF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4/23/2023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4A6A3-660F-43B9-81C6-36FA1B9185B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p:cNvSpPr/>
          <p:nvPr/>
        </p:nvSpPr>
        <p:spPr>
          <a:xfrm>
            <a:off x="499243" y="313009"/>
            <a:ext cx="4900509"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Classification </a:t>
            </a:r>
            <a:r>
              <a:rPr kumimoji="0" lang="en-US" sz="2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of Digital Goods</a:t>
            </a:r>
          </a:p>
        </p:txBody>
      </p:sp>
      <p:sp>
        <p:nvSpPr>
          <p:cNvPr id="6" name="Rectangle 5"/>
          <p:cNvSpPr/>
          <p:nvPr/>
        </p:nvSpPr>
        <p:spPr>
          <a:xfrm>
            <a:off x="1104900" y="1147988"/>
            <a:ext cx="9982200" cy="2546210"/>
          </a:xfrm>
          <a:prstGeom prst="rect">
            <a:avLst/>
          </a:prstGeom>
          <a:solidFill>
            <a:schemeClr val="accent6">
              <a:lumMod val="20000"/>
              <a:lumOff val="80000"/>
            </a:schemeClr>
          </a:solidFill>
          <a:ln>
            <a:solidFill>
              <a:srgbClr val="00B050"/>
            </a:solidFill>
          </a:ln>
        </p:spPr>
        <p:txBody>
          <a:bodyPr wrap="square">
            <a:spAutoFit/>
          </a:bodyPr>
          <a:lstStyle/>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 good is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classified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as </a:t>
            </a:r>
            <a:r>
              <a:rPr kumimoji="0" lang="en-US" sz="1800" b="1" i="1"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rival</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if it is reduced in quantity after consumption or if the usage of the good prevents others from using it</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 </a:t>
            </a:r>
            <a:r>
              <a:rPr kumimoji="0" lang="en-US" sz="1800" b="1" i="1"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non-rival</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good is the opposite of a rival good; it is neither reduced by consumption nor does the usage of the good prevent others from using it. </a:t>
            </a:r>
            <a:endPar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endParaRP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An </a:t>
            </a:r>
            <a:r>
              <a:rPr kumimoji="0" lang="en-US" sz="1800" b="1" i="1"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excludable</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good is such that it is possible to prevent consumers from accessing or using the good</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 </a:t>
            </a:r>
            <a:r>
              <a:rPr kumimoji="0" lang="en-US" sz="1800" b="1" i="1"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non-excludable</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good is such that consumers cannot be prevented from accessing or using the good.</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3262" y="4005956"/>
            <a:ext cx="7459116" cy="2038635"/>
          </a:xfrm>
          <a:prstGeom prst="rect">
            <a:avLst/>
          </a:prstGeom>
          <a:ln>
            <a:solidFill>
              <a:schemeClr val="tx1"/>
            </a:solidFill>
          </a:ln>
        </p:spPr>
      </p:pic>
    </p:spTree>
    <p:extLst>
      <p:ext uri="{BB962C8B-B14F-4D97-AF65-F5344CB8AC3E}">
        <p14:creationId xmlns:p14="http://schemas.microsoft.com/office/powerpoint/2010/main" val="20101767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064BFE-AA2B-4271-90C7-EB6DB1CECFF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4/23/2023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4A6A3-660F-43B9-81C6-36FA1B9185B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p:cNvSpPr/>
          <p:nvPr/>
        </p:nvSpPr>
        <p:spPr>
          <a:xfrm>
            <a:off x="838200" y="503345"/>
            <a:ext cx="9926782" cy="646331"/>
          </a:xfrm>
          <a:prstGeom prst="rect">
            <a:avLst/>
          </a:prstGeom>
          <a:solidFill>
            <a:schemeClr val="accent2">
              <a:lumMod val="20000"/>
              <a:lumOff val="80000"/>
            </a:schemeClr>
          </a:solidFill>
          <a:ln>
            <a:solidFill>
              <a:schemeClr val="accent2"/>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Digital goods and services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are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non-rival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by nature. Digital goods and services can be either excludable or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non-excludable.</a:t>
            </a:r>
            <a:endPar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7354" y="1332238"/>
            <a:ext cx="6784646" cy="4841549"/>
          </a:xfrm>
          <a:prstGeom prst="rect">
            <a:avLst/>
          </a:prstGeom>
        </p:spPr>
      </p:pic>
      <p:sp>
        <p:nvSpPr>
          <p:cNvPr id="7" name="Rectangle 6"/>
          <p:cNvSpPr/>
          <p:nvPr/>
        </p:nvSpPr>
        <p:spPr>
          <a:xfrm>
            <a:off x="838200" y="1436329"/>
            <a:ext cx="4426527" cy="4247317"/>
          </a:xfrm>
          <a:prstGeom prst="rect">
            <a:avLst/>
          </a:prstGeom>
        </p:spPr>
        <p:txBody>
          <a:bodyPr wrap="square">
            <a:spAutoFit/>
          </a:bodyPr>
          <a:lstStyle/>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If a digital good is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both non-rival and non-excludable</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it is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classified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as a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public good</a:t>
            </a: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Public goods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are frequently susceptible to market failure. One of the reasons for market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failure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is the </a:t>
            </a:r>
            <a:r>
              <a:rPr kumimoji="0" lang="en-US" sz="1800" b="1" i="1"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free rider problem</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 common-pool resource is prone to the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tragedy of the commons</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in which common resources get overused and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depleted.</a:t>
            </a:r>
            <a:endPar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p:txBody>
      </p:sp>
    </p:spTree>
    <p:extLst>
      <p:ext uri="{BB962C8B-B14F-4D97-AF65-F5344CB8AC3E}">
        <p14:creationId xmlns:p14="http://schemas.microsoft.com/office/powerpoint/2010/main" val="26296875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064BFE-AA2B-4271-90C7-EB6DB1CECFF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4/23/2023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4A6A3-660F-43B9-81C6-36FA1B9185B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p:cNvSpPr/>
          <p:nvPr/>
        </p:nvSpPr>
        <p:spPr>
          <a:xfrm>
            <a:off x="339795" y="301671"/>
            <a:ext cx="4993483"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Zero Average Revenue per User</a:t>
            </a:r>
          </a:p>
        </p:txBody>
      </p:sp>
      <p:sp>
        <p:nvSpPr>
          <p:cNvPr id="6" name="Rectangle 5"/>
          <p:cNvSpPr/>
          <p:nvPr/>
        </p:nvSpPr>
        <p:spPr>
          <a:xfrm>
            <a:off x="838201" y="1069262"/>
            <a:ext cx="10300854" cy="646331"/>
          </a:xfrm>
          <a:prstGeom prst="rect">
            <a:avLst/>
          </a:prstGeom>
          <a:solidFill>
            <a:schemeClr val="accent5">
              <a:lumMod val="20000"/>
              <a:lumOff val="80000"/>
            </a:schemeClr>
          </a:solidFill>
          <a:ln>
            <a:solidFill>
              <a:srgbClr val="00B0F0"/>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Average revenue per user (ARPU</a:t>
            </a:r>
            <a:r>
              <a:rPr kumimoji="0" lang="en-U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 states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how much revenue an average user is generating over a </a:t>
            </a:r>
            <a:r>
              <a:rPr kumimoji="0" lang="en-U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specific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period of time. </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2200" y="2204335"/>
            <a:ext cx="4980709" cy="4152015"/>
          </a:xfrm>
          <a:prstGeom prst="rect">
            <a:avLst/>
          </a:prstGeom>
          <a:ln>
            <a:solidFill>
              <a:schemeClr val="tx1"/>
            </a:solidFill>
          </a:ln>
        </p:spPr>
      </p:pic>
      <p:sp>
        <p:nvSpPr>
          <p:cNvPr id="8" name="Rectangle 7"/>
          <p:cNvSpPr/>
          <p:nvPr/>
        </p:nvSpPr>
        <p:spPr>
          <a:xfrm>
            <a:off x="838201" y="1959964"/>
            <a:ext cx="4953000" cy="3831818"/>
          </a:xfrm>
          <a:prstGeom prst="rect">
            <a:avLst/>
          </a:prstGeom>
        </p:spPr>
        <p:txBody>
          <a:bodyPr wrap="square">
            <a:spAutoFit/>
          </a:bodyPr>
          <a:lstStyle/>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In the digital economy, several companies operate with zero average return per user (ARPU = 0), in which case the company does not receive any revenue from the consumers at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all. For example- </a:t>
            </a: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Facebook.</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ARPU = 0 is not a universal rule applicable to all digital services. </a:t>
            </a: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Netflix</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for example, has an ARPU &gt;0 because consumers pay to access the service</a:t>
            </a:r>
          </a:p>
        </p:txBody>
      </p:sp>
      <p:sp>
        <p:nvSpPr>
          <p:cNvPr id="9" name="Rectangle 8"/>
          <p:cNvSpPr/>
          <p:nvPr/>
        </p:nvSpPr>
        <p:spPr>
          <a:xfrm rot="16200000">
            <a:off x="9388043" y="4111066"/>
            <a:ext cx="4022448"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Facebook revenue and market cap 2012–2020</a:t>
            </a:r>
          </a:p>
        </p:txBody>
      </p:sp>
    </p:spTree>
    <p:extLst>
      <p:ext uri="{BB962C8B-B14F-4D97-AF65-F5344CB8AC3E}">
        <p14:creationId xmlns:p14="http://schemas.microsoft.com/office/powerpoint/2010/main" val="36939063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4A6A3-660F-43B9-81C6-36FA1B9185B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Rectangle 4"/>
          <p:cNvSpPr/>
          <p:nvPr/>
        </p:nvSpPr>
        <p:spPr>
          <a:xfrm>
            <a:off x="1488287" y="236069"/>
            <a:ext cx="3382657"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Digital Commodities</a:t>
            </a:r>
          </a:p>
        </p:txBody>
      </p:sp>
      <p:sp>
        <p:nvSpPr>
          <p:cNvPr id="6" name="Rectangle 5"/>
          <p:cNvSpPr/>
          <p:nvPr/>
        </p:nvSpPr>
        <p:spPr>
          <a:xfrm>
            <a:off x="547252" y="866017"/>
            <a:ext cx="5320147" cy="5493812"/>
          </a:xfrm>
          <a:prstGeom prst="rect">
            <a:avLst/>
          </a:prstGeom>
          <a:solidFill>
            <a:srgbClr val="D2D1EB"/>
          </a:solidFill>
          <a:ln>
            <a:solidFill>
              <a:srgbClr val="7030A0"/>
            </a:solidFill>
          </a:ln>
        </p:spPr>
        <p:txBody>
          <a:bodyPr wrap="square">
            <a:spAutoFit/>
          </a:bodyPr>
          <a:lstStyle/>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Commoditization</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is the process by which digital goods (or any good or service in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general)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end up being indistinguishable from a consumer’s point of view</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Digital goods that have been commoditized compete only on </a:t>
            </a: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price</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 zero-marginal cost attribute of digital goods causes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fierce competition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among businesses that provide them to drive down prices to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zero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and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this drives </a:t>
            </a: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majority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of them </a:t>
            </a: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to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go out of business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as sales fall and expenses increase</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In order to avoid </a:t>
            </a: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price war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companies either make their product </a:t>
            </a: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unique</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or apply creative business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models</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sym typeface="Wingdings" panose="05000000000000000000" pitchFamily="2" charset="2"/>
              </a:rPr>
              <a:t> </a:t>
            </a: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sym typeface="Wingdings" panose="05000000000000000000" pitchFamily="2" charset="2"/>
              </a:rPr>
              <a:t>Differentiation</a:t>
            </a:r>
            <a:endPar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p:txBody>
      </p:sp>
      <p:sp>
        <p:nvSpPr>
          <p:cNvPr id="7" name="Rectangle 6"/>
          <p:cNvSpPr/>
          <p:nvPr/>
        </p:nvSpPr>
        <p:spPr>
          <a:xfrm>
            <a:off x="7065819" y="236069"/>
            <a:ext cx="3456311"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Transaction Costs</a:t>
            </a:r>
          </a:p>
        </p:txBody>
      </p:sp>
      <p:sp>
        <p:nvSpPr>
          <p:cNvPr id="8" name="Rectangle 7"/>
          <p:cNvSpPr/>
          <p:nvPr/>
        </p:nvSpPr>
        <p:spPr>
          <a:xfrm>
            <a:off x="6037118" y="866017"/>
            <a:ext cx="5146963" cy="5493812"/>
          </a:xfrm>
          <a:prstGeom prst="rect">
            <a:avLst/>
          </a:prstGeom>
          <a:solidFill>
            <a:schemeClr val="accent4">
              <a:lumMod val="20000"/>
              <a:lumOff val="80000"/>
            </a:schemeClr>
          </a:solidFill>
          <a:ln>
            <a:solidFill>
              <a:schemeClr val="accent4">
                <a:lumMod val="75000"/>
              </a:schemeClr>
            </a:solidFill>
          </a:ln>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 transaction cost is the cost associated with the process of selling and buying. Transaction costs can be divided into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three categories</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a:t>
            </a:r>
            <a:endPar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endParaRP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1" i="1"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Search </a:t>
            </a:r>
            <a:r>
              <a:rPr kumimoji="0" lang="en-US" sz="1800" b="1" i="1"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and information costs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are the costs of searching for a particular good and determining its price and properties. </a:t>
            </a:r>
            <a:endPar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endParaRP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1" i="1"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Bargaining </a:t>
            </a:r>
            <a:r>
              <a:rPr kumimoji="0" lang="en-US" sz="1800" b="1" i="1"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costs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are the collective costs for the consumer and the provider to agree on the terms of the contract. This includes the price and delivery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conditions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of the good.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 </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1" i="1"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Policing </a:t>
            </a:r>
            <a:r>
              <a:rPr kumimoji="0" lang="en-US" sz="1800" b="1" i="1"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and enforcement costs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are the costs of sticking to the agreement and taking appropriate action if the agreement is not upheld by either party.</a:t>
            </a:r>
          </a:p>
        </p:txBody>
      </p:sp>
    </p:spTree>
    <p:extLst>
      <p:ext uri="{BB962C8B-B14F-4D97-AF65-F5344CB8AC3E}">
        <p14:creationId xmlns:p14="http://schemas.microsoft.com/office/powerpoint/2010/main" val="81358851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064BFE-AA2B-4271-90C7-EB6DB1CECFF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4/23/2023</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4A6A3-660F-43B9-81C6-36FA1B9185B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p:cNvSpPr/>
          <p:nvPr/>
        </p:nvSpPr>
        <p:spPr>
          <a:xfrm>
            <a:off x="616528" y="2714491"/>
            <a:ext cx="10737272" cy="3416320"/>
          </a:xfrm>
          <a:prstGeom prst="rect">
            <a:avLst/>
          </a:prstGeom>
        </p:spPr>
        <p:txBody>
          <a:bodyPr wrap="square">
            <a:spAutoFit/>
          </a:bodyPr>
          <a:lstStyle/>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 classical and perhaps most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influential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paper concerning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 strategy of industrial companies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was written by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Michal Porter in 1979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(Porter, 1985). </a:t>
            </a:r>
            <a:endPar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endParaRP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Porter’s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model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was developed for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analyzing the industrial company’s conversion of raw material into </a:t>
            </a: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final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tangible products sold to consumers</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These companies are categorized as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value </a:t>
            </a: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chains</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In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1998, </a:t>
            </a:r>
            <a:r>
              <a:rPr kumimoji="0" lang="en-US" sz="1800" b="1" i="0" u="none" strike="noStrike" kern="1200" cap="none" spc="0" normalizeH="0" baseline="0" noProof="0" dirty="0" err="1">
                <a:ln>
                  <a:noFill/>
                </a:ln>
                <a:solidFill>
                  <a:prstClr val="black"/>
                </a:solidFill>
                <a:effectLst/>
                <a:uLnTx/>
                <a:uFillTx/>
                <a:latin typeface="Garamond" panose="02020404030301010803" pitchFamily="18" charset="0"/>
                <a:ea typeface="+mn-ea"/>
                <a:cs typeface="+mn-cs"/>
              </a:rPr>
              <a:t>Stabell</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and </a:t>
            </a:r>
            <a:r>
              <a:rPr kumimoji="0" lang="en-US" sz="1800" b="1" i="0" u="none" strike="noStrike" kern="1200" cap="none" spc="0" normalizeH="0" baseline="0" noProof="0" dirty="0" err="1">
                <a:ln>
                  <a:noFill/>
                </a:ln>
                <a:solidFill>
                  <a:prstClr val="black"/>
                </a:solidFill>
                <a:effectLst/>
                <a:uLnTx/>
                <a:uFillTx/>
                <a:latin typeface="Garamond" panose="02020404030301010803" pitchFamily="18" charset="0"/>
                <a:ea typeface="+mn-ea"/>
                <a:cs typeface="+mn-cs"/>
              </a:rPr>
              <a:t>Fjeldstad</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published a paper proposing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two </a:t>
            </a: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additional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types of companies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using completely different ways to produce their product: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value shops </a:t>
            </a: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and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value </a:t>
            </a: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networks</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Most companies in the digital economy are value networks</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The value network is closely related to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multisided platforms (MSPs)</a:t>
            </a:r>
            <a:endParaRPr kumimoji="0" lang="en-US" sz="1800" b="1" i="0" u="none" strike="noStrike" kern="1200" cap="none" spc="0" normalizeH="0" baseline="0" noProof="0" dirty="0">
              <a:ln>
                <a:noFill/>
              </a:ln>
              <a:solidFill>
                <a:srgbClr val="0070C0"/>
              </a:solidFill>
              <a:effectLst/>
              <a:uLnTx/>
              <a:uFillTx/>
              <a:latin typeface="Garamond" panose="02020404030301010803" pitchFamily="18" charset="0"/>
              <a:ea typeface="+mn-ea"/>
              <a:cs typeface="+mn-cs"/>
            </a:endParaRPr>
          </a:p>
        </p:txBody>
      </p:sp>
      <p:sp>
        <p:nvSpPr>
          <p:cNvPr id="6" name="Rectangle 5"/>
          <p:cNvSpPr/>
          <p:nvPr/>
        </p:nvSpPr>
        <p:spPr>
          <a:xfrm>
            <a:off x="476103" y="346669"/>
            <a:ext cx="5754576"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Digital</a:t>
            </a:r>
            <a:r>
              <a:rPr kumimoji="0" lang="en-US" sz="4000" b="1" i="0" u="none" strike="noStrike" kern="1200" cap="none" spc="0" normalizeH="0" noProof="0" dirty="0" smtClean="0">
                <a:ln>
                  <a:noFill/>
                </a:ln>
                <a:solidFill>
                  <a:prstClr val="black"/>
                </a:solidFill>
                <a:effectLst/>
                <a:uLnTx/>
                <a:uFillTx/>
                <a:latin typeface="Garamond" panose="02020404030301010803" pitchFamily="18" charset="0"/>
                <a:ea typeface="+mn-ea"/>
                <a:cs typeface="+mn-cs"/>
              </a:rPr>
              <a:t> Value Chains</a:t>
            </a:r>
            <a:endParaRPr kumimoji="0" lang="en-US" sz="40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p:txBody>
      </p:sp>
      <p:sp>
        <p:nvSpPr>
          <p:cNvPr id="7" name="Rectangle 6"/>
          <p:cNvSpPr/>
          <p:nvPr/>
        </p:nvSpPr>
        <p:spPr>
          <a:xfrm>
            <a:off x="616528" y="1288624"/>
            <a:ext cx="10737272" cy="1200329"/>
          </a:xfrm>
          <a:prstGeom prst="rect">
            <a:avLst/>
          </a:prstGeom>
          <a:solidFill>
            <a:schemeClr val="accent1">
              <a:lumMod val="40000"/>
              <a:lumOff val="60000"/>
            </a:schemeClr>
          </a:solidFill>
          <a:ln>
            <a:solidFill>
              <a:srgbClr val="00B0F0"/>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 </a:t>
            </a:r>
            <a:r>
              <a:rPr kumimoji="0" lang="en-US" sz="1800" b="1" i="1"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value chain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can, in its simplest form, be represented as a linear chain consisting of three elements: logistics in (retrieval of raw material, components, or services), the production of goods, and logistics out (delivering goods to the market). In addition, there is a need for common activities such as management, buildings, inventory,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storage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facilities, and research</a:t>
            </a:r>
          </a:p>
        </p:txBody>
      </p:sp>
    </p:spTree>
    <p:extLst>
      <p:ext uri="{BB962C8B-B14F-4D97-AF65-F5344CB8AC3E}">
        <p14:creationId xmlns:p14="http://schemas.microsoft.com/office/powerpoint/2010/main" val="9013280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86573" y="584790"/>
            <a:ext cx="9754599" cy="5498731"/>
          </a:xfrm>
          <a:prstGeom prst="rect">
            <a:avLst/>
          </a:prstGeom>
        </p:spPr>
      </p:pic>
      <p:sp>
        <p:nvSpPr>
          <p:cNvPr id="3" name="TextBox 2"/>
          <p:cNvSpPr txBox="1"/>
          <p:nvPr/>
        </p:nvSpPr>
        <p:spPr>
          <a:xfrm>
            <a:off x="212651" y="6379534"/>
            <a:ext cx="1361335" cy="369332"/>
          </a:xfrm>
          <a:prstGeom prst="rect">
            <a:avLst/>
          </a:prstGeom>
          <a:noFill/>
        </p:spPr>
        <p:txBody>
          <a:bodyPr wrap="none" rtlCol="0">
            <a:spAutoFit/>
          </a:bodyPr>
          <a:lstStyle/>
          <a:p>
            <a:r>
              <a:rPr lang="en-US" b="1" dirty="0" smtClean="0"/>
              <a:t>Value Chain </a:t>
            </a:r>
            <a:endParaRPr lang="en-US" b="1" dirty="0"/>
          </a:p>
        </p:txBody>
      </p:sp>
    </p:spTree>
    <p:extLst>
      <p:ext uri="{BB962C8B-B14F-4D97-AF65-F5344CB8AC3E}">
        <p14:creationId xmlns:p14="http://schemas.microsoft.com/office/powerpoint/2010/main" val="291058294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064BFE-AA2B-4271-90C7-EB6DB1CECFF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4/23/2023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4A6A3-660F-43B9-81C6-36FA1B9185B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8600" y="2554321"/>
            <a:ext cx="8002117" cy="3305636"/>
          </a:xfrm>
          <a:prstGeom prst="rect">
            <a:avLst/>
          </a:prstGeom>
        </p:spPr>
      </p:pic>
      <p:sp>
        <p:nvSpPr>
          <p:cNvPr id="6" name="Rectangle 5"/>
          <p:cNvSpPr/>
          <p:nvPr/>
        </p:nvSpPr>
        <p:spPr>
          <a:xfrm>
            <a:off x="533399" y="403405"/>
            <a:ext cx="10120745" cy="369332"/>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 logic behind the value chain is that the cost of a single item of a good can be computed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as- </a:t>
            </a:r>
            <a:endPar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p:txBody>
      </p:sp>
      <mc:AlternateContent xmlns:mc="http://schemas.openxmlformats.org/markup-compatibility/2006" xmlns:a14="http://schemas.microsoft.com/office/drawing/2010/main">
        <mc:Choice Requires="a14">
          <p:sp>
            <p:nvSpPr>
              <p:cNvPr id="7" name="Rectangle 6"/>
              <p:cNvSpPr/>
              <p:nvPr/>
            </p:nvSpPr>
            <p:spPr>
              <a:xfrm>
                <a:off x="1169290" y="1417395"/>
                <a:ext cx="2081019" cy="536109"/>
              </a:xfrm>
              <a:prstGeom prst="rect">
                <a:avLst/>
              </a:prstGeom>
              <a:solidFill>
                <a:schemeClr val="accent6">
                  <a:lumMod val="20000"/>
                  <a:lumOff val="80000"/>
                </a:schemeClr>
              </a:solidFill>
              <a:ln>
                <a:solidFill>
                  <a:srgbClr val="00B050"/>
                </a:solidFill>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C= m </a:t>
                </a:r>
                <a:r>
                  <a:rPr kumimoji="0" lang="pt-BR" sz="20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a:t>
                </a:r>
                <a:r>
                  <a:rPr kumimoji="0" lang="pt-BR" sz="20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p + s + </a:t>
                </a:r>
                <a14:m>
                  <m:oMath xmlns:m="http://schemas.openxmlformats.org/officeDocument/2006/math">
                    <m:f>
                      <m:fPr>
                        <m:ctrlPr>
                          <a:rPr kumimoji="0" lang="pt-BR" sz="2000" b="1"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fPr>
                      <m:num>
                        <m:r>
                          <a:rPr kumimoji="0" lang="en-US" sz="2000" b="1"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𝑨</m:t>
                        </m:r>
                      </m:num>
                      <m:den>
                        <m:r>
                          <a:rPr kumimoji="0" lang="en-US" sz="2000" b="1"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𝒏</m:t>
                        </m:r>
                      </m:den>
                    </m:f>
                  </m:oMath>
                </a14:m>
                <a:endParaRPr kumimoji="0" lang="en-US" sz="20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p:txBody>
          </p:sp>
        </mc:Choice>
        <mc:Fallback xmlns="">
          <p:sp>
            <p:nvSpPr>
              <p:cNvPr id="7" name="Rectangle 6"/>
              <p:cNvSpPr>
                <a:spLocks noRot="1" noChangeAspect="1" noMove="1" noResize="1" noEditPoints="1" noAdjustHandles="1" noChangeArrowheads="1" noChangeShapeType="1" noTextEdit="1"/>
              </p:cNvSpPr>
              <p:nvPr/>
            </p:nvSpPr>
            <p:spPr>
              <a:xfrm>
                <a:off x="1169290" y="1417395"/>
                <a:ext cx="2081019" cy="536109"/>
              </a:xfrm>
              <a:prstGeom prst="rect">
                <a:avLst/>
              </a:prstGeom>
              <a:blipFill>
                <a:blip r:embed="rId3"/>
                <a:stretch>
                  <a:fillRect l="-2915" b="-8989"/>
                </a:stretch>
              </a:blipFill>
              <a:ln>
                <a:solidFill>
                  <a:srgbClr val="00B050"/>
                </a:solidFill>
              </a:ln>
            </p:spPr>
            <p:txBody>
              <a:bodyPr/>
              <a:lstStyle/>
              <a:p>
                <a:r>
                  <a:rPr lang="en-US">
                    <a:noFill/>
                  </a:rPr>
                  <a:t> </a:t>
                </a:r>
              </a:p>
            </p:txBody>
          </p:sp>
        </mc:Fallback>
      </mc:AlternateContent>
      <p:sp>
        <p:nvSpPr>
          <p:cNvPr id="8" name="Rectangle 7"/>
          <p:cNvSpPr/>
          <p:nvPr/>
        </p:nvSpPr>
        <p:spPr>
          <a:xfrm>
            <a:off x="3575287" y="1028564"/>
            <a:ext cx="4770601" cy="1477328"/>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m)  : cost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of raw materials needed for each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item</a:t>
            </a:r>
          </a:p>
          <a:p>
            <a:pPr marL="342900" marR="0" lvl="0" indent="-342900" algn="l" defTabSz="914400" rtl="0" eaLnBrk="1" fontAlgn="auto" latinLnBrk="0" hangingPunct="1">
              <a:lnSpc>
                <a:spcPct val="100000"/>
              </a:lnSpc>
              <a:spcBef>
                <a:spcPts val="0"/>
              </a:spcBef>
              <a:spcAft>
                <a:spcPts val="0"/>
              </a:spcAft>
              <a:buClrTx/>
              <a:buSzTx/>
              <a:buFontTx/>
              <a:buAutoNum type="alphaLcParenBoth" startAt="16"/>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 :  the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cost of producing a single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item</a:t>
            </a:r>
          </a:p>
          <a:p>
            <a:pPr marL="342900" marR="0" lvl="0" indent="-342900" algn="l" defTabSz="914400" rtl="0" eaLnBrk="1" fontAlgn="auto" latinLnBrk="0" hangingPunct="1">
              <a:lnSpc>
                <a:spcPct val="100000"/>
              </a:lnSpc>
              <a:spcBef>
                <a:spcPts val="0"/>
              </a:spcBef>
              <a:spcAft>
                <a:spcPts val="0"/>
              </a:spcAft>
              <a:buClrTx/>
              <a:buSzTx/>
              <a:buFontTx/>
              <a:buAutoNum type="alphaLcParenBoth" startAt="19"/>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 :  the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cost of shipping the item to the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market</a:t>
            </a:r>
          </a:p>
          <a:p>
            <a:pPr marL="342900" marR="0" lvl="0" indent="-342900" algn="l" defTabSz="914400" rtl="0" eaLnBrk="1" fontAlgn="auto" latinLnBrk="0" hangingPunct="1">
              <a:lnSpc>
                <a:spcPct val="100000"/>
              </a:lnSpc>
              <a:spcBef>
                <a:spcPts val="0"/>
              </a:spcBef>
              <a:spcAft>
                <a:spcPts val="0"/>
              </a:spcAft>
              <a:buClrTx/>
              <a:buSzTx/>
              <a:buFontTx/>
              <a:buAutoNum type="alphaUcParenBoth"/>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 :  the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cost of the common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activities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(n)   : no of item</a:t>
            </a:r>
            <a:endPar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p:txBody>
      </p:sp>
      <p:sp>
        <p:nvSpPr>
          <p:cNvPr id="9" name="Rectangle 8"/>
          <p:cNvSpPr/>
          <p:nvPr/>
        </p:nvSpPr>
        <p:spPr>
          <a:xfrm>
            <a:off x="533399" y="2944410"/>
            <a:ext cx="3401292" cy="1477328"/>
          </a:xfrm>
          <a:prstGeom prst="rect">
            <a:avLst/>
          </a:prstGeom>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 major strategy of the chain is to reduce the cost per item. The marginal cost (or incremental cost) as n →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is then</a:t>
            </a:r>
          </a:p>
        </p:txBody>
      </p:sp>
      <p:sp>
        <p:nvSpPr>
          <p:cNvPr id="10" name="Rectangle 9"/>
          <p:cNvSpPr/>
          <p:nvPr/>
        </p:nvSpPr>
        <p:spPr>
          <a:xfrm>
            <a:off x="1415721" y="4492899"/>
            <a:ext cx="2159566" cy="369332"/>
          </a:xfrm>
          <a:prstGeom prst="rect">
            <a:avLst/>
          </a:prstGeom>
          <a:solidFill>
            <a:schemeClr val="accent6">
              <a:lumMod val="20000"/>
              <a:lumOff val="80000"/>
            </a:schemeClr>
          </a:solidFill>
          <a:ln>
            <a:solidFill>
              <a:srgbClr val="00B050"/>
            </a:solidFill>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MC = </a:t>
            </a: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m + p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a:t>
            </a: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s &gt;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0</a:t>
            </a:r>
          </a:p>
        </p:txBody>
      </p:sp>
      <p:sp>
        <p:nvSpPr>
          <p:cNvPr id="11" name="Rectangle 10"/>
          <p:cNvSpPr/>
          <p:nvPr/>
        </p:nvSpPr>
        <p:spPr>
          <a:xfrm>
            <a:off x="533399" y="5445881"/>
            <a:ext cx="452351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This is the lowest achievable cost per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item.</a:t>
            </a:r>
            <a:endPar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p:txBody>
      </p:sp>
    </p:spTree>
    <p:extLst>
      <p:ext uri="{BB962C8B-B14F-4D97-AF65-F5344CB8AC3E}">
        <p14:creationId xmlns:p14="http://schemas.microsoft.com/office/powerpoint/2010/main" val="95648192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064BFE-AA2B-4271-90C7-EB6DB1CECFF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4/23/2023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4A6A3-660F-43B9-81C6-36FA1B9185B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p:cNvSpPr/>
          <p:nvPr/>
        </p:nvSpPr>
        <p:spPr>
          <a:xfrm>
            <a:off x="603737" y="547692"/>
            <a:ext cx="10214317" cy="646331"/>
          </a:xfrm>
          <a:prstGeom prst="rect">
            <a:avLst/>
          </a:prstGeom>
          <a:solidFill>
            <a:schemeClr val="accent1">
              <a:lumMod val="40000"/>
              <a:lumOff val="60000"/>
            </a:schemeClr>
          </a:solidFill>
          <a:ln>
            <a:solidFill>
              <a:srgbClr val="00B0F0"/>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value shop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is a problem-solving organization such as consultants, health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services,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engineering companies, and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architects.</a:t>
            </a:r>
            <a:endPar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6307" y="2185416"/>
            <a:ext cx="6628586" cy="3585015"/>
          </a:xfrm>
          <a:prstGeom prst="rect">
            <a:avLst/>
          </a:prstGeom>
        </p:spPr>
      </p:pic>
      <p:sp>
        <p:nvSpPr>
          <p:cNvPr id="7" name="Rectangle 6"/>
          <p:cNvSpPr/>
          <p:nvPr/>
        </p:nvSpPr>
        <p:spPr>
          <a:xfrm>
            <a:off x="603736" y="1366554"/>
            <a:ext cx="10214317" cy="646331"/>
          </a:xfrm>
          <a:prstGeom prst="rect">
            <a:avLst/>
          </a:prstGeom>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Value shops earn more money the better and faster they can solve a problem.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Their most important competitive market force is their reputation.</a:t>
            </a:r>
          </a:p>
        </p:txBody>
      </p:sp>
      <p:sp>
        <p:nvSpPr>
          <p:cNvPr id="8" name="Rectangle 7"/>
          <p:cNvSpPr/>
          <p:nvPr/>
        </p:nvSpPr>
        <p:spPr>
          <a:xfrm>
            <a:off x="603736" y="2060959"/>
            <a:ext cx="4418430" cy="4247317"/>
          </a:xfrm>
          <a:prstGeom prst="rect">
            <a:avLst/>
          </a:prstGeom>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Value shops depend on customers or clients who have problems they cannot solve themselves. There are several mechanisms allowing a value shop to solve problems better or faster than the client himself, including: </a:t>
            </a:r>
            <a:endPar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endParaRPr>
          </a:p>
          <a:p>
            <a:pPr marL="742950" marR="0" lvl="1"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The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shop knows more about the problem than the client. </a:t>
            </a:r>
            <a:endPar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endParaRPr>
          </a:p>
          <a:p>
            <a:pPr marL="742950" marR="0" lvl="1"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The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shop possesses specialized methods to deal with the problem. </a:t>
            </a:r>
            <a:endPar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endParaRPr>
          </a:p>
          <a:p>
            <a:pPr marL="742950" marR="0" lvl="1"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The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employees are expert professionals in the relevant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field. </a:t>
            </a:r>
          </a:p>
          <a:p>
            <a:pPr marL="742950" marR="0" lvl="1"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The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shop can form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flexible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project teams and is able to reorganize quickly to solve new problems.</a:t>
            </a:r>
          </a:p>
        </p:txBody>
      </p:sp>
      <p:sp>
        <p:nvSpPr>
          <p:cNvPr id="9" name="Rectangle 8"/>
          <p:cNvSpPr/>
          <p:nvPr/>
        </p:nvSpPr>
        <p:spPr>
          <a:xfrm>
            <a:off x="7783386" y="5878724"/>
            <a:ext cx="167815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 value </a:t>
            </a: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shop</a:t>
            </a:r>
            <a:endPar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p:txBody>
      </p:sp>
    </p:spTree>
    <p:extLst>
      <p:ext uri="{BB962C8B-B14F-4D97-AF65-F5344CB8AC3E}">
        <p14:creationId xmlns:p14="http://schemas.microsoft.com/office/powerpoint/2010/main" val="93038046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064BFE-AA2B-4271-90C7-EB6DB1CECFF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4/23/2023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4A6A3-660F-43B9-81C6-36FA1B9185B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p:cNvSpPr/>
          <p:nvPr/>
        </p:nvSpPr>
        <p:spPr>
          <a:xfrm>
            <a:off x="637147" y="503631"/>
            <a:ext cx="10124638" cy="400110"/>
          </a:xfrm>
          <a:prstGeom prst="rect">
            <a:avLst/>
          </a:prstGeom>
          <a:solidFill>
            <a:schemeClr val="accent1">
              <a:lumMod val="40000"/>
              <a:lumOff val="60000"/>
            </a:schemeClr>
          </a:solidFill>
          <a:ln>
            <a:solidFill>
              <a:srgbClr val="00B0F0"/>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 </a:t>
            </a:r>
            <a:r>
              <a:rPr kumimoji="0" lang="en-US" sz="20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value network </a:t>
            </a:r>
            <a:r>
              <a:rPr kumimoji="0" lang="en-US" sz="20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is a business mediating between members of a market</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t>
            </a:r>
            <a:endPar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p:txBody>
      </p:sp>
      <p:sp>
        <p:nvSpPr>
          <p:cNvPr id="6" name="Rectangle 5"/>
          <p:cNvSpPr/>
          <p:nvPr/>
        </p:nvSpPr>
        <p:spPr>
          <a:xfrm>
            <a:off x="637147" y="1222307"/>
            <a:ext cx="10454714" cy="884216"/>
          </a:xfrm>
          <a:prstGeom prst="rect">
            <a:avLst/>
          </a:prstGeom>
        </p:spPr>
        <p:txBody>
          <a:bodyPr wrap="square">
            <a:spAutoFit/>
          </a:bodyPr>
          <a:lstStyle/>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 mediation relationships in the value network can be represented as links between interacting stakeholders. These links form a network called a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value </a:t>
            </a: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network</a:t>
            </a:r>
            <a:endPar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p:txBody>
      </p:sp>
      <p:sp>
        <p:nvSpPr>
          <p:cNvPr id="7" name="Rectangle 6"/>
          <p:cNvSpPr/>
          <p:nvPr/>
        </p:nvSpPr>
        <p:spPr>
          <a:xfrm>
            <a:off x="637147" y="2142625"/>
            <a:ext cx="4638070" cy="3416320"/>
          </a:xfrm>
          <a:prstGeom prst="rect">
            <a:avLst/>
          </a:prstGeom>
        </p:spPr>
        <p:txBody>
          <a:bodyPr wrap="square">
            <a:spAutoFit/>
          </a:bodyPr>
          <a:lstStyle/>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Value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networks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consist of four components</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t>
            </a:r>
          </a:p>
          <a:p>
            <a:pPr marL="742950" marR="0" lvl="1" indent="-285750" algn="just" defTabSz="914400" rtl="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An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organization that provides the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services</a:t>
            </a:r>
          </a:p>
          <a:p>
            <a:pPr marL="742950" marR="0" lvl="1" indent="-285750" algn="just" defTabSz="914400" rtl="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 Customers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or users in the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network</a:t>
            </a:r>
          </a:p>
          <a:p>
            <a:pPr marL="742950" marR="0" lvl="1" indent="-285750" algn="just" defTabSz="914400" rtl="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 Services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enabling interaction between the customers or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users</a:t>
            </a:r>
          </a:p>
          <a:p>
            <a:pPr marL="742950" marR="0" lvl="1" indent="-285750" algn="just" defTabSz="914400" rtl="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 Contracts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that permit customers or users access to the services</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75217" y="2475910"/>
            <a:ext cx="6442668" cy="2710635"/>
          </a:xfrm>
          <a:prstGeom prst="rect">
            <a:avLst/>
          </a:prstGeom>
        </p:spPr>
      </p:pic>
      <p:sp>
        <p:nvSpPr>
          <p:cNvPr id="9" name="Rectangle 8"/>
          <p:cNvSpPr/>
          <p:nvPr/>
        </p:nvSpPr>
        <p:spPr>
          <a:xfrm>
            <a:off x="674661" y="5668452"/>
            <a:ext cx="10679139" cy="369332"/>
          </a:xfrm>
          <a:prstGeom prst="rect">
            <a:avLst/>
          </a:prstGeom>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 value network is not a physical network but an abstract network of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relationships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between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stakeholder</a:t>
            </a:r>
            <a:endPar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p:txBody>
      </p:sp>
    </p:spTree>
    <p:extLst>
      <p:ext uri="{BB962C8B-B14F-4D97-AF65-F5344CB8AC3E}">
        <p14:creationId xmlns:p14="http://schemas.microsoft.com/office/powerpoint/2010/main" val="158052250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54153"/>
          <a:stretch/>
        </p:blipFill>
        <p:spPr>
          <a:xfrm>
            <a:off x="8153400" y="1553147"/>
            <a:ext cx="3708009" cy="4858428"/>
          </a:xfrm>
          <a:prstGeom prst="rect">
            <a:avLst/>
          </a:prstGeom>
        </p:spPr>
      </p:pic>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064BFE-AA2B-4271-90C7-EB6DB1CECFF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4/23/2023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4A6A3-660F-43B9-81C6-36FA1B9185B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r="53487"/>
          <a:stretch/>
        </p:blipFill>
        <p:spPr>
          <a:xfrm>
            <a:off x="328833" y="1608372"/>
            <a:ext cx="3761935" cy="4858428"/>
          </a:xfrm>
          <a:prstGeom prst="rect">
            <a:avLst/>
          </a:prstGeom>
        </p:spPr>
      </p:pic>
      <p:sp>
        <p:nvSpPr>
          <p:cNvPr id="7" name="Rectangle 6"/>
          <p:cNvSpPr/>
          <p:nvPr/>
        </p:nvSpPr>
        <p:spPr>
          <a:xfrm>
            <a:off x="4142001" y="1706179"/>
            <a:ext cx="3934959" cy="4662815"/>
          </a:xfrm>
          <a:prstGeom prst="rect">
            <a:avLst/>
          </a:prstGeom>
          <a:solidFill>
            <a:schemeClr val="accent2">
              <a:lumMod val="20000"/>
              <a:lumOff val="80000"/>
            </a:schemeClr>
          </a:solidFill>
          <a:ln>
            <a:solidFill>
              <a:schemeClr val="accent2">
                <a:lumMod val="75000"/>
              </a:schemeClr>
            </a:solidFill>
          </a:ln>
        </p:spPr>
        <p:txBody>
          <a:bodyPr wrap="square">
            <a:spAutoFit/>
          </a:bodyPr>
          <a:lstStyle/>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NY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Times</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which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mediates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between the readers of the newspaper and the merchants advertising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merchandise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and services; </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eBay</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which mediates between the sellers and buyers of goods; </a:t>
            </a: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Facebook</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which mediates between the users of the social media and the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advertisers</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Kickstarter</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which mediates between the project owners and the funders.</a:t>
            </a:r>
          </a:p>
        </p:txBody>
      </p:sp>
      <p:sp>
        <p:nvSpPr>
          <p:cNvPr id="8" name="Rectangle 7"/>
          <p:cNvSpPr/>
          <p:nvPr/>
        </p:nvSpPr>
        <p:spPr>
          <a:xfrm>
            <a:off x="3236787" y="70799"/>
            <a:ext cx="5105308"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Examples </a:t>
            </a:r>
            <a:r>
              <a:rPr kumimoji="0" lang="en-US" sz="32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of value networks</a:t>
            </a:r>
          </a:p>
        </p:txBody>
      </p:sp>
      <p:sp>
        <p:nvSpPr>
          <p:cNvPr id="9" name="Rectangle 8"/>
          <p:cNvSpPr/>
          <p:nvPr/>
        </p:nvSpPr>
        <p:spPr>
          <a:xfrm>
            <a:off x="328833" y="768115"/>
            <a:ext cx="10657822" cy="923330"/>
          </a:xfrm>
          <a:prstGeom prst="rect">
            <a:avLst/>
          </a:prstGeom>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The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competitive strength of several value networks depends not only on the quality of the product they deliver but also on the number of users they have been able to capture and, in particular, how these users stimulate other people to become members of the network</a:t>
            </a:r>
          </a:p>
        </p:txBody>
      </p:sp>
    </p:spTree>
    <p:extLst>
      <p:ext uri="{BB962C8B-B14F-4D97-AF65-F5344CB8AC3E}">
        <p14:creationId xmlns:p14="http://schemas.microsoft.com/office/powerpoint/2010/main" val="9376482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064BFE-AA2B-4271-90C7-EB6DB1CECFF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4/23/2023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4A6A3-660F-43B9-81C6-36FA1B9185B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p:cNvSpPr/>
          <p:nvPr/>
        </p:nvSpPr>
        <p:spPr>
          <a:xfrm>
            <a:off x="678873" y="431908"/>
            <a:ext cx="10169236" cy="369332"/>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 cost of one item of a service in a value network can be expressed as follows:</a:t>
            </a:r>
          </a:p>
        </p:txBody>
      </p:sp>
      <mc:AlternateContent xmlns:mc="http://schemas.openxmlformats.org/markup-compatibility/2006" xmlns:a14="http://schemas.microsoft.com/office/drawing/2010/main">
        <mc:Choice Requires="a14">
          <p:sp>
            <p:nvSpPr>
              <p:cNvPr id="7" name="TextBox 6"/>
              <p:cNvSpPr txBox="1"/>
              <p:nvPr/>
            </p:nvSpPr>
            <p:spPr>
              <a:xfrm>
                <a:off x="4971974" y="1185456"/>
                <a:ext cx="1331844" cy="520399"/>
              </a:xfrm>
              <a:prstGeom prst="rect">
                <a:avLst/>
              </a:prstGeom>
              <a:solidFill>
                <a:schemeClr val="accent2">
                  <a:lumMod val="20000"/>
                  <a:lumOff val="80000"/>
                </a:schemeClr>
              </a:solidFill>
              <a:ln>
                <a:solidFill>
                  <a:schemeClr val="accent2">
                    <a:lumMod val="75000"/>
                  </a:schemeClr>
                </a:solidFill>
              </a:ln>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𝐶</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𝑚</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f>
                        <m:f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fPr>
                        <m:num>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𝐴</m:t>
                          </m:r>
                        </m:num>
                        <m:den>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𝑛</m:t>
                          </m:r>
                        </m:den>
                      </m:f>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4971974" y="1185456"/>
                <a:ext cx="1331844" cy="520399"/>
              </a:xfrm>
              <a:prstGeom prst="rect">
                <a:avLst/>
              </a:prstGeom>
              <a:blipFill>
                <a:blip r:embed="rId2"/>
                <a:stretch>
                  <a:fillRect/>
                </a:stretch>
              </a:blipFill>
              <a:ln>
                <a:solidFill>
                  <a:schemeClr val="accent2">
                    <a:lumMod val="75000"/>
                  </a:schemeClr>
                </a:solidFill>
              </a:ln>
            </p:spPr>
            <p:txBody>
              <a:bodyPr/>
              <a:lstStyle/>
              <a:p>
                <a:r>
                  <a:rPr lang="en-US">
                    <a:noFill/>
                  </a:rPr>
                  <a:t> </a:t>
                </a:r>
              </a:p>
            </p:txBody>
          </p:sp>
        </mc:Fallback>
      </mc:AlternateContent>
      <p:sp>
        <p:nvSpPr>
          <p:cNvPr id="8" name="Rectangle 7"/>
          <p:cNvSpPr/>
          <p:nvPr/>
        </p:nvSpPr>
        <p:spPr>
          <a:xfrm>
            <a:off x="678873" y="2066697"/>
            <a:ext cx="10610817" cy="3000821"/>
          </a:xfrm>
          <a:prstGeom prst="rect">
            <a:avLst/>
          </a:prstGeom>
        </p:spPr>
        <p:txBody>
          <a:bodyPr wrap="square">
            <a:spAutoFit/>
          </a:bodyPr>
          <a:lstStyle/>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Direct cost / Marginal cost</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(m):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In many cases, the direct cost per item is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zero.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For example-The cost of producing and sending one more bit in the telecommunications network is negligible</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Common costs (A</a:t>
            </a: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Since the direct costs are often negligible, the dominant costs of the value network are the common (or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fixed)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costs. These costs are the total cost of running the company and producing and marketing the services</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Number of items (n</a:t>
            </a: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What is the volume of production? For a producer of digital books, this is obviously the number of digital books sold. In a communication network, it may be the number of subscriptions.</a:t>
            </a:r>
          </a:p>
        </p:txBody>
      </p:sp>
      <p:sp>
        <p:nvSpPr>
          <p:cNvPr id="9" name="Rectangle 8"/>
          <p:cNvSpPr/>
          <p:nvPr/>
        </p:nvSpPr>
        <p:spPr>
          <a:xfrm>
            <a:off x="2209800" y="5428360"/>
            <a:ext cx="8353409" cy="369332"/>
          </a:xfrm>
          <a:prstGeom prst="rect">
            <a:avLst/>
          </a:prstGeom>
          <a:solidFill>
            <a:schemeClr val="accent2">
              <a:lumMod val="20000"/>
              <a:lumOff val="80000"/>
            </a:schemeClr>
          </a:solidFill>
          <a:ln>
            <a:solidFill>
              <a:schemeClr val="accent2">
                <a:lumMod val="75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In several value networks, the cost of producing one item of a good or service is zero.</a:t>
            </a:r>
          </a:p>
        </p:txBody>
      </p:sp>
    </p:spTree>
    <p:extLst>
      <p:ext uri="{BB962C8B-B14F-4D97-AF65-F5344CB8AC3E}">
        <p14:creationId xmlns:p14="http://schemas.microsoft.com/office/powerpoint/2010/main" val="283009707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064BFE-AA2B-4271-90C7-EB6DB1CECFF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4/23/2023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4A6A3-660F-43B9-81C6-36FA1B9185B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p:cNvSpPr/>
          <p:nvPr/>
        </p:nvSpPr>
        <p:spPr>
          <a:xfrm>
            <a:off x="491835" y="292402"/>
            <a:ext cx="3614195"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Porter’s Five Forces</a:t>
            </a:r>
          </a:p>
        </p:txBody>
      </p:sp>
      <p:sp>
        <p:nvSpPr>
          <p:cNvPr id="6" name="Rectangle 5"/>
          <p:cNvSpPr/>
          <p:nvPr/>
        </p:nvSpPr>
        <p:spPr>
          <a:xfrm>
            <a:off x="491835" y="1063455"/>
            <a:ext cx="5286168" cy="2031325"/>
          </a:xfrm>
          <a:prstGeom prst="rect">
            <a:avLst/>
          </a:prstGeom>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One important strategic evaluation of both tangible and digital markets is the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five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forces model proposed by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Porter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Porter, 1979). </a:t>
            </a:r>
            <a:endPar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The purpose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of the model is to identify which external forces that may act on a company and how these forces may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influence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 market performance of that company</a:t>
            </a:r>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t="6103"/>
          <a:stretch/>
        </p:blipFill>
        <p:spPr>
          <a:xfrm>
            <a:off x="710393" y="3163252"/>
            <a:ext cx="5067610" cy="3059769"/>
          </a:xfrm>
          <a:prstGeom prst="rect">
            <a:avLst/>
          </a:prstGeom>
          <a:ln>
            <a:noFill/>
          </a:ln>
        </p:spPr>
      </p:pic>
      <p:sp>
        <p:nvSpPr>
          <p:cNvPr id="8" name="Rectangle 7"/>
          <p:cNvSpPr/>
          <p:nvPr/>
        </p:nvSpPr>
        <p:spPr>
          <a:xfrm>
            <a:off x="5822702" y="1063455"/>
            <a:ext cx="5815116" cy="535531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five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forces are: </a:t>
            </a:r>
            <a:endPar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endParaRPr>
          </a:p>
          <a:p>
            <a:pPr marL="742950" marR="0" lvl="1"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Competitive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rivalry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is the same as standard competition between providers of identical goods</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t>
            </a:r>
          </a:p>
          <a:p>
            <a:pPr marL="742950" marR="0" lvl="1"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 </a:t>
            </a: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Threat</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that new entrants may enter the market making it less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profitable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for existing providers of the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good</a:t>
            </a:r>
          </a:p>
          <a:p>
            <a:pPr marL="742950" marR="0" lvl="1"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Bargaining power of end users and buyers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is related to network externalities such as user feedback and the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influence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users may have on the price of goods and the consumption of freemium or free goods. </a:t>
            </a:r>
            <a:endPar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endParaRPr>
          </a:p>
          <a:p>
            <a:pPr marL="742950" marR="0" lvl="1"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Bargaining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power of suppliers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has to do with the price they may charge for raw materials, semi-products, contents, and services needed in the production of the good. It also includes the availability of raw materials and other inputs the company needs. </a:t>
            </a:r>
            <a:endPar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endParaRPr>
          </a:p>
          <a:p>
            <a:pPr marL="742950" marR="0" lvl="1"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Threat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from substitutes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is that the good may be replaced by an entirely different product offering the same or better user satisfaction.</a:t>
            </a:r>
          </a:p>
        </p:txBody>
      </p:sp>
    </p:spTree>
    <p:extLst>
      <p:ext uri="{BB962C8B-B14F-4D97-AF65-F5344CB8AC3E}">
        <p14:creationId xmlns:p14="http://schemas.microsoft.com/office/powerpoint/2010/main" val="175173860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064BFE-AA2B-4271-90C7-EB6DB1CECFF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4/23/2023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4A6A3-660F-43B9-81C6-36FA1B9185B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p:cNvSpPr/>
          <p:nvPr/>
        </p:nvSpPr>
        <p:spPr>
          <a:xfrm>
            <a:off x="665017" y="431953"/>
            <a:ext cx="10280073" cy="923330"/>
          </a:xfrm>
          <a:prstGeom prst="rect">
            <a:avLst/>
          </a:prstGeom>
        </p:spPr>
        <p:txBody>
          <a:bodyPr wrap="square">
            <a:spAutoFit/>
          </a:bodyPr>
          <a:lstStyle/>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Later, a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sixth force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was added to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Porter’s model</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Different authors attributed different interpretations of what this force is (</a:t>
            </a:r>
            <a:r>
              <a:rPr kumimoji="0" lang="en-US" sz="1800" b="0" i="0" u="none" strike="noStrike" kern="1200" cap="none" spc="0" normalizeH="0" baseline="0" noProof="0" dirty="0" err="1">
                <a:ln>
                  <a:noFill/>
                </a:ln>
                <a:solidFill>
                  <a:prstClr val="black"/>
                </a:solidFill>
                <a:effectLst/>
                <a:uLnTx/>
                <a:uFillTx/>
                <a:latin typeface="Garamond" panose="02020404030301010803" pitchFamily="18" charset="0"/>
                <a:ea typeface="+mn-ea"/>
                <a:cs typeface="+mn-cs"/>
              </a:rPr>
              <a:t>Brandenburger</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&amp; </a:t>
            </a:r>
            <a:r>
              <a:rPr kumimoji="0" lang="en-US" sz="1800" b="0" i="0" u="none" strike="noStrike" kern="1200" cap="none" spc="0" normalizeH="0" baseline="0" noProof="0" dirty="0" err="1">
                <a:ln>
                  <a:noFill/>
                </a:ln>
                <a:solidFill>
                  <a:prstClr val="black"/>
                </a:solidFill>
                <a:effectLst/>
                <a:uLnTx/>
                <a:uFillTx/>
                <a:latin typeface="Garamond" panose="02020404030301010803" pitchFamily="18" charset="0"/>
                <a:ea typeface="+mn-ea"/>
                <a:cs typeface="+mn-cs"/>
              </a:rPr>
              <a:t>Nalebuff</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1995):</a:t>
            </a:r>
          </a:p>
        </p:txBody>
      </p:sp>
      <p:sp>
        <p:nvSpPr>
          <p:cNvPr id="6" name="Rectangle 5"/>
          <p:cNvSpPr/>
          <p:nvPr/>
        </p:nvSpPr>
        <p:spPr>
          <a:xfrm>
            <a:off x="266698" y="1660548"/>
            <a:ext cx="3771901" cy="4524315"/>
          </a:xfrm>
          <a:prstGeom prst="rect">
            <a:avLst/>
          </a:prstGeom>
          <a:solidFill>
            <a:schemeClr val="accent2">
              <a:lumMod val="20000"/>
              <a:lumOff val="80000"/>
            </a:schemeClr>
          </a:solidFill>
          <a:ln>
            <a:solidFill>
              <a:schemeClr val="accent2">
                <a:lumMod val="50000"/>
              </a:schemeClr>
            </a:solidFill>
          </a:ln>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err="1" smtClean="0">
                <a:ln>
                  <a:noFill/>
                </a:ln>
                <a:solidFill>
                  <a:prstClr val="black"/>
                </a:solidFill>
                <a:effectLst/>
                <a:uLnTx/>
                <a:uFillTx/>
                <a:latin typeface="Garamond" panose="02020404030301010803" pitchFamily="18" charset="0"/>
                <a:ea typeface="+mn-ea"/>
                <a:cs typeface="+mn-cs"/>
              </a:rPr>
              <a:t>Complementors</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are companies that produce or sell products for which the demand is positively correlated to the demand of a given product. These products are called complementary products. </a:t>
            </a:r>
            <a:endPar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Complementarity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may be either unilateral or bilateral. </a:t>
            </a:r>
            <a:endPar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endParaRPr>
          </a:p>
          <a:p>
            <a:pPr marL="742950" marR="0" lvl="1"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Unilateral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complementarity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occurs when the product of one company depends on the product from the other company but not vice versa. </a:t>
            </a:r>
            <a:endPar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endParaRPr>
          </a:p>
          <a:p>
            <a:pPr marL="742950" marR="0" lvl="1"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Bilateral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complementarity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means that each product cannot exist without the other product</a:t>
            </a:r>
          </a:p>
        </p:txBody>
      </p:sp>
      <p:sp>
        <p:nvSpPr>
          <p:cNvPr id="7" name="Rectangle 6"/>
          <p:cNvSpPr/>
          <p:nvPr/>
        </p:nvSpPr>
        <p:spPr>
          <a:xfrm>
            <a:off x="4231695" y="1660548"/>
            <a:ext cx="4054190" cy="4524315"/>
          </a:xfrm>
          <a:prstGeom prst="rect">
            <a:avLst/>
          </a:prstGeom>
          <a:solidFill>
            <a:schemeClr val="accent6">
              <a:lumMod val="20000"/>
              <a:lumOff val="80000"/>
            </a:schemeClr>
          </a:solidFill>
          <a:ln>
            <a:solidFill>
              <a:srgbClr val="00B050"/>
            </a:solidFill>
          </a:ln>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Governments</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decide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rules for competition</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and oversee that the rules are followed. In the telecommunications market, regulations may include license of operation,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maximum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and minimum price of services and subscriptions, conditions for lease of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network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resources, use of the frequency spectrum, conditions for interconnectivity of customers in different networks, and number portability. </a:t>
            </a:r>
            <a:endPar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Governments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may also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regulate the business of application service providers</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for example, via licensing,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taxation,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law regulations, and censors</a:t>
            </a:r>
          </a:p>
        </p:txBody>
      </p:sp>
      <p:sp>
        <p:nvSpPr>
          <p:cNvPr id="8" name="Rectangle 7"/>
          <p:cNvSpPr/>
          <p:nvPr/>
        </p:nvSpPr>
        <p:spPr>
          <a:xfrm>
            <a:off x="8478981" y="1674905"/>
            <a:ext cx="3228109" cy="4524315"/>
          </a:xfrm>
          <a:prstGeom prst="rect">
            <a:avLst/>
          </a:prstGeom>
          <a:solidFill>
            <a:schemeClr val="accent4">
              <a:lumMod val="20000"/>
              <a:lumOff val="80000"/>
            </a:schemeClr>
          </a:solidFill>
          <a:ln>
            <a:solidFill>
              <a:srgbClr val="FFC000"/>
            </a:solidFill>
          </a:ln>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 public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is made up of more than just users and buyers. </a:t>
            </a:r>
            <a:endPar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Society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has numerous written and unwritten rules that may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influence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 market of a company. Some of these rules are ethical; for example, a company may sell products which are made by suppliers who employ child workers, cause pollution, or prohibit workers to form labor organizations. This company may meet strong hostility in the market. </a:t>
            </a:r>
          </a:p>
        </p:txBody>
      </p:sp>
    </p:spTree>
    <p:extLst>
      <p:ext uri="{BB962C8B-B14F-4D97-AF65-F5344CB8AC3E}">
        <p14:creationId xmlns:p14="http://schemas.microsoft.com/office/powerpoint/2010/main" val="5335943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064BFE-AA2B-4271-90C7-EB6DB1CECFF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4/23/2023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4A6A3-660F-43B9-81C6-36FA1B9185B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p:cNvSpPr/>
          <p:nvPr/>
        </p:nvSpPr>
        <p:spPr>
          <a:xfrm>
            <a:off x="423399" y="206844"/>
            <a:ext cx="7730001"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Competition, Cooperation, and Coopetition</a:t>
            </a:r>
          </a:p>
        </p:txBody>
      </p:sp>
      <p:sp>
        <p:nvSpPr>
          <p:cNvPr id="6" name="Rectangle 5"/>
          <p:cNvSpPr/>
          <p:nvPr/>
        </p:nvSpPr>
        <p:spPr>
          <a:xfrm>
            <a:off x="568036" y="847073"/>
            <a:ext cx="10446330" cy="923330"/>
          </a:xfrm>
          <a:prstGeom prst="rect">
            <a:avLst/>
          </a:prstGeom>
          <a:solidFill>
            <a:schemeClr val="accent4">
              <a:lumMod val="20000"/>
              <a:lumOff val="80000"/>
            </a:schemeClr>
          </a:solidFill>
          <a:ln>
            <a:solidFill>
              <a:srgbClr val="FFC000"/>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Companies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compete</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within the same business layer. The companies may cooperate both within the same business layer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(horizontal cooperation)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and across business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layers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(vertical cooperation). Coopetition</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implies that a company simultaneously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competes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and cooperates with other companies within the same business layer.</a:t>
            </a:r>
          </a:p>
        </p:txBody>
      </p:sp>
      <p:pic>
        <p:nvPicPr>
          <p:cNvPr id="7" name="Picture 6"/>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7934016" y="2150728"/>
            <a:ext cx="4096368" cy="3906981"/>
          </a:xfrm>
          <a:prstGeom prst="rect">
            <a:avLst/>
          </a:prstGeom>
        </p:spPr>
      </p:pic>
      <p:sp>
        <p:nvSpPr>
          <p:cNvPr id="8" name="Rectangle 7"/>
          <p:cNvSpPr/>
          <p:nvPr/>
        </p:nvSpPr>
        <p:spPr>
          <a:xfrm>
            <a:off x="568036" y="1852086"/>
            <a:ext cx="7365980" cy="4623702"/>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figure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shows how a user of a chat service can choose between various providers at all three business levels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independently-</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Cooperation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between Skype, Telenor, and Apple iPhone is required to provide the chat service to some users, while </a:t>
            </a:r>
            <a:r>
              <a:rPr kumimoji="0" lang="en-US" sz="1800" b="0" i="0" u="none" strike="noStrike" kern="1200" cap="none" spc="0" normalizeH="0" baseline="0" noProof="0" dirty="0" err="1" smtClean="0">
                <a:ln>
                  <a:noFill/>
                </a:ln>
                <a:solidFill>
                  <a:prstClr val="black"/>
                </a:solidFill>
                <a:effectLst/>
                <a:uLnTx/>
                <a:uFillTx/>
                <a:latin typeface="Garamond" panose="02020404030301010803" pitchFamily="18" charset="0"/>
                <a:ea typeface="+mn-ea"/>
                <a:cs typeface="+mn-cs"/>
              </a:rPr>
              <a:t>Telia</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Samsung, and WeChat must cooperate to provide chat services to other users. This is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vertical cooperation</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 </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For the chat service,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customer using an iPhone may be a subscriber of Telenor, while the server providing the chat service is attached to the network of </a:t>
            </a:r>
            <a:r>
              <a:rPr kumimoji="0" lang="en-US" sz="1800" b="0" i="0" u="none" strike="noStrike" kern="1200" cap="none" spc="0" normalizeH="0" baseline="0" noProof="0" dirty="0" err="1" smtClean="0">
                <a:ln>
                  <a:noFill/>
                </a:ln>
                <a:solidFill>
                  <a:prstClr val="black"/>
                </a:solidFill>
                <a:effectLst/>
                <a:uLnTx/>
                <a:uFillTx/>
                <a:latin typeface="Garamond" panose="02020404030301010803" pitchFamily="18" charset="0"/>
                <a:ea typeface="+mn-ea"/>
                <a:cs typeface="+mn-cs"/>
              </a:rPr>
              <a:t>Telia</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This is called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horizontal cooperation</a:t>
            </a: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These companies also compete for the same customers. As explained above, this market behavior is called </a:t>
            </a: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coopetition</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t>
            </a:r>
            <a:endPar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endParaRPr>
          </a:p>
        </p:txBody>
      </p:sp>
    </p:spTree>
    <p:extLst>
      <p:ext uri="{BB962C8B-B14F-4D97-AF65-F5344CB8AC3E}">
        <p14:creationId xmlns:p14="http://schemas.microsoft.com/office/powerpoint/2010/main" val="314066404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06BE8-87B1-4F1F-9642-4C4D15A18A5F}"/>
              </a:ext>
            </a:extLst>
          </p:cNvPr>
          <p:cNvSpPr>
            <a:spLocks noGrp="1"/>
          </p:cNvSpPr>
          <p:nvPr>
            <p:ph type="title"/>
          </p:nvPr>
        </p:nvSpPr>
        <p:spPr>
          <a:xfrm>
            <a:off x="341744" y="84451"/>
            <a:ext cx="10515600" cy="690943"/>
          </a:xfrm>
        </p:spPr>
        <p:txBody>
          <a:bodyPr>
            <a:normAutofit/>
          </a:bodyPr>
          <a:lstStyle/>
          <a:p>
            <a:r>
              <a:rPr lang="en-IN" sz="2800" b="1" dirty="0">
                <a:latin typeface="+mn-lt"/>
              </a:rPr>
              <a:t>Value </a:t>
            </a:r>
            <a:r>
              <a:rPr lang="en-IN" sz="2800" b="1" dirty="0" smtClean="0">
                <a:latin typeface="+mn-lt"/>
              </a:rPr>
              <a:t>proposition of platform</a:t>
            </a:r>
            <a:endParaRPr lang="en-IN" sz="2800" baseline="30000" dirty="0">
              <a:latin typeface="+mn-lt"/>
            </a:endParaRPr>
          </a:p>
        </p:txBody>
      </p:sp>
      <p:graphicFrame>
        <p:nvGraphicFramePr>
          <p:cNvPr id="4" name="Content Placeholder 3">
            <a:extLst>
              <a:ext uri="{FF2B5EF4-FFF2-40B4-BE49-F238E27FC236}">
                <a16:creationId xmlns:a16="http://schemas.microsoft.com/office/drawing/2014/main" id="{BA644186-E966-49A8-810A-3AE1A1AAAD64}"/>
              </a:ext>
            </a:extLst>
          </p:cNvPr>
          <p:cNvGraphicFramePr>
            <a:graphicFrameLocks noGrp="1"/>
          </p:cNvGraphicFramePr>
          <p:nvPr>
            <p:ph idx="1"/>
          </p:nvPr>
        </p:nvGraphicFramePr>
        <p:xfrm>
          <a:off x="645017" y="1310949"/>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7EE47260-A5A4-466E-99B6-1A081A98A150}"/>
              </a:ext>
            </a:extLst>
          </p:cNvPr>
          <p:cNvSpPr txBox="1"/>
          <p:nvPr/>
        </p:nvSpPr>
        <p:spPr>
          <a:xfrm>
            <a:off x="7986022" y="1988035"/>
            <a:ext cx="3992355" cy="646331"/>
          </a:xfrm>
          <a:prstGeom prst="rect">
            <a:avLst/>
          </a:prstGeom>
          <a:noFill/>
        </p:spPr>
        <p:txBody>
          <a:bodyPr wrap="square" rtlCol="0">
            <a:spAutoFit/>
          </a:bodyPr>
          <a:lstStyle/>
          <a:p>
            <a:r>
              <a:rPr lang="en-IN" b="1" dirty="0"/>
              <a:t>1. Reduce search cost for one </a:t>
            </a:r>
            <a:r>
              <a:rPr lang="en-IN" b="1" dirty="0" smtClean="0"/>
              <a:t>entity, </a:t>
            </a:r>
            <a:r>
              <a:rPr lang="en-IN" b="1" dirty="0"/>
              <a:t>transaction may not occur on platform</a:t>
            </a:r>
            <a:r>
              <a:rPr lang="en-IN" b="1" i="1" dirty="0"/>
              <a:t>.</a:t>
            </a:r>
          </a:p>
        </p:txBody>
      </p:sp>
      <p:sp>
        <p:nvSpPr>
          <p:cNvPr id="6" name="TextBox 5">
            <a:extLst>
              <a:ext uri="{FF2B5EF4-FFF2-40B4-BE49-F238E27FC236}">
                <a16:creationId xmlns:a16="http://schemas.microsoft.com/office/drawing/2014/main" id="{61302307-FC9F-40E1-9C0B-D186DEA7EE75}"/>
              </a:ext>
            </a:extLst>
          </p:cNvPr>
          <p:cNvSpPr txBox="1"/>
          <p:nvPr/>
        </p:nvSpPr>
        <p:spPr>
          <a:xfrm>
            <a:off x="8099162" y="4007812"/>
            <a:ext cx="3748825" cy="923330"/>
          </a:xfrm>
          <a:prstGeom prst="rect">
            <a:avLst/>
          </a:prstGeom>
          <a:noFill/>
        </p:spPr>
        <p:txBody>
          <a:bodyPr wrap="square" rtlCol="0">
            <a:spAutoFit/>
          </a:bodyPr>
          <a:lstStyle/>
          <a:p>
            <a:r>
              <a:rPr lang="en-IN" b="1" dirty="0"/>
              <a:t>2. Reduce search cost for </a:t>
            </a:r>
            <a:r>
              <a:rPr lang="en-IN" b="1" dirty="0" smtClean="0"/>
              <a:t>both interested entities, </a:t>
            </a:r>
            <a:r>
              <a:rPr lang="en-IN" b="1" dirty="0"/>
              <a:t>transaction may not occur on platform</a:t>
            </a:r>
          </a:p>
        </p:txBody>
      </p:sp>
      <p:sp>
        <p:nvSpPr>
          <p:cNvPr id="7" name="TextBox 6">
            <a:extLst>
              <a:ext uri="{FF2B5EF4-FFF2-40B4-BE49-F238E27FC236}">
                <a16:creationId xmlns:a16="http://schemas.microsoft.com/office/drawing/2014/main" id="{64FE0CDE-C8AE-493C-9D7B-E8CA4480F917}"/>
              </a:ext>
            </a:extLst>
          </p:cNvPr>
          <p:cNvSpPr txBox="1"/>
          <p:nvPr/>
        </p:nvSpPr>
        <p:spPr>
          <a:xfrm>
            <a:off x="341744" y="4284811"/>
            <a:ext cx="3060512" cy="646331"/>
          </a:xfrm>
          <a:prstGeom prst="rect">
            <a:avLst/>
          </a:prstGeom>
          <a:noFill/>
        </p:spPr>
        <p:txBody>
          <a:bodyPr wrap="square" rtlCol="0">
            <a:spAutoFit/>
          </a:bodyPr>
          <a:lstStyle/>
          <a:p>
            <a:r>
              <a:rPr lang="en-IN" b="1" dirty="0"/>
              <a:t>3. The transactions are subsumed in the platform</a:t>
            </a:r>
          </a:p>
        </p:txBody>
      </p:sp>
      <p:sp>
        <p:nvSpPr>
          <p:cNvPr id="8" name="TextBox 7">
            <a:extLst>
              <a:ext uri="{FF2B5EF4-FFF2-40B4-BE49-F238E27FC236}">
                <a16:creationId xmlns:a16="http://schemas.microsoft.com/office/drawing/2014/main" id="{4260CDF3-E9DB-4D30-B6EC-30A908988308}"/>
              </a:ext>
            </a:extLst>
          </p:cNvPr>
          <p:cNvSpPr txBox="1"/>
          <p:nvPr/>
        </p:nvSpPr>
        <p:spPr>
          <a:xfrm>
            <a:off x="341744" y="1988035"/>
            <a:ext cx="3574473" cy="923330"/>
          </a:xfrm>
          <a:prstGeom prst="rect">
            <a:avLst/>
          </a:prstGeom>
          <a:noFill/>
        </p:spPr>
        <p:txBody>
          <a:bodyPr wrap="square" rtlCol="0">
            <a:spAutoFit/>
          </a:bodyPr>
          <a:lstStyle/>
          <a:p>
            <a:r>
              <a:rPr lang="en-IN" b="1" dirty="0"/>
              <a:t>4. The platform provide mechanism for evaluation and feedback of product and services offered</a:t>
            </a:r>
          </a:p>
        </p:txBody>
      </p:sp>
      <p:sp>
        <p:nvSpPr>
          <p:cNvPr id="10" name="TextBox 9">
            <a:extLst>
              <a:ext uri="{FF2B5EF4-FFF2-40B4-BE49-F238E27FC236}">
                <a16:creationId xmlns:a16="http://schemas.microsoft.com/office/drawing/2014/main" id="{6F2F035C-535B-47FC-A4E0-1F6735584980}"/>
              </a:ext>
            </a:extLst>
          </p:cNvPr>
          <p:cNvSpPr txBox="1"/>
          <p:nvPr/>
        </p:nvSpPr>
        <p:spPr>
          <a:xfrm>
            <a:off x="124044" y="6398503"/>
            <a:ext cx="5494986" cy="461665"/>
          </a:xfrm>
          <a:prstGeom prst="rect">
            <a:avLst/>
          </a:prstGeom>
          <a:noFill/>
        </p:spPr>
        <p:txBody>
          <a:bodyPr wrap="square" rtlCol="0">
            <a:spAutoFit/>
          </a:bodyPr>
          <a:lstStyle/>
          <a:p>
            <a:r>
              <a:rPr lang="en-IN" sz="1200" b="0" i="0" dirty="0">
                <a:solidFill>
                  <a:srgbClr val="222222"/>
                </a:solidFill>
                <a:effectLst/>
                <a:latin typeface="Arial" panose="020B0604020202020204" pitchFamily="34" charset="0"/>
              </a:rPr>
              <a:t>.</a:t>
            </a:r>
            <a:endParaRPr lang="en-IN" sz="1200" dirty="0"/>
          </a:p>
          <a:p>
            <a:endParaRPr lang="en-IN" sz="1200" dirty="0"/>
          </a:p>
        </p:txBody>
      </p:sp>
      <p:sp>
        <p:nvSpPr>
          <p:cNvPr id="11" name="TextBox 10">
            <a:extLst>
              <a:ext uri="{FF2B5EF4-FFF2-40B4-BE49-F238E27FC236}">
                <a16:creationId xmlns:a16="http://schemas.microsoft.com/office/drawing/2014/main" id="{0DC2F624-0631-469C-B5CC-D7F4BAAE2D42}"/>
              </a:ext>
            </a:extLst>
          </p:cNvPr>
          <p:cNvSpPr txBox="1"/>
          <p:nvPr/>
        </p:nvSpPr>
        <p:spPr>
          <a:xfrm>
            <a:off x="9973575" y="245257"/>
            <a:ext cx="3013656" cy="369332"/>
          </a:xfrm>
          <a:prstGeom prst="rect">
            <a:avLst/>
          </a:prstGeom>
          <a:noFill/>
        </p:spPr>
        <p:txBody>
          <a:bodyPr wrap="square" rtlCol="0">
            <a:spAutoFit/>
          </a:bodyPr>
          <a:lstStyle/>
          <a:p>
            <a:r>
              <a:rPr lang="en-IN" b="1" dirty="0"/>
              <a:t>DMTE as a cycle</a:t>
            </a:r>
          </a:p>
        </p:txBody>
      </p:sp>
      <p:sp>
        <p:nvSpPr>
          <p:cNvPr id="12" name="TextBox 11">
            <a:extLst>
              <a:ext uri="{FF2B5EF4-FFF2-40B4-BE49-F238E27FC236}">
                <a16:creationId xmlns:a16="http://schemas.microsoft.com/office/drawing/2014/main" id="{57941650-71FD-4301-9074-F675D0213DD8}"/>
              </a:ext>
            </a:extLst>
          </p:cNvPr>
          <p:cNvSpPr txBox="1"/>
          <p:nvPr/>
        </p:nvSpPr>
        <p:spPr>
          <a:xfrm>
            <a:off x="124044" y="5682815"/>
            <a:ext cx="11930022" cy="707886"/>
          </a:xfrm>
          <a:prstGeom prst="rect">
            <a:avLst/>
          </a:prstGeom>
          <a:noFill/>
        </p:spPr>
        <p:txBody>
          <a:bodyPr wrap="square">
            <a:spAutoFit/>
          </a:bodyPr>
          <a:lstStyle/>
          <a:p>
            <a:pPr marL="228600" indent="-228600">
              <a:buFont typeface="+mj-lt"/>
              <a:buAutoNum type="arabicPeriod"/>
            </a:pPr>
            <a:r>
              <a:rPr lang="en-IN" sz="1000" b="0" i="0" dirty="0" smtClean="0">
                <a:solidFill>
                  <a:srgbClr val="222222"/>
                </a:solidFill>
                <a:effectLst/>
                <a:latin typeface="Times New Roman" panose="02020603050405020304" pitchFamily="18" charset="0"/>
                <a:cs typeface="Times New Roman" panose="02020603050405020304" pitchFamily="18" charset="0"/>
              </a:rPr>
              <a:t>Srinivasan</a:t>
            </a:r>
            <a:r>
              <a:rPr lang="en-IN" sz="1000" b="0" i="0" dirty="0">
                <a:solidFill>
                  <a:srgbClr val="222222"/>
                </a:solidFill>
                <a:effectLst/>
                <a:latin typeface="Times New Roman" panose="02020603050405020304" pitchFamily="18" charset="0"/>
                <a:cs typeface="Times New Roman" panose="02020603050405020304" pitchFamily="18" charset="0"/>
              </a:rPr>
              <a:t>, R. (2021). </a:t>
            </a:r>
            <a:r>
              <a:rPr lang="en-IN" sz="1000" b="0" i="1" dirty="0">
                <a:solidFill>
                  <a:srgbClr val="222222"/>
                </a:solidFill>
                <a:effectLst/>
                <a:latin typeface="Times New Roman" panose="02020603050405020304" pitchFamily="18" charset="0"/>
                <a:cs typeface="Times New Roman" panose="02020603050405020304" pitchFamily="18" charset="0"/>
              </a:rPr>
              <a:t>Platform Business Models</a:t>
            </a:r>
            <a:r>
              <a:rPr lang="en-IN" sz="1000" b="0" i="0" dirty="0">
                <a:solidFill>
                  <a:srgbClr val="222222"/>
                </a:solidFill>
                <a:effectLst/>
                <a:latin typeface="Times New Roman" panose="02020603050405020304" pitchFamily="18" charset="0"/>
                <a:cs typeface="Times New Roman" panose="02020603050405020304" pitchFamily="18" charset="0"/>
              </a:rPr>
              <a:t>. Springer</a:t>
            </a:r>
            <a:r>
              <a:rPr lang="en-IN" sz="1000" b="0" i="0" dirty="0" smtClean="0">
                <a:solidFill>
                  <a:srgbClr val="222222"/>
                </a:solidFill>
                <a:effectLst/>
                <a:latin typeface="Times New Roman" panose="02020603050405020304" pitchFamily="18" charset="0"/>
                <a:cs typeface="Times New Roman" panose="02020603050405020304" pitchFamily="18" charset="0"/>
              </a:rPr>
              <a:t>.</a:t>
            </a:r>
          </a:p>
          <a:p>
            <a:pPr marL="228600" indent="-228600">
              <a:buFont typeface="+mj-lt"/>
              <a:buAutoNum type="arabicPeriod"/>
            </a:pPr>
            <a:r>
              <a:rPr lang="en-US" sz="1000" dirty="0" err="1">
                <a:latin typeface="Times New Roman" panose="02020603050405020304" pitchFamily="18" charset="0"/>
                <a:cs typeface="Times New Roman" panose="02020603050405020304" pitchFamily="18" charset="0"/>
              </a:rPr>
              <a:t>Kanoria</a:t>
            </a:r>
            <a:r>
              <a:rPr lang="en-US" sz="1000" dirty="0">
                <a:latin typeface="Times New Roman" panose="02020603050405020304" pitchFamily="18" charset="0"/>
                <a:cs typeface="Times New Roman" panose="02020603050405020304" pitchFamily="18" charset="0"/>
              </a:rPr>
              <a:t>, Y., &amp; </a:t>
            </a:r>
            <a:r>
              <a:rPr lang="en-US" sz="1000" dirty="0" err="1">
                <a:latin typeface="Times New Roman" panose="02020603050405020304" pitchFamily="18" charset="0"/>
                <a:cs typeface="Times New Roman" panose="02020603050405020304" pitchFamily="18" charset="0"/>
              </a:rPr>
              <a:t>Saban</a:t>
            </a:r>
            <a:r>
              <a:rPr lang="en-US" sz="1000" dirty="0">
                <a:latin typeface="Times New Roman" panose="02020603050405020304" pitchFamily="18" charset="0"/>
                <a:cs typeface="Times New Roman" panose="02020603050405020304" pitchFamily="18" charset="0"/>
              </a:rPr>
              <a:t>, D. (2021). Facilitating the search for partners on matching platforms. </a:t>
            </a:r>
            <a:r>
              <a:rPr lang="en-US" sz="1000" i="1" dirty="0">
                <a:latin typeface="Times New Roman" panose="02020603050405020304" pitchFamily="18" charset="0"/>
                <a:cs typeface="Times New Roman" panose="02020603050405020304" pitchFamily="18" charset="0"/>
              </a:rPr>
              <a:t>Management Science</a:t>
            </a:r>
            <a:r>
              <a:rPr lang="en-US" sz="1000" dirty="0">
                <a:latin typeface="Times New Roman" panose="02020603050405020304" pitchFamily="18" charset="0"/>
                <a:cs typeface="Times New Roman" panose="02020603050405020304" pitchFamily="18" charset="0"/>
              </a:rPr>
              <a:t>, </a:t>
            </a:r>
            <a:r>
              <a:rPr lang="en-US" sz="1000" i="1" dirty="0">
                <a:latin typeface="Times New Roman" panose="02020603050405020304" pitchFamily="18" charset="0"/>
                <a:cs typeface="Times New Roman" panose="02020603050405020304" pitchFamily="18" charset="0"/>
              </a:rPr>
              <a:t>67</a:t>
            </a:r>
            <a:r>
              <a:rPr lang="en-US" sz="1000" dirty="0">
                <a:latin typeface="Times New Roman" panose="02020603050405020304" pitchFamily="18" charset="0"/>
                <a:cs typeface="Times New Roman" panose="02020603050405020304" pitchFamily="18" charset="0"/>
              </a:rPr>
              <a:t>(10), 5990-6029</a:t>
            </a:r>
            <a:r>
              <a:rPr lang="en-US" sz="1000" dirty="0" smtClean="0">
                <a:latin typeface="Times New Roman" panose="02020603050405020304" pitchFamily="18" charset="0"/>
                <a:cs typeface="Times New Roman" panose="02020603050405020304" pitchFamily="18" charset="0"/>
              </a:rPr>
              <a:t>.</a:t>
            </a:r>
          </a:p>
          <a:p>
            <a:pPr marL="228600" indent="-228600">
              <a:buFont typeface="+mj-lt"/>
              <a:buAutoNum type="arabicPeriod"/>
            </a:pPr>
            <a:r>
              <a:rPr lang="en-US" sz="1000" dirty="0" err="1">
                <a:latin typeface="Times New Roman" panose="02020603050405020304" pitchFamily="18" charset="0"/>
                <a:cs typeface="Times New Roman" panose="02020603050405020304" pitchFamily="18" charset="0"/>
              </a:rPr>
              <a:t>Hänninen</a:t>
            </a:r>
            <a:r>
              <a:rPr lang="en-US" sz="1000" dirty="0">
                <a:latin typeface="Times New Roman" panose="02020603050405020304" pitchFamily="18" charset="0"/>
                <a:cs typeface="Times New Roman" panose="02020603050405020304" pitchFamily="18" charset="0"/>
              </a:rPr>
              <a:t>, M. (2020). Review of studies on digital transaction platforms in marketing journals. </a:t>
            </a:r>
            <a:r>
              <a:rPr lang="en-US" sz="1000" i="1" dirty="0">
                <a:latin typeface="Times New Roman" panose="02020603050405020304" pitchFamily="18" charset="0"/>
                <a:cs typeface="Times New Roman" panose="02020603050405020304" pitchFamily="18" charset="0"/>
              </a:rPr>
              <a:t>The International Review of Retail, Distribution and Consumer Research</a:t>
            </a:r>
            <a:r>
              <a:rPr lang="en-US" sz="1000" dirty="0">
                <a:latin typeface="Times New Roman" panose="02020603050405020304" pitchFamily="18" charset="0"/>
                <a:cs typeface="Times New Roman" panose="02020603050405020304" pitchFamily="18" charset="0"/>
              </a:rPr>
              <a:t>, </a:t>
            </a:r>
            <a:r>
              <a:rPr lang="en-US" sz="1000" i="1" dirty="0">
                <a:latin typeface="Times New Roman" panose="02020603050405020304" pitchFamily="18" charset="0"/>
                <a:cs typeface="Times New Roman" panose="02020603050405020304" pitchFamily="18" charset="0"/>
              </a:rPr>
              <a:t>30</a:t>
            </a:r>
            <a:r>
              <a:rPr lang="en-US" sz="1000" dirty="0">
                <a:latin typeface="Times New Roman" panose="02020603050405020304" pitchFamily="18" charset="0"/>
                <a:cs typeface="Times New Roman" panose="02020603050405020304" pitchFamily="18" charset="0"/>
              </a:rPr>
              <a:t>(2), 164-192</a:t>
            </a:r>
            <a:r>
              <a:rPr lang="en-US" sz="1000" dirty="0" smtClean="0">
                <a:latin typeface="Times New Roman" panose="02020603050405020304" pitchFamily="18" charset="0"/>
                <a:cs typeface="Times New Roman" panose="02020603050405020304" pitchFamily="18" charset="0"/>
              </a:rPr>
              <a:t>.</a:t>
            </a:r>
          </a:p>
          <a:p>
            <a:pPr marL="228600" indent="-228600">
              <a:buFont typeface="+mj-lt"/>
              <a:buAutoNum type="arabicPeriod"/>
            </a:pPr>
            <a:r>
              <a:rPr lang="en-US" sz="1000" dirty="0" err="1">
                <a:latin typeface="Times New Roman" panose="02020603050405020304" pitchFamily="18" charset="0"/>
                <a:cs typeface="Times New Roman" panose="02020603050405020304" pitchFamily="18" charset="0"/>
              </a:rPr>
              <a:t>Bonina</a:t>
            </a:r>
            <a:r>
              <a:rPr lang="en-US" sz="1000" dirty="0">
                <a:latin typeface="Times New Roman" panose="02020603050405020304" pitchFamily="18" charset="0"/>
                <a:cs typeface="Times New Roman" panose="02020603050405020304" pitchFamily="18" charset="0"/>
              </a:rPr>
              <a:t>, C., Koskinen, K., Eaton, B., &amp; </a:t>
            </a:r>
            <a:r>
              <a:rPr lang="en-US" sz="1000" dirty="0" err="1">
                <a:latin typeface="Times New Roman" panose="02020603050405020304" pitchFamily="18" charset="0"/>
                <a:cs typeface="Times New Roman" panose="02020603050405020304" pitchFamily="18" charset="0"/>
              </a:rPr>
              <a:t>Gawer</a:t>
            </a:r>
            <a:r>
              <a:rPr lang="en-US" sz="1000" dirty="0">
                <a:latin typeface="Times New Roman" panose="02020603050405020304" pitchFamily="18" charset="0"/>
                <a:cs typeface="Times New Roman" panose="02020603050405020304" pitchFamily="18" charset="0"/>
              </a:rPr>
              <a:t>, A. (2021). Digital platforms for development: Foundations and research agenda. </a:t>
            </a:r>
            <a:r>
              <a:rPr lang="en-US" sz="1000" i="1" dirty="0">
                <a:latin typeface="Times New Roman" panose="02020603050405020304" pitchFamily="18" charset="0"/>
                <a:cs typeface="Times New Roman" panose="02020603050405020304" pitchFamily="18" charset="0"/>
              </a:rPr>
              <a:t>Information Systems Journal</a:t>
            </a:r>
            <a:r>
              <a:rPr lang="en-US" sz="1000" dirty="0">
                <a:latin typeface="Times New Roman" panose="02020603050405020304" pitchFamily="18" charset="0"/>
                <a:cs typeface="Times New Roman" panose="02020603050405020304" pitchFamily="18" charset="0"/>
              </a:rPr>
              <a:t>, </a:t>
            </a:r>
            <a:r>
              <a:rPr lang="en-US" sz="1000" i="1" dirty="0">
                <a:latin typeface="Times New Roman" panose="02020603050405020304" pitchFamily="18" charset="0"/>
                <a:cs typeface="Times New Roman" panose="02020603050405020304" pitchFamily="18" charset="0"/>
              </a:rPr>
              <a:t>31</a:t>
            </a:r>
            <a:r>
              <a:rPr lang="en-US" sz="1000" dirty="0">
                <a:latin typeface="Times New Roman" panose="02020603050405020304" pitchFamily="18" charset="0"/>
                <a:cs typeface="Times New Roman" panose="02020603050405020304" pitchFamily="18" charset="0"/>
              </a:rPr>
              <a:t>(6), 869-902.</a:t>
            </a:r>
            <a:endParaRPr lang="en-IN" sz="1000" b="0" i="0" dirty="0">
              <a:solidFill>
                <a:srgbClr val="222222"/>
              </a:solidFill>
              <a:effectLst/>
              <a:latin typeface="Times New Roman" panose="02020603050405020304" pitchFamily="18" charset="0"/>
              <a:cs typeface="Times New Roman" panose="02020603050405020304" pitchFamily="18" charset="0"/>
            </a:endParaRPr>
          </a:p>
        </p:txBody>
      </p:sp>
      <p:sp>
        <p:nvSpPr>
          <p:cNvPr id="3" name="Slide Number Placeholder 2">
            <a:extLst>
              <a:ext uri="{FF2B5EF4-FFF2-40B4-BE49-F238E27FC236}">
                <a16:creationId xmlns:a16="http://schemas.microsoft.com/office/drawing/2014/main" id="{89CF25F7-308C-4ACE-ABDB-F61A5A7DE71F}"/>
              </a:ext>
            </a:extLst>
          </p:cNvPr>
          <p:cNvSpPr>
            <a:spLocks noGrp="1"/>
          </p:cNvSpPr>
          <p:nvPr>
            <p:ph type="sldNum" sz="quarter" idx="12"/>
          </p:nvPr>
        </p:nvSpPr>
        <p:spPr/>
        <p:txBody>
          <a:bodyPr/>
          <a:lstStyle/>
          <a:p>
            <a:fld id="{DA319960-D80A-487D-941D-93EB5C0E1AB4}" type="slidenum">
              <a:rPr lang="en-IN" smtClean="0"/>
              <a:t>35</a:t>
            </a:fld>
            <a:endParaRPr lang="en-IN" dirty="0"/>
          </a:p>
        </p:txBody>
      </p:sp>
    </p:spTree>
    <p:extLst>
      <p:ext uri="{BB962C8B-B14F-4D97-AF65-F5344CB8AC3E}">
        <p14:creationId xmlns:p14="http://schemas.microsoft.com/office/powerpoint/2010/main" val="142679087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endParaRPr lang="en-US" dirty="0"/>
          </a:p>
        </p:txBody>
      </p:sp>
      <p:pic>
        <p:nvPicPr>
          <p:cNvPr id="7" name="Picture 6"/>
          <p:cNvPicPr>
            <a:picLocks noChangeAspect="1"/>
          </p:cNvPicPr>
          <p:nvPr/>
        </p:nvPicPr>
        <p:blipFill>
          <a:blip r:embed="rId2"/>
          <a:stretch>
            <a:fillRect/>
          </a:stretch>
        </p:blipFill>
        <p:spPr>
          <a:xfrm>
            <a:off x="8304647" y="1591378"/>
            <a:ext cx="2238687" cy="1038370"/>
          </a:xfrm>
          <a:prstGeom prst="rect">
            <a:avLst/>
          </a:prstGeom>
        </p:spPr>
      </p:pic>
      <p:pic>
        <p:nvPicPr>
          <p:cNvPr id="8" name="Picture 7"/>
          <p:cNvPicPr>
            <a:picLocks noChangeAspect="1"/>
          </p:cNvPicPr>
          <p:nvPr/>
        </p:nvPicPr>
        <p:blipFill>
          <a:blip r:embed="rId3"/>
          <a:stretch>
            <a:fillRect/>
          </a:stretch>
        </p:blipFill>
        <p:spPr>
          <a:xfrm>
            <a:off x="8304646" y="2629748"/>
            <a:ext cx="2238687" cy="1311438"/>
          </a:xfrm>
          <a:prstGeom prst="rect">
            <a:avLst/>
          </a:prstGeom>
        </p:spPr>
      </p:pic>
      <p:pic>
        <p:nvPicPr>
          <p:cNvPr id="10" name="Picture 9"/>
          <p:cNvPicPr>
            <a:picLocks noChangeAspect="1"/>
          </p:cNvPicPr>
          <p:nvPr/>
        </p:nvPicPr>
        <p:blipFill>
          <a:blip r:embed="rId4"/>
          <a:stretch>
            <a:fillRect/>
          </a:stretch>
        </p:blipFill>
        <p:spPr>
          <a:xfrm>
            <a:off x="8304646" y="4039353"/>
            <a:ext cx="2238687" cy="861034"/>
          </a:xfrm>
          <a:prstGeom prst="rect">
            <a:avLst/>
          </a:prstGeom>
        </p:spPr>
      </p:pic>
      <p:pic>
        <p:nvPicPr>
          <p:cNvPr id="11" name="Picture 10"/>
          <p:cNvPicPr>
            <a:picLocks noChangeAspect="1"/>
          </p:cNvPicPr>
          <p:nvPr/>
        </p:nvPicPr>
        <p:blipFill>
          <a:blip r:embed="rId5"/>
          <a:stretch>
            <a:fillRect/>
          </a:stretch>
        </p:blipFill>
        <p:spPr>
          <a:xfrm>
            <a:off x="8314887" y="4998554"/>
            <a:ext cx="2228446" cy="702971"/>
          </a:xfrm>
          <a:prstGeom prst="rect">
            <a:avLst/>
          </a:prstGeom>
        </p:spPr>
      </p:pic>
      <p:pic>
        <p:nvPicPr>
          <p:cNvPr id="6152" name="Picture 8" descr="SurveySparrow Reviews, Ratings &amp; Features 2023 | Gartner Peer Insights"/>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81155" y="226117"/>
            <a:ext cx="1726388" cy="1726388"/>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Samunnati Initiatives | Launch of ''Agri Elevate&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81155" y="4989403"/>
            <a:ext cx="1922523" cy="124964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a:blip r:embed="rId8"/>
          <a:stretch>
            <a:fillRect/>
          </a:stretch>
        </p:blipFill>
        <p:spPr>
          <a:xfrm>
            <a:off x="777032" y="2565403"/>
            <a:ext cx="2901120" cy="2928044"/>
          </a:xfrm>
          <a:prstGeom prst="rect">
            <a:avLst/>
          </a:prstGeom>
        </p:spPr>
      </p:pic>
      <p:pic>
        <p:nvPicPr>
          <p:cNvPr id="17" name="Picture 16"/>
          <p:cNvPicPr>
            <a:picLocks noChangeAspect="1"/>
          </p:cNvPicPr>
          <p:nvPr/>
        </p:nvPicPr>
        <p:blipFill>
          <a:blip r:embed="rId9"/>
          <a:stretch>
            <a:fillRect/>
          </a:stretch>
        </p:blipFill>
        <p:spPr>
          <a:xfrm>
            <a:off x="5598304" y="1911716"/>
            <a:ext cx="1542031" cy="1307374"/>
          </a:xfrm>
          <a:prstGeom prst="rect">
            <a:avLst/>
          </a:prstGeom>
        </p:spPr>
      </p:pic>
      <p:pic>
        <p:nvPicPr>
          <p:cNvPr id="19" name="Picture 18"/>
          <p:cNvPicPr>
            <a:picLocks noChangeAspect="1"/>
          </p:cNvPicPr>
          <p:nvPr/>
        </p:nvPicPr>
        <p:blipFill>
          <a:blip r:embed="rId10"/>
          <a:stretch>
            <a:fillRect/>
          </a:stretch>
        </p:blipFill>
        <p:spPr>
          <a:xfrm>
            <a:off x="5964343" y="3414533"/>
            <a:ext cx="809952" cy="1249640"/>
          </a:xfrm>
          <a:prstGeom prst="rect">
            <a:avLst/>
          </a:prstGeom>
        </p:spPr>
      </p:pic>
      <p:pic>
        <p:nvPicPr>
          <p:cNvPr id="20" name="Picture 19"/>
          <p:cNvPicPr>
            <a:picLocks noChangeAspect="1"/>
          </p:cNvPicPr>
          <p:nvPr/>
        </p:nvPicPr>
        <p:blipFill>
          <a:blip r:embed="rId11"/>
          <a:stretch>
            <a:fillRect/>
          </a:stretch>
        </p:blipFill>
        <p:spPr>
          <a:xfrm>
            <a:off x="8304646" y="202663"/>
            <a:ext cx="2238687" cy="1392088"/>
          </a:xfrm>
          <a:prstGeom prst="rect">
            <a:avLst/>
          </a:prstGeom>
        </p:spPr>
      </p:pic>
      <p:sp>
        <p:nvSpPr>
          <p:cNvPr id="21" name="TextBox 20"/>
          <p:cNvSpPr txBox="1"/>
          <p:nvPr/>
        </p:nvSpPr>
        <p:spPr>
          <a:xfrm>
            <a:off x="934952" y="1367522"/>
            <a:ext cx="2743200" cy="646331"/>
          </a:xfrm>
          <a:prstGeom prst="rect">
            <a:avLst/>
          </a:prstGeom>
          <a:noFill/>
        </p:spPr>
        <p:txBody>
          <a:bodyPr wrap="square" rtlCol="0">
            <a:spAutoFit/>
          </a:bodyPr>
          <a:lstStyle/>
          <a:p>
            <a:r>
              <a:rPr lang="en-US" dirty="0" smtClean="0"/>
              <a:t>Map these platforms based on their value proposition</a:t>
            </a:r>
            <a:endParaRPr lang="en-US" dirty="0"/>
          </a:p>
        </p:txBody>
      </p:sp>
    </p:spTree>
    <p:extLst>
      <p:ext uri="{BB962C8B-B14F-4D97-AF65-F5344CB8AC3E}">
        <p14:creationId xmlns:p14="http://schemas.microsoft.com/office/powerpoint/2010/main" val="36188807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064BFE-AA2B-4271-90C7-EB6DB1CECFF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4/23/2023</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4A6A3-660F-43B9-81C6-36FA1B9185B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p:cNvSpPr/>
          <p:nvPr/>
        </p:nvSpPr>
        <p:spPr>
          <a:xfrm>
            <a:off x="609306" y="1195232"/>
            <a:ext cx="10973387" cy="2169825"/>
          </a:xfrm>
          <a:prstGeom prst="rect">
            <a:avLst/>
          </a:prstGeom>
        </p:spPr>
        <p:txBody>
          <a:bodyPr wrap="square">
            <a:spAutoFit/>
          </a:bodyPr>
          <a:lstStyle/>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Business modeling as a tool for strategic business analysis was developed in the beginning of the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twentieth century. </a:t>
            </a:r>
            <a:endPar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endParaRP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One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of the </a:t>
            </a: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first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business models was the “bait-and-hook”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business model, in which a basic product is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first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offered for free or for a very low price, while necessary add-ons are sold for a high price</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For Example- </a:t>
            </a: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Adobe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PDF software suite</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in which the software needed to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read PDFs is free (bait),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while the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software needed to generate a PDF is expensive (hook</a:t>
            </a: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t>
            </a:r>
          </a:p>
        </p:txBody>
      </p:sp>
      <p:sp>
        <p:nvSpPr>
          <p:cNvPr id="6" name="Rectangle 5"/>
          <p:cNvSpPr/>
          <p:nvPr/>
        </p:nvSpPr>
        <p:spPr>
          <a:xfrm>
            <a:off x="476102" y="346669"/>
            <a:ext cx="5277583"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Business</a:t>
            </a:r>
            <a:r>
              <a:rPr kumimoji="0" lang="en-US" sz="4000" b="1" i="0" u="none" strike="noStrike" kern="1200" cap="none" spc="0" normalizeH="0" noProof="0" dirty="0" smtClean="0">
                <a:ln>
                  <a:noFill/>
                </a:ln>
                <a:solidFill>
                  <a:prstClr val="black"/>
                </a:solidFill>
                <a:effectLst/>
                <a:uLnTx/>
                <a:uFillTx/>
                <a:latin typeface="Garamond" panose="02020404030301010803" pitchFamily="18" charset="0"/>
                <a:ea typeface="+mn-ea"/>
                <a:cs typeface="+mn-cs"/>
              </a:rPr>
              <a:t> model</a:t>
            </a:r>
            <a:endParaRPr kumimoji="0" lang="en-US" sz="40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p:txBody>
      </p:sp>
      <p:sp>
        <p:nvSpPr>
          <p:cNvPr id="8" name="Rectangle 7"/>
          <p:cNvSpPr/>
          <p:nvPr/>
        </p:nvSpPr>
        <p:spPr>
          <a:xfrm>
            <a:off x="609306" y="3365057"/>
            <a:ext cx="11109082" cy="2585323"/>
          </a:xfrm>
          <a:prstGeom prst="rect">
            <a:avLst/>
          </a:prstGeom>
          <a:solidFill>
            <a:schemeClr val="accent5">
              <a:lumMod val="20000"/>
              <a:lumOff val="80000"/>
            </a:schemeClr>
          </a:solidFill>
          <a:ln>
            <a:solidFill>
              <a:srgbClr val="00B0F0"/>
            </a:solidFill>
          </a:ln>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 business model describes how an organization (or company) creates, delivers, captures, and keeps value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(Ovens, 2015). The model consists of items such as:</a:t>
            </a:r>
          </a:p>
          <a:p>
            <a:pPr marL="742950" marR="0" lvl="1" indent="-285750" algn="just" defTabSz="914400" rtl="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How the organization earns money and controls expenditures </a:t>
            </a:r>
          </a:p>
          <a:p>
            <a:pPr marL="742950" marR="0" lvl="1" indent="-285750" algn="just" defTabSz="914400" rtl="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Economic and organizational aspects of the organization </a:t>
            </a:r>
          </a:p>
          <a:p>
            <a:pPr marL="742950" marR="0" lvl="1" indent="-285750" algn="just" defTabSz="914400" rtl="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Competition and market evolution </a:t>
            </a:r>
          </a:p>
          <a:p>
            <a:pPr marL="742950" marR="0" lvl="1" indent="-285750" algn="just" defTabSz="914400" rtl="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Interrelationships between the organization and its customers, key partners, and other stakeholders</a:t>
            </a:r>
            <a:endPar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p:txBody>
      </p:sp>
    </p:spTree>
    <p:extLst>
      <p:ext uri="{BB962C8B-B14F-4D97-AF65-F5344CB8AC3E}">
        <p14:creationId xmlns:p14="http://schemas.microsoft.com/office/powerpoint/2010/main" val="267700449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064BFE-AA2B-4271-90C7-EB6DB1CECFF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4/23/2023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4A6A3-660F-43B9-81C6-36FA1B9185B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p:cNvSpPr/>
          <p:nvPr/>
        </p:nvSpPr>
        <p:spPr>
          <a:xfrm>
            <a:off x="1163141" y="667009"/>
            <a:ext cx="9698823" cy="369332"/>
          </a:xfrm>
          <a:prstGeom prst="rect">
            <a:avLst/>
          </a:prstGeom>
          <a:solidFill>
            <a:schemeClr val="accent5">
              <a:lumMod val="20000"/>
              <a:lumOff val="80000"/>
            </a:schemeClr>
          </a:solidFill>
          <a:ln>
            <a:solidFill>
              <a:srgbClr val="00B0F0"/>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 </a:t>
            </a: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business model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describes how an organization creates, delivers, captures, and keeps value.</a:t>
            </a:r>
          </a:p>
        </p:txBody>
      </p:sp>
      <p:graphicFrame>
        <p:nvGraphicFramePr>
          <p:cNvPr id="6" name="Diagram 5"/>
          <p:cNvGraphicFramePr/>
          <p:nvPr>
            <p:extLst/>
          </p:nvPr>
        </p:nvGraphicFramePr>
        <p:xfrm>
          <a:off x="2723252" y="851675"/>
          <a:ext cx="6578600" cy="30764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p:cNvSpPr/>
          <p:nvPr/>
        </p:nvSpPr>
        <p:spPr>
          <a:xfrm>
            <a:off x="1163141" y="1283927"/>
            <a:ext cx="539596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 business process consists of the following elements</a:t>
            </a:r>
          </a:p>
        </p:txBody>
      </p:sp>
      <p:sp>
        <p:nvSpPr>
          <p:cNvPr id="8" name="Rectangle 7"/>
          <p:cNvSpPr/>
          <p:nvPr/>
        </p:nvSpPr>
        <p:spPr>
          <a:xfrm>
            <a:off x="1163141" y="3094211"/>
            <a:ext cx="9698823" cy="3000821"/>
          </a:xfrm>
          <a:prstGeom prst="rect">
            <a:avLst/>
          </a:prstGeom>
        </p:spPr>
        <p:txBody>
          <a:bodyPr wrap="square">
            <a:spAutoFit/>
          </a:bodyPr>
          <a:lstStyle/>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 digital business model is a business model applied to digital goods or services.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Digital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business models are facilitated by the widespread use of the Internet, mobile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technologies</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smartphones, and fast and small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computers</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New business models based on digital technologies are developed as they advance and are embraced by the general public</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 For example- the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music industry which has been radically changed after the introduction of small and powerful music devices (e.g., the iPod) and online streaming services (e.g., Spotify</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t>
            </a:r>
            <a:r>
              <a:rPr kumimoji="0" lang="en-U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 </a:t>
            </a:r>
            <a:endPar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p:txBody>
      </p:sp>
    </p:spTree>
    <p:extLst>
      <p:ext uri="{BB962C8B-B14F-4D97-AF65-F5344CB8AC3E}">
        <p14:creationId xmlns:p14="http://schemas.microsoft.com/office/powerpoint/2010/main" val="7820176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064BFE-AA2B-4271-90C7-EB6DB1CECFF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4/23/2023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4A6A3-660F-43B9-81C6-36FA1B9185B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p:cNvSpPr/>
          <p:nvPr/>
        </p:nvSpPr>
        <p:spPr>
          <a:xfrm>
            <a:off x="741218" y="1360414"/>
            <a:ext cx="4911436" cy="4247317"/>
          </a:xfrm>
          <a:prstGeom prst="rect">
            <a:avLst/>
          </a:prstGeom>
          <a:solidFill>
            <a:schemeClr val="accent6">
              <a:lumMod val="20000"/>
              <a:lumOff val="80000"/>
            </a:schemeClr>
          </a:solidFill>
          <a:ln>
            <a:solidFill>
              <a:srgbClr val="00B050"/>
            </a:solidFill>
          </a:ln>
        </p:spPr>
        <p:txBody>
          <a:bodyPr wrap="square">
            <a:spAutoFit/>
          </a:bodyPr>
          <a:lstStyle/>
          <a:p>
            <a:pPr marL="285750" marR="0" lvl="0" indent="-285750" algn="just" defTabSz="914400" rtl="0" eaLnBrk="1" fontAlgn="auto" latinLnBrk="0" hangingPunct="1">
              <a:lnSpc>
                <a:spcPct val="2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 digital company need not own the goods they are selling as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exemplified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by the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business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models of eBay, Airbnb, and Uber. </a:t>
            </a:r>
            <a:r>
              <a:rPr kumimoji="0" lang="en-US" sz="1800" b="1" i="1"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 business model of these companies is to offer a platform for mediation between buyers and sellers of tangible or </a:t>
            </a:r>
            <a:r>
              <a:rPr kumimoji="0" lang="en-US" sz="1800" b="1" i="1"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intangible goods.</a:t>
            </a:r>
          </a:p>
        </p:txBody>
      </p:sp>
      <p:sp>
        <p:nvSpPr>
          <p:cNvPr id="6" name="Rectangle 5"/>
          <p:cNvSpPr/>
          <p:nvPr/>
        </p:nvSpPr>
        <p:spPr>
          <a:xfrm>
            <a:off x="6096000" y="1360413"/>
            <a:ext cx="4987637" cy="4247317"/>
          </a:xfrm>
          <a:prstGeom prst="rect">
            <a:avLst/>
          </a:prstGeom>
          <a:solidFill>
            <a:schemeClr val="accent5">
              <a:lumMod val="20000"/>
              <a:lumOff val="80000"/>
            </a:schemeClr>
          </a:solidFill>
          <a:ln>
            <a:solidFill>
              <a:srgbClr val="00B0F0"/>
            </a:solidFill>
          </a:ln>
        </p:spPr>
        <p:txBody>
          <a:bodyPr wrap="square">
            <a:spAutoFit/>
          </a:bodyPr>
          <a:lstStyle/>
          <a:p>
            <a:pPr marL="285750" marR="0" lvl="0" indent="-285750" algn="just" defTabSz="914400" rtl="0" eaLnBrk="1" fontAlgn="auto" latinLnBrk="0" hangingPunct="1">
              <a:lnSpc>
                <a:spcPct val="2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 most significant contribution of ICT to business modelling may be the business of connecting users or diverse user groups. </a:t>
            </a:r>
            <a:r>
              <a:rPr kumimoji="0" lang="en-US" sz="1800" b="1" i="1"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This move from business models for value chains to business models for value networks is comparable.</a:t>
            </a:r>
          </a:p>
        </p:txBody>
      </p:sp>
    </p:spTree>
    <p:extLst>
      <p:ext uri="{BB962C8B-B14F-4D97-AF65-F5344CB8AC3E}">
        <p14:creationId xmlns:p14="http://schemas.microsoft.com/office/powerpoint/2010/main" val="60538151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064BFE-AA2B-4271-90C7-EB6DB1CECFF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4/23/2023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4A6A3-660F-43B9-81C6-36FA1B9185B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p:cNvSpPr/>
          <p:nvPr/>
        </p:nvSpPr>
        <p:spPr>
          <a:xfrm>
            <a:off x="3439965" y="256146"/>
            <a:ext cx="4489627"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 Business Model Canvas</a:t>
            </a:r>
          </a:p>
        </p:txBody>
      </p:sp>
      <p:sp>
        <p:nvSpPr>
          <p:cNvPr id="6" name="Rectangle 5"/>
          <p:cNvSpPr/>
          <p:nvPr/>
        </p:nvSpPr>
        <p:spPr>
          <a:xfrm>
            <a:off x="412747" y="862538"/>
            <a:ext cx="6054437" cy="5493812"/>
          </a:xfrm>
          <a:prstGeom prst="rect">
            <a:avLst/>
          </a:prstGeom>
        </p:spPr>
        <p:txBody>
          <a:bodyPr wrap="square">
            <a:spAutoFit/>
          </a:bodyPr>
          <a:lstStyle/>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Alexander Osterwalder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proposed the business model ontology as part of his Ph.D.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thesis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in 2005. Later, this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business model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ontology was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refined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to become the </a:t>
            </a: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business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model canvas (BMC</a:t>
            </a: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t>
            </a:r>
            <a:endPar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endParaRP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 BMC is based on describing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nine central building blocks</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of a business and modeling the relationships between these building blocks</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Value proposition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is the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core building block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of the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BMC.</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Value turnover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includes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four building blocks</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a:t>
            </a:r>
            <a:r>
              <a:rPr kumimoji="0" lang="en-US" sz="1800" b="1" i="1"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customer segments, channels, </a:t>
            </a:r>
            <a:r>
              <a:rPr kumimoji="0" lang="en-US" sz="1800" b="1" i="1"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customer </a:t>
            </a:r>
            <a:r>
              <a:rPr kumimoji="0" lang="en-US" sz="1800" b="1" i="1"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relationships, and revenue stream</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These building blocks describe how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the organization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disseminates its value proposition to the customers and how the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customers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generate revenues for the company</a:t>
            </a:r>
            <a:endPar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endParaRPr>
          </a:p>
        </p:txBody>
      </p:sp>
      <p:graphicFrame>
        <p:nvGraphicFramePr>
          <p:cNvPr id="9" name="Diagram 8"/>
          <p:cNvGraphicFramePr/>
          <p:nvPr>
            <p:extLst/>
          </p:nvPr>
        </p:nvGraphicFramePr>
        <p:xfrm>
          <a:off x="5121564" y="832138"/>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3642255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064BFE-AA2B-4271-90C7-EB6DB1CECFF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4/23/2023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4A6A3-660F-43B9-81C6-36FA1B9185B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p:cNvSpPr/>
          <p:nvPr/>
        </p:nvSpPr>
        <p:spPr>
          <a:xfrm>
            <a:off x="836439" y="509727"/>
            <a:ext cx="3202161" cy="5632311"/>
          </a:xfrm>
          <a:prstGeom prst="rect">
            <a:avLst/>
          </a:prstGeom>
        </p:spPr>
        <p:txBody>
          <a:bodyPr wrap="square">
            <a:spAutoFit/>
          </a:bodyPr>
          <a:lstStyle/>
          <a:p>
            <a:pPr marL="285750" marR="0" lvl="0" indent="-285750" algn="just"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Value generation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includes the building blocks of key partners, key activities,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key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resources, and cost structures. More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specifically,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it describes what is needed in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terms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of resources, activities, and partners to create the value proposition and the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costs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associated with these activities.</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6076" y="2223936"/>
            <a:ext cx="6639852" cy="4172532"/>
          </a:xfrm>
          <a:prstGeom prst="rect">
            <a:avLst/>
          </a:prstGeom>
        </p:spPr>
      </p:pic>
      <p:sp>
        <p:nvSpPr>
          <p:cNvPr id="7" name="Rectangle 6"/>
          <p:cNvSpPr/>
          <p:nvPr/>
        </p:nvSpPr>
        <p:spPr>
          <a:xfrm>
            <a:off x="4253346" y="509727"/>
            <a:ext cx="6802582" cy="1754326"/>
          </a:xfrm>
          <a:prstGeom prst="rect">
            <a:avLst/>
          </a:prstGeom>
        </p:spPr>
        <p:txBody>
          <a:bodyPr wrap="square">
            <a:spAutoFit/>
          </a:bodyPr>
          <a:lstStyle/>
          <a:p>
            <a:pPr marL="285750" marR="0" lvl="0" indent="-285750" algn="just"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 BMC of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specific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organizations is a thorough description of each of the nine building blocks and the relationships between them. . Figure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shows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an example of these relationships.</a:t>
            </a:r>
          </a:p>
        </p:txBody>
      </p:sp>
    </p:spTree>
    <p:extLst>
      <p:ext uri="{BB962C8B-B14F-4D97-AF65-F5344CB8AC3E}">
        <p14:creationId xmlns:p14="http://schemas.microsoft.com/office/powerpoint/2010/main" val="297876541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064BFE-AA2B-4271-90C7-EB6DB1CECFF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4/23/2023</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4A6A3-660F-43B9-81C6-36FA1B9185B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p:cNvSpPr/>
          <p:nvPr/>
        </p:nvSpPr>
        <p:spPr>
          <a:xfrm>
            <a:off x="2950136" y="201766"/>
            <a:ext cx="5763373"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 Stakeholder Relationship Model</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44692" y="815109"/>
            <a:ext cx="4931816" cy="3426836"/>
          </a:xfrm>
          <a:prstGeom prst="rect">
            <a:avLst/>
          </a:prstGeom>
        </p:spPr>
      </p:pic>
      <p:sp>
        <p:nvSpPr>
          <p:cNvPr id="7" name="Rectangle 6"/>
          <p:cNvSpPr/>
          <p:nvPr/>
        </p:nvSpPr>
        <p:spPr>
          <a:xfrm>
            <a:off x="592504" y="715732"/>
            <a:ext cx="5436492" cy="4247317"/>
          </a:xfrm>
          <a:prstGeom prst="rect">
            <a:avLst/>
          </a:prstGeom>
        </p:spPr>
        <p:txBody>
          <a:bodyPr wrap="square">
            <a:spAutoFit/>
          </a:bodyPr>
          <a:lstStyle/>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stakeholder relationship model (SRM)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identifies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key stakeholders engaged in the organization’s business model and the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interactions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that the organization has with these stakeholders. </a:t>
            </a:r>
            <a:endPar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endParaRP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Stakeholders</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in the SRM are the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organization itself, customer segments, and key </a:t>
            </a: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partners</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One key relationship between stakeholders is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network effects</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which can either be positive or negative</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p:txBody>
      </p:sp>
      <p:sp>
        <p:nvSpPr>
          <p:cNvPr id="8" name="Rectangle 7"/>
          <p:cNvSpPr/>
          <p:nvPr/>
        </p:nvSpPr>
        <p:spPr>
          <a:xfrm>
            <a:off x="592504" y="4241945"/>
            <a:ext cx="10484004" cy="2169825"/>
          </a:xfrm>
          <a:prstGeom prst="rect">
            <a:avLst/>
          </a:prstGeom>
        </p:spPr>
        <p:txBody>
          <a:bodyPr wrap="square">
            <a:spAutoFit/>
          </a:bodyPr>
          <a:lstStyle/>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The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SRM models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three </a:t>
            </a: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different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kinds of network effects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between two stakeholders,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 and B: (+/+), (−/−), and (+/−).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 (+/+) network effect means that stakeholder A induces a positive network effect on stakeholder B and vice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versa.</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The purpose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of the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SRM is illustrating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 network effects that may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modify the competitive strength of the organization</a:t>
            </a:r>
          </a:p>
        </p:txBody>
      </p:sp>
    </p:spTree>
    <p:extLst>
      <p:ext uri="{BB962C8B-B14F-4D97-AF65-F5344CB8AC3E}">
        <p14:creationId xmlns:p14="http://schemas.microsoft.com/office/powerpoint/2010/main" val="256397374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064BFE-AA2B-4271-90C7-EB6DB1CECFF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4/23/2023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4A6A3-660F-43B9-81C6-36FA1B9185B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p:cNvSpPr/>
          <p:nvPr/>
        </p:nvSpPr>
        <p:spPr>
          <a:xfrm>
            <a:off x="564135" y="362588"/>
            <a:ext cx="3900427"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Digital Business Models</a:t>
            </a:r>
          </a:p>
        </p:txBody>
      </p:sp>
      <p:sp>
        <p:nvSpPr>
          <p:cNvPr id="6" name="Rectangle 5"/>
          <p:cNvSpPr/>
          <p:nvPr/>
        </p:nvSpPr>
        <p:spPr>
          <a:xfrm>
            <a:off x="838200" y="1055362"/>
            <a:ext cx="10217727" cy="369332"/>
          </a:xfrm>
          <a:prstGeom prst="rect">
            <a:avLst/>
          </a:prstGeom>
          <a:solidFill>
            <a:schemeClr val="accent6">
              <a:lumMod val="20000"/>
              <a:lumOff val="80000"/>
            </a:schemeClr>
          </a:solidFill>
          <a:ln>
            <a:solidFill>
              <a:srgbClr val="00B050"/>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In a </a:t>
            </a: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digital business model</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the </a:t>
            </a: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value proposition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is a digital good or service</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4869" y="1594248"/>
            <a:ext cx="7581058" cy="4678849"/>
          </a:xfrm>
          <a:prstGeom prst="rect">
            <a:avLst/>
          </a:prstGeom>
          <a:ln>
            <a:solidFill>
              <a:schemeClr val="tx1"/>
            </a:solidFill>
          </a:ln>
        </p:spPr>
      </p:pic>
      <p:sp>
        <p:nvSpPr>
          <p:cNvPr id="8" name="Rectangle 7"/>
          <p:cNvSpPr/>
          <p:nvPr/>
        </p:nvSpPr>
        <p:spPr>
          <a:xfrm>
            <a:off x="838200" y="1909190"/>
            <a:ext cx="2420241" cy="3892732"/>
          </a:xfrm>
          <a:prstGeom prst="rect">
            <a:avLst/>
          </a:prstGeom>
        </p:spPr>
        <p:txBody>
          <a:bodyPr wrap="square">
            <a:spAutoFit/>
          </a:bodyPr>
          <a:lstStyle/>
          <a:p>
            <a:pPr marL="0" marR="0" lvl="0" indent="0" algn="just" defTabSz="914400" rtl="0" eaLnBrk="1" fontAlgn="auto" latinLnBrk="0" hangingPunct="1">
              <a:lnSpc>
                <a:spcPct val="2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Case studies </a:t>
            </a: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present five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examples of digital business models that have had a substantial impact on the evolution of the digital economy</a:t>
            </a:r>
          </a:p>
        </p:txBody>
      </p:sp>
    </p:spTree>
    <p:extLst>
      <p:ext uri="{BB962C8B-B14F-4D97-AF65-F5344CB8AC3E}">
        <p14:creationId xmlns:p14="http://schemas.microsoft.com/office/powerpoint/2010/main" val="248302264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064BFE-AA2B-4271-90C7-EB6DB1CECFF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4/23/2023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4A6A3-660F-43B9-81C6-36FA1B9185B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p:cNvSpPr/>
          <p:nvPr/>
        </p:nvSpPr>
        <p:spPr>
          <a:xfrm>
            <a:off x="3780249" y="275747"/>
            <a:ext cx="4944495"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Case </a:t>
            </a:r>
            <a:r>
              <a:rPr kumimoji="0" lang="en-US" sz="2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Study-I </a:t>
            </a:r>
            <a:r>
              <a:rPr kumimoji="0" lang="en-US" sz="2800" b="1" i="1"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World </a:t>
            </a:r>
            <a:r>
              <a:rPr kumimoji="0" lang="en-US" sz="2800" b="1" i="1"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of </a:t>
            </a:r>
            <a:r>
              <a:rPr kumimoji="0" lang="en-US" sz="2800" b="1" i="1"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Warcraft</a:t>
            </a:r>
            <a:endParaRPr kumimoji="0" lang="en-US" sz="2800" b="1" i="1"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1522" t="2068" r="1203"/>
          <a:stretch/>
        </p:blipFill>
        <p:spPr>
          <a:xfrm>
            <a:off x="5652746" y="2513332"/>
            <a:ext cx="6123617" cy="3849440"/>
          </a:xfrm>
          <a:prstGeom prst="rect">
            <a:avLst/>
          </a:prstGeom>
          <a:ln>
            <a:solidFill>
              <a:schemeClr val="tx1"/>
            </a:solidFill>
          </a:ln>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9543" y="2875356"/>
            <a:ext cx="4762441" cy="3345334"/>
          </a:xfrm>
          <a:prstGeom prst="rect">
            <a:avLst/>
          </a:prstGeom>
          <a:ln>
            <a:solidFill>
              <a:schemeClr val="tx1"/>
            </a:solidFill>
          </a:ln>
        </p:spPr>
      </p:pic>
      <p:sp>
        <p:nvSpPr>
          <p:cNvPr id="8" name="Rectangle 7"/>
          <p:cNvSpPr/>
          <p:nvPr/>
        </p:nvSpPr>
        <p:spPr>
          <a:xfrm>
            <a:off x="659543" y="1010499"/>
            <a:ext cx="10368675" cy="2585323"/>
          </a:xfrm>
          <a:prstGeom prst="rect">
            <a:avLst/>
          </a:prstGeom>
        </p:spPr>
        <p:txBody>
          <a:bodyPr wrap="square">
            <a:spAutoFit/>
          </a:bodyPr>
          <a:lstStyle/>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Blizzard’s online game, World of Warcraft (</a:t>
            </a:r>
            <a:r>
              <a:rPr kumimoji="0" lang="en-US" sz="1800" b="0" i="0" u="none" strike="noStrike" kern="1200" cap="none" spc="0" normalizeH="0" baseline="0" noProof="0" dirty="0" err="1">
                <a:ln>
                  <a:noFill/>
                </a:ln>
                <a:solidFill>
                  <a:prstClr val="black"/>
                </a:solidFill>
                <a:effectLst/>
                <a:uLnTx/>
                <a:uFillTx/>
                <a:latin typeface="Garamond" panose="02020404030301010803" pitchFamily="18" charset="0"/>
                <a:ea typeface="+mn-ea"/>
                <a:cs typeface="+mn-cs"/>
              </a:rPr>
              <a:t>WoW</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is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digital service based on the subscription business model</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 value proposition of </a:t>
            </a:r>
            <a:r>
              <a:rPr kumimoji="0" lang="en-US" sz="1800" b="0" i="0" u="none" strike="noStrike" kern="1200" cap="none" spc="0" normalizeH="0" baseline="0" noProof="0" dirty="0" err="1">
                <a:ln>
                  <a:noFill/>
                </a:ln>
                <a:solidFill>
                  <a:prstClr val="black"/>
                </a:solidFill>
                <a:effectLst/>
                <a:uLnTx/>
                <a:uFillTx/>
                <a:latin typeface="Garamond" panose="02020404030301010803" pitchFamily="18" charset="0"/>
                <a:ea typeface="+mn-ea"/>
                <a:cs typeface="+mn-cs"/>
              </a:rPr>
              <a:t>WoW</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consists of giving gamers access to the game and the persistent world’s content</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1). The only defined customer segment is gamers 2). The gamers pay monthly subscription fees to access the game in addition to purchasing the game itself.</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 </a:t>
            </a:r>
          </a:p>
        </p:txBody>
      </p:sp>
      <p:sp>
        <p:nvSpPr>
          <p:cNvPr id="9" name="Rectangle 8"/>
          <p:cNvSpPr/>
          <p:nvPr/>
        </p:nvSpPr>
        <p:spPr>
          <a:xfrm rot="16200000">
            <a:off x="-573041" y="4299552"/>
            <a:ext cx="2095830"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smtClean="0">
                <a:ln>
                  <a:noFill/>
                </a:ln>
                <a:solidFill>
                  <a:prstClr val="black"/>
                </a:solidFill>
                <a:effectLst/>
                <a:uLnTx/>
                <a:uFillTx/>
                <a:latin typeface="Calibri" panose="020F0502020204030204"/>
                <a:ea typeface="+mn-ea"/>
                <a:cs typeface="+mn-cs"/>
              </a:rPr>
              <a:t>WoW</a:t>
            </a:r>
            <a:r>
              <a:rPr kumimoji="0" lang="en-US" sz="1200" b="1" i="0" u="none" strike="noStrike" kern="1200" cap="none" spc="0" normalizeH="0" baseline="0" noProof="0" dirty="0" smtClean="0">
                <a:ln>
                  <a:noFill/>
                </a:ln>
                <a:solidFill>
                  <a:prstClr val="black"/>
                </a:solidFill>
                <a:effectLst/>
                <a:uLnTx/>
                <a:uFillTx/>
                <a:latin typeface="Calibri" panose="020F0502020204030204"/>
                <a:ea typeface="+mn-ea"/>
                <a:cs typeface="+mn-cs"/>
              </a:rPr>
              <a:t> </a:t>
            </a: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modeled using the SRM</a:t>
            </a:r>
          </a:p>
        </p:txBody>
      </p:sp>
      <p:sp>
        <p:nvSpPr>
          <p:cNvPr id="10" name="Rectangle 9"/>
          <p:cNvSpPr/>
          <p:nvPr/>
        </p:nvSpPr>
        <p:spPr>
          <a:xfrm rot="16200000">
            <a:off x="10768681" y="4234169"/>
            <a:ext cx="2384692"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prstClr val="black"/>
                </a:solidFill>
                <a:effectLst/>
                <a:uLnTx/>
                <a:uFillTx/>
                <a:latin typeface="Calibri" panose="020F0502020204030204"/>
                <a:ea typeface="+mn-ea"/>
                <a:cs typeface="+mn-cs"/>
              </a:rPr>
              <a:t>Wow modeled </a:t>
            </a: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using the BMC</a:t>
            </a:r>
          </a:p>
        </p:txBody>
      </p:sp>
    </p:spTree>
    <p:extLst>
      <p:ext uri="{BB962C8B-B14F-4D97-AF65-F5344CB8AC3E}">
        <p14:creationId xmlns:p14="http://schemas.microsoft.com/office/powerpoint/2010/main" val="13748549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064BFE-AA2B-4271-90C7-EB6DB1CECFF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4/23/2023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4A6A3-660F-43B9-81C6-36FA1B9185B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p:cNvSpPr/>
          <p:nvPr/>
        </p:nvSpPr>
        <p:spPr>
          <a:xfrm>
            <a:off x="3780249" y="275747"/>
            <a:ext cx="3422732"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Case </a:t>
            </a:r>
            <a:r>
              <a:rPr kumimoji="0" lang="en-US" sz="2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Study-II </a:t>
            </a:r>
            <a:r>
              <a:rPr kumimoji="0" lang="en-US" sz="2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Spotify</a:t>
            </a:r>
          </a:p>
        </p:txBody>
      </p:sp>
      <p:sp>
        <p:nvSpPr>
          <p:cNvPr id="6" name="Rectangle 5"/>
          <p:cNvSpPr/>
          <p:nvPr/>
        </p:nvSpPr>
        <p:spPr>
          <a:xfrm>
            <a:off x="378748" y="886157"/>
            <a:ext cx="10824960" cy="2308324"/>
          </a:xfrm>
          <a:prstGeom prst="rect">
            <a:avLst/>
          </a:prstGeom>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Spotify is an example of a digital service that uses the freemium business model. Here, the digital service is offered to two different consumer segments: One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gets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 service for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free and other pays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for the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service</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Spotify has two value propositions </a:t>
            </a:r>
            <a:endPar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endParaRPr>
          </a:p>
          <a:p>
            <a:pPr marL="800100" marR="0" lvl="1" indent="-342900" algn="just"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one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for music streaming services and one for advertisements. The subset of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listeners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paying for the service contributes to the revenue of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Spotify</a:t>
            </a:r>
          </a:p>
          <a:p>
            <a:pPr marL="800100" marR="0" lvl="1" indent="-342900" algn="just"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This corresponds to about 90% of the revenue (2017). The other source of revenue—advertisements— constituted about 10% of the income (2017).</a:t>
            </a:r>
          </a:p>
          <a:p>
            <a:pPr marL="800100" marR="0" lvl="1" indent="-342900" algn="just"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161" y="3078466"/>
            <a:ext cx="5215067" cy="2991716"/>
          </a:xfrm>
          <a:prstGeom prst="rect">
            <a:avLst/>
          </a:prstGeom>
          <a:ln>
            <a:solidFill>
              <a:schemeClr val="tx1"/>
            </a:solidFill>
          </a:ln>
        </p:spPr>
      </p:pic>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983" t="1402" r="1445" b="2131"/>
          <a:stretch/>
        </p:blipFill>
        <p:spPr>
          <a:xfrm>
            <a:off x="5928649" y="2726459"/>
            <a:ext cx="5846618" cy="3629891"/>
          </a:xfrm>
          <a:prstGeom prst="rect">
            <a:avLst/>
          </a:prstGeom>
          <a:ln>
            <a:solidFill>
              <a:schemeClr val="tx1"/>
            </a:solidFill>
          </a:ln>
        </p:spPr>
      </p:pic>
      <p:sp>
        <p:nvSpPr>
          <p:cNvPr id="9" name="Rectangle 8"/>
          <p:cNvSpPr/>
          <p:nvPr/>
        </p:nvSpPr>
        <p:spPr>
          <a:xfrm rot="16200000">
            <a:off x="-795156" y="4211393"/>
            <a:ext cx="2190793"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Spotify modeled using the SRM</a:t>
            </a:r>
          </a:p>
        </p:txBody>
      </p:sp>
      <p:sp>
        <p:nvSpPr>
          <p:cNvPr id="10" name="Rectangle 9"/>
          <p:cNvSpPr/>
          <p:nvPr/>
        </p:nvSpPr>
        <p:spPr>
          <a:xfrm rot="16200000">
            <a:off x="10828512" y="4435825"/>
            <a:ext cx="2200411"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Spotify modeled using the BMC</a:t>
            </a:r>
          </a:p>
        </p:txBody>
      </p:sp>
    </p:spTree>
    <p:extLst>
      <p:ext uri="{BB962C8B-B14F-4D97-AF65-F5344CB8AC3E}">
        <p14:creationId xmlns:p14="http://schemas.microsoft.com/office/powerpoint/2010/main" val="186661295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064BFE-AA2B-4271-90C7-EB6DB1CECFF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4/23/2023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4A6A3-660F-43B9-81C6-36FA1B9185B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p:cNvSpPr/>
          <p:nvPr/>
        </p:nvSpPr>
        <p:spPr>
          <a:xfrm>
            <a:off x="3780249" y="275747"/>
            <a:ext cx="3979294"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Case </a:t>
            </a:r>
            <a:r>
              <a:rPr kumimoji="0" lang="en-US" sz="2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Study-III Facebook</a:t>
            </a:r>
            <a:endParaRPr kumimoji="0" lang="en-US" sz="2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p:txBody>
      </p:sp>
      <p:sp>
        <p:nvSpPr>
          <p:cNvPr id="6" name="Rectangle 5"/>
          <p:cNvSpPr/>
          <p:nvPr/>
        </p:nvSpPr>
        <p:spPr>
          <a:xfrm>
            <a:off x="323167" y="856471"/>
            <a:ext cx="10829742" cy="2169825"/>
          </a:xfrm>
          <a:prstGeom prst="rect">
            <a:avLst/>
          </a:prstGeom>
        </p:spPr>
        <p:txBody>
          <a:bodyPr wrap="square">
            <a:spAutoFit/>
          </a:bodyPr>
          <a:lstStyle/>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Facebook offers a social networking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service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in which users can interact, socialize, share pictures and videos, play games, and use other professional content. Facebook uses the ad-based free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business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model</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Facebook offers three value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propositions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to three different customer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segments: users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involved in social interactions, advertisers, and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third-party.</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About 90% of Facebook’s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revenue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is from advertisements</a:t>
            </a:r>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136" t="1391" r="672" b="1407"/>
          <a:stretch/>
        </p:blipFill>
        <p:spPr>
          <a:xfrm>
            <a:off x="5964355" y="2533938"/>
            <a:ext cx="5874328" cy="3629891"/>
          </a:xfrm>
          <a:prstGeom prst="rect">
            <a:avLst/>
          </a:prstGeom>
          <a:ln>
            <a:solidFill>
              <a:schemeClr val="tx1"/>
            </a:solidFill>
          </a:ln>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4995" y="3220134"/>
            <a:ext cx="5562344" cy="2751175"/>
          </a:xfrm>
          <a:prstGeom prst="rect">
            <a:avLst/>
          </a:prstGeom>
          <a:ln>
            <a:solidFill>
              <a:schemeClr val="tx1"/>
            </a:solidFill>
          </a:ln>
        </p:spPr>
      </p:pic>
      <p:sp>
        <p:nvSpPr>
          <p:cNvPr id="9" name="Rectangle 8"/>
          <p:cNvSpPr/>
          <p:nvPr/>
        </p:nvSpPr>
        <p:spPr>
          <a:xfrm rot="16200000">
            <a:off x="-965199" y="4457221"/>
            <a:ext cx="2299732"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Facebook modeled using the SRM</a:t>
            </a:r>
          </a:p>
        </p:txBody>
      </p:sp>
      <p:sp>
        <p:nvSpPr>
          <p:cNvPr id="10" name="Rectangle 9"/>
          <p:cNvSpPr/>
          <p:nvPr/>
        </p:nvSpPr>
        <p:spPr>
          <a:xfrm rot="16200000">
            <a:off x="10821706" y="4462831"/>
            <a:ext cx="2310954"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Facebook modeled using the BMC</a:t>
            </a:r>
          </a:p>
        </p:txBody>
      </p:sp>
    </p:spTree>
    <p:extLst>
      <p:ext uri="{BB962C8B-B14F-4D97-AF65-F5344CB8AC3E}">
        <p14:creationId xmlns:p14="http://schemas.microsoft.com/office/powerpoint/2010/main" val="107003505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064BFE-AA2B-4271-90C7-EB6DB1CECFF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4/23/2023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4A6A3-660F-43B9-81C6-36FA1B9185B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p:cNvSpPr/>
          <p:nvPr/>
        </p:nvSpPr>
        <p:spPr>
          <a:xfrm>
            <a:off x="3780249" y="275747"/>
            <a:ext cx="4009111"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Case </a:t>
            </a:r>
            <a:r>
              <a:rPr kumimoji="0" lang="en-US" sz="2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Study-IV Wikipedia</a:t>
            </a:r>
            <a:endParaRPr kumimoji="0" lang="en-US" sz="2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1511" t="1731"/>
          <a:stretch/>
        </p:blipFill>
        <p:spPr>
          <a:xfrm>
            <a:off x="5617106" y="2720052"/>
            <a:ext cx="5835854" cy="3585441"/>
          </a:xfrm>
          <a:prstGeom prst="rect">
            <a:avLst/>
          </a:prstGeom>
          <a:ln>
            <a:solidFill>
              <a:schemeClr val="tx1"/>
            </a:solidFill>
          </a:ln>
        </p:spPr>
      </p:pic>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2372"/>
          <a:stretch/>
        </p:blipFill>
        <p:spPr>
          <a:xfrm>
            <a:off x="588818" y="2770908"/>
            <a:ext cx="4771067" cy="3362794"/>
          </a:xfrm>
          <a:prstGeom prst="rect">
            <a:avLst/>
          </a:prstGeom>
          <a:ln>
            <a:solidFill>
              <a:schemeClr val="tx1"/>
            </a:solidFill>
          </a:ln>
        </p:spPr>
      </p:pic>
      <p:sp>
        <p:nvSpPr>
          <p:cNvPr id="8" name="Rectangle 7"/>
          <p:cNvSpPr/>
          <p:nvPr/>
        </p:nvSpPr>
        <p:spPr>
          <a:xfrm>
            <a:off x="973282" y="927331"/>
            <a:ext cx="10245436" cy="1715213"/>
          </a:xfrm>
          <a:prstGeom prst="rect">
            <a:avLst/>
          </a:prstGeom>
        </p:spPr>
        <p:txBody>
          <a:bodyPr wrap="square">
            <a:spAutoFit/>
          </a:bodyPr>
          <a:lstStyle/>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Wikipedia is an example of the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commons-based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peer production (CBPP) business model</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In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CCBP,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 value proposition is not produced by a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firm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but by a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potentially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large number of people who, in a collaborative way, contribute to the development of the service, normally, not receiving any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financial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reward for their contribution </a:t>
            </a:r>
          </a:p>
        </p:txBody>
      </p:sp>
      <p:sp>
        <p:nvSpPr>
          <p:cNvPr id="9" name="Rectangle 8"/>
          <p:cNvSpPr/>
          <p:nvPr/>
        </p:nvSpPr>
        <p:spPr>
          <a:xfrm rot="16200000">
            <a:off x="10357887" y="4416508"/>
            <a:ext cx="2704587"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Wikipedia modeled using the BMC</a:t>
            </a:r>
          </a:p>
        </p:txBody>
      </p:sp>
      <p:sp>
        <p:nvSpPr>
          <p:cNvPr id="10" name="Rectangle 9"/>
          <p:cNvSpPr/>
          <p:nvPr/>
        </p:nvSpPr>
        <p:spPr>
          <a:xfrm rot="16200000">
            <a:off x="-992595" y="4319568"/>
            <a:ext cx="269016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Wikipedia modeled using the SRM</a:t>
            </a:r>
          </a:p>
        </p:txBody>
      </p:sp>
    </p:spTree>
    <p:extLst>
      <p:ext uri="{BB962C8B-B14F-4D97-AF65-F5344CB8AC3E}">
        <p14:creationId xmlns:p14="http://schemas.microsoft.com/office/powerpoint/2010/main" val="129519977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064BFE-AA2B-4271-90C7-EB6DB1CECFF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4/23/2023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4A6A3-660F-43B9-81C6-36FA1B9185B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p:cNvSpPr/>
          <p:nvPr/>
        </p:nvSpPr>
        <p:spPr>
          <a:xfrm>
            <a:off x="4188584" y="362588"/>
            <a:ext cx="3373039"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Case </a:t>
            </a:r>
            <a:r>
              <a:rPr kumimoji="0" lang="en-US" sz="2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Study-V Airbnb</a:t>
            </a:r>
            <a:endParaRPr kumimoji="0" lang="en-US" sz="2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p:txBody>
      </p:sp>
      <p:sp>
        <p:nvSpPr>
          <p:cNvPr id="6" name="Rectangle 5"/>
          <p:cNvSpPr/>
          <p:nvPr/>
        </p:nvSpPr>
        <p:spPr>
          <a:xfrm>
            <a:off x="745457" y="966500"/>
            <a:ext cx="10259291" cy="1299715"/>
          </a:xfrm>
          <a:prstGeom prst="rect">
            <a:avLst/>
          </a:prstGeom>
        </p:spPr>
        <p:txBody>
          <a:bodyPr wrap="square">
            <a:spAutoFit/>
          </a:bodyPr>
          <a:lstStyle/>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Airbnb is an example of an organization using the multisided platform business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model</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 main value proposition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of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Airbnb is to offer a mediation service between the two customer segments hosts and guests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This is done on the website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or mobile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app </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83180" y="2498612"/>
            <a:ext cx="6048803" cy="3625341"/>
          </a:xfrm>
          <a:prstGeom prst="rect">
            <a:avLst/>
          </a:prstGeom>
          <a:ln>
            <a:solidFill>
              <a:schemeClr val="tx1"/>
            </a:solidFill>
          </a:ln>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849" y="2581738"/>
            <a:ext cx="5198647" cy="3427679"/>
          </a:xfrm>
          <a:prstGeom prst="rect">
            <a:avLst/>
          </a:prstGeom>
          <a:ln>
            <a:solidFill>
              <a:schemeClr val="tx1"/>
            </a:solidFill>
          </a:ln>
        </p:spPr>
      </p:pic>
      <p:sp>
        <p:nvSpPr>
          <p:cNvPr id="9" name="Rectangle 8"/>
          <p:cNvSpPr/>
          <p:nvPr/>
        </p:nvSpPr>
        <p:spPr>
          <a:xfrm rot="16200000">
            <a:off x="-795197" y="4129367"/>
            <a:ext cx="2121093"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Airbnb modeled using the SRM</a:t>
            </a:r>
          </a:p>
        </p:txBody>
      </p:sp>
      <p:sp>
        <p:nvSpPr>
          <p:cNvPr id="10" name="Rectangle 9"/>
          <p:cNvSpPr/>
          <p:nvPr/>
        </p:nvSpPr>
        <p:spPr>
          <a:xfrm rot="16200000">
            <a:off x="10684581" y="4157393"/>
            <a:ext cx="2464136"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Airbnb modeled using the BMC</a:t>
            </a:r>
          </a:p>
        </p:txBody>
      </p:sp>
    </p:spTree>
    <p:extLst>
      <p:ext uri="{BB962C8B-B14F-4D97-AF65-F5344CB8AC3E}">
        <p14:creationId xmlns:p14="http://schemas.microsoft.com/office/powerpoint/2010/main" val="119904123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064BFE-AA2B-4271-90C7-EB6DB1CECFF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4/23/2023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4A6A3-660F-43B9-81C6-36FA1B9185B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p:cNvSpPr/>
          <p:nvPr/>
        </p:nvSpPr>
        <p:spPr>
          <a:xfrm rot="16200000">
            <a:off x="10290196" y="3565315"/>
            <a:ext cx="3015569"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MOOC modeled using the BMC</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81400" y="1265236"/>
            <a:ext cx="7894904" cy="4938714"/>
          </a:xfrm>
          <a:prstGeom prst="rect">
            <a:avLst/>
          </a:prstGeom>
          <a:ln>
            <a:solidFill>
              <a:schemeClr val="tx1"/>
            </a:solidFill>
          </a:ln>
        </p:spPr>
      </p:pic>
      <p:sp>
        <p:nvSpPr>
          <p:cNvPr id="7" name="Rectangle 6"/>
          <p:cNvSpPr/>
          <p:nvPr/>
        </p:nvSpPr>
        <p:spPr>
          <a:xfrm>
            <a:off x="460429" y="1155670"/>
            <a:ext cx="2917894" cy="3416320"/>
          </a:xfrm>
          <a:prstGeom prst="rect">
            <a:avLst/>
          </a:prstGeom>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 company offering an MOOC is a value network and an MSP. It connects two user groups: teachers and students. </a:t>
            </a:r>
            <a:endParaRPr kumimoji="0" lang="en-US" sz="180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A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key insight in the business model of an MOOC is that the teacher user group is producing the key resource of the MOOC—the teaching material. </a:t>
            </a:r>
          </a:p>
        </p:txBody>
      </p:sp>
      <p:sp>
        <p:nvSpPr>
          <p:cNvPr id="8" name="Rectangle 7"/>
          <p:cNvSpPr/>
          <p:nvPr/>
        </p:nvSpPr>
        <p:spPr>
          <a:xfrm>
            <a:off x="460429" y="404206"/>
            <a:ext cx="3156633"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Case study: MOOC</a:t>
            </a:r>
            <a:endParaRPr kumimoji="0" lang="en-US" sz="2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p:txBody>
      </p:sp>
    </p:spTree>
    <p:extLst>
      <p:ext uri="{BB962C8B-B14F-4D97-AF65-F5344CB8AC3E}">
        <p14:creationId xmlns:p14="http://schemas.microsoft.com/office/powerpoint/2010/main" val="218771037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064BFE-AA2B-4271-90C7-EB6DB1CECFF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4/23/2023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4A6A3-660F-43B9-81C6-36FA1B9185B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p:cNvSpPr/>
          <p:nvPr/>
        </p:nvSpPr>
        <p:spPr>
          <a:xfrm>
            <a:off x="3005707" y="175003"/>
            <a:ext cx="6050054"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Case study: </a:t>
            </a:r>
            <a:r>
              <a:rPr kumimoji="0" lang="en-US" sz="2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Popcorn </a:t>
            </a:r>
            <a:r>
              <a:rPr kumimoji="0" lang="en-US" sz="2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Time and </a:t>
            </a:r>
            <a:r>
              <a:rPr kumimoji="0" lang="en-US" sz="2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Netflix</a:t>
            </a:r>
            <a:endParaRPr kumimoji="0" lang="en-US" sz="2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1154" b="1730"/>
          <a:stretch/>
        </p:blipFill>
        <p:spPr>
          <a:xfrm>
            <a:off x="5741889" y="2412781"/>
            <a:ext cx="6252516" cy="3772725"/>
          </a:xfrm>
          <a:prstGeom prst="rect">
            <a:avLst/>
          </a:prstGeom>
          <a:ln>
            <a:solidFill>
              <a:schemeClr val="tx1"/>
            </a:solidFill>
          </a:ln>
        </p:spPr>
      </p:pic>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4346" t="2884" r="907" b="7277"/>
          <a:stretch/>
        </p:blipFill>
        <p:spPr>
          <a:xfrm>
            <a:off x="383403" y="3492604"/>
            <a:ext cx="5244608" cy="2640063"/>
          </a:xfrm>
          <a:prstGeom prst="rect">
            <a:avLst/>
          </a:prstGeom>
          <a:ln>
            <a:solidFill>
              <a:schemeClr val="tx1"/>
            </a:solidFill>
          </a:ln>
        </p:spPr>
      </p:pic>
      <p:sp>
        <p:nvSpPr>
          <p:cNvPr id="8" name="Rectangle 7"/>
          <p:cNvSpPr/>
          <p:nvPr/>
        </p:nvSpPr>
        <p:spPr>
          <a:xfrm>
            <a:off x="635668" y="869067"/>
            <a:ext cx="10489531" cy="1338828"/>
          </a:xfrm>
          <a:prstGeom prst="rect">
            <a:avLst/>
          </a:prstGeom>
        </p:spPr>
        <p:txBody>
          <a:bodyPr wrap="square">
            <a:spAutoFit/>
          </a:bodyPr>
          <a:lstStyle/>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Popcorn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Time and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Netflix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are both providers of online streaming media (e.g., video, series, and movies</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 main commercial difference is that Popcorn Time is free and has a disputed legality because users frequently (but not always) upload and distribute content without the owner's consent. However, Netflix is a paid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service</a:t>
            </a:r>
            <a:endPar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p:txBody>
      </p:sp>
      <p:sp>
        <p:nvSpPr>
          <p:cNvPr id="9" name="Rectangle 8"/>
          <p:cNvSpPr/>
          <p:nvPr/>
        </p:nvSpPr>
        <p:spPr>
          <a:xfrm>
            <a:off x="975425" y="2191198"/>
            <a:ext cx="4652586" cy="1338828"/>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that is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legitimate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due to the fact that it has purchased copyright content in addition to creating its own content.</a:t>
            </a:r>
          </a:p>
        </p:txBody>
      </p:sp>
      <p:sp>
        <p:nvSpPr>
          <p:cNvPr id="10" name="Rectangle 9"/>
          <p:cNvSpPr/>
          <p:nvPr/>
        </p:nvSpPr>
        <p:spPr>
          <a:xfrm>
            <a:off x="7704358" y="6231135"/>
            <a:ext cx="264053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Netflix </a:t>
            </a:r>
            <a:r>
              <a:rPr kumimoji="0" lang="en-US" sz="14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modeled using the BMC</a:t>
            </a:r>
          </a:p>
        </p:txBody>
      </p:sp>
      <p:sp>
        <p:nvSpPr>
          <p:cNvPr id="11" name="Rectangle 10"/>
          <p:cNvSpPr/>
          <p:nvPr/>
        </p:nvSpPr>
        <p:spPr>
          <a:xfrm>
            <a:off x="1701376" y="6139854"/>
            <a:ext cx="3200684"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Popcorn Time modeled using the BMC</a:t>
            </a:r>
          </a:p>
        </p:txBody>
      </p:sp>
    </p:spTree>
    <p:extLst>
      <p:ext uri="{BB962C8B-B14F-4D97-AF65-F5344CB8AC3E}">
        <p14:creationId xmlns:p14="http://schemas.microsoft.com/office/powerpoint/2010/main" val="209880750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121" y="2863776"/>
            <a:ext cx="10515600" cy="1325563"/>
          </a:xfrm>
        </p:spPr>
        <p:txBody>
          <a:bodyPr/>
          <a:lstStyle/>
          <a:p>
            <a:pPr algn="ctr"/>
            <a:r>
              <a:rPr lang="en-US" b="1" dirty="0" smtClean="0"/>
              <a:t>Thank You</a:t>
            </a:r>
            <a:endParaRPr lang="en-US" b="1" dirty="0"/>
          </a:p>
        </p:txBody>
      </p:sp>
    </p:spTree>
    <p:extLst>
      <p:ext uri="{BB962C8B-B14F-4D97-AF65-F5344CB8AC3E}">
        <p14:creationId xmlns:p14="http://schemas.microsoft.com/office/powerpoint/2010/main" val="25469199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1719</TotalTime>
  <Words>4788</Words>
  <Application>Microsoft Office PowerPoint</Application>
  <PresentationFormat>Widescreen</PresentationFormat>
  <Paragraphs>426</Paragraphs>
  <Slides>51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51</vt:i4>
      </vt:variant>
    </vt:vector>
  </HeadingPairs>
  <TitlesOfParts>
    <vt:vector size="60" baseType="lpstr">
      <vt:lpstr>-apple-system</vt:lpstr>
      <vt:lpstr>Arial</vt:lpstr>
      <vt:lpstr>Calibri</vt:lpstr>
      <vt:lpstr>Calibri Light</vt:lpstr>
      <vt:lpstr>Cambria Math</vt:lpstr>
      <vt:lpstr>Garamond</vt:lpstr>
      <vt:lpstr>Times New Roman</vt:lpstr>
      <vt:lpstr>Wingdings</vt:lpstr>
      <vt:lpstr>Office Theme</vt:lpstr>
      <vt:lpstr>Strategies and Business Models  for  Virtual World</vt:lpstr>
      <vt:lpstr>PowerPoint Presentation</vt:lpstr>
      <vt:lpstr>PowerPoint Presentation</vt:lpstr>
      <vt:lpstr>Taobao Platform in China: Map the actors </vt:lpstr>
      <vt:lpstr>Taobao Platform in China: Map the actors </vt:lpstr>
      <vt:lpstr>PowerPoint Presentation</vt:lpstr>
      <vt:lpstr>PowerPoint Presentation</vt:lpstr>
      <vt:lpstr>Network effect make platform an attractive alternative for Users and complementors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Value proposition of platform</vt:lpstr>
      <vt:lpstr>Discussion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IIMR-009</dc:creator>
  <cp:lastModifiedBy>IIMR-009</cp:lastModifiedBy>
  <cp:revision>431</cp:revision>
  <cp:lastPrinted>2023-04-22T18:26:25Z</cp:lastPrinted>
  <dcterms:created xsi:type="dcterms:W3CDTF">2023-04-10T04:40:07Z</dcterms:created>
  <dcterms:modified xsi:type="dcterms:W3CDTF">2023-04-23T06:24:40Z</dcterms:modified>
</cp:coreProperties>
</file>