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5.xml" ContentType="application/inkml+xml"/>
  <Override PartName="/ppt/ink/ink6.xml" ContentType="application/inkml+xml"/>
  <Override PartName="/ppt/ink/ink7.xml" ContentType="application/inkml+xml"/>
  <Override PartName="/ppt/ink/ink8.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9.xml" ContentType="application/inkml+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4"/>
  </p:handoutMasterIdLst>
  <p:sldIdLst>
    <p:sldId id="307" r:id="rId2"/>
    <p:sldId id="332" r:id="rId3"/>
    <p:sldId id="308" r:id="rId4"/>
    <p:sldId id="333" r:id="rId5"/>
    <p:sldId id="309" r:id="rId6"/>
    <p:sldId id="310" r:id="rId7"/>
    <p:sldId id="311" r:id="rId8"/>
    <p:sldId id="312" r:id="rId9"/>
    <p:sldId id="313" r:id="rId10"/>
    <p:sldId id="314" r:id="rId11"/>
    <p:sldId id="315" r:id="rId12"/>
    <p:sldId id="316" r:id="rId13"/>
    <p:sldId id="335" r:id="rId14"/>
    <p:sldId id="317" r:id="rId15"/>
    <p:sldId id="318" r:id="rId16"/>
    <p:sldId id="319" r:id="rId17"/>
    <p:sldId id="320" r:id="rId18"/>
    <p:sldId id="321" r:id="rId19"/>
    <p:sldId id="336" r:id="rId20"/>
    <p:sldId id="322" r:id="rId21"/>
    <p:sldId id="323" r:id="rId22"/>
    <p:sldId id="337" r:id="rId23"/>
    <p:sldId id="324" r:id="rId24"/>
    <p:sldId id="325" r:id="rId25"/>
    <p:sldId id="326" r:id="rId26"/>
    <p:sldId id="327" r:id="rId27"/>
    <p:sldId id="328" r:id="rId28"/>
    <p:sldId id="329" r:id="rId29"/>
    <p:sldId id="330" r:id="rId30"/>
    <p:sldId id="331" r:id="rId31"/>
    <p:sldId id="260" r:id="rId32"/>
    <p:sldId id="261" r:id="rId33"/>
    <p:sldId id="259" r:id="rId34"/>
    <p:sldId id="262" r:id="rId35"/>
    <p:sldId id="264" r:id="rId36"/>
    <p:sldId id="265" r:id="rId37"/>
    <p:sldId id="266" r:id="rId38"/>
    <p:sldId id="267" r:id="rId39"/>
    <p:sldId id="268" r:id="rId40"/>
    <p:sldId id="269" r:id="rId41"/>
    <p:sldId id="270" r:id="rId42"/>
    <p:sldId id="271" r:id="rId43"/>
    <p:sldId id="272" r:id="rId44"/>
    <p:sldId id="273" r:id="rId45"/>
    <p:sldId id="274" r:id="rId46"/>
    <p:sldId id="275" r:id="rId47"/>
    <p:sldId id="276" r:id="rId48"/>
    <p:sldId id="277" r:id="rId49"/>
    <p:sldId id="279" r:id="rId50"/>
    <p:sldId id="278" r:id="rId51"/>
    <p:sldId id="338" r:id="rId52"/>
    <p:sldId id="339" r:id="rId53"/>
  </p:sldIdLst>
  <p:sldSz cx="12192000" cy="6858000"/>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0" d="100"/>
          <a:sy n="90" d="100"/>
        </p:scale>
        <p:origin x="1356" y="492"/>
      </p:cViewPr>
      <p:guideLst/>
    </p:cSldViewPr>
  </p:slideViewPr>
  <p:notesTextViewPr>
    <p:cViewPr>
      <p:scale>
        <a:sx n="1" d="1"/>
        <a:sy n="1" d="1"/>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C714C-03D0-46AE-AB49-6B92C2F9F6F3}" type="doc">
      <dgm:prSet loTypeId="urn:microsoft.com/office/officeart/2005/8/layout/process1" loCatId="process" qsTypeId="urn:microsoft.com/office/officeart/2005/8/quickstyle/simple1" qsCatId="simple" csTypeId="urn:microsoft.com/office/officeart/2005/8/colors/accent0_1" csCatId="mainScheme" phldr="1"/>
      <dgm:spPr/>
    </dgm:pt>
    <dgm:pt modelId="{EC3EFE4B-8A9A-43F8-83DE-7B5B7E72FEBB}">
      <dgm:prSet phldrT="[Text]"/>
      <dgm:spPr/>
      <dgm:t>
        <a:bodyPr/>
        <a:lstStyle/>
        <a:p>
          <a:r>
            <a:rPr lang="en-US" dirty="0" smtClean="0"/>
            <a:t>Identify customer needs</a:t>
          </a:r>
          <a:endParaRPr lang="en-US" dirty="0"/>
        </a:p>
      </dgm:t>
    </dgm:pt>
    <dgm:pt modelId="{8157CD20-E1A4-40B3-925E-B9B0769E3D8C}" type="parTrans" cxnId="{0D858056-06B5-4BD5-B92C-0DF1C06F8F5E}">
      <dgm:prSet/>
      <dgm:spPr/>
      <dgm:t>
        <a:bodyPr/>
        <a:lstStyle/>
        <a:p>
          <a:endParaRPr lang="en-US"/>
        </a:p>
      </dgm:t>
    </dgm:pt>
    <dgm:pt modelId="{416A5D1A-D3B0-49FA-9479-22E6ACA6A8AE}" type="sibTrans" cxnId="{0D858056-06B5-4BD5-B92C-0DF1C06F8F5E}">
      <dgm:prSet/>
      <dgm:spPr/>
      <dgm:t>
        <a:bodyPr/>
        <a:lstStyle/>
        <a:p>
          <a:endParaRPr lang="en-US"/>
        </a:p>
      </dgm:t>
    </dgm:pt>
    <dgm:pt modelId="{34B0098C-8B9E-4C23-B1B2-B771FB3040D6}">
      <dgm:prSet phldrT="[Text]"/>
      <dgm:spPr/>
      <dgm:t>
        <a:bodyPr/>
        <a:lstStyle/>
        <a:p>
          <a:r>
            <a:rPr lang="en-US" dirty="0" smtClean="0"/>
            <a:t>Establish the target</a:t>
          </a:r>
          <a:endParaRPr lang="en-US" dirty="0"/>
        </a:p>
      </dgm:t>
    </dgm:pt>
    <dgm:pt modelId="{31BECDA6-D653-42F7-822C-C66317B27F32}" type="parTrans" cxnId="{780EDE9F-ABF4-4BE7-A304-520057B3BC53}">
      <dgm:prSet/>
      <dgm:spPr/>
      <dgm:t>
        <a:bodyPr/>
        <a:lstStyle/>
        <a:p>
          <a:endParaRPr lang="en-US"/>
        </a:p>
      </dgm:t>
    </dgm:pt>
    <dgm:pt modelId="{235BFC66-D5DE-4340-81CF-4555C86FAD2E}" type="sibTrans" cxnId="{780EDE9F-ABF4-4BE7-A304-520057B3BC53}">
      <dgm:prSet/>
      <dgm:spPr/>
      <dgm:t>
        <a:bodyPr/>
        <a:lstStyle/>
        <a:p>
          <a:endParaRPr lang="en-US"/>
        </a:p>
      </dgm:t>
    </dgm:pt>
    <dgm:pt modelId="{8F46BCE8-B7F1-43BC-AFB1-AAEBEA994208}">
      <dgm:prSet phldrT="[Text]"/>
      <dgm:spPr>
        <a:solidFill>
          <a:schemeClr val="bg1">
            <a:lumMod val="85000"/>
          </a:schemeClr>
        </a:solidFill>
        <a:ln w="38100"/>
      </dgm:spPr>
      <dgm:t>
        <a:bodyPr/>
        <a:lstStyle/>
        <a:p>
          <a:r>
            <a:rPr lang="en-US" dirty="0" smtClean="0"/>
            <a:t>Concepts Generation</a:t>
          </a:r>
          <a:endParaRPr lang="en-US" dirty="0"/>
        </a:p>
      </dgm:t>
    </dgm:pt>
    <dgm:pt modelId="{0C9A32A3-E25B-49B0-99FA-497214F60D84}" type="parTrans" cxnId="{51DE494B-5E6E-4156-9DCF-97C86494CF75}">
      <dgm:prSet/>
      <dgm:spPr/>
      <dgm:t>
        <a:bodyPr/>
        <a:lstStyle/>
        <a:p>
          <a:endParaRPr lang="en-US"/>
        </a:p>
      </dgm:t>
    </dgm:pt>
    <dgm:pt modelId="{73F83856-0142-4742-BB6D-F7C26A85190B}" type="sibTrans" cxnId="{51DE494B-5E6E-4156-9DCF-97C86494CF75}">
      <dgm:prSet/>
      <dgm:spPr/>
      <dgm:t>
        <a:bodyPr/>
        <a:lstStyle/>
        <a:p>
          <a:endParaRPr lang="en-US"/>
        </a:p>
      </dgm:t>
    </dgm:pt>
    <dgm:pt modelId="{BBA3CCE0-23AD-4895-B69A-F4DC364F4108}">
      <dgm:prSet/>
      <dgm:spPr>
        <a:solidFill>
          <a:schemeClr val="bg1">
            <a:lumMod val="85000"/>
          </a:schemeClr>
        </a:solidFill>
        <a:ln w="38100">
          <a:solidFill>
            <a:schemeClr val="tx1"/>
          </a:solidFill>
        </a:ln>
      </dgm:spPr>
      <dgm:t>
        <a:bodyPr/>
        <a:lstStyle/>
        <a:p>
          <a:r>
            <a:rPr lang="en-US" dirty="0" smtClean="0"/>
            <a:t>Concept Selection</a:t>
          </a:r>
          <a:endParaRPr lang="en-US" dirty="0"/>
        </a:p>
      </dgm:t>
    </dgm:pt>
    <dgm:pt modelId="{7BB6029D-6A76-4FCE-9CE6-25D404375E7A}" type="parTrans" cxnId="{93018EB1-AC9C-4FA6-A3DF-392E68F15BAB}">
      <dgm:prSet/>
      <dgm:spPr/>
      <dgm:t>
        <a:bodyPr/>
        <a:lstStyle/>
        <a:p>
          <a:endParaRPr lang="en-US"/>
        </a:p>
      </dgm:t>
    </dgm:pt>
    <dgm:pt modelId="{7A6B2348-F724-418E-991A-F04319FDE04D}" type="sibTrans" cxnId="{93018EB1-AC9C-4FA6-A3DF-392E68F15BAB}">
      <dgm:prSet/>
      <dgm:spPr/>
      <dgm:t>
        <a:bodyPr/>
        <a:lstStyle/>
        <a:p>
          <a:endParaRPr lang="en-US"/>
        </a:p>
      </dgm:t>
    </dgm:pt>
    <dgm:pt modelId="{81241766-6328-47CB-AA60-C8082BC94E02}">
      <dgm:prSet/>
      <dgm:spPr>
        <a:solidFill>
          <a:schemeClr val="bg1">
            <a:lumMod val="85000"/>
          </a:schemeClr>
        </a:solidFill>
        <a:ln w="38100"/>
      </dgm:spPr>
      <dgm:t>
        <a:bodyPr/>
        <a:lstStyle/>
        <a:p>
          <a:r>
            <a:rPr lang="en-US" dirty="0" smtClean="0"/>
            <a:t>Concept Testing</a:t>
          </a:r>
          <a:endParaRPr lang="en-US" dirty="0"/>
        </a:p>
      </dgm:t>
    </dgm:pt>
    <dgm:pt modelId="{3FF35C4B-3A25-4E57-91B1-4CBE84645BD3}" type="parTrans" cxnId="{095A2E7F-655F-4944-BB20-83D20A6A47CD}">
      <dgm:prSet/>
      <dgm:spPr/>
      <dgm:t>
        <a:bodyPr/>
        <a:lstStyle/>
        <a:p>
          <a:endParaRPr lang="en-US"/>
        </a:p>
      </dgm:t>
    </dgm:pt>
    <dgm:pt modelId="{567FCFCD-8C78-4CB6-A35D-404E6C9E9EF2}" type="sibTrans" cxnId="{095A2E7F-655F-4944-BB20-83D20A6A47CD}">
      <dgm:prSet/>
      <dgm:spPr/>
      <dgm:t>
        <a:bodyPr/>
        <a:lstStyle/>
        <a:p>
          <a:endParaRPr lang="en-US"/>
        </a:p>
      </dgm:t>
    </dgm:pt>
    <dgm:pt modelId="{FBC7A425-8FED-4727-A089-86865E2ED54A}">
      <dgm:prSet/>
      <dgm:spPr/>
      <dgm:t>
        <a:bodyPr/>
        <a:lstStyle/>
        <a:p>
          <a:r>
            <a:rPr lang="en-US" dirty="0" smtClean="0"/>
            <a:t>Final Specifications</a:t>
          </a:r>
          <a:endParaRPr lang="en-US" dirty="0"/>
        </a:p>
      </dgm:t>
    </dgm:pt>
    <dgm:pt modelId="{8CC8CF0B-68F7-4E5B-9D43-D7701056B48D}" type="parTrans" cxnId="{BE48AE9A-2D59-4C2B-B15E-0AF9C76D06C3}">
      <dgm:prSet/>
      <dgm:spPr/>
      <dgm:t>
        <a:bodyPr/>
        <a:lstStyle/>
        <a:p>
          <a:endParaRPr lang="en-US"/>
        </a:p>
      </dgm:t>
    </dgm:pt>
    <dgm:pt modelId="{CA0649BC-4332-4F84-ADBD-7B3EA0EA6EF6}" type="sibTrans" cxnId="{BE48AE9A-2D59-4C2B-B15E-0AF9C76D06C3}">
      <dgm:prSet/>
      <dgm:spPr/>
      <dgm:t>
        <a:bodyPr/>
        <a:lstStyle/>
        <a:p>
          <a:endParaRPr lang="en-US"/>
        </a:p>
      </dgm:t>
    </dgm:pt>
    <dgm:pt modelId="{0F3F9C42-03C8-4DF1-8BCE-3208D022D847}">
      <dgm:prSet/>
      <dgm:spPr/>
      <dgm:t>
        <a:bodyPr/>
        <a:lstStyle/>
        <a:p>
          <a:r>
            <a:rPr lang="en-US" dirty="0" smtClean="0"/>
            <a:t>Development plans</a:t>
          </a:r>
          <a:endParaRPr lang="en-US" dirty="0"/>
        </a:p>
      </dgm:t>
    </dgm:pt>
    <dgm:pt modelId="{1AFC4EB7-DA59-459F-95FE-18395FF8C58A}" type="parTrans" cxnId="{48BCE5F0-E2D0-4477-8598-BCDE736DAC15}">
      <dgm:prSet/>
      <dgm:spPr/>
      <dgm:t>
        <a:bodyPr/>
        <a:lstStyle/>
        <a:p>
          <a:endParaRPr lang="en-US"/>
        </a:p>
      </dgm:t>
    </dgm:pt>
    <dgm:pt modelId="{FDC74652-8DC7-4B0C-83D6-994C6EA50FDA}" type="sibTrans" cxnId="{48BCE5F0-E2D0-4477-8598-BCDE736DAC15}">
      <dgm:prSet/>
      <dgm:spPr/>
      <dgm:t>
        <a:bodyPr/>
        <a:lstStyle/>
        <a:p>
          <a:endParaRPr lang="en-US"/>
        </a:p>
      </dgm:t>
    </dgm:pt>
    <dgm:pt modelId="{72D7A992-5B8B-4149-B081-D9D02EA656B7}" type="pres">
      <dgm:prSet presAssocID="{8E5C714C-03D0-46AE-AB49-6B92C2F9F6F3}" presName="Name0" presStyleCnt="0">
        <dgm:presLayoutVars>
          <dgm:dir/>
          <dgm:resizeHandles val="exact"/>
        </dgm:presLayoutVars>
      </dgm:prSet>
      <dgm:spPr/>
    </dgm:pt>
    <dgm:pt modelId="{C02E593C-E8AC-4BD6-9C4C-0418164B711D}" type="pres">
      <dgm:prSet presAssocID="{EC3EFE4B-8A9A-43F8-83DE-7B5B7E72FEBB}" presName="node" presStyleLbl="node1" presStyleIdx="0" presStyleCnt="7">
        <dgm:presLayoutVars>
          <dgm:bulletEnabled val="1"/>
        </dgm:presLayoutVars>
      </dgm:prSet>
      <dgm:spPr/>
      <dgm:t>
        <a:bodyPr/>
        <a:lstStyle/>
        <a:p>
          <a:endParaRPr lang="en-US"/>
        </a:p>
      </dgm:t>
    </dgm:pt>
    <dgm:pt modelId="{88A46E1F-20D8-4714-A82D-42D6566EB992}" type="pres">
      <dgm:prSet presAssocID="{416A5D1A-D3B0-49FA-9479-22E6ACA6A8AE}" presName="sibTrans" presStyleLbl="sibTrans2D1" presStyleIdx="0" presStyleCnt="6"/>
      <dgm:spPr/>
    </dgm:pt>
    <dgm:pt modelId="{98B10B92-EFD4-468A-A58C-0876AC1C58AF}" type="pres">
      <dgm:prSet presAssocID="{416A5D1A-D3B0-49FA-9479-22E6ACA6A8AE}" presName="connectorText" presStyleLbl="sibTrans2D1" presStyleIdx="0" presStyleCnt="6"/>
      <dgm:spPr/>
    </dgm:pt>
    <dgm:pt modelId="{5B574DE8-B6BA-4E13-94D7-F690076FDEE8}" type="pres">
      <dgm:prSet presAssocID="{34B0098C-8B9E-4C23-B1B2-B771FB3040D6}" presName="node" presStyleLbl="node1" presStyleIdx="1" presStyleCnt="7">
        <dgm:presLayoutVars>
          <dgm:bulletEnabled val="1"/>
        </dgm:presLayoutVars>
      </dgm:prSet>
      <dgm:spPr/>
      <dgm:t>
        <a:bodyPr/>
        <a:lstStyle/>
        <a:p>
          <a:endParaRPr lang="en-US"/>
        </a:p>
      </dgm:t>
    </dgm:pt>
    <dgm:pt modelId="{A7547109-5F0D-4ADE-87E5-6BAF97F2397E}" type="pres">
      <dgm:prSet presAssocID="{235BFC66-D5DE-4340-81CF-4555C86FAD2E}" presName="sibTrans" presStyleLbl="sibTrans2D1" presStyleIdx="1" presStyleCnt="6"/>
      <dgm:spPr/>
    </dgm:pt>
    <dgm:pt modelId="{D63F554D-6F19-464C-B5F1-7F3FE2942139}" type="pres">
      <dgm:prSet presAssocID="{235BFC66-D5DE-4340-81CF-4555C86FAD2E}" presName="connectorText" presStyleLbl="sibTrans2D1" presStyleIdx="1" presStyleCnt="6"/>
      <dgm:spPr/>
    </dgm:pt>
    <dgm:pt modelId="{E69BAE81-18A7-41AE-AAFC-DE1F46358970}" type="pres">
      <dgm:prSet presAssocID="{8F46BCE8-B7F1-43BC-AFB1-AAEBEA994208}" presName="node" presStyleLbl="node1" presStyleIdx="2" presStyleCnt="7">
        <dgm:presLayoutVars>
          <dgm:bulletEnabled val="1"/>
        </dgm:presLayoutVars>
      </dgm:prSet>
      <dgm:spPr/>
    </dgm:pt>
    <dgm:pt modelId="{F0F24DC1-A566-4D5C-9AF8-003AE6846543}" type="pres">
      <dgm:prSet presAssocID="{73F83856-0142-4742-BB6D-F7C26A85190B}" presName="sibTrans" presStyleLbl="sibTrans2D1" presStyleIdx="2" presStyleCnt="6"/>
      <dgm:spPr/>
    </dgm:pt>
    <dgm:pt modelId="{2AAA55B5-E30F-4985-8F76-3EC72F7B006D}" type="pres">
      <dgm:prSet presAssocID="{73F83856-0142-4742-BB6D-F7C26A85190B}" presName="connectorText" presStyleLbl="sibTrans2D1" presStyleIdx="2" presStyleCnt="6"/>
      <dgm:spPr/>
    </dgm:pt>
    <dgm:pt modelId="{C86CE006-3CB6-4C0D-9022-6D055B5D55AA}" type="pres">
      <dgm:prSet presAssocID="{BBA3CCE0-23AD-4895-B69A-F4DC364F4108}" presName="node" presStyleLbl="node1" presStyleIdx="3" presStyleCnt="7">
        <dgm:presLayoutVars>
          <dgm:bulletEnabled val="1"/>
        </dgm:presLayoutVars>
      </dgm:prSet>
      <dgm:spPr/>
      <dgm:t>
        <a:bodyPr/>
        <a:lstStyle/>
        <a:p>
          <a:endParaRPr lang="en-US"/>
        </a:p>
      </dgm:t>
    </dgm:pt>
    <dgm:pt modelId="{22EF6FE0-71D4-4F6E-BD8E-B94C60369267}" type="pres">
      <dgm:prSet presAssocID="{7A6B2348-F724-418E-991A-F04319FDE04D}" presName="sibTrans" presStyleLbl="sibTrans2D1" presStyleIdx="3" presStyleCnt="6"/>
      <dgm:spPr/>
    </dgm:pt>
    <dgm:pt modelId="{D5C44489-3C79-41EB-AC7C-4E5A04B1450D}" type="pres">
      <dgm:prSet presAssocID="{7A6B2348-F724-418E-991A-F04319FDE04D}" presName="connectorText" presStyleLbl="sibTrans2D1" presStyleIdx="3" presStyleCnt="6"/>
      <dgm:spPr/>
    </dgm:pt>
    <dgm:pt modelId="{ED7423FA-AEFF-4600-AF6A-31792285A7FE}" type="pres">
      <dgm:prSet presAssocID="{81241766-6328-47CB-AA60-C8082BC94E02}" presName="node" presStyleLbl="node1" presStyleIdx="4" presStyleCnt="7">
        <dgm:presLayoutVars>
          <dgm:bulletEnabled val="1"/>
        </dgm:presLayoutVars>
      </dgm:prSet>
      <dgm:spPr/>
    </dgm:pt>
    <dgm:pt modelId="{C90A98AF-527A-4CE5-A38C-050BA0A38C58}" type="pres">
      <dgm:prSet presAssocID="{567FCFCD-8C78-4CB6-A35D-404E6C9E9EF2}" presName="sibTrans" presStyleLbl="sibTrans2D1" presStyleIdx="4" presStyleCnt="6"/>
      <dgm:spPr/>
    </dgm:pt>
    <dgm:pt modelId="{301A8A41-D091-46ED-9129-2CAAF1CFE5A2}" type="pres">
      <dgm:prSet presAssocID="{567FCFCD-8C78-4CB6-A35D-404E6C9E9EF2}" presName="connectorText" presStyleLbl="sibTrans2D1" presStyleIdx="4" presStyleCnt="6"/>
      <dgm:spPr/>
    </dgm:pt>
    <dgm:pt modelId="{2277E59D-1D5C-49F6-985E-53C068665852}" type="pres">
      <dgm:prSet presAssocID="{FBC7A425-8FED-4727-A089-86865E2ED54A}" presName="node" presStyleLbl="node1" presStyleIdx="5" presStyleCnt="7">
        <dgm:presLayoutVars>
          <dgm:bulletEnabled val="1"/>
        </dgm:presLayoutVars>
      </dgm:prSet>
      <dgm:spPr/>
      <dgm:t>
        <a:bodyPr/>
        <a:lstStyle/>
        <a:p>
          <a:endParaRPr lang="en-US"/>
        </a:p>
      </dgm:t>
    </dgm:pt>
    <dgm:pt modelId="{3443A084-72EE-45D9-9E42-F33EAFF8B0A1}" type="pres">
      <dgm:prSet presAssocID="{CA0649BC-4332-4F84-ADBD-7B3EA0EA6EF6}" presName="sibTrans" presStyleLbl="sibTrans2D1" presStyleIdx="5" presStyleCnt="6"/>
      <dgm:spPr/>
    </dgm:pt>
    <dgm:pt modelId="{36BB4F1A-A32A-42EA-98F9-56CE3DD4EEEC}" type="pres">
      <dgm:prSet presAssocID="{CA0649BC-4332-4F84-ADBD-7B3EA0EA6EF6}" presName="connectorText" presStyleLbl="sibTrans2D1" presStyleIdx="5" presStyleCnt="6"/>
      <dgm:spPr/>
    </dgm:pt>
    <dgm:pt modelId="{DF042B7C-D5A4-4E1C-BFF2-7F13550EB839}" type="pres">
      <dgm:prSet presAssocID="{0F3F9C42-03C8-4DF1-8BCE-3208D022D847}" presName="node" presStyleLbl="node1" presStyleIdx="6" presStyleCnt="7">
        <dgm:presLayoutVars>
          <dgm:bulletEnabled val="1"/>
        </dgm:presLayoutVars>
      </dgm:prSet>
      <dgm:spPr/>
    </dgm:pt>
  </dgm:ptLst>
  <dgm:cxnLst>
    <dgm:cxn modelId="{4F79C0DB-EDC1-447B-93C1-7C85B1A514B4}" type="presOf" srcId="{7A6B2348-F724-418E-991A-F04319FDE04D}" destId="{D5C44489-3C79-41EB-AC7C-4E5A04B1450D}" srcOrd="1" destOrd="0" presId="urn:microsoft.com/office/officeart/2005/8/layout/process1"/>
    <dgm:cxn modelId="{2FD732ED-265F-47D9-8247-6D3A1E6AB23E}" type="presOf" srcId="{235BFC66-D5DE-4340-81CF-4555C86FAD2E}" destId="{A7547109-5F0D-4ADE-87E5-6BAF97F2397E}" srcOrd="0" destOrd="0" presId="urn:microsoft.com/office/officeart/2005/8/layout/process1"/>
    <dgm:cxn modelId="{FD3C4550-4B6B-4834-B4BE-2BEB6F250939}" type="presOf" srcId="{416A5D1A-D3B0-49FA-9479-22E6ACA6A8AE}" destId="{98B10B92-EFD4-468A-A58C-0876AC1C58AF}" srcOrd="1" destOrd="0" presId="urn:microsoft.com/office/officeart/2005/8/layout/process1"/>
    <dgm:cxn modelId="{AA3F74ED-BC40-40C0-8A28-B155D395B5E0}" type="presOf" srcId="{8E5C714C-03D0-46AE-AB49-6B92C2F9F6F3}" destId="{72D7A992-5B8B-4149-B081-D9D02EA656B7}" srcOrd="0" destOrd="0" presId="urn:microsoft.com/office/officeart/2005/8/layout/process1"/>
    <dgm:cxn modelId="{49819274-1FFE-455F-B929-F8FB578B5B11}" type="presOf" srcId="{EC3EFE4B-8A9A-43F8-83DE-7B5B7E72FEBB}" destId="{C02E593C-E8AC-4BD6-9C4C-0418164B711D}" srcOrd="0" destOrd="0" presId="urn:microsoft.com/office/officeart/2005/8/layout/process1"/>
    <dgm:cxn modelId="{47A66B19-C8B8-4DEA-8894-DF0D1A4FDCA0}" type="presOf" srcId="{567FCFCD-8C78-4CB6-A35D-404E6C9E9EF2}" destId="{301A8A41-D091-46ED-9129-2CAAF1CFE5A2}" srcOrd="1" destOrd="0" presId="urn:microsoft.com/office/officeart/2005/8/layout/process1"/>
    <dgm:cxn modelId="{2F434BBC-F886-4B06-85E0-486C2F6A767C}" type="presOf" srcId="{73F83856-0142-4742-BB6D-F7C26A85190B}" destId="{F0F24DC1-A566-4D5C-9AF8-003AE6846543}" srcOrd="0" destOrd="0" presId="urn:microsoft.com/office/officeart/2005/8/layout/process1"/>
    <dgm:cxn modelId="{780EDE9F-ABF4-4BE7-A304-520057B3BC53}" srcId="{8E5C714C-03D0-46AE-AB49-6B92C2F9F6F3}" destId="{34B0098C-8B9E-4C23-B1B2-B771FB3040D6}" srcOrd="1" destOrd="0" parTransId="{31BECDA6-D653-42F7-822C-C66317B27F32}" sibTransId="{235BFC66-D5DE-4340-81CF-4555C86FAD2E}"/>
    <dgm:cxn modelId="{4564083E-3764-41CB-8C5B-37BA641060CC}" type="presOf" srcId="{7A6B2348-F724-418E-991A-F04319FDE04D}" destId="{22EF6FE0-71D4-4F6E-BD8E-B94C60369267}" srcOrd="0" destOrd="0" presId="urn:microsoft.com/office/officeart/2005/8/layout/process1"/>
    <dgm:cxn modelId="{27D3068E-C95E-4CE9-BB23-46D8F2703B63}" type="presOf" srcId="{235BFC66-D5DE-4340-81CF-4555C86FAD2E}" destId="{D63F554D-6F19-464C-B5F1-7F3FE2942139}" srcOrd="1" destOrd="0" presId="urn:microsoft.com/office/officeart/2005/8/layout/process1"/>
    <dgm:cxn modelId="{CAD9D204-86F0-433F-8EDA-5AEEFEFE6E71}" type="presOf" srcId="{CA0649BC-4332-4F84-ADBD-7B3EA0EA6EF6}" destId="{36BB4F1A-A32A-42EA-98F9-56CE3DD4EEEC}" srcOrd="1" destOrd="0" presId="urn:microsoft.com/office/officeart/2005/8/layout/process1"/>
    <dgm:cxn modelId="{28A33BE1-3838-4C06-A197-424AA4222D6F}" type="presOf" srcId="{CA0649BC-4332-4F84-ADBD-7B3EA0EA6EF6}" destId="{3443A084-72EE-45D9-9E42-F33EAFF8B0A1}" srcOrd="0" destOrd="0" presId="urn:microsoft.com/office/officeart/2005/8/layout/process1"/>
    <dgm:cxn modelId="{F7306DBC-B291-42B0-AFA8-5741CA01A1AD}" type="presOf" srcId="{73F83856-0142-4742-BB6D-F7C26A85190B}" destId="{2AAA55B5-E30F-4985-8F76-3EC72F7B006D}" srcOrd="1" destOrd="0" presId="urn:microsoft.com/office/officeart/2005/8/layout/process1"/>
    <dgm:cxn modelId="{4C8D67DA-E7D4-4E6D-B425-07A24C7F9629}" type="presOf" srcId="{8F46BCE8-B7F1-43BC-AFB1-AAEBEA994208}" destId="{E69BAE81-18A7-41AE-AAFC-DE1F46358970}" srcOrd="0" destOrd="0" presId="urn:microsoft.com/office/officeart/2005/8/layout/process1"/>
    <dgm:cxn modelId="{2ED2A7CF-B69D-4B3C-96EE-E83787437001}" type="presOf" srcId="{81241766-6328-47CB-AA60-C8082BC94E02}" destId="{ED7423FA-AEFF-4600-AF6A-31792285A7FE}" srcOrd="0" destOrd="0" presId="urn:microsoft.com/office/officeart/2005/8/layout/process1"/>
    <dgm:cxn modelId="{9AEEFFA0-316A-49E0-A794-35D9986FD8E4}" type="presOf" srcId="{FBC7A425-8FED-4727-A089-86865E2ED54A}" destId="{2277E59D-1D5C-49F6-985E-53C068665852}" srcOrd="0" destOrd="0" presId="urn:microsoft.com/office/officeart/2005/8/layout/process1"/>
    <dgm:cxn modelId="{93018EB1-AC9C-4FA6-A3DF-392E68F15BAB}" srcId="{8E5C714C-03D0-46AE-AB49-6B92C2F9F6F3}" destId="{BBA3CCE0-23AD-4895-B69A-F4DC364F4108}" srcOrd="3" destOrd="0" parTransId="{7BB6029D-6A76-4FCE-9CE6-25D404375E7A}" sibTransId="{7A6B2348-F724-418E-991A-F04319FDE04D}"/>
    <dgm:cxn modelId="{95224ABE-0378-4700-9447-E3C9DCA1CB70}" type="presOf" srcId="{567FCFCD-8C78-4CB6-A35D-404E6C9E9EF2}" destId="{C90A98AF-527A-4CE5-A38C-050BA0A38C58}" srcOrd="0" destOrd="0" presId="urn:microsoft.com/office/officeart/2005/8/layout/process1"/>
    <dgm:cxn modelId="{7416672A-A8B1-41CB-B9B1-89C71D231F2B}" type="presOf" srcId="{34B0098C-8B9E-4C23-B1B2-B771FB3040D6}" destId="{5B574DE8-B6BA-4E13-94D7-F690076FDEE8}" srcOrd="0" destOrd="0" presId="urn:microsoft.com/office/officeart/2005/8/layout/process1"/>
    <dgm:cxn modelId="{B156F00C-BF82-48B2-B5B3-9C892FF03E21}" type="presOf" srcId="{BBA3CCE0-23AD-4895-B69A-F4DC364F4108}" destId="{C86CE006-3CB6-4C0D-9022-6D055B5D55AA}" srcOrd="0" destOrd="0" presId="urn:microsoft.com/office/officeart/2005/8/layout/process1"/>
    <dgm:cxn modelId="{095A2E7F-655F-4944-BB20-83D20A6A47CD}" srcId="{8E5C714C-03D0-46AE-AB49-6B92C2F9F6F3}" destId="{81241766-6328-47CB-AA60-C8082BC94E02}" srcOrd="4" destOrd="0" parTransId="{3FF35C4B-3A25-4E57-91B1-4CBE84645BD3}" sibTransId="{567FCFCD-8C78-4CB6-A35D-404E6C9E9EF2}"/>
    <dgm:cxn modelId="{BE48AE9A-2D59-4C2B-B15E-0AF9C76D06C3}" srcId="{8E5C714C-03D0-46AE-AB49-6B92C2F9F6F3}" destId="{FBC7A425-8FED-4727-A089-86865E2ED54A}" srcOrd="5" destOrd="0" parTransId="{8CC8CF0B-68F7-4E5B-9D43-D7701056B48D}" sibTransId="{CA0649BC-4332-4F84-ADBD-7B3EA0EA6EF6}"/>
    <dgm:cxn modelId="{51DE494B-5E6E-4156-9DCF-97C86494CF75}" srcId="{8E5C714C-03D0-46AE-AB49-6B92C2F9F6F3}" destId="{8F46BCE8-B7F1-43BC-AFB1-AAEBEA994208}" srcOrd="2" destOrd="0" parTransId="{0C9A32A3-E25B-49B0-99FA-497214F60D84}" sibTransId="{73F83856-0142-4742-BB6D-F7C26A85190B}"/>
    <dgm:cxn modelId="{48BCE5F0-E2D0-4477-8598-BCDE736DAC15}" srcId="{8E5C714C-03D0-46AE-AB49-6B92C2F9F6F3}" destId="{0F3F9C42-03C8-4DF1-8BCE-3208D022D847}" srcOrd="6" destOrd="0" parTransId="{1AFC4EB7-DA59-459F-95FE-18395FF8C58A}" sibTransId="{FDC74652-8DC7-4B0C-83D6-994C6EA50FDA}"/>
    <dgm:cxn modelId="{E110834A-A5C6-4472-9365-28864487A54D}" type="presOf" srcId="{416A5D1A-D3B0-49FA-9479-22E6ACA6A8AE}" destId="{88A46E1F-20D8-4714-A82D-42D6566EB992}" srcOrd="0" destOrd="0" presId="urn:microsoft.com/office/officeart/2005/8/layout/process1"/>
    <dgm:cxn modelId="{D8B9EA88-41B9-4662-BBCD-07AD555614EF}" type="presOf" srcId="{0F3F9C42-03C8-4DF1-8BCE-3208D022D847}" destId="{DF042B7C-D5A4-4E1C-BFF2-7F13550EB839}" srcOrd="0" destOrd="0" presId="urn:microsoft.com/office/officeart/2005/8/layout/process1"/>
    <dgm:cxn modelId="{0D858056-06B5-4BD5-B92C-0DF1C06F8F5E}" srcId="{8E5C714C-03D0-46AE-AB49-6B92C2F9F6F3}" destId="{EC3EFE4B-8A9A-43F8-83DE-7B5B7E72FEBB}" srcOrd="0" destOrd="0" parTransId="{8157CD20-E1A4-40B3-925E-B9B0769E3D8C}" sibTransId="{416A5D1A-D3B0-49FA-9479-22E6ACA6A8AE}"/>
    <dgm:cxn modelId="{DCC867D0-C391-44E2-9D61-5880C61240A2}" type="presParOf" srcId="{72D7A992-5B8B-4149-B081-D9D02EA656B7}" destId="{C02E593C-E8AC-4BD6-9C4C-0418164B711D}" srcOrd="0" destOrd="0" presId="urn:microsoft.com/office/officeart/2005/8/layout/process1"/>
    <dgm:cxn modelId="{479A08B5-7E21-4A9E-823B-39248FFFD483}" type="presParOf" srcId="{72D7A992-5B8B-4149-B081-D9D02EA656B7}" destId="{88A46E1F-20D8-4714-A82D-42D6566EB992}" srcOrd="1" destOrd="0" presId="urn:microsoft.com/office/officeart/2005/8/layout/process1"/>
    <dgm:cxn modelId="{3393F68D-262D-4730-9B84-BDE40E7ED626}" type="presParOf" srcId="{88A46E1F-20D8-4714-A82D-42D6566EB992}" destId="{98B10B92-EFD4-468A-A58C-0876AC1C58AF}" srcOrd="0" destOrd="0" presId="urn:microsoft.com/office/officeart/2005/8/layout/process1"/>
    <dgm:cxn modelId="{2E619D9C-7BFD-4912-9831-D346535F5328}" type="presParOf" srcId="{72D7A992-5B8B-4149-B081-D9D02EA656B7}" destId="{5B574DE8-B6BA-4E13-94D7-F690076FDEE8}" srcOrd="2" destOrd="0" presId="urn:microsoft.com/office/officeart/2005/8/layout/process1"/>
    <dgm:cxn modelId="{1CF823F8-9BEB-4ADE-BF5B-2575149B77C3}" type="presParOf" srcId="{72D7A992-5B8B-4149-B081-D9D02EA656B7}" destId="{A7547109-5F0D-4ADE-87E5-6BAF97F2397E}" srcOrd="3" destOrd="0" presId="urn:microsoft.com/office/officeart/2005/8/layout/process1"/>
    <dgm:cxn modelId="{9235EB99-D901-4D8F-A52C-63B701313F23}" type="presParOf" srcId="{A7547109-5F0D-4ADE-87E5-6BAF97F2397E}" destId="{D63F554D-6F19-464C-B5F1-7F3FE2942139}" srcOrd="0" destOrd="0" presId="urn:microsoft.com/office/officeart/2005/8/layout/process1"/>
    <dgm:cxn modelId="{CA330C59-0C9D-4645-81D6-754BBACB8183}" type="presParOf" srcId="{72D7A992-5B8B-4149-B081-D9D02EA656B7}" destId="{E69BAE81-18A7-41AE-AAFC-DE1F46358970}" srcOrd="4" destOrd="0" presId="urn:microsoft.com/office/officeart/2005/8/layout/process1"/>
    <dgm:cxn modelId="{ECFA576F-BFCB-458D-810B-C93421195DC0}" type="presParOf" srcId="{72D7A992-5B8B-4149-B081-D9D02EA656B7}" destId="{F0F24DC1-A566-4D5C-9AF8-003AE6846543}" srcOrd="5" destOrd="0" presId="urn:microsoft.com/office/officeart/2005/8/layout/process1"/>
    <dgm:cxn modelId="{B88B1C62-A8B6-4F00-92EA-0FB5A4A6E7D0}" type="presParOf" srcId="{F0F24DC1-A566-4D5C-9AF8-003AE6846543}" destId="{2AAA55B5-E30F-4985-8F76-3EC72F7B006D}" srcOrd="0" destOrd="0" presId="urn:microsoft.com/office/officeart/2005/8/layout/process1"/>
    <dgm:cxn modelId="{D9C20D3C-3E98-4672-81E8-1E71127B5E2C}" type="presParOf" srcId="{72D7A992-5B8B-4149-B081-D9D02EA656B7}" destId="{C86CE006-3CB6-4C0D-9022-6D055B5D55AA}" srcOrd="6" destOrd="0" presId="urn:microsoft.com/office/officeart/2005/8/layout/process1"/>
    <dgm:cxn modelId="{B54C7727-DC36-4762-AEAE-4C625AD8D244}" type="presParOf" srcId="{72D7A992-5B8B-4149-B081-D9D02EA656B7}" destId="{22EF6FE0-71D4-4F6E-BD8E-B94C60369267}" srcOrd="7" destOrd="0" presId="urn:microsoft.com/office/officeart/2005/8/layout/process1"/>
    <dgm:cxn modelId="{D397E834-9A9C-436B-95EA-37AC3049CBD6}" type="presParOf" srcId="{22EF6FE0-71D4-4F6E-BD8E-B94C60369267}" destId="{D5C44489-3C79-41EB-AC7C-4E5A04B1450D}" srcOrd="0" destOrd="0" presId="urn:microsoft.com/office/officeart/2005/8/layout/process1"/>
    <dgm:cxn modelId="{CB6BE313-86B6-43A5-B407-3FE21C398A8A}" type="presParOf" srcId="{72D7A992-5B8B-4149-B081-D9D02EA656B7}" destId="{ED7423FA-AEFF-4600-AF6A-31792285A7FE}" srcOrd="8" destOrd="0" presId="urn:microsoft.com/office/officeart/2005/8/layout/process1"/>
    <dgm:cxn modelId="{5BABC0D2-71F3-4FCE-A994-F54327AF8A5D}" type="presParOf" srcId="{72D7A992-5B8B-4149-B081-D9D02EA656B7}" destId="{C90A98AF-527A-4CE5-A38C-050BA0A38C58}" srcOrd="9" destOrd="0" presId="urn:microsoft.com/office/officeart/2005/8/layout/process1"/>
    <dgm:cxn modelId="{B2C708D6-EED0-4DC3-8FD5-D78DE36D162D}" type="presParOf" srcId="{C90A98AF-527A-4CE5-A38C-050BA0A38C58}" destId="{301A8A41-D091-46ED-9129-2CAAF1CFE5A2}" srcOrd="0" destOrd="0" presId="urn:microsoft.com/office/officeart/2005/8/layout/process1"/>
    <dgm:cxn modelId="{F58EA086-4CF2-430A-9E68-8DFB3C4FE7A0}" type="presParOf" srcId="{72D7A992-5B8B-4149-B081-D9D02EA656B7}" destId="{2277E59D-1D5C-49F6-985E-53C068665852}" srcOrd="10" destOrd="0" presId="urn:microsoft.com/office/officeart/2005/8/layout/process1"/>
    <dgm:cxn modelId="{0EB96912-25FF-41B5-AD23-15A7AFEDE88A}" type="presParOf" srcId="{72D7A992-5B8B-4149-B081-D9D02EA656B7}" destId="{3443A084-72EE-45D9-9E42-F33EAFF8B0A1}" srcOrd="11" destOrd="0" presId="urn:microsoft.com/office/officeart/2005/8/layout/process1"/>
    <dgm:cxn modelId="{2B35E973-E0DA-4657-A4F7-915FDC58E8C1}" type="presParOf" srcId="{3443A084-72EE-45D9-9E42-F33EAFF8B0A1}" destId="{36BB4F1A-A32A-42EA-98F9-56CE3DD4EEEC}" srcOrd="0" destOrd="0" presId="urn:microsoft.com/office/officeart/2005/8/layout/process1"/>
    <dgm:cxn modelId="{403D5570-6A43-4123-A43B-E8B987D14668}" type="presParOf" srcId="{72D7A992-5B8B-4149-B081-D9D02EA656B7}" destId="{DF042B7C-D5A4-4E1C-BFF2-7F13550EB839}"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F02D260-5F65-4F29-8CE6-665E317D6F9A}">
      <dgm:prSet phldrT="[Text]"/>
      <dgm:spPr>
        <a:ln w="57150">
          <a:solidFill>
            <a:schemeClr val="tx1"/>
          </a:solidFill>
        </a:ln>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a:ln w="57150">
          <a:solidFill>
            <a:schemeClr val="tx1"/>
          </a:solidFill>
        </a:ln>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a:solidFill>
            <a:schemeClr val="tx1"/>
          </a:solidFill>
        </a:ln>
      </dgm:spPr>
      <dgm:t>
        <a:bodyPr/>
        <a:lstStyle/>
        <a:p>
          <a:r>
            <a:rPr lang="en-US" dirty="0" smtClean="0"/>
            <a:t>Shape</a:t>
          </a:r>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w="57150">
          <a:solidFill>
            <a:schemeClr val="tx1"/>
          </a:solidFill>
          <a:prstDash val="sysDash"/>
        </a:ln>
      </dgm:spPr>
      <dgm:t>
        <a:bodyPr/>
        <a:lstStyle/>
        <a:p>
          <a:r>
            <a:rPr lang="en-US" dirty="0" smtClean="0"/>
            <a:t>Wrapper (Bottleneck)</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US"/>
        </a:p>
      </dgm:t>
    </dgm:pt>
    <dgm:pt modelId="{DF02D260-5F65-4F29-8CE6-665E317D6F9A}">
      <dgm:prSet phldrT="[Text]"/>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dgm:spPr>
      <dgm:t>
        <a:bodyPr/>
        <a:lstStyle/>
        <a:p>
          <a:r>
            <a:rPr lang="en-US" dirty="0" smtClean="0"/>
            <a:t>Shape</a:t>
          </a:r>
        </a:p>
        <a:p>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a:prstDash val="dash"/>
        </a:ln>
      </dgm:spPr>
      <dgm:t>
        <a:bodyPr/>
        <a:lstStyle/>
        <a:p>
          <a:r>
            <a:rPr lang="en-US" dirty="0" smtClean="0"/>
            <a:t>Wrapper</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0D8F81-EBD4-40C3-B8FB-7C71BE5847F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F02D260-5F65-4F29-8CE6-665E317D6F9A}">
      <dgm:prSet phldrT="[Text]"/>
      <dgm:spPr>
        <a:ln w="57150">
          <a:solidFill>
            <a:schemeClr val="tx1"/>
          </a:solidFill>
        </a:ln>
      </dgm:spPr>
      <dgm:t>
        <a:bodyPr/>
        <a:lstStyle/>
        <a:p>
          <a:r>
            <a:rPr lang="en-US" dirty="0" smtClean="0"/>
            <a:t>Perfume</a:t>
          </a:r>
          <a:endParaRPr lang="en-US" dirty="0"/>
        </a:p>
      </dgm:t>
    </dgm:pt>
    <dgm:pt modelId="{CBD0373F-EAC6-45B8-84B3-4E837C5A2F28}" type="parTrans" cxnId="{DA6E2AFA-97CB-4005-B8F2-BA69CE233571}">
      <dgm:prSet/>
      <dgm:spPr/>
      <dgm:t>
        <a:bodyPr/>
        <a:lstStyle/>
        <a:p>
          <a:endParaRPr lang="en-US"/>
        </a:p>
      </dgm:t>
    </dgm:pt>
    <dgm:pt modelId="{82875908-3A05-4649-915B-BF2988D0883F}" type="sibTrans" cxnId="{DA6E2AFA-97CB-4005-B8F2-BA69CE233571}">
      <dgm:prSet/>
      <dgm:spPr/>
      <dgm:t>
        <a:bodyPr/>
        <a:lstStyle/>
        <a:p>
          <a:endParaRPr lang="en-US"/>
        </a:p>
      </dgm:t>
    </dgm:pt>
    <dgm:pt modelId="{284B5DC7-8BEE-47F9-8E25-4C85EB9DC461}">
      <dgm:prSet phldrT="[Text]"/>
      <dgm:spPr>
        <a:ln w="57150">
          <a:solidFill>
            <a:schemeClr val="tx1"/>
          </a:solidFill>
        </a:ln>
      </dgm:spPr>
      <dgm:t>
        <a:bodyPr/>
        <a:lstStyle/>
        <a:p>
          <a:r>
            <a:rPr lang="en-US" dirty="0" smtClean="0"/>
            <a:t>Colour</a:t>
          </a:r>
          <a:endParaRPr lang="en-US" dirty="0"/>
        </a:p>
      </dgm:t>
    </dgm:pt>
    <dgm:pt modelId="{15A1BF37-5D47-4498-BC83-68F119FBDA3B}" type="parTrans" cxnId="{67996279-F427-40EB-B722-93341F27C6F5}">
      <dgm:prSet/>
      <dgm:spPr/>
      <dgm:t>
        <a:bodyPr/>
        <a:lstStyle/>
        <a:p>
          <a:endParaRPr lang="en-US"/>
        </a:p>
      </dgm:t>
    </dgm:pt>
    <dgm:pt modelId="{149DF0A5-4254-4A4C-8387-6551FEF37E19}" type="sibTrans" cxnId="{67996279-F427-40EB-B722-93341F27C6F5}">
      <dgm:prSet/>
      <dgm:spPr/>
      <dgm:t>
        <a:bodyPr/>
        <a:lstStyle/>
        <a:p>
          <a:endParaRPr lang="en-US"/>
        </a:p>
      </dgm:t>
    </dgm:pt>
    <dgm:pt modelId="{44A11DEB-700A-48F8-A2C8-C0E9051B232E}">
      <dgm:prSet phldrT="[Text]"/>
      <dgm:spPr>
        <a:ln w="57150">
          <a:solidFill>
            <a:schemeClr val="tx1"/>
          </a:solidFill>
        </a:ln>
      </dgm:spPr>
      <dgm:t>
        <a:bodyPr/>
        <a:lstStyle/>
        <a:p>
          <a:r>
            <a:rPr lang="en-US" dirty="0" smtClean="0"/>
            <a:t>Shape</a:t>
          </a:r>
          <a:endParaRPr lang="en-US" dirty="0"/>
        </a:p>
      </dgm:t>
    </dgm:pt>
    <dgm:pt modelId="{FEF7FCEC-B5D2-40EA-A267-97F588CF007E}" type="parTrans" cxnId="{08BB261D-A660-46DC-B67A-A65D8A705428}">
      <dgm:prSet/>
      <dgm:spPr/>
      <dgm:t>
        <a:bodyPr/>
        <a:lstStyle/>
        <a:p>
          <a:endParaRPr lang="en-US"/>
        </a:p>
      </dgm:t>
    </dgm:pt>
    <dgm:pt modelId="{68C1F154-B9C1-4D4F-90D8-A119491EE5E5}" type="sibTrans" cxnId="{08BB261D-A660-46DC-B67A-A65D8A705428}">
      <dgm:prSet/>
      <dgm:spPr/>
      <dgm:t>
        <a:bodyPr/>
        <a:lstStyle/>
        <a:p>
          <a:endParaRPr lang="en-US"/>
        </a:p>
      </dgm:t>
    </dgm:pt>
    <dgm:pt modelId="{7C332D12-9975-4203-9B8C-789CBAC626EA}">
      <dgm:prSet phldrT="[Text]"/>
      <dgm:spPr>
        <a:ln w="57150">
          <a:solidFill>
            <a:schemeClr val="tx1"/>
          </a:solidFill>
          <a:prstDash val="sysDash"/>
        </a:ln>
      </dgm:spPr>
      <dgm:t>
        <a:bodyPr/>
        <a:lstStyle/>
        <a:p>
          <a:r>
            <a:rPr lang="en-US" dirty="0" smtClean="0"/>
            <a:t>Wrapper (Bottleneck)</a:t>
          </a:r>
          <a:endParaRPr lang="en-US" dirty="0"/>
        </a:p>
      </dgm:t>
    </dgm:pt>
    <dgm:pt modelId="{E5178E20-448C-4B1C-A010-F0A796FE1F76}" type="parTrans" cxnId="{5CBD29BF-63E0-4177-A491-F143FA47434D}">
      <dgm:prSet/>
      <dgm:spPr/>
      <dgm:t>
        <a:bodyPr/>
        <a:lstStyle/>
        <a:p>
          <a:endParaRPr lang="en-US"/>
        </a:p>
      </dgm:t>
    </dgm:pt>
    <dgm:pt modelId="{A0BF51CC-768F-41E4-8D4E-7FD13CEFF29C}" type="sibTrans" cxnId="{5CBD29BF-63E0-4177-A491-F143FA47434D}">
      <dgm:prSet/>
      <dgm:spPr/>
      <dgm:t>
        <a:bodyPr/>
        <a:lstStyle/>
        <a:p>
          <a:endParaRPr lang="en-US"/>
        </a:p>
      </dgm:t>
    </dgm:pt>
    <dgm:pt modelId="{03D7C223-28A3-47E1-BCB4-9AA7C6543605}" type="pres">
      <dgm:prSet presAssocID="{060D8F81-EBD4-40C3-B8FB-7C71BE5847FD}" presName="diagram" presStyleCnt="0">
        <dgm:presLayoutVars>
          <dgm:dir/>
          <dgm:resizeHandles val="exact"/>
        </dgm:presLayoutVars>
      </dgm:prSet>
      <dgm:spPr/>
      <dgm:t>
        <a:bodyPr/>
        <a:lstStyle/>
        <a:p>
          <a:endParaRPr lang="en-US"/>
        </a:p>
      </dgm:t>
    </dgm:pt>
    <dgm:pt modelId="{9F4C749E-5CB3-4BBE-A532-DDA3A27D1FC5}" type="pres">
      <dgm:prSet presAssocID="{DF02D260-5F65-4F29-8CE6-665E317D6F9A}" presName="node" presStyleLbl="node1" presStyleIdx="0" presStyleCnt="4">
        <dgm:presLayoutVars>
          <dgm:bulletEnabled val="1"/>
        </dgm:presLayoutVars>
      </dgm:prSet>
      <dgm:spPr/>
      <dgm:t>
        <a:bodyPr/>
        <a:lstStyle/>
        <a:p>
          <a:endParaRPr lang="en-US"/>
        </a:p>
      </dgm:t>
    </dgm:pt>
    <dgm:pt modelId="{5FEA674D-417D-4463-B7B1-3C6E5571F770}" type="pres">
      <dgm:prSet presAssocID="{82875908-3A05-4649-915B-BF2988D0883F}" presName="sibTrans" presStyleCnt="0"/>
      <dgm:spPr/>
    </dgm:pt>
    <dgm:pt modelId="{6B9E44CC-EA96-46AB-891B-C3294CF6818B}" type="pres">
      <dgm:prSet presAssocID="{284B5DC7-8BEE-47F9-8E25-4C85EB9DC461}" presName="node" presStyleLbl="node1" presStyleIdx="1" presStyleCnt="4">
        <dgm:presLayoutVars>
          <dgm:bulletEnabled val="1"/>
        </dgm:presLayoutVars>
      </dgm:prSet>
      <dgm:spPr/>
      <dgm:t>
        <a:bodyPr/>
        <a:lstStyle/>
        <a:p>
          <a:endParaRPr lang="en-US"/>
        </a:p>
      </dgm:t>
    </dgm:pt>
    <dgm:pt modelId="{8B84951E-2AAF-4E30-8787-43F053C04E99}" type="pres">
      <dgm:prSet presAssocID="{149DF0A5-4254-4A4C-8387-6551FEF37E19}" presName="sibTrans" presStyleCnt="0"/>
      <dgm:spPr/>
    </dgm:pt>
    <dgm:pt modelId="{2115DD0D-A6ED-4C69-A1C1-B5B393FE2FA0}" type="pres">
      <dgm:prSet presAssocID="{44A11DEB-700A-48F8-A2C8-C0E9051B232E}" presName="node" presStyleLbl="node1" presStyleIdx="2" presStyleCnt="4">
        <dgm:presLayoutVars>
          <dgm:bulletEnabled val="1"/>
        </dgm:presLayoutVars>
      </dgm:prSet>
      <dgm:spPr/>
      <dgm:t>
        <a:bodyPr/>
        <a:lstStyle/>
        <a:p>
          <a:endParaRPr lang="en-US"/>
        </a:p>
      </dgm:t>
    </dgm:pt>
    <dgm:pt modelId="{00676E32-3647-40F5-8B68-7003138C06C5}" type="pres">
      <dgm:prSet presAssocID="{68C1F154-B9C1-4D4F-90D8-A119491EE5E5}" presName="sibTrans" presStyleCnt="0"/>
      <dgm:spPr/>
    </dgm:pt>
    <dgm:pt modelId="{63621EBC-575D-4D72-9217-CF225C751268}" type="pres">
      <dgm:prSet presAssocID="{7C332D12-9975-4203-9B8C-789CBAC626EA}" presName="node" presStyleLbl="node1" presStyleIdx="3" presStyleCnt="4">
        <dgm:presLayoutVars>
          <dgm:bulletEnabled val="1"/>
        </dgm:presLayoutVars>
      </dgm:prSet>
      <dgm:spPr/>
      <dgm:t>
        <a:bodyPr/>
        <a:lstStyle/>
        <a:p>
          <a:endParaRPr lang="en-US"/>
        </a:p>
      </dgm:t>
    </dgm:pt>
  </dgm:ptLst>
  <dgm:cxnLst>
    <dgm:cxn modelId="{5CBD29BF-63E0-4177-A491-F143FA47434D}" srcId="{060D8F81-EBD4-40C3-B8FB-7C71BE5847FD}" destId="{7C332D12-9975-4203-9B8C-789CBAC626EA}" srcOrd="3" destOrd="0" parTransId="{E5178E20-448C-4B1C-A010-F0A796FE1F76}" sibTransId="{A0BF51CC-768F-41E4-8D4E-7FD13CEFF29C}"/>
    <dgm:cxn modelId="{1256E7B3-2948-4857-8179-B750DEFC0A32}" type="presOf" srcId="{7C332D12-9975-4203-9B8C-789CBAC626EA}" destId="{63621EBC-575D-4D72-9217-CF225C751268}" srcOrd="0" destOrd="0" presId="urn:microsoft.com/office/officeart/2005/8/layout/default"/>
    <dgm:cxn modelId="{3D9BF167-35B0-4FE7-BD27-C0E6D5E3B5DA}" type="presOf" srcId="{DF02D260-5F65-4F29-8CE6-665E317D6F9A}" destId="{9F4C749E-5CB3-4BBE-A532-DDA3A27D1FC5}" srcOrd="0" destOrd="0" presId="urn:microsoft.com/office/officeart/2005/8/layout/default"/>
    <dgm:cxn modelId="{67996279-F427-40EB-B722-93341F27C6F5}" srcId="{060D8F81-EBD4-40C3-B8FB-7C71BE5847FD}" destId="{284B5DC7-8BEE-47F9-8E25-4C85EB9DC461}" srcOrd="1" destOrd="0" parTransId="{15A1BF37-5D47-4498-BC83-68F119FBDA3B}" sibTransId="{149DF0A5-4254-4A4C-8387-6551FEF37E19}"/>
    <dgm:cxn modelId="{2E4D1AAC-2EA0-4717-895F-B2D6FD8574FF}" type="presOf" srcId="{060D8F81-EBD4-40C3-B8FB-7C71BE5847FD}" destId="{03D7C223-28A3-47E1-BCB4-9AA7C6543605}" srcOrd="0" destOrd="0" presId="urn:microsoft.com/office/officeart/2005/8/layout/default"/>
    <dgm:cxn modelId="{9DC2EEF7-DBAF-436D-9F3C-562E00C92973}" type="presOf" srcId="{284B5DC7-8BEE-47F9-8E25-4C85EB9DC461}" destId="{6B9E44CC-EA96-46AB-891B-C3294CF6818B}" srcOrd="0" destOrd="0" presId="urn:microsoft.com/office/officeart/2005/8/layout/default"/>
    <dgm:cxn modelId="{DA6E2AFA-97CB-4005-B8F2-BA69CE233571}" srcId="{060D8F81-EBD4-40C3-B8FB-7C71BE5847FD}" destId="{DF02D260-5F65-4F29-8CE6-665E317D6F9A}" srcOrd="0" destOrd="0" parTransId="{CBD0373F-EAC6-45B8-84B3-4E837C5A2F28}" sibTransId="{82875908-3A05-4649-915B-BF2988D0883F}"/>
    <dgm:cxn modelId="{A676884E-2EE1-4434-A9B3-F3AD8747A531}" type="presOf" srcId="{44A11DEB-700A-48F8-A2C8-C0E9051B232E}" destId="{2115DD0D-A6ED-4C69-A1C1-B5B393FE2FA0}" srcOrd="0" destOrd="0" presId="urn:microsoft.com/office/officeart/2005/8/layout/default"/>
    <dgm:cxn modelId="{08BB261D-A660-46DC-B67A-A65D8A705428}" srcId="{060D8F81-EBD4-40C3-B8FB-7C71BE5847FD}" destId="{44A11DEB-700A-48F8-A2C8-C0E9051B232E}" srcOrd="2" destOrd="0" parTransId="{FEF7FCEC-B5D2-40EA-A267-97F588CF007E}" sibTransId="{68C1F154-B9C1-4D4F-90D8-A119491EE5E5}"/>
    <dgm:cxn modelId="{915E5A9A-381B-4BB7-9938-438C76C08280}" type="presParOf" srcId="{03D7C223-28A3-47E1-BCB4-9AA7C6543605}" destId="{9F4C749E-5CB3-4BBE-A532-DDA3A27D1FC5}" srcOrd="0" destOrd="0" presId="urn:microsoft.com/office/officeart/2005/8/layout/default"/>
    <dgm:cxn modelId="{A6FDB0DF-E1D6-4CD0-B129-F64E142819F7}" type="presParOf" srcId="{03D7C223-28A3-47E1-BCB4-9AA7C6543605}" destId="{5FEA674D-417D-4463-B7B1-3C6E5571F770}" srcOrd="1" destOrd="0" presId="urn:microsoft.com/office/officeart/2005/8/layout/default"/>
    <dgm:cxn modelId="{332E1758-3620-474F-9DD2-33061F1A7403}" type="presParOf" srcId="{03D7C223-28A3-47E1-BCB4-9AA7C6543605}" destId="{6B9E44CC-EA96-46AB-891B-C3294CF6818B}" srcOrd="2" destOrd="0" presId="urn:microsoft.com/office/officeart/2005/8/layout/default"/>
    <dgm:cxn modelId="{DD04333D-B99C-4CB6-BC03-33A7AC7EF853}" type="presParOf" srcId="{03D7C223-28A3-47E1-BCB4-9AA7C6543605}" destId="{8B84951E-2AAF-4E30-8787-43F053C04E99}" srcOrd="3" destOrd="0" presId="urn:microsoft.com/office/officeart/2005/8/layout/default"/>
    <dgm:cxn modelId="{A588CADE-4091-45D0-B8D9-E4EA2EDE8AC9}" type="presParOf" srcId="{03D7C223-28A3-47E1-BCB4-9AA7C6543605}" destId="{2115DD0D-A6ED-4C69-A1C1-B5B393FE2FA0}" srcOrd="4" destOrd="0" presId="urn:microsoft.com/office/officeart/2005/8/layout/default"/>
    <dgm:cxn modelId="{A6116DE6-1BA6-4E9D-AFEE-2E4F2CEB6B39}" type="presParOf" srcId="{03D7C223-28A3-47E1-BCB4-9AA7C6543605}" destId="{00676E32-3647-40F5-8B68-7003138C06C5}" srcOrd="5" destOrd="0" presId="urn:microsoft.com/office/officeart/2005/8/layout/default"/>
    <dgm:cxn modelId="{6D39F581-142C-4894-B6AA-8ED5CA868B2D}" type="presParOf" srcId="{03D7C223-28A3-47E1-BCB4-9AA7C6543605}" destId="{63621EBC-575D-4D72-9217-CF225C751268}" srcOrd="6" destOrd="0" presId="urn:microsoft.com/office/officeart/2005/8/layout/defaul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E593C-E8AC-4BD6-9C4C-0418164B711D}">
      <dsp:nvSpPr>
        <dsp:cNvPr id="0" name=""/>
        <dsp:cNvSpPr/>
      </dsp:nvSpPr>
      <dsp:spPr>
        <a:xfrm>
          <a:off x="2949"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Identify customer needs</a:t>
          </a:r>
          <a:endParaRPr lang="en-US" sz="1300" kern="1200" dirty="0"/>
        </a:p>
      </dsp:txBody>
      <dsp:txXfrm>
        <a:off x="23495" y="831822"/>
        <a:ext cx="1075686" cy="660384"/>
      </dsp:txXfrm>
    </dsp:sp>
    <dsp:sp modelId="{88A46E1F-20D8-4714-A82D-42D6566EB992}">
      <dsp:nvSpPr>
        <dsp:cNvPr id="0" name=""/>
        <dsp:cNvSpPr/>
      </dsp:nvSpPr>
      <dsp:spPr>
        <a:xfrm>
          <a:off x="123140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231405" y="1078926"/>
        <a:ext cx="165730" cy="166177"/>
      </dsp:txXfrm>
    </dsp:sp>
    <dsp:sp modelId="{5B574DE8-B6BA-4E13-94D7-F690076FDEE8}">
      <dsp:nvSpPr>
        <dsp:cNvPr id="0" name=""/>
        <dsp:cNvSpPr/>
      </dsp:nvSpPr>
      <dsp:spPr>
        <a:xfrm>
          <a:off x="156643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Establish the target</a:t>
          </a:r>
          <a:endParaRPr lang="en-US" sz="1300" kern="1200" dirty="0"/>
        </a:p>
      </dsp:txBody>
      <dsp:txXfrm>
        <a:off x="1586984" y="831822"/>
        <a:ext cx="1075686" cy="660384"/>
      </dsp:txXfrm>
    </dsp:sp>
    <dsp:sp modelId="{A7547109-5F0D-4ADE-87E5-6BAF97F2397E}">
      <dsp:nvSpPr>
        <dsp:cNvPr id="0" name=""/>
        <dsp:cNvSpPr/>
      </dsp:nvSpPr>
      <dsp:spPr>
        <a:xfrm>
          <a:off x="279489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794895" y="1078926"/>
        <a:ext cx="165730" cy="166177"/>
      </dsp:txXfrm>
    </dsp:sp>
    <dsp:sp modelId="{E69BAE81-18A7-41AE-AAFC-DE1F46358970}">
      <dsp:nvSpPr>
        <dsp:cNvPr id="0" name=""/>
        <dsp:cNvSpPr/>
      </dsp:nvSpPr>
      <dsp:spPr>
        <a:xfrm>
          <a:off x="3129928" y="811276"/>
          <a:ext cx="1116778" cy="701476"/>
        </a:xfrm>
        <a:prstGeom prst="roundRect">
          <a:avLst>
            <a:gd name="adj" fmla="val 10000"/>
          </a:avLst>
        </a:prstGeom>
        <a:solidFill>
          <a:schemeClr val="bg1">
            <a:lumMod val="8500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Concepts Generation</a:t>
          </a:r>
          <a:endParaRPr lang="en-US" sz="1300" kern="1200" dirty="0"/>
        </a:p>
      </dsp:txBody>
      <dsp:txXfrm>
        <a:off x="3150474" y="831822"/>
        <a:ext cx="1075686" cy="660384"/>
      </dsp:txXfrm>
    </dsp:sp>
    <dsp:sp modelId="{F0F24DC1-A566-4D5C-9AF8-003AE6846543}">
      <dsp:nvSpPr>
        <dsp:cNvPr id="0" name=""/>
        <dsp:cNvSpPr/>
      </dsp:nvSpPr>
      <dsp:spPr>
        <a:xfrm>
          <a:off x="435838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358385" y="1078926"/>
        <a:ext cx="165730" cy="166177"/>
      </dsp:txXfrm>
    </dsp:sp>
    <dsp:sp modelId="{C86CE006-3CB6-4C0D-9022-6D055B5D55AA}">
      <dsp:nvSpPr>
        <dsp:cNvPr id="0" name=""/>
        <dsp:cNvSpPr/>
      </dsp:nvSpPr>
      <dsp:spPr>
        <a:xfrm>
          <a:off x="4693418" y="811276"/>
          <a:ext cx="1116778" cy="701476"/>
        </a:xfrm>
        <a:prstGeom prst="roundRect">
          <a:avLst>
            <a:gd name="adj" fmla="val 10000"/>
          </a:avLst>
        </a:prstGeom>
        <a:solidFill>
          <a:schemeClr val="bg1">
            <a:lumMod val="8500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 Selection</a:t>
          </a:r>
          <a:endParaRPr lang="en-US" sz="1300" kern="1200" dirty="0"/>
        </a:p>
      </dsp:txBody>
      <dsp:txXfrm>
        <a:off x="4713964" y="831822"/>
        <a:ext cx="1075686" cy="660384"/>
      </dsp:txXfrm>
    </dsp:sp>
    <dsp:sp modelId="{22EF6FE0-71D4-4F6E-BD8E-B94C60369267}">
      <dsp:nvSpPr>
        <dsp:cNvPr id="0" name=""/>
        <dsp:cNvSpPr/>
      </dsp:nvSpPr>
      <dsp:spPr>
        <a:xfrm>
          <a:off x="592187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921875" y="1078926"/>
        <a:ext cx="165730" cy="166177"/>
      </dsp:txXfrm>
    </dsp:sp>
    <dsp:sp modelId="{ED7423FA-AEFF-4600-AF6A-31792285A7FE}">
      <dsp:nvSpPr>
        <dsp:cNvPr id="0" name=""/>
        <dsp:cNvSpPr/>
      </dsp:nvSpPr>
      <dsp:spPr>
        <a:xfrm>
          <a:off x="6256908" y="811276"/>
          <a:ext cx="1116778" cy="701476"/>
        </a:xfrm>
        <a:prstGeom prst="roundRect">
          <a:avLst>
            <a:gd name="adj" fmla="val 10000"/>
          </a:avLst>
        </a:prstGeom>
        <a:solidFill>
          <a:schemeClr val="bg1">
            <a:lumMod val="8500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Concept Testing</a:t>
          </a:r>
          <a:endParaRPr lang="en-US" sz="1300" kern="1200" dirty="0"/>
        </a:p>
      </dsp:txBody>
      <dsp:txXfrm>
        <a:off x="6277454" y="831822"/>
        <a:ext cx="1075686" cy="660384"/>
      </dsp:txXfrm>
    </dsp:sp>
    <dsp:sp modelId="{C90A98AF-527A-4CE5-A38C-050BA0A38C58}">
      <dsp:nvSpPr>
        <dsp:cNvPr id="0" name=""/>
        <dsp:cNvSpPr/>
      </dsp:nvSpPr>
      <dsp:spPr>
        <a:xfrm>
          <a:off x="7485365"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7485365" y="1078926"/>
        <a:ext cx="165730" cy="166177"/>
      </dsp:txXfrm>
    </dsp:sp>
    <dsp:sp modelId="{2277E59D-1D5C-49F6-985E-53C068665852}">
      <dsp:nvSpPr>
        <dsp:cNvPr id="0" name=""/>
        <dsp:cNvSpPr/>
      </dsp:nvSpPr>
      <dsp:spPr>
        <a:xfrm>
          <a:off x="782039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Final Specifications</a:t>
          </a:r>
          <a:endParaRPr lang="en-US" sz="1300" kern="1200" dirty="0"/>
        </a:p>
      </dsp:txBody>
      <dsp:txXfrm>
        <a:off x="7840944" y="831822"/>
        <a:ext cx="1075686" cy="660384"/>
      </dsp:txXfrm>
    </dsp:sp>
    <dsp:sp modelId="{3443A084-72EE-45D9-9E42-F33EAFF8B0A1}">
      <dsp:nvSpPr>
        <dsp:cNvPr id="0" name=""/>
        <dsp:cNvSpPr/>
      </dsp:nvSpPr>
      <dsp:spPr>
        <a:xfrm>
          <a:off x="9048854" y="1023534"/>
          <a:ext cx="236757" cy="27696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9048854" y="1078926"/>
        <a:ext cx="165730" cy="166177"/>
      </dsp:txXfrm>
    </dsp:sp>
    <dsp:sp modelId="{DF042B7C-D5A4-4E1C-BFF2-7F13550EB839}">
      <dsp:nvSpPr>
        <dsp:cNvPr id="0" name=""/>
        <dsp:cNvSpPr/>
      </dsp:nvSpPr>
      <dsp:spPr>
        <a:xfrm>
          <a:off x="9383888" y="811276"/>
          <a:ext cx="1116778" cy="70147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Development plans</a:t>
          </a:r>
          <a:endParaRPr lang="en-US" sz="1300" kern="1200" dirty="0"/>
        </a:p>
      </dsp:txBody>
      <dsp:txXfrm>
        <a:off x="9404434" y="831822"/>
        <a:ext cx="1075686" cy="660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accent2">
            <a:hueOff val="0"/>
            <a:satOff val="0"/>
            <a:lumOff val="0"/>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Perfume</a:t>
          </a:r>
          <a:endParaRPr lang="en-US" sz="43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accent2">
            <a:hueOff val="-485121"/>
            <a:satOff val="-27976"/>
            <a:lumOff val="2876"/>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Colour</a:t>
          </a:r>
          <a:endParaRPr lang="en-US" sz="43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accent2">
            <a:hueOff val="-970242"/>
            <a:satOff val="-55952"/>
            <a:lumOff val="5752"/>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Shape</a:t>
          </a:r>
          <a:endParaRPr lang="en-US" sz="43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accent2">
            <a:hueOff val="-1455363"/>
            <a:satOff val="-83928"/>
            <a:lumOff val="8628"/>
            <a:alphaOff val="0"/>
          </a:schemeClr>
        </a:solidFill>
        <a:ln w="57150" cap="flat" cmpd="sng" algn="ctr">
          <a:solidFill>
            <a:schemeClr val="tx1"/>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 (Bottleneck)</a:t>
          </a:r>
          <a:endParaRPr lang="en-US" sz="4300" kern="1200" dirty="0"/>
        </a:p>
      </dsp:txBody>
      <dsp:txXfrm>
        <a:off x="3405981" y="2323402"/>
        <a:ext cx="3095625" cy="18573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Perfume</a:t>
          </a:r>
          <a:endParaRPr lang="en-US" sz="45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Colour</a:t>
          </a:r>
          <a:endParaRPr lang="en-US" sz="45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lt1">
            <a:hueOff val="0"/>
            <a:satOff val="0"/>
            <a:lumOff val="0"/>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Shape</a:t>
          </a:r>
        </a:p>
        <a:p>
          <a:pPr lvl="0" algn="ctr" defTabSz="2000250">
            <a:lnSpc>
              <a:spcPct val="90000"/>
            </a:lnSpc>
            <a:spcBef>
              <a:spcPct val="0"/>
            </a:spcBef>
            <a:spcAft>
              <a:spcPct val="35000"/>
            </a:spcAft>
          </a:pPr>
          <a:endParaRPr lang="en-US" sz="45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lt1">
            <a:hueOff val="0"/>
            <a:satOff val="0"/>
            <a:lumOff val="0"/>
            <a:alphaOff val="0"/>
          </a:schemeClr>
        </a:solidFill>
        <a:ln w="12700" cap="flat" cmpd="sng" algn="ctr">
          <a:solidFill>
            <a:scrgbClr r="0" g="0" b="0"/>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a:lnSpc>
              <a:spcPct val="90000"/>
            </a:lnSpc>
            <a:spcBef>
              <a:spcPct val="0"/>
            </a:spcBef>
            <a:spcAft>
              <a:spcPct val="35000"/>
            </a:spcAft>
          </a:pPr>
          <a:r>
            <a:rPr lang="en-US" sz="4500" kern="1200" dirty="0" smtClean="0"/>
            <a:t>Wrapper</a:t>
          </a:r>
          <a:endParaRPr lang="en-US" sz="4500" kern="1200" dirty="0"/>
        </a:p>
      </dsp:txBody>
      <dsp:txXfrm>
        <a:off x="3405981" y="2323402"/>
        <a:ext cx="3095625" cy="18573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749E-5CB3-4BBE-A532-DDA3A27D1FC5}">
      <dsp:nvSpPr>
        <dsp:cNvPr id="0" name=""/>
        <dsp:cNvSpPr/>
      </dsp:nvSpPr>
      <dsp:spPr>
        <a:xfrm>
          <a:off x="793" y="156464"/>
          <a:ext cx="3095625" cy="1857375"/>
        </a:xfrm>
        <a:prstGeom prst="rect">
          <a:avLst/>
        </a:prstGeom>
        <a:solidFill>
          <a:schemeClr val="accent2">
            <a:hueOff val="0"/>
            <a:satOff val="0"/>
            <a:lumOff val="0"/>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Perfume</a:t>
          </a:r>
          <a:endParaRPr lang="en-US" sz="4300" kern="1200" dirty="0"/>
        </a:p>
      </dsp:txBody>
      <dsp:txXfrm>
        <a:off x="793" y="156464"/>
        <a:ext cx="3095625" cy="1857375"/>
      </dsp:txXfrm>
    </dsp:sp>
    <dsp:sp modelId="{6B9E44CC-EA96-46AB-891B-C3294CF6818B}">
      <dsp:nvSpPr>
        <dsp:cNvPr id="0" name=""/>
        <dsp:cNvSpPr/>
      </dsp:nvSpPr>
      <dsp:spPr>
        <a:xfrm>
          <a:off x="3405981" y="156464"/>
          <a:ext cx="3095625" cy="1857375"/>
        </a:xfrm>
        <a:prstGeom prst="rect">
          <a:avLst/>
        </a:prstGeom>
        <a:solidFill>
          <a:schemeClr val="accent2">
            <a:hueOff val="-485121"/>
            <a:satOff val="-27976"/>
            <a:lumOff val="2876"/>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Colour</a:t>
          </a:r>
          <a:endParaRPr lang="en-US" sz="4300" kern="1200" dirty="0"/>
        </a:p>
      </dsp:txBody>
      <dsp:txXfrm>
        <a:off x="3405981" y="156464"/>
        <a:ext cx="3095625" cy="1857375"/>
      </dsp:txXfrm>
    </dsp:sp>
    <dsp:sp modelId="{2115DD0D-A6ED-4C69-A1C1-B5B393FE2FA0}">
      <dsp:nvSpPr>
        <dsp:cNvPr id="0" name=""/>
        <dsp:cNvSpPr/>
      </dsp:nvSpPr>
      <dsp:spPr>
        <a:xfrm>
          <a:off x="793" y="2323402"/>
          <a:ext cx="3095625" cy="1857375"/>
        </a:xfrm>
        <a:prstGeom prst="rect">
          <a:avLst/>
        </a:prstGeom>
        <a:solidFill>
          <a:schemeClr val="accent2">
            <a:hueOff val="-970242"/>
            <a:satOff val="-55952"/>
            <a:lumOff val="5752"/>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Shape</a:t>
          </a:r>
          <a:endParaRPr lang="en-US" sz="4300" kern="1200" dirty="0"/>
        </a:p>
      </dsp:txBody>
      <dsp:txXfrm>
        <a:off x="793" y="2323402"/>
        <a:ext cx="3095625" cy="1857375"/>
      </dsp:txXfrm>
    </dsp:sp>
    <dsp:sp modelId="{63621EBC-575D-4D72-9217-CF225C751268}">
      <dsp:nvSpPr>
        <dsp:cNvPr id="0" name=""/>
        <dsp:cNvSpPr/>
      </dsp:nvSpPr>
      <dsp:spPr>
        <a:xfrm>
          <a:off x="3405981" y="2323402"/>
          <a:ext cx="3095625" cy="1857375"/>
        </a:xfrm>
        <a:prstGeom prst="rect">
          <a:avLst/>
        </a:prstGeom>
        <a:solidFill>
          <a:schemeClr val="accent2">
            <a:hueOff val="-1455363"/>
            <a:satOff val="-83928"/>
            <a:lumOff val="8628"/>
            <a:alphaOff val="0"/>
          </a:schemeClr>
        </a:solidFill>
        <a:ln w="57150" cap="flat" cmpd="sng" algn="ctr">
          <a:solidFill>
            <a:schemeClr val="tx1"/>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 (Bottleneck)</a:t>
          </a:r>
          <a:endParaRPr lang="en-US" sz="4300" kern="1200" dirty="0"/>
        </a:p>
      </dsp:txBody>
      <dsp:txXfrm>
        <a:off x="3405981" y="2323402"/>
        <a:ext cx="3095625" cy="18573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37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5273003" y="0"/>
            <a:ext cx="4033943" cy="352375"/>
          </a:xfrm>
          <a:prstGeom prst="rect">
            <a:avLst/>
          </a:prstGeom>
        </p:spPr>
        <p:txBody>
          <a:bodyPr vert="horz" lIns="93324" tIns="46662" rIns="93324" bIns="46662" rtlCol="0"/>
          <a:lstStyle>
            <a:lvl1pPr algn="r">
              <a:defRPr sz="1200"/>
            </a:lvl1pPr>
          </a:lstStyle>
          <a:p>
            <a:fld id="{4B719B28-B981-4EAE-AA26-605F0E8A5F3F}" type="datetimeFigureOut">
              <a:rPr lang="en-US" smtClean="0"/>
              <a:t>4/16/2023</a:t>
            </a:fld>
            <a:endParaRPr lang="en-US"/>
          </a:p>
        </p:txBody>
      </p:sp>
      <p:sp>
        <p:nvSpPr>
          <p:cNvPr id="4" name="Footer Placeholder 3"/>
          <p:cNvSpPr>
            <a:spLocks noGrp="1"/>
          </p:cNvSpPr>
          <p:nvPr>
            <p:ph type="ftr" sz="quarter" idx="2"/>
          </p:nvPr>
        </p:nvSpPr>
        <p:spPr>
          <a:xfrm>
            <a:off x="0" y="6670726"/>
            <a:ext cx="4033943" cy="352374"/>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70726"/>
            <a:ext cx="4033943" cy="352374"/>
          </a:xfrm>
          <a:prstGeom prst="rect">
            <a:avLst/>
          </a:prstGeom>
        </p:spPr>
        <p:txBody>
          <a:bodyPr vert="horz" lIns="93324" tIns="46662" rIns="93324" bIns="46662" rtlCol="0" anchor="b"/>
          <a:lstStyle>
            <a:lvl1pPr algn="r">
              <a:defRPr sz="1200"/>
            </a:lvl1pPr>
          </a:lstStyle>
          <a:p>
            <a:fld id="{3731B509-435C-42E7-8D03-325AA7814718}" type="slidenum">
              <a:rPr lang="en-US" smtClean="0"/>
              <a:t>‹#›</a:t>
            </a:fld>
            <a:endParaRPr lang="en-US"/>
          </a:p>
        </p:txBody>
      </p:sp>
    </p:spTree>
    <p:extLst>
      <p:ext uri="{BB962C8B-B14F-4D97-AF65-F5344CB8AC3E}">
        <p14:creationId xmlns:p14="http://schemas.microsoft.com/office/powerpoint/2010/main" val="369225328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13.09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1 0 0,'0'24'62,"0"1"-15,0-1-47,25-24 16,23 48-16,0-48 15,73 24-15,-48-24 16,-25 25-16,25-25 16,48 0-16,24 48 15,-72-48-15,-25 24 16,49-24-16,-1 0 15,74 0-15,-49 0 16,48 0 0,-48 0-16,48 0 0,1 0 15,-25 0 1,73 24-16,-25-24 16,25 0-16,48 0 15,-24 0-15,72 0 16,-23 0-16,-1 0 0,0 0 15,-24 0-15,-24 0 16,0 0-16,-24 0 16,-1 0-16,-23 0 15,-1 0-15,-23 0 16,-1 0-16,-48 0 16,24 0-16,-24 0 15,24 0-15,-24 0 16,-24 0-16,-24 0 15,-25 0-15,0 0 16,-23 0 47,23 0-48,-24 0-15,25 0 16,-1 0-16,0 24 15,25-24-15,-1 0 16,-23 0-16,-1 0 16,1 0 31,-1 0-32,25 0-15,23 0 16,-47 0-16,-1 0 15,49 0-15,24 0 16,48 0-16,25 0 16,-1 0-16,1 25 15,-1-25-15,1 0 16,-49 0-16,-24 0 16,-97 0-16,0 0 234,0 0-218,1 0-1,23 0-15,-24 0 16,49 0-16,-49 0 15,24 0-15,-24 0 16,25 0 0,-1 0-16,1 0 15,-25 0 1,0 0-16,0 0 31,0 0 0,25 0 32,-25 0-47</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19.982"/>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97 0 0,'24'0'141,"0"0"-110,25 0-31,-1 25 0,-24-25 16,97 24-16,-24 24 0,24 1 31,-48-49-31,48 24 16,96 0-16,-47 0 0,-25 0 15,0-24 1,-48 25-16,-1-25 0,25 24 15,-48 0 1,0 0-16,-25-24 16,0 0-16,1 0 15,23 24-15,-23-24 16,-1 0-16,-24 0 16,25 0-16,23 25 15,-72-1 95,24-24-95,-24 24 1,25 0-1,-1 0 1,0 0-16,0 1 16,25-25-1,-49 24 1,24-24-16,24 24 16,-24-24-16,25 24 0,-1-24 15,0 24 1,25-24-16,0 0 15,-25 25 1,-24-1 62,-121-24 610,-48 0-688,73 0 15,-25 0 1,-24 0-16,-48 0 0,72 0 16,0 0-1,25 0-15,23 0 0,1 0 78,24 0-78,-1 0 16,1 0-16,-24 0 16,-25 0-16,25 0 15,-1 0 1,25 0-16,0 0 15,-24 0-15,24 0 16,-1 0-16,-23 0 0,24 0 16,-25 0-16,1 0 31,0 0-31,-1 0 16,1 0-16,-73 0 15,48 0-15,-23 0 16,47 0-1,-23 0-15,23 0 0,25 0 0,-24 0 110,23 0-95,-23 0 1,0 0-16,24 0 125,-25 0-109,25 0-1,0 0 17,-25 0-17,1 0 1,24 0-1,0 0 173,-1 0-172,-23 0 109,24 0 93,24 48-171,24-48-31,24 24-16,1 1 15,-1-25 1,-24 0-16,1 24 16,-1-24 15,0 0-15,0 0-16,25 24 15,-1 0-15,0-24 16,1 24-16,-25 1 15,0-25 1,24 0-16,25 0 16,0 0-16,-1 24 15,1-24-15,-1 0 16,49 0 0,-48 0-16,-25 0 0,25 0 15,-1 0-15,1 0 16,24 0-16,-25 0 15,-23 0-15,-1 0 16,-24 0 15,49 0-15,-25 0-16,1 0 16,47 0-16,25 0 15,-48 0-15,48 0 16,-24 0-16,-25 0 15,-24 0-15,-23 0 16,-1 0-16,24 0 63,-24 24-48,25-24 1,-25 0-1,0 0 48,0 0-32,1 0-31,-1 0 16,24 0-1,-24 0 1,-24 24 250,-24-24-251,0 24-15,-49-24 0,-23 0 0,-50 49 16,98-49-16,-49 0 16,-72 0-16,0 0 15,-25 0 1,25 0-16,24 0 15,0 0-15,48 0 0,73 0 16,-1 0-16,-23 0 16,24 0 15,0 0-31,-1 0 16,1 0 30,0-25-46,-24 25 16,23 0 0,-47 0-16,48 0 31,0 0-31,-25 0 16,1 0-16,24 0 15,-49 0-15,49 0 0,-25 0 16,25 0-16,-24 0 15,-1 0 1,1 0-16,0 0 0,-1 0 16,25 0-1,0-24 1,0 24 78,0 0-79,-25 0-15,25 0 16,-24 0-16,23 0 16,1 0-16,0 0 15,0 0 32,-25 0-47,25 0 16,0 0-16,-48 0 15,47 0-15,1 0 16,48 0 171,1 0-171,-1 0 0,0 0 62,0 0 0,0 0-62,0 0-1,1 0-15,-1 0 16,0 0-16,0 0 15,0 0 48,1 0-47,-1 0-1,0 0 1,0 0-16,0 0 15,1 0-15,23 0 16,0 0-16,1 0 16,-25 0-16,0 0 15,0 0 32,49 0-31,-25 0-16,73 0 15,-97 0-15,1 0 16,23 0-16,-24 0 0,0 0 16,49 0-1,-25 0 1,1 0-16,-1 0 16,-24 0-16,0 0 31,1 0-16,71 0-15,-71 0 16,-1 0 0,0 0-16,0 0 0,0 0 15</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24.91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0 220 0,'48'0'79,"-23"0"-79,-1 0 15,0 0-15,0 0 16,0 0-16,0 0 15,49 0-15,0 0 16,-25 0-16,-24 24 16,0-24-16,1 0 15,-1 0 1,0 0 15,0 0-31,0 0 16,49 24-16,-25 0 15,1-24 1,-25 0-16,0 0 16,0 0-1,0 0-15,49 0 16,-25 0 0,-23 0-16,23 0 15,-24 0-15,0 0 16,25 0-16,-25 0 15,0 0-15,24 0 16,1 0-16,23 0 16,-23 0-16,48 0 15,-25 0-15,-23 0 16,-1 0-16,49 0 16,-1 0-16,-23 0 15,0 0-15,-49 0 16,24 0-16,-24 0 31,25 0-15,-25 0 15,0 0-15,0 0-1,0 0-15,1 0 16,23 0-16,-24 0 15,25 0 48,-25 0-47,0 0-16,0 0 15,0 0-15,1 0 16,-1 0-1,0 0 1,0 0-16,0 0 16,25 0 234,-25 0-250,24 0 78,-24 0-63,25 0 1,-1 0 15,-24 0-15,1 0 15,-74 0 219,25 0-250,0 0 16,0 0-16,-1 0 15,1 0 1,-24 0-16,0 0 0,-1 0 16,1 0-1,-1 0 1,25 0-16,-24-48 16,24 48-16,-73 0 15,48 0-15,1 0 16,0-24-16,-1 24 15,25-25-15,0 25 16,0 0-16,0 0 16,-25 0 15,25 0 16,0 0-47,0 0 15,-1 0 1,1 0 0,0 0-16,-24 0 15,-1 0-15,1 0 16,24 0-16,-25 0 16,1 0-16,0 0 15,-25 0-15,49 0 16,0 0-16,-25 0 15,1 0 1,-1 0-16,-23 0 16,48-24-16,0 0 15,-49 24 1,49 0 15,0 0-15,-25 0-1,1 0 1,24 0-16,-25 0 16,25 0-16,0 0 15,0-48-15,-1 48 16,-47 0 0,24 0-1,23 0 1,1-24-16,-24-1 31,24 25-15,-1 0-1,1 0 1,0 0 0,0 0-1,-25-24-15,25 24 16,0 0 31,0-24-32,0 0 1,48 24 343,0 24-359,49-24 16,23 0 0,-47 24-16,-1-24 15,25 0-15,-1 24 16,-23 25-16,-1-49 15,0 0-15,-23 0 16,-1 0 0,0 0-1,24 0 1,1 0-16,-25 0 16,24 0-16,-23 0 15,-1 0-15,0 24 16,0-24-1,0 0 1,0 0-16,1 0 16,-1 0-1,0 0-15,0 0 16,25 0-16,-25 0 16,0 0-1,24 24-15,1-24 0,-25 0 16,24 0-1,-23 0-15,23 0 16,-24 0 62,0 0-31,-24 24-31,49-24-16,-25 0 15,0 0-15,0 0 16,0 0 15,1 0-15,-1 0-16,0 0 15,24 0-15,1 0 16,-1 0-16,-24 0 16,1 0-16,-1 0 31,0 0-31,24 0 16,1 0-16,-1 0 15,-24 0-15,25 0 16,-25 0-16,0 0 15,0 0 1,0 0 0,49 0 109</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1:07:30.14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0 267 0,'0'-24'93,"48"24"-61,-23 0-1,-1 24-16,48 0-15,-47-24 16,47 0-16,25 0 0,0 0 16,48 0-16,-73 0 15,1 0-15,24 0 16,-1 0-16,-23 0 16,-49 0-16,0 0 15,25 0 1,-25 0-1,49 0 1,-25 0-16,49 0 0,-49 0 16,25 0-1,-25 0-15,49 0 0,24 0 16,24 0-16,-24 0 16,24 0-16,-121 0 15,0 0 1,1 0 15,-1 0-15,24 0-16,-24 0 15,0 0-15,49 0 16,0 0 0,-25 0-16,73 0 0,24 0 15,-72 0-15,-25 0 16,25 0-16,-25 0 15,-24 0 48,0 0-47,25 0-16,-25 0 15,49 0-15,-49 0 16,24 0-16,0 0 0,-23 0 15,-1 0-15,0 0 32,0 0-32,25 0 0,23 0 0,-48 0 15,25 0-15,-1 0 16,1 0-16,23 0 16,-48 0-16,49 0 15,-49 0-15,0 0 16,0 0-1,1 0-15,-1 0 0,0 0 16,24 0-16,-23 0 16,-1 0-16,0 0 15,0 0 17,25 0-32,-25 0 46,24 0 17,-24 0-47,0 0-1,1 0 32,-1 0-31,0 0 140,-48 0 63,0 0-188,-1 0-31,-23 0 47,0 0-47,24 0 15,-1 0 1,1 0-16,0 0 16,0 0-1,0 0-15,-49 0 0,49 0 16,0 0-16,-1 0 16,1 0-1,0 0 1,0 0-16,-25 0 0,-23 0 15,-1 0-15,-23 0 16,23 0 0,-48 0-16,48 0 0,25 0 15,0 0 1,24 0-16,-1 0 16,-23 0-16,24 0 15,-25 0 1,25 0-1,-24 0-15,-1 0 16,-47 0-16,23 0 16,1 0-16,-1 0 15,-48 0-15,73-24 16,23 24-16,1 0 0,0 0 16,0 0-16,0 0 31,-25 0-31,-23 0 0,-1-24 15,-72 24-15,72 0 16,-23-25 0,47 25-16,1 0 15,24-24-15,0 24 16,-1 0 0,1 0 30,0 0-46,-49 0 0,25 0 16,-25 0-16,25 0 16,0 0-1,48-24-15,-25 24 16,-23 0-16,24-24 16,0 24-16,0 0 15,-1 0 1,-23 0-1,24 0-15,-25-24 16,25 24 0,0 0-16,0-25 15,-25 25-15,1 0 16,24 0-16,0 0 16,-1 0 46,25-24-46,-24 24 31,0 0-32,0 0 1,-24 0-16,23-24 0,1 24 31,0 0 0,0 0 16,-25 0-31,25 0-1,0 0 1,24-24-16,-24 24 109,0 0 63,-1 0-109,1 0-48,24-24-15,-24 24 32,0 0 108,0 0-62</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18.884"/>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99 0,'25'0'172,"24"0"-172,50-25 15,-1 25-15,-24 0 16,-24 0-16,48 0 31,1 0-31,49 0 0,-50 0 0,1-25 16,24 1-16,-24-1 15,0 25-15,-25 0 16,0 0-16,0 0 31,0 0-31,0 0 0,24 0 0,1 0 16,0 0-16,48 0 15,-48 0 1,0 0 0,24 0-16,-24 0 0,-25 0 0,0 0 15,0 0 1,0 0 0,-25 0-16,-24 0 15,-1 0 1,1 0-16,24 0 78,-24 0-78,0 0 125,-1 0-109,1 0-1,0 0-15,-1 0 16,1 0-1,0 0 32,-1 0 313</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2.686"/>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74 0,'24'0'125,"26"0"-109,24 0-16,0 0 16,-25 0-16,25 0 15,49-24-15,-24 24 16,49 0-16,-25-25 15,25 25-15,-74 0 16,-25-25-16,25 25 16,-24 0-16,-26 0 15,1 0-15,0 0 16,-1 0-16,75 0 16,-74 0-1,24 0 1,50 0-1,-1 0-15,1 0 0,-25 0 16,0 0-16,-50 0 16,1 0-16,24 0 31,-24 0 0,24 0 16,-24 0 31,0 0-62,49 0-16,-25 0 15,25 0-15,-25 0 16,-24 0-16,0 0 16,-1 0-1,26 0 204,-26 0-172,1 0-31,0 0-1,-1 0 1,1 0-1,0 0-15,24 0 16,-24 0-16,24 0 16,25 0-16,0 0 15,0 0-15,-50 0 32,1 0-17</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6.03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75 0,'49'0'93,"25"0"-93,-24 0 16,24 0-16,24 0 16,-73 0-16,24 0 15,0 25-15,1-25 16,-1 24-16,25-24 16,-25 0-16,25 0 15,0 0-15,50 0 16,24 0-16,-50 0 15,-24 0-15,50 0 16,24 0-16,24 0 16,-24 0-16,0 0 15,25 0-15,-1 0 16,1 0-16,-74-24 16,-25 24-16,-50 0 15,26 0 1,-1-25-16,25 25 15,24 0 1,50-25 0,-49 25-1,-25-24-15,25 24 16,49-25-16,-25 25 16,25 0-16,-25 0 15,-98 0-15</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06:34:28.945"/>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0 119 0,'25'0'94,"24"0"-78,25 0-16,49 0 15,25 0-15,25 0 16,24 0-16,-24 0 16,-50 0-16,25 0 15,-49-25-15,-25 25 16,0 0-16,-25 0 16,0 0-16,0-25 15,-24 25 1,24 0-16,25 0 15,50-24-15,-75 24 16,25 0-16,25 0 16,-1 0-16,-24 0 15,0 0-15,-24 0 16,-1 0-16,0 0 16,-24 0-16,0 0 15,-1 0-15,26 0 16,24-25-16,-25 25 15,-24 0-15,48 0 16,1 0-16,50 0 16,-75 0-16,25 0 15,25 0-15,-1 0 16,-24 0-16,0 0 16,0 0-16,0 0 15,-49 0 1,24 0 46,1 0-62,-26 0 0,26 0 16,-26 0 0,1 0 77</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2:40:17.47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622 84 0,'29'0'188,"30"0"-172,-29 0 15,29 0-31,0 0 15,0 30 1,0-30-16,-30 0 16,1 0-16,0 0 31,29 0 0,29 0-31,-58 0 16,-1 29-1,30-29 17,-29 0-17,29 0-15,-30 0 16,60 0-16,-59 0 62,29 0-30,-30 0-32,1 30 15,-1-30-15,30 0 16,30 0-16,-59 0 16,58 0-16,1 0 15,-1 0-15,-29 0 16,30 0-16,-59 0 15,29 0-15,-30 0 16,1 0-16,-1 0 16,1 0-16,-1 0 15,1 0 63,29 0-46,-30 0-17,30 0 1,-29 0 31,29 0-47,-29 0 15,58 0-15,-58 0 32,-1 0-1,30 0-15,-29 0-1,-1 0 1,31 0-1,-31 0 1,1 0-16,-1 0 16,30 0-1,-29 0 32,-1 0-31,1 0-16,-60 29 250,1-29-235,-30 0 1,29 0-16,1 0 16,-30 0-16,-89 0 15,0 0-15,0 0 16,89 0-16,-88 0 16,-60-29-16,0-1 15,30 30-15,0 0 16,0-29-16,29 29 15,30 0-15,29 0 16,1 0-16,29 0 16,-1 0-16,31 0 15,-1 0-15,1 0 47,-1 0-31,1 0-1,-30-30-15,29 30 16,-29 0 93,30 0-93,-1 0 47,1 0-63,29-29 15,0-1 157,29 30-156,30 0-1,0 0-15,-29 0 16,29 0-16,59 0 16,-59 0-16,30 0 15,-1 0-15,60 0 16,29 0-16,-29 0 15,59 0-15,-1 0 16,-29 0-16,30 0 16,0 0-16,-59 0 15,-30 0-15,-59 0 16,-30 0 109,1 0-109,-1 0-1,1 0 1,0 0-1,29 0-15,-30 0 16,1 0 0,29 0 171,-30 0-171,1 0-1,29 0-15,-30 0 16,1 0 47,-119 0 140,30 0-188,0 0-15,0 0 0,-59 0 32,0 0-32,59 0 15,-118 0-15,-119 0 16,-58 0-16,-1 0 15,-29 0-15,89 0 16,0 0-16,58 30 16,31-30-16,28 0 15,60 0-15,59 0 16,89 59 203,58-59-204,-29 0-15,89 29 16,-30 1-16,60 58 16,-31-88-16,-88 0 15,59 0-15,89 0 16,0 0-16,-59 0 15,-119 0-15,1 0 16,-1 0 62,30 0-47,-29 0-31,-1 0 16,1 0-16,29 0 16,30 0-1,-30 0-15,88 0 16,-29 0-16,-29 0 16,-30 0-16,-29 0 78,29 0-78,-30 0 15,30 0-15,-29 0 16,58 0-16,31 0 16,28 0-16,30 0 15,-29 0-15,-118 0 16,58 0-1,-58 0 79,-1 0-31,30 0-32,-59-29 0,59 29-31,-59-30 16,30 30-1,0-29 1,-1 29-16,1 0 16,-89 0 156,-1 0-172,31 0 15,-1-30-15,-29 30 16,30 0-1,-30-29-15,-30 29 16,1 0-16,-1-30 16,30 1-16,29 29 15,-117 0-15,58-30 16,0 30-16,30 0 16,-59 0-16,30 0 15,29 0-15,-1 0 16,31 0-16,-30 0 15,29 0 1,-29 0-16</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3-04-16T12:40:28.219"/>
    </inkml:context>
    <inkml:brush xml:id="br0">
      <inkml:brushProperty name="width" value="0.23333" units="cm"/>
      <inkml:brushProperty name="height" value="0.46667" units="cm"/>
      <inkml:brushProperty name="color" value="#FFFF00"/>
      <inkml:brushProperty name="tip" value="rectangle"/>
      <inkml:brushProperty name="rasterOp" value="maskPen"/>
      <inkml:brushProperty name="fitToCurve" value="1"/>
    </inkml:brush>
  </inkml:definitions>
  <inkml:trace contextRef="#ctx0" brushRef="#br0">591 161 0,'-29'0'94,"58"0"-78,1 29-16,58 30 15,1-59-15,-1 30 16,1 29-16,88-30 16,-29 31-16,0-1 15,-1-59-15,31 0 16,-60 29-16,0-29 16,89 0-16,117 0 15,60 0-15,0 0 16,59 0-16,-29 0 15,-30 0-15,-30 0 0,-117 0 16,-60 0 0,-148 0-16,1 0 31,-1 0-31,1 0 16,-1 0 155,1 0-171,-1 0 16,31-29 0,-31-30-16,1 59 0,-1-30 15,30 0 17,-29-29-1,-1 59 0,1-29-31,29 29 16,-59-30 62,-89 1-78,-58 29 15,58 0-15,-59 0 16,-88 0-16,-30 0 16,-59 0-16,-59 0 15,0 0-15,-88 0 16,-30 0-16,29 0 16,-29 0-16,118 0 15,30 0-15,117 0 16,119 0-16,89 0 15,-1 0 79,60 0-94,117 0 16,-87 0-16,176 0 15,59 0-15,178 0 16,177 0-16,88 0 16,59 0-16,-58 0 15,-119 0-15,-118 0 16,-148 0-16,-147 0 16,-295 0 62,-1 0-78,30 0 15,-118 0-15,-148 0 16,-89 0-16,-176 0 16,-149 0-16,-58 0 15,147 0 1,0 0-16,89 0 0,148 0 15,58 0-15,119 0 16,0 0-16,177 0 16,118 0 77,88-30-93,178 30 16,148-29-16,206-1 16,30 30-16,266 0 15,-178 0-15,-59 0 16,-176 0-16,-208 0 16,-88 0-16,-237-29 31,-88-1 0,-59 1-15,-30 29-16,60 0 15,-119 0-15,-88 0 0,-119 0 16,-176 0-16,-119 0 16,-118 0-16,118 0 15,-29 0-15,176 0 16,149 0-16,58 0 15,326 0-15,58 0 79,119 0-64,-30 29 1,30-29-16,88 30 0,119-1 15,117-29-15,267 0 16,-31 0 0,-58 0-16,-89 0 0,-118 0 15,-147 0 1,-237 0-16,-118-29 47,0 29-32,0 0-15,-60 0 16,-87 0-16,-31 0 16,-117 0-16,-30 0 15,30 0-15,-1 0 16,30 0-16,89 0 16,206 29-16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4/16/2023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60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4/16/2023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3183703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D6D7F6-CAFA-497F-9F22-79FEE349219B}" type="datetimeFigureOut">
              <a:rPr lang="en-US" smtClean="0"/>
              <a:t>4/16/2023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35141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6D7F6-CAFA-497F-9F22-79FEE349219B}" type="datetimeFigureOut">
              <a:rPr lang="en-US" smtClean="0"/>
              <a:t>4/16/2023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49525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6D7F6-CAFA-497F-9F22-79FEE349219B}" type="datetimeFigureOut">
              <a:rPr lang="en-US" smtClean="0"/>
              <a:t>4/16/2023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567740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6D7F6-CAFA-497F-9F22-79FEE349219B}" type="datetimeFigureOut">
              <a:rPr lang="en-US" smtClean="0"/>
              <a:t>4/16/2023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2040652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6D7F6-CAFA-497F-9F22-79FEE349219B}" type="datetimeFigureOut">
              <a:rPr lang="en-US" smtClean="0"/>
              <a:t>4/16/2023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4048421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4/16/2023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259179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D6D7F6-CAFA-497F-9F22-79FEE349219B}" type="datetimeFigureOut">
              <a:rPr lang="en-US" smtClean="0"/>
              <a:t>4/16/2023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17868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4/16/2023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06545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D7F6-CAFA-497F-9F22-79FEE349219B}" type="datetimeFigureOut">
              <a:rPr lang="en-US" smtClean="0"/>
              <a:t>4/16/2023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A02C53-1EEB-461D-9173-ECBBD308ADD3}" type="slidenum">
              <a:rPr lang="en-US" smtClean="0"/>
              <a:t>‹#›</a:t>
            </a:fld>
            <a:endParaRPr lang="en-US"/>
          </a:p>
        </p:txBody>
      </p:sp>
    </p:spTree>
    <p:extLst>
      <p:ext uri="{BB962C8B-B14F-4D97-AF65-F5344CB8AC3E}">
        <p14:creationId xmlns:p14="http://schemas.microsoft.com/office/powerpoint/2010/main" val="1947653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6D7F6-CAFA-497F-9F22-79FEE349219B}" type="datetimeFigureOut">
              <a:rPr lang="en-US" smtClean="0"/>
              <a:t>4/16/2023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02C53-1EEB-461D-9173-ECBBD308ADD3}" type="slidenum">
              <a:rPr lang="en-US" smtClean="0"/>
              <a:t>‹#›</a:t>
            </a:fld>
            <a:endParaRPr lang="en-US"/>
          </a:p>
        </p:txBody>
      </p:sp>
    </p:spTree>
    <p:extLst>
      <p:ext uri="{BB962C8B-B14F-4D97-AF65-F5344CB8AC3E}">
        <p14:creationId xmlns:p14="http://schemas.microsoft.com/office/powerpoint/2010/main" val="2200269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4.jpeg"/><Relationship Id="rId7" Type="http://schemas.openxmlformats.org/officeDocument/2006/relationships/image" Target="../media/image16.emf"/><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8.emf"/><Relationship Id="rId5" Type="http://schemas.openxmlformats.org/officeDocument/2006/relationships/image" Target="../media/image15.emf"/><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7.emf"/></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5.emf"/><Relationship Id="rId7" Type="http://schemas.openxmlformats.org/officeDocument/2006/relationships/image" Target="../media/image7.emf"/><Relationship Id="rId2" Type="http://schemas.openxmlformats.org/officeDocument/2006/relationships/customXml" Target="../ink/ink5.xml"/><Relationship Id="rId1" Type="http://schemas.openxmlformats.org/officeDocument/2006/relationships/slideLayout" Target="../slideLayouts/slideLayout2.xml"/><Relationship Id="rId6" Type="http://schemas.openxmlformats.org/officeDocument/2006/relationships/customXml" Target="../ink/ink7.xml"/><Relationship Id="rId5" Type="http://schemas.openxmlformats.org/officeDocument/2006/relationships/image" Target="../media/image6.emf"/><Relationship Id="rId4" Type="http://schemas.openxmlformats.org/officeDocument/2006/relationships/customXml" Target="../ink/ink6.xml"/><Relationship Id="rId9" Type="http://schemas.openxmlformats.org/officeDocument/2006/relationships/image" Target="../media/image8.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C9EA-F302-4157-96AF-0E83016B26AD}"/>
              </a:ext>
            </a:extLst>
          </p:cNvPr>
          <p:cNvSpPr>
            <a:spLocks noGrp="1"/>
          </p:cNvSpPr>
          <p:nvPr>
            <p:ph type="title"/>
          </p:nvPr>
        </p:nvSpPr>
        <p:spPr>
          <a:xfrm>
            <a:off x="435428" y="1051625"/>
            <a:ext cx="10888579" cy="759251"/>
          </a:xfrm>
        </p:spPr>
        <p:txBody>
          <a:bodyPr>
            <a:noAutofit/>
          </a:bodyPr>
          <a:lstStyle/>
          <a:p>
            <a:pPr algn="ctr"/>
            <a:r>
              <a:rPr lang="en-US" sz="4800" b="1" dirty="0"/>
              <a:t>Concept Development and Testing</a:t>
            </a:r>
            <a:endParaRPr lang="en-IN" sz="4800" b="1" dirty="0">
              <a:solidFill>
                <a:schemeClr val="accent3">
                  <a:lumMod val="75000"/>
                </a:schemeClr>
              </a:solidFill>
            </a:endParaRPr>
          </a:p>
        </p:txBody>
      </p:sp>
      <p:pic>
        <p:nvPicPr>
          <p:cNvPr id="1036" name="Picture 12" descr="Pipeline Vs. Platforms. The book Platform Revolution states… | by wasan  makhlouf | Medium">
            <a:extLst>
              <a:ext uri="{FF2B5EF4-FFF2-40B4-BE49-F238E27FC236}">
                <a16:creationId xmlns:a16="http://schemas.microsoft.com/office/drawing/2014/main" id="{80908B83-8714-4A0F-B7C3-E1F854936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931297"/>
            <a:ext cx="6705600" cy="392670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Agriculture, digital, farming, gardening, smart farm, tablet, water icon -  Download on Iconfinder">
            <a:extLst>
              <a:ext uri="{FF2B5EF4-FFF2-40B4-BE49-F238E27FC236}">
                <a16:creationId xmlns:a16="http://schemas.microsoft.com/office/drawing/2014/main" id="{C743932A-C5B8-4E33-9D78-9DDC8CE52A7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82000"/>
                    </a14:imgEffect>
                  </a14:imgLayer>
                </a14:imgProps>
              </a:ext>
              <a:ext uri="{28A0092B-C50C-407E-A947-70E740481C1C}">
                <a14:useLocalDpi xmlns:a14="http://schemas.microsoft.com/office/drawing/2010/main" val="0"/>
              </a:ext>
            </a:extLst>
          </a:blip>
          <a:srcRect/>
          <a:stretch>
            <a:fillRect/>
          </a:stretch>
        </p:blipFill>
        <p:spPr bwMode="auto">
          <a:xfrm>
            <a:off x="-76268" y="2202478"/>
            <a:ext cx="3701415" cy="37014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1261971-4A70-4DF6-A24F-DB7313332F51}"/>
              </a:ext>
            </a:extLst>
          </p:cNvPr>
          <p:cNvSpPr txBox="1"/>
          <p:nvPr/>
        </p:nvSpPr>
        <p:spPr>
          <a:xfrm>
            <a:off x="435428" y="5721013"/>
            <a:ext cx="3548880" cy="954107"/>
          </a:xfrm>
          <a:prstGeom prst="rect">
            <a:avLst/>
          </a:prstGeom>
          <a:noFill/>
        </p:spPr>
        <p:txBody>
          <a:bodyPr wrap="square" rtlCol="0">
            <a:spAutoFit/>
          </a:bodyPr>
          <a:lstStyle/>
          <a:p>
            <a:r>
              <a:rPr lang="en-IN" sz="1400" b="1" dirty="0" err="1" smtClean="0"/>
              <a:t>Dr.</a:t>
            </a:r>
            <a:r>
              <a:rPr lang="en-IN" sz="1400" b="1" dirty="0" smtClean="0"/>
              <a:t> </a:t>
            </a:r>
            <a:r>
              <a:rPr lang="en-IN" sz="1400" b="1" dirty="0" err="1" smtClean="0"/>
              <a:t>Neeraj</a:t>
            </a:r>
            <a:r>
              <a:rPr lang="en-IN" sz="1400" b="1" dirty="0" smtClean="0"/>
              <a:t> Singh</a:t>
            </a:r>
          </a:p>
          <a:p>
            <a:r>
              <a:rPr lang="en-IN" sz="1400" dirty="0" smtClean="0"/>
              <a:t>Marketing &amp; Strategy Area</a:t>
            </a:r>
          </a:p>
          <a:p>
            <a:r>
              <a:rPr lang="en-IN" sz="1400" dirty="0" smtClean="0"/>
              <a:t>IIM Rohtak</a:t>
            </a:r>
          </a:p>
          <a:p>
            <a:r>
              <a:rPr lang="en-IN" sz="1400" dirty="0" smtClean="0"/>
              <a:t>n</a:t>
            </a:r>
            <a:r>
              <a:rPr lang="en-IN" sz="1400" dirty="0" smtClean="0"/>
              <a:t>eeraj.singh@iimrohtak.ac.in</a:t>
            </a:r>
            <a:endParaRPr lang="en-IN" sz="1400" dirty="0"/>
          </a:p>
        </p:txBody>
      </p:sp>
    </p:spTree>
    <p:extLst>
      <p:ext uri="{BB962C8B-B14F-4D97-AF65-F5344CB8AC3E}">
        <p14:creationId xmlns:p14="http://schemas.microsoft.com/office/powerpoint/2010/main" val="2268191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Discussion</a:t>
            </a:r>
            <a:endParaRPr lang="en-US" b="1" dirty="0"/>
          </a:p>
        </p:txBody>
      </p:sp>
      <p:sp>
        <p:nvSpPr>
          <p:cNvPr id="3" name="Content Placeholder 2"/>
          <p:cNvSpPr>
            <a:spLocks noGrp="1"/>
          </p:cNvSpPr>
          <p:nvPr>
            <p:ph idx="1"/>
          </p:nvPr>
        </p:nvSpPr>
        <p:spPr>
          <a:xfrm>
            <a:off x="838200" y="1421588"/>
            <a:ext cx="10515600" cy="4351338"/>
          </a:xfrm>
        </p:spPr>
        <p:txBody>
          <a:bodyPr/>
          <a:lstStyle/>
          <a:p>
            <a:endParaRPr lang="en-US" dirty="0" smtClean="0"/>
          </a:p>
          <a:p>
            <a:endParaRPr lang="en-US" dirty="0"/>
          </a:p>
          <a:p>
            <a:r>
              <a:rPr lang="en-US" dirty="0" smtClean="0"/>
              <a:t>What is a concept?</a:t>
            </a:r>
          </a:p>
          <a:p>
            <a:endParaRPr lang="en-US" dirty="0"/>
          </a:p>
          <a:p>
            <a:r>
              <a:rPr lang="en-US" dirty="0" smtClean="0"/>
              <a:t>From where the new concepts of product emerge?</a:t>
            </a:r>
          </a:p>
          <a:p>
            <a:pPr marL="0" indent="0">
              <a:buNone/>
            </a:pPr>
            <a:endParaRPr lang="en-US" dirty="0" smtClean="0"/>
          </a:p>
          <a:p>
            <a:r>
              <a:rPr lang="en-US" dirty="0" smtClean="0"/>
              <a:t>Why do we perform concept testing before product development?</a:t>
            </a:r>
            <a:endParaRPr lang="en-US" dirty="0"/>
          </a:p>
        </p:txBody>
      </p:sp>
      <p:pic>
        <p:nvPicPr>
          <p:cNvPr id="4100" name="Picture 4" descr="Eastside | An evolution: a look at the changes in iPhones and iOS over ti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4449" y="1825625"/>
            <a:ext cx="3671957" cy="168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0659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Product Concept</a:t>
            </a:r>
            <a:endParaRPr lang="en-US" b="1" dirty="0"/>
          </a:p>
        </p:txBody>
      </p:sp>
      <p:sp>
        <p:nvSpPr>
          <p:cNvPr id="3" name="Content Placeholder 2"/>
          <p:cNvSpPr>
            <a:spLocks noGrp="1"/>
          </p:cNvSpPr>
          <p:nvPr>
            <p:ph idx="1"/>
          </p:nvPr>
        </p:nvSpPr>
        <p:spPr/>
        <p:txBody>
          <a:bodyPr/>
          <a:lstStyle/>
          <a:p>
            <a:pPr marL="0" indent="0">
              <a:buNone/>
            </a:pPr>
            <a:r>
              <a:rPr lang="en-US" dirty="0" smtClean="0"/>
              <a:t>An approximate description of -</a:t>
            </a:r>
          </a:p>
          <a:p>
            <a:pPr lvl="1"/>
            <a:r>
              <a:rPr lang="en-US" dirty="0" smtClean="0"/>
              <a:t>Technology</a:t>
            </a:r>
          </a:p>
          <a:p>
            <a:pPr lvl="1"/>
            <a:r>
              <a:rPr lang="en-US" dirty="0" smtClean="0"/>
              <a:t>Working Principle</a:t>
            </a:r>
          </a:p>
          <a:p>
            <a:pPr lvl="1"/>
            <a:r>
              <a:rPr lang="en-US" dirty="0" smtClean="0"/>
              <a:t>Form of the product</a:t>
            </a:r>
          </a:p>
          <a:p>
            <a:pPr lvl="1"/>
            <a:endParaRPr lang="en-US" dirty="0"/>
          </a:p>
          <a:p>
            <a:pPr marL="0" indent="0">
              <a:buNone/>
            </a:pPr>
            <a:r>
              <a:rPr lang="en-US" dirty="0" smtClean="0"/>
              <a:t>Maybe a rough 3D sketch with a brief text description.</a:t>
            </a:r>
          </a:p>
          <a:p>
            <a:pPr marL="0" indent="0">
              <a:buNone/>
            </a:pPr>
            <a:endParaRPr lang="en-US" dirty="0"/>
          </a:p>
        </p:txBody>
      </p:sp>
      <p:sp>
        <p:nvSpPr>
          <p:cNvPr id="4" name="TextBox 3"/>
          <p:cNvSpPr txBox="1"/>
          <p:nvPr/>
        </p:nvSpPr>
        <p:spPr>
          <a:xfrm>
            <a:off x="1162975" y="5424256"/>
            <a:ext cx="1740023" cy="369332"/>
          </a:xfrm>
          <a:prstGeom prst="rect">
            <a:avLst/>
          </a:prstGeom>
          <a:noFill/>
          <a:ln w="57150">
            <a:solidFill>
              <a:schemeClr val="tx1"/>
            </a:solidFill>
          </a:ln>
        </p:spPr>
        <p:txBody>
          <a:bodyPr wrap="square" rtlCol="0">
            <a:spAutoFit/>
          </a:bodyPr>
          <a:lstStyle/>
          <a:p>
            <a:pPr algn="ctr"/>
            <a:r>
              <a:rPr lang="en-US" dirty="0" smtClean="0"/>
              <a:t>Concept</a:t>
            </a:r>
            <a:endParaRPr lang="en-US" dirty="0"/>
          </a:p>
        </p:txBody>
      </p:sp>
      <p:sp>
        <p:nvSpPr>
          <p:cNvPr id="9" name="TextBox 8"/>
          <p:cNvSpPr txBox="1"/>
          <p:nvPr/>
        </p:nvSpPr>
        <p:spPr>
          <a:xfrm>
            <a:off x="4572000" y="5239590"/>
            <a:ext cx="1029810" cy="369332"/>
          </a:xfrm>
          <a:prstGeom prst="rect">
            <a:avLst/>
          </a:prstGeom>
          <a:noFill/>
        </p:spPr>
        <p:txBody>
          <a:bodyPr wrap="square" rtlCol="0">
            <a:spAutoFit/>
          </a:bodyPr>
          <a:lstStyle/>
          <a:p>
            <a:r>
              <a:rPr lang="en-US" i="1" dirty="0"/>
              <a:t>p</a:t>
            </a:r>
            <a:r>
              <a:rPr lang="en-US" i="1" dirty="0" smtClean="0"/>
              <a:t> </a:t>
            </a:r>
            <a:r>
              <a:rPr lang="en-US" sz="1400" i="1" baseline="-25000" dirty="0" smtClean="0"/>
              <a:t>translation</a:t>
            </a:r>
            <a:endParaRPr lang="en-US" i="1" baseline="-25000" dirty="0"/>
          </a:p>
        </p:txBody>
      </p:sp>
      <p:sp>
        <p:nvSpPr>
          <p:cNvPr id="5" name="TextBox 4"/>
          <p:cNvSpPr txBox="1"/>
          <p:nvPr/>
        </p:nvSpPr>
        <p:spPr>
          <a:xfrm>
            <a:off x="7538622" y="5424256"/>
            <a:ext cx="3691630" cy="369332"/>
          </a:xfrm>
          <a:prstGeom prst="rect">
            <a:avLst/>
          </a:prstGeom>
          <a:noFill/>
          <a:ln w="57150">
            <a:solidFill>
              <a:schemeClr val="tx1"/>
            </a:solidFill>
          </a:ln>
        </p:spPr>
        <p:txBody>
          <a:bodyPr wrap="square" rtlCol="0">
            <a:spAutoFit/>
          </a:bodyPr>
          <a:lstStyle/>
          <a:p>
            <a:pPr algn="ctr"/>
            <a:r>
              <a:rPr lang="en-US" dirty="0" smtClean="0"/>
              <a:t>Market performance of final product</a:t>
            </a:r>
            <a:endParaRPr lang="en-US" dirty="0"/>
          </a:p>
        </p:txBody>
      </p:sp>
      <p:cxnSp>
        <p:nvCxnSpPr>
          <p:cNvPr id="7" name="Straight Arrow Connector 6"/>
          <p:cNvCxnSpPr>
            <a:stCxn id="4" idx="3"/>
            <a:endCxn id="5" idx="1"/>
          </p:cNvCxnSpPr>
          <p:nvPr/>
        </p:nvCxnSpPr>
        <p:spPr>
          <a:xfrm>
            <a:off x="2902998" y="5608922"/>
            <a:ext cx="4635624"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4040778" y="5646720"/>
            <a:ext cx="1925527" cy="246221"/>
          </a:xfrm>
          <a:prstGeom prst="rect">
            <a:avLst/>
          </a:prstGeom>
          <a:noFill/>
        </p:spPr>
        <p:txBody>
          <a:bodyPr wrap="none" rtlCol="0">
            <a:spAutoFit/>
          </a:bodyPr>
          <a:lstStyle/>
          <a:p>
            <a:r>
              <a:rPr lang="en-US" sz="1000" i="1" dirty="0" smtClean="0"/>
              <a:t>Likelihood of effective translation</a:t>
            </a:r>
            <a:endParaRPr lang="en-US" sz="1000" i="1" dirty="0"/>
          </a:p>
        </p:txBody>
      </p:sp>
      <p:sp>
        <p:nvSpPr>
          <p:cNvPr id="10" name="TextBox 9"/>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10562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Discussion</a:t>
            </a:r>
            <a:endParaRPr lang="en-US" b="1"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What are the important steps in product development?</a:t>
            </a:r>
            <a:endParaRPr lang="en-US" dirty="0"/>
          </a:p>
        </p:txBody>
      </p:sp>
    </p:spTree>
    <p:extLst>
      <p:ext uri="{BB962C8B-B14F-4D97-AF65-F5344CB8AC3E}">
        <p14:creationId xmlns:p14="http://schemas.microsoft.com/office/powerpoint/2010/main" val="2510056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532660" y="1695635"/>
            <a:ext cx="10990555" cy="4199138"/>
            <a:chOff x="1944210" y="337927"/>
            <a:chExt cx="8504807" cy="2164425"/>
          </a:xfrm>
        </p:grpSpPr>
        <p:graphicFrame>
          <p:nvGraphicFramePr>
            <p:cNvPr id="4" name="Diagram 3"/>
            <p:cNvGraphicFramePr/>
            <p:nvPr/>
          </p:nvGraphicFramePr>
          <p:xfrm>
            <a:off x="2032000" y="337927"/>
            <a:ext cx="8128000" cy="1197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1944210" y="337927"/>
              <a:ext cx="8504807" cy="105586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961471" y="1917577"/>
              <a:ext cx="8470283" cy="584775"/>
            </a:xfrm>
            <a:prstGeom prst="rect">
              <a:avLst/>
            </a:prstGeom>
            <a:noFill/>
            <a:ln>
              <a:solidFill>
                <a:schemeClr val="tx1"/>
              </a:solidFill>
            </a:ln>
          </p:spPr>
          <p:txBody>
            <a:bodyPr wrap="square" rtlCol="0">
              <a:spAutoFit/>
            </a:bodyPr>
            <a:lstStyle/>
            <a:p>
              <a:pPr algn="ctr"/>
              <a:r>
                <a:rPr lang="en-US" sz="1600" b="1" dirty="0" smtClean="0"/>
                <a:t>Economic analysis</a:t>
              </a:r>
            </a:p>
            <a:p>
              <a:pPr algn="ctr"/>
              <a:r>
                <a:rPr lang="en-US" sz="1600" b="1" dirty="0" smtClean="0"/>
                <a:t>Benchmarking with competing products</a:t>
              </a:r>
            </a:p>
          </p:txBody>
        </p:sp>
        <p:sp>
          <p:nvSpPr>
            <p:cNvPr id="7" name="Right Arrow 6"/>
            <p:cNvSpPr/>
            <p:nvPr/>
          </p:nvSpPr>
          <p:spPr>
            <a:xfrm rot="16200000">
              <a:off x="5810433" y="1531398"/>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9" name="Right Arrow 8"/>
            <p:cNvSpPr/>
            <p:nvPr/>
          </p:nvSpPr>
          <p:spPr>
            <a:xfrm rot="16200000">
              <a:off x="7109406" y="1531397"/>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0" name="Right Arrow 9"/>
            <p:cNvSpPr/>
            <p:nvPr/>
          </p:nvSpPr>
          <p:spPr>
            <a:xfrm rot="16200000">
              <a:off x="8334404" y="1544714"/>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1" name="Right Arrow 10"/>
            <p:cNvSpPr/>
            <p:nvPr/>
          </p:nvSpPr>
          <p:spPr>
            <a:xfrm rot="16200000">
              <a:off x="9543246" y="1531398"/>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2" name="Right Arrow 11"/>
            <p:cNvSpPr/>
            <p:nvPr/>
          </p:nvSpPr>
          <p:spPr>
            <a:xfrm rot="16200000">
              <a:off x="2306589" y="1544713"/>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3" name="Right Arrow 12"/>
            <p:cNvSpPr/>
            <p:nvPr/>
          </p:nvSpPr>
          <p:spPr>
            <a:xfrm rot="16200000">
              <a:off x="3487874" y="1531396"/>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4" name="Right Arrow 13"/>
            <p:cNvSpPr/>
            <p:nvPr/>
          </p:nvSpPr>
          <p:spPr>
            <a:xfrm rot="16200000">
              <a:off x="4635747" y="1531396"/>
              <a:ext cx="523783" cy="24857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grpSp>
      <p:sp>
        <p:nvSpPr>
          <p:cNvPr id="16" name="TextBox 15"/>
          <p:cNvSpPr txBox="1"/>
          <p:nvPr/>
        </p:nvSpPr>
        <p:spPr>
          <a:xfrm>
            <a:off x="456285" y="724714"/>
            <a:ext cx="10693440" cy="523220"/>
          </a:xfrm>
          <a:prstGeom prst="rect">
            <a:avLst/>
          </a:prstGeom>
          <a:noFill/>
        </p:spPr>
        <p:txBody>
          <a:bodyPr wrap="none" rtlCol="0">
            <a:spAutoFit/>
          </a:bodyPr>
          <a:lstStyle/>
          <a:p>
            <a:r>
              <a:rPr lang="en-US" sz="2800" b="1" dirty="0" smtClean="0"/>
              <a:t>Concept Testing is part of Structured Product Development Schematics</a:t>
            </a:r>
            <a:endParaRPr lang="en-US" sz="2800" b="1" dirty="0"/>
          </a:p>
        </p:txBody>
      </p:sp>
      <p:sp>
        <p:nvSpPr>
          <p:cNvPr id="17" name="TextBox 16"/>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962245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Five steps of concept generation</a:t>
            </a:r>
            <a:endParaRPr lang="en-US" b="1" dirty="0"/>
          </a:p>
        </p:txBody>
      </p:sp>
      <p:sp>
        <p:nvSpPr>
          <p:cNvPr id="4" name="TextBox 3"/>
          <p:cNvSpPr txBox="1"/>
          <p:nvPr/>
        </p:nvSpPr>
        <p:spPr>
          <a:xfrm>
            <a:off x="230819" y="3195961"/>
            <a:ext cx="1544715" cy="646331"/>
          </a:xfrm>
          <a:prstGeom prst="rect">
            <a:avLst/>
          </a:prstGeom>
          <a:solidFill>
            <a:schemeClr val="bg1">
              <a:lumMod val="95000"/>
            </a:schemeClr>
          </a:solidFill>
          <a:ln>
            <a:solidFill>
              <a:schemeClr val="tx1"/>
            </a:solidFill>
          </a:ln>
        </p:spPr>
        <p:txBody>
          <a:bodyPr wrap="square" rtlCol="0">
            <a:spAutoFit/>
          </a:bodyPr>
          <a:lstStyle/>
          <a:p>
            <a:r>
              <a:rPr lang="en-US" dirty="0" smtClean="0"/>
              <a:t>Clarify the problem</a:t>
            </a:r>
          </a:p>
        </p:txBody>
      </p:sp>
      <p:sp>
        <p:nvSpPr>
          <p:cNvPr id="5" name="TextBox 4"/>
          <p:cNvSpPr txBox="1"/>
          <p:nvPr/>
        </p:nvSpPr>
        <p:spPr>
          <a:xfrm>
            <a:off x="4009008" y="1972322"/>
            <a:ext cx="1594282" cy="646331"/>
          </a:xfrm>
          <a:prstGeom prst="rect">
            <a:avLst/>
          </a:prstGeom>
          <a:solidFill>
            <a:schemeClr val="bg1">
              <a:lumMod val="95000"/>
            </a:schemeClr>
          </a:solidFill>
          <a:ln>
            <a:solidFill>
              <a:schemeClr val="tx1"/>
            </a:solidFill>
          </a:ln>
        </p:spPr>
        <p:txBody>
          <a:bodyPr wrap="square" rtlCol="0">
            <a:spAutoFit/>
          </a:bodyPr>
          <a:lstStyle/>
          <a:p>
            <a:r>
              <a:rPr lang="en-US" dirty="0" smtClean="0"/>
              <a:t>Search externally</a:t>
            </a:r>
          </a:p>
        </p:txBody>
      </p:sp>
      <p:sp>
        <p:nvSpPr>
          <p:cNvPr id="6" name="TextBox 5"/>
          <p:cNvSpPr txBox="1"/>
          <p:nvPr/>
        </p:nvSpPr>
        <p:spPr>
          <a:xfrm>
            <a:off x="4009008" y="4123928"/>
            <a:ext cx="1594282" cy="646331"/>
          </a:xfrm>
          <a:prstGeom prst="rect">
            <a:avLst/>
          </a:prstGeom>
          <a:solidFill>
            <a:schemeClr val="bg1">
              <a:lumMod val="95000"/>
            </a:schemeClr>
          </a:solidFill>
          <a:ln>
            <a:solidFill>
              <a:schemeClr val="tx1"/>
            </a:solidFill>
          </a:ln>
        </p:spPr>
        <p:txBody>
          <a:bodyPr wrap="square" rtlCol="0">
            <a:spAutoFit/>
          </a:bodyPr>
          <a:lstStyle/>
          <a:p>
            <a:r>
              <a:rPr lang="en-US" dirty="0" smtClean="0"/>
              <a:t>Search internally</a:t>
            </a:r>
          </a:p>
        </p:txBody>
      </p:sp>
      <p:cxnSp>
        <p:nvCxnSpPr>
          <p:cNvPr id="8" name="Straight Arrow Connector 7"/>
          <p:cNvCxnSpPr>
            <a:endCxn id="5" idx="1"/>
          </p:cNvCxnSpPr>
          <p:nvPr/>
        </p:nvCxnSpPr>
        <p:spPr>
          <a:xfrm flipV="1">
            <a:off x="2565647" y="2295488"/>
            <a:ext cx="1443361" cy="12236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6" idx="1"/>
          </p:cNvCxnSpPr>
          <p:nvPr/>
        </p:nvCxnSpPr>
        <p:spPr>
          <a:xfrm>
            <a:off x="2565647" y="3519127"/>
            <a:ext cx="1443361" cy="9279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4" idx="3"/>
          </p:cNvCxnSpPr>
          <p:nvPr/>
        </p:nvCxnSpPr>
        <p:spPr>
          <a:xfrm>
            <a:off x="1775534" y="3519127"/>
            <a:ext cx="7901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775534" y="3265210"/>
            <a:ext cx="1065321" cy="253916"/>
          </a:xfrm>
          <a:prstGeom prst="rect">
            <a:avLst/>
          </a:prstGeom>
          <a:noFill/>
        </p:spPr>
        <p:txBody>
          <a:bodyPr wrap="square" rtlCol="0">
            <a:spAutoFit/>
          </a:bodyPr>
          <a:lstStyle/>
          <a:p>
            <a:r>
              <a:rPr lang="en-US" sz="1050" dirty="0" smtClean="0"/>
              <a:t>Sub-problems</a:t>
            </a:r>
            <a:endParaRPr lang="en-US" sz="1050" dirty="0"/>
          </a:p>
        </p:txBody>
      </p:sp>
      <p:sp>
        <p:nvSpPr>
          <p:cNvPr id="20" name="TextBox 19"/>
          <p:cNvSpPr txBox="1"/>
          <p:nvPr/>
        </p:nvSpPr>
        <p:spPr>
          <a:xfrm>
            <a:off x="7224203" y="2942044"/>
            <a:ext cx="1594282" cy="646331"/>
          </a:xfrm>
          <a:prstGeom prst="rect">
            <a:avLst/>
          </a:prstGeom>
          <a:solidFill>
            <a:schemeClr val="bg1">
              <a:lumMod val="95000"/>
            </a:schemeClr>
          </a:solidFill>
          <a:ln>
            <a:solidFill>
              <a:schemeClr val="tx1"/>
            </a:solidFill>
          </a:ln>
        </p:spPr>
        <p:txBody>
          <a:bodyPr wrap="square" rtlCol="0">
            <a:spAutoFit/>
          </a:bodyPr>
          <a:lstStyle/>
          <a:p>
            <a:pPr algn="ctr"/>
            <a:r>
              <a:rPr lang="en-US" dirty="0" smtClean="0"/>
              <a:t>Explore Systematically</a:t>
            </a:r>
          </a:p>
        </p:txBody>
      </p:sp>
      <p:cxnSp>
        <p:nvCxnSpPr>
          <p:cNvPr id="22" name="Straight Arrow Connector 21"/>
          <p:cNvCxnSpPr>
            <a:stCxn id="5" idx="3"/>
            <a:endCxn id="20" idx="1"/>
          </p:cNvCxnSpPr>
          <p:nvPr/>
        </p:nvCxnSpPr>
        <p:spPr>
          <a:xfrm>
            <a:off x="5603290" y="2295488"/>
            <a:ext cx="1620913" cy="969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6" idx="3"/>
            <a:endCxn id="20" idx="1"/>
          </p:cNvCxnSpPr>
          <p:nvPr/>
        </p:nvCxnSpPr>
        <p:spPr>
          <a:xfrm flipV="1">
            <a:off x="5603290" y="3265210"/>
            <a:ext cx="1620913" cy="11818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165910" y="2406494"/>
            <a:ext cx="1300210" cy="253916"/>
          </a:xfrm>
          <a:prstGeom prst="rect">
            <a:avLst/>
          </a:prstGeom>
          <a:noFill/>
        </p:spPr>
        <p:txBody>
          <a:bodyPr wrap="square" rtlCol="0">
            <a:spAutoFit/>
          </a:bodyPr>
          <a:lstStyle/>
          <a:p>
            <a:r>
              <a:rPr lang="en-US" sz="1050" dirty="0" smtClean="0"/>
              <a:t>Existing Concepts</a:t>
            </a:r>
            <a:endParaRPr lang="en-US" sz="1050" dirty="0"/>
          </a:p>
        </p:txBody>
      </p:sp>
      <p:sp>
        <p:nvSpPr>
          <p:cNvPr id="28" name="TextBox 27"/>
          <p:cNvSpPr txBox="1"/>
          <p:nvPr/>
        </p:nvSpPr>
        <p:spPr>
          <a:xfrm>
            <a:off x="6165910" y="3996970"/>
            <a:ext cx="1065321" cy="253916"/>
          </a:xfrm>
          <a:prstGeom prst="rect">
            <a:avLst/>
          </a:prstGeom>
          <a:noFill/>
        </p:spPr>
        <p:txBody>
          <a:bodyPr wrap="square" rtlCol="0">
            <a:spAutoFit/>
          </a:bodyPr>
          <a:lstStyle/>
          <a:p>
            <a:r>
              <a:rPr lang="en-US" sz="1050" dirty="0" smtClean="0"/>
              <a:t>New Concepts</a:t>
            </a:r>
            <a:endParaRPr lang="en-US" sz="1050" dirty="0"/>
          </a:p>
        </p:txBody>
      </p:sp>
      <p:sp>
        <p:nvSpPr>
          <p:cNvPr id="29" name="TextBox 28"/>
          <p:cNvSpPr txBox="1"/>
          <p:nvPr/>
        </p:nvSpPr>
        <p:spPr>
          <a:xfrm>
            <a:off x="8590902" y="2845142"/>
            <a:ext cx="1325364" cy="415498"/>
          </a:xfrm>
          <a:prstGeom prst="rect">
            <a:avLst/>
          </a:prstGeom>
          <a:noFill/>
        </p:spPr>
        <p:txBody>
          <a:bodyPr wrap="square" rtlCol="0">
            <a:spAutoFit/>
          </a:bodyPr>
          <a:lstStyle/>
          <a:p>
            <a:pPr algn="ctr"/>
            <a:r>
              <a:rPr lang="en-US" sz="1050" dirty="0" smtClean="0"/>
              <a:t>Integrate</a:t>
            </a:r>
          </a:p>
          <a:p>
            <a:pPr algn="ctr"/>
            <a:r>
              <a:rPr lang="en-US" sz="1050" dirty="0" smtClean="0"/>
              <a:t>Solutions</a:t>
            </a:r>
            <a:endParaRPr lang="en-US" sz="1050" dirty="0"/>
          </a:p>
        </p:txBody>
      </p:sp>
      <p:sp>
        <p:nvSpPr>
          <p:cNvPr id="30" name="TextBox 29"/>
          <p:cNvSpPr txBox="1"/>
          <p:nvPr/>
        </p:nvSpPr>
        <p:spPr>
          <a:xfrm>
            <a:off x="9688682" y="2937475"/>
            <a:ext cx="2374776" cy="646331"/>
          </a:xfrm>
          <a:prstGeom prst="rect">
            <a:avLst/>
          </a:prstGeom>
          <a:solidFill>
            <a:schemeClr val="bg1">
              <a:lumMod val="95000"/>
            </a:schemeClr>
          </a:solidFill>
          <a:ln>
            <a:solidFill>
              <a:schemeClr val="tx1"/>
            </a:solidFill>
          </a:ln>
        </p:spPr>
        <p:txBody>
          <a:bodyPr wrap="square" rtlCol="0">
            <a:spAutoFit/>
          </a:bodyPr>
          <a:lstStyle/>
          <a:p>
            <a:pPr algn="ctr"/>
            <a:r>
              <a:rPr lang="en-US" dirty="0" smtClean="0"/>
              <a:t>Reflection on Solutions and Process</a:t>
            </a:r>
          </a:p>
        </p:txBody>
      </p:sp>
      <p:cxnSp>
        <p:nvCxnSpPr>
          <p:cNvPr id="32" name="Straight Arrow Connector 31"/>
          <p:cNvCxnSpPr>
            <a:stCxn id="20" idx="3"/>
            <a:endCxn id="30" idx="1"/>
          </p:cNvCxnSpPr>
          <p:nvPr/>
        </p:nvCxnSpPr>
        <p:spPr>
          <a:xfrm flipV="1">
            <a:off x="8818485" y="3260641"/>
            <a:ext cx="870197" cy="45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65439" y="3856152"/>
            <a:ext cx="2476870" cy="600164"/>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Understanding</a:t>
            </a:r>
          </a:p>
          <a:p>
            <a:pPr marL="171450" indent="-171450">
              <a:buFont typeface="Arial" panose="020B0604020202020204" pitchFamily="34" charset="0"/>
              <a:buChar char="•"/>
            </a:pPr>
            <a:r>
              <a:rPr lang="en-US" sz="1100" dirty="0" smtClean="0"/>
              <a:t>Problem Decomposition</a:t>
            </a:r>
          </a:p>
          <a:p>
            <a:pPr marL="171450" indent="-171450">
              <a:buFont typeface="Arial" panose="020B0604020202020204" pitchFamily="34" charset="0"/>
              <a:buChar char="•"/>
            </a:pPr>
            <a:r>
              <a:rPr lang="en-US" sz="1100" dirty="0" smtClean="0"/>
              <a:t>Focus on critical sub-problems</a:t>
            </a:r>
            <a:endParaRPr lang="en-US" sz="1100" dirty="0"/>
          </a:p>
        </p:txBody>
      </p:sp>
      <p:sp>
        <p:nvSpPr>
          <p:cNvPr id="35" name="TextBox 34"/>
          <p:cNvSpPr txBox="1"/>
          <p:nvPr/>
        </p:nvSpPr>
        <p:spPr>
          <a:xfrm>
            <a:off x="7352467" y="3649996"/>
            <a:ext cx="2476870" cy="430887"/>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Classification tree</a:t>
            </a:r>
          </a:p>
          <a:p>
            <a:pPr marL="171450" indent="-171450">
              <a:buFont typeface="Arial" panose="020B0604020202020204" pitchFamily="34" charset="0"/>
              <a:buChar char="•"/>
            </a:pPr>
            <a:r>
              <a:rPr lang="en-US" sz="1100" dirty="0" smtClean="0"/>
              <a:t>Combination table</a:t>
            </a:r>
            <a:endParaRPr lang="en-US" sz="1100" dirty="0"/>
          </a:p>
        </p:txBody>
      </p:sp>
      <p:sp>
        <p:nvSpPr>
          <p:cNvPr id="36" name="TextBox 35"/>
          <p:cNvSpPr txBox="1"/>
          <p:nvPr/>
        </p:nvSpPr>
        <p:spPr>
          <a:xfrm>
            <a:off x="4082805" y="4814249"/>
            <a:ext cx="2476870" cy="430887"/>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Individuals</a:t>
            </a:r>
          </a:p>
          <a:p>
            <a:pPr marL="171450" indent="-171450">
              <a:buFont typeface="Arial" panose="020B0604020202020204" pitchFamily="34" charset="0"/>
              <a:buChar char="•"/>
            </a:pPr>
            <a:r>
              <a:rPr lang="en-US" sz="1100" dirty="0" smtClean="0"/>
              <a:t>Groups</a:t>
            </a:r>
            <a:endParaRPr lang="en-US" sz="1100" dirty="0"/>
          </a:p>
        </p:txBody>
      </p:sp>
      <p:sp>
        <p:nvSpPr>
          <p:cNvPr id="37" name="TextBox 36"/>
          <p:cNvSpPr txBox="1"/>
          <p:nvPr/>
        </p:nvSpPr>
        <p:spPr>
          <a:xfrm>
            <a:off x="4244126" y="2601087"/>
            <a:ext cx="2476870" cy="769441"/>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Lead users</a:t>
            </a:r>
          </a:p>
          <a:p>
            <a:pPr marL="171450" indent="-171450">
              <a:buFont typeface="Arial" panose="020B0604020202020204" pitchFamily="34" charset="0"/>
              <a:buChar char="•"/>
            </a:pPr>
            <a:r>
              <a:rPr lang="en-US" sz="1100" dirty="0" smtClean="0"/>
              <a:t>Experts</a:t>
            </a:r>
          </a:p>
          <a:p>
            <a:pPr marL="171450" indent="-171450">
              <a:buFont typeface="Arial" panose="020B0604020202020204" pitchFamily="34" charset="0"/>
              <a:buChar char="•"/>
            </a:pPr>
            <a:r>
              <a:rPr lang="en-US" sz="1100" dirty="0" smtClean="0"/>
              <a:t>Patents/Literature</a:t>
            </a:r>
          </a:p>
          <a:p>
            <a:pPr marL="171450" indent="-171450">
              <a:buFont typeface="Arial" panose="020B0604020202020204" pitchFamily="34" charset="0"/>
              <a:buChar char="•"/>
            </a:pPr>
            <a:r>
              <a:rPr lang="en-US" sz="1100" dirty="0" smtClean="0"/>
              <a:t>Benchmarks</a:t>
            </a:r>
            <a:endParaRPr lang="en-US" sz="1100" dirty="0"/>
          </a:p>
        </p:txBody>
      </p:sp>
      <p:sp>
        <p:nvSpPr>
          <p:cNvPr id="38" name="TextBox 37"/>
          <p:cNvSpPr txBox="1"/>
          <p:nvPr/>
        </p:nvSpPr>
        <p:spPr>
          <a:xfrm>
            <a:off x="10043880" y="3577117"/>
            <a:ext cx="2476870" cy="261610"/>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Feedback</a:t>
            </a:r>
            <a:endParaRPr lang="en-US" sz="1100" dirty="0"/>
          </a:p>
        </p:txBody>
      </p:sp>
      <p:sp>
        <p:nvSpPr>
          <p:cNvPr id="39" name="TextBox 38"/>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4046481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8593"/>
            <a:ext cx="10515600" cy="931015"/>
          </a:xfrm>
        </p:spPr>
        <p:txBody>
          <a:bodyPr/>
          <a:lstStyle/>
          <a:p>
            <a:r>
              <a:rPr lang="en-US" b="1" dirty="0" smtClean="0"/>
              <a:t>Step1: Clarify the problem: Class Activity</a:t>
            </a:r>
            <a:endParaRPr lang="en-US" b="1" dirty="0"/>
          </a:p>
        </p:txBody>
      </p:sp>
      <p:sp>
        <p:nvSpPr>
          <p:cNvPr id="3" name="Content Placeholder 2"/>
          <p:cNvSpPr>
            <a:spLocks noGrp="1"/>
          </p:cNvSpPr>
          <p:nvPr>
            <p:ph idx="1"/>
          </p:nvPr>
        </p:nvSpPr>
        <p:spPr>
          <a:xfrm>
            <a:off x="838200" y="1214822"/>
            <a:ext cx="10515600" cy="4351338"/>
          </a:xfrm>
        </p:spPr>
        <p:txBody>
          <a:bodyPr>
            <a:normAutofit/>
          </a:bodyPr>
          <a:lstStyle/>
          <a:p>
            <a:pPr marL="0" indent="0" algn="just">
              <a:buNone/>
            </a:pPr>
            <a:r>
              <a:rPr lang="en-US" sz="1600" dirty="0">
                <a:solidFill>
                  <a:schemeClr val="accent5"/>
                </a:solidFill>
                <a:latin typeface="Arial Narrow" panose="020B0606020202030204" pitchFamily="34" charset="0"/>
              </a:rPr>
              <a:t>“Fresh milk” is often used by consumers to describe milk that is distributed under chilled conditions. This usually refers to pasteurized milk, which means the milk that has been heated at 72-74°C for 15-20 seconds. Pasteurization kills all pathogenic (disease causing) microorganisms in the raw milk. To limit the growth of the remaining spoilage </a:t>
            </a:r>
            <a:r>
              <a:rPr lang="en-US" sz="1600" dirty="0" smtClean="0">
                <a:solidFill>
                  <a:schemeClr val="accent5"/>
                </a:solidFill>
                <a:latin typeface="Arial Narrow" panose="020B0606020202030204" pitchFamily="34" charset="0"/>
              </a:rPr>
              <a:t>micro-organisms</a:t>
            </a:r>
            <a:r>
              <a:rPr lang="en-US" sz="1600" dirty="0">
                <a:solidFill>
                  <a:schemeClr val="accent5"/>
                </a:solidFill>
                <a:latin typeface="Arial Narrow" panose="020B0606020202030204" pitchFamily="34" charset="0"/>
              </a:rPr>
              <a:t>, pasteurized milk needs to be kept under chilled conditions throughout the distribution and storage. </a:t>
            </a:r>
            <a:endParaRPr lang="en-US" sz="1600" dirty="0" smtClean="0">
              <a:solidFill>
                <a:schemeClr val="accent5"/>
              </a:solidFill>
              <a:latin typeface="Arial Narrow" panose="020B0606020202030204" pitchFamily="34" charset="0"/>
            </a:endParaRPr>
          </a:p>
          <a:p>
            <a:pPr marL="0" indent="0" algn="just">
              <a:buNone/>
            </a:pPr>
            <a:r>
              <a:rPr lang="en-US" sz="1600" dirty="0">
                <a:solidFill>
                  <a:schemeClr val="accent5"/>
                </a:solidFill>
                <a:latin typeface="Arial Narrow" panose="020B0606020202030204" pitchFamily="34" charset="0"/>
              </a:rPr>
              <a:t>	</a:t>
            </a:r>
            <a:r>
              <a:rPr lang="en-US" sz="1600" dirty="0" smtClean="0">
                <a:solidFill>
                  <a:schemeClr val="accent5"/>
                </a:solidFill>
                <a:latin typeface="Arial Narrow" panose="020B0606020202030204" pitchFamily="34" charset="0"/>
              </a:rPr>
              <a:t>The </a:t>
            </a:r>
            <a:r>
              <a:rPr lang="en-US" sz="1600" dirty="0">
                <a:solidFill>
                  <a:schemeClr val="accent5"/>
                </a:solidFill>
                <a:latin typeface="Arial Narrow" panose="020B0606020202030204" pitchFamily="34" charset="0"/>
              </a:rPr>
              <a:t>shelf life of pasteurized milk depends on the initial load of microorganisms as well as storage temperature but is normally around 7 days. Raw milk refers to the milk produced by cows (or other animals) without processing. Drinking raw milk can cause serious diseases, as it can </a:t>
            </a:r>
            <a:r>
              <a:rPr lang="en-US" sz="1600" dirty="0" err="1">
                <a:solidFill>
                  <a:schemeClr val="accent5"/>
                </a:solidFill>
                <a:latin typeface="Arial Narrow" panose="020B0606020202030204" pitchFamily="34" charset="0"/>
              </a:rPr>
              <a:t>harbour</a:t>
            </a:r>
            <a:r>
              <a:rPr lang="en-US" sz="1600" dirty="0">
                <a:solidFill>
                  <a:schemeClr val="accent5"/>
                </a:solidFill>
                <a:latin typeface="Arial Narrow" panose="020B0606020202030204" pitchFamily="34" charset="0"/>
              </a:rPr>
              <a:t> dangerous microorganisms. According to the Food and Drug Administration (FDA), between 1993 and 2006 more than 1500 people in the United States became sick from drinking raw milk or eating cheese made from raw milk. For this reason, in many countries, all milk products sold in retail outlets must be </a:t>
            </a:r>
            <a:r>
              <a:rPr lang="en-US" sz="1600" dirty="0" smtClean="0">
                <a:solidFill>
                  <a:schemeClr val="accent5"/>
                </a:solidFill>
                <a:latin typeface="Arial Narrow" panose="020B0606020202030204" pitchFamily="34" charset="0"/>
              </a:rPr>
              <a:t>pasteurized. </a:t>
            </a:r>
            <a:r>
              <a:rPr lang="en-US" sz="1600" dirty="0">
                <a:solidFill>
                  <a:schemeClr val="accent5"/>
                </a:solidFill>
                <a:latin typeface="Arial Narrow" panose="020B0606020202030204" pitchFamily="34" charset="0"/>
              </a:rPr>
              <a:t>In some markets, consumers buy raw milk and boil it at home. This makes the milk safe to drink but it is hard to control the process to maintain the </a:t>
            </a:r>
            <a:r>
              <a:rPr lang="en-US" sz="1600" dirty="0" smtClean="0">
                <a:solidFill>
                  <a:schemeClr val="accent5"/>
                </a:solidFill>
                <a:latin typeface="Arial Narrow" panose="020B0606020202030204" pitchFamily="34" charset="0"/>
              </a:rPr>
              <a:t>quality. A recent consumer study indicates that the consumers living in metropolitan cities prefer not to purchase their milk daily but once in a month from the super markets. The alternative such as the spray-dried milk has poor acceptance. Also the packaging of traditional milk in plastic sheets is not appealing to the consumers. They prefer a more ergonomic packaging with information about end-to end traceability, nutrient profile and aesthetic appeal. There is a need to develop the concept of liquid milk with higher shelf life (up to 6 months). </a:t>
            </a:r>
            <a:r>
              <a:rPr lang="en-US" sz="1600" dirty="0" err="1" smtClean="0">
                <a:solidFill>
                  <a:schemeClr val="accent5"/>
                </a:solidFill>
                <a:latin typeface="Arial Narrow" panose="020B0606020202030204" pitchFamily="34" charset="0"/>
              </a:rPr>
              <a:t>Amul</a:t>
            </a:r>
            <a:r>
              <a:rPr lang="en-US" sz="1600" dirty="0" smtClean="0">
                <a:solidFill>
                  <a:schemeClr val="accent5"/>
                </a:solidFill>
                <a:latin typeface="Arial Narrow" panose="020B0606020202030204" pitchFamily="34" charset="0"/>
              </a:rPr>
              <a:t>, India is looking to arrive at an alternative milk product (in concept development stage) for these new age consumers.</a:t>
            </a:r>
            <a:endParaRPr lang="en-US" sz="1600" dirty="0">
              <a:solidFill>
                <a:schemeClr val="accent5"/>
              </a:solidFill>
              <a:latin typeface="Arial Narrow" panose="020B0606020202030204" pitchFamily="34" charset="0"/>
            </a:endParaRPr>
          </a:p>
        </p:txBody>
      </p:sp>
      <p:sp>
        <p:nvSpPr>
          <p:cNvPr id="4" name="TextBox 3"/>
          <p:cNvSpPr txBox="1"/>
          <p:nvPr/>
        </p:nvSpPr>
        <p:spPr>
          <a:xfrm>
            <a:off x="603681" y="6301127"/>
            <a:ext cx="9468343" cy="369332"/>
          </a:xfrm>
          <a:prstGeom prst="rect">
            <a:avLst/>
          </a:prstGeom>
          <a:noFill/>
        </p:spPr>
        <p:txBody>
          <a:bodyPr wrap="square" rtlCol="0">
            <a:spAutoFit/>
          </a:bodyPr>
          <a:lstStyle/>
          <a:p>
            <a:r>
              <a:rPr lang="en-US" sz="900" dirty="0" smtClean="0"/>
              <a:t>Source:</a:t>
            </a:r>
          </a:p>
          <a:p>
            <a:r>
              <a:rPr lang="en-US" sz="900" dirty="0" smtClean="0"/>
              <a:t>https</a:t>
            </a:r>
            <a:r>
              <a:rPr lang="en-US" sz="900" dirty="0"/>
              <a:t>://www.tetrapak.com/en-in/solutions/aseptic-solutions/uht-faq#:~:text=The%20ultra%2Dhigh%20heat%20treatment,months%20without%20need%20of%20refrigeration.</a:t>
            </a:r>
          </a:p>
        </p:txBody>
      </p:sp>
      <p:sp>
        <p:nvSpPr>
          <p:cNvPr id="5" name="TextBox 4"/>
          <p:cNvSpPr txBox="1"/>
          <p:nvPr/>
        </p:nvSpPr>
        <p:spPr>
          <a:xfrm>
            <a:off x="2376256" y="5104495"/>
            <a:ext cx="7439487" cy="461665"/>
          </a:xfrm>
          <a:prstGeom prst="rect">
            <a:avLst/>
          </a:prstGeom>
          <a:noFill/>
        </p:spPr>
        <p:txBody>
          <a:bodyPr wrap="square" rtlCol="0">
            <a:spAutoFit/>
          </a:bodyPr>
          <a:lstStyle/>
          <a:p>
            <a:pPr algn="ctr"/>
            <a:r>
              <a:rPr lang="en-US" sz="2400" b="1" dirty="0" smtClean="0"/>
              <a:t>Identify the problem and split it into sub-problems</a:t>
            </a:r>
            <a:endParaRPr lang="en-US" sz="2400" b="1" dirty="0"/>
          </a:p>
        </p:txBody>
      </p:sp>
    </p:spTree>
    <p:extLst>
      <p:ext uri="{BB962C8B-B14F-4D97-AF65-F5344CB8AC3E}">
        <p14:creationId xmlns:p14="http://schemas.microsoft.com/office/powerpoint/2010/main" val="183878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Step2: Search Externally</a:t>
            </a:r>
            <a:endParaRPr lang="en-US" b="1" dirty="0"/>
          </a:p>
        </p:txBody>
      </p:sp>
      <p:sp>
        <p:nvSpPr>
          <p:cNvPr id="3" name="Content Placeholder 2"/>
          <p:cNvSpPr>
            <a:spLocks noGrp="1"/>
          </p:cNvSpPr>
          <p:nvPr>
            <p:ph idx="1"/>
          </p:nvPr>
        </p:nvSpPr>
        <p:spPr/>
        <p:txBody>
          <a:bodyPr/>
          <a:lstStyle/>
          <a:p>
            <a:r>
              <a:rPr lang="en-US" dirty="0" smtClean="0"/>
              <a:t>Interview lead users: </a:t>
            </a:r>
          </a:p>
          <a:p>
            <a:pPr marL="457200" lvl="1" indent="0">
              <a:buNone/>
            </a:pPr>
            <a:r>
              <a:rPr lang="en-US" b="1" dirty="0" smtClean="0"/>
              <a:t>Lead users </a:t>
            </a:r>
            <a:r>
              <a:rPr lang="en-US" dirty="0" smtClean="0"/>
              <a:t>are innovators working to arrive at solutions. These user groups generally arrive at local solutions personally to fulfil their needs.</a:t>
            </a:r>
          </a:p>
          <a:p>
            <a:pPr marL="457200" lvl="1" indent="0">
              <a:buNone/>
            </a:pPr>
            <a:r>
              <a:rPr lang="en-US" dirty="0" smtClean="0"/>
              <a:t>They can offer valuable insights.</a:t>
            </a:r>
          </a:p>
          <a:p>
            <a:pPr marL="457200" lvl="1" indent="0">
              <a:buNone/>
            </a:pPr>
            <a:endParaRPr lang="en-US" dirty="0"/>
          </a:p>
          <a:p>
            <a:r>
              <a:rPr lang="en-US" dirty="0" smtClean="0"/>
              <a:t>Consult Experts</a:t>
            </a:r>
          </a:p>
          <a:p>
            <a:r>
              <a:rPr lang="en-US" dirty="0" smtClean="0"/>
              <a:t>Search for published patents and literature.</a:t>
            </a:r>
          </a:p>
          <a:p>
            <a:r>
              <a:rPr lang="en-US" dirty="0" smtClean="0"/>
              <a:t>Benchmarking closely related products.</a:t>
            </a:r>
          </a:p>
          <a:p>
            <a:endParaRPr lang="en-US" dirty="0" smtClean="0"/>
          </a:p>
          <a:p>
            <a:pPr marL="0" indent="0">
              <a:buNone/>
            </a:pPr>
            <a:endParaRPr lang="en-US" dirty="0" smtClean="0"/>
          </a:p>
          <a:p>
            <a:pPr marL="457200" lvl="1" indent="0">
              <a:buNone/>
            </a:pPr>
            <a:endParaRPr lang="en-US" dirty="0"/>
          </a:p>
          <a:p>
            <a:pPr marL="457200" lvl="1" indent="0">
              <a:buNone/>
            </a:pPr>
            <a:endParaRPr lang="en-US" dirty="0" smtClean="0"/>
          </a:p>
        </p:txBody>
      </p:sp>
      <p:pic>
        <p:nvPicPr>
          <p:cNvPr id="1026" name="Picture 2" descr="Diffusion of Innovation Theo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8542" y="1249580"/>
            <a:ext cx="2774056" cy="101715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a:off x="4421080" y="2130641"/>
            <a:ext cx="4332303" cy="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1028" name="Picture 4" descr="Meet the man who cycled down the Thames on a floating bik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161" t="12900" r="2629" b="1367"/>
          <a:stretch/>
        </p:blipFill>
        <p:spPr bwMode="auto">
          <a:xfrm>
            <a:off x="10634592" y="591599"/>
            <a:ext cx="1217215" cy="10990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262609" y="5691011"/>
            <a:ext cx="6093719" cy="369332"/>
          </a:xfrm>
          <a:prstGeom prst="rect">
            <a:avLst/>
          </a:prstGeom>
          <a:noFill/>
        </p:spPr>
        <p:txBody>
          <a:bodyPr wrap="none" rtlCol="0">
            <a:spAutoFit/>
          </a:bodyPr>
          <a:lstStyle/>
          <a:p>
            <a:r>
              <a:rPr lang="en-US" b="1" dirty="0" smtClean="0"/>
              <a:t>Diligent External searches help in gathering solution concepts.</a:t>
            </a:r>
            <a:endParaRPr lang="en-US" b="1" dirty="0"/>
          </a:p>
        </p:txBody>
      </p:sp>
    </p:spTree>
    <p:extLst>
      <p:ext uri="{BB962C8B-B14F-4D97-AF65-F5344CB8AC3E}">
        <p14:creationId xmlns:p14="http://schemas.microsoft.com/office/powerpoint/2010/main" val="610032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sharpenSoften amount="47000"/>
                    </a14:imgEffect>
                  </a14:imgLayer>
                </a14:imgProps>
              </a:ext>
            </a:extLst>
          </a:blip>
          <a:srcRect r="18212" b="37358"/>
          <a:stretch/>
        </p:blipFill>
        <p:spPr>
          <a:xfrm>
            <a:off x="1114698" y="1375587"/>
            <a:ext cx="8412481" cy="3314759"/>
          </a:xfrm>
          <a:prstGeom prst="rect">
            <a:avLst/>
          </a:prstGeom>
        </p:spPr>
      </p:pic>
      <p:sp>
        <p:nvSpPr>
          <p:cNvPr id="5" name="TextBox 4"/>
          <p:cNvSpPr txBox="1"/>
          <p:nvPr/>
        </p:nvSpPr>
        <p:spPr>
          <a:xfrm>
            <a:off x="435428" y="444137"/>
            <a:ext cx="8075224" cy="769441"/>
          </a:xfrm>
          <a:prstGeom prst="rect">
            <a:avLst/>
          </a:prstGeom>
          <a:noFill/>
        </p:spPr>
        <p:txBody>
          <a:bodyPr wrap="none" rtlCol="0">
            <a:spAutoFit/>
          </a:bodyPr>
          <a:lstStyle/>
          <a:p>
            <a:r>
              <a:rPr lang="en-US" sz="4400" dirty="0" smtClean="0"/>
              <a:t>Benchmarking Matrix: An Example</a:t>
            </a:r>
            <a:endParaRPr lang="en-US" sz="4400" dirty="0"/>
          </a:p>
        </p:txBody>
      </p:sp>
      <p:sp>
        <p:nvSpPr>
          <p:cNvPr id="7" name="TextBox 6"/>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3113091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3: Search Internally</a:t>
            </a:r>
            <a:endParaRPr lang="en-US" b="1" dirty="0"/>
          </a:p>
        </p:txBody>
      </p:sp>
      <p:sp>
        <p:nvSpPr>
          <p:cNvPr id="3" name="Content Placeholder 2"/>
          <p:cNvSpPr>
            <a:spLocks noGrp="1"/>
          </p:cNvSpPr>
          <p:nvPr>
            <p:ph idx="1"/>
          </p:nvPr>
        </p:nvSpPr>
        <p:spPr/>
        <p:txBody>
          <a:bodyPr/>
          <a:lstStyle/>
          <a:p>
            <a:r>
              <a:rPr lang="en-US" dirty="0" smtClean="0"/>
              <a:t>Personal and team knowledge &amp; Creativity to arrive at possible solutions.</a:t>
            </a:r>
          </a:p>
          <a:p>
            <a:r>
              <a:rPr lang="en-US" dirty="0" smtClean="0"/>
              <a:t>Team Brainstorming exercises. Set up a time limit.</a:t>
            </a:r>
          </a:p>
          <a:p>
            <a:r>
              <a:rPr lang="en-US" dirty="0" smtClean="0"/>
              <a:t>Open-ended discussions.</a:t>
            </a:r>
          </a:p>
          <a:p>
            <a:r>
              <a:rPr lang="en-US" dirty="0" smtClean="0"/>
              <a:t>Creating an Idea bank for sub-problems (Even seemingly infeasible ideas are welcome at this stage).</a:t>
            </a:r>
          </a:p>
          <a:p>
            <a:r>
              <a:rPr lang="en-US" dirty="0" smtClean="0"/>
              <a:t>Welcome the use of graphics and physical media like foam/clay/ cardboard models.</a:t>
            </a:r>
          </a:p>
          <a:p>
            <a:endParaRPr lang="en-US" dirty="0" smtClean="0"/>
          </a:p>
          <a:p>
            <a:endParaRPr lang="en-US" dirty="0"/>
          </a:p>
        </p:txBody>
      </p:sp>
    </p:spTree>
    <p:extLst>
      <p:ext uri="{BB962C8B-B14F-4D97-AF65-F5344CB8AC3E}">
        <p14:creationId xmlns:p14="http://schemas.microsoft.com/office/powerpoint/2010/main" val="4086677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4: Systematic Exploration</a:t>
            </a:r>
            <a:endParaRPr lang="en-US" b="1" dirty="0"/>
          </a:p>
        </p:txBody>
      </p:sp>
      <p:sp>
        <p:nvSpPr>
          <p:cNvPr id="3" name="Content Placeholder 2"/>
          <p:cNvSpPr>
            <a:spLocks noGrp="1"/>
          </p:cNvSpPr>
          <p:nvPr>
            <p:ph idx="1"/>
          </p:nvPr>
        </p:nvSpPr>
        <p:spPr/>
        <p:txBody>
          <a:bodyPr/>
          <a:lstStyle/>
          <a:p>
            <a:pPr marL="0" indent="0">
              <a:buNone/>
            </a:pPr>
            <a:r>
              <a:rPr lang="en-US" b="1" dirty="0" smtClean="0"/>
              <a:t>Concept Classification Tree</a:t>
            </a:r>
          </a:p>
          <a:p>
            <a:pPr marL="0" indent="0">
              <a:buNone/>
            </a:pPr>
            <a:endParaRPr lang="en-US" dirty="0"/>
          </a:p>
          <a:p>
            <a:pPr marL="0" indent="0">
              <a:buNone/>
            </a:pPr>
            <a:r>
              <a:rPr lang="en-US" dirty="0" smtClean="0"/>
              <a:t>In Step 3: We arrive at possible concept fragments.</a:t>
            </a:r>
          </a:p>
          <a:p>
            <a:pPr marL="0" indent="0">
              <a:buNone/>
            </a:pPr>
            <a:endParaRPr lang="en-US" dirty="0"/>
          </a:p>
          <a:p>
            <a:pPr marL="0" indent="0">
              <a:buNone/>
            </a:pPr>
            <a:r>
              <a:rPr lang="en-US" dirty="0" smtClean="0"/>
              <a:t>Remember, we split </a:t>
            </a:r>
            <a:r>
              <a:rPr lang="en-US" b="1" dirty="0" smtClean="0"/>
              <a:t>Problem </a:t>
            </a:r>
            <a:r>
              <a:rPr lang="en-US" b="1" dirty="0" smtClean="0">
                <a:sym typeface="Wingdings" panose="05000000000000000000" pitchFamily="2" charset="2"/>
              </a:rPr>
              <a:t> Sub-problems </a:t>
            </a:r>
            <a:r>
              <a:rPr lang="en-US" dirty="0" smtClean="0">
                <a:sym typeface="Wingdings" panose="05000000000000000000" pitchFamily="2" charset="2"/>
              </a:rPr>
              <a:t>before proceeding with an external and internal solution.</a:t>
            </a:r>
          </a:p>
          <a:p>
            <a:pPr marL="0" indent="0">
              <a:buNone/>
            </a:pPr>
            <a:endParaRPr lang="en-US" dirty="0">
              <a:sym typeface="Wingdings" panose="05000000000000000000" pitchFamily="2" charset="2"/>
            </a:endParaRPr>
          </a:p>
          <a:p>
            <a:pPr marL="0" indent="0">
              <a:buNone/>
            </a:pPr>
            <a:r>
              <a:rPr lang="en-US" dirty="0" smtClean="0">
                <a:sym typeface="Wingdings" panose="05000000000000000000" pitchFamily="2" charset="2"/>
              </a:rPr>
              <a:t>We need to classify these concept fragments into independent classes.</a:t>
            </a:r>
            <a:endParaRPr lang="en-US" dirty="0"/>
          </a:p>
        </p:txBody>
      </p:sp>
    </p:spTree>
    <p:extLst>
      <p:ext uri="{BB962C8B-B14F-4D97-AF65-F5344CB8AC3E}">
        <p14:creationId xmlns:p14="http://schemas.microsoft.com/office/powerpoint/2010/main" val="630212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282" y="157920"/>
            <a:ext cx="10515600" cy="1325563"/>
          </a:xfrm>
        </p:spPr>
        <p:txBody>
          <a:bodyPr/>
          <a:lstStyle/>
          <a:p>
            <a:r>
              <a:rPr lang="en-US" b="1" dirty="0" smtClean="0"/>
              <a:t>Concept Classification Tree</a:t>
            </a:r>
            <a:endParaRPr lang="en-US" b="1" dirty="0"/>
          </a:p>
        </p:txBody>
      </p:sp>
      <p:pic>
        <p:nvPicPr>
          <p:cNvPr id="4" name="Picture 3"/>
          <p:cNvPicPr>
            <a:picLocks noChangeAspect="1"/>
          </p:cNvPicPr>
          <p:nvPr/>
        </p:nvPicPr>
        <p:blipFill>
          <a:blip r:embed="rId2"/>
          <a:stretch>
            <a:fillRect/>
          </a:stretch>
        </p:blipFill>
        <p:spPr>
          <a:xfrm>
            <a:off x="315318" y="2596379"/>
            <a:ext cx="1668182" cy="2620055"/>
          </a:xfrm>
          <a:prstGeom prst="rect">
            <a:avLst/>
          </a:prstGeom>
        </p:spPr>
      </p:pic>
      <p:pic>
        <p:nvPicPr>
          <p:cNvPr id="5" name="Picture 4"/>
          <p:cNvPicPr>
            <a:picLocks noChangeAspect="1"/>
          </p:cNvPicPr>
          <p:nvPr/>
        </p:nvPicPr>
        <p:blipFill>
          <a:blip r:embed="rId3"/>
          <a:stretch>
            <a:fillRect/>
          </a:stretch>
        </p:blipFill>
        <p:spPr>
          <a:xfrm>
            <a:off x="2466437" y="2596379"/>
            <a:ext cx="1820846" cy="2676644"/>
          </a:xfrm>
          <a:prstGeom prst="rect">
            <a:avLst/>
          </a:prstGeom>
        </p:spPr>
      </p:pic>
      <p:pic>
        <p:nvPicPr>
          <p:cNvPr id="7" name="Picture 6"/>
          <p:cNvPicPr>
            <a:picLocks noChangeAspect="1"/>
          </p:cNvPicPr>
          <p:nvPr/>
        </p:nvPicPr>
        <p:blipFill>
          <a:blip r:embed="rId4"/>
          <a:stretch>
            <a:fillRect/>
          </a:stretch>
        </p:blipFill>
        <p:spPr>
          <a:xfrm>
            <a:off x="4500370" y="2899954"/>
            <a:ext cx="1812153" cy="2213202"/>
          </a:xfrm>
          <a:prstGeom prst="rect">
            <a:avLst/>
          </a:prstGeom>
        </p:spPr>
      </p:pic>
      <p:pic>
        <p:nvPicPr>
          <p:cNvPr id="9" name="Picture 8"/>
          <p:cNvPicPr>
            <a:picLocks noChangeAspect="1"/>
          </p:cNvPicPr>
          <p:nvPr/>
        </p:nvPicPr>
        <p:blipFill>
          <a:blip r:embed="rId5"/>
          <a:stretch>
            <a:fillRect/>
          </a:stretch>
        </p:blipFill>
        <p:spPr>
          <a:xfrm>
            <a:off x="6692291" y="2488603"/>
            <a:ext cx="2138498" cy="3035904"/>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sharpenSoften amount="28000"/>
                    </a14:imgEffect>
                    <a14:imgEffect>
                      <a14:brightnessContrast bright="11000"/>
                    </a14:imgEffect>
                  </a14:imgLayer>
                </a14:imgProps>
              </a:ext>
            </a:extLst>
          </a:blip>
          <a:stretch>
            <a:fillRect/>
          </a:stretch>
        </p:blipFill>
        <p:spPr>
          <a:xfrm>
            <a:off x="9324407" y="2488603"/>
            <a:ext cx="2255061" cy="3136504"/>
          </a:xfrm>
          <a:prstGeom prst="rect">
            <a:avLst/>
          </a:prstGeom>
        </p:spPr>
      </p:pic>
      <p:sp>
        <p:nvSpPr>
          <p:cNvPr id="11" name="TextBox 10"/>
          <p:cNvSpPr txBox="1"/>
          <p:nvPr/>
        </p:nvSpPr>
        <p:spPr>
          <a:xfrm>
            <a:off x="365045" y="6173253"/>
            <a:ext cx="4342856" cy="369332"/>
          </a:xfrm>
          <a:prstGeom prst="rect">
            <a:avLst/>
          </a:prstGeom>
          <a:noFill/>
        </p:spPr>
        <p:txBody>
          <a:bodyPr wrap="none" rtlCol="0">
            <a:spAutoFit/>
          </a:bodyPr>
          <a:lstStyle/>
          <a:p>
            <a:r>
              <a:rPr lang="en-US" sz="900" dirty="0" smtClean="0"/>
              <a:t>Sources:</a:t>
            </a:r>
          </a:p>
          <a:p>
            <a:r>
              <a:rPr lang="en-US" sz="900" dirty="0"/>
              <a:t>https://web.stevens.edu/ses/me/fileadmin/me/senior_design/2007/group04/class.html</a:t>
            </a:r>
          </a:p>
        </p:txBody>
      </p:sp>
      <p:sp>
        <p:nvSpPr>
          <p:cNvPr id="12" name="TextBox 11"/>
          <p:cNvSpPr txBox="1"/>
          <p:nvPr/>
        </p:nvSpPr>
        <p:spPr>
          <a:xfrm>
            <a:off x="748938" y="1454894"/>
            <a:ext cx="10528663" cy="1200329"/>
          </a:xfrm>
          <a:prstGeom prst="rect">
            <a:avLst/>
          </a:prstGeom>
          <a:noFill/>
        </p:spPr>
        <p:txBody>
          <a:bodyPr wrap="square" rtlCol="0">
            <a:spAutoFit/>
          </a:bodyPr>
          <a:lstStyle/>
          <a:p>
            <a:r>
              <a:rPr lang="en-US" dirty="0" smtClean="0"/>
              <a:t>Sub-problems: </a:t>
            </a:r>
            <a:r>
              <a:rPr lang="en-US" b="1" dirty="0" smtClean="0"/>
              <a:t>Power </a:t>
            </a:r>
            <a:r>
              <a:rPr lang="en-US" b="1" dirty="0"/>
              <a:t>transmission, </a:t>
            </a:r>
            <a:r>
              <a:rPr lang="en-US" b="1" dirty="0"/>
              <a:t>C</a:t>
            </a:r>
            <a:r>
              <a:rPr lang="en-US" b="1" dirty="0" smtClean="0"/>
              <a:t>ontrols</a:t>
            </a:r>
            <a:r>
              <a:rPr lang="en-US" b="1" dirty="0"/>
              <a:t>, </a:t>
            </a:r>
            <a:r>
              <a:rPr lang="en-US" b="1" dirty="0" smtClean="0"/>
              <a:t>Motion </a:t>
            </a:r>
            <a:r>
              <a:rPr lang="en-US" b="1" dirty="0"/>
              <a:t>devices, </a:t>
            </a:r>
            <a:r>
              <a:rPr lang="en-US" b="1" dirty="0" smtClean="0"/>
              <a:t>Mobility</a:t>
            </a:r>
            <a:r>
              <a:rPr lang="en-US" b="1" dirty="0"/>
              <a:t>, and </a:t>
            </a:r>
            <a:r>
              <a:rPr lang="en-US" b="1" dirty="0" smtClean="0"/>
              <a:t>Machine </a:t>
            </a:r>
            <a:r>
              <a:rPr lang="en-US" b="1" dirty="0"/>
              <a:t>body </a:t>
            </a:r>
            <a:r>
              <a:rPr lang="en-US" b="1" dirty="0" smtClean="0"/>
              <a:t>type.</a:t>
            </a:r>
          </a:p>
          <a:p>
            <a:endParaRPr lang="en-US" b="1" dirty="0"/>
          </a:p>
          <a:p>
            <a:r>
              <a:rPr lang="en-US" dirty="0" smtClean="0"/>
              <a:t>Concept </a:t>
            </a:r>
            <a:r>
              <a:rPr lang="en-US" dirty="0"/>
              <a:t>classification trees </a:t>
            </a:r>
            <a:r>
              <a:rPr lang="en-US" dirty="0" smtClean="0"/>
              <a:t>are </a:t>
            </a:r>
            <a:r>
              <a:rPr lang="en-US" dirty="0"/>
              <a:t>created to </a:t>
            </a:r>
            <a:r>
              <a:rPr lang="en-US" dirty="0" smtClean="0"/>
              <a:t>show </a:t>
            </a:r>
            <a:r>
              <a:rPr lang="en-US" dirty="0"/>
              <a:t>the possible choices that can be </a:t>
            </a:r>
            <a:r>
              <a:rPr lang="en-US" dirty="0" err="1" smtClean="0"/>
              <a:t>utilised</a:t>
            </a:r>
            <a:r>
              <a:rPr lang="en-US" dirty="0" smtClean="0"/>
              <a:t>. </a:t>
            </a:r>
          </a:p>
          <a:p>
            <a:r>
              <a:rPr lang="en-US" dirty="0" smtClean="0"/>
              <a:t>It makes the decision-making easier.</a:t>
            </a:r>
            <a:endParaRPr lang="en-US" dirty="0"/>
          </a:p>
        </p:txBody>
      </p:sp>
      <p:pic>
        <p:nvPicPr>
          <p:cNvPr id="13" name="Picture 12"/>
          <p:cNvPicPr>
            <a:picLocks noChangeAspect="1"/>
          </p:cNvPicPr>
          <p:nvPr/>
        </p:nvPicPr>
        <p:blipFill>
          <a:blip r:embed="rId2"/>
          <a:stretch>
            <a:fillRect/>
          </a:stretch>
        </p:blipFill>
        <p:spPr>
          <a:xfrm>
            <a:off x="385354" y="2596379"/>
            <a:ext cx="1668182" cy="2620055"/>
          </a:xfrm>
          <a:prstGeom prst="rect">
            <a:avLst/>
          </a:prstGeom>
        </p:spPr>
      </p:pic>
      <p:pic>
        <p:nvPicPr>
          <p:cNvPr id="14" name="Picture 13"/>
          <p:cNvPicPr>
            <a:picLocks noChangeAspect="1"/>
          </p:cNvPicPr>
          <p:nvPr/>
        </p:nvPicPr>
        <p:blipFill>
          <a:blip r:embed="rId3"/>
          <a:stretch>
            <a:fillRect/>
          </a:stretch>
        </p:blipFill>
        <p:spPr>
          <a:xfrm>
            <a:off x="2536473" y="2596379"/>
            <a:ext cx="1820846" cy="2676644"/>
          </a:xfrm>
          <a:prstGeom prst="rect">
            <a:avLst/>
          </a:prstGeom>
        </p:spPr>
      </p:pic>
      <p:pic>
        <p:nvPicPr>
          <p:cNvPr id="15" name="Picture 14"/>
          <p:cNvPicPr>
            <a:picLocks noChangeAspect="1"/>
          </p:cNvPicPr>
          <p:nvPr/>
        </p:nvPicPr>
        <p:blipFill>
          <a:blip r:embed="rId4"/>
          <a:stretch>
            <a:fillRect/>
          </a:stretch>
        </p:blipFill>
        <p:spPr>
          <a:xfrm>
            <a:off x="4570406" y="2899954"/>
            <a:ext cx="1812153" cy="2213202"/>
          </a:xfrm>
          <a:prstGeom prst="rect">
            <a:avLst/>
          </a:prstGeom>
        </p:spPr>
      </p:pic>
      <p:pic>
        <p:nvPicPr>
          <p:cNvPr id="2052" name="Picture 4" descr="Bottle Opener - One-Touch Automatic | Aidaca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09176" y="10055"/>
            <a:ext cx="1911412" cy="191141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0044784" y="365125"/>
            <a:ext cx="1542410" cy="246221"/>
          </a:xfrm>
          <a:prstGeom prst="rect">
            <a:avLst/>
          </a:prstGeom>
          <a:noFill/>
        </p:spPr>
        <p:txBody>
          <a:bodyPr wrap="none" rtlCol="0">
            <a:spAutoFit/>
          </a:bodyPr>
          <a:lstStyle/>
          <a:p>
            <a:r>
              <a:rPr lang="en-US" sz="1000" dirty="0" smtClean="0"/>
              <a:t>Automated Bottle Opener</a:t>
            </a:r>
            <a:endParaRPr lang="en-US" sz="1000" dirty="0"/>
          </a:p>
        </p:txBody>
      </p:sp>
      <p:sp>
        <p:nvSpPr>
          <p:cNvPr id="19" name="TextBox 18"/>
          <p:cNvSpPr txBox="1"/>
          <p:nvPr/>
        </p:nvSpPr>
        <p:spPr>
          <a:xfrm>
            <a:off x="365045" y="6542585"/>
            <a:ext cx="5150769" cy="230832"/>
          </a:xfrm>
          <a:prstGeom prst="rect">
            <a:avLst/>
          </a:prstGeom>
          <a:noFill/>
        </p:spPr>
        <p:txBody>
          <a:bodyPr wrap="none" rtlCol="0">
            <a:spAutoFit/>
          </a:bodyPr>
          <a:lstStyle/>
          <a:p>
            <a:r>
              <a:rPr lang="en-US" sz="900" dirty="0" err="1"/>
              <a:t>Eppinger</a:t>
            </a:r>
            <a:r>
              <a:rPr lang="en-US" sz="900" dirty="0"/>
              <a:t>, S.D. and Ulrich, K., </a:t>
            </a:r>
            <a:r>
              <a:rPr lang="en-US" sz="900" dirty="0" smtClean="0"/>
              <a:t>2020. </a:t>
            </a:r>
            <a:r>
              <a:rPr lang="en-US" sz="900" dirty="0"/>
              <a:t>Product design and </a:t>
            </a:r>
            <a:r>
              <a:rPr lang="en-US" sz="900" dirty="0" smtClean="0"/>
              <a:t>development (7</a:t>
            </a:r>
            <a:r>
              <a:rPr lang="en-US" sz="900" baseline="30000" dirty="0" smtClean="0"/>
              <a:t>th</a:t>
            </a:r>
            <a:r>
              <a:rPr lang="en-US" sz="900" dirty="0" smtClean="0"/>
              <a:t> Edition). McGraw-Hill Publication</a:t>
            </a:r>
            <a:endParaRPr lang="en-US" sz="900" dirty="0"/>
          </a:p>
        </p:txBody>
      </p:sp>
      <p:sp>
        <p:nvSpPr>
          <p:cNvPr id="3" name="TextBox 2"/>
          <p:cNvSpPr txBox="1"/>
          <p:nvPr/>
        </p:nvSpPr>
        <p:spPr>
          <a:xfrm>
            <a:off x="385354" y="5694843"/>
            <a:ext cx="1265275" cy="369332"/>
          </a:xfrm>
          <a:prstGeom prst="rect">
            <a:avLst/>
          </a:prstGeom>
          <a:noFill/>
        </p:spPr>
        <p:txBody>
          <a:bodyPr wrap="square" rtlCol="0">
            <a:spAutoFit/>
          </a:bodyPr>
          <a:lstStyle/>
          <a:p>
            <a:r>
              <a:rPr lang="en-US" b="1" dirty="0" smtClean="0"/>
              <a:t>Attributes</a:t>
            </a:r>
            <a:endParaRPr lang="en-US" b="1" dirty="0"/>
          </a:p>
        </p:txBody>
      </p:sp>
    </p:spTree>
    <p:extLst>
      <p:ext uri="{BB962C8B-B14F-4D97-AF65-F5344CB8AC3E}">
        <p14:creationId xmlns:p14="http://schemas.microsoft.com/office/powerpoint/2010/main" val="839053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750" y="806841"/>
            <a:ext cx="10515600" cy="1325563"/>
          </a:xfrm>
        </p:spPr>
        <p:txBody>
          <a:bodyPr>
            <a:normAutofit fontScale="90000"/>
          </a:bodyPr>
          <a:lstStyle/>
          <a:p>
            <a:pPr algn="ctr"/>
            <a:r>
              <a:rPr lang="en-US" b="1" dirty="0" smtClean="0"/>
              <a:t>Case Discussion:</a:t>
            </a:r>
            <a:br>
              <a:rPr lang="en-US" b="1" dirty="0" smtClean="0"/>
            </a:br>
            <a:r>
              <a:rPr lang="en-US" b="1" dirty="0" smtClean="0"/>
              <a:t/>
            </a:r>
            <a:br>
              <a:rPr lang="en-US" b="1" dirty="0" smtClean="0"/>
            </a:br>
            <a:r>
              <a:rPr lang="en-US" b="1" dirty="0" smtClean="0"/>
              <a:t>Hindustan </a:t>
            </a:r>
            <a:r>
              <a:rPr lang="en-US" b="1" dirty="0" smtClean="0"/>
              <a:t>Oil Mills </a:t>
            </a:r>
            <a:r>
              <a:rPr lang="en-US" b="1" dirty="0" smtClean="0"/>
              <a:t>Limited</a:t>
            </a:r>
            <a:endParaRPr lang="en-US" b="1" dirty="0"/>
          </a:p>
        </p:txBody>
      </p:sp>
      <p:sp>
        <p:nvSpPr>
          <p:cNvPr id="3" name="TextBox 2"/>
          <p:cNvSpPr txBox="1"/>
          <p:nvPr/>
        </p:nvSpPr>
        <p:spPr>
          <a:xfrm>
            <a:off x="1392865" y="3317357"/>
            <a:ext cx="9627123" cy="830997"/>
          </a:xfrm>
          <a:prstGeom prst="rect">
            <a:avLst/>
          </a:prstGeom>
          <a:noFill/>
        </p:spPr>
        <p:txBody>
          <a:bodyPr wrap="none" rtlCol="0">
            <a:spAutoFit/>
          </a:bodyPr>
          <a:lstStyle/>
          <a:p>
            <a:r>
              <a:rPr lang="en-US" sz="2400" dirty="0" smtClean="0"/>
              <a:t>Can you develop the </a:t>
            </a:r>
            <a:r>
              <a:rPr lang="en-US" sz="2400" b="1" dirty="0" smtClean="0"/>
              <a:t>Concept Classification Tree </a:t>
            </a:r>
            <a:r>
              <a:rPr lang="en-US" sz="2400" dirty="0" smtClean="0"/>
              <a:t>for the </a:t>
            </a:r>
            <a:r>
              <a:rPr lang="en-US" sz="2400" b="1" dirty="0" smtClean="0"/>
              <a:t>‘New Daisy’ Soap</a:t>
            </a:r>
            <a:r>
              <a:rPr lang="en-US" sz="2400" dirty="0"/>
              <a:t>?</a:t>
            </a:r>
            <a:r>
              <a:rPr lang="en-US" sz="2400" dirty="0" smtClean="0"/>
              <a:t> </a:t>
            </a:r>
          </a:p>
          <a:p>
            <a:r>
              <a:rPr lang="en-US" sz="2400" dirty="0" smtClean="0"/>
              <a:t>Based on the information provided in the case.</a:t>
            </a:r>
            <a:endParaRPr lang="en-US" sz="2400" dirty="0"/>
          </a:p>
        </p:txBody>
      </p:sp>
    </p:spTree>
    <p:extLst>
      <p:ext uri="{BB962C8B-B14F-4D97-AF65-F5344CB8AC3E}">
        <p14:creationId xmlns:p14="http://schemas.microsoft.com/office/powerpoint/2010/main" val="36017172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 y="111707"/>
            <a:ext cx="10515600" cy="1325563"/>
          </a:xfrm>
        </p:spPr>
        <p:txBody>
          <a:bodyPr/>
          <a:lstStyle/>
          <a:p>
            <a:r>
              <a:rPr lang="en-US" b="1" dirty="0" smtClean="0"/>
              <a:t>Concept combination Table</a:t>
            </a:r>
            <a:endParaRPr lang="en-US" b="1" dirty="0"/>
          </a:p>
        </p:txBody>
      </p:sp>
      <p:pic>
        <p:nvPicPr>
          <p:cNvPr id="4" name="Picture 3"/>
          <p:cNvPicPr>
            <a:picLocks noChangeAspect="1"/>
          </p:cNvPicPr>
          <p:nvPr/>
        </p:nvPicPr>
        <p:blipFill>
          <a:blip r:embed="rId2"/>
          <a:stretch>
            <a:fillRect/>
          </a:stretch>
        </p:blipFill>
        <p:spPr>
          <a:xfrm>
            <a:off x="4541992" y="2123414"/>
            <a:ext cx="6887536" cy="4734586"/>
          </a:xfrm>
          <a:prstGeom prst="rect">
            <a:avLst/>
          </a:prstGeom>
        </p:spPr>
      </p:pic>
      <p:pic>
        <p:nvPicPr>
          <p:cNvPr id="3074" name="Picture 2" descr="Reviews for RIDGID Pneumatic 18-Gauge 2-1/8 in. Brad Nailer Combo Kit with  (2) Brad Nailers | Pg 2 - The Home Depot"/>
          <p:cNvPicPr>
            <a:picLocks noChangeAspect="1" noChangeArrowheads="1"/>
          </p:cNvPicPr>
          <p:nvPr/>
        </p:nvPicPr>
        <p:blipFill rotWithShape="1">
          <a:blip r:embed="rId3">
            <a:extLst>
              <a:ext uri="{28A0092B-C50C-407E-A947-70E740481C1C}">
                <a14:useLocalDpi xmlns:a14="http://schemas.microsoft.com/office/drawing/2010/main" val="0"/>
              </a:ext>
            </a:extLst>
          </a:blip>
          <a:srcRect l="12014" r="18304"/>
          <a:stretch/>
        </p:blipFill>
        <p:spPr bwMode="auto">
          <a:xfrm>
            <a:off x="0" y="1937657"/>
            <a:ext cx="2481942" cy="35618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1920" y="5561766"/>
            <a:ext cx="1823513" cy="369332"/>
          </a:xfrm>
          <a:prstGeom prst="rect">
            <a:avLst/>
          </a:prstGeom>
          <a:noFill/>
        </p:spPr>
        <p:txBody>
          <a:bodyPr wrap="none" rtlCol="0">
            <a:spAutoFit/>
          </a:bodyPr>
          <a:lstStyle/>
          <a:p>
            <a:r>
              <a:rPr lang="en-US" dirty="0" smtClean="0"/>
              <a:t>Nail Gun Concept</a:t>
            </a:r>
            <a:endParaRPr lang="en-US" dirty="0"/>
          </a:p>
        </p:txBody>
      </p:sp>
      <p:sp>
        <p:nvSpPr>
          <p:cNvPr id="6" name="TextBox 5"/>
          <p:cNvSpPr txBox="1"/>
          <p:nvPr/>
        </p:nvSpPr>
        <p:spPr>
          <a:xfrm>
            <a:off x="6174377" y="1595676"/>
            <a:ext cx="3799758" cy="369332"/>
          </a:xfrm>
          <a:prstGeom prst="rect">
            <a:avLst/>
          </a:prstGeom>
          <a:noFill/>
        </p:spPr>
        <p:txBody>
          <a:bodyPr wrap="none" rtlCol="0">
            <a:spAutoFit/>
          </a:bodyPr>
          <a:lstStyle/>
          <a:p>
            <a:r>
              <a:rPr lang="en-US" b="1" dirty="0" smtClean="0"/>
              <a:t>Identify the Logical sequence of event</a:t>
            </a:r>
            <a:endParaRPr lang="en-US" b="1" dirty="0"/>
          </a:p>
        </p:txBody>
      </p:sp>
      <p:sp>
        <p:nvSpPr>
          <p:cNvPr id="7" name="TextBox 6"/>
          <p:cNvSpPr txBox="1"/>
          <p:nvPr/>
        </p:nvSpPr>
        <p:spPr>
          <a:xfrm>
            <a:off x="2969623" y="4772297"/>
            <a:ext cx="1785257" cy="646331"/>
          </a:xfrm>
          <a:prstGeom prst="rect">
            <a:avLst/>
          </a:prstGeom>
          <a:noFill/>
        </p:spPr>
        <p:txBody>
          <a:bodyPr wrap="square" rtlCol="0">
            <a:spAutoFit/>
          </a:bodyPr>
          <a:lstStyle/>
          <a:p>
            <a:r>
              <a:rPr lang="en-US" b="1" dirty="0" smtClean="0"/>
              <a:t>Sub-concept alternatives</a:t>
            </a:r>
            <a:endParaRPr lang="en-US" b="1" dirty="0"/>
          </a:p>
        </p:txBody>
      </p:sp>
      <mc:AlternateContent xmlns:mc="http://schemas.openxmlformats.org/markup-compatibility/2006">
        <mc:Choice xmlns:p14="http://schemas.microsoft.com/office/powerpoint/2010/main" Requires="p14">
          <p:contentPart p14:bwMode="auto" r:id="rId4">
            <p14:nvContentPartPr>
              <p14:cNvPr id="8" name="Ink 7"/>
              <p14:cNvContentPartPr/>
              <p14:nvPr/>
            </p14:nvContentPartPr>
            <p14:xfrm>
              <a:off x="6243531" y="1724229"/>
              <a:ext cx="3728160" cy="114120"/>
            </p14:xfrm>
          </p:contentPart>
        </mc:Choice>
        <mc:Fallback>
          <p:pic>
            <p:nvPicPr>
              <p:cNvPr id="8" name="Ink 7"/>
              <p:cNvPicPr/>
              <p:nvPr/>
            </p:nvPicPr>
            <p:blipFill>
              <a:blip r:embed="rId5"/>
              <a:stretch>
                <a:fillRect/>
              </a:stretch>
            </p:blipFill>
            <p:spPr>
              <a:xfrm>
                <a:off x="6201771" y="1640349"/>
                <a:ext cx="3812040" cy="2818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Ink 8"/>
              <p14:cNvContentPartPr/>
              <p14:nvPr/>
            </p14:nvContentPartPr>
            <p14:xfrm>
              <a:off x="3039171" y="4937589"/>
              <a:ext cx="1097640" cy="376200"/>
            </p14:xfrm>
          </p:contentPart>
        </mc:Choice>
        <mc:Fallback>
          <p:pic>
            <p:nvPicPr>
              <p:cNvPr id="9" name="Ink 8"/>
              <p:cNvPicPr/>
              <p:nvPr/>
            </p:nvPicPr>
            <p:blipFill>
              <a:blip r:embed="rId7"/>
              <a:stretch>
                <a:fillRect/>
              </a:stretch>
            </p:blipFill>
            <p:spPr>
              <a:xfrm>
                <a:off x="2997051" y="4853709"/>
                <a:ext cx="1181880" cy="5439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0" name="Ink 9"/>
              <p14:cNvContentPartPr/>
              <p14:nvPr/>
            </p14:nvContentPartPr>
            <p14:xfrm>
              <a:off x="3204771" y="4867389"/>
              <a:ext cx="1073160" cy="105120"/>
            </p14:xfrm>
          </p:contentPart>
        </mc:Choice>
        <mc:Fallback>
          <p:pic>
            <p:nvPicPr>
              <p:cNvPr id="10" name="Ink 9"/>
              <p:cNvPicPr/>
              <p:nvPr/>
            </p:nvPicPr>
            <p:blipFill>
              <a:blip r:embed="rId9"/>
              <a:stretch>
                <a:fillRect/>
              </a:stretch>
            </p:blipFill>
            <p:spPr>
              <a:xfrm>
                <a:off x="3162651" y="4783149"/>
                <a:ext cx="115704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1" name="Ink 10"/>
              <p14:cNvContentPartPr/>
              <p14:nvPr/>
            </p14:nvContentPartPr>
            <p14:xfrm>
              <a:off x="235131" y="5677749"/>
              <a:ext cx="1594080" cy="107280"/>
            </p14:xfrm>
          </p:contentPart>
        </mc:Choice>
        <mc:Fallback>
          <p:pic>
            <p:nvPicPr>
              <p:cNvPr id="11" name="Ink 10"/>
              <p:cNvPicPr/>
              <p:nvPr/>
            </p:nvPicPr>
            <p:blipFill>
              <a:blip r:embed="rId11"/>
              <a:stretch>
                <a:fillRect/>
              </a:stretch>
            </p:blipFill>
            <p:spPr>
              <a:xfrm>
                <a:off x="193011" y="5593509"/>
                <a:ext cx="1678320" cy="275400"/>
              </a:xfrm>
              <a:prstGeom prst="rect">
                <a:avLst/>
              </a:prstGeom>
            </p:spPr>
          </p:pic>
        </mc:Fallback>
      </mc:AlternateContent>
    </p:spTree>
    <p:extLst>
      <p:ext uri="{BB962C8B-B14F-4D97-AF65-F5344CB8AC3E}">
        <p14:creationId xmlns:p14="http://schemas.microsoft.com/office/powerpoint/2010/main" val="3968541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 y="160853"/>
            <a:ext cx="7469777" cy="514441"/>
          </a:xfrm>
        </p:spPr>
        <p:txBody>
          <a:bodyPr>
            <a:normAutofit fontScale="90000"/>
          </a:bodyPr>
          <a:lstStyle/>
          <a:p>
            <a:r>
              <a:rPr lang="en-US" b="1" dirty="0"/>
              <a:t>Concept combination Table</a:t>
            </a:r>
          </a:p>
        </p:txBody>
      </p:sp>
      <p:pic>
        <p:nvPicPr>
          <p:cNvPr id="4" name="Picture 3"/>
          <p:cNvPicPr>
            <a:picLocks noChangeAspect="1"/>
          </p:cNvPicPr>
          <p:nvPr/>
        </p:nvPicPr>
        <p:blipFill rotWithShape="1">
          <a:blip r:embed="rId2"/>
          <a:srcRect r="4618"/>
          <a:stretch/>
        </p:blipFill>
        <p:spPr>
          <a:xfrm>
            <a:off x="1440299" y="2003522"/>
            <a:ext cx="3983310" cy="2204394"/>
          </a:xfrm>
          <a:prstGeom prst="rect">
            <a:avLst/>
          </a:prstGeom>
          <a:ln w="57150">
            <a:solidFill>
              <a:schemeClr val="tx1"/>
            </a:solidFill>
          </a:ln>
        </p:spPr>
      </p:pic>
      <p:pic>
        <p:nvPicPr>
          <p:cNvPr id="5" name="Picture 4"/>
          <p:cNvPicPr>
            <a:picLocks noChangeAspect="1"/>
          </p:cNvPicPr>
          <p:nvPr/>
        </p:nvPicPr>
        <p:blipFill>
          <a:blip r:embed="rId3"/>
          <a:stretch>
            <a:fillRect/>
          </a:stretch>
        </p:blipFill>
        <p:spPr>
          <a:xfrm>
            <a:off x="6008158" y="2003522"/>
            <a:ext cx="4097666" cy="2189937"/>
          </a:xfrm>
          <a:prstGeom prst="rect">
            <a:avLst/>
          </a:prstGeom>
          <a:ln w="57150">
            <a:solidFill>
              <a:schemeClr val="tx1"/>
            </a:solidFill>
          </a:ln>
        </p:spPr>
      </p:pic>
      <p:pic>
        <p:nvPicPr>
          <p:cNvPr id="7" name="Picture 6"/>
          <p:cNvPicPr>
            <a:picLocks noChangeAspect="1"/>
          </p:cNvPicPr>
          <p:nvPr/>
        </p:nvPicPr>
        <p:blipFill>
          <a:blip r:embed="rId4"/>
          <a:stretch>
            <a:fillRect/>
          </a:stretch>
        </p:blipFill>
        <p:spPr>
          <a:xfrm>
            <a:off x="1399280" y="4548389"/>
            <a:ext cx="4065348" cy="2141120"/>
          </a:xfrm>
          <a:prstGeom prst="rect">
            <a:avLst/>
          </a:prstGeom>
          <a:ln w="57150">
            <a:solidFill>
              <a:schemeClr val="tx1"/>
            </a:solidFill>
          </a:ln>
        </p:spPr>
      </p:pic>
      <p:pic>
        <p:nvPicPr>
          <p:cNvPr id="9" name="Picture 8"/>
          <p:cNvPicPr>
            <a:picLocks noChangeAspect="1"/>
          </p:cNvPicPr>
          <p:nvPr/>
        </p:nvPicPr>
        <p:blipFill>
          <a:blip r:embed="rId5"/>
          <a:stretch>
            <a:fillRect/>
          </a:stretch>
        </p:blipFill>
        <p:spPr>
          <a:xfrm>
            <a:off x="6008158" y="4542453"/>
            <a:ext cx="4106451" cy="2147056"/>
          </a:xfrm>
          <a:prstGeom prst="rect">
            <a:avLst/>
          </a:prstGeom>
          <a:ln w="57150">
            <a:solidFill>
              <a:schemeClr val="tx1"/>
            </a:solidFill>
          </a:ln>
        </p:spPr>
      </p:pic>
      <p:pic>
        <p:nvPicPr>
          <p:cNvPr id="10" name="Picture 2" descr="Reviews for RIDGID Pneumatic 18-Gauge 2-1/8 in. Brad Nailer Combo Kit with  (2) Brad Nailers | Pg 2 - The Home Depo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014" r="18304"/>
          <a:stretch/>
        </p:blipFill>
        <p:spPr bwMode="auto">
          <a:xfrm>
            <a:off x="10649354" y="3114715"/>
            <a:ext cx="1523531" cy="21864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a:stretch>
            <a:fillRect/>
          </a:stretch>
        </p:blipFill>
        <p:spPr>
          <a:xfrm>
            <a:off x="0" y="2909427"/>
            <a:ext cx="1253643" cy="634962"/>
          </a:xfrm>
          <a:prstGeom prst="rect">
            <a:avLst/>
          </a:prstGeom>
        </p:spPr>
      </p:pic>
      <p:pic>
        <p:nvPicPr>
          <p:cNvPr id="12" name="Picture 11"/>
          <p:cNvPicPr>
            <a:picLocks noChangeAspect="1"/>
          </p:cNvPicPr>
          <p:nvPr/>
        </p:nvPicPr>
        <p:blipFill>
          <a:blip r:embed="rId7"/>
          <a:stretch>
            <a:fillRect/>
          </a:stretch>
        </p:blipFill>
        <p:spPr>
          <a:xfrm>
            <a:off x="10886" y="5129837"/>
            <a:ext cx="1253643" cy="634962"/>
          </a:xfrm>
          <a:prstGeom prst="rect">
            <a:avLst/>
          </a:prstGeom>
        </p:spPr>
      </p:pic>
      <p:pic>
        <p:nvPicPr>
          <p:cNvPr id="13" name="Picture 12"/>
          <p:cNvPicPr>
            <a:picLocks noChangeAspect="1"/>
          </p:cNvPicPr>
          <p:nvPr/>
        </p:nvPicPr>
        <p:blipFill>
          <a:blip r:embed="rId8"/>
          <a:stretch>
            <a:fillRect/>
          </a:stretch>
        </p:blipFill>
        <p:spPr>
          <a:xfrm>
            <a:off x="1399280" y="1386785"/>
            <a:ext cx="4153480" cy="552527"/>
          </a:xfrm>
          <a:prstGeom prst="rect">
            <a:avLst/>
          </a:prstGeom>
        </p:spPr>
      </p:pic>
      <p:pic>
        <p:nvPicPr>
          <p:cNvPr id="14" name="Picture 13"/>
          <p:cNvPicPr>
            <a:picLocks noChangeAspect="1"/>
          </p:cNvPicPr>
          <p:nvPr/>
        </p:nvPicPr>
        <p:blipFill>
          <a:blip r:embed="rId8"/>
          <a:stretch>
            <a:fillRect/>
          </a:stretch>
        </p:blipFill>
        <p:spPr>
          <a:xfrm>
            <a:off x="5862423" y="1414424"/>
            <a:ext cx="4153480" cy="552527"/>
          </a:xfrm>
          <a:prstGeom prst="rect">
            <a:avLst/>
          </a:prstGeom>
        </p:spPr>
      </p:pic>
      <p:pic>
        <p:nvPicPr>
          <p:cNvPr id="16" name="Picture 15"/>
          <p:cNvPicPr>
            <a:picLocks noChangeAspect="1"/>
          </p:cNvPicPr>
          <p:nvPr/>
        </p:nvPicPr>
        <p:blipFill>
          <a:blip r:embed="rId9"/>
          <a:stretch>
            <a:fillRect/>
          </a:stretch>
        </p:blipFill>
        <p:spPr>
          <a:xfrm>
            <a:off x="10658139" y="5313489"/>
            <a:ext cx="1555304" cy="267657"/>
          </a:xfrm>
          <a:prstGeom prst="rect">
            <a:avLst/>
          </a:prstGeom>
        </p:spPr>
      </p:pic>
    </p:spTree>
    <p:extLst>
      <p:ext uri="{BB962C8B-B14F-4D97-AF65-F5344CB8AC3E}">
        <p14:creationId xmlns:p14="http://schemas.microsoft.com/office/powerpoint/2010/main" val="860317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Key Questions</a:t>
            </a:r>
            <a:endParaRPr lang="en-US" b="1" dirty="0"/>
          </a:p>
        </p:txBody>
      </p:sp>
      <p:sp>
        <p:nvSpPr>
          <p:cNvPr id="3" name="Content Placeholder 2"/>
          <p:cNvSpPr>
            <a:spLocks noGrp="1"/>
          </p:cNvSpPr>
          <p:nvPr>
            <p:ph idx="1"/>
          </p:nvPr>
        </p:nvSpPr>
        <p:spPr/>
        <p:txBody>
          <a:bodyPr/>
          <a:lstStyle/>
          <a:p>
            <a:r>
              <a:rPr lang="en-US" dirty="0" smtClean="0"/>
              <a:t>Is it feasible to develop the selected solutions?</a:t>
            </a:r>
          </a:p>
          <a:p>
            <a:r>
              <a:rPr lang="en-US" dirty="0" smtClean="0"/>
              <a:t>Can we make them in-house, or do we have external dependence?</a:t>
            </a:r>
          </a:p>
          <a:p>
            <a:r>
              <a:rPr lang="en-US" dirty="0" smtClean="0"/>
              <a:t>How quickly can we produce them?</a:t>
            </a:r>
          </a:p>
          <a:p>
            <a:r>
              <a:rPr lang="en-US" dirty="0" smtClean="0"/>
              <a:t>What advantages does it have over other alternatives?</a:t>
            </a:r>
          </a:p>
          <a:p>
            <a:r>
              <a:rPr lang="en-US" dirty="0" smtClean="0"/>
              <a:t>Cost/benefit analysis.</a:t>
            </a:r>
          </a:p>
          <a:p>
            <a:r>
              <a:rPr lang="en-US" dirty="0" smtClean="0"/>
              <a:t>Benchmarking.</a:t>
            </a:r>
            <a:endParaRPr lang="en-US" dirty="0"/>
          </a:p>
        </p:txBody>
      </p:sp>
    </p:spTree>
    <p:extLst>
      <p:ext uri="{BB962C8B-B14F-4D97-AF65-F5344CB8AC3E}">
        <p14:creationId xmlns:p14="http://schemas.microsoft.com/office/powerpoint/2010/main" val="3002098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Step 5: Reflection on the solutions and the Process</a:t>
            </a:r>
            <a:endParaRPr lang="en-US" sz="4000" b="1" dirty="0"/>
          </a:p>
        </p:txBody>
      </p:sp>
      <p:sp>
        <p:nvSpPr>
          <p:cNvPr id="3" name="Content Placeholder 2"/>
          <p:cNvSpPr>
            <a:spLocks noGrp="1"/>
          </p:cNvSpPr>
          <p:nvPr>
            <p:ph idx="1"/>
          </p:nvPr>
        </p:nvSpPr>
        <p:spPr/>
        <p:txBody>
          <a:bodyPr/>
          <a:lstStyle/>
          <a:p>
            <a:pPr marL="0" indent="0">
              <a:buNone/>
            </a:pPr>
            <a:r>
              <a:rPr lang="en-US" dirty="0" smtClean="0"/>
              <a:t>Ask the following questions:</a:t>
            </a:r>
          </a:p>
          <a:p>
            <a:pPr marL="971550" lvl="1" indent="-514350">
              <a:buFont typeface="+mj-lt"/>
              <a:buAutoNum type="arabicPeriod"/>
            </a:pPr>
            <a:r>
              <a:rPr lang="en-US" dirty="0" smtClean="0"/>
              <a:t>Is the team confident that the solution space has been completely thoroughly?</a:t>
            </a:r>
          </a:p>
          <a:p>
            <a:pPr marL="971550" lvl="1" indent="-514350">
              <a:buFont typeface="+mj-lt"/>
              <a:buAutoNum type="arabicPeriod"/>
            </a:pPr>
            <a:r>
              <a:rPr lang="en-US" dirty="0" smtClean="0"/>
              <a:t>Whether we have ignored alternative solutions?</a:t>
            </a:r>
          </a:p>
          <a:p>
            <a:pPr marL="971550" lvl="1" indent="-514350">
              <a:buFont typeface="+mj-lt"/>
              <a:buAutoNum type="arabicPeriod"/>
            </a:pPr>
            <a:r>
              <a:rPr lang="en-US" dirty="0" smtClean="0"/>
              <a:t>Are there alternative ways of decomposing the problem?</a:t>
            </a:r>
          </a:p>
          <a:p>
            <a:pPr marL="971550" lvl="1" indent="-514350">
              <a:buFont typeface="+mj-lt"/>
              <a:buAutoNum type="arabicPeriod"/>
            </a:pPr>
            <a:r>
              <a:rPr lang="en-US" dirty="0" smtClean="0"/>
              <a:t>Have the external sources been thoroughly pursued?</a:t>
            </a:r>
          </a:p>
          <a:p>
            <a:pPr marL="971550" lvl="1" indent="-514350">
              <a:buFont typeface="+mj-lt"/>
              <a:buAutoNum type="arabicPeriod"/>
            </a:pPr>
            <a:r>
              <a:rPr lang="en-US" dirty="0" smtClean="0"/>
              <a:t>Have Ideas from everyone in the internal discussion been accepted and integrated into the process? </a:t>
            </a:r>
            <a:endParaRPr lang="en-US" dirty="0"/>
          </a:p>
        </p:txBody>
      </p:sp>
    </p:spTree>
    <p:extLst>
      <p:ext uri="{BB962C8B-B14F-4D97-AF65-F5344CB8AC3E}">
        <p14:creationId xmlns:p14="http://schemas.microsoft.com/office/powerpoint/2010/main" val="40020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913" y="2433622"/>
            <a:ext cx="10515600" cy="1325563"/>
          </a:xfrm>
        </p:spPr>
        <p:txBody>
          <a:bodyPr>
            <a:normAutofit fontScale="90000"/>
          </a:bodyPr>
          <a:lstStyle/>
          <a:p>
            <a:pPr algn="ctr"/>
            <a:r>
              <a:rPr lang="en-US" b="1" dirty="0" smtClean="0"/>
              <a:t>Case Discussion:</a:t>
            </a:r>
            <a:br>
              <a:rPr lang="en-US" b="1" dirty="0" smtClean="0"/>
            </a:br>
            <a:r>
              <a:rPr lang="en-US" b="1" dirty="0" smtClean="0"/>
              <a:t/>
            </a:r>
            <a:br>
              <a:rPr lang="en-US" b="1" dirty="0" smtClean="0"/>
            </a:br>
            <a:r>
              <a:rPr lang="en-US" b="1" dirty="0" smtClean="0"/>
              <a:t>Hindustan </a:t>
            </a:r>
            <a:r>
              <a:rPr lang="en-US" b="1" dirty="0" smtClean="0"/>
              <a:t>Oil Mills </a:t>
            </a:r>
            <a:r>
              <a:rPr lang="en-US" b="1" dirty="0" smtClean="0"/>
              <a:t>Limited</a:t>
            </a:r>
            <a:endParaRPr lang="en-US" b="1" dirty="0"/>
          </a:p>
        </p:txBody>
      </p:sp>
    </p:spTree>
    <p:extLst>
      <p:ext uri="{BB962C8B-B14F-4D97-AF65-F5344CB8AC3E}">
        <p14:creationId xmlns:p14="http://schemas.microsoft.com/office/powerpoint/2010/main" val="3019485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r>
              <a:rPr lang="en-US" dirty="0" smtClean="0"/>
              <a:t>What are the strengths of Hindustan oil mills limited?</a:t>
            </a:r>
          </a:p>
          <a:p>
            <a:endParaRPr lang="en-US" dirty="0" smtClean="0"/>
          </a:p>
          <a:p>
            <a:r>
              <a:rPr lang="en-US" dirty="0" smtClean="0"/>
              <a:t>Discuss their product portfolio.</a:t>
            </a:r>
          </a:p>
          <a:p>
            <a:pPr marL="0" indent="0">
              <a:buNone/>
            </a:pPr>
            <a:endParaRPr lang="en-US" dirty="0" smtClean="0"/>
          </a:p>
          <a:p>
            <a:r>
              <a:rPr lang="en-US" dirty="0" smtClean="0"/>
              <a:t>Why develop a </a:t>
            </a:r>
            <a:r>
              <a:rPr lang="en-US" b="1" dirty="0" smtClean="0"/>
              <a:t>‘New Daisy Soap’?</a:t>
            </a:r>
          </a:p>
          <a:p>
            <a:pPr marL="0" indent="0">
              <a:buNone/>
            </a:pPr>
            <a:endParaRPr lang="en-US" b="1" dirty="0" smtClean="0"/>
          </a:p>
          <a:p>
            <a:r>
              <a:rPr lang="en-US" dirty="0" smtClean="0"/>
              <a:t>Is there any other soap developed by Hindustan oil mills?</a:t>
            </a:r>
          </a:p>
          <a:p>
            <a:pPr marL="0" indent="0">
              <a:buNone/>
            </a:pPr>
            <a:endParaRPr lang="en-US" dirty="0"/>
          </a:p>
        </p:txBody>
      </p:sp>
    </p:spTree>
    <p:extLst>
      <p:ext uri="{BB962C8B-B14F-4D97-AF65-F5344CB8AC3E}">
        <p14:creationId xmlns:p14="http://schemas.microsoft.com/office/powerpoint/2010/main" val="2150798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Hindustan Oil Mills </a:t>
            </a:r>
            <a:r>
              <a:rPr lang="en-US" b="1" dirty="0" smtClean="0"/>
              <a:t>Limited</a:t>
            </a:r>
            <a:endParaRPr lang="en-US" dirty="0"/>
          </a:p>
        </p:txBody>
      </p:sp>
      <p:sp>
        <p:nvSpPr>
          <p:cNvPr id="3" name="Content Placeholder 2"/>
          <p:cNvSpPr>
            <a:spLocks noGrp="1"/>
          </p:cNvSpPr>
          <p:nvPr>
            <p:ph idx="1"/>
          </p:nvPr>
        </p:nvSpPr>
        <p:spPr/>
        <p:txBody>
          <a:bodyPr/>
          <a:lstStyle/>
          <a:p>
            <a:pPr marL="0" indent="0">
              <a:buNone/>
            </a:pPr>
            <a:r>
              <a:rPr lang="en-US" dirty="0" smtClean="0"/>
              <a:t>Manufacturing vegetable oils, Soap, cosmetics</a:t>
            </a:r>
            <a:r>
              <a:rPr lang="en-US" dirty="0"/>
              <a:t> </a:t>
            </a:r>
            <a:r>
              <a:rPr lang="en-US" dirty="0" smtClean="0"/>
              <a:t>and allied products.</a:t>
            </a:r>
          </a:p>
          <a:p>
            <a:pPr marL="0" indent="0">
              <a:buNone/>
            </a:pPr>
            <a:endParaRPr lang="en-US" dirty="0"/>
          </a:p>
          <a:p>
            <a:pPr marL="0" indent="0">
              <a:buNone/>
            </a:pPr>
            <a:r>
              <a:rPr lang="en-US" b="1" dirty="0" smtClean="0"/>
              <a:t>Strengths</a:t>
            </a:r>
          </a:p>
          <a:p>
            <a:pPr marL="971550" lvl="1" indent="-514350">
              <a:buFont typeface="+mj-lt"/>
              <a:buAutoNum type="arabicPeriod"/>
            </a:pPr>
            <a:r>
              <a:rPr lang="en-US" dirty="0" smtClean="0"/>
              <a:t>Strong Distribution Network.</a:t>
            </a:r>
          </a:p>
          <a:p>
            <a:pPr marL="971550" lvl="1" indent="-514350">
              <a:buFont typeface="+mj-lt"/>
              <a:buAutoNum type="arabicPeriod"/>
            </a:pPr>
            <a:r>
              <a:rPr lang="en-US" b="1" dirty="0" smtClean="0"/>
              <a:t>Financial resources</a:t>
            </a:r>
          </a:p>
          <a:p>
            <a:pPr marL="971550" lvl="1" indent="-514350">
              <a:buFont typeface="+mj-lt"/>
              <a:buAutoNum type="arabicPeriod"/>
            </a:pPr>
            <a:r>
              <a:rPr lang="en-US" dirty="0" smtClean="0"/>
              <a:t>The capability </a:t>
            </a:r>
            <a:r>
              <a:rPr lang="en-US" dirty="0" smtClean="0"/>
              <a:t>of </a:t>
            </a:r>
            <a:r>
              <a:rPr lang="en-US" b="1" dirty="0" smtClean="0"/>
              <a:t>rapid </a:t>
            </a:r>
            <a:r>
              <a:rPr lang="en-US" b="1" dirty="0" smtClean="0"/>
              <a:t>innovation </a:t>
            </a:r>
            <a:r>
              <a:rPr lang="en-US" dirty="0" smtClean="0"/>
              <a:t>and </a:t>
            </a:r>
            <a:r>
              <a:rPr lang="en-US" b="1" dirty="0" smtClean="0"/>
              <a:t>aggressively</a:t>
            </a:r>
            <a:r>
              <a:rPr lang="en-US" dirty="0" smtClean="0"/>
              <a:t> introducing new products.</a:t>
            </a:r>
          </a:p>
          <a:p>
            <a:pPr marL="0" indent="0">
              <a:buNone/>
            </a:pPr>
            <a:endParaRPr lang="en-US"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1963467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New ‘Daisy’ replacing the </a:t>
            </a:r>
            <a:r>
              <a:rPr lang="en-US" b="1" dirty="0" smtClean="0"/>
              <a:t>Old </a:t>
            </a:r>
            <a:r>
              <a:rPr lang="en-US" b="1" dirty="0" smtClean="0"/>
              <a:t>‘Daisy’</a:t>
            </a:r>
            <a:endParaRPr lang="en-US" b="1" dirty="0"/>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63000"/>
                    </a14:imgEffect>
                    <a14:imgEffect>
                      <a14:colorTemperature colorTemp="5900"/>
                    </a14:imgEffect>
                    <a14:imgEffect>
                      <a14:brightnessContrast bright="5000" contrast="33000"/>
                    </a14:imgEffect>
                  </a14:imgLayer>
                </a14:imgProps>
              </a:ext>
            </a:extLst>
          </a:blip>
          <a:stretch>
            <a:fillRect/>
          </a:stretch>
        </p:blipFill>
        <p:spPr>
          <a:xfrm>
            <a:off x="3788091" y="2104007"/>
            <a:ext cx="7610098" cy="3454132"/>
          </a:xfrm>
          <a:prstGeom prst="rect">
            <a:avLst/>
          </a:prstGeom>
        </p:spPr>
      </p:pic>
      <p:sp>
        <p:nvSpPr>
          <p:cNvPr id="5" name="TextBox 4"/>
          <p:cNvSpPr txBox="1"/>
          <p:nvPr/>
        </p:nvSpPr>
        <p:spPr>
          <a:xfrm>
            <a:off x="4425296" y="5009875"/>
            <a:ext cx="1961965" cy="369332"/>
          </a:xfrm>
          <a:prstGeom prst="rect">
            <a:avLst/>
          </a:prstGeom>
          <a:noFill/>
        </p:spPr>
        <p:txBody>
          <a:bodyPr wrap="square" rtlCol="0">
            <a:spAutoFit/>
          </a:bodyPr>
          <a:lstStyle/>
          <a:p>
            <a:pPr algn="ctr"/>
            <a:r>
              <a:rPr lang="en-US" b="1" dirty="0" smtClean="0"/>
              <a:t>Old  Daisy</a:t>
            </a:r>
            <a:endParaRPr lang="en-US" b="1" dirty="0"/>
          </a:p>
        </p:txBody>
      </p:sp>
      <p:sp>
        <p:nvSpPr>
          <p:cNvPr id="6" name="TextBox 5"/>
          <p:cNvSpPr txBox="1"/>
          <p:nvPr/>
        </p:nvSpPr>
        <p:spPr>
          <a:xfrm>
            <a:off x="5115017" y="3241458"/>
            <a:ext cx="1961965" cy="369332"/>
          </a:xfrm>
          <a:prstGeom prst="rect">
            <a:avLst/>
          </a:prstGeom>
          <a:noFill/>
        </p:spPr>
        <p:txBody>
          <a:bodyPr wrap="square" rtlCol="0">
            <a:spAutoFit/>
          </a:bodyPr>
          <a:lstStyle/>
          <a:p>
            <a:pPr algn="ctr"/>
            <a:r>
              <a:rPr lang="en-US" b="1" dirty="0" smtClean="0"/>
              <a:t>New  Daisy</a:t>
            </a:r>
            <a:endParaRPr lang="en-US" b="1" dirty="0"/>
          </a:p>
        </p:txBody>
      </p:sp>
      <p:cxnSp>
        <p:nvCxnSpPr>
          <p:cNvPr id="8" name="Straight Arrow Connector 7"/>
          <p:cNvCxnSpPr/>
          <p:nvPr/>
        </p:nvCxnSpPr>
        <p:spPr>
          <a:xfrm flipV="1">
            <a:off x="5823751" y="4811698"/>
            <a:ext cx="221941" cy="307241"/>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flipH="1">
            <a:off x="5823753" y="3606578"/>
            <a:ext cx="221939" cy="5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rot="16200000">
            <a:off x="3283660" y="3849819"/>
            <a:ext cx="763480" cy="276999"/>
          </a:xfrm>
          <a:prstGeom prst="rect">
            <a:avLst/>
          </a:prstGeom>
          <a:noFill/>
        </p:spPr>
        <p:txBody>
          <a:bodyPr wrap="square" rtlCol="0">
            <a:spAutoFit/>
          </a:bodyPr>
          <a:lstStyle/>
          <a:p>
            <a:r>
              <a:rPr lang="en-US" sz="1200" dirty="0" smtClean="0"/>
              <a:t>Sales</a:t>
            </a:r>
            <a:endParaRPr lang="en-US" sz="1200" dirty="0"/>
          </a:p>
        </p:txBody>
      </p:sp>
      <p:sp>
        <p:nvSpPr>
          <p:cNvPr id="13" name="TextBox 12"/>
          <p:cNvSpPr txBox="1"/>
          <p:nvPr/>
        </p:nvSpPr>
        <p:spPr>
          <a:xfrm>
            <a:off x="5823751" y="6572180"/>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
        <p:nvSpPr>
          <p:cNvPr id="15" name="TextBox 14"/>
          <p:cNvSpPr txBox="1"/>
          <p:nvPr/>
        </p:nvSpPr>
        <p:spPr>
          <a:xfrm>
            <a:off x="8552155" y="3171120"/>
            <a:ext cx="1961965" cy="369332"/>
          </a:xfrm>
          <a:prstGeom prst="rect">
            <a:avLst/>
          </a:prstGeom>
          <a:noFill/>
        </p:spPr>
        <p:txBody>
          <a:bodyPr wrap="square" rtlCol="0">
            <a:spAutoFit/>
          </a:bodyPr>
          <a:lstStyle/>
          <a:p>
            <a:pPr algn="ctr"/>
            <a:r>
              <a:rPr lang="en-US" b="1" dirty="0" smtClean="0"/>
              <a:t>Future Products</a:t>
            </a:r>
            <a:endParaRPr lang="en-US" b="1" dirty="0"/>
          </a:p>
        </p:txBody>
      </p:sp>
      <p:sp>
        <p:nvSpPr>
          <p:cNvPr id="17" name="TextBox 16"/>
          <p:cNvSpPr txBox="1"/>
          <p:nvPr/>
        </p:nvSpPr>
        <p:spPr>
          <a:xfrm>
            <a:off x="7211400" y="5511161"/>
            <a:ext cx="763480" cy="261610"/>
          </a:xfrm>
          <a:prstGeom prst="rect">
            <a:avLst/>
          </a:prstGeom>
          <a:noFill/>
        </p:spPr>
        <p:txBody>
          <a:bodyPr wrap="square" rtlCol="0">
            <a:spAutoFit/>
          </a:bodyPr>
          <a:lstStyle/>
          <a:p>
            <a:r>
              <a:rPr lang="en-US" sz="1100" dirty="0" smtClean="0"/>
              <a:t>Time</a:t>
            </a:r>
            <a:endParaRPr lang="en-US" sz="1100" dirty="0"/>
          </a:p>
        </p:txBody>
      </p:sp>
      <p:sp>
        <p:nvSpPr>
          <p:cNvPr id="19" name="TextBox 18"/>
          <p:cNvSpPr txBox="1"/>
          <p:nvPr/>
        </p:nvSpPr>
        <p:spPr>
          <a:xfrm>
            <a:off x="341745" y="2382982"/>
            <a:ext cx="2327564" cy="2585323"/>
          </a:xfrm>
          <a:prstGeom prst="rect">
            <a:avLst/>
          </a:prstGeom>
          <a:noFill/>
        </p:spPr>
        <p:txBody>
          <a:bodyPr wrap="square" rtlCol="0">
            <a:spAutoFit/>
          </a:bodyPr>
          <a:lstStyle/>
          <a:p>
            <a:r>
              <a:rPr lang="en-US" b="1" dirty="0" smtClean="0"/>
              <a:t>Old Daisy</a:t>
            </a:r>
            <a:r>
              <a:rPr lang="en-US" dirty="0" smtClean="0"/>
              <a:t>: </a:t>
            </a:r>
          </a:p>
          <a:p>
            <a:r>
              <a:rPr lang="en-US" dirty="0" smtClean="0"/>
              <a:t>Launched in 1954.</a:t>
            </a:r>
          </a:p>
          <a:p>
            <a:r>
              <a:rPr lang="en-US" dirty="0" smtClean="0"/>
              <a:t>To be phased out in 1962.</a:t>
            </a:r>
          </a:p>
          <a:p>
            <a:endParaRPr lang="en-US" dirty="0"/>
          </a:p>
          <a:p>
            <a:r>
              <a:rPr lang="en-US" dirty="0" smtClean="0"/>
              <a:t>Concept development and testing for ‘New Daisy’ started in 1959.</a:t>
            </a:r>
          </a:p>
          <a:p>
            <a:endParaRPr lang="en-US" dirty="0"/>
          </a:p>
        </p:txBody>
      </p:sp>
    </p:spTree>
    <p:extLst>
      <p:ext uri="{BB962C8B-B14F-4D97-AF65-F5344CB8AC3E}">
        <p14:creationId xmlns:p14="http://schemas.microsoft.com/office/powerpoint/2010/main" val="18035899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r>
              <a:rPr lang="en-US" dirty="0" smtClean="0"/>
              <a:t>Discuss the product attributes most important for developing the new Daisy Soap.</a:t>
            </a:r>
          </a:p>
          <a:p>
            <a:endParaRPr lang="en-US" dirty="0"/>
          </a:p>
          <a:p>
            <a:r>
              <a:rPr lang="en-US" dirty="0" smtClean="0"/>
              <a:t>Discuss about the bottleneck in production of ‘New Daisy’</a:t>
            </a:r>
            <a:endParaRPr lang="en-US" dirty="0"/>
          </a:p>
        </p:txBody>
      </p:sp>
    </p:spTree>
    <p:extLst>
      <p:ext uri="{BB962C8B-B14F-4D97-AF65-F5344CB8AC3E}">
        <p14:creationId xmlns:p14="http://schemas.microsoft.com/office/powerpoint/2010/main" val="3256451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568" y="365125"/>
            <a:ext cx="11137232" cy="1325563"/>
          </a:xfrm>
        </p:spPr>
        <p:txBody>
          <a:bodyPr/>
          <a:lstStyle/>
          <a:p>
            <a:r>
              <a:rPr lang="en-US" b="1" dirty="0" smtClean="0"/>
              <a:t>Attributes of Daisy Soap</a:t>
            </a:r>
            <a:endParaRPr lang="en-US" b="1" dirty="0"/>
          </a:p>
        </p:txBody>
      </p:sp>
      <p:grpSp>
        <p:nvGrpSpPr>
          <p:cNvPr id="10" name="Group 9"/>
          <p:cNvGrpSpPr/>
          <p:nvPr/>
        </p:nvGrpSpPr>
        <p:grpSpPr>
          <a:xfrm>
            <a:off x="120073" y="2087417"/>
            <a:ext cx="9125527" cy="4337243"/>
            <a:chOff x="1681018" y="2022763"/>
            <a:chExt cx="9125527" cy="4337243"/>
          </a:xfrm>
        </p:grpSpPr>
        <p:graphicFrame>
          <p:nvGraphicFramePr>
            <p:cNvPr id="4" name="Diagram 3"/>
            <p:cNvGraphicFramePr/>
            <p:nvPr>
              <p:extLst/>
            </p:nvPr>
          </p:nvGraphicFramePr>
          <p:xfrm>
            <a:off x="2844800" y="2022764"/>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681018" y="2022764"/>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6" name="TextBox 5"/>
            <p:cNvSpPr txBox="1"/>
            <p:nvPr/>
          </p:nvSpPr>
          <p:spPr>
            <a:xfrm>
              <a:off x="1681018" y="4419600"/>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7" name="TextBox 6"/>
            <p:cNvSpPr txBox="1"/>
            <p:nvPr/>
          </p:nvSpPr>
          <p:spPr>
            <a:xfrm>
              <a:off x="9259454" y="2022763"/>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8" name="TextBox 7"/>
            <p:cNvSpPr txBox="1"/>
            <p:nvPr/>
          </p:nvSpPr>
          <p:spPr>
            <a:xfrm>
              <a:off x="9347200" y="4302221"/>
              <a:ext cx="1459345" cy="1477328"/>
            </a:xfrm>
            <a:prstGeom prst="rect">
              <a:avLst/>
            </a:prstGeom>
            <a:noFill/>
          </p:spPr>
          <p:txBody>
            <a:bodyPr wrap="square" rtlCol="0">
              <a:spAutoFit/>
            </a:bodyPr>
            <a:lstStyle/>
            <a:p>
              <a:pPr algn="ctr"/>
              <a:r>
                <a:rPr lang="en-US" b="1" dirty="0" smtClean="0"/>
                <a:t>High External Dependence</a:t>
              </a:r>
            </a:p>
            <a:p>
              <a:pPr marL="285750" indent="-285750">
                <a:buFont typeface="Arial" panose="020B0604020202020204" pitchFamily="34" charset="0"/>
                <a:buChar char="•"/>
              </a:pPr>
              <a:r>
                <a:rPr lang="en-US" b="1" dirty="0" smtClean="0"/>
                <a:t>Designers</a:t>
              </a:r>
            </a:p>
            <a:p>
              <a:pPr marL="285750" indent="-285750">
                <a:buFont typeface="Arial" panose="020B0604020202020204" pitchFamily="34" charset="0"/>
                <a:buChar char="•"/>
              </a:pPr>
              <a:r>
                <a:rPr lang="en-US" b="1" dirty="0" smtClean="0"/>
                <a:t>Printers</a:t>
              </a:r>
            </a:p>
            <a:p>
              <a:endParaRPr lang="en-US" b="1" dirty="0"/>
            </a:p>
          </p:txBody>
        </p:sp>
      </p:grpSp>
      <p:pic>
        <p:nvPicPr>
          <p:cNvPr id="9" name="Picture 8"/>
          <p:cNvPicPr>
            <a:picLocks noChangeAspect="1"/>
          </p:cNvPicPr>
          <p:nvPr/>
        </p:nvPicPr>
        <p:blipFill>
          <a:blip r:embed="rId7"/>
          <a:stretch>
            <a:fillRect/>
          </a:stretch>
        </p:blipFill>
        <p:spPr>
          <a:xfrm>
            <a:off x="9245600" y="4488657"/>
            <a:ext cx="2849105" cy="1488979"/>
          </a:xfrm>
          <a:prstGeom prst="rect">
            <a:avLst/>
          </a:prstGeom>
        </p:spPr>
      </p:pic>
      <p:sp>
        <p:nvSpPr>
          <p:cNvPr id="11" name="TextBox 10"/>
          <p:cNvSpPr txBox="1"/>
          <p:nvPr/>
        </p:nvSpPr>
        <p:spPr>
          <a:xfrm>
            <a:off x="9319491" y="6101494"/>
            <a:ext cx="2964873"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Delayed launching</a:t>
            </a:r>
            <a:endParaRPr lang="en-US" dirty="0"/>
          </a:p>
          <a:p>
            <a:pPr marL="285750" indent="-285750">
              <a:buFont typeface="Arial" panose="020B0604020202020204" pitchFamily="34" charset="0"/>
              <a:buChar char="•"/>
            </a:pPr>
            <a:r>
              <a:rPr lang="en-US" dirty="0" smtClean="0"/>
              <a:t>Reduced Production</a:t>
            </a:r>
            <a:endParaRPr lang="en-US" dirty="0"/>
          </a:p>
        </p:txBody>
      </p:sp>
      <p:sp>
        <p:nvSpPr>
          <p:cNvPr id="13" name="TextBox 12"/>
          <p:cNvSpPr txBox="1"/>
          <p:nvPr/>
        </p:nvSpPr>
        <p:spPr>
          <a:xfrm>
            <a:off x="0" y="6604084"/>
            <a:ext cx="5933034" cy="253916"/>
          </a:xfrm>
          <a:prstGeom prst="rect">
            <a:avLst/>
          </a:prstGeom>
          <a:noFill/>
        </p:spPr>
        <p:txBody>
          <a:bodyPr wrap="none" rtlCol="0">
            <a:spAutoFit/>
          </a:bodyPr>
          <a:lstStyle/>
          <a:p>
            <a:r>
              <a:rPr lang="en-US" sz="1050" dirty="0" err="1"/>
              <a:t>Eppinger</a:t>
            </a:r>
            <a:r>
              <a:rPr lang="en-US" sz="1050" dirty="0"/>
              <a:t>, S.D. and Ulrich, K., </a:t>
            </a:r>
            <a:r>
              <a:rPr lang="en-US" sz="1050" dirty="0" smtClean="0"/>
              <a:t>2020. </a:t>
            </a:r>
            <a:r>
              <a:rPr lang="en-US" sz="1050" dirty="0"/>
              <a:t>Product design and </a:t>
            </a:r>
            <a:r>
              <a:rPr lang="en-US" sz="1050" dirty="0" smtClean="0"/>
              <a:t>development (7</a:t>
            </a:r>
            <a:r>
              <a:rPr lang="en-US" sz="1050" baseline="30000" dirty="0" smtClean="0"/>
              <a:t>th</a:t>
            </a:r>
            <a:r>
              <a:rPr lang="en-US" sz="1050" dirty="0" smtClean="0"/>
              <a:t> Edition). McGraw-Hill Publication</a:t>
            </a:r>
            <a:endParaRPr lang="en-US" sz="1050" dirty="0"/>
          </a:p>
        </p:txBody>
      </p:sp>
    </p:spTree>
    <p:extLst>
      <p:ext uri="{BB962C8B-B14F-4D97-AF65-F5344CB8AC3E}">
        <p14:creationId xmlns:p14="http://schemas.microsoft.com/office/powerpoint/2010/main" val="38323989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49" y="294376"/>
            <a:ext cx="10515600" cy="1325563"/>
          </a:xfrm>
        </p:spPr>
        <p:txBody>
          <a:bodyPr>
            <a:normAutofit/>
          </a:bodyPr>
          <a:lstStyle/>
          <a:p>
            <a:r>
              <a:rPr lang="en-US" sz="2000" b="1" dirty="0" smtClean="0"/>
              <a:t>1959: New ‘Daisy’ Concept Development started simultaneously on all four attributes</a:t>
            </a:r>
            <a:endParaRPr lang="en-US" sz="2000" b="1" dirty="0"/>
          </a:p>
        </p:txBody>
      </p:sp>
      <p:graphicFrame>
        <p:nvGraphicFramePr>
          <p:cNvPr id="4" name="Diagram 3"/>
          <p:cNvGraphicFramePr/>
          <p:nvPr>
            <p:extLst/>
          </p:nvPr>
        </p:nvGraphicFramePr>
        <p:xfrm>
          <a:off x="314037" y="2078181"/>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3887877" y="3398966"/>
            <a:ext cx="2946256" cy="646331"/>
          </a:xfrm>
          <a:prstGeom prst="rect">
            <a:avLst/>
          </a:prstGeom>
          <a:noFill/>
        </p:spPr>
        <p:txBody>
          <a:bodyPr wrap="none" rtlCol="0">
            <a:spAutoFit/>
          </a:bodyPr>
          <a:lstStyle/>
          <a:p>
            <a:pPr algn="ctr"/>
            <a:r>
              <a:rPr lang="en-US" sz="1200" dirty="0" smtClean="0"/>
              <a:t>Pink: Based on the survey</a:t>
            </a:r>
          </a:p>
          <a:p>
            <a:pPr algn="ctr"/>
            <a:r>
              <a:rPr lang="en-US" sz="1200" dirty="0" smtClean="0"/>
              <a:t>Matches the competitor ‘</a:t>
            </a:r>
            <a:r>
              <a:rPr lang="en-US" sz="1200" dirty="0" err="1" smtClean="0"/>
              <a:t>Dumex</a:t>
            </a:r>
            <a:r>
              <a:rPr lang="en-US" sz="1200" dirty="0" smtClean="0"/>
              <a:t> baby soap.’</a:t>
            </a:r>
          </a:p>
          <a:p>
            <a:pPr algn="ctr"/>
            <a:r>
              <a:rPr lang="en-US" sz="1200" b="1" dirty="0" smtClean="0"/>
              <a:t>The problem of </a:t>
            </a:r>
            <a:r>
              <a:rPr lang="en-US" sz="1200" b="1" dirty="0" err="1" smtClean="0"/>
              <a:t>colour</a:t>
            </a:r>
            <a:r>
              <a:rPr lang="en-US" sz="1200" b="1" dirty="0" smtClean="0"/>
              <a:t> fade</a:t>
            </a:r>
            <a:endParaRPr lang="en-US" sz="1200" b="1" dirty="0"/>
          </a:p>
        </p:txBody>
      </p:sp>
      <p:sp>
        <p:nvSpPr>
          <p:cNvPr id="14" name="TextBox 13"/>
          <p:cNvSpPr txBox="1"/>
          <p:nvPr/>
        </p:nvSpPr>
        <p:spPr>
          <a:xfrm>
            <a:off x="728238" y="3334266"/>
            <a:ext cx="2221057" cy="1200329"/>
          </a:xfrm>
          <a:prstGeom prst="rect">
            <a:avLst/>
          </a:prstGeom>
          <a:noFill/>
        </p:spPr>
        <p:txBody>
          <a:bodyPr wrap="none" rtlCol="0">
            <a:spAutoFit/>
          </a:bodyPr>
          <a:lstStyle/>
          <a:p>
            <a:pPr algn="ctr"/>
            <a:r>
              <a:rPr lang="en-US" sz="1200" dirty="0" smtClean="0"/>
              <a:t>Perfume fades: Strong perfume</a:t>
            </a:r>
          </a:p>
          <a:p>
            <a:pPr algn="ctr"/>
            <a:r>
              <a:rPr lang="en-US" sz="1200" dirty="0" smtClean="0"/>
              <a:t>Jasmine </a:t>
            </a:r>
            <a:r>
              <a:rPr lang="en-US" sz="1200" dirty="0" err="1" smtClean="0"/>
              <a:t>flavour</a:t>
            </a:r>
            <a:endParaRPr lang="en-US" sz="1200" dirty="0" smtClean="0"/>
          </a:p>
          <a:p>
            <a:pPr algn="ctr"/>
            <a:r>
              <a:rPr lang="en-US" sz="1200" b="1" dirty="0" smtClean="0"/>
              <a:t>Perfume is not stable. High Cost</a:t>
            </a:r>
          </a:p>
          <a:p>
            <a:pPr algn="ctr"/>
            <a:endParaRPr lang="en-US" sz="1200" dirty="0" smtClean="0"/>
          </a:p>
          <a:p>
            <a:pPr algn="ctr"/>
            <a:endParaRPr lang="en-US" sz="1200" dirty="0" smtClean="0"/>
          </a:p>
          <a:p>
            <a:pPr algn="ctr"/>
            <a:endParaRPr lang="en-US" sz="1200" dirty="0"/>
          </a:p>
        </p:txBody>
      </p:sp>
      <p:sp>
        <p:nvSpPr>
          <p:cNvPr id="15" name="Rectangle 14"/>
          <p:cNvSpPr/>
          <p:nvPr/>
        </p:nvSpPr>
        <p:spPr>
          <a:xfrm>
            <a:off x="191655" y="2078181"/>
            <a:ext cx="6791036" cy="215207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7536873" y="2660073"/>
            <a:ext cx="1182254" cy="85898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8659624" y="2892608"/>
            <a:ext cx="3372205" cy="523220"/>
          </a:xfrm>
          <a:prstGeom prst="rect">
            <a:avLst/>
          </a:prstGeom>
          <a:noFill/>
        </p:spPr>
        <p:txBody>
          <a:bodyPr wrap="none" rtlCol="0">
            <a:spAutoFit/>
          </a:bodyPr>
          <a:lstStyle/>
          <a:p>
            <a:pPr algn="ctr"/>
            <a:r>
              <a:rPr lang="en-US" sz="1400" b="1" dirty="0" smtClean="0"/>
              <a:t>‘Blinded product’ Test</a:t>
            </a:r>
          </a:p>
          <a:p>
            <a:pPr algn="ctr"/>
            <a:r>
              <a:rPr lang="en-US" sz="1400" b="1" dirty="0" smtClean="0"/>
              <a:t>Consumers prefer new Colour and perfume</a:t>
            </a:r>
            <a:endParaRPr lang="en-US" sz="1400" b="1" dirty="0"/>
          </a:p>
        </p:txBody>
      </p:sp>
      <p:sp>
        <p:nvSpPr>
          <p:cNvPr id="20" name="TextBox 19"/>
          <p:cNvSpPr txBox="1"/>
          <p:nvPr/>
        </p:nvSpPr>
        <p:spPr>
          <a:xfrm>
            <a:off x="498433" y="5495516"/>
            <a:ext cx="2680670" cy="461665"/>
          </a:xfrm>
          <a:prstGeom prst="rect">
            <a:avLst/>
          </a:prstGeom>
          <a:noFill/>
        </p:spPr>
        <p:txBody>
          <a:bodyPr wrap="none" rtlCol="0">
            <a:spAutoFit/>
          </a:bodyPr>
          <a:lstStyle/>
          <a:p>
            <a:pPr algn="ctr"/>
            <a:r>
              <a:rPr lang="en-US" sz="1200" dirty="0" smtClean="0"/>
              <a:t>Shape similar to </a:t>
            </a:r>
            <a:r>
              <a:rPr lang="en-US" sz="1200" b="1" dirty="0" err="1" smtClean="0"/>
              <a:t>Samila</a:t>
            </a:r>
            <a:r>
              <a:rPr lang="en-US" sz="1200" b="1" dirty="0" smtClean="0"/>
              <a:t> Soap </a:t>
            </a:r>
            <a:r>
              <a:rPr lang="en-US" sz="1200" dirty="0" smtClean="0"/>
              <a:t>(</a:t>
            </a:r>
            <a:r>
              <a:rPr lang="en-US" sz="1200" dirty="0" err="1" smtClean="0"/>
              <a:t>Inhouse</a:t>
            </a:r>
            <a:r>
              <a:rPr lang="en-US" sz="1200" dirty="0" smtClean="0"/>
              <a:t>)</a:t>
            </a:r>
          </a:p>
          <a:p>
            <a:pPr algn="ctr"/>
            <a:r>
              <a:rPr lang="en-US" sz="1200" dirty="0" smtClean="0"/>
              <a:t> with rounded corners</a:t>
            </a:r>
            <a:endParaRPr lang="en-US" sz="1200" dirty="0"/>
          </a:p>
        </p:txBody>
      </p:sp>
      <p:sp>
        <p:nvSpPr>
          <p:cNvPr id="21" name="Rectangle 20"/>
          <p:cNvSpPr/>
          <p:nvPr/>
        </p:nvSpPr>
        <p:spPr>
          <a:xfrm>
            <a:off x="205449" y="4279896"/>
            <a:ext cx="3307772" cy="2135527"/>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3075" y="6490655"/>
            <a:ext cx="3494098" cy="307777"/>
          </a:xfrm>
          <a:prstGeom prst="rect">
            <a:avLst/>
          </a:prstGeom>
          <a:noFill/>
        </p:spPr>
        <p:txBody>
          <a:bodyPr wrap="none" rtlCol="0">
            <a:spAutoFit/>
          </a:bodyPr>
          <a:lstStyle/>
          <a:p>
            <a:pPr algn="ctr"/>
            <a:r>
              <a:rPr lang="en-US" sz="1400" b="1" dirty="0" smtClean="0"/>
              <a:t>Earlier </a:t>
            </a:r>
            <a:r>
              <a:rPr lang="en-US" sz="1400" b="1" dirty="0" smtClean="0"/>
              <a:t>studies and experience: ‘</a:t>
            </a:r>
            <a:r>
              <a:rPr lang="en-US" sz="1400" b="1" dirty="0" err="1" smtClean="0"/>
              <a:t>Samila</a:t>
            </a:r>
            <a:r>
              <a:rPr lang="en-US" sz="1400" b="1" dirty="0" smtClean="0"/>
              <a:t> Soap’</a:t>
            </a:r>
            <a:endParaRPr lang="en-US" sz="1400" b="1" dirty="0"/>
          </a:p>
        </p:txBody>
      </p:sp>
      <p:sp>
        <p:nvSpPr>
          <p:cNvPr id="24" name="Right Arrow 23"/>
          <p:cNvSpPr/>
          <p:nvPr/>
        </p:nvSpPr>
        <p:spPr>
          <a:xfrm>
            <a:off x="7536873" y="5066025"/>
            <a:ext cx="1182254" cy="85898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439563" y="5001677"/>
            <a:ext cx="1973179" cy="923330"/>
          </a:xfrm>
          <a:prstGeom prst="rect">
            <a:avLst/>
          </a:prstGeom>
          <a:noFill/>
        </p:spPr>
        <p:txBody>
          <a:bodyPr wrap="square" rtlCol="0">
            <a:spAutoFit/>
          </a:bodyPr>
          <a:lstStyle/>
          <a:p>
            <a:pPr algn="ctr"/>
            <a:r>
              <a:rPr lang="en-US" sz="5400" dirty="0" smtClean="0"/>
              <a:t>?</a:t>
            </a:r>
            <a:endParaRPr lang="en-US" sz="5400" dirty="0"/>
          </a:p>
        </p:txBody>
      </p:sp>
    </p:spTree>
    <p:extLst>
      <p:ext uri="{BB962C8B-B14F-4D97-AF65-F5344CB8AC3E}">
        <p14:creationId xmlns:p14="http://schemas.microsoft.com/office/powerpoint/2010/main" val="40626750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90223" y="2583439"/>
            <a:ext cx="3095625" cy="1857375"/>
            <a:chOff x="3405981" y="2323402"/>
            <a:chExt cx="3095625" cy="1857375"/>
          </a:xfrm>
          <a:solidFill>
            <a:schemeClr val="bg1">
              <a:lumMod val="75000"/>
            </a:schemeClr>
          </a:solidFill>
        </p:grpSpPr>
        <p:sp>
          <p:nvSpPr>
            <p:cNvPr id="5" name="Rectangle 4"/>
            <p:cNvSpPr/>
            <p:nvPr/>
          </p:nvSpPr>
          <p:spPr>
            <a:xfrm>
              <a:off x="3405981" y="2323402"/>
              <a:ext cx="3095625" cy="1857375"/>
            </a:xfrm>
            <a:prstGeom prst="rect">
              <a:avLst/>
            </a:prstGeom>
            <a:grpFill/>
            <a:ln w="57150"/>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6" name="TextBox 5"/>
            <p:cNvSpPr txBox="1"/>
            <p:nvPr/>
          </p:nvSpPr>
          <p:spPr>
            <a:xfrm>
              <a:off x="3405981" y="2323402"/>
              <a:ext cx="3095625" cy="1857375"/>
            </a:xfrm>
            <a:prstGeom prst="rect">
              <a:avLst/>
            </a:prstGeom>
            <a:grpFill/>
            <a:ln w="5715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Wrapper</a:t>
              </a:r>
              <a:endParaRPr lang="en-US" sz="4300" kern="1200" dirty="0"/>
            </a:p>
          </p:txBody>
        </p:sp>
      </p:grpSp>
      <p:sp>
        <p:nvSpPr>
          <p:cNvPr id="7" name="TextBox 6"/>
          <p:cNvSpPr txBox="1"/>
          <p:nvPr/>
        </p:nvSpPr>
        <p:spPr>
          <a:xfrm>
            <a:off x="3970421" y="1230138"/>
            <a:ext cx="8121316" cy="4247317"/>
          </a:xfrm>
          <a:prstGeom prst="rect">
            <a:avLst/>
          </a:prstGeom>
          <a:noFill/>
          <a:ln>
            <a:solidFill>
              <a:schemeClr val="tx1"/>
            </a:solidFill>
          </a:ln>
        </p:spPr>
        <p:txBody>
          <a:bodyPr wrap="square" rtlCol="0">
            <a:spAutoFit/>
          </a:bodyPr>
          <a:lstStyle/>
          <a:p>
            <a:r>
              <a:rPr lang="en-US" b="1" dirty="0" smtClean="0">
                <a:effectLst>
                  <a:outerShdw blurRad="38100" dist="38100" dir="2700000" algn="tl">
                    <a:srgbClr val="000000">
                      <a:alpha val="43137"/>
                    </a:srgbClr>
                  </a:outerShdw>
                </a:effectLst>
              </a:rPr>
              <a:t>Decided by the chairman: Aluminum </a:t>
            </a:r>
            <a:r>
              <a:rPr lang="en-US" b="1" dirty="0" smtClean="0">
                <a:effectLst>
                  <a:outerShdw blurRad="38100" dist="38100" dir="2700000" algn="tl">
                    <a:srgbClr val="000000">
                      <a:alpha val="43137"/>
                    </a:srgbClr>
                  </a:outerShdw>
                </a:effectLst>
              </a:rPr>
              <a:t>foil-based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Costlier (Acceptable)</a:t>
            </a:r>
          </a:p>
          <a:p>
            <a:r>
              <a:rPr lang="en-US" b="1" dirty="0" smtClean="0">
                <a:effectLst>
                  <a:outerShdw blurRad="38100" dist="38100" dir="2700000" algn="tl">
                    <a:srgbClr val="000000">
                      <a:alpha val="43137"/>
                    </a:srgbClr>
                  </a:outerShdw>
                </a:effectLst>
              </a:rPr>
              <a:t>Do we have the capability of printing Aluminum foil </a:t>
            </a:r>
            <a:r>
              <a:rPr lang="en-US" b="1" dirty="0" smtClean="0">
                <a:effectLst>
                  <a:outerShdw blurRad="38100" dist="38100" dir="2700000" algn="tl">
                    <a:srgbClr val="000000">
                      <a:alpha val="43137"/>
                    </a:srgbClr>
                  </a:outerShdw>
                </a:effectLst>
              </a:rPr>
              <a:t>wrappers </a:t>
            </a:r>
            <a:r>
              <a:rPr lang="en-US" b="1" dirty="0" smtClean="0">
                <a:effectLst>
                  <a:outerShdw blurRad="38100" dist="38100" dir="2700000" algn="tl">
                    <a:srgbClr val="000000">
                      <a:alpha val="43137"/>
                    </a:srgbClr>
                  </a:outerShdw>
                </a:effectLst>
                <a:sym typeface="Wingdings" panose="05000000000000000000" pitchFamily="2" charset="2"/>
              </a:rPr>
              <a:t> </a:t>
            </a:r>
            <a:r>
              <a:rPr lang="en-US" b="1" dirty="0" smtClean="0">
                <a:effectLst>
                  <a:outerShdw blurRad="38100" dist="38100" dir="2700000" algn="tl">
                    <a:srgbClr val="000000">
                      <a:alpha val="43137"/>
                    </a:srgbClr>
                  </a:outerShdw>
                </a:effectLst>
              </a:rPr>
              <a:t>??</a:t>
            </a:r>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Are there </a:t>
            </a:r>
            <a:r>
              <a:rPr lang="en-US" b="1" dirty="0" smtClean="0">
                <a:effectLst>
                  <a:outerShdw blurRad="38100" dist="38100" dir="2700000" algn="tl">
                    <a:srgbClr val="000000">
                      <a:alpha val="43137"/>
                    </a:srgbClr>
                  </a:outerShdw>
                </a:effectLst>
              </a:rPr>
              <a:t>any </a:t>
            </a:r>
            <a:r>
              <a:rPr lang="en-US" b="1" dirty="0" smtClean="0">
                <a:effectLst>
                  <a:outerShdw blurRad="38100" dist="38100" dir="2700000" algn="tl">
                    <a:srgbClr val="000000">
                      <a:alpha val="43137"/>
                    </a:srgbClr>
                  </a:outerShdw>
                </a:effectLst>
              </a:rPr>
              <a:t>external </a:t>
            </a:r>
            <a:r>
              <a:rPr lang="en-US" b="1" dirty="0" err="1" smtClean="0">
                <a:effectLst>
                  <a:outerShdw blurRad="38100" dist="38100" dir="2700000" algn="tl">
                    <a:srgbClr val="000000">
                      <a:alpha val="43137"/>
                    </a:srgbClr>
                  </a:outerShdw>
                </a:effectLst>
              </a:rPr>
              <a:t>aluminium</a:t>
            </a:r>
            <a:r>
              <a:rPr lang="en-US" b="1"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foil </a:t>
            </a:r>
            <a:r>
              <a:rPr lang="en-US" b="1" dirty="0" smtClean="0">
                <a:effectLst>
                  <a:outerShdw blurRad="38100" dist="38100" dir="2700000" algn="tl">
                    <a:srgbClr val="000000">
                      <a:alpha val="43137"/>
                    </a:srgbClr>
                  </a:outerShdw>
                </a:effectLst>
              </a:rPr>
              <a:t>printers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t>
            </a:r>
          </a:p>
          <a:p>
            <a:r>
              <a:rPr lang="en-US" b="1" dirty="0" smtClean="0">
                <a:effectLst>
                  <a:outerShdw blurRad="38100" dist="38100" dir="2700000" algn="tl">
                    <a:srgbClr val="000000">
                      <a:alpha val="43137"/>
                    </a:srgbClr>
                  </a:outerShdw>
                </a:effectLst>
              </a:rPr>
              <a:t>Are we going to be excessively dependent on </a:t>
            </a:r>
            <a:r>
              <a:rPr lang="en-US" b="1" dirty="0" smtClean="0">
                <a:effectLst>
                  <a:outerShdw blurRad="38100" dist="38100" dir="2700000" algn="tl">
                    <a:srgbClr val="000000">
                      <a:alpha val="43137"/>
                    </a:srgbClr>
                  </a:outerShdw>
                </a:effectLst>
              </a:rPr>
              <a:t>a single printer   </a:t>
            </a:r>
            <a:r>
              <a:rPr lang="en-US" b="1" dirty="0" smtClean="0">
                <a:effectLst>
                  <a:outerShdw blurRad="38100" dist="38100" dir="2700000" algn="tl">
                    <a:srgbClr val="000000">
                      <a:alpha val="43137"/>
                    </a:srgbClr>
                  </a:outerShdw>
                </a:effectLst>
                <a:sym typeface="Wingdings" panose="05000000000000000000" pitchFamily="2" charset="2"/>
              </a:rPr>
              <a:t></a:t>
            </a:r>
            <a:r>
              <a:rPr lang="en-US" b="1" dirty="0" smtClean="0">
                <a:effectLst>
                  <a:outerShdw blurRad="38100" dist="38100" dir="2700000" algn="tl">
                    <a:srgbClr val="000000">
                      <a:alpha val="43137"/>
                    </a:srgbClr>
                  </a:outerShdw>
                </a:effectLst>
              </a:rPr>
              <a:t>YES</a:t>
            </a:r>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No ex-ante feasibility study: A major lapse</a:t>
            </a:r>
            <a:r>
              <a:rPr lang="en-US" b="1" dirty="0" smtClean="0">
                <a:effectLst>
                  <a:outerShdw blurRad="38100" dist="38100" dir="2700000" algn="tl">
                    <a:srgbClr val="000000">
                      <a:alpha val="43137"/>
                    </a:srgbClr>
                  </a:outerShdw>
                </a:effectLst>
              </a:rPr>
              <a:t>.</a:t>
            </a:r>
          </a:p>
          <a:p>
            <a:endParaRPr lang="en-US" b="1" dirty="0" smtClean="0">
              <a:effectLst>
                <a:outerShdw blurRad="38100" dist="38100" dir="2700000" algn="tl">
                  <a:srgbClr val="000000">
                    <a:alpha val="43137"/>
                  </a:srgbClr>
                </a:outerShdw>
              </a:effectLst>
            </a:endParaRPr>
          </a:p>
          <a:p>
            <a:pPr marL="742950" lvl="1" indent="-285750">
              <a:buFont typeface="Arial" panose="020B0604020202020204" pitchFamily="34" charset="0"/>
              <a:buChar char="•"/>
            </a:pPr>
            <a:r>
              <a:rPr lang="en-US" dirty="0" smtClean="0"/>
              <a:t>The </a:t>
            </a:r>
            <a:r>
              <a:rPr lang="en-US" dirty="0" smtClean="0"/>
              <a:t>final design was </a:t>
            </a:r>
            <a:r>
              <a:rPr lang="en-US" dirty="0" err="1" smtClean="0"/>
              <a:t>finalised</a:t>
            </a:r>
            <a:r>
              <a:rPr lang="en-US" dirty="0" smtClean="0"/>
              <a:t> </a:t>
            </a:r>
            <a:r>
              <a:rPr lang="en-US" dirty="0" smtClean="0"/>
              <a:t>by the committee.</a:t>
            </a:r>
          </a:p>
          <a:p>
            <a:pPr marL="742950" lvl="1" indent="-285750">
              <a:buFont typeface="Arial" panose="020B0604020202020204" pitchFamily="34" charset="0"/>
              <a:buChar char="•"/>
            </a:pPr>
            <a:r>
              <a:rPr lang="en-US" dirty="0" smtClean="0"/>
              <a:t>External Design expert was recruited: </a:t>
            </a:r>
            <a:r>
              <a:rPr lang="en-US" b="1" dirty="0">
                <a:effectLst>
                  <a:outerShdw blurRad="38100" dist="38100" dir="2700000" algn="tl">
                    <a:srgbClr val="000000">
                      <a:alpha val="43137"/>
                    </a:srgbClr>
                  </a:outerShdw>
                </a:effectLst>
              </a:rPr>
              <a:t>Design is </a:t>
            </a:r>
            <a:r>
              <a:rPr lang="en-US" b="1" dirty="0" smtClean="0">
                <a:effectLst>
                  <a:outerShdw blurRad="38100" dist="38100" dir="2700000" algn="tl">
                    <a:srgbClr val="000000">
                      <a:alpha val="43137"/>
                    </a:srgbClr>
                  </a:outerShdw>
                </a:effectLst>
              </a:rPr>
              <a:t>Good.</a:t>
            </a:r>
            <a:endParaRPr lang="en-US" b="1" dirty="0">
              <a:effectLst>
                <a:outerShdw blurRad="38100" dist="38100" dir="2700000" algn="tl">
                  <a:srgbClr val="000000">
                    <a:alpha val="43137"/>
                  </a:srgbClr>
                </a:outerShdw>
              </a:effectLst>
            </a:endParaRPr>
          </a:p>
          <a:p>
            <a:pPr marL="1200150" lvl="2" indent="-285750">
              <a:buFont typeface="Wingdings" panose="05000000000000000000" pitchFamily="2" charset="2"/>
              <a:buChar char="ü"/>
            </a:pPr>
            <a:r>
              <a:rPr lang="en-US" dirty="0" smtClean="0"/>
              <a:t>Design to be printed on </a:t>
            </a:r>
            <a:r>
              <a:rPr lang="en-US" dirty="0" smtClean="0"/>
              <a:t>a good </a:t>
            </a:r>
            <a:r>
              <a:rPr lang="en-US" dirty="0" smtClean="0"/>
              <a:t>rotary offset machine.</a:t>
            </a:r>
          </a:p>
          <a:p>
            <a:pPr marL="1200150" lvl="2" indent="-285750">
              <a:buFont typeface="Wingdings" panose="05000000000000000000" pitchFamily="2" charset="2"/>
              <a:buChar char="ü"/>
            </a:pPr>
            <a:r>
              <a:rPr lang="en-US" dirty="0" smtClean="0"/>
              <a:t>Glossy ink </a:t>
            </a:r>
            <a:r>
              <a:rPr lang="en-US" dirty="0" smtClean="0"/>
              <a:t>is to </a:t>
            </a:r>
            <a:r>
              <a:rPr lang="en-US" dirty="0" smtClean="0"/>
              <a:t>be used.</a:t>
            </a:r>
          </a:p>
          <a:p>
            <a:pPr marL="742950" lvl="1" indent="-285750">
              <a:buFont typeface="Arial" panose="020B0604020202020204" pitchFamily="34" charset="0"/>
              <a:buChar char="•"/>
            </a:pPr>
            <a:r>
              <a:rPr lang="en-US" b="1" dirty="0">
                <a:effectLst>
                  <a:outerShdw blurRad="38100" dist="38100" dir="2700000" algn="tl">
                    <a:srgbClr val="000000">
                      <a:alpha val="43137"/>
                    </a:srgbClr>
                  </a:outerShdw>
                </a:effectLst>
              </a:rPr>
              <a:t>The ink supplied by the All India advertisers from </a:t>
            </a:r>
            <a:r>
              <a:rPr lang="en-US" b="1" dirty="0" err="1">
                <a:effectLst>
                  <a:outerShdw blurRad="38100" dist="38100" dir="2700000" algn="tl">
                    <a:srgbClr val="000000">
                      <a:alpha val="43137"/>
                    </a:srgbClr>
                  </a:outerShdw>
                </a:effectLst>
              </a:rPr>
              <a:t>Colourful</a:t>
            </a:r>
            <a:r>
              <a:rPr lang="en-US" b="1" dirty="0">
                <a:effectLst>
                  <a:outerShdw blurRad="38100" dist="38100" dir="2700000" algn="tl">
                    <a:srgbClr val="000000">
                      <a:alpha val="43137"/>
                    </a:srgbClr>
                  </a:outerShdw>
                </a:effectLst>
              </a:rPr>
              <a:t> Printers (Not sure if samples of Maroon </a:t>
            </a:r>
            <a:r>
              <a:rPr lang="en-US" b="1" dirty="0" err="1">
                <a:effectLst>
                  <a:outerShdw blurRad="38100" dist="38100" dir="2700000" algn="tl">
                    <a:srgbClr val="000000">
                      <a:alpha val="43137"/>
                    </a:srgbClr>
                  </a:outerShdw>
                </a:effectLst>
              </a:rPr>
              <a:t>colour</a:t>
            </a:r>
            <a:r>
              <a:rPr lang="en-US" b="1" dirty="0">
                <a:effectLst>
                  <a:outerShdw blurRad="38100" dist="38100" dir="2700000" algn="tl">
                    <a:srgbClr val="000000">
                      <a:alpha val="43137"/>
                    </a:srgbClr>
                  </a:outerShdw>
                </a:effectLst>
              </a:rPr>
              <a:t> are alkali </a:t>
            </a:r>
            <a:r>
              <a:rPr lang="en-US" b="1" dirty="0" smtClean="0">
                <a:effectLst>
                  <a:outerShdw blurRad="38100" dist="38100" dir="2700000" algn="tl">
                    <a:srgbClr val="000000">
                      <a:alpha val="43137"/>
                    </a:srgbClr>
                  </a:outerShdw>
                </a:effectLst>
              </a:rPr>
              <a:t>resistant)</a:t>
            </a:r>
            <a:endParaRPr lang="en-US" b="1" dirty="0">
              <a:effectLst>
                <a:outerShdw blurRad="38100" dist="38100" dir="2700000" algn="tl">
                  <a:srgbClr val="000000">
                    <a:alpha val="43137"/>
                  </a:srgbClr>
                </a:outerShdw>
              </a:effectLst>
            </a:endParaRPr>
          </a:p>
          <a:p>
            <a:pPr marL="742950" lvl="1" indent="-285750">
              <a:buFont typeface="Arial" panose="020B0604020202020204" pitchFamily="34" charset="0"/>
              <a:buChar char="•"/>
            </a:pPr>
            <a:r>
              <a:rPr lang="en-US" dirty="0"/>
              <a:t>Size issues in </a:t>
            </a:r>
            <a:r>
              <a:rPr lang="en-US" dirty="0" smtClean="0"/>
              <a:t>the wrapper</a:t>
            </a:r>
            <a:r>
              <a:rPr lang="en-US" dirty="0"/>
              <a:t>.</a:t>
            </a:r>
          </a:p>
          <a:p>
            <a:pPr marL="742950" lvl="1" indent="-285750">
              <a:buFont typeface="Arial" panose="020B0604020202020204" pitchFamily="34" charset="0"/>
              <a:buChar char="•"/>
            </a:pPr>
            <a:r>
              <a:rPr lang="en-US" b="1" dirty="0" err="1" smtClean="0"/>
              <a:t>Colourful</a:t>
            </a:r>
            <a:r>
              <a:rPr lang="en-US" b="1" dirty="0" smtClean="0"/>
              <a:t> Printer </a:t>
            </a:r>
            <a:r>
              <a:rPr lang="en-US" dirty="0" smtClean="0"/>
              <a:t>only printing firm in the </a:t>
            </a:r>
            <a:r>
              <a:rPr lang="en-US" dirty="0" smtClean="0"/>
              <a:t>market </a:t>
            </a:r>
            <a:r>
              <a:rPr lang="en-US" dirty="0" smtClean="0"/>
              <a:t>capable of printing on foil.</a:t>
            </a:r>
          </a:p>
          <a:p>
            <a:endParaRPr lang="en-US" dirty="0"/>
          </a:p>
        </p:txBody>
      </p:sp>
    </p:spTree>
    <p:extLst>
      <p:ext uri="{BB962C8B-B14F-4D97-AF65-F5344CB8AC3E}">
        <p14:creationId xmlns:p14="http://schemas.microsoft.com/office/powerpoint/2010/main" val="38664129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33" y="1269506"/>
            <a:ext cx="11715566" cy="45276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Hindustan Oil Mills</a:t>
            </a:r>
            <a:endParaRPr lang="en-US" dirty="0"/>
          </a:p>
        </p:txBody>
      </p:sp>
      <p:sp>
        <p:nvSpPr>
          <p:cNvPr id="8" name="TextBox 7"/>
          <p:cNvSpPr txBox="1"/>
          <p:nvPr/>
        </p:nvSpPr>
        <p:spPr>
          <a:xfrm>
            <a:off x="8629094" y="2015231"/>
            <a:ext cx="3338005" cy="3970318"/>
          </a:xfrm>
          <a:prstGeom prst="rect">
            <a:avLst/>
          </a:prstGeom>
          <a:noFill/>
          <a:ln w="38100">
            <a:solidFill>
              <a:schemeClr val="tx1"/>
            </a:solidFill>
          </a:ln>
        </p:spPr>
        <p:txBody>
          <a:bodyPr wrap="square" rtlCol="0">
            <a:spAutoFit/>
          </a:bodyPr>
          <a:lstStyle/>
          <a:p>
            <a:r>
              <a:rPr lang="en-US" b="1" dirty="0" smtClean="0"/>
              <a:t>October 1962</a:t>
            </a:r>
          </a:p>
          <a:p>
            <a:r>
              <a:rPr lang="en-US" dirty="0" smtClean="0"/>
              <a:t>New ‘Daisy’ Soap </a:t>
            </a:r>
          </a:p>
          <a:p>
            <a:endParaRPr lang="en-US" dirty="0" smtClean="0"/>
          </a:p>
          <a:p>
            <a:r>
              <a:rPr lang="en-US" b="1" dirty="0" smtClean="0"/>
              <a:t>Production problems.</a:t>
            </a:r>
          </a:p>
          <a:p>
            <a:r>
              <a:rPr lang="en-US" b="1" dirty="0" smtClean="0"/>
              <a:t>Shape</a:t>
            </a:r>
            <a:r>
              <a:rPr lang="en-US" dirty="0" smtClean="0"/>
              <a:t>    : Dented</a:t>
            </a:r>
          </a:p>
          <a:p>
            <a:r>
              <a:rPr lang="en-US" b="1" dirty="0" smtClean="0"/>
              <a:t>Perfume</a:t>
            </a:r>
            <a:r>
              <a:rPr lang="en-US" dirty="0" smtClean="0"/>
              <a:t>: Not as per standards</a:t>
            </a:r>
          </a:p>
          <a:p>
            <a:r>
              <a:rPr lang="en-US" b="1" dirty="0" smtClean="0"/>
              <a:t>Colour  </a:t>
            </a:r>
            <a:r>
              <a:rPr lang="en-US" dirty="0" smtClean="0"/>
              <a:t>  : </a:t>
            </a:r>
            <a:r>
              <a:rPr lang="en-US" dirty="0"/>
              <a:t>Not as per </a:t>
            </a:r>
            <a:r>
              <a:rPr lang="en-US" dirty="0" smtClean="0"/>
              <a:t>standards</a:t>
            </a:r>
          </a:p>
          <a:p>
            <a:endParaRPr lang="en-US" dirty="0"/>
          </a:p>
          <a:p>
            <a:pPr marL="742950" lvl="1" indent="-285750">
              <a:buFont typeface="Arial" panose="020B0604020202020204" pitchFamily="34" charset="0"/>
              <a:buChar char="•"/>
            </a:pPr>
            <a:r>
              <a:rPr lang="en-US" dirty="0" smtClean="0"/>
              <a:t>Is the new wrapper ink Alkali resistant</a:t>
            </a:r>
            <a:r>
              <a:rPr lang="en-US" dirty="0" smtClean="0"/>
              <a:t>??</a:t>
            </a:r>
          </a:p>
          <a:p>
            <a:pPr marL="742950" lvl="1" indent="-285750">
              <a:buFont typeface="Arial" panose="020B0604020202020204" pitchFamily="34" charset="0"/>
              <a:buChar char="•"/>
            </a:pPr>
            <a:r>
              <a:rPr lang="en-US" dirty="0" smtClean="0"/>
              <a:t>Poor Communication</a:t>
            </a:r>
          </a:p>
          <a:p>
            <a:pPr marL="742950" lvl="1" indent="-285750">
              <a:buFont typeface="Arial" panose="020B0604020202020204" pitchFamily="34" charset="0"/>
              <a:buChar char="•"/>
            </a:pPr>
            <a:r>
              <a:rPr lang="en-US" dirty="0" smtClean="0"/>
              <a:t>Overdependence on single printer.</a:t>
            </a:r>
            <a:endParaRPr lang="en-US" dirty="0"/>
          </a:p>
          <a:p>
            <a:endParaRPr lang="en-US" dirty="0"/>
          </a:p>
        </p:txBody>
      </p:sp>
      <p:sp>
        <p:nvSpPr>
          <p:cNvPr id="10" name="TextBox 9"/>
          <p:cNvSpPr txBox="1"/>
          <p:nvPr/>
        </p:nvSpPr>
        <p:spPr>
          <a:xfrm>
            <a:off x="223735" y="2015231"/>
            <a:ext cx="2681057" cy="3970318"/>
          </a:xfrm>
          <a:prstGeom prst="rect">
            <a:avLst/>
          </a:prstGeom>
          <a:noFill/>
          <a:ln w="38100">
            <a:solidFill>
              <a:schemeClr val="tx1"/>
            </a:solidFill>
          </a:ln>
        </p:spPr>
        <p:txBody>
          <a:bodyPr wrap="square" rtlCol="0">
            <a:spAutoFit/>
          </a:bodyPr>
          <a:lstStyle/>
          <a:p>
            <a:r>
              <a:rPr lang="en-US" b="1" dirty="0" smtClean="0"/>
              <a:t>March 1962</a:t>
            </a:r>
          </a:p>
          <a:p>
            <a:r>
              <a:rPr lang="en-US" dirty="0" smtClean="0"/>
              <a:t>New ‘Daisy’ Soap </a:t>
            </a:r>
            <a:r>
              <a:rPr lang="en-US" b="1" dirty="0" smtClean="0"/>
              <a:t>production started</a:t>
            </a:r>
            <a:r>
              <a:rPr lang="en-US" b="1" dirty="0" smtClean="0"/>
              <a:t>.</a:t>
            </a:r>
          </a:p>
          <a:p>
            <a:endParaRPr lang="en-US" b="1" dirty="0"/>
          </a:p>
          <a:p>
            <a:endParaRPr lang="en-US" b="1" dirty="0" smtClean="0"/>
          </a:p>
          <a:p>
            <a:endParaRPr lang="en-US" b="1" dirty="0" smtClean="0"/>
          </a:p>
          <a:p>
            <a:endParaRPr lang="en-US" b="1" dirty="0"/>
          </a:p>
          <a:p>
            <a:endParaRPr lang="en-US" b="1" dirty="0" smtClean="0"/>
          </a:p>
          <a:p>
            <a:endParaRPr lang="en-US" b="1" dirty="0" smtClean="0"/>
          </a:p>
          <a:p>
            <a:endParaRPr lang="en-US" b="1" dirty="0" smtClean="0"/>
          </a:p>
          <a:p>
            <a:endParaRPr lang="en-US" b="1" dirty="0"/>
          </a:p>
          <a:p>
            <a:endParaRPr lang="en-US" b="1" dirty="0" smtClean="0"/>
          </a:p>
          <a:p>
            <a:endParaRPr lang="en-US" b="1" dirty="0"/>
          </a:p>
          <a:p>
            <a:endParaRPr lang="en-US" b="1" dirty="0"/>
          </a:p>
        </p:txBody>
      </p:sp>
      <p:sp>
        <p:nvSpPr>
          <p:cNvPr id="11" name="TextBox 10"/>
          <p:cNvSpPr txBox="1"/>
          <p:nvPr/>
        </p:nvSpPr>
        <p:spPr>
          <a:xfrm>
            <a:off x="3579919" y="2015231"/>
            <a:ext cx="4543888" cy="3970318"/>
          </a:xfrm>
          <a:prstGeom prst="rect">
            <a:avLst/>
          </a:prstGeom>
          <a:noFill/>
          <a:ln w="38100">
            <a:solidFill>
              <a:schemeClr val="tx1"/>
            </a:solidFill>
          </a:ln>
        </p:spPr>
        <p:txBody>
          <a:bodyPr wrap="square" rtlCol="0">
            <a:spAutoFit/>
          </a:bodyPr>
          <a:lstStyle/>
          <a:p>
            <a:r>
              <a:rPr lang="en-US" b="1" dirty="0"/>
              <a:t>June 1962</a:t>
            </a:r>
          </a:p>
          <a:p>
            <a:r>
              <a:rPr lang="en-US" dirty="0"/>
              <a:t>New ‘Daisy’ Soap was </a:t>
            </a:r>
            <a:r>
              <a:rPr lang="en-US" b="1" dirty="0"/>
              <a:t>launched</a:t>
            </a:r>
          </a:p>
          <a:p>
            <a:endParaRPr lang="en-US" b="1" dirty="0" smtClean="0"/>
          </a:p>
          <a:p>
            <a:r>
              <a:rPr lang="en-US" b="1" dirty="0" smtClean="0"/>
              <a:t>June-July 1962</a:t>
            </a:r>
          </a:p>
          <a:p>
            <a:r>
              <a:rPr lang="en-US" dirty="0" smtClean="0"/>
              <a:t>New ‘Daisy’ Soap is received well by consumers.</a:t>
            </a:r>
          </a:p>
          <a:p>
            <a:endParaRPr lang="en-US" dirty="0"/>
          </a:p>
          <a:p>
            <a:pPr marL="742950" lvl="1" indent="-285750">
              <a:buFont typeface="Arial" panose="020B0604020202020204" pitchFamily="34" charset="0"/>
              <a:buChar char="•"/>
            </a:pPr>
            <a:r>
              <a:rPr lang="en-US" b="1" dirty="0" smtClean="0"/>
              <a:t>Target of 16,000 Soap </a:t>
            </a:r>
            <a:r>
              <a:rPr lang="en-US" dirty="0" smtClean="0"/>
              <a:t>Cases till June</a:t>
            </a:r>
          </a:p>
          <a:p>
            <a:pPr marL="742950" lvl="1" indent="-285750">
              <a:buFont typeface="Arial" panose="020B0604020202020204" pitchFamily="34" charset="0"/>
              <a:buChar char="•"/>
            </a:pPr>
            <a:r>
              <a:rPr lang="en-US" dirty="0" smtClean="0"/>
              <a:t>Due to lapses in wrapper supply: only </a:t>
            </a:r>
            <a:r>
              <a:rPr lang="en-US" b="1" dirty="0" smtClean="0"/>
              <a:t>14,500 Soap cases </a:t>
            </a:r>
            <a:r>
              <a:rPr lang="en-US" dirty="0" smtClean="0"/>
              <a:t>were produced</a:t>
            </a:r>
            <a:r>
              <a:rPr lang="en-US" dirty="0" smtClean="0"/>
              <a:t>.</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smtClean="0"/>
          </a:p>
          <a:p>
            <a:pPr marL="742950" lvl="1" indent="-285750">
              <a:buFont typeface="Arial" panose="020B0604020202020204" pitchFamily="34" charset="0"/>
              <a:buChar char="•"/>
            </a:pPr>
            <a:endParaRPr lang="en-US" dirty="0" smtClean="0"/>
          </a:p>
          <a:p>
            <a:pPr marL="742950" lvl="1" indent="-285750">
              <a:buFont typeface="Arial" panose="020B0604020202020204" pitchFamily="34" charset="0"/>
              <a:buChar char="•"/>
            </a:pPr>
            <a:endParaRPr lang="en-US" b="1" dirty="0"/>
          </a:p>
        </p:txBody>
      </p:sp>
      <p:sp>
        <p:nvSpPr>
          <p:cNvPr id="12" name="TextBox 11"/>
          <p:cNvSpPr txBox="1"/>
          <p:nvPr/>
        </p:nvSpPr>
        <p:spPr>
          <a:xfrm>
            <a:off x="3657743" y="6195803"/>
            <a:ext cx="8387180" cy="369332"/>
          </a:xfrm>
          <a:prstGeom prst="rect">
            <a:avLst/>
          </a:prstGeom>
          <a:solidFill>
            <a:schemeClr val="bg1">
              <a:lumMod val="85000"/>
            </a:schemeClr>
          </a:solidFill>
          <a:ln w="38100">
            <a:solidFill>
              <a:schemeClr val="tx1"/>
            </a:solidFill>
          </a:ln>
        </p:spPr>
        <p:txBody>
          <a:bodyPr wrap="square" rtlCol="0">
            <a:spAutoFit/>
          </a:bodyPr>
          <a:lstStyle/>
          <a:p>
            <a:pPr algn="ctr"/>
            <a:r>
              <a:rPr lang="en-US" b="1" dirty="0"/>
              <a:t>Good consumer demand but production issues in New ‘Daisy’ Soap.</a:t>
            </a:r>
          </a:p>
        </p:txBody>
      </p:sp>
      <mc:AlternateContent xmlns:mc="http://schemas.openxmlformats.org/markup-compatibility/2006" xmlns:p14="http://schemas.microsoft.com/office/powerpoint/2010/main">
        <mc:Choice Requires="p14">
          <p:contentPart p14:bwMode="auto" r:id="rId2">
            <p14:nvContentPartPr>
              <p14:cNvPr id="13" name="Ink 12"/>
              <p14:cNvContentPartPr/>
              <p14:nvPr/>
            </p14:nvContentPartPr>
            <p14:xfrm>
              <a:off x="328463" y="2166162"/>
              <a:ext cx="1145520" cy="36000"/>
            </p14:xfrm>
          </p:contentPart>
        </mc:Choice>
        <mc:Fallback xmlns="">
          <p:pic>
            <p:nvPicPr>
              <p:cNvPr id="13" name="Ink 12"/>
              <p:cNvPicPr/>
              <p:nvPr/>
            </p:nvPicPr>
            <p:blipFill>
              <a:blip r:embed="rId3"/>
              <a:stretch>
                <a:fillRect/>
              </a:stretch>
            </p:blipFill>
            <p:spPr>
              <a:xfrm>
                <a:off x="286343" y="2082282"/>
                <a:ext cx="12297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p14:cNvContentPartPr/>
              <p14:nvPr/>
            </p14:nvContentPartPr>
            <p14:xfrm>
              <a:off x="3657743" y="2183802"/>
              <a:ext cx="1109880" cy="26640"/>
            </p14:xfrm>
          </p:contentPart>
        </mc:Choice>
        <mc:Fallback xmlns="">
          <p:pic>
            <p:nvPicPr>
              <p:cNvPr id="14" name="Ink 13"/>
              <p:cNvPicPr/>
              <p:nvPr/>
            </p:nvPicPr>
            <p:blipFill>
              <a:blip r:embed="rId5"/>
              <a:stretch>
                <a:fillRect/>
              </a:stretch>
            </p:blipFill>
            <p:spPr>
              <a:xfrm>
                <a:off x="3615623" y="2099922"/>
                <a:ext cx="119412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p14:cNvContentPartPr/>
              <p14:nvPr/>
            </p14:nvContentPartPr>
            <p14:xfrm>
              <a:off x="3675383" y="3000282"/>
              <a:ext cx="1438560" cy="50400"/>
            </p14:xfrm>
          </p:contentPart>
        </mc:Choice>
        <mc:Fallback xmlns="">
          <p:pic>
            <p:nvPicPr>
              <p:cNvPr id="15" name="Ink 14"/>
              <p:cNvPicPr/>
              <p:nvPr/>
            </p:nvPicPr>
            <p:blipFill>
              <a:blip r:embed="rId7"/>
              <a:stretch>
                <a:fillRect/>
              </a:stretch>
            </p:blipFill>
            <p:spPr>
              <a:xfrm>
                <a:off x="3633263" y="2916402"/>
                <a:ext cx="152280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p14:cNvContentPartPr/>
              <p14:nvPr/>
            </p14:nvContentPartPr>
            <p14:xfrm>
              <a:off x="8717903" y="2158962"/>
              <a:ext cx="1411920" cy="44280"/>
            </p14:xfrm>
          </p:contentPart>
        </mc:Choice>
        <mc:Fallback xmlns="">
          <p:pic>
            <p:nvPicPr>
              <p:cNvPr id="16" name="Ink 15"/>
              <p:cNvPicPr/>
              <p:nvPr/>
            </p:nvPicPr>
            <p:blipFill>
              <a:blip r:embed="rId9"/>
              <a:stretch>
                <a:fillRect/>
              </a:stretch>
            </p:blipFill>
            <p:spPr>
              <a:xfrm>
                <a:off x="8675783" y="2075082"/>
                <a:ext cx="1496160" cy="212040"/>
              </a:xfrm>
              <a:prstGeom prst="rect">
                <a:avLst/>
              </a:prstGeom>
            </p:spPr>
          </p:pic>
        </mc:Fallback>
      </mc:AlternateContent>
    </p:spTree>
    <p:extLst>
      <p:ext uri="{BB962C8B-B14F-4D97-AF65-F5344CB8AC3E}">
        <p14:creationId xmlns:p14="http://schemas.microsoft.com/office/powerpoint/2010/main" val="2003517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5958" y="1335505"/>
            <a:ext cx="10635916" cy="5078313"/>
          </a:xfrm>
          <a:prstGeom prst="rect">
            <a:avLst/>
          </a:prstGeom>
          <a:noFill/>
        </p:spPr>
        <p:txBody>
          <a:bodyPr wrap="square" rtlCol="0">
            <a:spAutoFit/>
          </a:bodyPr>
          <a:lstStyle/>
          <a:p>
            <a:r>
              <a:rPr lang="en-US" b="1" dirty="0" smtClean="0"/>
              <a:t>Issues: </a:t>
            </a:r>
          </a:p>
          <a:p>
            <a:endParaRPr lang="en-US" dirty="0"/>
          </a:p>
          <a:p>
            <a:r>
              <a:rPr lang="en-US" dirty="0" smtClean="0"/>
              <a:t>The unique wrapping material </a:t>
            </a:r>
            <a:r>
              <a:rPr lang="en-US" dirty="0" smtClean="0"/>
              <a:t>(Aluminum </a:t>
            </a:r>
            <a:r>
              <a:rPr lang="en-US" dirty="0" smtClean="0"/>
              <a:t>based) was chosen based on Chairman’s </a:t>
            </a:r>
            <a:r>
              <a:rPr lang="en-US" dirty="0" smtClean="0"/>
              <a:t>feedback without </a:t>
            </a:r>
            <a:r>
              <a:rPr lang="en-US" dirty="0" smtClean="0"/>
              <a:t>any market or manufacturing </a:t>
            </a:r>
            <a:r>
              <a:rPr lang="en-US" dirty="0" smtClean="0"/>
              <a:t>feasibility </a:t>
            </a:r>
            <a:r>
              <a:rPr lang="en-US" dirty="0" smtClean="0"/>
              <a:t>study.</a:t>
            </a:r>
          </a:p>
          <a:p>
            <a:endParaRPr lang="en-US" dirty="0"/>
          </a:p>
          <a:p>
            <a:r>
              <a:rPr lang="en-US" dirty="0" smtClean="0"/>
              <a:t>As a </a:t>
            </a:r>
            <a:r>
              <a:rPr lang="en-US" dirty="0" smtClean="0"/>
              <a:t>result, </a:t>
            </a:r>
            <a:r>
              <a:rPr lang="en-US" dirty="0" smtClean="0"/>
              <a:t>there is only one printer in the </a:t>
            </a:r>
            <a:r>
              <a:rPr lang="en-US" dirty="0" smtClean="0"/>
              <a:t>market, the </a:t>
            </a:r>
            <a:r>
              <a:rPr lang="en-US" b="1" dirty="0" smtClean="0"/>
              <a:t>‘</a:t>
            </a:r>
            <a:r>
              <a:rPr lang="en-US" b="1" dirty="0" err="1" smtClean="0"/>
              <a:t>colourful</a:t>
            </a:r>
            <a:r>
              <a:rPr lang="en-US" b="1" dirty="0" smtClean="0"/>
              <a:t> </a:t>
            </a:r>
            <a:r>
              <a:rPr lang="en-US" b="1" dirty="0" smtClean="0"/>
              <a:t>printer’.</a:t>
            </a:r>
          </a:p>
          <a:p>
            <a:endParaRPr lang="en-US" b="1" dirty="0"/>
          </a:p>
          <a:p>
            <a:r>
              <a:rPr lang="en-US" dirty="0" smtClean="0"/>
              <a:t>Further, </a:t>
            </a:r>
            <a:r>
              <a:rPr lang="en-US" dirty="0" smtClean="0"/>
              <a:t>there are </a:t>
            </a:r>
            <a:r>
              <a:rPr lang="en-US" dirty="0" smtClean="0"/>
              <a:t>lapses </a:t>
            </a:r>
            <a:r>
              <a:rPr lang="en-US" dirty="0" smtClean="0"/>
              <a:t>in communication: whether the </a:t>
            </a:r>
            <a:r>
              <a:rPr lang="en-US" dirty="0" err="1" smtClean="0"/>
              <a:t>colour</a:t>
            </a:r>
            <a:r>
              <a:rPr lang="en-US" dirty="0" smtClean="0"/>
              <a:t> </a:t>
            </a:r>
            <a:r>
              <a:rPr lang="en-US" dirty="0" smtClean="0"/>
              <a:t>used is alkali resistant and other technical specifications:</a:t>
            </a:r>
          </a:p>
          <a:p>
            <a:endParaRPr lang="en-US" dirty="0" smtClean="0"/>
          </a:p>
          <a:p>
            <a:pPr marL="742950" lvl="1" indent="-285750">
              <a:buFont typeface="Arial" panose="020B0604020202020204" pitchFamily="34" charset="0"/>
              <a:buChar char="•"/>
            </a:pPr>
            <a:r>
              <a:rPr lang="en-US" dirty="0" smtClean="0"/>
              <a:t>This affects all the other attributes of the soap: </a:t>
            </a:r>
            <a:r>
              <a:rPr lang="en-US" dirty="0" err="1" smtClean="0"/>
              <a:t>colour</a:t>
            </a:r>
            <a:r>
              <a:rPr lang="en-US" dirty="0" smtClean="0"/>
              <a:t>, </a:t>
            </a:r>
            <a:r>
              <a:rPr lang="en-US" dirty="0" smtClean="0"/>
              <a:t>perfume and shape</a:t>
            </a:r>
            <a:r>
              <a:rPr lang="en-US" dirty="0" smtClean="0"/>
              <a:t>.</a:t>
            </a:r>
          </a:p>
          <a:p>
            <a:pPr marL="742950" lvl="1" indent="-285750">
              <a:buFont typeface="Arial" panose="020B0604020202020204" pitchFamily="34" charset="0"/>
              <a:buChar char="•"/>
            </a:pPr>
            <a:endParaRPr lang="en-US" dirty="0"/>
          </a:p>
          <a:p>
            <a:endParaRPr lang="en-US" dirty="0" smtClean="0"/>
          </a:p>
          <a:p>
            <a:r>
              <a:rPr lang="en-US" b="1" dirty="0" smtClean="0"/>
              <a:t>Ineffective integration of promising partial solutions.</a:t>
            </a:r>
            <a:endParaRPr lang="en-US" b="1"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558852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Course of action in October 1962</a:t>
            </a:r>
            <a:endParaRPr lang="en-US" b="1" dirty="0"/>
          </a:p>
        </p:txBody>
      </p:sp>
      <p:sp>
        <p:nvSpPr>
          <p:cNvPr id="3" name="Content Placeholder 2"/>
          <p:cNvSpPr>
            <a:spLocks noGrp="1"/>
          </p:cNvSpPr>
          <p:nvPr>
            <p:ph idx="1"/>
          </p:nvPr>
        </p:nvSpPr>
        <p:spPr/>
        <p:txBody>
          <a:bodyPr/>
          <a:lstStyle/>
          <a:p>
            <a:pPr lvl="1"/>
            <a:r>
              <a:rPr lang="en-US" b="1" dirty="0" smtClean="0"/>
              <a:t>Short </a:t>
            </a:r>
            <a:r>
              <a:rPr lang="en-US" b="1" dirty="0" smtClean="0"/>
              <a:t>term</a:t>
            </a:r>
            <a:r>
              <a:rPr lang="en-US" dirty="0" smtClean="0"/>
              <a:t>: Ensure the communication of technical specifications of the </a:t>
            </a:r>
            <a:r>
              <a:rPr lang="en-US" dirty="0" smtClean="0"/>
              <a:t>dye (same shades) that </a:t>
            </a:r>
            <a:r>
              <a:rPr lang="en-US" dirty="0"/>
              <a:t>should be used for manufacturing the wrapper. </a:t>
            </a:r>
            <a:r>
              <a:rPr lang="en-US" dirty="0" smtClean="0"/>
              <a:t>(</a:t>
            </a:r>
            <a:r>
              <a:rPr lang="en-US" dirty="0" smtClean="0"/>
              <a:t>especially ensuring that it is alkali resistant</a:t>
            </a:r>
            <a:r>
              <a:rPr lang="en-US" dirty="0" smtClean="0"/>
              <a:t>).</a:t>
            </a:r>
          </a:p>
          <a:p>
            <a:pPr lvl="1"/>
            <a:r>
              <a:rPr lang="en-US" b="1" dirty="0" smtClean="0"/>
              <a:t>Clear </a:t>
            </a:r>
            <a:r>
              <a:rPr lang="en-US" b="1" dirty="0" smtClean="0"/>
              <a:t>and timely communication </a:t>
            </a:r>
            <a:r>
              <a:rPr lang="en-US" dirty="0" smtClean="0"/>
              <a:t>between </a:t>
            </a:r>
            <a:r>
              <a:rPr lang="en-US" dirty="0" smtClean="0"/>
              <a:t>Hindustan Oil Mills, </a:t>
            </a:r>
            <a:r>
              <a:rPr lang="en-US" dirty="0" smtClean="0"/>
              <a:t>All </a:t>
            </a:r>
            <a:r>
              <a:rPr lang="en-US" dirty="0" smtClean="0"/>
              <a:t>India </a:t>
            </a:r>
            <a:r>
              <a:rPr lang="en-US" dirty="0" smtClean="0"/>
              <a:t>advertisers and </a:t>
            </a:r>
            <a:r>
              <a:rPr lang="en-US" dirty="0" err="1"/>
              <a:t>C</a:t>
            </a:r>
            <a:r>
              <a:rPr lang="en-US" dirty="0" err="1" smtClean="0"/>
              <a:t>olourful</a:t>
            </a:r>
            <a:r>
              <a:rPr lang="en-US" dirty="0" smtClean="0"/>
              <a:t> </a:t>
            </a:r>
            <a:r>
              <a:rPr lang="en-US" dirty="0"/>
              <a:t>P</a:t>
            </a:r>
            <a:r>
              <a:rPr lang="en-US" dirty="0" smtClean="0"/>
              <a:t>rinters</a:t>
            </a:r>
            <a:r>
              <a:rPr lang="en-US" dirty="0" smtClean="0"/>
              <a:t>.</a:t>
            </a:r>
          </a:p>
          <a:p>
            <a:pPr lvl="1"/>
            <a:r>
              <a:rPr lang="en-US" b="1" dirty="0" smtClean="0"/>
              <a:t>Search for alternatives </a:t>
            </a:r>
            <a:r>
              <a:rPr lang="en-US" dirty="0" smtClean="0"/>
              <a:t>to </a:t>
            </a:r>
            <a:r>
              <a:rPr lang="en-US" dirty="0" err="1" smtClean="0"/>
              <a:t>Colourful</a:t>
            </a:r>
            <a:r>
              <a:rPr lang="en-US" dirty="0" smtClean="0"/>
              <a:t> </a:t>
            </a:r>
            <a:r>
              <a:rPr lang="en-US" dirty="0" smtClean="0"/>
              <a:t>printers (removing </a:t>
            </a:r>
            <a:r>
              <a:rPr lang="en-US" dirty="0" smtClean="0"/>
              <a:t>the </a:t>
            </a:r>
            <a:r>
              <a:rPr lang="en-US" dirty="0" smtClean="0"/>
              <a:t>bottlenecks).</a:t>
            </a:r>
          </a:p>
          <a:p>
            <a:pPr marL="457200" lvl="1" indent="0">
              <a:buNone/>
            </a:pPr>
            <a:endParaRPr lang="en-US" dirty="0" smtClean="0"/>
          </a:p>
          <a:p>
            <a:pPr lvl="1"/>
            <a:r>
              <a:rPr lang="en-US" dirty="0" smtClean="0"/>
              <a:t>In </a:t>
            </a:r>
            <a:r>
              <a:rPr lang="en-US" dirty="0" smtClean="0"/>
              <a:t>the future, develop in-house </a:t>
            </a:r>
            <a:r>
              <a:rPr lang="en-US" dirty="0" smtClean="0"/>
              <a:t>wrapper printing and manufacturing capacity and </a:t>
            </a:r>
            <a:r>
              <a:rPr lang="en-US" dirty="0" smtClean="0"/>
              <a:t>reduce </a:t>
            </a:r>
            <a:r>
              <a:rPr lang="en-US" dirty="0" smtClean="0"/>
              <a:t>the dependence on </a:t>
            </a:r>
            <a:r>
              <a:rPr lang="en-US" dirty="0" smtClean="0"/>
              <a:t>an external </a:t>
            </a:r>
            <a:r>
              <a:rPr lang="en-US" dirty="0" smtClean="0"/>
              <a:t>player.</a:t>
            </a:r>
          </a:p>
          <a:p>
            <a:pPr marL="914400" lvl="2" indent="0">
              <a:buNone/>
            </a:pPr>
            <a:r>
              <a:rPr lang="en-US" dirty="0" smtClean="0"/>
              <a:t>(The </a:t>
            </a:r>
            <a:r>
              <a:rPr lang="en-US" dirty="0" err="1" smtClean="0"/>
              <a:t>organisation</a:t>
            </a:r>
            <a:r>
              <a:rPr lang="en-US" dirty="0" smtClean="0"/>
              <a:t> </a:t>
            </a:r>
            <a:r>
              <a:rPr lang="en-US" dirty="0" smtClean="0"/>
              <a:t>is rapidly trying out new products, they already have another </a:t>
            </a:r>
            <a:r>
              <a:rPr lang="en-US" dirty="0" smtClean="0"/>
              <a:t>soap, </a:t>
            </a:r>
            <a:r>
              <a:rPr lang="en-US" dirty="0" smtClean="0"/>
              <a:t>‘</a:t>
            </a:r>
            <a:r>
              <a:rPr lang="en-US" dirty="0" err="1" smtClean="0"/>
              <a:t>Samila</a:t>
            </a:r>
            <a:r>
              <a:rPr lang="en-US" dirty="0" smtClean="0"/>
              <a:t> </a:t>
            </a:r>
            <a:r>
              <a:rPr lang="en-US" dirty="0" smtClean="0"/>
              <a:t>Soap,’ </a:t>
            </a:r>
            <a:r>
              <a:rPr lang="en-US" dirty="0" smtClean="0"/>
              <a:t>and there are no financial </a:t>
            </a:r>
            <a:r>
              <a:rPr lang="en-US" dirty="0" smtClean="0"/>
              <a:t>constraints)</a:t>
            </a:r>
            <a:r>
              <a:rPr lang="en-US" dirty="0" smtClean="0"/>
              <a:t>.</a:t>
            </a:r>
            <a:endParaRPr lang="en-US" dirty="0"/>
          </a:p>
        </p:txBody>
      </p:sp>
    </p:spTree>
    <p:extLst>
      <p:ext uri="{BB962C8B-B14F-4D97-AF65-F5344CB8AC3E}">
        <p14:creationId xmlns:p14="http://schemas.microsoft.com/office/powerpoint/2010/main" val="5708917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504989" y="1297304"/>
            <a:ext cx="8742218" cy="4337243"/>
            <a:chOff x="1681018" y="2022763"/>
            <a:chExt cx="8742218" cy="4337243"/>
          </a:xfrm>
        </p:grpSpPr>
        <p:graphicFrame>
          <p:nvGraphicFramePr>
            <p:cNvPr id="4" name="Diagram 3"/>
            <p:cNvGraphicFramePr/>
            <p:nvPr/>
          </p:nvGraphicFramePr>
          <p:xfrm>
            <a:off x="2844800" y="2022764"/>
            <a:ext cx="6502400"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681018" y="2022764"/>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6" name="TextBox 5"/>
            <p:cNvSpPr txBox="1"/>
            <p:nvPr/>
          </p:nvSpPr>
          <p:spPr>
            <a:xfrm>
              <a:off x="1681018" y="4419600"/>
              <a:ext cx="1163782" cy="646331"/>
            </a:xfrm>
            <a:prstGeom prst="rect">
              <a:avLst/>
            </a:prstGeom>
            <a:noFill/>
          </p:spPr>
          <p:txBody>
            <a:bodyPr wrap="square" rtlCol="0">
              <a:spAutoFit/>
            </a:bodyPr>
            <a:lstStyle/>
            <a:p>
              <a:pPr algn="ctr"/>
              <a:r>
                <a:rPr lang="en-US" b="1" dirty="0" smtClean="0"/>
                <a:t>Intrinsic control</a:t>
              </a:r>
              <a:endParaRPr lang="en-US" b="1" dirty="0"/>
            </a:p>
          </p:txBody>
        </p:sp>
        <p:sp>
          <p:nvSpPr>
            <p:cNvPr id="7" name="TextBox 6"/>
            <p:cNvSpPr txBox="1"/>
            <p:nvPr/>
          </p:nvSpPr>
          <p:spPr>
            <a:xfrm>
              <a:off x="9259454" y="2022763"/>
              <a:ext cx="1163782" cy="646331"/>
            </a:xfrm>
            <a:prstGeom prst="rect">
              <a:avLst/>
            </a:prstGeom>
            <a:noFill/>
          </p:spPr>
          <p:txBody>
            <a:bodyPr wrap="square" rtlCol="0">
              <a:spAutoFit/>
            </a:bodyPr>
            <a:lstStyle/>
            <a:p>
              <a:pPr algn="ctr"/>
              <a:r>
                <a:rPr lang="en-US" b="1" dirty="0" smtClean="0"/>
                <a:t>Intrinsic control</a:t>
              </a:r>
              <a:endParaRPr lang="en-US" b="1" dirty="0"/>
            </a:p>
          </p:txBody>
        </p:sp>
      </p:grpSp>
      <p:sp>
        <p:nvSpPr>
          <p:cNvPr id="2" name="TextBox 1"/>
          <p:cNvSpPr txBox="1"/>
          <p:nvPr/>
        </p:nvSpPr>
        <p:spPr>
          <a:xfrm>
            <a:off x="9259409" y="3569853"/>
            <a:ext cx="1518082" cy="646331"/>
          </a:xfrm>
          <a:prstGeom prst="rect">
            <a:avLst/>
          </a:prstGeom>
          <a:noFill/>
        </p:spPr>
        <p:txBody>
          <a:bodyPr wrap="square" rtlCol="0">
            <a:spAutoFit/>
          </a:bodyPr>
          <a:lstStyle/>
          <a:p>
            <a:r>
              <a:rPr lang="en-US" b="1" dirty="0" smtClean="0"/>
              <a:t>No internal control</a:t>
            </a:r>
            <a:endParaRPr lang="en-US" b="1" dirty="0"/>
          </a:p>
        </p:txBody>
      </p:sp>
    </p:spTree>
    <p:extLst>
      <p:ext uri="{BB962C8B-B14F-4D97-AF65-F5344CB8AC3E}">
        <p14:creationId xmlns:p14="http://schemas.microsoft.com/office/powerpoint/2010/main" val="24994631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549" y="2831879"/>
            <a:ext cx="10515600" cy="1325563"/>
          </a:xfrm>
        </p:spPr>
        <p:txBody>
          <a:bodyPr/>
          <a:lstStyle/>
          <a:p>
            <a:pPr algn="ctr"/>
            <a:r>
              <a:rPr lang="en-US" b="1" dirty="0" smtClean="0"/>
              <a:t>Concept Testing</a:t>
            </a:r>
            <a:endParaRPr lang="en-US" b="1" dirty="0"/>
          </a:p>
        </p:txBody>
      </p:sp>
    </p:spTree>
    <p:extLst>
      <p:ext uri="{BB962C8B-B14F-4D97-AF65-F5344CB8AC3E}">
        <p14:creationId xmlns:p14="http://schemas.microsoft.com/office/powerpoint/2010/main" val="15118886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lstStyle/>
          <a:p>
            <a:pPr marL="0" indent="0">
              <a:buNone/>
            </a:pPr>
            <a:r>
              <a:rPr lang="en-US" dirty="0" smtClean="0"/>
              <a:t>Managers screen new product concepts w.r.t </a:t>
            </a:r>
            <a:r>
              <a:rPr lang="en-US" b="1" dirty="0"/>
              <a:t>I</a:t>
            </a:r>
            <a:r>
              <a:rPr lang="en-US" b="1" dirty="0" smtClean="0"/>
              <a:t>nternal Considerations</a:t>
            </a:r>
            <a:r>
              <a:rPr lang="en-US" dirty="0" smtClean="0"/>
              <a:t>:</a:t>
            </a:r>
          </a:p>
          <a:p>
            <a:pPr lvl="1">
              <a:buFont typeface="Wingdings" panose="05000000000000000000" pitchFamily="2" charset="2"/>
              <a:buChar char="ü"/>
            </a:pPr>
            <a:r>
              <a:rPr lang="en-US" dirty="0" smtClean="0"/>
              <a:t>Can we </a:t>
            </a:r>
            <a:r>
              <a:rPr lang="en-US" b="1" dirty="0" smtClean="0"/>
              <a:t>efficiently manufacture the product</a:t>
            </a:r>
            <a:r>
              <a:rPr lang="en-US" dirty="0" smtClean="0"/>
              <a:t>?</a:t>
            </a:r>
          </a:p>
          <a:p>
            <a:pPr lvl="1">
              <a:buFont typeface="Wingdings" panose="05000000000000000000" pitchFamily="2" charset="2"/>
              <a:buChar char="ü"/>
            </a:pPr>
            <a:r>
              <a:rPr lang="en-US" dirty="0" smtClean="0"/>
              <a:t>Does it fit our </a:t>
            </a:r>
            <a:r>
              <a:rPr lang="en-US" b="1" dirty="0" smtClean="0"/>
              <a:t>existing channels </a:t>
            </a:r>
            <a:r>
              <a:rPr lang="en-US" dirty="0" smtClean="0"/>
              <a:t>of distribution?</a:t>
            </a:r>
          </a:p>
          <a:p>
            <a:pPr lvl="1">
              <a:buFont typeface="Wingdings" panose="05000000000000000000" pitchFamily="2" charset="2"/>
              <a:buChar char="ü"/>
            </a:pPr>
            <a:r>
              <a:rPr lang="en-US" dirty="0" smtClean="0"/>
              <a:t>Does it fit our </a:t>
            </a:r>
            <a:r>
              <a:rPr lang="en-US" b="1" dirty="0" smtClean="0"/>
              <a:t>general corporate image</a:t>
            </a:r>
            <a:r>
              <a:rPr lang="en-US" dirty="0" smtClean="0"/>
              <a:t>?</a:t>
            </a:r>
          </a:p>
          <a:p>
            <a:pPr marL="457200" lvl="1" indent="0">
              <a:buNone/>
            </a:pPr>
            <a:endParaRPr lang="en-US" dirty="0"/>
          </a:p>
          <a:p>
            <a:pPr marL="0" indent="0">
              <a:buNone/>
            </a:pPr>
            <a:r>
              <a:rPr lang="en-US" dirty="0" smtClean="0"/>
              <a:t>Once the internal checks are met, then the attention shifts towards market.</a:t>
            </a:r>
            <a:endParaRPr lang="en-US" dirty="0"/>
          </a:p>
        </p:txBody>
      </p:sp>
      <p:sp>
        <p:nvSpPr>
          <p:cNvPr id="4" name="TextBox 3"/>
          <p:cNvSpPr txBox="1"/>
          <p:nvPr/>
        </p:nvSpPr>
        <p:spPr>
          <a:xfrm>
            <a:off x="369456" y="6365414"/>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Tree>
    <p:extLst>
      <p:ext uri="{BB962C8B-B14F-4D97-AF65-F5344CB8AC3E}">
        <p14:creationId xmlns:p14="http://schemas.microsoft.com/office/powerpoint/2010/main" val="35401865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normAutofit/>
          </a:bodyPr>
          <a:lstStyle/>
          <a:p>
            <a:pPr marL="0" indent="0">
              <a:buNone/>
            </a:pPr>
            <a:r>
              <a:rPr lang="en-US" b="1" u="sng" dirty="0" smtClean="0"/>
              <a:t>Market viability assessment</a:t>
            </a:r>
          </a:p>
          <a:p>
            <a:pPr lvl="1" algn="just">
              <a:buFont typeface="Wingdings" panose="05000000000000000000" pitchFamily="2" charset="2"/>
              <a:buChar char="ü"/>
            </a:pPr>
            <a:r>
              <a:rPr lang="en-US" b="1" dirty="0" smtClean="0"/>
              <a:t>Focus group discussion </a:t>
            </a:r>
            <a:r>
              <a:rPr lang="en-US" dirty="0" smtClean="0"/>
              <a:t>with the consumers (open but moderated discussion).</a:t>
            </a:r>
          </a:p>
          <a:p>
            <a:pPr lvl="1" algn="just">
              <a:buFont typeface="Wingdings" panose="05000000000000000000" pitchFamily="2" charset="2"/>
              <a:buChar char="ü"/>
            </a:pPr>
            <a:r>
              <a:rPr lang="en-US" b="1" dirty="0" smtClean="0"/>
              <a:t>Quantitative market research</a:t>
            </a:r>
            <a:r>
              <a:rPr lang="en-US" dirty="0" smtClean="0"/>
              <a:t>, consumer perception towards the proposed product dimensions: the likelihood of purchase, perceived importance of product, perceived quality of the product.</a:t>
            </a:r>
          </a:p>
          <a:p>
            <a:pPr lvl="1" algn="just">
              <a:buFont typeface="Wingdings" panose="05000000000000000000" pitchFamily="2" charset="2"/>
              <a:buChar char="ü"/>
            </a:pPr>
            <a:r>
              <a:rPr lang="en-US" b="1" dirty="0" smtClean="0"/>
              <a:t>Generate the sales volume forecast. </a:t>
            </a:r>
          </a:p>
          <a:p>
            <a:pPr lvl="1" algn="just">
              <a:buFont typeface="Wingdings" panose="05000000000000000000" pitchFamily="2" charset="2"/>
              <a:buChar char="ü"/>
            </a:pPr>
            <a:r>
              <a:rPr lang="en-US" b="1" dirty="0"/>
              <a:t>D</a:t>
            </a:r>
            <a:r>
              <a:rPr lang="en-US" b="1" dirty="0" smtClean="0"/>
              <a:t>iagnostic information</a:t>
            </a:r>
            <a:r>
              <a:rPr lang="en-US" dirty="0" smtClean="0"/>
              <a:t> to guide the positioning in the marketplace.</a:t>
            </a:r>
          </a:p>
          <a:p>
            <a:pPr lvl="1"/>
            <a:endParaRPr lang="en-US" dirty="0" smtClean="0"/>
          </a:p>
          <a:p>
            <a:pPr marL="0" indent="0">
              <a:buNone/>
            </a:pPr>
            <a:r>
              <a:rPr lang="en-US" dirty="0" smtClean="0"/>
              <a:t>Followed by the actual fabrication of the product.</a:t>
            </a:r>
          </a:p>
          <a:p>
            <a:pPr marL="0" indent="0">
              <a:buNone/>
            </a:pPr>
            <a:endParaRPr lang="en-US" dirty="0"/>
          </a:p>
        </p:txBody>
      </p:sp>
    </p:spTree>
    <p:extLst>
      <p:ext uri="{BB962C8B-B14F-4D97-AF65-F5344CB8AC3E}">
        <p14:creationId xmlns:p14="http://schemas.microsoft.com/office/powerpoint/2010/main" val="25657848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Testing</a:t>
            </a:r>
            <a:endParaRPr lang="en-US" b="1" dirty="0"/>
          </a:p>
        </p:txBody>
      </p:sp>
      <p:sp>
        <p:nvSpPr>
          <p:cNvPr id="3" name="Content Placeholder 2"/>
          <p:cNvSpPr>
            <a:spLocks noGrp="1"/>
          </p:cNvSpPr>
          <p:nvPr>
            <p:ph idx="1"/>
          </p:nvPr>
        </p:nvSpPr>
        <p:spPr/>
        <p:txBody>
          <a:bodyPr/>
          <a:lstStyle/>
          <a:p>
            <a:r>
              <a:rPr lang="en-US" dirty="0" smtClean="0"/>
              <a:t>Many </a:t>
            </a:r>
            <a:r>
              <a:rPr lang="en-US" dirty="0" err="1" smtClean="0"/>
              <a:t>organisations</a:t>
            </a:r>
            <a:r>
              <a:rPr lang="en-US" dirty="0" smtClean="0"/>
              <a:t> develop a </a:t>
            </a:r>
            <a:r>
              <a:rPr lang="en-US" b="1" dirty="0" smtClean="0"/>
              <a:t>standard procedure </a:t>
            </a:r>
            <a:r>
              <a:rPr lang="en-US" dirty="0" smtClean="0"/>
              <a:t>for concept testing for </a:t>
            </a:r>
            <a:r>
              <a:rPr lang="en-US" b="1" dirty="0" smtClean="0"/>
              <a:t>all their </a:t>
            </a:r>
            <a:r>
              <a:rPr lang="en-US" b="1" dirty="0" smtClean="0"/>
              <a:t>products (under the same portfolio)</a:t>
            </a:r>
            <a:r>
              <a:rPr lang="en-US" dirty="0" smtClean="0"/>
              <a:t>.</a:t>
            </a:r>
            <a:endParaRPr lang="en-US" dirty="0" smtClean="0"/>
          </a:p>
          <a:p>
            <a:r>
              <a:rPr lang="en-US" dirty="0" smtClean="0"/>
              <a:t>This help in creating a database of benchmarks.</a:t>
            </a:r>
          </a:p>
          <a:p>
            <a:r>
              <a:rPr lang="en-US" dirty="0" smtClean="0"/>
              <a:t>These </a:t>
            </a:r>
            <a:r>
              <a:rPr lang="en-US" b="1" dirty="0" smtClean="0"/>
              <a:t>benchmarks</a:t>
            </a:r>
            <a:r>
              <a:rPr lang="en-US" dirty="0" smtClean="0"/>
              <a:t> provide meaningful insights for concept testing exercises.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7565248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215" y="2673319"/>
            <a:ext cx="10515600" cy="1325563"/>
          </a:xfrm>
        </p:spPr>
        <p:txBody>
          <a:bodyPr/>
          <a:lstStyle/>
          <a:p>
            <a:pPr algn="ctr"/>
            <a:r>
              <a:rPr lang="en-US" b="1" dirty="0" smtClean="0"/>
              <a:t>Executing a Concept Test</a:t>
            </a:r>
            <a:endParaRPr lang="en-US" b="1" dirty="0"/>
          </a:p>
        </p:txBody>
      </p:sp>
      <p:sp>
        <p:nvSpPr>
          <p:cNvPr id="4" name="TextBox 3"/>
          <p:cNvSpPr txBox="1"/>
          <p:nvPr/>
        </p:nvSpPr>
        <p:spPr>
          <a:xfrm>
            <a:off x="3930079" y="6189923"/>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Tree>
    <p:extLst>
      <p:ext uri="{BB962C8B-B14F-4D97-AF65-F5344CB8AC3E}">
        <p14:creationId xmlns:p14="http://schemas.microsoft.com/office/powerpoint/2010/main" val="7917483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Concept communication method</a:t>
            </a:r>
            <a:endParaRPr lang="en-US" b="1" dirty="0"/>
          </a:p>
        </p:txBody>
      </p:sp>
      <p:sp>
        <p:nvSpPr>
          <p:cNvPr id="3" name="Content Placeholder 2"/>
          <p:cNvSpPr>
            <a:spLocks noGrp="1"/>
          </p:cNvSpPr>
          <p:nvPr>
            <p:ph idx="1"/>
          </p:nvPr>
        </p:nvSpPr>
        <p:spPr/>
        <p:txBody>
          <a:bodyPr>
            <a:normAutofit lnSpcReduction="10000"/>
          </a:bodyPr>
          <a:lstStyle/>
          <a:p>
            <a:pPr marL="0" indent="0">
              <a:buNone/>
            </a:pPr>
            <a:r>
              <a:rPr lang="en-US" dirty="0" smtClean="0"/>
              <a:t>Concept Communication can be </a:t>
            </a:r>
            <a:r>
              <a:rPr lang="en-US" b="1" dirty="0"/>
              <a:t>F</a:t>
            </a:r>
            <a:r>
              <a:rPr lang="en-US" b="1" dirty="0" smtClean="0"/>
              <a:t>actual</a:t>
            </a:r>
            <a:r>
              <a:rPr lang="en-US" dirty="0" smtClean="0"/>
              <a:t> or </a:t>
            </a:r>
            <a:r>
              <a:rPr lang="en-US" b="1" dirty="0"/>
              <a:t>P</a:t>
            </a:r>
            <a:r>
              <a:rPr lang="en-US" b="1" dirty="0" smtClean="0"/>
              <a:t>ersuasive</a:t>
            </a:r>
            <a:r>
              <a:rPr lang="en-US" dirty="0" smtClean="0"/>
              <a:t>:</a:t>
            </a:r>
          </a:p>
          <a:p>
            <a:pPr marL="457200" lvl="1" indent="0">
              <a:buNone/>
            </a:pPr>
            <a:r>
              <a:rPr lang="en-US" dirty="0" smtClean="0"/>
              <a:t>For example, General Mill’s new low-calorie peanut butter</a:t>
            </a:r>
          </a:p>
          <a:p>
            <a:pPr marL="457200" lvl="1" indent="0">
              <a:buNone/>
            </a:pPr>
            <a:endParaRPr lang="en-US" dirty="0" smtClean="0"/>
          </a:p>
          <a:p>
            <a:pPr marL="0" indent="0">
              <a:buNone/>
            </a:pPr>
            <a:r>
              <a:rPr lang="en-US" b="1" dirty="0" smtClean="0"/>
              <a:t>Concept A: ‘Core Idea’</a:t>
            </a:r>
          </a:p>
          <a:p>
            <a:pPr marL="457200" lvl="1" indent="0" algn="just">
              <a:buNone/>
            </a:pPr>
            <a:r>
              <a:rPr lang="en-US" dirty="0" smtClean="0"/>
              <a:t>“</a:t>
            </a:r>
            <a:r>
              <a:rPr lang="en-US" i="1" dirty="0" smtClean="0"/>
              <a:t>A low-calorie form of peanut butter that can be used in most diets.</a:t>
            </a:r>
            <a:r>
              <a:rPr lang="en-US" dirty="0" smtClean="0"/>
              <a:t>”</a:t>
            </a:r>
          </a:p>
          <a:p>
            <a:pPr marL="457200" lvl="1" indent="0">
              <a:buNone/>
            </a:pPr>
            <a:endParaRPr lang="en-US" dirty="0" smtClean="0"/>
          </a:p>
          <a:p>
            <a:pPr marL="0" indent="0">
              <a:buNone/>
            </a:pPr>
            <a:r>
              <a:rPr lang="en-US" b="1" dirty="0" smtClean="0"/>
              <a:t>Concept B: ‘Positioning Concept‘</a:t>
            </a:r>
          </a:p>
          <a:p>
            <a:pPr marL="457200" lvl="1" indent="0" algn="just">
              <a:buNone/>
            </a:pPr>
            <a:r>
              <a:rPr lang="en-US" dirty="0" smtClean="0"/>
              <a:t>“</a:t>
            </a:r>
            <a:r>
              <a:rPr lang="en-US" i="1" dirty="0" smtClean="0"/>
              <a:t>A </a:t>
            </a:r>
            <a:r>
              <a:rPr lang="en-US" i="1" dirty="0" err="1" smtClean="0"/>
              <a:t>marvellous</a:t>
            </a:r>
            <a:r>
              <a:rPr lang="en-US" i="1" dirty="0" smtClean="0"/>
              <a:t> new way to chase the blahs from your diet has been discovered by General Mills scientists- a low-calorie version of ever-popular peanut butter. As tasty as ever and produced by a natural process, our new light peanut butter will fit every weight-control diet in use today virtually without restriction</a:t>
            </a:r>
            <a:r>
              <a:rPr lang="en-US" dirty="0" smtClean="0"/>
              <a:t>.”</a:t>
            </a:r>
            <a:endParaRPr lang="en-US" dirty="0"/>
          </a:p>
        </p:txBody>
      </p:sp>
    </p:spTree>
    <p:extLst>
      <p:ext uri="{BB962C8B-B14F-4D97-AF65-F5344CB8AC3E}">
        <p14:creationId xmlns:p14="http://schemas.microsoft.com/office/powerpoint/2010/main" val="16553711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normAutofit/>
          </a:bodyPr>
          <a:lstStyle/>
          <a:p>
            <a:r>
              <a:rPr lang="en-US" b="1" dirty="0" smtClean="0"/>
              <a:t>Statement A</a:t>
            </a:r>
            <a:r>
              <a:rPr lang="en-US" dirty="0" smtClean="0"/>
              <a:t>: Advantage of </a:t>
            </a:r>
            <a:r>
              <a:rPr lang="en-US" b="1" dirty="0" smtClean="0"/>
              <a:t>eliciting evaluation of the concept</a:t>
            </a:r>
            <a:r>
              <a:rPr lang="en-US" dirty="0" smtClean="0"/>
              <a:t>. But does not take into account the concept plus communication strategy.</a:t>
            </a:r>
          </a:p>
          <a:p>
            <a:pPr marL="457200" lvl="1" indent="0">
              <a:buNone/>
            </a:pPr>
            <a:r>
              <a:rPr lang="en-US" dirty="0" smtClean="0"/>
              <a:t>Another disadvantage is that consumer is now reacting to something quite unlike what they will see in the marketplace.</a:t>
            </a:r>
          </a:p>
          <a:p>
            <a:pPr marL="457200" lvl="1" indent="0">
              <a:buNone/>
            </a:pPr>
            <a:endParaRPr lang="en-US" dirty="0" smtClean="0"/>
          </a:p>
          <a:p>
            <a:r>
              <a:rPr lang="en-US" b="1" dirty="0" smtClean="0"/>
              <a:t>Statement B</a:t>
            </a:r>
            <a:r>
              <a:rPr lang="en-US" dirty="0" smtClean="0"/>
              <a:t>: Yield </a:t>
            </a:r>
            <a:r>
              <a:rPr lang="en-US" b="1" dirty="0" smtClean="0"/>
              <a:t>better </a:t>
            </a:r>
            <a:r>
              <a:rPr lang="en-US" b="1" dirty="0" smtClean="0"/>
              <a:t>behavioral </a:t>
            </a:r>
            <a:r>
              <a:rPr lang="en-US" b="1" dirty="0" smtClean="0"/>
              <a:t>prediction </a:t>
            </a:r>
            <a:r>
              <a:rPr lang="en-US" dirty="0" smtClean="0"/>
              <a:t>from consumers since there is a greater similarity to the actual purchase situation.</a:t>
            </a:r>
            <a:endParaRPr lang="en-US" dirty="0"/>
          </a:p>
        </p:txBody>
      </p:sp>
    </p:spTree>
    <p:extLst>
      <p:ext uri="{BB962C8B-B14F-4D97-AF65-F5344CB8AC3E}">
        <p14:creationId xmlns:p14="http://schemas.microsoft.com/office/powerpoint/2010/main" val="7279472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lstStyle/>
          <a:p>
            <a:r>
              <a:rPr lang="en-US" dirty="0" smtClean="0"/>
              <a:t>Whether to use words only or to add illustrations (rough sketch/ photograph/ video).</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59762714"/>
              </p:ext>
            </p:extLst>
          </p:nvPr>
        </p:nvGraphicFramePr>
        <p:xfrm>
          <a:off x="1008159" y="2869621"/>
          <a:ext cx="9258789" cy="3130125"/>
        </p:xfrm>
        <a:graphic>
          <a:graphicData uri="http://schemas.openxmlformats.org/drawingml/2006/table">
            <a:tbl>
              <a:tblPr firstRow="1" bandRow="1">
                <a:tableStyleId>{5940675A-B579-460E-94D1-54222C63F5DA}</a:tableStyleId>
              </a:tblPr>
              <a:tblGrid>
                <a:gridCol w="3086263">
                  <a:extLst>
                    <a:ext uri="{9D8B030D-6E8A-4147-A177-3AD203B41FA5}">
                      <a16:colId xmlns:a16="http://schemas.microsoft.com/office/drawing/2014/main" val="196143319"/>
                    </a:ext>
                  </a:extLst>
                </a:gridCol>
                <a:gridCol w="3086263">
                  <a:extLst>
                    <a:ext uri="{9D8B030D-6E8A-4147-A177-3AD203B41FA5}">
                      <a16:colId xmlns:a16="http://schemas.microsoft.com/office/drawing/2014/main" val="3265690096"/>
                    </a:ext>
                  </a:extLst>
                </a:gridCol>
                <a:gridCol w="3086263">
                  <a:extLst>
                    <a:ext uri="{9D8B030D-6E8A-4147-A177-3AD203B41FA5}">
                      <a16:colId xmlns:a16="http://schemas.microsoft.com/office/drawing/2014/main" val="881890028"/>
                    </a:ext>
                  </a:extLst>
                </a:gridCol>
              </a:tblGrid>
              <a:tr h="626025">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dirty="0" smtClean="0"/>
                    </a:p>
                    <a:p>
                      <a:pPr marL="0" marR="0" indent="0" algn="l" defTabSz="914400" rtl="0" eaLnBrk="1" fontAlgn="auto" latinLnBrk="0" hangingPunct="1">
                        <a:lnSpc>
                          <a:spcPct val="150000"/>
                        </a:lnSpc>
                        <a:spcBef>
                          <a:spcPts val="0"/>
                        </a:spcBef>
                        <a:spcAft>
                          <a:spcPts val="0"/>
                        </a:spcAft>
                        <a:buClrTx/>
                        <a:buSzTx/>
                        <a:buFontTx/>
                        <a:buNone/>
                        <a:tabLst/>
                        <a:defRPr/>
                      </a:pPr>
                      <a:r>
                        <a:rPr lang="en-US" sz="2000" b="1" dirty="0" smtClean="0"/>
                        <a:t>Mode</a:t>
                      </a:r>
                    </a:p>
                  </a:txBody>
                  <a:tcPr>
                    <a:solidFill>
                      <a:schemeClr val="bg1">
                        <a:lumMod val="75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Tone</a:t>
                      </a:r>
                    </a:p>
                  </a:txBody>
                  <a:tcPr>
                    <a:solidFill>
                      <a:schemeClr val="bg1">
                        <a:lumMod val="75000"/>
                      </a:schemeClr>
                    </a:solidFill>
                  </a:tcPr>
                </a:tc>
                <a:tc hMerge="1">
                  <a:txBody>
                    <a:bodyPr/>
                    <a:lstStyle/>
                    <a:p>
                      <a:pPr algn="ctr"/>
                      <a:endParaRPr lang="en-US" dirty="0"/>
                    </a:p>
                  </a:txBody>
                  <a:tcPr>
                    <a:solidFill>
                      <a:schemeClr val="bg1">
                        <a:lumMod val="75000"/>
                      </a:schemeClr>
                    </a:solidFill>
                  </a:tcPr>
                </a:tc>
                <a:extLst>
                  <a:ext uri="{0D108BD9-81ED-4DB2-BD59-A6C34878D82A}">
                    <a16:rowId xmlns:a16="http://schemas.microsoft.com/office/drawing/2014/main" val="1836644733"/>
                  </a:ext>
                </a:extLst>
              </a:tr>
              <a:tr h="62602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smtClean="0"/>
                    </a:p>
                  </a:txBody>
                  <a:tcPr>
                    <a:solidFill>
                      <a:schemeClr val="bg1">
                        <a:lumMod val="75000"/>
                      </a:schemeClr>
                    </a:solidFill>
                  </a:tcPr>
                </a:tc>
                <a:tc>
                  <a:txBody>
                    <a:bodyPr/>
                    <a:lstStyle/>
                    <a:p>
                      <a:pPr algn="ctr"/>
                      <a:r>
                        <a:rPr lang="en-US" sz="2000" b="1" dirty="0" smtClean="0"/>
                        <a:t>A. Factual</a:t>
                      </a:r>
                      <a:endParaRPr lang="en-US" sz="2000" b="1" dirty="0"/>
                    </a:p>
                  </a:txBody>
                  <a:tcPr>
                    <a:solidFill>
                      <a:schemeClr val="bg1">
                        <a:lumMod val="95000"/>
                      </a:schemeClr>
                    </a:solidFill>
                  </a:tcPr>
                </a:tc>
                <a:tc>
                  <a:txBody>
                    <a:bodyPr/>
                    <a:lstStyle/>
                    <a:p>
                      <a:pPr algn="ctr"/>
                      <a:r>
                        <a:rPr lang="en-US" sz="2000" b="1" dirty="0" smtClean="0"/>
                        <a:t>B. Persuasive</a:t>
                      </a:r>
                      <a:endParaRPr lang="en-US" sz="2000" b="1" dirty="0"/>
                    </a:p>
                  </a:txBody>
                  <a:tcPr>
                    <a:solidFill>
                      <a:schemeClr val="bg1">
                        <a:lumMod val="95000"/>
                      </a:schemeClr>
                    </a:solidFill>
                  </a:tcPr>
                </a:tc>
                <a:extLst>
                  <a:ext uri="{0D108BD9-81ED-4DB2-BD59-A6C34878D82A}">
                    <a16:rowId xmlns:a16="http://schemas.microsoft.com/office/drawing/2014/main" val="90181885"/>
                  </a:ext>
                </a:extLst>
              </a:tr>
              <a:tr h="626025">
                <a:tc>
                  <a:txBody>
                    <a:bodyPr/>
                    <a:lstStyle/>
                    <a:p>
                      <a:pPr marL="0" indent="0" algn="l">
                        <a:buFont typeface="+mj-lt"/>
                        <a:buNone/>
                      </a:pPr>
                      <a:r>
                        <a:rPr lang="en-US" sz="2000" b="1" dirty="0" smtClean="0"/>
                        <a:t>1. Words only</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a:p>
                  </a:txBody>
                  <a:tcPr>
                    <a:solidFill>
                      <a:schemeClr val="bg1">
                        <a:lumMod val="95000"/>
                      </a:schemeClr>
                    </a:solidFill>
                  </a:tcPr>
                </a:tc>
                <a:extLst>
                  <a:ext uri="{0D108BD9-81ED-4DB2-BD59-A6C34878D82A}">
                    <a16:rowId xmlns:a16="http://schemas.microsoft.com/office/drawing/2014/main" val="719769935"/>
                  </a:ext>
                </a:extLst>
              </a:tr>
              <a:tr h="626025">
                <a:tc>
                  <a:txBody>
                    <a:bodyPr/>
                    <a:lstStyle/>
                    <a:p>
                      <a:pPr marL="0" indent="0" algn="l">
                        <a:buFont typeface="+mj-lt"/>
                        <a:buNone/>
                      </a:pPr>
                      <a:r>
                        <a:rPr lang="en-US" sz="2000" b="1" dirty="0" smtClean="0"/>
                        <a:t>2. Visual Only</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extLst>
                  <a:ext uri="{0D108BD9-81ED-4DB2-BD59-A6C34878D82A}">
                    <a16:rowId xmlns:a16="http://schemas.microsoft.com/office/drawing/2014/main" val="1130196215"/>
                  </a:ext>
                </a:extLst>
              </a:tr>
              <a:tr h="626025">
                <a:tc>
                  <a:txBody>
                    <a:bodyPr/>
                    <a:lstStyle/>
                    <a:p>
                      <a:pPr marL="0" indent="0" algn="l">
                        <a:buFont typeface="+mj-lt"/>
                        <a:buNone/>
                      </a:pPr>
                      <a:r>
                        <a:rPr lang="en-US" sz="2000" b="1" dirty="0" smtClean="0"/>
                        <a:t>3. Words + Visual</a:t>
                      </a:r>
                      <a:endParaRPr lang="en-US" sz="2000" b="1" dirty="0"/>
                    </a:p>
                  </a:txBody>
                  <a:tcPr>
                    <a:solidFill>
                      <a:schemeClr val="bg1">
                        <a:lumMod val="95000"/>
                      </a:schemeClr>
                    </a:solidFill>
                  </a:tcPr>
                </a:tc>
                <a:tc>
                  <a:txBody>
                    <a:bodyPr/>
                    <a:lstStyle/>
                    <a:p>
                      <a:endParaRPr lang="en-US" sz="2000" dirty="0"/>
                    </a:p>
                  </a:txBody>
                  <a:tcPr>
                    <a:solidFill>
                      <a:schemeClr val="bg1">
                        <a:lumMod val="95000"/>
                      </a:schemeClr>
                    </a:solidFill>
                  </a:tcPr>
                </a:tc>
                <a:tc>
                  <a:txBody>
                    <a:bodyPr/>
                    <a:lstStyle/>
                    <a:p>
                      <a:endParaRPr lang="en-US" sz="2000" dirty="0"/>
                    </a:p>
                  </a:txBody>
                  <a:tcPr>
                    <a:solidFill>
                      <a:schemeClr val="bg1">
                        <a:lumMod val="95000"/>
                      </a:schemeClr>
                    </a:solidFill>
                  </a:tcPr>
                </a:tc>
                <a:extLst>
                  <a:ext uri="{0D108BD9-81ED-4DB2-BD59-A6C34878D82A}">
                    <a16:rowId xmlns:a16="http://schemas.microsoft.com/office/drawing/2014/main" val="537152160"/>
                  </a:ext>
                </a:extLst>
              </a:tr>
            </a:tbl>
          </a:graphicData>
        </a:graphic>
      </p:graphicFrame>
    </p:spTree>
    <p:extLst>
      <p:ext uri="{BB962C8B-B14F-4D97-AF65-F5344CB8AC3E}">
        <p14:creationId xmlns:p14="http://schemas.microsoft.com/office/powerpoint/2010/main" val="32219820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communication method</a:t>
            </a:r>
            <a:endParaRPr lang="en-US" dirty="0"/>
          </a:p>
        </p:txBody>
      </p:sp>
      <p:sp>
        <p:nvSpPr>
          <p:cNvPr id="3" name="Content Placeholder 2"/>
          <p:cNvSpPr>
            <a:spLocks noGrp="1"/>
          </p:cNvSpPr>
          <p:nvPr>
            <p:ph idx="1"/>
          </p:nvPr>
        </p:nvSpPr>
        <p:spPr/>
        <p:txBody>
          <a:bodyPr/>
          <a:lstStyle/>
          <a:p>
            <a:pPr algn="just"/>
            <a:r>
              <a:rPr lang="en-US" dirty="0" smtClean="0"/>
              <a:t>It is important to recognize the impact of concept type on respondents, reactions-particularly, the “purchase intention score.”</a:t>
            </a:r>
          </a:p>
          <a:p>
            <a:pPr algn="just"/>
            <a:r>
              <a:rPr lang="en-US" dirty="0" smtClean="0"/>
              <a:t>Generally, if we move from a </a:t>
            </a:r>
            <a:r>
              <a:rPr lang="en-US" b="1" dirty="0" smtClean="0"/>
              <a:t>factual to a persuasive tone</a:t>
            </a:r>
            <a:r>
              <a:rPr lang="en-US" dirty="0" smtClean="0"/>
              <a:t>, there is an improvement in the purchase intention among consumers.</a:t>
            </a:r>
          </a:p>
          <a:p>
            <a:pPr algn="just"/>
            <a:r>
              <a:rPr lang="en-US" dirty="0" smtClean="0"/>
              <a:t>Similarly, words plus visuals produce better scores than either alone.</a:t>
            </a: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sharpenSoften amount="58000"/>
                    </a14:imgEffect>
                    <a14:imgEffect>
                      <a14:brightnessContrast bright="26000" contrast="18000"/>
                    </a14:imgEffect>
                  </a14:imgLayer>
                </a14:imgProps>
              </a:ext>
            </a:extLst>
          </a:blip>
          <a:srcRect r="1116"/>
          <a:stretch/>
        </p:blipFill>
        <p:spPr>
          <a:xfrm>
            <a:off x="2676098" y="4282685"/>
            <a:ext cx="6763466" cy="2245520"/>
          </a:xfrm>
          <a:prstGeom prst="rect">
            <a:avLst/>
          </a:prstGeom>
        </p:spPr>
      </p:pic>
      <p:sp>
        <p:nvSpPr>
          <p:cNvPr id="9" name="TextBox 8"/>
          <p:cNvSpPr txBox="1"/>
          <p:nvPr/>
        </p:nvSpPr>
        <p:spPr>
          <a:xfrm>
            <a:off x="369456" y="6365414"/>
            <a:ext cx="3603872" cy="369332"/>
          </a:xfrm>
          <a:prstGeom prst="rect">
            <a:avLst/>
          </a:prstGeom>
          <a:noFill/>
        </p:spPr>
        <p:txBody>
          <a:bodyPr wrap="none" rtlCol="0">
            <a:spAutoFit/>
          </a:bodyPr>
          <a:lstStyle/>
          <a:p>
            <a:r>
              <a:rPr lang="en-US" sz="1100" dirty="0"/>
              <a:t>Dolan, R.J., 1989. </a:t>
            </a:r>
            <a:r>
              <a:rPr lang="en-US" sz="1100" i="1" dirty="0"/>
              <a:t>Concept testing</a:t>
            </a:r>
            <a:r>
              <a:rPr lang="en-US" sz="1100" dirty="0"/>
              <a:t>. Harvard Business School</a:t>
            </a:r>
            <a:r>
              <a:rPr lang="en-US" dirty="0"/>
              <a:t>.</a:t>
            </a:r>
          </a:p>
        </p:txBody>
      </p:sp>
      <p:sp>
        <p:nvSpPr>
          <p:cNvPr id="11" name="Rectangle 10"/>
          <p:cNvSpPr/>
          <p:nvPr/>
        </p:nvSpPr>
        <p:spPr>
          <a:xfrm>
            <a:off x="5758872" y="5093854"/>
            <a:ext cx="2119746" cy="11268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209414" y="4815106"/>
            <a:ext cx="765545" cy="215444"/>
          </a:xfrm>
          <a:prstGeom prst="rect">
            <a:avLst/>
          </a:prstGeom>
          <a:noFill/>
        </p:spPr>
        <p:txBody>
          <a:bodyPr wrap="square" rtlCol="0">
            <a:spAutoFit/>
          </a:bodyPr>
          <a:lstStyle/>
          <a:p>
            <a:r>
              <a:rPr lang="en-US" sz="800" dirty="0"/>
              <a:t>F</a:t>
            </a:r>
            <a:r>
              <a:rPr lang="en-US" sz="800" dirty="0" smtClean="0"/>
              <a:t>actual</a:t>
            </a:r>
            <a:endParaRPr lang="en-US" sz="800" dirty="0"/>
          </a:p>
        </p:txBody>
      </p:sp>
      <p:sp>
        <p:nvSpPr>
          <p:cNvPr id="8" name="TextBox 7"/>
          <p:cNvSpPr txBox="1"/>
          <p:nvPr/>
        </p:nvSpPr>
        <p:spPr>
          <a:xfrm>
            <a:off x="7113073" y="4815106"/>
            <a:ext cx="765545" cy="215444"/>
          </a:xfrm>
          <a:prstGeom prst="rect">
            <a:avLst/>
          </a:prstGeom>
          <a:noFill/>
        </p:spPr>
        <p:txBody>
          <a:bodyPr wrap="square" rtlCol="0">
            <a:spAutoFit/>
          </a:bodyPr>
          <a:lstStyle/>
          <a:p>
            <a:r>
              <a:rPr lang="en-US" sz="800" dirty="0" smtClean="0"/>
              <a:t>Persuasive</a:t>
            </a:r>
            <a:endParaRPr lang="en-US" sz="800" dirty="0"/>
          </a:p>
        </p:txBody>
      </p:sp>
      <p:sp>
        <p:nvSpPr>
          <p:cNvPr id="6" name="Right Arrow 5"/>
          <p:cNvSpPr/>
          <p:nvPr/>
        </p:nvSpPr>
        <p:spPr>
          <a:xfrm>
            <a:off x="6719778" y="5562971"/>
            <a:ext cx="393295" cy="2404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5400000">
            <a:off x="5861183" y="5729039"/>
            <a:ext cx="393295" cy="2404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5000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Determining the Data to collect for </a:t>
            </a:r>
            <a:r>
              <a:rPr lang="en-US" sz="4000" b="1" dirty="0"/>
              <a:t>C</a:t>
            </a:r>
            <a:r>
              <a:rPr lang="en-US" sz="4000" b="1" dirty="0" smtClean="0"/>
              <a:t>oncept Testing</a:t>
            </a:r>
            <a:endParaRPr lang="en-US" sz="4000" b="1" dirty="0"/>
          </a:p>
        </p:txBody>
      </p:sp>
      <p:sp>
        <p:nvSpPr>
          <p:cNvPr id="3" name="Content Placeholder 2"/>
          <p:cNvSpPr>
            <a:spLocks noGrp="1"/>
          </p:cNvSpPr>
          <p:nvPr>
            <p:ph idx="1"/>
          </p:nvPr>
        </p:nvSpPr>
        <p:spPr/>
        <p:txBody>
          <a:bodyPr/>
          <a:lstStyle/>
          <a:p>
            <a:pPr marL="0" indent="0">
              <a:buNone/>
            </a:pPr>
            <a:r>
              <a:rPr lang="en-US" dirty="0" smtClean="0"/>
              <a:t>Three</a:t>
            </a:r>
            <a:r>
              <a:rPr lang="en-US" dirty="0" smtClean="0"/>
              <a:t> </a:t>
            </a:r>
            <a:r>
              <a:rPr lang="en-US" dirty="0" smtClean="0"/>
              <a:t>categories:</a:t>
            </a:r>
          </a:p>
          <a:p>
            <a:pPr marL="0" indent="0">
              <a:buNone/>
            </a:pPr>
            <a:endParaRPr lang="en-US" dirty="0" smtClean="0"/>
          </a:p>
          <a:p>
            <a:pPr marL="971550" lvl="1" indent="-514350">
              <a:buFont typeface="+mj-lt"/>
              <a:buAutoNum type="arabicPeriod"/>
            </a:pPr>
            <a:r>
              <a:rPr lang="en-US" dirty="0" smtClean="0"/>
              <a:t>Purchase Intention</a:t>
            </a:r>
            <a:endParaRPr lang="en-US" dirty="0" smtClean="0"/>
          </a:p>
          <a:p>
            <a:pPr marL="971550" lvl="1" indent="-514350">
              <a:buFont typeface="+mj-lt"/>
              <a:buAutoNum type="arabicPeriod"/>
            </a:pPr>
            <a:r>
              <a:rPr lang="en-US" dirty="0" smtClean="0"/>
              <a:t>Overall Product Diagnostics</a:t>
            </a:r>
          </a:p>
          <a:p>
            <a:pPr marL="971550" lvl="1" indent="-514350">
              <a:buFont typeface="+mj-lt"/>
              <a:buAutoNum type="arabicPeriod"/>
            </a:pPr>
            <a:r>
              <a:rPr lang="en-US" dirty="0" smtClean="0"/>
              <a:t>Special Attribute </a:t>
            </a:r>
            <a:r>
              <a:rPr lang="en-US" dirty="0" smtClean="0"/>
              <a:t>Diagnostics</a:t>
            </a:r>
            <a:endParaRPr lang="en-US" dirty="0" smtClean="0"/>
          </a:p>
        </p:txBody>
      </p:sp>
    </p:spTree>
    <p:extLst>
      <p:ext uri="{BB962C8B-B14F-4D97-AF65-F5344CB8AC3E}">
        <p14:creationId xmlns:p14="http://schemas.microsoft.com/office/powerpoint/2010/main" val="39862823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Purchase Intentions and Frequency</a:t>
            </a:r>
            <a:endParaRPr lang="en-US" b="1" dirty="0"/>
          </a:p>
        </p:txBody>
      </p:sp>
      <p:sp>
        <p:nvSpPr>
          <p:cNvPr id="3" name="Content Placeholder 2"/>
          <p:cNvSpPr>
            <a:spLocks noGrp="1"/>
          </p:cNvSpPr>
          <p:nvPr>
            <p:ph idx="1"/>
          </p:nvPr>
        </p:nvSpPr>
        <p:spPr/>
        <p:txBody>
          <a:bodyPr/>
          <a:lstStyle/>
          <a:p>
            <a:r>
              <a:rPr lang="en-US" dirty="0" smtClean="0"/>
              <a:t>Purchase measures are part of all concept tests.</a:t>
            </a:r>
          </a:p>
          <a:p>
            <a:r>
              <a:rPr lang="en-US" dirty="0" smtClean="0"/>
              <a:t>It covers </a:t>
            </a:r>
            <a:r>
              <a:rPr lang="en-US" b="1" dirty="0" smtClean="0"/>
              <a:t>Purchase intentions </a:t>
            </a:r>
            <a:r>
              <a:rPr lang="en-US" dirty="0" smtClean="0"/>
              <a:t>and </a:t>
            </a:r>
            <a:r>
              <a:rPr lang="en-US" b="1" dirty="0"/>
              <a:t>E</a:t>
            </a:r>
            <a:r>
              <a:rPr lang="en-US" b="1" dirty="0" smtClean="0"/>
              <a:t>xpected frequency.</a:t>
            </a:r>
          </a:p>
          <a:p>
            <a:r>
              <a:rPr lang="en-US" dirty="0" smtClean="0"/>
              <a:t>The questions may be formulated on a </a:t>
            </a:r>
            <a:r>
              <a:rPr lang="en-US" b="1" dirty="0" smtClean="0"/>
              <a:t>5/7 </a:t>
            </a:r>
            <a:r>
              <a:rPr lang="en-US" b="1" dirty="0" smtClean="0"/>
              <a:t>point Likert scale</a:t>
            </a:r>
            <a:r>
              <a:rPr lang="en-US" dirty="0" smtClean="0"/>
              <a:t>.</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044058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a:r>
            <a:endParaRPr lang="en-US" dirty="0"/>
          </a:p>
        </p:txBody>
      </p:sp>
      <p:sp>
        <p:nvSpPr>
          <p:cNvPr id="3" name="Content Placeholder 2"/>
          <p:cNvSpPr>
            <a:spLocks noGrp="1"/>
          </p:cNvSpPr>
          <p:nvPr>
            <p:ph idx="1"/>
          </p:nvPr>
        </p:nvSpPr>
        <p:spPr/>
        <p:txBody>
          <a:bodyPr>
            <a:normAutofit/>
          </a:bodyPr>
          <a:lstStyle/>
          <a:p>
            <a:pPr marL="0" indent="0">
              <a:buNone/>
            </a:pPr>
            <a:r>
              <a:rPr lang="en-US" i="1" dirty="0" smtClean="0"/>
              <a:t>====================Product Description====================</a:t>
            </a:r>
          </a:p>
          <a:p>
            <a:pPr marL="0" indent="0">
              <a:buNone/>
            </a:pPr>
            <a:r>
              <a:rPr lang="en-US" dirty="0" smtClean="0"/>
              <a:t>“</a:t>
            </a:r>
            <a:r>
              <a:rPr lang="en-US" i="1" dirty="0" smtClean="0"/>
              <a:t>Based on the product description, how likely would you be to buy this product if it were available at a store in your area?”</a:t>
            </a:r>
          </a:p>
          <a:p>
            <a:pPr marL="0" indent="0">
              <a:buNone/>
            </a:pPr>
            <a:r>
              <a:rPr lang="en-US" dirty="0" smtClean="0"/>
              <a:t>(Check one)</a:t>
            </a:r>
            <a:endParaRPr lang="en-US" dirty="0"/>
          </a:p>
          <a:p>
            <a:pPr lvl="1"/>
            <a:r>
              <a:rPr lang="en-US" dirty="0" smtClean="0"/>
              <a:t>Definitely would buy</a:t>
            </a:r>
          </a:p>
          <a:p>
            <a:pPr lvl="1"/>
            <a:r>
              <a:rPr lang="en-US" dirty="0" smtClean="0"/>
              <a:t>Probably would buy</a:t>
            </a:r>
          </a:p>
          <a:p>
            <a:pPr lvl="1"/>
            <a:r>
              <a:rPr lang="en-US" dirty="0" smtClean="0"/>
              <a:t>Might or might not buy</a:t>
            </a:r>
          </a:p>
          <a:p>
            <a:pPr lvl="1"/>
            <a:r>
              <a:rPr lang="en-US" dirty="0" smtClean="0"/>
              <a:t>Probably would not buy</a:t>
            </a:r>
          </a:p>
          <a:p>
            <a:pPr lvl="1"/>
            <a:r>
              <a:rPr lang="en-US" dirty="0" smtClean="0"/>
              <a:t>Definitely would not buy</a:t>
            </a:r>
            <a:endParaRPr lang="en-US" dirty="0"/>
          </a:p>
        </p:txBody>
      </p:sp>
    </p:spTree>
    <p:extLst>
      <p:ext uri="{BB962C8B-B14F-4D97-AF65-F5344CB8AC3E}">
        <p14:creationId xmlns:p14="http://schemas.microsoft.com/office/powerpoint/2010/main" val="3833672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Frequency of purchase: For </a:t>
            </a:r>
            <a:r>
              <a:rPr lang="en-US" sz="4000" b="1" dirty="0" smtClean="0"/>
              <a:t>Non-durables</a:t>
            </a:r>
            <a:endParaRPr lang="en-US" sz="4000" b="1" dirty="0"/>
          </a:p>
        </p:txBody>
      </p:sp>
      <p:sp>
        <p:nvSpPr>
          <p:cNvPr id="3" name="Content Placeholder 2"/>
          <p:cNvSpPr>
            <a:spLocks noGrp="1"/>
          </p:cNvSpPr>
          <p:nvPr>
            <p:ph idx="1"/>
          </p:nvPr>
        </p:nvSpPr>
        <p:spPr/>
        <p:txBody>
          <a:bodyPr>
            <a:normAutofit fontScale="92500" lnSpcReduction="10000"/>
          </a:bodyPr>
          <a:lstStyle/>
          <a:p>
            <a:r>
              <a:rPr lang="en-US" dirty="0" smtClean="0"/>
              <a:t>This tests whether the product is likely to become part of daily/regular consumption habits or is it a special occasion item.</a:t>
            </a:r>
          </a:p>
          <a:p>
            <a:pPr marL="0" indent="0">
              <a:buNone/>
            </a:pPr>
            <a:endParaRPr lang="en-US" dirty="0"/>
          </a:p>
          <a:p>
            <a:pPr marL="0" indent="0">
              <a:buNone/>
            </a:pPr>
            <a:r>
              <a:rPr lang="en-US" dirty="0" smtClean="0"/>
              <a:t>“ </a:t>
            </a:r>
            <a:r>
              <a:rPr lang="en-US" i="1" dirty="0" smtClean="0"/>
              <a:t>Which statement best describes how often you think you would buy this product if it were available?</a:t>
            </a:r>
            <a:r>
              <a:rPr lang="en-US" dirty="0" smtClean="0"/>
              <a:t>” (Check one)</a:t>
            </a:r>
          </a:p>
          <a:p>
            <a:pPr lvl="2"/>
            <a:r>
              <a:rPr lang="en-US" dirty="0" smtClean="0"/>
              <a:t>Once a week or more often</a:t>
            </a:r>
          </a:p>
          <a:p>
            <a:pPr lvl="2"/>
            <a:r>
              <a:rPr lang="en-US" dirty="0" smtClean="0"/>
              <a:t>Once every two or three weeks</a:t>
            </a:r>
          </a:p>
          <a:p>
            <a:pPr lvl="2"/>
            <a:r>
              <a:rPr lang="en-US" dirty="0" smtClean="0"/>
              <a:t>Once a month</a:t>
            </a:r>
          </a:p>
          <a:p>
            <a:pPr lvl="2"/>
            <a:r>
              <a:rPr lang="en-US" dirty="0" smtClean="0"/>
              <a:t>Once every two to three months</a:t>
            </a:r>
          </a:p>
          <a:p>
            <a:pPr lvl="2"/>
            <a:r>
              <a:rPr lang="en-US" dirty="0" smtClean="0"/>
              <a:t>Once every four to six months</a:t>
            </a:r>
          </a:p>
          <a:p>
            <a:pPr lvl="2"/>
            <a:r>
              <a:rPr lang="en-US" dirty="0" smtClean="0"/>
              <a:t>Once or twice a year</a:t>
            </a:r>
          </a:p>
          <a:p>
            <a:pPr lvl="2"/>
            <a:r>
              <a:rPr lang="en-US" dirty="0" smtClean="0"/>
              <a:t>Less often</a:t>
            </a:r>
          </a:p>
          <a:p>
            <a:pPr lvl="2"/>
            <a:r>
              <a:rPr lang="en-US" dirty="0" smtClean="0"/>
              <a:t>Never</a:t>
            </a:r>
          </a:p>
          <a:p>
            <a:pPr lvl="1"/>
            <a:endParaRPr lang="en-US" dirty="0"/>
          </a:p>
        </p:txBody>
      </p:sp>
      <p:sp>
        <p:nvSpPr>
          <p:cNvPr id="4" name="TextBox 3"/>
          <p:cNvSpPr txBox="1"/>
          <p:nvPr/>
        </p:nvSpPr>
        <p:spPr>
          <a:xfrm>
            <a:off x="838200" y="6176963"/>
            <a:ext cx="9215408" cy="492443"/>
          </a:xfrm>
          <a:prstGeom prst="rect">
            <a:avLst/>
          </a:prstGeom>
          <a:noFill/>
        </p:spPr>
        <p:txBody>
          <a:bodyPr wrap="none" rtlCol="0">
            <a:spAutoFit/>
          </a:bodyPr>
          <a:lstStyle/>
          <a:p>
            <a:r>
              <a:rPr lang="en-US" sz="2600" i="1" dirty="0" smtClean="0"/>
              <a:t>“How </a:t>
            </a:r>
            <a:r>
              <a:rPr lang="en-US" sz="2600" i="1" dirty="0"/>
              <a:t>many units </a:t>
            </a:r>
            <a:r>
              <a:rPr lang="en-US" sz="2600" i="1" dirty="0" smtClean="0"/>
              <a:t>you are </a:t>
            </a:r>
            <a:r>
              <a:rPr lang="en-US" sz="2600" i="1" dirty="0"/>
              <a:t>likely to purchase at one </a:t>
            </a:r>
            <a:r>
              <a:rPr lang="en-US" sz="2600" i="1" dirty="0" smtClean="0"/>
              <a:t>purchase event”</a:t>
            </a:r>
            <a:endParaRPr lang="en-US" sz="2600" i="1" dirty="0"/>
          </a:p>
        </p:txBody>
      </p:sp>
    </p:spTree>
    <p:extLst>
      <p:ext uri="{BB962C8B-B14F-4D97-AF65-F5344CB8AC3E}">
        <p14:creationId xmlns:p14="http://schemas.microsoft.com/office/powerpoint/2010/main" val="19983081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Estimated Sales Volume</a:t>
            </a:r>
            <a:endParaRPr lang="en-US" b="1" dirty="0"/>
          </a:p>
        </p:txBody>
      </p:sp>
      <p:sp>
        <p:nvSpPr>
          <p:cNvPr id="3" name="Content Placeholder 2"/>
          <p:cNvSpPr>
            <a:spLocks noGrp="1"/>
          </p:cNvSpPr>
          <p:nvPr>
            <p:ph idx="1"/>
          </p:nvPr>
        </p:nvSpPr>
        <p:spPr/>
        <p:txBody>
          <a:bodyPr/>
          <a:lstStyle/>
          <a:p>
            <a:pPr marL="0" indent="0">
              <a:buNone/>
            </a:pPr>
            <a:r>
              <a:rPr lang="en-US" dirty="0" smtClean="0"/>
              <a:t>Estimated sales volume per household in given time period= </a:t>
            </a:r>
            <a:r>
              <a:rPr lang="en-US" b="1" dirty="0" smtClean="0"/>
              <a:t>f(</a:t>
            </a:r>
            <a:r>
              <a:rPr lang="en-US" b="1" dirty="0" err="1" smtClean="0"/>
              <a:t>n,a,b,c</a:t>
            </a:r>
            <a:r>
              <a:rPr lang="en-US" b="1" dirty="0" smtClean="0"/>
              <a:t>)</a:t>
            </a:r>
          </a:p>
          <a:p>
            <a:pPr marL="0" indent="0">
              <a:buNone/>
            </a:pPr>
            <a:endParaRPr lang="en-US" dirty="0"/>
          </a:p>
          <a:p>
            <a:pPr marL="914400" lvl="2" indent="0">
              <a:buNone/>
            </a:pPr>
            <a:r>
              <a:rPr lang="en-US" dirty="0" smtClean="0"/>
              <a:t>n= </a:t>
            </a:r>
            <a:r>
              <a:rPr lang="en-US" b="1" dirty="0" smtClean="0"/>
              <a:t>An estimate of target population (socio-demographic estimates)</a:t>
            </a:r>
            <a:r>
              <a:rPr lang="en-US" dirty="0" smtClean="0"/>
              <a:t>.</a:t>
            </a:r>
          </a:p>
          <a:p>
            <a:pPr marL="914400" lvl="2" indent="0">
              <a:buNone/>
            </a:pPr>
            <a:r>
              <a:rPr lang="en-US" dirty="0" smtClean="0"/>
              <a:t>a</a:t>
            </a:r>
            <a:r>
              <a:rPr lang="en-US" dirty="0" smtClean="0"/>
              <a:t>= </a:t>
            </a:r>
            <a:r>
              <a:rPr lang="en-US" b="1" dirty="0" smtClean="0"/>
              <a:t>Fraction of households in the market who will try the product.</a:t>
            </a:r>
          </a:p>
          <a:p>
            <a:pPr marL="914400" lvl="2" indent="0">
              <a:buNone/>
            </a:pPr>
            <a:r>
              <a:rPr lang="en-US" dirty="0"/>
              <a:t>b</a:t>
            </a:r>
            <a:r>
              <a:rPr lang="en-US" dirty="0" smtClean="0"/>
              <a:t>= </a:t>
            </a:r>
            <a:r>
              <a:rPr lang="en-US" b="1" dirty="0" smtClean="0"/>
              <a:t>Expected #purchases in the period for triers.</a:t>
            </a:r>
          </a:p>
          <a:p>
            <a:pPr marL="914400" lvl="2" indent="0">
              <a:buNone/>
            </a:pPr>
            <a:r>
              <a:rPr lang="en-US" dirty="0"/>
              <a:t>c</a:t>
            </a:r>
            <a:r>
              <a:rPr lang="en-US" dirty="0" smtClean="0"/>
              <a:t>= </a:t>
            </a:r>
            <a:r>
              <a:rPr lang="en-US" b="1" dirty="0" smtClean="0"/>
              <a:t>Expected #units per purchase.</a:t>
            </a:r>
          </a:p>
          <a:p>
            <a:endParaRPr lang="en-US" dirty="0"/>
          </a:p>
        </p:txBody>
      </p:sp>
    </p:spTree>
    <p:extLst>
      <p:ext uri="{BB962C8B-B14F-4D97-AF65-F5344CB8AC3E}">
        <p14:creationId xmlns:p14="http://schemas.microsoft.com/office/powerpoint/2010/main" val="22570921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Concept Diagnostics</a:t>
            </a:r>
            <a:endParaRPr lang="en-US" sz="4000" b="1" dirty="0"/>
          </a:p>
        </p:txBody>
      </p:sp>
      <p:sp>
        <p:nvSpPr>
          <p:cNvPr id="3" name="Content Placeholder 2"/>
          <p:cNvSpPr>
            <a:spLocks noGrp="1"/>
          </p:cNvSpPr>
          <p:nvPr>
            <p:ph idx="1"/>
          </p:nvPr>
        </p:nvSpPr>
        <p:spPr/>
        <p:txBody>
          <a:bodyPr/>
          <a:lstStyle/>
          <a:p>
            <a:r>
              <a:rPr lang="en-US" dirty="0" smtClean="0"/>
              <a:t>Managers want to obtain data to understand why the purchase measures are </a:t>
            </a:r>
            <a:r>
              <a:rPr lang="en-US" b="1" dirty="0" smtClean="0"/>
              <a:t>low/ high</a:t>
            </a:r>
            <a:r>
              <a:rPr lang="en-US" dirty="0" smtClean="0"/>
              <a:t>.</a:t>
            </a:r>
          </a:p>
          <a:p>
            <a:r>
              <a:rPr lang="en-US" dirty="0" smtClean="0"/>
              <a:t>Concept diagnostics are of two types: </a:t>
            </a:r>
          </a:p>
          <a:p>
            <a:pPr marL="914400" lvl="1" indent="-457200">
              <a:buFont typeface="+mj-lt"/>
              <a:buAutoNum type="arabicPeriod"/>
            </a:pPr>
            <a:r>
              <a:rPr lang="en-US" i="1" dirty="0" smtClean="0"/>
              <a:t>Diagnosing the overall idea.</a:t>
            </a:r>
          </a:p>
          <a:p>
            <a:pPr marL="914400" lvl="1" indent="-457200">
              <a:buFont typeface="+mj-lt"/>
              <a:buAutoNum type="arabicPeriod"/>
            </a:pPr>
            <a:r>
              <a:rPr lang="en-US" i="1" dirty="0" smtClean="0"/>
              <a:t>Diagnosing specific product attributes.</a:t>
            </a:r>
          </a:p>
          <a:p>
            <a:pPr marL="914400" lvl="1" indent="-457200">
              <a:buFont typeface="+mj-lt"/>
              <a:buAutoNum type="arabicPeriod"/>
            </a:pPr>
            <a:endParaRPr lang="en-US" dirty="0"/>
          </a:p>
          <a:p>
            <a:pPr marL="0" indent="0">
              <a:buNone/>
            </a:pPr>
            <a:endParaRPr lang="en-US" dirty="0"/>
          </a:p>
        </p:txBody>
      </p:sp>
    </p:spTree>
    <p:extLst>
      <p:ext uri="{BB962C8B-B14F-4D97-AF65-F5344CB8AC3E}">
        <p14:creationId xmlns:p14="http://schemas.microsoft.com/office/powerpoint/2010/main" val="18706393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Concept </a:t>
            </a:r>
            <a:r>
              <a:rPr lang="en-US" sz="3600" b="1" dirty="0" smtClean="0"/>
              <a:t>Diagnostics: Overall </a:t>
            </a:r>
            <a:r>
              <a:rPr lang="en-US" sz="3600" b="1" dirty="0" smtClean="0"/>
              <a:t>idea diagnostics</a:t>
            </a:r>
            <a:endParaRPr lang="en-US" sz="3600" b="1" dirty="0"/>
          </a:p>
        </p:txBody>
      </p:sp>
      <p:sp>
        <p:nvSpPr>
          <p:cNvPr id="3" name="Content Placeholder 2"/>
          <p:cNvSpPr>
            <a:spLocks noGrp="1"/>
          </p:cNvSpPr>
          <p:nvPr>
            <p:ph idx="1"/>
          </p:nvPr>
        </p:nvSpPr>
        <p:spPr/>
        <p:txBody>
          <a:bodyPr/>
          <a:lstStyle/>
          <a:p>
            <a:pPr marL="0" indent="0">
              <a:buNone/>
            </a:pPr>
            <a:r>
              <a:rPr lang="en-US" dirty="0" smtClean="0"/>
              <a:t>Standard battery of questions addressing following item:</a:t>
            </a:r>
          </a:p>
          <a:p>
            <a:pPr marL="971550" lvl="1" indent="-514350">
              <a:buFont typeface="+mj-lt"/>
              <a:buAutoNum type="arabicPeriod"/>
            </a:pPr>
            <a:r>
              <a:rPr lang="en-US" dirty="0" smtClean="0"/>
              <a:t>Uniqueness or differentiation from other products.</a:t>
            </a:r>
          </a:p>
          <a:p>
            <a:pPr marL="971550" lvl="1" indent="-514350">
              <a:buFont typeface="+mj-lt"/>
              <a:buAutoNum type="arabicPeriod"/>
            </a:pPr>
            <a:r>
              <a:rPr lang="en-US" dirty="0" smtClean="0"/>
              <a:t>Believability.</a:t>
            </a:r>
            <a:endParaRPr lang="en-US" dirty="0" smtClean="0"/>
          </a:p>
          <a:p>
            <a:pPr marL="971550" lvl="1" indent="-514350">
              <a:buFont typeface="+mj-lt"/>
              <a:buAutoNum type="arabicPeriod"/>
            </a:pPr>
            <a:r>
              <a:rPr lang="en-US" dirty="0" smtClean="0"/>
              <a:t>Importance in solving a consumer’s problem</a:t>
            </a:r>
          </a:p>
          <a:p>
            <a:pPr marL="971550" lvl="1" indent="-514350">
              <a:buFont typeface="+mj-lt"/>
              <a:buAutoNum type="arabicPeriod"/>
            </a:pPr>
            <a:r>
              <a:rPr lang="en-US" dirty="0" smtClean="0"/>
              <a:t>Inherent interest among the consumer about the idea.</a:t>
            </a:r>
          </a:p>
          <a:p>
            <a:pPr marL="971550" lvl="1" indent="-514350">
              <a:buFont typeface="+mj-lt"/>
              <a:buAutoNum type="arabicPeriod"/>
            </a:pPr>
            <a:r>
              <a:rPr lang="en-US" dirty="0" smtClean="0"/>
              <a:t>Value for the money.</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8000"/>
                    </a14:imgEffect>
                    <a14:imgEffect>
                      <a14:brightnessContrast bright="4000" contrast="38000"/>
                    </a14:imgEffect>
                  </a14:imgLayer>
                </a14:imgProps>
              </a:ext>
            </a:extLst>
          </a:blip>
          <a:stretch>
            <a:fillRect/>
          </a:stretch>
        </p:blipFill>
        <p:spPr>
          <a:xfrm>
            <a:off x="9286466" y="3764074"/>
            <a:ext cx="2579411" cy="2547826"/>
          </a:xfrm>
          <a:prstGeom prst="rect">
            <a:avLst/>
          </a:prstGeom>
        </p:spPr>
      </p:pic>
    </p:spTree>
    <p:extLst>
      <p:ext uri="{BB962C8B-B14F-4D97-AF65-F5344CB8AC3E}">
        <p14:creationId xmlns:p14="http://schemas.microsoft.com/office/powerpoint/2010/main" val="4749989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Specific Attribute Diagnostics</a:t>
            </a:r>
            <a:endParaRPr lang="en-US" b="1" dirty="0"/>
          </a:p>
        </p:txBody>
      </p:sp>
      <p:sp>
        <p:nvSpPr>
          <p:cNvPr id="3" name="Content Placeholder 2"/>
          <p:cNvSpPr>
            <a:spLocks noGrp="1"/>
          </p:cNvSpPr>
          <p:nvPr>
            <p:ph idx="1"/>
          </p:nvPr>
        </p:nvSpPr>
        <p:spPr/>
        <p:txBody>
          <a:bodyPr/>
          <a:lstStyle/>
          <a:p>
            <a:pPr marL="0" indent="0">
              <a:buNone/>
            </a:pPr>
            <a:r>
              <a:rPr lang="en-US" b="1" dirty="0" smtClean="0"/>
              <a:t>Product Attributes: </a:t>
            </a:r>
          </a:p>
          <a:p>
            <a:pPr lvl="1"/>
            <a:r>
              <a:rPr lang="en-US" dirty="0" smtClean="0"/>
              <a:t>Product attributes are the properties that describe a product. </a:t>
            </a:r>
          </a:p>
          <a:p>
            <a:pPr lvl="1"/>
            <a:r>
              <a:rPr lang="en-US" dirty="0" smtClean="0"/>
              <a:t>They include specific details that are tangible and intangible, subjective and objective. </a:t>
            </a:r>
          </a:p>
          <a:p>
            <a:pPr lvl="1"/>
            <a:r>
              <a:rPr lang="en-US" dirty="0" smtClean="0"/>
              <a:t>This information enables consumers to find, compare, and choose products.</a:t>
            </a:r>
          </a:p>
          <a:p>
            <a:pPr marL="0" indent="0">
              <a:buNone/>
            </a:pPr>
            <a:endParaRPr lang="en-US" dirty="0"/>
          </a:p>
          <a:p>
            <a:pPr marL="0" indent="0">
              <a:buNone/>
            </a:pPr>
            <a:r>
              <a:rPr lang="en-US" dirty="0" smtClean="0"/>
              <a:t>The consumers need to be probed on the individual attributes of concept.</a:t>
            </a:r>
          </a:p>
          <a:p>
            <a:pPr lvl="1"/>
            <a:endParaRPr lang="en-US" dirty="0"/>
          </a:p>
          <a:p>
            <a:pPr lvl="1"/>
            <a:endParaRPr lang="en-US" dirty="0" smtClean="0"/>
          </a:p>
          <a:p>
            <a:pPr lvl="1"/>
            <a:endParaRPr lang="en-US" dirty="0" smtClean="0"/>
          </a:p>
          <a:p>
            <a:pPr lvl="1"/>
            <a:endParaRPr lang="en-US" dirty="0"/>
          </a:p>
          <a:p>
            <a:endParaRPr lang="en-US" dirty="0"/>
          </a:p>
        </p:txBody>
      </p:sp>
      <p:sp>
        <p:nvSpPr>
          <p:cNvPr id="4" name="TextBox 3"/>
          <p:cNvSpPr txBox="1"/>
          <p:nvPr/>
        </p:nvSpPr>
        <p:spPr>
          <a:xfrm>
            <a:off x="2498652" y="5305646"/>
            <a:ext cx="8291244" cy="646331"/>
          </a:xfrm>
          <a:prstGeom prst="rect">
            <a:avLst/>
          </a:prstGeom>
          <a:noFill/>
        </p:spPr>
        <p:txBody>
          <a:bodyPr wrap="none" rtlCol="0">
            <a:spAutoFit/>
          </a:bodyPr>
          <a:lstStyle/>
          <a:p>
            <a:r>
              <a:rPr lang="en-US" dirty="0" smtClean="0"/>
              <a:t>Utility estimates on product attributes: Conjoint Analysis/ Discrete Choice Experiments</a:t>
            </a:r>
          </a:p>
          <a:p>
            <a:r>
              <a:rPr lang="en-US" dirty="0" smtClean="0"/>
              <a:t>Consumer preferences towards the product individual attributes.</a:t>
            </a:r>
            <a:endParaRPr lang="en-US" dirty="0"/>
          </a:p>
        </p:txBody>
      </p:sp>
    </p:spTree>
    <p:extLst>
      <p:ext uri="{BB962C8B-B14F-4D97-AF65-F5344CB8AC3E}">
        <p14:creationId xmlns:p14="http://schemas.microsoft.com/office/powerpoint/2010/main" val="24878839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sp>
        <p:nvSpPr>
          <p:cNvPr id="3" name="Content Placeholder 2"/>
          <p:cNvSpPr>
            <a:spLocks noGrp="1"/>
          </p:cNvSpPr>
          <p:nvPr>
            <p:ph idx="1"/>
          </p:nvPr>
        </p:nvSpPr>
        <p:spPr/>
        <p:txBody>
          <a:bodyPr/>
          <a:lstStyle/>
          <a:p>
            <a:r>
              <a:rPr lang="en-US" dirty="0" smtClean="0"/>
              <a:t>Open-ended questions probing the respondents on attributes of the product.</a:t>
            </a:r>
          </a:p>
          <a:p>
            <a:pPr marL="0" indent="0">
              <a:buNone/>
            </a:pPr>
            <a:endParaRPr lang="en-US" dirty="0" smtClean="0"/>
          </a:p>
          <a:p>
            <a:pPr marL="457200" lvl="1" indent="0">
              <a:buNone/>
            </a:pPr>
            <a:r>
              <a:rPr lang="en-US" dirty="0" smtClean="0"/>
              <a:t>For instance </a:t>
            </a:r>
          </a:p>
          <a:p>
            <a:pPr marL="457200" lvl="1" indent="0">
              <a:buNone/>
            </a:pPr>
            <a:endParaRPr lang="en-US" dirty="0"/>
          </a:p>
          <a:p>
            <a:pPr marL="457200" lvl="1" indent="0">
              <a:buNone/>
            </a:pPr>
            <a:r>
              <a:rPr lang="en-US" dirty="0" smtClean="0"/>
              <a:t>“ You said that you [state the response of respondent]. What is it specifically about the product which makes you feel this way.”</a:t>
            </a:r>
          </a:p>
          <a:p>
            <a:pPr marL="457200" lvl="1" indent="0">
              <a:buNone/>
            </a:pPr>
            <a:endParaRPr lang="en-US" dirty="0"/>
          </a:p>
          <a:p>
            <a:pPr marL="457200" lvl="1" indent="0">
              <a:buNone/>
            </a:pPr>
            <a:endParaRPr lang="en-US" dirty="0" smtClean="0"/>
          </a:p>
          <a:p>
            <a:endParaRPr lang="en-US" dirty="0"/>
          </a:p>
        </p:txBody>
      </p:sp>
    </p:spTree>
    <p:extLst>
      <p:ext uri="{BB962C8B-B14F-4D97-AF65-F5344CB8AC3E}">
        <p14:creationId xmlns:p14="http://schemas.microsoft.com/office/powerpoint/2010/main" val="7922696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sp>
        <p:nvSpPr>
          <p:cNvPr id="3" name="Content Placeholder 2"/>
          <p:cNvSpPr>
            <a:spLocks noGrp="1"/>
          </p:cNvSpPr>
          <p:nvPr>
            <p:ph idx="1"/>
          </p:nvPr>
        </p:nvSpPr>
        <p:spPr/>
        <p:txBody>
          <a:bodyPr/>
          <a:lstStyle/>
          <a:p>
            <a:r>
              <a:rPr lang="en-US" dirty="0" smtClean="0"/>
              <a:t>Collect data on perceptions of specific attributes and their importance to the consumers.</a:t>
            </a:r>
          </a:p>
          <a:p>
            <a:r>
              <a:rPr lang="en-US" dirty="0" smtClean="0"/>
              <a:t>For instance, for a ‘Heat and Eat’ food item concept</a:t>
            </a:r>
          </a:p>
          <a:p>
            <a:endParaRPr lang="en-US" dirty="0"/>
          </a:p>
          <a:p>
            <a:pPr marL="457200" lvl="1" indent="0">
              <a:buNone/>
            </a:pPr>
            <a:endParaRPr lang="en-US"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55738463"/>
              </p:ext>
            </p:extLst>
          </p:nvPr>
        </p:nvGraphicFramePr>
        <p:xfrm>
          <a:off x="838200" y="3576003"/>
          <a:ext cx="10118438" cy="2600960"/>
        </p:xfrm>
        <a:graphic>
          <a:graphicData uri="http://schemas.openxmlformats.org/drawingml/2006/table">
            <a:tbl>
              <a:tblPr firstRow="1" bandRow="1">
                <a:tableStyleId>{5940675A-B579-460E-94D1-54222C63F5DA}</a:tableStyleId>
              </a:tblPr>
              <a:tblGrid>
                <a:gridCol w="2190888">
                  <a:extLst>
                    <a:ext uri="{9D8B030D-6E8A-4147-A177-3AD203B41FA5}">
                      <a16:colId xmlns:a16="http://schemas.microsoft.com/office/drawing/2014/main" val="2170398750"/>
                    </a:ext>
                  </a:extLst>
                </a:gridCol>
                <a:gridCol w="1585510">
                  <a:extLst>
                    <a:ext uri="{9D8B030D-6E8A-4147-A177-3AD203B41FA5}">
                      <a16:colId xmlns:a16="http://schemas.microsoft.com/office/drawing/2014/main" val="3575086638"/>
                    </a:ext>
                  </a:extLst>
                </a:gridCol>
                <a:gridCol w="1585510">
                  <a:extLst>
                    <a:ext uri="{9D8B030D-6E8A-4147-A177-3AD203B41FA5}">
                      <a16:colId xmlns:a16="http://schemas.microsoft.com/office/drawing/2014/main" val="1252521997"/>
                    </a:ext>
                  </a:extLst>
                </a:gridCol>
                <a:gridCol w="1585510">
                  <a:extLst>
                    <a:ext uri="{9D8B030D-6E8A-4147-A177-3AD203B41FA5}">
                      <a16:colId xmlns:a16="http://schemas.microsoft.com/office/drawing/2014/main" val="406776904"/>
                    </a:ext>
                  </a:extLst>
                </a:gridCol>
                <a:gridCol w="1585510">
                  <a:extLst>
                    <a:ext uri="{9D8B030D-6E8A-4147-A177-3AD203B41FA5}">
                      <a16:colId xmlns:a16="http://schemas.microsoft.com/office/drawing/2014/main" val="2132378729"/>
                    </a:ext>
                  </a:extLst>
                </a:gridCol>
                <a:gridCol w="1585510">
                  <a:extLst>
                    <a:ext uri="{9D8B030D-6E8A-4147-A177-3AD203B41FA5}">
                      <a16:colId xmlns:a16="http://schemas.microsoft.com/office/drawing/2014/main" val="3213724007"/>
                    </a:ext>
                  </a:extLst>
                </a:gridCol>
              </a:tblGrid>
              <a:tr h="370840">
                <a:tc rowSpan="2">
                  <a:txBody>
                    <a:bodyPr/>
                    <a:lstStyle/>
                    <a:p>
                      <a:pPr algn="ctr">
                        <a:lnSpc>
                          <a:spcPct val="200000"/>
                        </a:lnSpc>
                      </a:pPr>
                      <a:r>
                        <a:rPr lang="en-US" b="1" dirty="0" smtClean="0"/>
                        <a:t>Attributes</a:t>
                      </a:r>
                      <a:endParaRPr lang="en-US" b="1" dirty="0"/>
                    </a:p>
                  </a:txBody>
                  <a:tcPr>
                    <a:solidFill>
                      <a:schemeClr val="bg1">
                        <a:lumMod val="85000"/>
                      </a:schemeClr>
                    </a:solidFill>
                  </a:tcPr>
                </a:tc>
                <a:tc gridSpan="5">
                  <a:txBody>
                    <a:bodyPr/>
                    <a:lstStyle/>
                    <a:p>
                      <a:pPr algn="ctr"/>
                      <a:r>
                        <a:rPr lang="en-US" b="1" dirty="0" smtClean="0"/>
                        <a:t>Perception</a:t>
                      </a:r>
                      <a:endParaRPr lang="en-US" b="1"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13705653"/>
                  </a:ext>
                </a:extLst>
              </a:tr>
              <a:tr h="370840">
                <a:tc vMerge="1">
                  <a:txBody>
                    <a:bodyPr/>
                    <a:lstStyle/>
                    <a:p>
                      <a:endParaRPr lang="en-US" dirty="0"/>
                    </a:p>
                  </a:txBody>
                  <a:tcPr/>
                </a:tc>
                <a:tc gridSpan="5">
                  <a:txBody>
                    <a:bodyPr/>
                    <a:lstStyle/>
                    <a:p>
                      <a:r>
                        <a:rPr lang="en-US" sz="1800" kern="1200" dirty="0" smtClean="0">
                          <a:solidFill>
                            <a:schemeClr val="tx1"/>
                          </a:solidFill>
                          <a:latin typeface="+mn-lt"/>
                          <a:ea typeface="+mn-ea"/>
                          <a:cs typeface="+mn-cs"/>
                          <a:sym typeface="Wingdings" panose="05000000000000000000" pitchFamily="2" charset="2"/>
                        </a:rPr>
                        <a:t>Poor</a:t>
                      </a:r>
                      <a:r>
                        <a:rPr lang="en-US" sz="2800" b="1" dirty="0" smtClean="0">
                          <a:sym typeface="Wingdings" panose="05000000000000000000" pitchFamily="2" charset="2"/>
                        </a:rPr>
                        <a:t>&lt;</a:t>
                      </a:r>
                      <a:r>
                        <a:rPr lang="en-US" dirty="0" smtClean="0">
                          <a:sym typeface="Wingdings" panose="05000000000000000000" pitchFamily="2" charset="2"/>
                        </a:rPr>
                        <a:t>====================================================</a:t>
                      </a:r>
                      <a:r>
                        <a:rPr lang="en-US" sz="3200" dirty="0" smtClean="0">
                          <a:sym typeface="Wingdings" panose="05000000000000000000" pitchFamily="2" charset="2"/>
                        </a:rPr>
                        <a:t>&gt;</a:t>
                      </a:r>
                      <a:r>
                        <a:rPr lang="en-US" dirty="0" smtClean="0"/>
                        <a:t>Excellent</a:t>
                      </a:r>
                      <a:endParaRPr lang="en-US"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0143055"/>
                  </a:ext>
                </a:extLst>
              </a:tr>
              <a:tr h="370840">
                <a:tc>
                  <a:txBody>
                    <a:bodyPr/>
                    <a:lstStyle/>
                    <a:p>
                      <a:r>
                        <a:rPr lang="en-US" dirty="0" smtClean="0"/>
                        <a:t>Ease of preparation at home</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4333200"/>
                  </a:ext>
                </a:extLst>
              </a:tr>
              <a:tr h="370840">
                <a:tc>
                  <a:txBody>
                    <a:bodyPr/>
                    <a:lstStyle/>
                    <a:p>
                      <a:r>
                        <a:rPr lang="en-US" dirty="0" smtClean="0"/>
                        <a:t>Calorie level</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863638736"/>
                  </a:ext>
                </a:extLst>
              </a:tr>
              <a:tr h="370840">
                <a:tc>
                  <a:txBody>
                    <a:bodyPr/>
                    <a:lstStyle/>
                    <a:p>
                      <a:r>
                        <a:rPr lang="en-US" dirty="0" smtClean="0"/>
                        <a:t>Suitability</a:t>
                      </a:r>
                      <a:r>
                        <a:rPr lang="en-US" baseline="0" dirty="0" smtClean="0"/>
                        <a:t> </a:t>
                      </a:r>
                      <a:r>
                        <a:rPr lang="en-US" dirty="0" smtClean="0"/>
                        <a:t>for</a:t>
                      </a:r>
                      <a:r>
                        <a:rPr lang="en-US" baseline="0" dirty="0" smtClean="0"/>
                        <a:t> serving guest</a:t>
                      </a:r>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41780782"/>
                  </a:ext>
                </a:extLst>
              </a:tr>
            </a:tbl>
          </a:graphicData>
        </a:graphic>
      </p:graphicFrame>
      <mc:AlternateContent xmlns:mc="http://schemas.openxmlformats.org/markup-compatibility/2006">
        <mc:Choice xmlns:p14="http://schemas.microsoft.com/office/powerpoint/2010/main" Requires="p14">
          <p:contentPart p14:bwMode="auto" r:id="rId2">
            <p14:nvContentPartPr>
              <p14:cNvPr id="5" name="Ink 4"/>
              <p14:cNvContentPartPr/>
              <p14:nvPr/>
            </p14:nvContentPartPr>
            <p14:xfrm>
              <a:off x="6272749" y="3733610"/>
              <a:ext cx="1319760" cy="107640"/>
            </p14:xfrm>
          </p:contentPart>
        </mc:Choice>
        <mc:Fallback>
          <p:pic>
            <p:nvPicPr>
              <p:cNvPr id="5" name="Ink 4"/>
              <p:cNvPicPr/>
              <p:nvPr/>
            </p:nvPicPr>
            <p:blipFill>
              <a:blip r:embed="rId3"/>
              <a:stretch>
                <a:fillRect/>
              </a:stretch>
            </p:blipFill>
            <p:spPr>
              <a:xfrm>
                <a:off x="6230989" y="3649730"/>
                <a:ext cx="1403280" cy="275760"/>
              </a:xfrm>
              <a:prstGeom prst="rect">
                <a:avLst/>
              </a:prstGeom>
            </p:spPr>
          </p:pic>
        </mc:Fallback>
      </mc:AlternateContent>
    </p:spTree>
    <p:extLst>
      <p:ext uri="{BB962C8B-B14F-4D97-AF65-F5344CB8AC3E}">
        <p14:creationId xmlns:p14="http://schemas.microsoft.com/office/powerpoint/2010/main" val="18521132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Specific Attribute Diagnostics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035692590"/>
              </p:ext>
            </p:extLst>
          </p:nvPr>
        </p:nvGraphicFramePr>
        <p:xfrm>
          <a:off x="1036781" y="2837094"/>
          <a:ext cx="10118438" cy="2600960"/>
        </p:xfrm>
        <a:graphic>
          <a:graphicData uri="http://schemas.openxmlformats.org/drawingml/2006/table">
            <a:tbl>
              <a:tblPr firstRow="1" bandRow="1">
                <a:tableStyleId>{5940675A-B579-460E-94D1-54222C63F5DA}</a:tableStyleId>
              </a:tblPr>
              <a:tblGrid>
                <a:gridCol w="2190888">
                  <a:extLst>
                    <a:ext uri="{9D8B030D-6E8A-4147-A177-3AD203B41FA5}">
                      <a16:colId xmlns:a16="http://schemas.microsoft.com/office/drawing/2014/main" val="2170398750"/>
                    </a:ext>
                  </a:extLst>
                </a:gridCol>
                <a:gridCol w="1585510">
                  <a:extLst>
                    <a:ext uri="{9D8B030D-6E8A-4147-A177-3AD203B41FA5}">
                      <a16:colId xmlns:a16="http://schemas.microsoft.com/office/drawing/2014/main" val="3575086638"/>
                    </a:ext>
                  </a:extLst>
                </a:gridCol>
                <a:gridCol w="1585510">
                  <a:extLst>
                    <a:ext uri="{9D8B030D-6E8A-4147-A177-3AD203B41FA5}">
                      <a16:colId xmlns:a16="http://schemas.microsoft.com/office/drawing/2014/main" val="1252521997"/>
                    </a:ext>
                  </a:extLst>
                </a:gridCol>
                <a:gridCol w="1585510">
                  <a:extLst>
                    <a:ext uri="{9D8B030D-6E8A-4147-A177-3AD203B41FA5}">
                      <a16:colId xmlns:a16="http://schemas.microsoft.com/office/drawing/2014/main" val="406776904"/>
                    </a:ext>
                  </a:extLst>
                </a:gridCol>
                <a:gridCol w="1585510">
                  <a:extLst>
                    <a:ext uri="{9D8B030D-6E8A-4147-A177-3AD203B41FA5}">
                      <a16:colId xmlns:a16="http://schemas.microsoft.com/office/drawing/2014/main" val="2132378729"/>
                    </a:ext>
                  </a:extLst>
                </a:gridCol>
                <a:gridCol w="1585510">
                  <a:extLst>
                    <a:ext uri="{9D8B030D-6E8A-4147-A177-3AD203B41FA5}">
                      <a16:colId xmlns:a16="http://schemas.microsoft.com/office/drawing/2014/main" val="3213724007"/>
                    </a:ext>
                  </a:extLst>
                </a:gridCol>
              </a:tblGrid>
              <a:tr h="370840">
                <a:tc rowSpan="2">
                  <a:txBody>
                    <a:bodyPr/>
                    <a:lstStyle/>
                    <a:p>
                      <a:pPr algn="ctr">
                        <a:lnSpc>
                          <a:spcPct val="200000"/>
                        </a:lnSpc>
                      </a:pPr>
                      <a:r>
                        <a:rPr lang="en-US" b="1" dirty="0" smtClean="0"/>
                        <a:t>Attributes</a:t>
                      </a:r>
                      <a:endParaRPr lang="en-US" b="1" dirty="0"/>
                    </a:p>
                  </a:txBody>
                  <a:tcPr>
                    <a:solidFill>
                      <a:schemeClr val="bg1">
                        <a:lumMod val="85000"/>
                      </a:schemeClr>
                    </a:solidFill>
                  </a:tcPr>
                </a:tc>
                <a:tc gridSpan="5">
                  <a:txBody>
                    <a:bodyPr/>
                    <a:lstStyle/>
                    <a:p>
                      <a:pPr algn="ctr"/>
                      <a:r>
                        <a:rPr lang="en-US" b="1" dirty="0" smtClean="0"/>
                        <a:t>Attribute importance</a:t>
                      </a:r>
                      <a:endParaRPr lang="en-US" b="1"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13705653"/>
                  </a:ext>
                </a:extLst>
              </a:tr>
              <a:tr h="370840">
                <a:tc vMerge="1">
                  <a:txBody>
                    <a:bodyPr/>
                    <a:lstStyle/>
                    <a:p>
                      <a:endParaRPr lang="en-US" dirty="0"/>
                    </a:p>
                  </a:txBody>
                  <a:tcPr/>
                </a:tc>
                <a:tc gridSpan="5">
                  <a:txBody>
                    <a:bodyPr/>
                    <a:lstStyle/>
                    <a:p>
                      <a:r>
                        <a:rPr lang="en-US" dirty="0" smtClean="0"/>
                        <a:t>Low </a:t>
                      </a:r>
                      <a:r>
                        <a:rPr lang="en-US" sz="2800" b="1" dirty="0" smtClean="0">
                          <a:sym typeface="Wingdings" panose="05000000000000000000" pitchFamily="2" charset="2"/>
                        </a:rPr>
                        <a:t>&lt;</a:t>
                      </a:r>
                      <a:r>
                        <a:rPr lang="en-US" dirty="0" smtClean="0">
                          <a:sym typeface="Wingdings" panose="05000000000000000000" pitchFamily="2" charset="2"/>
                        </a:rPr>
                        <a:t>=====================================================</a:t>
                      </a:r>
                      <a:r>
                        <a:rPr lang="en-US" sz="3200" dirty="0" smtClean="0">
                          <a:sym typeface="Wingdings" panose="05000000000000000000" pitchFamily="2" charset="2"/>
                        </a:rPr>
                        <a:t>&gt;</a:t>
                      </a:r>
                      <a:r>
                        <a:rPr lang="en-US" dirty="0" smtClean="0"/>
                        <a:t>High</a:t>
                      </a:r>
                      <a:endParaRPr lang="en-US" dirty="0"/>
                    </a:p>
                  </a:txBody>
                  <a:tcPr>
                    <a:solidFill>
                      <a:schemeClr val="bg1">
                        <a:lumMod val="8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0143055"/>
                  </a:ext>
                </a:extLst>
              </a:tr>
              <a:tr h="370840">
                <a:tc>
                  <a:txBody>
                    <a:bodyPr/>
                    <a:lstStyle/>
                    <a:p>
                      <a:r>
                        <a:rPr lang="en-US" dirty="0" smtClean="0"/>
                        <a:t>Ease of preparation at home</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4333200"/>
                  </a:ext>
                </a:extLst>
              </a:tr>
              <a:tr h="370840">
                <a:tc>
                  <a:txBody>
                    <a:bodyPr/>
                    <a:lstStyle/>
                    <a:p>
                      <a:r>
                        <a:rPr lang="en-US" dirty="0" smtClean="0"/>
                        <a:t>Calorie level</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863638736"/>
                  </a:ext>
                </a:extLst>
              </a:tr>
              <a:tr h="370840">
                <a:tc>
                  <a:txBody>
                    <a:bodyPr/>
                    <a:lstStyle/>
                    <a:p>
                      <a:r>
                        <a:rPr lang="en-US" dirty="0" smtClean="0"/>
                        <a:t>Suitability</a:t>
                      </a:r>
                      <a:r>
                        <a:rPr lang="en-US" baseline="0" dirty="0" smtClean="0"/>
                        <a:t> </a:t>
                      </a:r>
                      <a:r>
                        <a:rPr lang="en-US" dirty="0" smtClean="0"/>
                        <a:t>for</a:t>
                      </a:r>
                      <a:r>
                        <a:rPr lang="en-US" baseline="0" dirty="0" smtClean="0"/>
                        <a:t> serving guest</a:t>
                      </a:r>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41780782"/>
                  </a:ext>
                </a:extLst>
              </a:tr>
            </a:tbl>
          </a:graphicData>
        </a:graphic>
      </p:graphicFrame>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6017869" y="2940530"/>
              <a:ext cx="2359800" cy="240120"/>
            </p14:xfrm>
          </p:contentPart>
        </mc:Choice>
        <mc:Fallback>
          <p:pic>
            <p:nvPicPr>
              <p:cNvPr id="3" name="Ink 2"/>
              <p:cNvPicPr/>
              <p:nvPr/>
            </p:nvPicPr>
            <p:blipFill>
              <a:blip r:embed="rId3"/>
              <a:stretch>
                <a:fillRect/>
              </a:stretch>
            </p:blipFill>
            <p:spPr>
              <a:xfrm>
                <a:off x="5975749" y="2856290"/>
                <a:ext cx="2444040" cy="408240"/>
              </a:xfrm>
              <a:prstGeom prst="rect">
                <a:avLst/>
              </a:prstGeom>
            </p:spPr>
          </p:pic>
        </mc:Fallback>
      </mc:AlternateContent>
    </p:spTree>
    <p:extLst>
      <p:ext uri="{BB962C8B-B14F-4D97-AF65-F5344CB8AC3E}">
        <p14:creationId xmlns:p14="http://schemas.microsoft.com/office/powerpoint/2010/main" val="20115446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527" y="216910"/>
            <a:ext cx="10515600" cy="1325563"/>
          </a:xfrm>
        </p:spPr>
        <p:txBody>
          <a:bodyPr/>
          <a:lstStyle/>
          <a:p>
            <a:r>
              <a:rPr lang="en-US" b="1" dirty="0" smtClean="0"/>
              <a:t>Quadrant analysis</a:t>
            </a:r>
            <a:endParaRPr lang="en-US" b="1" dirty="0"/>
          </a:p>
        </p:txBody>
      </p:sp>
      <p:cxnSp>
        <p:nvCxnSpPr>
          <p:cNvPr id="6" name="Straight Arrow Connector 5"/>
          <p:cNvCxnSpPr/>
          <p:nvPr/>
        </p:nvCxnSpPr>
        <p:spPr>
          <a:xfrm>
            <a:off x="6095998" y="1112981"/>
            <a:ext cx="0" cy="5661891"/>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186871" y="3870036"/>
            <a:ext cx="9818255" cy="73891"/>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238171" y="263589"/>
            <a:ext cx="1872673" cy="830997"/>
          </a:xfrm>
          <a:prstGeom prst="rect">
            <a:avLst/>
          </a:prstGeom>
          <a:noFill/>
        </p:spPr>
        <p:txBody>
          <a:bodyPr wrap="square" rtlCol="0">
            <a:spAutoFit/>
          </a:bodyPr>
          <a:lstStyle/>
          <a:p>
            <a:pPr algn="ctr"/>
            <a:r>
              <a:rPr lang="en-US" sz="2400" b="1" dirty="0" smtClean="0"/>
              <a:t>Perceptual Rating</a:t>
            </a:r>
            <a:endParaRPr lang="en-US" sz="2400" b="1" dirty="0"/>
          </a:p>
        </p:txBody>
      </p:sp>
      <p:sp>
        <p:nvSpPr>
          <p:cNvPr id="16" name="Rectangle 15"/>
          <p:cNvSpPr/>
          <p:nvPr/>
        </p:nvSpPr>
        <p:spPr>
          <a:xfrm rot="5400000">
            <a:off x="10562367" y="3713094"/>
            <a:ext cx="1661224" cy="461665"/>
          </a:xfrm>
          <a:prstGeom prst="rect">
            <a:avLst/>
          </a:prstGeom>
        </p:spPr>
        <p:txBody>
          <a:bodyPr wrap="none">
            <a:spAutoFit/>
          </a:bodyPr>
          <a:lstStyle/>
          <a:p>
            <a:r>
              <a:rPr lang="en-US" sz="2400" b="1" dirty="0" smtClean="0"/>
              <a:t>Importance</a:t>
            </a:r>
            <a:endParaRPr lang="en-US" sz="2400" b="1" dirty="0"/>
          </a:p>
        </p:txBody>
      </p:sp>
      <p:sp>
        <p:nvSpPr>
          <p:cNvPr id="17" name="TextBox 16"/>
          <p:cNvSpPr txBox="1"/>
          <p:nvPr/>
        </p:nvSpPr>
        <p:spPr>
          <a:xfrm>
            <a:off x="5255490" y="1311564"/>
            <a:ext cx="683487" cy="369332"/>
          </a:xfrm>
          <a:prstGeom prst="rect">
            <a:avLst/>
          </a:prstGeom>
          <a:noFill/>
        </p:spPr>
        <p:txBody>
          <a:bodyPr wrap="square" rtlCol="0">
            <a:spAutoFit/>
          </a:bodyPr>
          <a:lstStyle/>
          <a:p>
            <a:r>
              <a:rPr lang="en-US" b="1" i="1" dirty="0" smtClean="0"/>
              <a:t>High</a:t>
            </a:r>
            <a:endParaRPr lang="en-US" b="1" i="1" dirty="0"/>
          </a:p>
        </p:txBody>
      </p:sp>
      <p:sp>
        <p:nvSpPr>
          <p:cNvPr id="18" name="TextBox 17"/>
          <p:cNvSpPr txBox="1"/>
          <p:nvPr/>
        </p:nvSpPr>
        <p:spPr>
          <a:xfrm>
            <a:off x="10072258" y="3999345"/>
            <a:ext cx="683487" cy="369332"/>
          </a:xfrm>
          <a:prstGeom prst="rect">
            <a:avLst/>
          </a:prstGeom>
          <a:noFill/>
        </p:spPr>
        <p:txBody>
          <a:bodyPr wrap="square" rtlCol="0">
            <a:spAutoFit/>
          </a:bodyPr>
          <a:lstStyle/>
          <a:p>
            <a:r>
              <a:rPr lang="en-US" b="1" i="1" dirty="0" smtClean="0"/>
              <a:t>High</a:t>
            </a:r>
            <a:endParaRPr lang="en-US" b="1" i="1" dirty="0"/>
          </a:p>
        </p:txBody>
      </p:sp>
      <p:sp>
        <p:nvSpPr>
          <p:cNvPr id="19" name="TextBox 18"/>
          <p:cNvSpPr txBox="1"/>
          <p:nvPr/>
        </p:nvSpPr>
        <p:spPr>
          <a:xfrm>
            <a:off x="1297708" y="3999345"/>
            <a:ext cx="683487" cy="369332"/>
          </a:xfrm>
          <a:prstGeom prst="rect">
            <a:avLst/>
          </a:prstGeom>
          <a:noFill/>
        </p:spPr>
        <p:txBody>
          <a:bodyPr wrap="square" rtlCol="0">
            <a:spAutoFit/>
          </a:bodyPr>
          <a:lstStyle/>
          <a:p>
            <a:r>
              <a:rPr lang="en-US" b="1" i="1" dirty="0" smtClean="0"/>
              <a:t>Low</a:t>
            </a:r>
            <a:endParaRPr lang="en-US" b="1" i="1" dirty="0"/>
          </a:p>
        </p:txBody>
      </p:sp>
      <p:sp>
        <p:nvSpPr>
          <p:cNvPr id="20" name="TextBox 19"/>
          <p:cNvSpPr txBox="1"/>
          <p:nvPr/>
        </p:nvSpPr>
        <p:spPr>
          <a:xfrm>
            <a:off x="5255489" y="6160714"/>
            <a:ext cx="683487" cy="369332"/>
          </a:xfrm>
          <a:prstGeom prst="rect">
            <a:avLst/>
          </a:prstGeom>
          <a:noFill/>
        </p:spPr>
        <p:txBody>
          <a:bodyPr wrap="square" rtlCol="0">
            <a:spAutoFit/>
          </a:bodyPr>
          <a:lstStyle/>
          <a:p>
            <a:r>
              <a:rPr lang="en-US" b="1" i="1" dirty="0" smtClean="0"/>
              <a:t>Low</a:t>
            </a:r>
            <a:endParaRPr lang="en-US" b="1" i="1" dirty="0"/>
          </a:p>
        </p:txBody>
      </p:sp>
      <p:sp>
        <p:nvSpPr>
          <p:cNvPr id="21" name="TextBox 20"/>
          <p:cNvSpPr txBox="1"/>
          <p:nvPr/>
        </p:nvSpPr>
        <p:spPr>
          <a:xfrm>
            <a:off x="9319491" y="692727"/>
            <a:ext cx="1842655" cy="646331"/>
          </a:xfrm>
          <a:prstGeom prst="rect">
            <a:avLst/>
          </a:prstGeom>
          <a:noFill/>
        </p:spPr>
        <p:txBody>
          <a:bodyPr wrap="square" rtlCol="0">
            <a:spAutoFit/>
          </a:bodyPr>
          <a:lstStyle/>
          <a:p>
            <a:r>
              <a:rPr lang="en-US" dirty="0" smtClean="0"/>
              <a:t>Classify the attributes</a:t>
            </a:r>
            <a:endParaRPr lang="en-US" dirty="0"/>
          </a:p>
        </p:txBody>
      </p:sp>
      <p:sp>
        <p:nvSpPr>
          <p:cNvPr id="22" name="TextBox 21"/>
          <p:cNvSpPr txBox="1"/>
          <p:nvPr/>
        </p:nvSpPr>
        <p:spPr>
          <a:xfrm>
            <a:off x="2281382" y="2299855"/>
            <a:ext cx="2761673" cy="1200329"/>
          </a:xfrm>
          <a:prstGeom prst="rect">
            <a:avLst/>
          </a:prstGeom>
          <a:noFill/>
        </p:spPr>
        <p:txBody>
          <a:bodyPr wrap="square" rtlCol="0">
            <a:spAutoFit/>
          </a:bodyPr>
          <a:lstStyle/>
          <a:p>
            <a:r>
              <a:rPr lang="en-US" dirty="0" smtClean="0"/>
              <a:t>1: Concept is good at wrong things. </a:t>
            </a:r>
          </a:p>
          <a:p>
            <a:r>
              <a:rPr lang="en-US" dirty="0" smtClean="0"/>
              <a:t>Consumer do not care about these attributes</a:t>
            </a:r>
            <a:endParaRPr lang="en-US" dirty="0"/>
          </a:p>
        </p:txBody>
      </p:sp>
      <p:sp>
        <p:nvSpPr>
          <p:cNvPr id="23" name="TextBox 22"/>
          <p:cNvSpPr txBox="1"/>
          <p:nvPr/>
        </p:nvSpPr>
        <p:spPr>
          <a:xfrm>
            <a:off x="7255164" y="2299854"/>
            <a:ext cx="3394362" cy="646331"/>
          </a:xfrm>
          <a:prstGeom prst="rect">
            <a:avLst/>
          </a:prstGeom>
          <a:solidFill>
            <a:schemeClr val="bg1">
              <a:lumMod val="85000"/>
            </a:schemeClr>
          </a:solidFill>
        </p:spPr>
        <p:txBody>
          <a:bodyPr wrap="square" rtlCol="0">
            <a:spAutoFit/>
          </a:bodyPr>
          <a:lstStyle/>
          <a:p>
            <a:r>
              <a:rPr lang="en-US" dirty="0" smtClean="0"/>
              <a:t>2: Key attributes: Both important and product does well on them</a:t>
            </a:r>
            <a:endParaRPr lang="en-US" dirty="0"/>
          </a:p>
        </p:txBody>
      </p:sp>
      <p:sp>
        <p:nvSpPr>
          <p:cNvPr id="24" name="TextBox 23"/>
          <p:cNvSpPr txBox="1"/>
          <p:nvPr/>
        </p:nvSpPr>
        <p:spPr>
          <a:xfrm>
            <a:off x="2253670" y="4517164"/>
            <a:ext cx="2618509" cy="1754326"/>
          </a:xfrm>
          <a:prstGeom prst="rect">
            <a:avLst/>
          </a:prstGeom>
          <a:noFill/>
        </p:spPr>
        <p:txBody>
          <a:bodyPr wrap="square" rtlCol="0">
            <a:spAutoFit/>
          </a:bodyPr>
          <a:lstStyle/>
          <a:p>
            <a:r>
              <a:rPr lang="en-US" dirty="0" smtClean="0"/>
              <a:t>3: </a:t>
            </a:r>
          </a:p>
          <a:p>
            <a:r>
              <a:rPr lang="en-US" dirty="0" smtClean="0"/>
              <a:t>Consumers do not care about these attributes</a:t>
            </a:r>
          </a:p>
          <a:p>
            <a:r>
              <a:rPr lang="en-US" dirty="0" smtClean="0"/>
              <a:t>The poor rating of product on these attributes. Can be ignored</a:t>
            </a:r>
            <a:endParaRPr lang="en-US" dirty="0"/>
          </a:p>
        </p:txBody>
      </p:sp>
      <p:sp>
        <p:nvSpPr>
          <p:cNvPr id="25" name="TextBox 24"/>
          <p:cNvSpPr txBox="1"/>
          <p:nvPr/>
        </p:nvSpPr>
        <p:spPr>
          <a:xfrm>
            <a:off x="7319817" y="4498721"/>
            <a:ext cx="3435928" cy="1754326"/>
          </a:xfrm>
          <a:prstGeom prst="rect">
            <a:avLst/>
          </a:prstGeom>
          <a:solidFill>
            <a:schemeClr val="bg1">
              <a:lumMod val="85000"/>
            </a:schemeClr>
          </a:solidFill>
        </p:spPr>
        <p:txBody>
          <a:bodyPr wrap="square" rtlCol="0">
            <a:spAutoFit/>
          </a:bodyPr>
          <a:lstStyle/>
          <a:p>
            <a:r>
              <a:rPr lang="en-US" dirty="0"/>
              <a:t>4</a:t>
            </a:r>
            <a:r>
              <a:rPr lang="en-US" dirty="0" smtClean="0"/>
              <a:t>: </a:t>
            </a:r>
          </a:p>
          <a:p>
            <a:r>
              <a:rPr lang="en-US" dirty="0" smtClean="0"/>
              <a:t>Key attributes:</a:t>
            </a:r>
          </a:p>
          <a:p>
            <a:r>
              <a:rPr lang="en-US" dirty="0" smtClean="0"/>
              <a:t>Important attributes for consumers.</a:t>
            </a:r>
          </a:p>
          <a:p>
            <a:r>
              <a:rPr lang="en-US" dirty="0" smtClean="0"/>
              <a:t>An effort should be made to improve these attributes.</a:t>
            </a:r>
            <a:endParaRPr lang="en-US" dirty="0"/>
          </a:p>
        </p:txBody>
      </p:sp>
      <p:sp>
        <p:nvSpPr>
          <p:cNvPr id="27" name="TextBox 26"/>
          <p:cNvSpPr txBox="1"/>
          <p:nvPr/>
        </p:nvSpPr>
        <p:spPr>
          <a:xfrm>
            <a:off x="207571" y="6530046"/>
            <a:ext cx="4629847" cy="261610"/>
          </a:xfrm>
          <a:prstGeom prst="rect">
            <a:avLst/>
          </a:prstGeom>
          <a:noFill/>
        </p:spPr>
        <p:txBody>
          <a:bodyPr wrap="square" rtlCol="0">
            <a:spAutoFit/>
          </a:bodyPr>
          <a:lstStyle/>
          <a:p>
            <a:r>
              <a:rPr lang="en-US" sz="1100" dirty="0" smtClean="0"/>
              <a:t>Schwartz, D. </a:t>
            </a:r>
            <a:r>
              <a:rPr lang="en-US" sz="1100" i="1" dirty="0" smtClean="0"/>
              <a:t>Concept Testing</a:t>
            </a:r>
            <a:r>
              <a:rPr lang="en-US" sz="1100" dirty="0" smtClean="0"/>
              <a:t>, AMACOM, 1987.</a:t>
            </a:r>
            <a:endParaRPr lang="en-US" sz="1100" dirty="0"/>
          </a:p>
        </p:txBody>
      </p:sp>
    </p:spTree>
    <p:extLst>
      <p:ext uri="{BB962C8B-B14F-4D97-AF65-F5344CB8AC3E}">
        <p14:creationId xmlns:p14="http://schemas.microsoft.com/office/powerpoint/2010/main" val="34407267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Development &amp; Testing</a:t>
            </a:r>
            <a:endParaRPr lang="en-US" dirty="0"/>
          </a:p>
        </p:txBody>
      </p:sp>
      <p:sp>
        <p:nvSpPr>
          <p:cNvPr id="3" name="Content Placeholder 2"/>
          <p:cNvSpPr>
            <a:spLocks noGrp="1"/>
          </p:cNvSpPr>
          <p:nvPr>
            <p:ph idx="1"/>
          </p:nvPr>
        </p:nvSpPr>
        <p:spPr/>
        <p:txBody>
          <a:bodyPr/>
          <a:lstStyle/>
          <a:p>
            <a:r>
              <a:rPr lang="en-US" dirty="0" smtClean="0"/>
              <a:t>We can predict the demand estimates for a product concept.</a:t>
            </a:r>
          </a:p>
          <a:p>
            <a:r>
              <a:rPr lang="en-US" dirty="0" smtClean="0"/>
              <a:t>Which product configuration (attributes) is more likely to be preferred by the consumers?</a:t>
            </a:r>
          </a:p>
          <a:p>
            <a:r>
              <a:rPr lang="en-US" dirty="0" smtClean="0"/>
              <a:t>A </a:t>
            </a:r>
            <a:r>
              <a:rPr lang="en-US" b="1" dirty="0" smtClean="0"/>
              <a:t>pool of potential concepts </a:t>
            </a:r>
            <a:r>
              <a:rPr lang="en-US" dirty="0" smtClean="0"/>
              <a:t>is then selected for </a:t>
            </a:r>
            <a:r>
              <a:rPr lang="en-US" b="1" dirty="0" smtClean="0"/>
              <a:t>further specification </a:t>
            </a:r>
            <a:r>
              <a:rPr lang="en-US" dirty="0" smtClean="0"/>
              <a:t>and </a:t>
            </a:r>
            <a:r>
              <a:rPr lang="en-US" b="1" dirty="0" smtClean="0"/>
              <a:t>development</a:t>
            </a:r>
            <a:r>
              <a:rPr lang="en-US" dirty="0" smtClean="0"/>
              <a:t>.</a:t>
            </a:r>
          </a:p>
          <a:p>
            <a:endParaRPr lang="en-US" dirty="0"/>
          </a:p>
        </p:txBody>
      </p:sp>
    </p:spTree>
    <p:extLst>
      <p:ext uri="{BB962C8B-B14F-4D97-AF65-F5344CB8AC3E}">
        <p14:creationId xmlns:p14="http://schemas.microsoft.com/office/powerpoint/2010/main" val="20683899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753" y="2810613"/>
            <a:ext cx="10515600" cy="1325563"/>
          </a:xfrm>
        </p:spPr>
        <p:txBody>
          <a:bodyPr/>
          <a:lstStyle/>
          <a:p>
            <a:pPr algn="ctr"/>
            <a:r>
              <a:rPr lang="en-US" b="1" dirty="0" smtClean="0"/>
              <a:t>Thank you</a:t>
            </a:r>
            <a:endParaRPr lang="en-US" b="1" dirty="0"/>
          </a:p>
        </p:txBody>
      </p:sp>
    </p:spTree>
    <p:extLst>
      <p:ext uri="{BB962C8B-B14F-4D97-AF65-F5344CB8AC3E}">
        <p14:creationId xmlns:p14="http://schemas.microsoft.com/office/powerpoint/2010/main" val="3640177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1576</TotalTime>
  <Words>2629</Words>
  <Application>Microsoft Office PowerPoint</Application>
  <PresentationFormat>Widescreen</PresentationFormat>
  <Paragraphs>440</Paragraphs>
  <Slides>52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Arial Narrow</vt:lpstr>
      <vt:lpstr>Calibri</vt:lpstr>
      <vt:lpstr>Calibri Light</vt:lpstr>
      <vt:lpstr>Wingdings</vt:lpstr>
      <vt:lpstr>Office Theme</vt:lpstr>
      <vt:lpstr>Concept Development and Testing</vt:lpstr>
      <vt:lpstr>Discussion</vt:lpstr>
      <vt:lpstr>Product Concept</vt:lpstr>
      <vt:lpstr>Discussion</vt:lpstr>
      <vt:lpstr>PowerPoint Presentation</vt:lpstr>
      <vt:lpstr>Five steps of concept generation</vt:lpstr>
      <vt:lpstr>Step1: Clarify the problem: Class Activity</vt:lpstr>
      <vt:lpstr>Step2: Search Externally</vt:lpstr>
      <vt:lpstr>PowerPoint Presentation</vt:lpstr>
      <vt:lpstr>STEP 3: Search Internally</vt:lpstr>
      <vt:lpstr>Step 4: Systematic Exploration</vt:lpstr>
      <vt:lpstr>Concept Classification Tree</vt:lpstr>
      <vt:lpstr>Case Discussion:  Hindustan Oil Mills Limited</vt:lpstr>
      <vt:lpstr>Concept combination Table</vt:lpstr>
      <vt:lpstr>Concept combination Table</vt:lpstr>
      <vt:lpstr>Key Questions</vt:lpstr>
      <vt:lpstr>Step 5: Reflection on the solutions and the Process</vt:lpstr>
      <vt:lpstr>Case Discussion:  Hindustan Oil Mills Limited</vt:lpstr>
      <vt:lpstr>Discuss</vt:lpstr>
      <vt:lpstr>Hindustan Oil Mills Limited</vt:lpstr>
      <vt:lpstr>New ‘Daisy’ replacing the Old ‘Daisy’</vt:lpstr>
      <vt:lpstr>Discuss</vt:lpstr>
      <vt:lpstr>Attributes of Daisy Soap</vt:lpstr>
      <vt:lpstr>1959: New ‘Daisy’ Concept Development started simultaneously on all four attributes</vt:lpstr>
      <vt:lpstr>PowerPoint Presentation</vt:lpstr>
      <vt:lpstr>PowerPoint Presentation</vt:lpstr>
      <vt:lpstr>PowerPoint Presentation</vt:lpstr>
      <vt:lpstr>Course of action in October 1962</vt:lpstr>
      <vt:lpstr>PowerPoint Presentation</vt:lpstr>
      <vt:lpstr>Concept Testing</vt:lpstr>
      <vt:lpstr>Concept Testing</vt:lpstr>
      <vt:lpstr>Concept Testing</vt:lpstr>
      <vt:lpstr>Concept Testing</vt:lpstr>
      <vt:lpstr>Executing a Concept Test</vt:lpstr>
      <vt:lpstr>Concept communication method</vt:lpstr>
      <vt:lpstr>Concept communication method</vt:lpstr>
      <vt:lpstr>Concept communication method</vt:lpstr>
      <vt:lpstr>Concept communication method</vt:lpstr>
      <vt:lpstr>Determining the Data to collect for Concept Testing</vt:lpstr>
      <vt:lpstr>Purchase Intentions and Frequency</vt:lpstr>
      <vt:lpstr>Form</vt:lpstr>
      <vt:lpstr>Frequency of purchase: For Non-durables</vt:lpstr>
      <vt:lpstr>Estimated Sales Volume</vt:lpstr>
      <vt:lpstr>Concept Diagnostics</vt:lpstr>
      <vt:lpstr>Concept Diagnostics: Overall idea diagnostics</vt:lpstr>
      <vt:lpstr>Specific Attribute Diagnostics</vt:lpstr>
      <vt:lpstr>Specific Attribute Diagnostics</vt:lpstr>
      <vt:lpstr>Specific Attribute Diagnostics</vt:lpstr>
      <vt:lpstr>Specific Attribute Diagnostics</vt:lpstr>
      <vt:lpstr>Quadrant analysis</vt:lpstr>
      <vt:lpstr>Concept Development &amp; Testing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IIMR-009</dc:creator>
  <cp:lastModifiedBy>IIMR-009</cp:lastModifiedBy>
  <cp:revision>342</cp:revision>
  <cp:lastPrinted>2023-04-16T12:44:42Z</cp:lastPrinted>
  <dcterms:created xsi:type="dcterms:W3CDTF">2023-04-10T04:40:07Z</dcterms:created>
  <dcterms:modified xsi:type="dcterms:W3CDTF">2023-04-16T13:02:08Z</dcterms:modified>
</cp:coreProperties>
</file>