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97" r:id="rId17"/>
    <p:sldId id="276" r:id="rId18"/>
    <p:sldId id="277" r:id="rId19"/>
    <p:sldId id="290" r:id="rId20"/>
    <p:sldId id="291" r:id="rId21"/>
    <p:sldId id="298" r:id="rId22"/>
    <p:sldId id="299" r:id="rId23"/>
    <p:sldId id="282" r:id="rId24"/>
    <p:sldId id="283" r:id="rId25"/>
    <p:sldId id="284" r:id="rId26"/>
    <p:sldId id="285" r:id="rId27"/>
    <p:sldId id="292" r:id="rId28"/>
    <p:sldId id="286" r:id="rId29"/>
    <p:sldId id="287" r:id="rId30"/>
    <p:sldId id="288" r:id="rId31"/>
    <p:sldId id="300" r:id="rId32"/>
    <p:sldId id="301" r:id="rId33"/>
    <p:sldId id="293" r:id="rId34"/>
    <p:sldId id="294"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2F178C-AB7A-4BAC-B646-0881E526A186}" v="1" dt="2024-02-16T17:53:15.1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veri Krishnan" userId="b7c3e7e8-bc1d-4623-be8e-3cf7f79f0877" providerId="ADAL" clId="{C0B63140-C625-48AE-95FE-F536A716842C}"/>
    <pc:docChg chg="modSld">
      <pc:chgData name="Kaveri Krishnan" userId="b7c3e7e8-bc1d-4623-be8e-3cf7f79f0877" providerId="ADAL" clId="{C0B63140-C625-48AE-95FE-F536A716842C}" dt="2022-08-16T05:26:53.386" v="11" actId="20577"/>
      <pc:docMkLst>
        <pc:docMk/>
      </pc:docMkLst>
      <pc:sldChg chg="modSp mod">
        <pc:chgData name="Kaveri Krishnan" userId="b7c3e7e8-bc1d-4623-be8e-3cf7f79f0877" providerId="ADAL" clId="{C0B63140-C625-48AE-95FE-F536A716842C}" dt="2022-08-16T05:26:53.386" v="11" actId="20577"/>
        <pc:sldMkLst>
          <pc:docMk/>
          <pc:sldMk cId="2000841759" sldId="256"/>
        </pc:sldMkLst>
        <pc:spChg chg="mod">
          <ac:chgData name="Kaveri Krishnan" userId="b7c3e7e8-bc1d-4623-be8e-3cf7f79f0877" providerId="ADAL" clId="{C0B63140-C625-48AE-95FE-F536A716842C}" dt="2022-08-16T05:26:53.386" v="11" actId="20577"/>
          <ac:spMkLst>
            <pc:docMk/>
            <pc:sldMk cId="2000841759" sldId="256"/>
            <ac:spMk id="3" creationId="{96736F72-D938-4448-8553-62052B78AE53}"/>
          </ac:spMkLst>
        </pc:spChg>
      </pc:sldChg>
    </pc:docChg>
  </pc:docChgLst>
  <pc:docChgLst>
    <pc:chgData name="Kaveri Krishnan" userId="b7c3e7e8-bc1d-4623-be8e-3cf7f79f0877" providerId="ADAL" clId="{372F178C-AB7A-4BAC-B646-0881E526A186}"/>
    <pc:docChg chg="addSld delSld modSld">
      <pc:chgData name="Kaveri Krishnan" userId="b7c3e7e8-bc1d-4623-be8e-3cf7f79f0877" providerId="ADAL" clId="{372F178C-AB7A-4BAC-B646-0881E526A186}" dt="2024-02-16T17:53:15.161" v="3"/>
      <pc:docMkLst>
        <pc:docMk/>
      </pc:docMkLst>
      <pc:sldChg chg="add">
        <pc:chgData name="Kaveri Krishnan" userId="b7c3e7e8-bc1d-4623-be8e-3cf7f79f0877" providerId="ADAL" clId="{372F178C-AB7A-4BAC-B646-0881E526A186}" dt="2024-02-16T17:53:15.161" v="3"/>
        <pc:sldMkLst>
          <pc:docMk/>
          <pc:sldMk cId="2232918021" sldId="295"/>
        </pc:sldMkLst>
      </pc:sldChg>
      <pc:sldChg chg="del">
        <pc:chgData name="Kaveri Krishnan" userId="b7c3e7e8-bc1d-4623-be8e-3cf7f79f0877" providerId="ADAL" clId="{372F178C-AB7A-4BAC-B646-0881E526A186}" dt="2024-02-16T17:53:09.827" v="2" actId="2696"/>
        <pc:sldMkLst>
          <pc:docMk/>
          <pc:sldMk cId="2777918035" sldId="295"/>
        </pc:sldMkLst>
      </pc:sldChg>
      <pc:sldChg chg="del">
        <pc:chgData name="Kaveri Krishnan" userId="b7c3e7e8-bc1d-4623-be8e-3cf7f79f0877" providerId="ADAL" clId="{372F178C-AB7A-4BAC-B646-0881E526A186}" dt="2024-02-16T17:53:09.827" v="2" actId="2696"/>
        <pc:sldMkLst>
          <pc:docMk/>
          <pc:sldMk cId="600200435" sldId="296"/>
        </pc:sldMkLst>
      </pc:sldChg>
      <pc:sldChg chg="add">
        <pc:chgData name="Kaveri Krishnan" userId="b7c3e7e8-bc1d-4623-be8e-3cf7f79f0877" providerId="ADAL" clId="{372F178C-AB7A-4BAC-B646-0881E526A186}" dt="2024-02-16T17:53:15.161" v="3"/>
        <pc:sldMkLst>
          <pc:docMk/>
          <pc:sldMk cId="2124969348" sldId="296"/>
        </pc:sldMkLst>
      </pc:sldChg>
      <pc:sldChg chg="del mod modShow">
        <pc:chgData name="Kaveri Krishnan" userId="b7c3e7e8-bc1d-4623-be8e-3cf7f79f0877" providerId="ADAL" clId="{372F178C-AB7A-4BAC-B646-0881E526A186}" dt="2024-02-16T17:52:34.924" v="1" actId="47"/>
        <pc:sldMkLst>
          <pc:docMk/>
          <pc:sldMk cId="743451474" sldId="299"/>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28CC98-4227-4D90-939F-B341833009D7}" type="datetimeFigureOut">
              <a:rPr lang="en-IN" smtClean="0"/>
              <a:t>18-02-2024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E74EF2D-9AB8-41BD-89E3-782BDF054347}"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9114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28CC98-4227-4D90-939F-B341833009D7}" type="datetimeFigureOut">
              <a:rPr lang="en-IN" smtClean="0"/>
              <a:t>18-02-2024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E74EF2D-9AB8-41BD-89E3-782BDF054347}" type="slidenum">
              <a:rPr lang="en-IN" smtClean="0"/>
              <a:t>‹#›</a:t>
            </a:fld>
            <a:endParaRPr lang="en-IN"/>
          </a:p>
        </p:txBody>
      </p:sp>
    </p:spTree>
    <p:extLst>
      <p:ext uri="{BB962C8B-B14F-4D97-AF65-F5344CB8AC3E}">
        <p14:creationId xmlns:p14="http://schemas.microsoft.com/office/powerpoint/2010/main" val="1381128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B28CC98-4227-4D90-939F-B341833009D7}" type="datetimeFigureOut">
              <a:rPr lang="en-IN" smtClean="0"/>
              <a:t>18-02-2024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E74EF2D-9AB8-41BD-89E3-782BDF054347}"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7564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28CC98-4227-4D90-939F-B341833009D7}" type="datetimeFigureOut">
              <a:rPr lang="en-IN" smtClean="0"/>
              <a:t>18-02-2024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E74EF2D-9AB8-41BD-89E3-782BDF054347}" type="slidenum">
              <a:rPr lang="en-IN" smtClean="0"/>
              <a:t>‹#›</a:t>
            </a:fld>
            <a:endParaRPr lang="en-IN"/>
          </a:p>
        </p:txBody>
      </p:sp>
    </p:spTree>
    <p:extLst>
      <p:ext uri="{BB962C8B-B14F-4D97-AF65-F5344CB8AC3E}">
        <p14:creationId xmlns:p14="http://schemas.microsoft.com/office/powerpoint/2010/main" val="929459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B28CC98-4227-4D90-939F-B341833009D7}" type="datetimeFigureOut">
              <a:rPr lang="en-IN" smtClean="0"/>
              <a:t>18-02-2024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E74EF2D-9AB8-41BD-89E3-782BDF054347}" type="slidenum">
              <a:rPr lang="en-IN" smtClean="0"/>
              <a:t>‹#›</a:t>
            </a:fld>
            <a:endParaRPr lang="en-IN"/>
          </a:p>
        </p:txBody>
      </p:sp>
    </p:spTree>
    <p:extLst>
      <p:ext uri="{BB962C8B-B14F-4D97-AF65-F5344CB8AC3E}">
        <p14:creationId xmlns:p14="http://schemas.microsoft.com/office/powerpoint/2010/main" val="873810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B28CC98-4227-4D90-939F-B341833009D7}" type="datetimeFigureOut">
              <a:rPr lang="en-IN" smtClean="0"/>
              <a:t>18-02-2024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E74EF2D-9AB8-41BD-89E3-782BDF054347}" type="slidenum">
              <a:rPr lang="en-IN" smtClean="0"/>
              <a:t>‹#›</a:t>
            </a:fld>
            <a:endParaRPr lang="en-IN"/>
          </a:p>
        </p:txBody>
      </p:sp>
    </p:spTree>
    <p:extLst>
      <p:ext uri="{BB962C8B-B14F-4D97-AF65-F5344CB8AC3E}">
        <p14:creationId xmlns:p14="http://schemas.microsoft.com/office/powerpoint/2010/main" val="1470422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B28CC98-4227-4D90-939F-B341833009D7}" type="datetimeFigureOut">
              <a:rPr lang="en-IN" smtClean="0"/>
              <a:t>18-02-2024</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AE74EF2D-9AB8-41BD-89E3-782BDF054347}" type="slidenum">
              <a:rPr lang="en-IN" smtClean="0"/>
              <a:t>‹#›</a:t>
            </a:fld>
            <a:endParaRPr lang="en-IN"/>
          </a:p>
        </p:txBody>
      </p:sp>
    </p:spTree>
    <p:extLst>
      <p:ext uri="{BB962C8B-B14F-4D97-AF65-F5344CB8AC3E}">
        <p14:creationId xmlns:p14="http://schemas.microsoft.com/office/powerpoint/2010/main" val="3057351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B28CC98-4227-4D90-939F-B341833009D7}" type="datetimeFigureOut">
              <a:rPr lang="en-IN" smtClean="0"/>
              <a:t>18-02-2024</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E74EF2D-9AB8-41BD-89E3-782BDF054347}" type="slidenum">
              <a:rPr lang="en-IN" smtClean="0"/>
              <a:t>‹#›</a:t>
            </a:fld>
            <a:endParaRPr lang="en-IN"/>
          </a:p>
        </p:txBody>
      </p:sp>
    </p:spTree>
    <p:extLst>
      <p:ext uri="{BB962C8B-B14F-4D97-AF65-F5344CB8AC3E}">
        <p14:creationId xmlns:p14="http://schemas.microsoft.com/office/powerpoint/2010/main" val="3916286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B28CC98-4227-4D90-939F-B341833009D7}" type="datetimeFigureOut">
              <a:rPr lang="en-IN" smtClean="0"/>
              <a:t>18-02-2024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E74EF2D-9AB8-41BD-89E3-782BDF054347}" type="slidenum">
              <a:rPr lang="en-IN" smtClean="0"/>
              <a:t>‹#›</a:t>
            </a:fld>
            <a:endParaRPr lang="en-IN"/>
          </a:p>
        </p:txBody>
      </p:sp>
    </p:spTree>
    <p:extLst>
      <p:ext uri="{BB962C8B-B14F-4D97-AF65-F5344CB8AC3E}">
        <p14:creationId xmlns:p14="http://schemas.microsoft.com/office/powerpoint/2010/main" val="451575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28CC98-4227-4D90-939F-B341833009D7}" type="datetimeFigureOut">
              <a:rPr lang="en-IN" smtClean="0"/>
              <a:t>18-02-2024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E74EF2D-9AB8-41BD-89E3-782BDF054347}" type="slidenum">
              <a:rPr lang="en-IN" smtClean="0"/>
              <a:t>‹#›</a:t>
            </a:fld>
            <a:endParaRPr lang="en-IN"/>
          </a:p>
        </p:txBody>
      </p:sp>
    </p:spTree>
    <p:extLst>
      <p:ext uri="{BB962C8B-B14F-4D97-AF65-F5344CB8AC3E}">
        <p14:creationId xmlns:p14="http://schemas.microsoft.com/office/powerpoint/2010/main" val="2779840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28CC98-4227-4D90-939F-B341833009D7}" type="datetimeFigureOut">
              <a:rPr lang="en-IN" smtClean="0"/>
              <a:t>18-02-2024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E74EF2D-9AB8-41BD-89E3-782BDF054347}" type="slidenum">
              <a:rPr lang="en-IN" smtClean="0"/>
              <a:t>‹#›</a:t>
            </a:fld>
            <a:endParaRPr lang="en-IN"/>
          </a:p>
        </p:txBody>
      </p:sp>
    </p:spTree>
    <p:extLst>
      <p:ext uri="{BB962C8B-B14F-4D97-AF65-F5344CB8AC3E}">
        <p14:creationId xmlns:p14="http://schemas.microsoft.com/office/powerpoint/2010/main" val="1330189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B28CC98-4227-4D90-939F-B341833009D7}" type="datetimeFigureOut">
              <a:rPr lang="en-IN" smtClean="0"/>
              <a:t>18-02-2024</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E74EF2D-9AB8-41BD-89E3-782BDF054347}"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00123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7.bin"/><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oleObject" Target="../embeddings/oleObject8.bin"/><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oleObject" Target="../embeddings/oleObject9.bin"/><Relationship Id="rId1" Type="http://schemas.openxmlformats.org/officeDocument/2006/relationships/slideLayout" Target="../slideLayouts/slideLayout2.xml"/><Relationship Id="rId5" Type="http://schemas.openxmlformats.org/officeDocument/2006/relationships/image" Target="../media/image14.emf"/><Relationship Id="rId4" Type="http://schemas.openxmlformats.org/officeDocument/2006/relationships/oleObject" Target="../embeddings/oleObject10.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43E04-D162-4F2E-BA90-5A9BFBB40A35}"/>
              </a:ext>
            </a:extLst>
          </p:cNvPr>
          <p:cNvSpPr>
            <a:spLocks noGrp="1"/>
          </p:cNvSpPr>
          <p:nvPr>
            <p:ph type="ctrTitle"/>
          </p:nvPr>
        </p:nvSpPr>
        <p:spPr/>
        <p:txBody>
          <a:bodyPr>
            <a:normAutofit/>
          </a:bodyPr>
          <a:lstStyle/>
          <a:p>
            <a:r>
              <a:rPr lang="en-IN" sz="5000" dirty="0">
                <a:latin typeface="Times New Roman" panose="02020603050405020304" pitchFamily="18" charset="0"/>
                <a:cs typeface="Times New Roman" panose="02020603050405020304" pitchFamily="18" charset="0"/>
              </a:rPr>
              <a:t>Portfolio Performance Evaluation</a:t>
            </a:r>
          </a:p>
        </p:txBody>
      </p:sp>
    </p:spTree>
    <p:extLst>
      <p:ext uri="{BB962C8B-B14F-4D97-AF65-F5344CB8AC3E}">
        <p14:creationId xmlns:p14="http://schemas.microsoft.com/office/powerpoint/2010/main" val="2000841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BEDC8-F0F9-48BA-8CF8-C96B74E159B0}"/>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Introduction</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829921B-33E8-4F76-BE12-948C711A291D}"/>
              </a:ext>
            </a:extLst>
          </p:cNvPr>
          <p:cNvSpPr>
            <a:spLocks noGrp="1"/>
          </p:cNvSpPr>
          <p:nvPr>
            <p:ph idx="1"/>
          </p:nvPr>
        </p:nvSpPr>
        <p:spPr/>
        <p:txBody>
          <a:bodyPr/>
          <a:lstStyle/>
          <a:p>
            <a:pPr>
              <a:defRPr/>
            </a:pPr>
            <a:r>
              <a:rPr lang="en-US" altLang="en-US" sz="2800" dirty="0">
                <a:latin typeface="Times New Roman" panose="02020603050405020304" pitchFamily="18" charset="0"/>
                <a:cs typeface="Times New Roman" panose="02020603050405020304" pitchFamily="18" charset="0"/>
              </a:rPr>
              <a:t>If markets are to be reasonably efficient, investors must be able to measure asset management performance</a:t>
            </a:r>
          </a:p>
          <a:p>
            <a:pPr>
              <a:defRPr/>
            </a:pPr>
            <a:r>
              <a:rPr lang="en-US" altLang="en-US" sz="2800" dirty="0">
                <a:latin typeface="Times New Roman" panose="02020603050405020304" pitchFamily="18" charset="0"/>
                <a:cs typeface="Times New Roman" panose="02020603050405020304" pitchFamily="18" charset="0"/>
              </a:rPr>
              <a:t>Two common ways to measure average portfolio return:</a:t>
            </a:r>
          </a:p>
          <a:p>
            <a:pPr marL="723900" lvl="1" indent="-361950">
              <a:buFont typeface="Calibri" pitchFamily="34" charset="0"/>
              <a:buAutoNum type="arabicPeriod"/>
              <a:defRPr/>
            </a:pPr>
            <a:r>
              <a:rPr lang="en-US" altLang="en-US" sz="2000" dirty="0">
                <a:latin typeface="Times New Roman" panose="02020603050405020304" pitchFamily="18" charset="0"/>
                <a:cs typeface="Times New Roman" panose="02020603050405020304" pitchFamily="18" charset="0"/>
              </a:rPr>
              <a:t>Time-weighted returns</a:t>
            </a:r>
          </a:p>
          <a:p>
            <a:pPr marL="723900" lvl="1" indent="-361950">
              <a:buFont typeface="Calibri" pitchFamily="34" charset="0"/>
              <a:buAutoNum type="arabicPeriod"/>
              <a:defRPr/>
            </a:pPr>
            <a:r>
              <a:rPr lang="en-US" altLang="en-US" sz="2000" dirty="0">
                <a:latin typeface="Times New Roman" panose="02020603050405020304" pitchFamily="18" charset="0"/>
                <a:cs typeface="Times New Roman" panose="02020603050405020304" pitchFamily="18" charset="0"/>
              </a:rPr>
              <a:t>Dollar-weighted returns</a:t>
            </a:r>
          </a:p>
          <a:p>
            <a:pPr>
              <a:defRPr/>
            </a:pPr>
            <a:r>
              <a:rPr lang="en-US" altLang="en-US" sz="2800" dirty="0">
                <a:latin typeface="Times New Roman" panose="02020603050405020304" pitchFamily="18" charset="0"/>
                <a:cs typeface="Times New Roman" panose="02020603050405020304" pitchFamily="18" charset="0"/>
              </a:rPr>
              <a:t>Returns must be adjusted for risk.</a:t>
            </a:r>
          </a:p>
          <a:p>
            <a:endParaRPr lang="en-IN" dirty="0"/>
          </a:p>
        </p:txBody>
      </p:sp>
    </p:spTree>
    <p:extLst>
      <p:ext uri="{BB962C8B-B14F-4D97-AF65-F5344CB8AC3E}">
        <p14:creationId xmlns:p14="http://schemas.microsoft.com/office/powerpoint/2010/main" val="4000798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36AF6-6DEB-4E42-BA25-C9BD5868762C}"/>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Time - Weighted Return</a:t>
            </a:r>
          </a:p>
        </p:txBody>
      </p:sp>
      <p:sp>
        <p:nvSpPr>
          <p:cNvPr id="3" name="Content Placeholder 2">
            <a:extLst>
              <a:ext uri="{FF2B5EF4-FFF2-40B4-BE49-F238E27FC236}">
                <a16:creationId xmlns:a16="http://schemas.microsoft.com/office/drawing/2014/main" id="{E2EAE3F9-ECFF-4E7E-A451-7056F9E228F2}"/>
              </a:ext>
            </a:extLst>
          </p:cNvPr>
          <p:cNvSpPr>
            <a:spLocks noGrp="1"/>
          </p:cNvSpPr>
          <p:nvPr>
            <p:ph idx="1"/>
          </p:nvPr>
        </p:nvSpPr>
        <p:spPr/>
        <p:txBody>
          <a:bodyPr/>
          <a:lstStyle/>
          <a:p>
            <a:pPr marL="0" indent="0">
              <a:buNone/>
            </a:pPr>
            <a:r>
              <a:rPr lang="en-US" altLang="en-US" sz="2400" dirty="0">
                <a:latin typeface="Times New Roman" panose="02020603050405020304" pitchFamily="18" charset="0"/>
                <a:cs typeface="Times New Roman" panose="02020603050405020304" pitchFamily="18" charset="0"/>
              </a:rPr>
              <a:t>The geometric average is a time-weighted average.</a:t>
            </a:r>
          </a:p>
          <a:p>
            <a:pPr marL="0" indent="0">
              <a:buNone/>
            </a:pPr>
            <a:r>
              <a:rPr lang="en-US" altLang="en-US" sz="2400" dirty="0">
                <a:latin typeface="Times New Roman" panose="02020603050405020304" pitchFamily="18" charset="0"/>
                <a:cs typeface="Times New Roman" panose="02020603050405020304" pitchFamily="18" charset="0"/>
              </a:rPr>
              <a:t>Each period’s return has equal weight.</a:t>
            </a:r>
          </a:p>
          <a:p>
            <a:endParaRPr lang="en-IN" dirty="0"/>
          </a:p>
        </p:txBody>
      </p:sp>
      <p:graphicFrame>
        <p:nvGraphicFramePr>
          <p:cNvPr id="4" name="Object 4">
            <a:extLst>
              <a:ext uri="{FF2B5EF4-FFF2-40B4-BE49-F238E27FC236}">
                <a16:creationId xmlns:a16="http://schemas.microsoft.com/office/drawing/2014/main" id="{B555DBEF-C473-486D-AB9F-46F42BCB920B}"/>
              </a:ext>
            </a:extLst>
          </p:cNvPr>
          <p:cNvGraphicFramePr>
            <a:graphicFrameLocks noChangeAspect="1"/>
          </p:cNvGraphicFramePr>
          <p:nvPr>
            <p:extLst>
              <p:ext uri="{D42A27DB-BD31-4B8C-83A1-F6EECF244321}">
                <p14:modId xmlns:p14="http://schemas.microsoft.com/office/powerpoint/2010/main" val="1916506356"/>
              </p:ext>
            </p:extLst>
          </p:nvPr>
        </p:nvGraphicFramePr>
        <p:xfrm>
          <a:off x="1444487" y="3329609"/>
          <a:ext cx="5143500" cy="685800"/>
        </p:xfrm>
        <a:graphic>
          <a:graphicData uri="http://schemas.openxmlformats.org/presentationml/2006/ole">
            <mc:AlternateContent xmlns:mc="http://schemas.openxmlformats.org/markup-compatibility/2006">
              <mc:Choice xmlns:v="urn:schemas-microsoft-com:vml" Requires="v">
                <p:oleObj name="Equation" r:id="rId2" imgW="1905000" imgH="254000" progId="Equation.3">
                  <p:embed/>
                </p:oleObj>
              </mc:Choice>
              <mc:Fallback>
                <p:oleObj name="Equation" r:id="rId2" imgW="1905000" imgH="254000" progId="Equation.3">
                  <p:embed/>
                  <p:pic>
                    <p:nvPicPr>
                      <p:cNvPr id="4" name="Object 4">
                        <a:extLst>
                          <a:ext uri="{FF2B5EF4-FFF2-40B4-BE49-F238E27FC236}">
                            <a16:creationId xmlns:a16="http://schemas.microsoft.com/office/drawing/2014/main" id="{B555DBEF-C473-486D-AB9F-46F42BCB92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487" y="3329609"/>
                        <a:ext cx="51435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874181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056E6-A60B-4554-B6BA-3019AF65846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Dollar-weighted Return</a:t>
            </a:r>
          </a:p>
        </p:txBody>
      </p:sp>
      <p:sp>
        <p:nvSpPr>
          <p:cNvPr id="3" name="Content Placeholder 2">
            <a:extLst>
              <a:ext uri="{FF2B5EF4-FFF2-40B4-BE49-F238E27FC236}">
                <a16:creationId xmlns:a16="http://schemas.microsoft.com/office/drawing/2014/main" id="{E4651DBF-485C-41F2-8351-B4F502A8D3E9}"/>
              </a:ext>
            </a:extLst>
          </p:cNvPr>
          <p:cNvSpPr>
            <a:spLocks noGrp="1"/>
          </p:cNvSpPr>
          <p:nvPr>
            <p:ph idx="1"/>
          </p:nvPr>
        </p:nvSpPr>
        <p:spPr/>
        <p:txBody>
          <a:bodyPr/>
          <a:lstStyle/>
          <a:p>
            <a:r>
              <a:rPr lang="en-US" altLang="en-US" sz="2400" dirty="0">
                <a:latin typeface="Times New Roman" panose="02020603050405020304" pitchFamily="18" charset="0"/>
                <a:cs typeface="Times New Roman" panose="02020603050405020304" pitchFamily="18" charset="0"/>
              </a:rPr>
              <a:t>Internal rate of return considering the cash flow from or to investment</a:t>
            </a:r>
          </a:p>
          <a:p>
            <a:r>
              <a:rPr lang="en-US" altLang="en-US" sz="2400" dirty="0">
                <a:latin typeface="Times New Roman" panose="02020603050405020304" pitchFamily="18" charset="0"/>
                <a:cs typeface="Times New Roman" panose="02020603050405020304" pitchFamily="18" charset="0"/>
              </a:rPr>
              <a:t>Returns are weighted by the amount invested in each period:</a:t>
            </a:r>
          </a:p>
          <a:p>
            <a:endParaRPr lang="en-IN" dirty="0"/>
          </a:p>
        </p:txBody>
      </p:sp>
      <p:graphicFrame>
        <p:nvGraphicFramePr>
          <p:cNvPr id="4" name="Object 2">
            <a:extLst>
              <a:ext uri="{FF2B5EF4-FFF2-40B4-BE49-F238E27FC236}">
                <a16:creationId xmlns:a16="http://schemas.microsoft.com/office/drawing/2014/main" id="{2B12D5CE-4906-492D-B417-D896D57261DA}"/>
              </a:ext>
            </a:extLst>
          </p:cNvPr>
          <p:cNvGraphicFramePr>
            <a:graphicFrameLocks noChangeAspect="1"/>
          </p:cNvGraphicFramePr>
          <p:nvPr>
            <p:extLst>
              <p:ext uri="{D42A27DB-BD31-4B8C-83A1-F6EECF244321}">
                <p14:modId xmlns:p14="http://schemas.microsoft.com/office/powerpoint/2010/main" val="2086743726"/>
              </p:ext>
            </p:extLst>
          </p:nvPr>
        </p:nvGraphicFramePr>
        <p:xfrm>
          <a:off x="1431235" y="3130826"/>
          <a:ext cx="4191000" cy="863600"/>
        </p:xfrm>
        <a:graphic>
          <a:graphicData uri="http://schemas.openxmlformats.org/presentationml/2006/ole">
            <mc:AlternateContent xmlns:mc="http://schemas.openxmlformats.org/markup-compatibility/2006">
              <mc:Choice xmlns:v="urn:schemas-microsoft-com:vml" Requires="v">
                <p:oleObj name="Equation" r:id="rId2" imgW="2095500" imgH="431800" progId="Equation.3">
                  <p:embed/>
                </p:oleObj>
              </mc:Choice>
              <mc:Fallback>
                <p:oleObj name="Equation" r:id="rId2" imgW="2095500" imgH="431800" progId="Equation.3">
                  <p:embed/>
                  <p:pic>
                    <p:nvPicPr>
                      <p:cNvPr id="4" name="Object 2">
                        <a:extLst>
                          <a:ext uri="{FF2B5EF4-FFF2-40B4-BE49-F238E27FC236}">
                            <a16:creationId xmlns:a16="http://schemas.microsoft.com/office/drawing/2014/main" id="{2B12D5CE-4906-492D-B417-D896D57261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1235" y="3130826"/>
                        <a:ext cx="4191000" cy="86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2862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DBD97-0283-4B22-BE27-301892A9B103}"/>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Example of Multiperiod Returns</a:t>
            </a:r>
            <a:endParaRPr lang="en-IN" dirty="0">
              <a:latin typeface="Times New Roman" panose="02020603050405020304" pitchFamily="18" charset="0"/>
              <a:cs typeface="Times New Roman" panose="02020603050405020304" pitchFamily="18" charset="0"/>
            </a:endParaRPr>
          </a:p>
        </p:txBody>
      </p:sp>
      <p:pic>
        <p:nvPicPr>
          <p:cNvPr id="4" name="Picture 4">
            <a:extLst>
              <a:ext uri="{FF2B5EF4-FFF2-40B4-BE49-F238E27FC236}">
                <a16:creationId xmlns:a16="http://schemas.microsoft.com/office/drawing/2014/main" id="{D7F3C962-4CC1-4FE5-BC34-100E9BB182D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895601" y="2529840"/>
            <a:ext cx="5963920" cy="2285999"/>
          </a:xfrm>
          <a:noFill/>
        </p:spPr>
      </p:pic>
    </p:spTree>
    <p:extLst>
      <p:ext uri="{BB962C8B-B14F-4D97-AF65-F5344CB8AC3E}">
        <p14:creationId xmlns:p14="http://schemas.microsoft.com/office/powerpoint/2010/main" val="4096255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0DE31-7B4A-40D1-B8C9-846279AA8609}"/>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Dollar-weighted Return</a:t>
            </a:r>
          </a:p>
        </p:txBody>
      </p:sp>
      <p:sp>
        <p:nvSpPr>
          <p:cNvPr id="3" name="Content Placeholder 2">
            <a:extLst>
              <a:ext uri="{FF2B5EF4-FFF2-40B4-BE49-F238E27FC236}">
                <a16:creationId xmlns:a16="http://schemas.microsoft.com/office/drawing/2014/main" id="{0B8F7C7C-34BC-4477-8112-0A03D285F9BF}"/>
              </a:ext>
            </a:extLst>
          </p:cNvPr>
          <p:cNvSpPr>
            <a:spLocks noGrp="1"/>
          </p:cNvSpPr>
          <p:nvPr>
            <p:ph idx="1"/>
          </p:nvPr>
        </p:nvSpPr>
        <p:spPr>
          <a:xfrm>
            <a:off x="1097280" y="1845734"/>
            <a:ext cx="10058400" cy="4435796"/>
          </a:xfrm>
        </p:spPr>
        <p:txBody>
          <a:bodyPr/>
          <a:lstStyle/>
          <a:p>
            <a:endParaRPr lang="en-US" b="1" dirty="0"/>
          </a:p>
          <a:p>
            <a:endParaRPr lang="en-US" b="1" dirty="0"/>
          </a:p>
          <a:p>
            <a:endParaRPr lang="en-US" b="1" dirty="0"/>
          </a:p>
          <a:p>
            <a:endParaRPr lang="en-US" b="1" dirty="0"/>
          </a:p>
          <a:p>
            <a:endParaRPr lang="en-US" b="1" dirty="0"/>
          </a:p>
          <a:p>
            <a:endParaRPr lang="en-US" b="1" dirty="0"/>
          </a:p>
          <a:p>
            <a:r>
              <a:rPr lang="en-US" b="1" dirty="0">
                <a:latin typeface="Times New Roman" panose="02020603050405020304" pitchFamily="18" charset="0"/>
                <a:cs typeface="Times New Roman" panose="02020603050405020304" pitchFamily="18" charset="0"/>
              </a:rPr>
              <a:t>Dollar-weighted Return (IRR):</a:t>
            </a:r>
          </a:p>
          <a:p>
            <a:endParaRPr lang="en-IN" dirty="0"/>
          </a:p>
        </p:txBody>
      </p:sp>
      <p:grpSp>
        <p:nvGrpSpPr>
          <p:cNvPr id="4" name="Group 16">
            <a:extLst>
              <a:ext uri="{FF2B5EF4-FFF2-40B4-BE49-F238E27FC236}">
                <a16:creationId xmlns:a16="http://schemas.microsoft.com/office/drawing/2014/main" id="{7100A6E4-BD27-4F63-ABB8-F5A76E15C596}"/>
              </a:ext>
            </a:extLst>
          </p:cNvPr>
          <p:cNvGrpSpPr>
            <a:grpSpLocks/>
          </p:cNvGrpSpPr>
          <p:nvPr/>
        </p:nvGrpSpPr>
        <p:grpSpPr bwMode="auto">
          <a:xfrm>
            <a:off x="2170043" y="2005427"/>
            <a:ext cx="6629400" cy="2195512"/>
            <a:chOff x="672" y="576"/>
            <a:chExt cx="4176" cy="1383"/>
          </a:xfrm>
        </p:grpSpPr>
        <p:cxnSp>
          <p:nvCxnSpPr>
            <p:cNvPr id="5" name="Straight Connector 4">
              <a:extLst>
                <a:ext uri="{FF2B5EF4-FFF2-40B4-BE49-F238E27FC236}">
                  <a16:creationId xmlns:a16="http://schemas.microsoft.com/office/drawing/2014/main" id="{D34F0279-A185-470E-A5BE-E0DAAC5BD8B4}"/>
                </a:ext>
              </a:extLst>
            </p:cNvPr>
            <p:cNvCxnSpPr/>
            <p:nvPr/>
          </p:nvCxnSpPr>
          <p:spPr>
            <a:xfrm>
              <a:off x="960" y="1296"/>
              <a:ext cx="33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F481F149-15D0-49E0-BD77-607478B1C1C0}"/>
                </a:ext>
              </a:extLst>
            </p:cNvPr>
            <p:cNvCxnSpPr/>
            <p:nvPr/>
          </p:nvCxnSpPr>
          <p:spPr>
            <a:xfrm rot="5400000">
              <a:off x="816" y="1440"/>
              <a:ext cx="288" cy="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15">
              <a:extLst>
                <a:ext uri="{FF2B5EF4-FFF2-40B4-BE49-F238E27FC236}">
                  <a16:creationId xmlns:a16="http://schemas.microsoft.com/office/drawing/2014/main" id="{86D68386-E440-4E12-AE34-CBFC41DAD73F}"/>
                </a:ext>
              </a:extLst>
            </p:cNvPr>
            <p:cNvSpPr txBox="1">
              <a:spLocks noChangeArrowheads="1"/>
            </p:cNvSpPr>
            <p:nvPr/>
          </p:nvSpPr>
          <p:spPr bwMode="auto">
            <a:xfrm>
              <a:off x="672" y="1632"/>
              <a:ext cx="57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a:t>
              </a:r>
              <a:r>
                <a:rPr lang="en-US" altLang="en-US" sz="2800" dirty="0">
                  <a:latin typeface="Arial" panose="020B0604020202020204" pitchFamily="34" charset="0"/>
                </a:rPr>
                <a:t>$50</a:t>
              </a:r>
            </a:p>
          </p:txBody>
        </p:sp>
        <p:cxnSp>
          <p:nvCxnSpPr>
            <p:cNvPr id="8" name="Straight Arrow Connector 7">
              <a:extLst>
                <a:ext uri="{FF2B5EF4-FFF2-40B4-BE49-F238E27FC236}">
                  <a16:creationId xmlns:a16="http://schemas.microsoft.com/office/drawing/2014/main" id="{10E02176-9E19-43AE-9457-DF5C75D453F4}"/>
                </a:ext>
              </a:extLst>
            </p:cNvPr>
            <p:cNvCxnSpPr/>
            <p:nvPr/>
          </p:nvCxnSpPr>
          <p:spPr>
            <a:xfrm rot="16200000" flipV="1">
              <a:off x="4081" y="1103"/>
              <a:ext cx="384"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B45325DC-DCCD-4194-AD01-D5D264F83EF9}"/>
                </a:ext>
              </a:extLst>
            </p:cNvPr>
            <p:cNvCxnSpPr/>
            <p:nvPr/>
          </p:nvCxnSpPr>
          <p:spPr>
            <a:xfrm rot="5400000">
              <a:off x="2497" y="1440"/>
              <a:ext cx="288"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0EAC189-C144-4977-A736-D084DD3169FA}"/>
                </a:ext>
              </a:extLst>
            </p:cNvPr>
            <p:cNvCxnSpPr/>
            <p:nvPr/>
          </p:nvCxnSpPr>
          <p:spPr>
            <a:xfrm rot="5400000" flipH="1" flipV="1">
              <a:off x="2496" y="1152"/>
              <a:ext cx="289"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22">
              <a:extLst>
                <a:ext uri="{FF2B5EF4-FFF2-40B4-BE49-F238E27FC236}">
                  <a16:creationId xmlns:a16="http://schemas.microsoft.com/office/drawing/2014/main" id="{CEE295E0-63A5-412A-AEE7-B9754DB9E64F}"/>
                </a:ext>
              </a:extLst>
            </p:cNvPr>
            <p:cNvSpPr txBox="1">
              <a:spLocks noChangeArrowheads="1"/>
            </p:cNvSpPr>
            <p:nvPr/>
          </p:nvSpPr>
          <p:spPr bwMode="auto">
            <a:xfrm>
              <a:off x="2304" y="1632"/>
              <a:ext cx="57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a:t>
              </a:r>
              <a:r>
                <a:rPr lang="en-US" altLang="en-US" sz="2800">
                  <a:latin typeface="Arial" panose="020B0604020202020204" pitchFamily="34" charset="0"/>
                </a:rPr>
                <a:t>$53</a:t>
              </a:r>
            </a:p>
          </p:txBody>
        </p:sp>
        <p:sp>
          <p:nvSpPr>
            <p:cNvPr id="12" name="TextBox 23">
              <a:extLst>
                <a:ext uri="{FF2B5EF4-FFF2-40B4-BE49-F238E27FC236}">
                  <a16:creationId xmlns:a16="http://schemas.microsoft.com/office/drawing/2014/main" id="{855CA896-7C7C-43CC-90DD-045140E3AD40}"/>
                </a:ext>
              </a:extLst>
            </p:cNvPr>
            <p:cNvSpPr txBox="1">
              <a:spLocks noChangeArrowheads="1"/>
            </p:cNvSpPr>
            <p:nvPr/>
          </p:nvSpPr>
          <p:spPr bwMode="auto">
            <a:xfrm>
              <a:off x="2400" y="672"/>
              <a:ext cx="57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latin typeface="Arial" panose="020B0604020202020204" pitchFamily="34" charset="0"/>
                </a:rPr>
                <a:t>$2</a:t>
              </a:r>
            </a:p>
          </p:txBody>
        </p:sp>
        <p:sp>
          <p:nvSpPr>
            <p:cNvPr id="13" name="TextBox 25">
              <a:extLst>
                <a:ext uri="{FF2B5EF4-FFF2-40B4-BE49-F238E27FC236}">
                  <a16:creationId xmlns:a16="http://schemas.microsoft.com/office/drawing/2014/main" id="{E1DCE055-BD77-443C-9EDA-FB658B3BE2FA}"/>
                </a:ext>
              </a:extLst>
            </p:cNvPr>
            <p:cNvSpPr txBox="1">
              <a:spLocks noChangeArrowheads="1"/>
            </p:cNvSpPr>
            <p:nvPr/>
          </p:nvSpPr>
          <p:spPr bwMode="auto">
            <a:xfrm>
              <a:off x="3696" y="576"/>
              <a:ext cx="115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latin typeface="Arial" panose="020B0604020202020204" pitchFamily="34" charset="0"/>
                </a:rPr>
                <a:t>$4+$108</a:t>
              </a:r>
            </a:p>
          </p:txBody>
        </p:sp>
      </p:grpSp>
      <p:graphicFrame>
        <p:nvGraphicFramePr>
          <p:cNvPr id="14" name="Object 3">
            <a:extLst>
              <a:ext uri="{FF2B5EF4-FFF2-40B4-BE49-F238E27FC236}">
                <a16:creationId xmlns:a16="http://schemas.microsoft.com/office/drawing/2014/main" id="{972294E4-97B2-490B-BE8A-BDD7297DC7F1}"/>
              </a:ext>
            </a:extLst>
          </p:cNvPr>
          <p:cNvGraphicFramePr>
            <a:graphicFrameLocks noChangeAspect="1"/>
          </p:cNvGraphicFramePr>
          <p:nvPr>
            <p:extLst>
              <p:ext uri="{D42A27DB-BD31-4B8C-83A1-F6EECF244321}">
                <p14:modId xmlns:p14="http://schemas.microsoft.com/office/powerpoint/2010/main" val="1379577189"/>
              </p:ext>
            </p:extLst>
          </p:nvPr>
        </p:nvGraphicFramePr>
        <p:xfrm>
          <a:off x="4913243" y="4843669"/>
          <a:ext cx="3124200" cy="1343025"/>
        </p:xfrm>
        <a:graphic>
          <a:graphicData uri="http://schemas.openxmlformats.org/presentationml/2006/ole">
            <mc:AlternateContent xmlns:mc="http://schemas.openxmlformats.org/markup-compatibility/2006">
              <mc:Choice xmlns:v="urn:schemas-microsoft-com:vml" Requires="v">
                <p:oleObj name="Equation" r:id="rId2" imgW="1438290" imgH="600075" progId="Equation.3">
                  <p:embed/>
                </p:oleObj>
              </mc:Choice>
              <mc:Fallback>
                <p:oleObj name="Equation" r:id="rId2" imgW="1438290" imgH="600075" progId="Equation.3">
                  <p:embed/>
                  <p:pic>
                    <p:nvPicPr>
                      <p:cNvPr id="14" name="Object 3">
                        <a:extLst>
                          <a:ext uri="{FF2B5EF4-FFF2-40B4-BE49-F238E27FC236}">
                            <a16:creationId xmlns:a16="http://schemas.microsoft.com/office/drawing/2014/main" id="{972294E4-97B2-490B-BE8A-BDD7297DC7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243" y="4843669"/>
                        <a:ext cx="3124200" cy="1343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385482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1B6B4-A3A4-4D5E-9314-F7CF57D07235}"/>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Time-Weighted Return</a:t>
            </a:r>
            <a:endParaRPr lang="en-IN" dirty="0">
              <a:latin typeface="Times New Roman" panose="02020603050405020304" pitchFamily="18" charset="0"/>
              <a:cs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id="{9DEDC8A7-C571-40B5-8714-A2B057CC613C}"/>
              </a:ext>
            </a:extLst>
          </p:cNvPr>
          <p:cNvGraphicFramePr>
            <a:graphicFrameLocks noGrp="1" noChangeAspect="1"/>
          </p:cNvGraphicFramePr>
          <p:nvPr>
            <p:ph idx="1"/>
            <p:extLst>
              <p:ext uri="{D42A27DB-BD31-4B8C-83A1-F6EECF244321}">
                <p14:modId xmlns:p14="http://schemas.microsoft.com/office/powerpoint/2010/main" val="1911231256"/>
              </p:ext>
            </p:extLst>
          </p:nvPr>
        </p:nvGraphicFramePr>
        <p:xfrm>
          <a:off x="1620079" y="1918253"/>
          <a:ext cx="3041374" cy="1371600"/>
        </p:xfrm>
        <a:graphic>
          <a:graphicData uri="http://schemas.openxmlformats.org/presentationml/2006/ole">
            <mc:AlternateContent xmlns:mc="http://schemas.openxmlformats.org/markup-compatibility/2006">
              <mc:Choice xmlns:v="urn:schemas-microsoft-com:vml" Requires="v">
                <p:oleObj name="Equation" r:id="rId2" imgW="1476360" imgH="771525" progId="Equation.3">
                  <p:embed/>
                </p:oleObj>
              </mc:Choice>
              <mc:Fallback>
                <p:oleObj name="Equation" r:id="rId2" imgW="1476360" imgH="771525" progId="Equation.3">
                  <p:embed/>
                  <p:pic>
                    <p:nvPicPr>
                      <p:cNvPr id="4" name="Content Placeholder 3">
                        <a:extLst>
                          <a:ext uri="{FF2B5EF4-FFF2-40B4-BE49-F238E27FC236}">
                            <a16:creationId xmlns:a16="http://schemas.microsoft.com/office/drawing/2014/main" id="{9DEDC8A7-C571-40B5-8714-A2B057CC61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0079" y="1918253"/>
                        <a:ext cx="3041374" cy="1371600"/>
                      </a:xfrm>
                      <a:prstGeom prst="rect">
                        <a:avLst/>
                      </a:prstGeom>
                      <a:noFill/>
                      <a:ln>
                        <a:noFill/>
                      </a:ln>
                      <a:effectLst/>
                    </p:spPr>
                  </p:pic>
                </p:oleObj>
              </mc:Fallback>
            </mc:AlternateContent>
          </a:graphicData>
        </a:graphic>
      </p:graphicFrame>
      <p:sp>
        <p:nvSpPr>
          <p:cNvPr id="5" name="Rectangle 9">
            <a:extLst>
              <a:ext uri="{FF2B5EF4-FFF2-40B4-BE49-F238E27FC236}">
                <a16:creationId xmlns:a16="http://schemas.microsoft.com/office/drawing/2014/main" id="{9C0A1BE1-B060-4B83-AF0E-248631032DE8}"/>
              </a:ext>
            </a:extLst>
          </p:cNvPr>
          <p:cNvSpPr>
            <a:spLocks noChangeArrowheads="1"/>
          </p:cNvSpPr>
          <p:nvPr/>
        </p:nvSpPr>
        <p:spPr bwMode="auto">
          <a:xfrm>
            <a:off x="1444487" y="3470746"/>
            <a:ext cx="579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i="1" dirty="0" err="1">
                <a:latin typeface="Times New Roman" panose="02020603050405020304" pitchFamily="18" charset="0"/>
                <a:cs typeface="Times New Roman" panose="02020603050405020304" pitchFamily="18" charset="0"/>
              </a:rPr>
              <a:t>r</a:t>
            </a:r>
            <a:r>
              <a:rPr lang="en-US" altLang="en-US" sz="2400" i="1" baseline="-25000" dirty="0" err="1">
                <a:latin typeface="Times New Roman" panose="02020603050405020304" pitchFamily="18" charset="0"/>
                <a:cs typeface="Times New Roman" panose="02020603050405020304" pitchFamily="18" charset="0"/>
              </a:rPr>
              <a:t>G</a:t>
            </a:r>
            <a:r>
              <a:rPr lang="en-US" altLang="en-US" sz="2400" dirty="0">
                <a:latin typeface="Times New Roman" panose="02020603050405020304" pitchFamily="18" charset="0"/>
                <a:cs typeface="Times New Roman" panose="02020603050405020304" pitchFamily="18" charset="0"/>
              </a:rPr>
              <a:t> = [ (1.1) (1.0566) ]</a:t>
            </a:r>
            <a:r>
              <a:rPr lang="en-US" altLang="en-US" sz="2400" baseline="30000" dirty="0">
                <a:latin typeface="Times New Roman" panose="02020603050405020304" pitchFamily="18" charset="0"/>
                <a:cs typeface="Times New Roman" panose="02020603050405020304" pitchFamily="18" charset="0"/>
              </a:rPr>
              <a:t>1/2</a:t>
            </a:r>
            <a:r>
              <a:rPr lang="en-US" altLang="en-US" sz="2400" dirty="0">
                <a:latin typeface="Times New Roman" panose="02020603050405020304" pitchFamily="18" charset="0"/>
                <a:cs typeface="Times New Roman" panose="02020603050405020304" pitchFamily="18" charset="0"/>
              </a:rPr>
              <a:t> – 1 = 7.81%</a:t>
            </a:r>
          </a:p>
        </p:txBody>
      </p:sp>
      <p:sp>
        <p:nvSpPr>
          <p:cNvPr id="3" name="TextBox 2">
            <a:extLst>
              <a:ext uri="{FF2B5EF4-FFF2-40B4-BE49-F238E27FC236}">
                <a16:creationId xmlns:a16="http://schemas.microsoft.com/office/drawing/2014/main" id="{3981AB58-390E-4DA7-9F4A-3AF04BAC90F8}"/>
              </a:ext>
            </a:extLst>
          </p:cNvPr>
          <p:cNvSpPr txBox="1"/>
          <p:nvPr/>
        </p:nvSpPr>
        <p:spPr>
          <a:xfrm>
            <a:off x="976544" y="4607511"/>
            <a:ext cx="8717872" cy="707886"/>
          </a:xfrm>
          <a:prstGeom prst="rect">
            <a:avLst/>
          </a:prstGeom>
          <a:noFill/>
        </p:spPr>
        <p:txBody>
          <a:bodyPr wrap="square" rtlCol="0">
            <a:spAutoFit/>
          </a:bodyPr>
          <a:lstStyle/>
          <a:p>
            <a:pPr eaLnBrk="0" hangingPunct="0">
              <a:spcBef>
                <a:spcPct val="50000"/>
              </a:spcBef>
              <a:buFontTx/>
              <a:buNone/>
            </a:pPr>
            <a:r>
              <a:rPr lang="en-US" altLang="en-US" sz="2000" dirty="0">
                <a:latin typeface="Times New Roman" panose="02020603050405020304" pitchFamily="18" charset="0"/>
                <a:cs typeface="Times New Roman" panose="02020603050405020304" pitchFamily="18" charset="0"/>
              </a:rPr>
              <a:t>The dollar-weighted average is less than the time-weighted average in this example because more money is invested in year two, when the return was lower</a:t>
            </a:r>
          </a:p>
        </p:txBody>
      </p:sp>
    </p:spTree>
    <p:extLst>
      <p:ext uri="{BB962C8B-B14F-4D97-AF65-F5344CB8AC3E}">
        <p14:creationId xmlns:p14="http://schemas.microsoft.com/office/powerpoint/2010/main" val="124154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B5CCD-FE63-453F-A739-2289EC687E08}"/>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Adjusting Returns for Risk</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2E4F5BD-9671-40CB-9377-D241A39B34DB}"/>
              </a:ext>
            </a:extLst>
          </p:cNvPr>
          <p:cNvSpPr>
            <a:spLocks noGrp="1"/>
          </p:cNvSpPr>
          <p:nvPr>
            <p:ph idx="1"/>
          </p:nvPr>
        </p:nvSpPr>
        <p:spPr/>
        <p:txBody>
          <a:bodyPr/>
          <a:lstStyle/>
          <a:p>
            <a:pPr algn="just">
              <a:lnSpc>
                <a:spcPct val="150000"/>
              </a:lnSpc>
            </a:pPr>
            <a:r>
              <a:rPr lang="en-US" altLang="en-US" sz="2400" dirty="0">
                <a:latin typeface="Times New Roman" panose="02020603050405020304" pitchFamily="18" charset="0"/>
                <a:cs typeface="Times New Roman" panose="02020603050405020304" pitchFamily="18" charset="0"/>
              </a:rPr>
              <a:t>The simplest and most popular way to adjust returns for risk is to compare the portfolio’s return with the returns on a comparison universe.</a:t>
            </a:r>
          </a:p>
          <a:p>
            <a:pPr algn="just">
              <a:lnSpc>
                <a:spcPct val="150000"/>
              </a:lnSpc>
            </a:pPr>
            <a:r>
              <a:rPr lang="en-US" altLang="en-US" sz="2400" dirty="0">
                <a:latin typeface="Times New Roman" panose="02020603050405020304" pitchFamily="18" charset="0"/>
                <a:cs typeface="Times New Roman" panose="02020603050405020304" pitchFamily="18" charset="0"/>
              </a:rPr>
              <a:t>The comparison universe is a benchmark composed of a group of funds or portfolios with similar risk characteristics, such as growth stock funds or high-yield bond funds.</a:t>
            </a:r>
          </a:p>
          <a:p>
            <a:endParaRPr lang="en-US" altLang="en-US" sz="2400" dirty="0"/>
          </a:p>
          <a:p>
            <a:endParaRPr lang="en-IN" dirty="0"/>
          </a:p>
        </p:txBody>
      </p:sp>
    </p:spTree>
    <p:extLst>
      <p:ext uri="{BB962C8B-B14F-4D97-AF65-F5344CB8AC3E}">
        <p14:creationId xmlns:p14="http://schemas.microsoft.com/office/powerpoint/2010/main" val="3529038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1F1A0-DCC3-4515-B76D-7D564D1A9953}"/>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Risk Adjusted Performance: Sharpe</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97FE01B-E82F-4EF2-967E-F9EA8F0CA699}"/>
              </a:ext>
            </a:extLst>
          </p:cNvPr>
          <p:cNvSpPr>
            <a:spLocks noGrp="1"/>
          </p:cNvSpPr>
          <p:nvPr>
            <p:ph idx="1"/>
          </p:nvPr>
        </p:nvSpPr>
        <p:spPr>
          <a:xfrm>
            <a:off x="894522" y="1845734"/>
            <a:ext cx="10261158" cy="4477068"/>
          </a:xfrm>
        </p:spPr>
        <p:txBody>
          <a:bodyPr>
            <a:normAutofit/>
          </a:bodyPr>
          <a:lstStyle/>
          <a:p>
            <a:r>
              <a:rPr lang="en-US" altLang="en-US" sz="2200" b="1" dirty="0">
                <a:latin typeface="Times New Roman" panose="02020603050405020304" pitchFamily="18" charset="0"/>
                <a:cs typeface="Times New Roman" panose="02020603050405020304" pitchFamily="18" charset="0"/>
              </a:rPr>
              <a:t> </a:t>
            </a:r>
            <a:r>
              <a:rPr lang="en-US" altLang="en-US" sz="2400" b="1" dirty="0">
                <a:latin typeface="Times New Roman" panose="02020603050405020304" pitchFamily="18" charset="0"/>
                <a:cs typeface="Times New Roman" panose="02020603050405020304" pitchFamily="18" charset="0"/>
              </a:rPr>
              <a:t>Sharpe Ratio – </a:t>
            </a:r>
            <a:r>
              <a:rPr lang="en-US" altLang="en-US" sz="2400" dirty="0">
                <a:latin typeface="Times New Roman" panose="02020603050405020304" pitchFamily="18" charset="0"/>
                <a:cs typeface="Times New Roman" panose="02020603050405020304" pitchFamily="18" charset="0"/>
              </a:rPr>
              <a:t>measures the reward to total volatility trade-off</a:t>
            </a:r>
            <a:endParaRPr lang="en-IN" sz="2400" dirty="0">
              <a:latin typeface="Times New Roman" panose="02020603050405020304" pitchFamily="18" charset="0"/>
              <a:cs typeface="Times New Roman" panose="02020603050405020304" pitchFamily="18" charset="0"/>
            </a:endParaRPr>
          </a:p>
        </p:txBody>
      </p:sp>
      <p:graphicFrame>
        <p:nvGraphicFramePr>
          <p:cNvPr id="4" name="Object 19">
            <a:extLst>
              <a:ext uri="{FF2B5EF4-FFF2-40B4-BE49-F238E27FC236}">
                <a16:creationId xmlns:a16="http://schemas.microsoft.com/office/drawing/2014/main" id="{CB8FC670-FF46-4FF4-87C5-20D5CB4052BC}"/>
              </a:ext>
            </a:extLst>
          </p:cNvPr>
          <p:cNvGraphicFramePr>
            <a:graphicFrameLocks noChangeAspect="1"/>
          </p:cNvGraphicFramePr>
          <p:nvPr>
            <p:extLst>
              <p:ext uri="{D42A27DB-BD31-4B8C-83A1-F6EECF244321}">
                <p14:modId xmlns:p14="http://schemas.microsoft.com/office/powerpoint/2010/main" val="3335720933"/>
              </p:ext>
            </p:extLst>
          </p:nvPr>
        </p:nvGraphicFramePr>
        <p:xfrm>
          <a:off x="2060713" y="2409614"/>
          <a:ext cx="1676400" cy="1447800"/>
        </p:xfrm>
        <a:graphic>
          <a:graphicData uri="http://schemas.openxmlformats.org/presentationml/2006/ole">
            <mc:AlternateContent xmlns:mc="http://schemas.openxmlformats.org/markup-compatibility/2006">
              <mc:Choice xmlns:v="urn:schemas-microsoft-com:vml" Requires="v">
                <p:oleObj name="Equation" r:id="rId2" imgW="523800" imgH="447765" progId="Equation.DSMT4">
                  <p:embed/>
                </p:oleObj>
              </mc:Choice>
              <mc:Fallback>
                <p:oleObj name="Equation" r:id="rId2" imgW="523800" imgH="447765" progId="Equation.DSMT4">
                  <p:embed/>
                  <p:pic>
                    <p:nvPicPr>
                      <p:cNvPr id="4" name="Object 19">
                        <a:extLst>
                          <a:ext uri="{FF2B5EF4-FFF2-40B4-BE49-F238E27FC236}">
                            <a16:creationId xmlns:a16="http://schemas.microsoft.com/office/drawing/2014/main" id="{CB8FC670-FF46-4FF4-87C5-20D5CB4052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0713" y="2409614"/>
                        <a:ext cx="1676400" cy="144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6" name="Group 8">
            <a:extLst>
              <a:ext uri="{FF2B5EF4-FFF2-40B4-BE49-F238E27FC236}">
                <a16:creationId xmlns:a16="http://schemas.microsoft.com/office/drawing/2014/main" id="{56F33F88-2717-43AB-8879-3B83695ECDE2}"/>
              </a:ext>
            </a:extLst>
          </p:cNvPr>
          <p:cNvGrpSpPr>
            <a:grpSpLocks/>
          </p:cNvGrpSpPr>
          <p:nvPr/>
        </p:nvGrpSpPr>
        <p:grpSpPr bwMode="auto">
          <a:xfrm>
            <a:off x="1097280" y="3846302"/>
            <a:ext cx="8250238" cy="2476501"/>
            <a:chOff x="202" y="2333"/>
            <a:chExt cx="5197" cy="1560"/>
          </a:xfrm>
        </p:grpSpPr>
        <p:sp>
          <p:nvSpPr>
            <p:cNvPr id="7" name="Rectangle 9">
              <a:extLst>
                <a:ext uri="{FF2B5EF4-FFF2-40B4-BE49-F238E27FC236}">
                  <a16:creationId xmlns:a16="http://schemas.microsoft.com/office/drawing/2014/main" id="{079F5547-A598-40BE-9F49-85A2A366624E}"/>
                </a:ext>
              </a:extLst>
            </p:cNvPr>
            <p:cNvSpPr>
              <a:spLocks noChangeArrowheads="1"/>
            </p:cNvSpPr>
            <p:nvPr/>
          </p:nvSpPr>
          <p:spPr bwMode="auto">
            <a:xfrm>
              <a:off x="216" y="2333"/>
              <a:ext cx="5183" cy="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square" lIns="90488" tIns="44450" rIns="90488" bIns="44450">
              <a:spAutoFit/>
            </a:bodyPr>
            <a:lstStyle>
              <a:lvl1pPr eaLnBrk="0" hangingPunct="0">
                <a:spcBef>
                  <a:spcPct val="20000"/>
                </a:spcBef>
                <a:buFont typeface="Arial" panose="020B0604020202020204" pitchFamily="34" charset="0"/>
                <a:buChar char="•"/>
                <a:tabLst>
                  <a:tab pos="685800" algn="l"/>
                  <a:tab pos="1143000" algn="l"/>
                </a:tabLst>
                <a:defRPr sz="3200">
                  <a:solidFill>
                    <a:schemeClr val="tx1"/>
                  </a:solidFill>
                  <a:latin typeface="Calibri" panose="020F0502020204030204" pitchFamily="34" charset="0"/>
                </a:defRPr>
              </a:lvl1pPr>
              <a:lvl2pPr eaLnBrk="0" hangingPunct="0">
                <a:spcBef>
                  <a:spcPct val="20000"/>
                </a:spcBef>
                <a:buFont typeface="Arial" panose="020B0604020202020204" pitchFamily="34" charset="0"/>
                <a:buChar char="–"/>
                <a:tabLst>
                  <a:tab pos="685800" algn="l"/>
                  <a:tab pos="1143000" algn="l"/>
                </a:tabLst>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tabLst>
                  <a:tab pos="685800" algn="l"/>
                  <a:tab pos="1143000" algn="l"/>
                </a:tabLst>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tabLst>
                  <a:tab pos="685800" algn="l"/>
                  <a:tab pos="1143000" algn="l"/>
                </a:tabLst>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tabLst>
                  <a:tab pos="685800" algn="l"/>
                  <a:tab pos="114300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685800" algn="l"/>
                  <a:tab pos="114300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685800" algn="l"/>
                  <a:tab pos="114300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685800" algn="l"/>
                  <a:tab pos="114300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685800" algn="l"/>
                  <a:tab pos="1143000" algn="l"/>
                </a:tabLst>
                <a:defRPr sz="2000">
                  <a:solidFill>
                    <a:schemeClr val="tx1"/>
                  </a:solidFill>
                  <a:latin typeface="Calibri" panose="020F0502020204030204" pitchFamily="34" charset="0"/>
                </a:defRPr>
              </a:lvl9pPr>
            </a:lstStyle>
            <a:p>
              <a:pPr>
                <a:lnSpc>
                  <a:spcPct val="80000"/>
                </a:lnSpc>
                <a:spcBef>
                  <a:spcPct val="0"/>
                </a:spcBef>
                <a:buFontTx/>
                <a:buNone/>
              </a:pPr>
              <a:r>
                <a:rPr lang="en-US" altLang="en-US" i="1" dirty="0" err="1"/>
                <a:t>r</a:t>
              </a:r>
              <a:r>
                <a:rPr lang="en-US" altLang="en-US" i="1" baseline="-25000" dirty="0" err="1"/>
                <a:t>p</a:t>
              </a:r>
              <a:r>
                <a:rPr lang="en-US" altLang="en-US" dirty="0"/>
                <a:t> 	</a:t>
              </a:r>
              <a:r>
                <a:rPr lang="en-US" altLang="en-US" dirty="0">
                  <a:latin typeface="Times New Roman" panose="02020603050405020304" pitchFamily="18" charset="0"/>
                  <a:cs typeface="Times New Roman" panose="02020603050405020304" pitchFamily="18" charset="0"/>
                </a:rPr>
                <a:t>= Average return on the portfolio </a:t>
              </a:r>
            </a:p>
            <a:p>
              <a:pPr lvl="1">
                <a:lnSpc>
                  <a:spcPct val="80000"/>
                </a:lnSpc>
                <a:spcBef>
                  <a:spcPct val="0"/>
                </a:spcBef>
                <a:buFontTx/>
                <a:buNone/>
              </a:pPr>
              <a:endParaRPr lang="en-US" altLang="en-US" sz="3200" dirty="0">
                <a:latin typeface="Times New Roman" panose="02020603050405020304" pitchFamily="18" charset="0"/>
                <a:cs typeface="Times New Roman" panose="02020603050405020304" pitchFamily="18" charset="0"/>
              </a:endParaRPr>
            </a:p>
            <a:p>
              <a:pPr>
                <a:lnSpc>
                  <a:spcPct val="80000"/>
                </a:lnSpc>
                <a:spcBef>
                  <a:spcPct val="0"/>
                </a:spcBef>
                <a:buFontTx/>
                <a:buNone/>
              </a:pPr>
              <a:r>
                <a:rPr lang="en-US" altLang="en-US" i="1" dirty="0">
                  <a:latin typeface="Times New Roman" panose="02020603050405020304" pitchFamily="18" charset="0"/>
                  <a:cs typeface="Times New Roman" panose="02020603050405020304" pitchFamily="18" charset="0"/>
                </a:rPr>
                <a:t>r</a:t>
              </a:r>
              <a:r>
                <a:rPr lang="en-US" altLang="en-US" i="1" baseline="-25000" dirty="0">
                  <a:latin typeface="Times New Roman" panose="02020603050405020304" pitchFamily="18" charset="0"/>
                  <a:cs typeface="Times New Roman" panose="02020603050405020304" pitchFamily="18" charset="0"/>
                </a:rPr>
                <a:t>f</a:t>
              </a:r>
              <a:r>
                <a:rPr lang="en-US" altLang="en-US" i="1"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	= Average risk-free rate</a:t>
              </a:r>
            </a:p>
          </p:txBody>
        </p:sp>
        <p:sp>
          <p:nvSpPr>
            <p:cNvPr id="8" name="Rectangle 10">
              <a:extLst>
                <a:ext uri="{FF2B5EF4-FFF2-40B4-BE49-F238E27FC236}">
                  <a16:creationId xmlns:a16="http://schemas.microsoft.com/office/drawing/2014/main" id="{5E9C4AC0-6C04-42FC-84A1-50CB54949B30}"/>
                </a:ext>
              </a:extLst>
            </p:cNvPr>
            <p:cNvSpPr>
              <a:spLocks noChangeArrowheads="1"/>
            </p:cNvSpPr>
            <p:nvPr/>
          </p:nvSpPr>
          <p:spPr bwMode="auto">
            <a:xfrm>
              <a:off x="337" y="3486"/>
              <a:ext cx="210"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square" lIns="90488" tIns="44450" rIns="90488" bIns="4445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2400" b="1" i="1" dirty="0">
                <a:latin typeface="Times New Roman" panose="02020603050405020304" pitchFamily="18" charset="0"/>
              </a:endParaRPr>
            </a:p>
          </p:txBody>
        </p:sp>
        <p:sp>
          <p:nvSpPr>
            <p:cNvPr id="9" name="Rectangle 11">
              <a:extLst>
                <a:ext uri="{FF2B5EF4-FFF2-40B4-BE49-F238E27FC236}">
                  <a16:creationId xmlns:a16="http://schemas.microsoft.com/office/drawing/2014/main" id="{6C6C48CF-513B-4C8F-A0D9-9106A4021B4F}"/>
                </a:ext>
              </a:extLst>
            </p:cNvPr>
            <p:cNvSpPr>
              <a:spLocks noChangeArrowheads="1"/>
            </p:cNvSpPr>
            <p:nvPr/>
          </p:nvSpPr>
          <p:spPr bwMode="auto">
            <a:xfrm>
              <a:off x="202" y="3216"/>
              <a:ext cx="5183" cy="677"/>
            </a:xfrm>
            <a:prstGeom prst="rect">
              <a:avLst/>
            </a:prstGeom>
            <a:noFill/>
            <a:ln w="50800">
              <a:noFill/>
              <a:miter lim="800000"/>
              <a:headEnd/>
              <a:tailEnd/>
            </a:ln>
          </p:spPr>
          <p:txBody>
            <a:bodyPr wrap="square" lIns="90488" tIns="44450" rIns="90488" bIns="44450">
              <a:spAutoFit/>
            </a:bodyPr>
            <a:lstStyle/>
            <a:p>
              <a:pPr eaLnBrk="0" hangingPunct="0">
                <a:tabLst>
                  <a:tab pos="400050" algn="l"/>
                </a:tabLst>
                <a:defRPr/>
              </a:pPr>
              <a:r>
                <a:rPr lang="en-US" sz="3200" b="1" dirty="0">
                  <a:latin typeface="Times New Roman" pitchFamily="18" charset="0"/>
                </a:rPr>
                <a:t> </a:t>
              </a:r>
              <a:r>
                <a:rPr lang="el-GR" sz="3200" dirty="0">
                  <a:latin typeface="Times New Roman" pitchFamily="18" charset="0"/>
                </a:rPr>
                <a:t>σ</a:t>
              </a:r>
              <a:r>
                <a:rPr lang="el-GR" sz="3200" baseline="-25000" dirty="0">
                  <a:latin typeface="Times New Roman" pitchFamily="18" charset="0"/>
                </a:rPr>
                <a:t>ρ</a:t>
              </a:r>
              <a:r>
                <a:rPr lang="en-US" sz="3200" baseline="-25000" dirty="0">
                  <a:latin typeface="Times New Roman" pitchFamily="18" charset="0"/>
                </a:rPr>
                <a:t> </a:t>
              </a:r>
              <a:r>
                <a:rPr lang="en-US" sz="3200" b="1" dirty="0">
                  <a:latin typeface="Times New Roman" pitchFamily="18" charset="0"/>
                </a:rPr>
                <a:t>  </a:t>
              </a:r>
              <a:r>
                <a:rPr lang="en-US" sz="3200" b="1"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Standard deviation of portfolio </a:t>
              </a:r>
            </a:p>
            <a:p>
              <a:pPr eaLnBrk="0" hangingPunct="0">
                <a:tabLst>
                  <a:tab pos="400050" algn="l"/>
                </a:tabLst>
                <a:defRPr/>
              </a:pPr>
              <a:r>
                <a:rPr lang="en-US" sz="3200" dirty="0">
                  <a:latin typeface="Times New Roman" panose="02020603050405020304" pitchFamily="18" charset="0"/>
                  <a:cs typeface="Times New Roman" panose="02020603050405020304" pitchFamily="18" charset="0"/>
                </a:rPr>
                <a:t>	       return</a:t>
              </a:r>
            </a:p>
          </p:txBody>
        </p:sp>
        <p:sp>
          <p:nvSpPr>
            <p:cNvPr id="10" name="Line 12">
              <a:extLst>
                <a:ext uri="{FF2B5EF4-FFF2-40B4-BE49-F238E27FC236}">
                  <a16:creationId xmlns:a16="http://schemas.microsoft.com/office/drawing/2014/main" id="{7B8DA309-49B2-459E-A3BC-A43478EB265A}"/>
                </a:ext>
              </a:extLst>
            </p:cNvPr>
            <p:cNvSpPr>
              <a:spLocks noChangeShapeType="1"/>
            </p:cNvSpPr>
            <p:nvPr/>
          </p:nvSpPr>
          <p:spPr bwMode="auto">
            <a:xfrm>
              <a:off x="216" y="2364"/>
              <a:ext cx="201"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50800">
                  <a:solidFill>
                    <a:srgbClr val="000000"/>
                  </a:solidFill>
                  <a:round/>
                  <a:headEnd/>
                  <a:tailEnd/>
                </a14:hiddenLine>
              </a:ext>
            </a:extLst>
          </p:spPr>
          <p:txBody>
            <a:bodyPr wrap="none" anchor="ctr"/>
            <a:lstStyle/>
            <a:p>
              <a:endParaRPr lang="en-IN"/>
            </a:p>
          </p:txBody>
        </p:sp>
        <p:sp>
          <p:nvSpPr>
            <p:cNvPr id="11" name="Line 13">
              <a:extLst>
                <a:ext uri="{FF2B5EF4-FFF2-40B4-BE49-F238E27FC236}">
                  <a16:creationId xmlns:a16="http://schemas.microsoft.com/office/drawing/2014/main" id="{6B1B5758-B3D7-4F32-B668-5E20754B049D}"/>
                </a:ext>
              </a:extLst>
            </p:cNvPr>
            <p:cNvSpPr>
              <a:spLocks noChangeShapeType="1"/>
            </p:cNvSpPr>
            <p:nvPr/>
          </p:nvSpPr>
          <p:spPr bwMode="auto">
            <a:xfrm>
              <a:off x="204" y="2880"/>
              <a:ext cx="201"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50800">
                  <a:solidFill>
                    <a:srgbClr val="000000"/>
                  </a:solidFill>
                  <a:round/>
                  <a:headEnd/>
                  <a:tailEnd/>
                </a14:hiddenLine>
              </a:ext>
            </a:extLst>
          </p:spPr>
          <p:txBody>
            <a:bodyPr wrap="none" anchor="ctr"/>
            <a:lstStyle/>
            <a:p>
              <a:endParaRPr lang="en-IN"/>
            </a:p>
          </p:txBody>
        </p:sp>
      </p:grpSp>
      <p:sp>
        <p:nvSpPr>
          <p:cNvPr id="12" name="Line 16">
            <a:extLst>
              <a:ext uri="{FF2B5EF4-FFF2-40B4-BE49-F238E27FC236}">
                <a16:creationId xmlns:a16="http://schemas.microsoft.com/office/drawing/2014/main" id="{0FAF5BAD-4CFC-480F-9DE3-DF51709EBB0D}"/>
              </a:ext>
            </a:extLst>
          </p:cNvPr>
          <p:cNvSpPr>
            <a:spLocks noChangeShapeType="1"/>
          </p:cNvSpPr>
          <p:nvPr/>
        </p:nvSpPr>
        <p:spPr bwMode="auto">
          <a:xfrm>
            <a:off x="1119505" y="3870666"/>
            <a:ext cx="355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3" name="Line 17">
            <a:extLst>
              <a:ext uri="{FF2B5EF4-FFF2-40B4-BE49-F238E27FC236}">
                <a16:creationId xmlns:a16="http://schemas.microsoft.com/office/drawing/2014/main" id="{515324A9-6EFB-4403-9F73-87A55A06BAD6}"/>
              </a:ext>
            </a:extLst>
          </p:cNvPr>
          <p:cNvSpPr>
            <a:spLocks noChangeShapeType="1"/>
          </p:cNvSpPr>
          <p:nvPr/>
        </p:nvSpPr>
        <p:spPr bwMode="auto">
          <a:xfrm>
            <a:off x="1195705" y="4714664"/>
            <a:ext cx="279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Tree>
    <p:extLst>
      <p:ext uri="{BB962C8B-B14F-4D97-AF65-F5344CB8AC3E}">
        <p14:creationId xmlns:p14="http://schemas.microsoft.com/office/powerpoint/2010/main" val="705763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D9F87-909D-4572-9FA0-437A27FF8292}"/>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Risk Adjusted Performance: Treynor</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8303328-A0BD-4024-965F-BCCCC42525AA}"/>
              </a:ext>
            </a:extLst>
          </p:cNvPr>
          <p:cNvSpPr>
            <a:spLocks noGrp="1"/>
          </p:cNvSpPr>
          <p:nvPr>
            <p:ph idx="1"/>
          </p:nvPr>
        </p:nvSpPr>
        <p:spPr/>
        <p:txBody>
          <a:bodyPr>
            <a:normAutofit/>
          </a:bodyPr>
          <a:lstStyle/>
          <a:p>
            <a:r>
              <a:rPr lang="en-US" altLang="en-US" sz="2400" b="1" dirty="0">
                <a:latin typeface="Times New Roman" panose="02020603050405020304" pitchFamily="18" charset="0"/>
                <a:cs typeface="Times New Roman" panose="02020603050405020304" pitchFamily="18" charset="0"/>
              </a:rPr>
              <a:t>Treynor Measure – </a:t>
            </a:r>
            <a:r>
              <a:rPr lang="en-US" altLang="en-US" sz="2400" dirty="0">
                <a:latin typeface="Times New Roman" panose="02020603050405020304" pitchFamily="18" charset="0"/>
                <a:cs typeface="Times New Roman" panose="02020603050405020304" pitchFamily="18" charset="0"/>
              </a:rPr>
              <a:t>excess return per unit of systematic risk</a:t>
            </a:r>
          </a:p>
          <a:p>
            <a:endParaRPr lang="en-US" altLang="en-US" sz="2400" b="1" dirty="0">
              <a:latin typeface="Times New Roman" panose="02020603050405020304" pitchFamily="18" charset="0"/>
              <a:cs typeface="Times New Roman" panose="02020603050405020304" pitchFamily="18" charset="0"/>
            </a:endParaRPr>
          </a:p>
          <a:p>
            <a:endParaRPr lang="en-US" altLang="en-US" sz="2400" b="1" dirty="0">
              <a:latin typeface="Times New Roman" panose="02020603050405020304" pitchFamily="18" charset="0"/>
              <a:cs typeface="Times New Roman" panose="02020603050405020304" pitchFamily="18" charset="0"/>
            </a:endParaRPr>
          </a:p>
          <a:p>
            <a:endParaRPr lang="en-US" altLang="en-US" sz="2400" b="1" dirty="0">
              <a:latin typeface="Times New Roman" panose="02020603050405020304" pitchFamily="18" charset="0"/>
              <a:cs typeface="Times New Roman" panose="02020603050405020304" pitchFamily="18" charset="0"/>
            </a:endParaRPr>
          </a:p>
          <a:p>
            <a:endParaRPr lang="en-IN" sz="2400" dirty="0">
              <a:latin typeface="Times New Roman" panose="02020603050405020304" pitchFamily="18" charset="0"/>
              <a:cs typeface="Times New Roman" panose="02020603050405020304" pitchFamily="18" charset="0"/>
            </a:endParaRPr>
          </a:p>
        </p:txBody>
      </p:sp>
      <p:graphicFrame>
        <p:nvGraphicFramePr>
          <p:cNvPr id="4" name="Object 14">
            <a:extLst>
              <a:ext uri="{FF2B5EF4-FFF2-40B4-BE49-F238E27FC236}">
                <a16:creationId xmlns:a16="http://schemas.microsoft.com/office/drawing/2014/main" id="{EA2520EB-C152-4671-987E-C1E863154DC8}"/>
              </a:ext>
            </a:extLst>
          </p:cNvPr>
          <p:cNvGraphicFramePr>
            <a:graphicFrameLocks noChangeAspect="1"/>
          </p:cNvGraphicFramePr>
          <p:nvPr/>
        </p:nvGraphicFramePr>
        <p:xfrm>
          <a:off x="1981200" y="2209800"/>
          <a:ext cx="1143000" cy="987425"/>
        </p:xfrm>
        <a:graphic>
          <a:graphicData uri="http://schemas.openxmlformats.org/presentationml/2006/ole">
            <mc:AlternateContent xmlns:mc="http://schemas.openxmlformats.org/markup-compatibility/2006">
              <mc:Choice xmlns:v="urn:schemas-microsoft-com:vml" Requires="v">
                <p:oleObj name="Equation" r:id="rId2" imgW="523800" imgH="447765" progId="Equation.DSMT4">
                  <p:embed/>
                </p:oleObj>
              </mc:Choice>
              <mc:Fallback>
                <p:oleObj name="Equation" r:id="rId2" imgW="523800" imgH="447765" progId="Equation.DSMT4">
                  <p:embed/>
                  <p:pic>
                    <p:nvPicPr>
                      <p:cNvPr id="4" name="Object 14">
                        <a:extLst>
                          <a:ext uri="{FF2B5EF4-FFF2-40B4-BE49-F238E27FC236}">
                            <a16:creationId xmlns:a16="http://schemas.microsoft.com/office/drawing/2014/main" id="{EA2520EB-C152-4671-987E-C1E863154D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209800"/>
                        <a:ext cx="1143000" cy="98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5" name="Group 7">
            <a:extLst>
              <a:ext uri="{FF2B5EF4-FFF2-40B4-BE49-F238E27FC236}">
                <a16:creationId xmlns:a16="http://schemas.microsoft.com/office/drawing/2014/main" id="{94533EF5-5A21-4196-9CAA-DFE3022884DA}"/>
              </a:ext>
            </a:extLst>
          </p:cNvPr>
          <p:cNvGrpSpPr>
            <a:grpSpLocks/>
          </p:cNvGrpSpPr>
          <p:nvPr/>
        </p:nvGrpSpPr>
        <p:grpSpPr bwMode="auto">
          <a:xfrm>
            <a:off x="1097280" y="3429000"/>
            <a:ext cx="8015287" cy="2108200"/>
            <a:chOff x="279" y="2184"/>
            <a:chExt cx="5228" cy="1246"/>
          </a:xfrm>
        </p:grpSpPr>
        <p:sp>
          <p:nvSpPr>
            <p:cNvPr id="6" name="Rectangle 8">
              <a:extLst>
                <a:ext uri="{FF2B5EF4-FFF2-40B4-BE49-F238E27FC236}">
                  <a16:creationId xmlns:a16="http://schemas.microsoft.com/office/drawing/2014/main" id="{07C41E5B-52D7-4AE7-A2CD-0B4B1CB6D199}"/>
                </a:ext>
              </a:extLst>
            </p:cNvPr>
            <p:cNvSpPr>
              <a:spLocks noChangeArrowheads="1"/>
            </p:cNvSpPr>
            <p:nvPr/>
          </p:nvSpPr>
          <p:spPr bwMode="auto">
            <a:xfrm>
              <a:off x="279" y="2184"/>
              <a:ext cx="5228" cy="1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lIns="90488" tIns="44450" rIns="90488" bIns="4445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80000"/>
                </a:lnSpc>
                <a:spcBef>
                  <a:spcPct val="0"/>
                </a:spcBef>
                <a:buFontTx/>
                <a:buNone/>
              </a:pPr>
              <a:r>
                <a:rPr lang="en-US" altLang="en-US" sz="3600" i="1" dirty="0" err="1">
                  <a:latin typeface="Times New Roman" panose="02020603050405020304" pitchFamily="18" charset="0"/>
                  <a:cs typeface="Times New Roman" panose="02020603050405020304" pitchFamily="18" charset="0"/>
                </a:rPr>
                <a:t>r</a:t>
              </a:r>
              <a:r>
                <a:rPr lang="en-US" altLang="en-US" sz="3600" i="1" baseline="-25000" dirty="0" err="1">
                  <a:latin typeface="Times New Roman" panose="02020603050405020304" pitchFamily="18" charset="0"/>
                  <a:cs typeface="Times New Roman" panose="02020603050405020304" pitchFamily="18" charset="0"/>
                </a:rPr>
                <a:t>p</a:t>
              </a:r>
              <a:r>
                <a:rPr lang="en-US" altLang="en-US" sz="3600" b="1"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 Average return on the portfolio </a:t>
              </a:r>
            </a:p>
            <a:p>
              <a:pPr lvl="1">
                <a:lnSpc>
                  <a:spcPct val="80000"/>
                </a:lnSpc>
                <a:spcBef>
                  <a:spcPct val="0"/>
                </a:spcBef>
                <a:buFontTx/>
                <a:buNone/>
              </a:pPr>
              <a:r>
                <a:rPr lang="en-US" altLang="en-US" sz="3200" dirty="0">
                  <a:latin typeface="Times New Roman" panose="02020603050405020304" pitchFamily="18" charset="0"/>
                  <a:cs typeface="Times New Roman" panose="02020603050405020304" pitchFamily="18" charset="0"/>
                </a:rPr>
                <a:t>   </a:t>
              </a:r>
            </a:p>
            <a:p>
              <a:pPr>
                <a:lnSpc>
                  <a:spcPct val="80000"/>
                </a:lnSpc>
                <a:spcBef>
                  <a:spcPct val="0"/>
                </a:spcBef>
                <a:buFontTx/>
                <a:buNone/>
              </a:pPr>
              <a:r>
                <a:rPr lang="en-US" altLang="en-US" i="1" dirty="0">
                  <a:latin typeface="Times New Roman" panose="02020603050405020304" pitchFamily="18" charset="0"/>
                  <a:cs typeface="Times New Roman" panose="02020603050405020304" pitchFamily="18" charset="0"/>
                </a:rPr>
                <a:t>r</a:t>
              </a:r>
              <a:r>
                <a:rPr lang="en-US" altLang="en-US" i="1" baseline="-25000" dirty="0">
                  <a:latin typeface="Times New Roman" panose="02020603050405020304" pitchFamily="18" charset="0"/>
                  <a:cs typeface="Times New Roman" panose="02020603050405020304" pitchFamily="18" charset="0"/>
                </a:rPr>
                <a:t>f</a:t>
              </a:r>
              <a:r>
                <a:rPr lang="en-US" altLang="en-US" i="1" dirty="0">
                  <a:latin typeface="Times New Roman" panose="02020603050405020304" pitchFamily="18" charset="0"/>
                  <a:cs typeface="Times New Roman" panose="02020603050405020304" pitchFamily="18" charset="0"/>
                </a:rPr>
                <a:t> = </a:t>
              </a:r>
              <a:r>
                <a:rPr lang="en-US" altLang="en-US" dirty="0">
                  <a:latin typeface="Times New Roman" panose="02020603050405020304" pitchFamily="18" charset="0"/>
                  <a:cs typeface="Times New Roman" panose="02020603050405020304" pitchFamily="18" charset="0"/>
                </a:rPr>
                <a:t>Average risk-free rate</a:t>
              </a:r>
            </a:p>
            <a:p>
              <a:pPr>
                <a:lnSpc>
                  <a:spcPct val="80000"/>
                </a:lnSpc>
                <a:spcBef>
                  <a:spcPct val="0"/>
                </a:spcBef>
                <a:buFontTx/>
                <a:buNone/>
              </a:pPr>
              <a:endParaRPr lang="en-US" altLang="en-US" dirty="0">
                <a:latin typeface="Times New Roman" panose="02020603050405020304" pitchFamily="18" charset="0"/>
                <a:cs typeface="Times New Roman" panose="02020603050405020304" pitchFamily="18" charset="0"/>
              </a:endParaRPr>
            </a:p>
            <a:p>
              <a:pPr>
                <a:lnSpc>
                  <a:spcPct val="80000"/>
                </a:lnSpc>
                <a:spcBef>
                  <a:spcPct val="0"/>
                </a:spcBef>
                <a:buFontTx/>
                <a:buNone/>
              </a:pPr>
              <a:r>
                <a:rPr lang="en-US" altLang="en-US" i="1" dirty="0" err="1">
                  <a:latin typeface="Times New Roman" panose="02020603050405020304" pitchFamily="18" charset="0"/>
                  <a:cs typeface="Times New Roman" panose="02020603050405020304" pitchFamily="18" charset="0"/>
                </a:rPr>
                <a:t>ß</a:t>
              </a:r>
              <a:r>
                <a:rPr lang="en-US" altLang="en-US" i="1" baseline="-25000" dirty="0" err="1">
                  <a:latin typeface="Times New Roman" panose="02020603050405020304" pitchFamily="18" charset="0"/>
                  <a:cs typeface="Times New Roman" panose="02020603050405020304" pitchFamily="18" charset="0"/>
                </a:rPr>
                <a:t>p</a:t>
              </a:r>
              <a:r>
                <a:rPr lang="en-US" altLang="en-US" i="1" baseline="-25000"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 Weighted average beta for portfolio</a:t>
              </a:r>
            </a:p>
          </p:txBody>
        </p:sp>
        <p:sp>
          <p:nvSpPr>
            <p:cNvPr id="7" name="Line 9">
              <a:extLst>
                <a:ext uri="{FF2B5EF4-FFF2-40B4-BE49-F238E27FC236}">
                  <a16:creationId xmlns:a16="http://schemas.microsoft.com/office/drawing/2014/main" id="{787EF9B2-95FC-4D7C-8548-A38C82CDB6C6}"/>
                </a:ext>
              </a:extLst>
            </p:cNvPr>
            <p:cNvSpPr>
              <a:spLocks noChangeShapeType="1"/>
            </p:cNvSpPr>
            <p:nvPr/>
          </p:nvSpPr>
          <p:spPr bwMode="auto">
            <a:xfrm>
              <a:off x="288" y="2208"/>
              <a:ext cx="144"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50800">
                  <a:solidFill>
                    <a:srgbClr val="000000"/>
                  </a:solidFill>
                  <a:round/>
                  <a:headEnd/>
                  <a:tailEnd/>
                </a14:hiddenLine>
              </a:ext>
            </a:extLst>
          </p:spPr>
          <p:txBody>
            <a:bodyPr wrap="none" anchor="ctr"/>
            <a:lstStyle/>
            <a:p>
              <a:endParaRPr lang="en-IN"/>
            </a:p>
          </p:txBody>
        </p:sp>
        <p:sp>
          <p:nvSpPr>
            <p:cNvPr id="8" name="Line 10">
              <a:extLst>
                <a:ext uri="{FF2B5EF4-FFF2-40B4-BE49-F238E27FC236}">
                  <a16:creationId xmlns:a16="http://schemas.microsoft.com/office/drawing/2014/main" id="{D2F25E31-67ED-4878-9EA9-5CFDF4210715}"/>
                </a:ext>
              </a:extLst>
            </p:cNvPr>
            <p:cNvSpPr>
              <a:spLocks noChangeShapeType="1"/>
            </p:cNvSpPr>
            <p:nvPr/>
          </p:nvSpPr>
          <p:spPr bwMode="auto">
            <a:xfrm>
              <a:off x="288" y="2772"/>
              <a:ext cx="144"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50800">
                  <a:solidFill>
                    <a:srgbClr val="000000"/>
                  </a:solidFill>
                  <a:round/>
                  <a:headEnd/>
                  <a:tailEnd/>
                </a14:hiddenLine>
              </a:ext>
            </a:extLst>
          </p:spPr>
          <p:txBody>
            <a:bodyPr wrap="none" anchor="ctr"/>
            <a:lstStyle/>
            <a:p>
              <a:endParaRPr lang="en-IN"/>
            </a:p>
          </p:txBody>
        </p:sp>
      </p:grpSp>
      <p:sp>
        <p:nvSpPr>
          <p:cNvPr id="9" name="Line 11">
            <a:extLst>
              <a:ext uri="{FF2B5EF4-FFF2-40B4-BE49-F238E27FC236}">
                <a16:creationId xmlns:a16="http://schemas.microsoft.com/office/drawing/2014/main" id="{980F0E79-937E-42B7-8EF6-4E449A503840}"/>
              </a:ext>
            </a:extLst>
          </p:cNvPr>
          <p:cNvSpPr>
            <a:spLocks noChangeShapeType="1"/>
          </p:cNvSpPr>
          <p:nvPr/>
        </p:nvSpPr>
        <p:spPr bwMode="auto">
          <a:xfrm>
            <a:off x="1212574" y="3469607"/>
            <a:ext cx="203304"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0" name="Line 12">
            <a:extLst>
              <a:ext uri="{FF2B5EF4-FFF2-40B4-BE49-F238E27FC236}">
                <a16:creationId xmlns:a16="http://schemas.microsoft.com/office/drawing/2014/main" id="{A2DE3C4C-AA3F-441C-980B-73CA8C70AAD2}"/>
              </a:ext>
            </a:extLst>
          </p:cNvPr>
          <p:cNvSpPr>
            <a:spLocks noChangeShapeType="1"/>
          </p:cNvSpPr>
          <p:nvPr/>
        </p:nvSpPr>
        <p:spPr bwMode="auto">
          <a:xfrm>
            <a:off x="1143008" y="4313582"/>
            <a:ext cx="3048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Tree>
    <p:extLst>
      <p:ext uri="{BB962C8B-B14F-4D97-AF65-F5344CB8AC3E}">
        <p14:creationId xmlns:p14="http://schemas.microsoft.com/office/powerpoint/2010/main" val="760626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9A7E-8070-4371-B268-AB9D8D06D5EF}"/>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Risk Adjusted Performance: Jensen</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A1DBEB-944F-4C49-9B89-F91981CD9431}"/>
              </a:ext>
            </a:extLst>
          </p:cNvPr>
          <p:cNvSpPr>
            <a:spLocks noGrp="1"/>
          </p:cNvSpPr>
          <p:nvPr>
            <p:ph idx="1"/>
          </p:nvPr>
        </p:nvSpPr>
        <p:spPr>
          <a:xfrm>
            <a:off x="715617" y="1845733"/>
            <a:ext cx="10992679" cy="4460313"/>
          </a:xfrm>
        </p:spPr>
        <p:txBody>
          <a:bodyPr>
            <a:normAutofit/>
          </a:bodyPr>
          <a:lstStyle/>
          <a:p>
            <a:r>
              <a:rPr lang="en-US" sz="2400" b="1" dirty="0">
                <a:latin typeface="Times New Roman" panose="02020603050405020304" pitchFamily="18" charset="0"/>
                <a:cs typeface="Times New Roman" panose="02020603050405020304" pitchFamily="18" charset="0"/>
              </a:rPr>
              <a:t>Jensen’s Measure – </a:t>
            </a:r>
            <a:r>
              <a:rPr lang="en-US" sz="2400" dirty="0">
                <a:latin typeface="Times New Roman" panose="02020603050405020304" pitchFamily="18" charset="0"/>
                <a:cs typeface="Times New Roman" panose="02020603050405020304" pitchFamily="18" charset="0"/>
              </a:rPr>
              <a:t>Average return on portfolio over and above predicted by CAPM</a:t>
            </a: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endParaRPr lang="en-IN" sz="2400" dirty="0">
              <a:latin typeface="Times New Roman" panose="02020603050405020304" pitchFamily="18" charset="0"/>
              <a:cs typeface="Times New Roman" panose="02020603050405020304" pitchFamily="18" charset="0"/>
            </a:endParaRPr>
          </a:p>
        </p:txBody>
      </p:sp>
      <p:graphicFrame>
        <p:nvGraphicFramePr>
          <p:cNvPr id="4" name="Object 21">
            <a:extLst>
              <a:ext uri="{FF2B5EF4-FFF2-40B4-BE49-F238E27FC236}">
                <a16:creationId xmlns:a16="http://schemas.microsoft.com/office/drawing/2014/main" id="{4933AE8A-8DD3-4053-A447-4AB101AE5321}"/>
              </a:ext>
            </a:extLst>
          </p:cNvPr>
          <p:cNvGraphicFramePr>
            <a:graphicFrameLocks noChangeAspect="1"/>
          </p:cNvGraphicFramePr>
          <p:nvPr>
            <p:extLst>
              <p:ext uri="{D42A27DB-BD31-4B8C-83A1-F6EECF244321}">
                <p14:modId xmlns:p14="http://schemas.microsoft.com/office/powerpoint/2010/main" val="585365036"/>
              </p:ext>
            </p:extLst>
          </p:nvPr>
        </p:nvGraphicFramePr>
        <p:xfrm>
          <a:off x="1222513" y="2282687"/>
          <a:ext cx="3429000" cy="609600"/>
        </p:xfrm>
        <a:graphic>
          <a:graphicData uri="http://schemas.openxmlformats.org/presentationml/2006/ole">
            <mc:AlternateContent xmlns:mc="http://schemas.openxmlformats.org/markup-compatibility/2006">
              <mc:Choice xmlns:v="urn:schemas-microsoft-com:vml" Requires="v">
                <p:oleObj name="Equation" r:id="rId2" imgW="1676430" imgH="266610" progId="Equation.DSMT4">
                  <p:embed/>
                </p:oleObj>
              </mc:Choice>
              <mc:Fallback>
                <p:oleObj name="Equation" r:id="rId2" imgW="1676430" imgH="266610" progId="Equation.DSMT4">
                  <p:embed/>
                  <p:pic>
                    <p:nvPicPr>
                      <p:cNvPr id="4" name="Object 21">
                        <a:extLst>
                          <a:ext uri="{FF2B5EF4-FFF2-40B4-BE49-F238E27FC236}">
                            <a16:creationId xmlns:a16="http://schemas.microsoft.com/office/drawing/2014/main" id="{4933AE8A-8DD3-4053-A447-4AB101AE53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2513" y="2282687"/>
                        <a:ext cx="3429000"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Rectangle 12">
            <a:extLst>
              <a:ext uri="{FF2B5EF4-FFF2-40B4-BE49-F238E27FC236}">
                <a16:creationId xmlns:a16="http://schemas.microsoft.com/office/drawing/2014/main" id="{A6FB5EEA-D6FF-40CB-84EC-113E8D25520B}"/>
              </a:ext>
            </a:extLst>
          </p:cNvPr>
          <p:cNvSpPr>
            <a:spLocks noChangeArrowheads="1"/>
          </p:cNvSpPr>
          <p:nvPr/>
        </p:nvSpPr>
        <p:spPr bwMode="auto">
          <a:xfrm>
            <a:off x="879336" y="2716090"/>
            <a:ext cx="8489950" cy="358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lIns="90488" tIns="44450" rIns="90488" bIns="4445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70000"/>
              </a:lnSpc>
              <a:spcBef>
                <a:spcPct val="0"/>
              </a:spcBef>
              <a:buFontTx/>
              <a:buNone/>
            </a:pPr>
            <a:endParaRPr lang="en-US" altLang="en-US" i="1" dirty="0">
              <a:latin typeface="Times New Roman" panose="02020603050405020304" pitchFamily="18" charset="0"/>
              <a:cs typeface="Times New Roman" panose="02020603050405020304" pitchFamily="18" charset="0"/>
            </a:endParaRPr>
          </a:p>
          <a:p>
            <a:pPr>
              <a:lnSpc>
                <a:spcPct val="70000"/>
              </a:lnSpc>
              <a:spcBef>
                <a:spcPct val="0"/>
              </a:spcBef>
              <a:buNone/>
            </a:pPr>
            <a:r>
              <a:rPr lang="el-GR" dirty="0">
                <a:latin typeface="Times New Roman" panose="02020603050405020304" pitchFamily="18" charset="0"/>
                <a:cs typeface="Times New Roman" panose="02020603050405020304" pitchFamily="18" charset="0"/>
              </a:rPr>
              <a:t>α</a:t>
            </a:r>
            <a:r>
              <a:rPr lang="el-GR" baseline="-25000" dirty="0">
                <a:latin typeface="Times New Roman" panose="02020603050405020304" pitchFamily="18" charset="0"/>
                <a:cs typeface="Times New Roman" panose="02020603050405020304" pitchFamily="18" charset="0"/>
              </a:rPr>
              <a:t>ρ</a:t>
            </a:r>
            <a:r>
              <a:rPr lang="en-US" dirty="0"/>
              <a:t> </a:t>
            </a:r>
            <a:r>
              <a:rPr lang="en-US" dirty="0">
                <a:latin typeface="Times New Roman" panose="02020603050405020304" pitchFamily="18" charset="0"/>
                <a:cs typeface="Times New Roman" panose="02020603050405020304" pitchFamily="18" charset="0"/>
              </a:rPr>
              <a:t>=</a:t>
            </a:r>
            <a:r>
              <a:rPr lang="en-US" sz="3600"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Alpha for the portfolio</a:t>
            </a:r>
          </a:p>
          <a:p>
            <a:pPr>
              <a:lnSpc>
                <a:spcPct val="70000"/>
              </a:lnSpc>
              <a:spcBef>
                <a:spcPct val="0"/>
              </a:spcBef>
              <a:buFontTx/>
              <a:buNone/>
            </a:pPr>
            <a:endParaRPr lang="en-US" altLang="en-US" i="1" dirty="0">
              <a:latin typeface="Times New Roman" panose="02020603050405020304" pitchFamily="18" charset="0"/>
              <a:cs typeface="Times New Roman" panose="02020603050405020304" pitchFamily="18" charset="0"/>
            </a:endParaRPr>
          </a:p>
          <a:p>
            <a:pPr>
              <a:lnSpc>
                <a:spcPct val="70000"/>
              </a:lnSpc>
              <a:spcBef>
                <a:spcPct val="0"/>
              </a:spcBef>
              <a:buFontTx/>
              <a:buNone/>
            </a:pPr>
            <a:r>
              <a:rPr lang="en-US" altLang="en-US" i="1" dirty="0" err="1">
                <a:latin typeface="Times New Roman" panose="02020603050405020304" pitchFamily="18" charset="0"/>
                <a:cs typeface="Times New Roman" panose="02020603050405020304" pitchFamily="18" charset="0"/>
              </a:rPr>
              <a:t>r</a:t>
            </a:r>
            <a:r>
              <a:rPr lang="en-US" altLang="en-US" b="1" i="1" baseline="-25000" dirty="0" err="1">
                <a:latin typeface="Times New Roman" panose="02020603050405020304" pitchFamily="18" charset="0"/>
                <a:cs typeface="Times New Roman" panose="02020603050405020304" pitchFamily="18" charset="0"/>
              </a:rPr>
              <a:t>p</a:t>
            </a:r>
            <a:r>
              <a:rPr lang="en-US" altLang="en-US" b="1" dirty="0">
                <a:latin typeface="Times New Roman" panose="02020603050405020304" pitchFamily="18" charset="0"/>
                <a:cs typeface="Times New Roman" panose="02020603050405020304" pitchFamily="18" charset="0"/>
              </a:rPr>
              <a:t>  =  </a:t>
            </a:r>
            <a:r>
              <a:rPr lang="en-US" altLang="en-US" dirty="0">
                <a:latin typeface="Times New Roman" panose="02020603050405020304" pitchFamily="18" charset="0"/>
                <a:cs typeface="Times New Roman" panose="02020603050405020304" pitchFamily="18" charset="0"/>
              </a:rPr>
              <a:t>Average return on the portfolio</a:t>
            </a:r>
          </a:p>
          <a:p>
            <a:pPr>
              <a:lnSpc>
                <a:spcPct val="70000"/>
              </a:lnSpc>
              <a:spcBef>
                <a:spcPct val="0"/>
              </a:spcBef>
              <a:buFontTx/>
              <a:buNone/>
            </a:pPr>
            <a:endParaRPr lang="en-US" altLang="en-US" i="1" dirty="0">
              <a:latin typeface="Times New Roman" panose="02020603050405020304" pitchFamily="18" charset="0"/>
              <a:cs typeface="Times New Roman" panose="02020603050405020304" pitchFamily="18" charset="0"/>
            </a:endParaRPr>
          </a:p>
          <a:p>
            <a:pPr>
              <a:lnSpc>
                <a:spcPct val="70000"/>
              </a:lnSpc>
              <a:spcBef>
                <a:spcPct val="0"/>
              </a:spcBef>
              <a:buFontTx/>
              <a:buNone/>
            </a:pPr>
            <a:r>
              <a:rPr lang="en-US" altLang="en-US" i="1" dirty="0" err="1">
                <a:latin typeface="Times New Roman" panose="02020603050405020304" pitchFamily="18" charset="0"/>
                <a:cs typeface="Times New Roman" panose="02020603050405020304" pitchFamily="18" charset="0"/>
              </a:rPr>
              <a:t>ß</a:t>
            </a:r>
            <a:r>
              <a:rPr lang="en-US" altLang="en-US" i="1" baseline="-25000" dirty="0" err="1">
                <a:latin typeface="Times New Roman" panose="02020603050405020304" pitchFamily="18" charset="0"/>
                <a:cs typeface="Times New Roman" panose="02020603050405020304" pitchFamily="18" charset="0"/>
              </a:rPr>
              <a:t>p</a:t>
            </a:r>
            <a:r>
              <a:rPr lang="en-US" altLang="en-US" i="1"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  Weighted average Beta</a:t>
            </a:r>
          </a:p>
          <a:p>
            <a:pPr>
              <a:lnSpc>
                <a:spcPct val="70000"/>
              </a:lnSpc>
              <a:spcBef>
                <a:spcPct val="0"/>
              </a:spcBef>
              <a:buFontTx/>
              <a:buNone/>
            </a:pPr>
            <a:endParaRPr lang="en-US" altLang="en-US" dirty="0">
              <a:latin typeface="Times New Roman" panose="02020603050405020304" pitchFamily="18" charset="0"/>
              <a:cs typeface="Times New Roman" panose="02020603050405020304" pitchFamily="18" charset="0"/>
            </a:endParaRPr>
          </a:p>
          <a:p>
            <a:pPr>
              <a:lnSpc>
                <a:spcPct val="70000"/>
              </a:lnSpc>
              <a:spcBef>
                <a:spcPct val="0"/>
              </a:spcBef>
              <a:buFontTx/>
              <a:buNone/>
            </a:pPr>
            <a:r>
              <a:rPr lang="en-US" altLang="en-US" i="1" dirty="0">
                <a:latin typeface="Times New Roman" panose="02020603050405020304" pitchFamily="18" charset="0"/>
                <a:cs typeface="Times New Roman" panose="02020603050405020304" pitchFamily="18" charset="0"/>
              </a:rPr>
              <a:t>r</a:t>
            </a:r>
            <a:r>
              <a:rPr lang="en-US" altLang="en-US" i="1" baseline="-25000" dirty="0">
                <a:latin typeface="Times New Roman" panose="02020603050405020304" pitchFamily="18" charset="0"/>
                <a:cs typeface="Times New Roman" panose="02020603050405020304" pitchFamily="18" charset="0"/>
              </a:rPr>
              <a:t>f</a:t>
            </a:r>
            <a:r>
              <a:rPr lang="en-US" altLang="en-US" dirty="0">
                <a:latin typeface="Times New Roman" panose="02020603050405020304" pitchFamily="18" charset="0"/>
                <a:cs typeface="Times New Roman" panose="02020603050405020304" pitchFamily="18" charset="0"/>
              </a:rPr>
              <a:t>   =  Average risk-free rate</a:t>
            </a:r>
          </a:p>
          <a:p>
            <a:pPr>
              <a:lnSpc>
                <a:spcPct val="70000"/>
              </a:lnSpc>
              <a:spcBef>
                <a:spcPct val="0"/>
              </a:spcBef>
              <a:buFontTx/>
              <a:buNone/>
            </a:pPr>
            <a:endParaRPr lang="en-US" altLang="en-US" dirty="0">
              <a:latin typeface="Times New Roman" panose="02020603050405020304" pitchFamily="18" charset="0"/>
              <a:cs typeface="Times New Roman" panose="02020603050405020304" pitchFamily="18" charset="0"/>
            </a:endParaRPr>
          </a:p>
          <a:p>
            <a:pPr>
              <a:lnSpc>
                <a:spcPct val="70000"/>
              </a:lnSpc>
              <a:spcBef>
                <a:spcPct val="0"/>
              </a:spcBef>
              <a:buFontTx/>
              <a:buNone/>
            </a:pPr>
            <a:r>
              <a:rPr lang="en-US" altLang="en-US" i="1" dirty="0">
                <a:latin typeface="Times New Roman" panose="02020603050405020304" pitchFamily="18" charset="0"/>
                <a:cs typeface="Times New Roman" panose="02020603050405020304" pitchFamily="18" charset="0"/>
              </a:rPr>
              <a:t>r</a:t>
            </a:r>
            <a:r>
              <a:rPr lang="en-US" altLang="en-US" i="1" baseline="-25000" dirty="0">
                <a:latin typeface="Times New Roman" panose="02020603050405020304" pitchFamily="18" charset="0"/>
                <a:cs typeface="Times New Roman" panose="02020603050405020304" pitchFamily="18" charset="0"/>
              </a:rPr>
              <a:t>m</a:t>
            </a:r>
            <a:r>
              <a:rPr lang="en-US" altLang="en-US" dirty="0">
                <a:latin typeface="Times New Roman" panose="02020603050405020304" pitchFamily="18" charset="0"/>
                <a:cs typeface="Times New Roman" panose="02020603050405020304" pitchFamily="18" charset="0"/>
              </a:rPr>
              <a:t>  =  Average return on market index portfolio</a:t>
            </a:r>
            <a:endParaRPr lang="en-US" altLang="en-US" sz="3600" dirty="0">
              <a:latin typeface="Times New Roman" panose="02020603050405020304" pitchFamily="18" charset="0"/>
              <a:cs typeface="Times New Roman" panose="02020603050405020304" pitchFamily="18" charset="0"/>
            </a:endParaRPr>
          </a:p>
        </p:txBody>
      </p:sp>
      <p:sp>
        <p:nvSpPr>
          <p:cNvPr id="7" name="Line 18">
            <a:extLst>
              <a:ext uri="{FF2B5EF4-FFF2-40B4-BE49-F238E27FC236}">
                <a16:creationId xmlns:a16="http://schemas.microsoft.com/office/drawing/2014/main" id="{DF6276F0-5FDE-40F5-B5D6-186ECD2DD366}"/>
              </a:ext>
            </a:extLst>
          </p:cNvPr>
          <p:cNvSpPr>
            <a:spLocks noChangeShapeType="1"/>
          </p:cNvSpPr>
          <p:nvPr/>
        </p:nvSpPr>
        <p:spPr bwMode="auto">
          <a:xfrm>
            <a:off x="920888" y="3816277"/>
            <a:ext cx="30162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 name="Line 19">
            <a:extLst>
              <a:ext uri="{FF2B5EF4-FFF2-40B4-BE49-F238E27FC236}">
                <a16:creationId xmlns:a16="http://schemas.microsoft.com/office/drawing/2014/main" id="{9A564131-34C0-41A3-A6B1-D311867D1910}"/>
              </a:ext>
            </a:extLst>
          </p:cNvPr>
          <p:cNvSpPr>
            <a:spLocks noChangeShapeType="1"/>
          </p:cNvSpPr>
          <p:nvPr/>
        </p:nvSpPr>
        <p:spPr bwMode="auto">
          <a:xfrm>
            <a:off x="944880" y="5108713"/>
            <a:ext cx="304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 name="Line 20">
            <a:extLst>
              <a:ext uri="{FF2B5EF4-FFF2-40B4-BE49-F238E27FC236}">
                <a16:creationId xmlns:a16="http://schemas.microsoft.com/office/drawing/2014/main" id="{4E2FDA4E-4843-4CFA-801B-542C7EF707C4}"/>
              </a:ext>
            </a:extLst>
          </p:cNvPr>
          <p:cNvSpPr>
            <a:spLocks noChangeShapeType="1"/>
          </p:cNvSpPr>
          <p:nvPr/>
        </p:nvSpPr>
        <p:spPr bwMode="auto">
          <a:xfrm>
            <a:off x="944880" y="5869094"/>
            <a:ext cx="304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Tree>
    <p:extLst>
      <p:ext uri="{BB962C8B-B14F-4D97-AF65-F5344CB8AC3E}">
        <p14:creationId xmlns:p14="http://schemas.microsoft.com/office/powerpoint/2010/main" val="3687003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038DE-FB3D-44E2-9CAA-0A9EDD00B522}"/>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Information Ratio</a:t>
            </a:r>
            <a:endParaRPr lang="en-IN" dirty="0">
              <a:latin typeface="Times New Roman" panose="02020603050405020304" pitchFamily="18" charset="0"/>
              <a:cs typeface="Times New Roman" panose="02020603050405020304" pitchFamily="18" charset="0"/>
            </a:endParaRPr>
          </a:p>
        </p:txBody>
      </p:sp>
      <p:sp>
        <p:nvSpPr>
          <p:cNvPr id="4" name="Text Box 3">
            <a:extLst>
              <a:ext uri="{FF2B5EF4-FFF2-40B4-BE49-F238E27FC236}">
                <a16:creationId xmlns:a16="http://schemas.microsoft.com/office/drawing/2014/main" id="{BEBED0A4-0C10-400E-B560-EEB3260042EC}"/>
              </a:ext>
            </a:extLst>
          </p:cNvPr>
          <p:cNvSpPr txBox="1">
            <a:spLocks noGrp="1" noChangeArrowheads="1"/>
          </p:cNvSpPr>
          <p:nvPr>
            <p:ph idx="1"/>
          </p:nvPr>
        </p:nvSpPr>
        <p:spPr bwMode="auto">
          <a:xfrm>
            <a:off x="1096963" y="1846263"/>
            <a:ext cx="10058400" cy="590931"/>
          </a:xfrm>
          <a:prstGeom prst="rect">
            <a:avLst/>
          </a:prstGeom>
          <a:noFill/>
          <a:ln w="9525">
            <a:noFill/>
            <a:miter lim="800000"/>
            <a:headEnd/>
            <a:tailEnd/>
          </a:ln>
        </p:spPr>
        <p:txBody>
          <a:bodyPr>
            <a:spAutoFit/>
          </a:bodyPr>
          <a:lstStyle/>
          <a:p>
            <a:pPr eaLnBrk="0" hangingPunct="0">
              <a:spcBef>
                <a:spcPct val="50000"/>
              </a:spcBef>
              <a:defRPr/>
            </a:pPr>
            <a:r>
              <a:rPr lang="en-US" sz="3200" dirty="0">
                <a:latin typeface="Times New Roman" panose="02020603050405020304" pitchFamily="18" charset="0"/>
                <a:cs typeface="Times New Roman" panose="02020603050405020304" pitchFamily="18" charset="0"/>
              </a:rPr>
              <a:t>Information Ratio = </a:t>
            </a:r>
            <a:r>
              <a:rPr lang="en-US" sz="3600" i="1" dirty="0">
                <a:latin typeface="Times New Roman" panose="02020603050405020304" pitchFamily="18" charset="0"/>
                <a:cs typeface="Times New Roman" panose="02020603050405020304" pitchFamily="18" charset="0"/>
              </a:rPr>
              <a:t>α</a:t>
            </a:r>
            <a:r>
              <a:rPr lang="en-US" sz="3600" i="1" baseline="-25000" dirty="0">
                <a:latin typeface="Times New Roman" panose="02020603050405020304" pitchFamily="18" charset="0"/>
                <a:cs typeface="Times New Roman" panose="02020603050405020304" pitchFamily="18" charset="0"/>
              </a:rPr>
              <a:t>p</a:t>
            </a:r>
            <a:r>
              <a:rPr lang="en-US" sz="3600" i="1" dirty="0">
                <a:latin typeface="Times New Roman" panose="02020603050405020304" pitchFamily="18" charset="0"/>
                <a:cs typeface="Times New Roman" panose="02020603050405020304" pitchFamily="18" charset="0"/>
              </a:rPr>
              <a:t> / </a:t>
            </a:r>
            <a:r>
              <a:rPr lang="el-GR" sz="3600" i="1" dirty="0">
                <a:latin typeface="Times New Roman" panose="02020603050405020304" pitchFamily="18" charset="0"/>
                <a:cs typeface="Times New Roman" panose="02020603050405020304" pitchFamily="18" charset="0"/>
              </a:rPr>
              <a:t>σ</a:t>
            </a:r>
            <a:r>
              <a:rPr lang="en-US" sz="3600" i="1" dirty="0">
                <a:latin typeface="Times New Roman" panose="02020603050405020304" pitchFamily="18" charset="0"/>
                <a:cs typeface="Times New Roman" panose="02020603050405020304" pitchFamily="18" charset="0"/>
              </a:rPr>
              <a:t>(e</a:t>
            </a:r>
            <a:r>
              <a:rPr lang="en-US" sz="3600" i="1" baseline="-25000" dirty="0">
                <a:latin typeface="Times New Roman" panose="02020603050405020304" pitchFamily="18" charset="0"/>
                <a:cs typeface="Times New Roman" panose="02020603050405020304" pitchFamily="18" charset="0"/>
              </a:rPr>
              <a:t>p</a:t>
            </a:r>
            <a:r>
              <a:rPr lang="en-US" sz="3600" i="1" dirty="0">
                <a:latin typeface="Times New Roman" panose="02020603050405020304" pitchFamily="18" charset="0"/>
                <a:cs typeface="Times New Roman" panose="02020603050405020304" pitchFamily="18" charset="0"/>
              </a:rPr>
              <a:t>)</a:t>
            </a:r>
          </a:p>
        </p:txBody>
      </p:sp>
      <p:sp>
        <p:nvSpPr>
          <p:cNvPr id="5" name="Text Box 4">
            <a:extLst>
              <a:ext uri="{FF2B5EF4-FFF2-40B4-BE49-F238E27FC236}">
                <a16:creationId xmlns:a16="http://schemas.microsoft.com/office/drawing/2014/main" id="{0F0CBD74-D497-48A2-8867-088738954C3C}"/>
              </a:ext>
            </a:extLst>
          </p:cNvPr>
          <p:cNvSpPr txBox="1">
            <a:spLocks noChangeArrowheads="1"/>
          </p:cNvSpPr>
          <p:nvPr/>
        </p:nvSpPr>
        <p:spPr bwMode="auto">
          <a:xfrm>
            <a:off x="967408" y="2971166"/>
            <a:ext cx="9647583" cy="2149475"/>
          </a:xfrm>
          <a:prstGeom prst="rect">
            <a:avLst/>
          </a:prstGeom>
          <a:noFill/>
          <a:ln w="9525">
            <a:noFill/>
            <a:miter lim="800000"/>
            <a:headEnd/>
            <a:tailEnd/>
          </a:ln>
        </p:spPr>
        <p:txBody>
          <a:bodyPr wrap="square">
            <a:spAutoFit/>
          </a:bodyPr>
          <a:lstStyle/>
          <a:p>
            <a:pPr algn="just" eaLnBrk="0" hangingPunct="0">
              <a:spcBef>
                <a:spcPct val="50000"/>
              </a:spcBef>
              <a:defRPr/>
            </a:pPr>
            <a:r>
              <a:rPr lang="en-US" sz="3000" dirty="0">
                <a:latin typeface="Times New Roman" panose="02020603050405020304" pitchFamily="18" charset="0"/>
                <a:cs typeface="Times New Roman" panose="02020603050405020304" pitchFamily="18" charset="0"/>
              </a:rPr>
              <a:t>The information ratio divides the alpha of the portfolio by the nonsystematic risk.</a:t>
            </a:r>
          </a:p>
          <a:p>
            <a:pPr algn="just" eaLnBrk="0" hangingPunct="0">
              <a:spcBef>
                <a:spcPct val="50000"/>
              </a:spcBef>
              <a:defRPr/>
            </a:pPr>
            <a:r>
              <a:rPr lang="en-US" sz="3000" dirty="0">
                <a:latin typeface="Times New Roman" panose="02020603050405020304" pitchFamily="18" charset="0"/>
                <a:cs typeface="Times New Roman" panose="02020603050405020304" pitchFamily="18" charset="0"/>
              </a:rPr>
              <a:t>Nonsystematic risk could, in theory, be eliminated by diversification.</a:t>
            </a:r>
          </a:p>
        </p:txBody>
      </p:sp>
    </p:spTree>
    <p:extLst>
      <p:ext uri="{BB962C8B-B14F-4D97-AF65-F5344CB8AC3E}">
        <p14:creationId xmlns:p14="http://schemas.microsoft.com/office/powerpoint/2010/main" val="112984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68B4-4E4C-4489-AD78-615C965384D3}"/>
              </a:ext>
            </a:extLst>
          </p:cNvPr>
          <p:cNvSpPr>
            <a:spLocks noGrp="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M</a:t>
            </a:r>
            <a:r>
              <a:rPr lang="en-US" altLang="en-US" baseline="40000" dirty="0">
                <a:latin typeface="Times New Roman" panose="02020603050405020304" pitchFamily="18" charset="0"/>
                <a:cs typeface="Times New Roman" panose="02020603050405020304" pitchFamily="18" charset="0"/>
              </a:rPr>
              <a:t>2</a:t>
            </a:r>
            <a:r>
              <a:rPr lang="en-US" altLang="en-US" baseline="30000"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Measure</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F2479DF-0A74-4A71-8B64-9F3D632E33C3}"/>
              </a:ext>
            </a:extLst>
          </p:cNvPr>
          <p:cNvSpPr>
            <a:spLocks noGrp="1"/>
          </p:cNvSpPr>
          <p:nvPr>
            <p:ph idx="1"/>
          </p:nvPr>
        </p:nvSpPr>
        <p:spPr/>
        <p:txBody>
          <a:bodyPr/>
          <a:lstStyle/>
          <a:p>
            <a:pPr algn="just"/>
            <a:r>
              <a:rPr lang="en-US" altLang="en-US" sz="2400" dirty="0">
                <a:latin typeface="Times New Roman" panose="02020603050405020304" pitchFamily="18" charset="0"/>
                <a:cs typeface="Times New Roman" panose="02020603050405020304" pitchFamily="18" charset="0"/>
              </a:rPr>
              <a:t>Developed by Modigliani and Modigliani</a:t>
            </a:r>
          </a:p>
          <a:p>
            <a:pPr algn="just"/>
            <a:r>
              <a:rPr lang="en-US" altLang="en-US" sz="2400" dirty="0">
                <a:latin typeface="Times New Roman" panose="02020603050405020304" pitchFamily="18" charset="0"/>
                <a:cs typeface="Times New Roman" panose="02020603050405020304" pitchFamily="18" charset="0"/>
              </a:rPr>
              <a:t>Create an adjusted portfolio P* that combines P with Treasury Bills</a:t>
            </a:r>
          </a:p>
          <a:p>
            <a:pPr algn="just"/>
            <a:r>
              <a:rPr lang="en-US" altLang="en-US" sz="2400" dirty="0">
                <a:latin typeface="Times New Roman" panose="02020603050405020304" pitchFamily="18" charset="0"/>
                <a:cs typeface="Times New Roman" panose="02020603050405020304" pitchFamily="18" charset="0"/>
              </a:rPr>
              <a:t>Set P* to have the same standard deviation as the market index</a:t>
            </a:r>
          </a:p>
          <a:p>
            <a:pPr algn="just"/>
            <a:r>
              <a:rPr lang="en-US" altLang="en-US" sz="2400" dirty="0">
                <a:latin typeface="Times New Roman" panose="02020603050405020304" pitchFamily="18" charset="0"/>
                <a:cs typeface="Times New Roman" panose="02020603050405020304" pitchFamily="18" charset="0"/>
              </a:rPr>
              <a:t>Because the market index and </a:t>
            </a:r>
            <a:r>
              <a:rPr lang="en-US" altLang="en-US" sz="2400" i="1" dirty="0">
                <a:latin typeface="Times New Roman" panose="02020603050405020304" pitchFamily="18" charset="0"/>
                <a:cs typeface="Times New Roman" panose="02020603050405020304" pitchFamily="18" charset="0"/>
              </a:rPr>
              <a:t>P* </a:t>
            </a:r>
            <a:r>
              <a:rPr lang="en-US" altLang="en-US" sz="2400" dirty="0">
                <a:latin typeface="Times New Roman" panose="02020603050405020304" pitchFamily="18" charset="0"/>
                <a:cs typeface="Times New Roman" panose="02020603050405020304" pitchFamily="18" charset="0"/>
              </a:rPr>
              <a:t>have the same standard deviation, their returns are comparable:</a:t>
            </a:r>
          </a:p>
          <a:p>
            <a:pPr algn="just"/>
            <a:endParaRPr lang="en-US" altLang="en-US" sz="2400" dirty="0">
              <a:latin typeface="Times New Roman" panose="02020603050405020304" pitchFamily="18" charset="0"/>
              <a:cs typeface="Times New Roman" panose="02020603050405020304" pitchFamily="18" charset="0"/>
            </a:endParaRPr>
          </a:p>
          <a:p>
            <a:endParaRPr lang="en-IN" dirty="0"/>
          </a:p>
        </p:txBody>
      </p:sp>
      <p:graphicFrame>
        <p:nvGraphicFramePr>
          <p:cNvPr id="4" name="Object 2">
            <a:extLst>
              <a:ext uri="{FF2B5EF4-FFF2-40B4-BE49-F238E27FC236}">
                <a16:creationId xmlns:a16="http://schemas.microsoft.com/office/drawing/2014/main" id="{D63BD5A2-C974-4ADD-BDE1-84DF1F4497FD}"/>
              </a:ext>
            </a:extLst>
          </p:cNvPr>
          <p:cNvGraphicFramePr>
            <a:graphicFrameLocks noChangeAspect="1"/>
          </p:cNvGraphicFramePr>
          <p:nvPr>
            <p:extLst>
              <p:ext uri="{D42A27DB-BD31-4B8C-83A1-F6EECF244321}">
                <p14:modId xmlns:p14="http://schemas.microsoft.com/office/powerpoint/2010/main" val="4136294209"/>
              </p:ext>
            </p:extLst>
          </p:nvPr>
        </p:nvGraphicFramePr>
        <p:xfrm>
          <a:off x="3044687" y="4428849"/>
          <a:ext cx="2362200" cy="669925"/>
        </p:xfrm>
        <a:graphic>
          <a:graphicData uri="http://schemas.openxmlformats.org/presentationml/2006/ole">
            <mc:AlternateContent xmlns:mc="http://schemas.openxmlformats.org/markup-compatibility/2006">
              <mc:Choice xmlns:v="urn:schemas-microsoft-com:vml" Requires="v">
                <p:oleObj name="Equation" r:id="rId2" imgW="809730" imgH="200025" progId="Equation.DSMT4">
                  <p:embed/>
                </p:oleObj>
              </mc:Choice>
              <mc:Fallback>
                <p:oleObj name="Equation" r:id="rId2" imgW="809730" imgH="200025" progId="Equation.DSMT4">
                  <p:embed/>
                  <p:pic>
                    <p:nvPicPr>
                      <p:cNvPr id="4" name="Object 2">
                        <a:extLst>
                          <a:ext uri="{FF2B5EF4-FFF2-40B4-BE49-F238E27FC236}">
                            <a16:creationId xmlns:a16="http://schemas.microsoft.com/office/drawing/2014/main" id="{D63BD5A2-C974-4ADD-BDE1-84DF1F4497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4687" y="4428849"/>
                        <a:ext cx="23622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074387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C94FC-80B6-4B28-9B03-D184D370405D}"/>
              </a:ext>
            </a:extLst>
          </p:cNvPr>
          <p:cNvSpPr>
            <a:spLocks noGrp="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M</a:t>
            </a:r>
            <a:r>
              <a:rPr lang="en-US" altLang="en-US" baseline="44000" dirty="0">
                <a:latin typeface="Times New Roman" panose="02020603050405020304" pitchFamily="18" charset="0"/>
                <a:cs typeface="Times New Roman" panose="02020603050405020304" pitchFamily="18" charset="0"/>
              </a:rPr>
              <a:t>2</a:t>
            </a:r>
            <a:r>
              <a:rPr lang="en-US" altLang="en-US" baseline="30000"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Measure: Example</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547BF09-AACE-4B4B-A4E1-C6B77AE6D4E0}"/>
              </a:ext>
            </a:extLst>
          </p:cNvPr>
          <p:cNvSpPr>
            <a:spLocks noGrp="1"/>
          </p:cNvSpPr>
          <p:nvPr>
            <p:ph idx="1"/>
          </p:nvPr>
        </p:nvSpPr>
        <p:spPr/>
        <p:txBody>
          <a:bodyPr/>
          <a:lstStyle/>
          <a:p>
            <a:pPr>
              <a:spcBef>
                <a:spcPct val="50000"/>
              </a:spcBef>
              <a:buFontTx/>
              <a:buNone/>
            </a:pPr>
            <a:r>
              <a:rPr lang="en-US" altLang="en-US" sz="2400" dirty="0">
                <a:latin typeface="Times New Roman" panose="02020603050405020304" pitchFamily="18" charset="0"/>
                <a:cs typeface="Times New Roman" panose="02020603050405020304" pitchFamily="18" charset="0"/>
              </a:rPr>
              <a:t>Managed Portfolio:  return = 35%	standard deviation = 42%</a:t>
            </a:r>
          </a:p>
          <a:p>
            <a:pPr>
              <a:spcBef>
                <a:spcPct val="50000"/>
              </a:spcBef>
              <a:buFontTx/>
              <a:buNone/>
            </a:pPr>
            <a:r>
              <a:rPr lang="en-US" altLang="en-US" sz="2400" dirty="0">
                <a:latin typeface="Times New Roman" panose="02020603050405020304" pitchFamily="18" charset="0"/>
                <a:cs typeface="Times New Roman" panose="02020603050405020304" pitchFamily="18" charset="0"/>
              </a:rPr>
              <a:t>Market Portfolio:  return = 28%	standard deviation = 30%   </a:t>
            </a:r>
          </a:p>
          <a:p>
            <a:pPr>
              <a:spcBef>
                <a:spcPct val="50000"/>
              </a:spcBef>
              <a:buFontTx/>
              <a:buNone/>
            </a:pPr>
            <a:r>
              <a:rPr lang="en-US" altLang="en-US" sz="2400" dirty="0">
                <a:latin typeface="Times New Roman" panose="02020603050405020304" pitchFamily="18" charset="0"/>
                <a:cs typeface="Times New Roman" panose="02020603050405020304" pitchFamily="18" charset="0"/>
              </a:rPr>
              <a:t>T-bill return = 6%</a:t>
            </a:r>
          </a:p>
          <a:p>
            <a:pPr>
              <a:spcBef>
                <a:spcPct val="50000"/>
              </a:spcBef>
              <a:buFontTx/>
              <a:buNone/>
            </a:pPr>
            <a:r>
              <a:rPr lang="en-US" altLang="en-US" sz="2400" b="1" u="sng" dirty="0">
                <a:latin typeface="Times New Roman" panose="02020603050405020304" pitchFamily="18" charset="0"/>
                <a:cs typeface="Times New Roman" panose="02020603050405020304" pitchFamily="18" charset="0"/>
              </a:rPr>
              <a:t>P* Portfolio:</a:t>
            </a:r>
          </a:p>
          <a:p>
            <a:pPr>
              <a:spcBef>
                <a:spcPct val="50000"/>
              </a:spcBef>
              <a:buFontTx/>
              <a:buNone/>
            </a:pPr>
            <a:r>
              <a:rPr lang="en-US" altLang="en-US" sz="2400" dirty="0">
                <a:latin typeface="Times New Roman" panose="02020603050405020304" pitchFamily="18" charset="0"/>
                <a:cs typeface="Times New Roman" panose="02020603050405020304" pitchFamily="18" charset="0"/>
              </a:rPr>
              <a:t>30/42 = .714 in  P  and  (1-.714) or .286 in  T-bills</a:t>
            </a:r>
          </a:p>
          <a:p>
            <a:pPr>
              <a:spcBef>
                <a:spcPct val="50000"/>
              </a:spcBef>
              <a:buFontTx/>
              <a:buNone/>
            </a:pPr>
            <a:r>
              <a:rPr lang="en-US" altLang="en-US" sz="2400" dirty="0">
                <a:latin typeface="Times New Roman" panose="02020603050405020304" pitchFamily="18" charset="0"/>
                <a:cs typeface="Times New Roman" panose="02020603050405020304" pitchFamily="18" charset="0"/>
              </a:rPr>
              <a:t>The return on P* is (.714) (.35) + (.286) (.06) = 26.7%</a:t>
            </a:r>
          </a:p>
          <a:p>
            <a:pPr>
              <a:spcBef>
                <a:spcPct val="50000"/>
              </a:spcBef>
              <a:buFontTx/>
              <a:buNone/>
            </a:pPr>
            <a:r>
              <a:rPr lang="en-US" altLang="en-US" sz="2400" dirty="0">
                <a:latin typeface="Times New Roman" panose="02020603050405020304" pitchFamily="18" charset="0"/>
                <a:cs typeface="Times New Roman" panose="02020603050405020304" pitchFamily="18" charset="0"/>
              </a:rPr>
              <a:t>Since this return is less than the market, the managed portfolio underperformed.</a:t>
            </a:r>
          </a:p>
          <a:p>
            <a:endParaRPr lang="en-IN" dirty="0"/>
          </a:p>
        </p:txBody>
      </p:sp>
    </p:spTree>
    <p:extLst>
      <p:ext uri="{BB962C8B-B14F-4D97-AF65-F5344CB8AC3E}">
        <p14:creationId xmlns:p14="http://schemas.microsoft.com/office/powerpoint/2010/main" val="1910392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B58C7-62F8-44AE-A140-3E9A634DAFF2}"/>
              </a:ext>
            </a:extLst>
          </p:cNvPr>
          <p:cNvSpPr>
            <a:spLocks noGrp="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M</a:t>
            </a:r>
            <a:r>
              <a:rPr lang="en-US" altLang="en-US" baseline="44000" dirty="0">
                <a:latin typeface="Times New Roman" panose="02020603050405020304" pitchFamily="18" charset="0"/>
                <a:cs typeface="Times New Roman" panose="02020603050405020304" pitchFamily="18" charset="0"/>
              </a:rPr>
              <a:t>2</a:t>
            </a:r>
            <a:r>
              <a:rPr lang="en-US" altLang="en-US" dirty="0">
                <a:latin typeface="Times New Roman" panose="02020603050405020304" pitchFamily="18" charset="0"/>
                <a:cs typeface="Times New Roman" panose="02020603050405020304" pitchFamily="18" charset="0"/>
              </a:rPr>
              <a:t> of Portfolio </a:t>
            </a:r>
            <a:r>
              <a:rPr lang="en-US" altLang="en-US" i="1" dirty="0">
                <a:latin typeface="Times New Roman" panose="02020603050405020304" pitchFamily="18" charset="0"/>
                <a:cs typeface="Times New Roman" panose="02020603050405020304" pitchFamily="18" charset="0"/>
              </a:rPr>
              <a:t>P</a:t>
            </a:r>
            <a:endParaRPr lang="en-IN" dirty="0">
              <a:latin typeface="Times New Roman" panose="02020603050405020304" pitchFamily="18" charset="0"/>
              <a:cs typeface="Times New Roman" panose="02020603050405020304" pitchFamily="18" charset="0"/>
            </a:endParaRPr>
          </a:p>
        </p:txBody>
      </p:sp>
      <p:pic>
        <p:nvPicPr>
          <p:cNvPr id="7" name="Content Placeholder 6">
            <a:extLst>
              <a:ext uri="{FF2B5EF4-FFF2-40B4-BE49-F238E27FC236}">
                <a16:creationId xmlns:a16="http://schemas.microsoft.com/office/drawing/2014/main" id="{A2A98739-8257-41EB-A4DB-89A53D2B52B3}"/>
              </a:ext>
            </a:extLst>
          </p:cNvPr>
          <p:cNvPicPr>
            <a:picLocks noGrp="1" noChangeAspect="1"/>
          </p:cNvPicPr>
          <p:nvPr>
            <p:ph idx="1"/>
          </p:nvPr>
        </p:nvPicPr>
        <p:blipFill>
          <a:blip r:embed="rId2"/>
          <a:stretch>
            <a:fillRect/>
          </a:stretch>
        </p:blipFill>
        <p:spPr>
          <a:xfrm>
            <a:off x="4114800" y="2087217"/>
            <a:ext cx="4114800" cy="3558209"/>
          </a:xfrm>
          <a:prstGeom prst="rect">
            <a:avLst/>
          </a:prstGeom>
        </p:spPr>
      </p:pic>
    </p:spTree>
    <p:extLst>
      <p:ext uri="{BB962C8B-B14F-4D97-AF65-F5344CB8AC3E}">
        <p14:creationId xmlns:p14="http://schemas.microsoft.com/office/powerpoint/2010/main" val="946346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9D068DB-E7E7-4102-9402-EAA049E13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18" name="Rectangle 10">
            <a:extLst>
              <a:ext uri="{FF2B5EF4-FFF2-40B4-BE49-F238E27FC236}">
                <a16:creationId xmlns:a16="http://schemas.microsoft.com/office/drawing/2014/main" id="{96C8906C-CCD9-4F71-B3DD-BC1331E1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cxnSp>
        <p:nvCxnSpPr>
          <p:cNvPr id="20" name="Straight Connector 12">
            <a:extLst>
              <a:ext uri="{FF2B5EF4-FFF2-40B4-BE49-F238E27FC236}">
                <a16:creationId xmlns:a16="http://schemas.microsoft.com/office/drawing/2014/main" id="{CA0D6F13-628B-4FC4-AD48-A2B64677D0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1" name="Rectangle 14">
            <a:extLst>
              <a:ext uri="{FF2B5EF4-FFF2-40B4-BE49-F238E27FC236}">
                <a16:creationId xmlns:a16="http://schemas.microsoft.com/office/drawing/2014/main" id="{AE71F1F1-884B-489D-A40A-9F508C775C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49041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1594514-7BDF-49FE-A56F-138659FCD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itle 1">
            <a:extLst>
              <a:ext uri="{FF2B5EF4-FFF2-40B4-BE49-F238E27FC236}">
                <a16:creationId xmlns:a16="http://schemas.microsoft.com/office/drawing/2014/main" id="{F19A349D-0882-4B00-959A-E1DA45F98411}"/>
              </a:ext>
            </a:extLst>
          </p:cNvPr>
          <p:cNvSpPr>
            <a:spLocks noGrp="1"/>
          </p:cNvSpPr>
          <p:nvPr>
            <p:ph type="title"/>
          </p:nvPr>
        </p:nvSpPr>
        <p:spPr>
          <a:xfrm>
            <a:off x="1065197" y="5120640"/>
            <a:ext cx="10058400" cy="822960"/>
          </a:xfrm>
        </p:spPr>
        <p:txBody>
          <a:bodyPr vert="horz" lIns="91440" tIns="45720" rIns="91440" bIns="45720" rtlCol="0" anchor="b">
            <a:normAutofit/>
          </a:bodyPr>
          <a:lstStyle/>
          <a:p>
            <a:r>
              <a:rPr lang="en-US" altLang="en-US" sz="3600" dirty="0">
                <a:solidFill>
                  <a:schemeClr val="bg1"/>
                </a:solidFill>
                <a:latin typeface="Times New Roman" panose="02020603050405020304" pitchFamily="18" charset="0"/>
                <a:cs typeface="Times New Roman" panose="02020603050405020304" pitchFamily="18" charset="0"/>
              </a:rPr>
              <a:t>Which Measure is Appropriate?</a:t>
            </a:r>
            <a:endParaRPr lang="en-US" sz="3600" dirty="0">
              <a:solidFill>
                <a:schemeClr val="bg1"/>
              </a:solidFill>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14938C44-0922-42B8-8015-5D6B92CC3821}"/>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tretch>
            <a:fillRect/>
          </a:stretch>
        </p:blipFill>
        <p:spPr bwMode="auto">
          <a:xfrm>
            <a:off x="633999" y="814065"/>
            <a:ext cx="10925102" cy="3277531"/>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18">
            <a:extLst>
              <a:ext uri="{FF2B5EF4-FFF2-40B4-BE49-F238E27FC236}">
                <a16:creationId xmlns:a16="http://schemas.microsoft.com/office/drawing/2014/main" id="{0505BD93-4733-414D-B71A-2276F622F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Tree>
    <p:extLst>
      <p:ext uri="{BB962C8B-B14F-4D97-AF65-F5344CB8AC3E}">
        <p14:creationId xmlns:p14="http://schemas.microsoft.com/office/powerpoint/2010/main" val="684659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F056C-7545-40AA-85BA-F43E46519053}"/>
              </a:ext>
            </a:extLst>
          </p:cNvPr>
          <p:cNvSpPr>
            <a:spLocks noGrp="1"/>
          </p:cNvSpPr>
          <p:nvPr>
            <p:ph type="title"/>
          </p:nvPr>
        </p:nvSpPr>
        <p:spPr/>
        <p:txBody>
          <a:bodyPr>
            <a:normAutofit/>
          </a:bodyPr>
          <a:lstStyle/>
          <a:p>
            <a:r>
              <a:rPr lang="en-US" altLang="en-US" sz="3000" dirty="0">
                <a:latin typeface="Times New Roman" panose="02020603050405020304" pitchFamily="18" charset="0"/>
                <a:cs typeface="Times New Roman" panose="02020603050405020304" pitchFamily="18" charset="0"/>
              </a:rPr>
              <a:t>Performance Measurement with Changing Portfolio Composition</a:t>
            </a:r>
            <a:endParaRPr lang="en-IN" sz="3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FAB7B13-5BE9-4B56-B9BB-2EC1E8B5F0DC}"/>
              </a:ext>
            </a:extLst>
          </p:cNvPr>
          <p:cNvSpPr>
            <a:spLocks noGrp="1"/>
          </p:cNvSpPr>
          <p:nvPr>
            <p:ph idx="1"/>
          </p:nvPr>
        </p:nvSpPr>
        <p:spPr/>
        <p:txBody>
          <a:bodyPr/>
          <a:lstStyle/>
          <a:p>
            <a:pPr algn="just"/>
            <a:r>
              <a:rPr lang="en-US" altLang="en-US" sz="2400" dirty="0">
                <a:latin typeface="Times New Roman" panose="02020603050405020304" pitchFamily="18" charset="0"/>
                <a:cs typeface="Times New Roman" panose="02020603050405020304" pitchFamily="18" charset="0"/>
              </a:rPr>
              <a:t>We need a very long observation period to measure performance with any precision, even if the return distribution is stable with a constant mean and variance.</a:t>
            </a:r>
          </a:p>
          <a:p>
            <a:pPr algn="just"/>
            <a:r>
              <a:rPr lang="en-US" altLang="en-US" sz="2400" dirty="0">
                <a:latin typeface="Times New Roman" panose="02020603050405020304" pitchFamily="18" charset="0"/>
                <a:cs typeface="Times New Roman" panose="02020603050405020304" pitchFamily="18" charset="0"/>
              </a:rPr>
              <a:t>What if the mean and variance are not constant? We need to keep track of portfolio changes.</a:t>
            </a:r>
          </a:p>
          <a:p>
            <a:endParaRPr lang="en-IN" dirty="0"/>
          </a:p>
        </p:txBody>
      </p:sp>
    </p:spTree>
    <p:extLst>
      <p:ext uri="{BB962C8B-B14F-4D97-AF65-F5344CB8AC3E}">
        <p14:creationId xmlns:p14="http://schemas.microsoft.com/office/powerpoint/2010/main" val="3877231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C20A4-283C-46DA-9F8C-E4CC9C7D8047}"/>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Portfolio Returns</a:t>
            </a:r>
            <a:endParaRPr lang="en-IN" dirty="0">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2B7D3D0D-0574-41D0-9813-59E81EAC8223}"/>
              </a:ext>
            </a:extLst>
          </p:cNvPr>
          <p:cNvPicPr>
            <a:picLocks noGrp="1" noChangeAspect="1"/>
          </p:cNvPicPr>
          <p:nvPr>
            <p:ph idx="1"/>
          </p:nvPr>
        </p:nvPicPr>
        <p:blipFill>
          <a:blip r:embed="rId2"/>
          <a:stretch>
            <a:fillRect/>
          </a:stretch>
        </p:blipFill>
        <p:spPr>
          <a:xfrm>
            <a:off x="3920504" y="2091358"/>
            <a:ext cx="4152900" cy="2868268"/>
          </a:xfrm>
          <a:prstGeom prst="rect">
            <a:avLst/>
          </a:prstGeom>
        </p:spPr>
      </p:pic>
      <p:sp>
        <p:nvSpPr>
          <p:cNvPr id="5" name="TextBox 4">
            <a:extLst>
              <a:ext uri="{FF2B5EF4-FFF2-40B4-BE49-F238E27FC236}">
                <a16:creationId xmlns:a16="http://schemas.microsoft.com/office/drawing/2014/main" id="{42FAB498-A25B-40DD-AD6A-1680F1C7E02A}"/>
              </a:ext>
            </a:extLst>
          </p:cNvPr>
          <p:cNvSpPr txBox="1"/>
          <p:nvPr/>
        </p:nvSpPr>
        <p:spPr>
          <a:xfrm>
            <a:off x="2097156" y="5406887"/>
            <a:ext cx="8557591" cy="461665"/>
          </a:xfrm>
          <a:prstGeom prst="rect">
            <a:avLst/>
          </a:prstGeom>
          <a:noFill/>
        </p:spPr>
        <p:txBody>
          <a:bodyPr wrap="square" rtlCol="0">
            <a:spAutoFit/>
          </a:bodyPr>
          <a:lstStyle/>
          <a:p>
            <a:r>
              <a:rPr lang="en-IN" sz="2400" dirty="0">
                <a:latin typeface="Times New Roman" panose="02020603050405020304" pitchFamily="18" charset="0"/>
                <a:cs typeface="Times New Roman" panose="02020603050405020304" pitchFamily="18" charset="0"/>
              </a:rPr>
              <a:t>Returns in last four quarters are more variable than in the first four</a:t>
            </a:r>
          </a:p>
        </p:txBody>
      </p:sp>
    </p:spTree>
    <p:extLst>
      <p:ext uri="{BB962C8B-B14F-4D97-AF65-F5344CB8AC3E}">
        <p14:creationId xmlns:p14="http://schemas.microsoft.com/office/powerpoint/2010/main" val="1560839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C1CA1-A95F-4131-BF77-9499E0DD533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Changing Portfolio Risk</a:t>
            </a:r>
          </a:p>
        </p:txBody>
      </p:sp>
      <p:sp>
        <p:nvSpPr>
          <p:cNvPr id="3" name="Content Placeholder 2">
            <a:extLst>
              <a:ext uri="{FF2B5EF4-FFF2-40B4-BE49-F238E27FC236}">
                <a16:creationId xmlns:a16="http://schemas.microsoft.com/office/drawing/2014/main" id="{43AACF95-9869-4505-9302-D6495145A977}"/>
              </a:ext>
            </a:extLst>
          </p:cNvPr>
          <p:cNvSpPr>
            <a:spLocks noGrp="1"/>
          </p:cNvSpPr>
          <p:nvPr>
            <p:ph idx="1"/>
          </p:nvPr>
        </p:nvSpPr>
        <p:spPr/>
        <p:txBody>
          <a:bodyPr>
            <a:normAutofit/>
          </a:bodyPr>
          <a:lstStyle/>
          <a:p>
            <a:pPr algn="just"/>
            <a:r>
              <a:rPr lang="en-IN" sz="2200" dirty="0">
                <a:latin typeface="Times New Roman" panose="02020603050405020304" pitchFamily="18" charset="0"/>
                <a:cs typeface="Times New Roman" panose="02020603050405020304" pitchFamily="18" charset="0"/>
              </a:rPr>
              <a:t>Sharpe measure of the market index is 0.4</a:t>
            </a:r>
          </a:p>
          <a:p>
            <a:pPr algn="just"/>
            <a:r>
              <a:rPr lang="en-IN" sz="2200" dirty="0">
                <a:latin typeface="Times New Roman" panose="02020603050405020304" pitchFamily="18" charset="0"/>
                <a:cs typeface="Times New Roman" panose="02020603050405020304" pitchFamily="18" charset="0"/>
              </a:rPr>
              <a:t>Over the initial period of 52 weeks, the portfolio manager executes a low-risk strategy with an annualized mean excess return of 1% and standard deviation of 2%. </a:t>
            </a:r>
          </a:p>
          <a:p>
            <a:pPr lvl="1" algn="just"/>
            <a:r>
              <a:rPr lang="en-IN" sz="2000" dirty="0">
                <a:latin typeface="Times New Roman" panose="02020603050405020304" pitchFamily="18" charset="0"/>
                <a:cs typeface="Times New Roman" panose="02020603050405020304" pitchFamily="18" charset="0"/>
              </a:rPr>
              <a:t>This makes for a Sharpe ratio of 0.5, which beats the passive strategy. </a:t>
            </a:r>
          </a:p>
          <a:p>
            <a:pPr algn="just"/>
            <a:r>
              <a:rPr lang="en-IN" sz="2200" dirty="0">
                <a:latin typeface="Times New Roman" panose="02020603050405020304" pitchFamily="18" charset="0"/>
                <a:cs typeface="Times New Roman" panose="02020603050405020304" pitchFamily="18" charset="0"/>
              </a:rPr>
              <a:t>Over the next 52-week period, the manager finds that a high-risk strategy is optimal, with an annual mean excess return of 9% and standard deviation of 18%. </a:t>
            </a:r>
          </a:p>
          <a:p>
            <a:pPr lvl="1" algn="just"/>
            <a:r>
              <a:rPr lang="en-IN" sz="2000" dirty="0">
                <a:latin typeface="Times New Roman" panose="02020603050405020304" pitchFamily="18" charset="0"/>
                <a:cs typeface="Times New Roman" panose="02020603050405020304" pitchFamily="18" charset="0"/>
              </a:rPr>
              <a:t>Sharpe ratio is 0.5. </a:t>
            </a:r>
          </a:p>
          <a:p>
            <a:pPr algn="just"/>
            <a:r>
              <a:rPr lang="en-IN" sz="2200" dirty="0">
                <a:latin typeface="Times New Roman" panose="02020603050405020304" pitchFamily="18" charset="0"/>
                <a:cs typeface="Times New Roman" panose="02020603050405020304" pitchFamily="18" charset="0"/>
              </a:rPr>
              <a:t>Over the eight-quarter sequence the mean and standard deviation are 5% and 13.42%, making for a Sharpe measure of only 0.37, apparently inferior to passive strategy!</a:t>
            </a:r>
          </a:p>
        </p:txBody>
      </p:sp>
    </p:spTree>
    <p:extLst>
      <p:ext uri="{BB962C8B-B14F-4D97-AF65-F5344CB8AC3E}">
        <p14:creationId xmlns:p14="http://schemas.microsoft.com/office/powerpoint/2010/main" val="2151539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E2C89-2BE9-4A2A-840B-BE8C3F3D930C}"/>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Changing Portfolio Risk</a:t>
            </a:r>
            <a:endParaRPr lang="en-IN" dirty="0"/>
          </a:p>
        </p:txBody>
      </p:sp>
      <p:sp>
        <p:nvSpPr>
          <p:cNvPr id="3" name="Content Placeholder 2">
            <a:extLst>
              <a:ext uri="{FF2B5EF4-FFF2-40B4-BE49-F238E27FC236}">
                <a16:creationId xmlns:a16="http://schemas.microsoft.com/office/drawing/2014/main" id="{59DDA152-63CE-4C83-9083-BAE108B39568}"/>
              </a:ext>
            </a:extLst>
          </p:cNvPr>
          <p:cNvSpPr>
            <a:spLocks noGrp="1"/>
          </p:cNvSpPr>
          <p:nvPr>
            <p:ph idx="1"/>
          </p:nvPr>
        </p:nvSpPr>
        <p:spPr/>
        <p:txBody>
          <a:bodyPr>
            <a:normAutofit/>
          </a:bodyPr>
          <a:lstStyle/>
          <a:p>
            <a:pPr algn="just"/>
            <a:r>
              <a:rPr lang="en-IN" sz="2200" dirty="0">
                <a:latin typeface="Times New Roman" panose="02020603050405020304" pitchFamily="18" charset="0"/>
                <a:cs typeface="Times New Roman" panose="02020603050405020304" pitchFamily="18" charset="0"/>
              </a:rPr>
              <a:t>The shift of the mean from first four quarters to the next was not recognized as a shift in strategy.</a:t>
            </a:r>
          </a:p>
          <a:p>
            <a:pPr algn="just"/>
            <a:r>
              <a:rPr lang="en-IN" sz="2200" dirty="0">
                <a:latin typeface="Times New Roman" panose="02020603050405020304" pitchFamily="18" charset="0"/>
                <a:cs typeface="Times New Roman" panose="02020603050405020304" pitchFamily="18" charset="0"/>
              </a:rPr>
              <a:t>The difference in mean returns in the two years added to the appearance of volatility in portfolio returns.</a:t>
            </a:r>
          </a:p>
          <a:p>
            <a:pPr algn="just"/>
            <a:r>
              <a:rPr lang="en-IN" sz="2200" dirty="0">
                <a:latin typeface="Times New Roman" panose="02020603050405020304" pitchFamily="18" charset="0"/>
                <a:cs typeface="Times New Roman" panose="02020603050405020304" pitchFamily="18" charset="0"/>
              </a:rPr>
              <a:t>The active strategy with shifting means appears riskier than it really is and biases the estimate of Sharpe measure downwards.</a:t>
            </a:r>
          </a:p>
          <a:p>
            <a:pPr algn="just"/>
            <a:r>
              <a:rPr lang="en-IN" sz="2200" dirty="0">
                <a:latin typeface="Times New Roman" panose="02020603050405020304" pitchFamily="18" charset="0"/>
                <a:cs typeface="Times New Roman" panose="02020603050405020304" pitchFamily="18" charset="0"/>
              </a:rPr>
              <a:t>For actively managed portfolios it is helpful to keep track of portfolio composition and changes in portfolio mean and risk.</a:t>
            </a:r>
          </a:p>
        </p:txBody>
      </p:sp>
    </p:spTree>
    <p:extLst>
      <p:ext uri="{BB962C8B-B14F-4D97-AF65-F5344CB8AC3E}">
        <p14:creationId xmlns:p14="http://schemas.microsoft.com/office/powerpoint/2010/main" val="842734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87A7C-508B-43C8-B762-A7E96A5C3913}"/>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Style Analysis</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6B531F0-9A35-4099-A675-7A3D761179E8}"/>
              </a:ext>
            </a:extLst>
          </p:cNvPr>
          <p:cNvSpPr>
            <a:spLocks noGrp="1"/>
          </p:cNvSpPr>
          <p:nvPr>
            <p:ph idx="1"/>
          </p:nvPr>
        </p:nvSpPr>
        <p:spPr/>
        <p:txBody>
          <a:bodyPr/>
          <a:lstStyle/>
          <a:p>
            <a:r>
              <a:rPr lang="en-US" altLang="en-US" sz="2200" dirty="0">
                <a:latin typeface="Times New Roman" panose="02020603050405020304" pitchFamily="18" charset="0"/>
                <a:cs typeface="Times New Roman" panose="02020603050405020304" pitchFamily="18" charset="0"/>
              </a:rPr>
              <a:t>Introduced by William Sharpe</a:t>
            </a:r>
          </a:p>
          <a:p>
            <a:r>
              <a:rPr lang="en-US" altLang="en-US" sz="2200" dirty="0">
                <a:latin typeface="Times New Roman" panose="02020603050405020304" pitchFamily="18" charset="0"/>
                <a:cs typeface="Times New Roman" panose="02020603050405020304" pitchFamily="18" charset="0"/>
              </a:rPr>
              <a:t>Regress fund returns on indexes representing a range of asset classes</a:t>
            </a:r>
          </a:p>
          <a:p>
            <a:r>
              <a:rPr lang="en-US" altLang="en-US" sz="2200" dirty="0">
                <a:latin typeface="Times New Roman" panose="02020603050405020304" pitchFamily="18" charset="0"/>
                <a:cs typeface="Times New Roman" panose="02020603050405020304" pitchFamily="18" charset="0"/>
              </a:rPr>
              <a:t>The regression coefficient on each index measures the fund’s implicit allocation to that “style”</a:t>
            </a:r>
          </a:p>
          <a:p>
            <a:r>
              <a:rPr lang="en-US" altLang="en-US" sz="2200" i="1" dirty="0">
                <a:latin typeface="Times New Roman" panose="02020603050405020304" pitchFamily="18" charset="0"/>
                <a:cs typeface="Times New Roman" panose="02020603050405020304" pitchFamily="18" charset="0"/>
              </a:rPr>
              <a:t>R</a:t>
            </a:r>
            <a:r>
              <a:rPr lang="en-US" altLang="en-US" sz="2200" dirty="0">
                <a:latin typeface="Times New Roman" panose="02020603050405020304" pitchFamily="18" charset="0"/>
                <a:cs typeface="Times New Roman" panose="02020603050405020304" pitchFamily="18" charset="0"/>
              </a:rPr>
              <a:t>-square measures return variability due to style or asset allocation</a:t>
            </a:r>
          </a:p>
          <a:p>
            <a:r>
              <a:rPr lang="en-US" altLang="en-US" sz="2200" dirty="0">
                <a:latin typeface="Times New Roman" panose="02020603050405020304" pitchFamily="18" charset="0"/>
                <a:cs typeface="Times New Roman" panose="02020603050405020304" pitchFamily="18" charset="0"/>
              </a:rPr>
              <a:t> The remainder is due either to security selection or to market timing</a:t>
            </a:r>
          </a:p>
          <a:p>
            <a:endParaRPr lang="en-IN" dirty="0"/>
          </a:p>
        </p:txBody>
      </p:sp>
    </p:spTree>
    <p:extLst>
      <p:ext uri="{BB962C8B-B14F-4D97-AF65-F5344CB8AC3E}">
        <p14:creationId xmlns:p14="http://schemas.microsoft.com/office/powerpoint/2010/main" val="3611235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3CBAE-B3F4-4951-B9CA-7AE321C256FE}"/>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Market Timing</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4105F70-8BD6-417B-A3D4-6ED187101BC3}"/>
              </a:ext>
            </a:extLst>
          </p:cNvPr>
          <p:cNvSpPr>
            <a:spLocks noGrp="1"/>
          </p:cNvSpPr>
          <p:nvPr>
            <p:ph idx="1"/>
          </p:nvPr>
        </p:nvSpPr>
        <p:spPr/>
        <p:txBody>
          <a:bodyPr/>
          <a:lstStyle/>
          <a:p>
            <a:r>
              <a:rPr lang="en-US" altLang="en-US" sz="2200" dirty="0">
                <a:latin typeface="Times New Roman" panose="02020603050405020304" pitchFamily="18" charset="0"/>
                <a:cs typeface="Times New Roman" panose="02020603050405020304" pitchFamily="18" charset="0"/>
              </a:rPr>
              <a:t>In its pure form, market timing involves shifting funds between a market-index portfolio and a safe asset</a:t>
            </a:r>
          </a:p>
          <a:p>
            <a:r>
              <a:rPr lang="en-US" altLang="en-US" sz="2200" dirty="0">
                <a:latin typeface="Times New Roman" panose="02020603050405020304" pitchFamily="18" charset="0"/>
                <a:cs typeface="Times New Roman" panose="02020603050405020304" pitchFamily="18" charset="0"/>
              </a:rPr>
              <a:t>Treynor and </a:t>
            </a:r>
            <a:r>
              <a:rPr lang="en-US" altLang="en-US" sz="2200" dirty="0" err="1">
                <a:latin typeface="Times New Roman" panose="02020603050405020304" pitchFamily="18" charset="0"/>
                <a:cs typeface="Times New Roman" panose="02020603050405020304" pitchFamily="18" charset="0"/>
              </a:rPr>
              <a:t>Mazuy</a:t>
            </a:r>
            <a:r>
              <a:rPr lang="en-US" altLang="en-US" sz="2200" dirty="0">
                <a:latin typeface="Times New Roman" panose="02020603050405020304" pitchFamily="18" charset="0"/>
                <a:cs typeface="Times New Roman" panose="02020603050405020304" pitchFamily="18" charset="0"/>
              </a:rPr>
              <a:t>:</a:t>
            </a:r>
          </a:p>
          <a:p>
            <a:endParaRPr lang="en-US" altLang="en-US" sz="2200" dirty="0">
              <a:latin typeface="Times New Roman" panose="02020603050405020304" pitchFamily="18" charset="0"/>
              <a:cs typeface="Times New Roman" panose="02020603050405020304" pitchFamily="18" charset="0"/>
            </a:endParaRPr>
          </a:p>
          <a:p>
            <a:endParaRPr lang="en-US" altLang="en-US" sz="2200" dirty="0">
              <a:latin typeface="Times New Roman" panose="02020603050405020304" pitchFamily="18" charset="0"/>
              <a:cs typeface="Times New Roman" panose="02020603050405020304" pitchFamily="18" charset="0"/>
            </a:endParaRPr>
          </a:p>
          <a:p>
            <a:r>
              <a:rPr lang="en-US" altLang="en-US" sz="2200" dirty="0" err="1">
                <a:latin typeface="Times New Roman" panose="02020603050405020304" pitchFamily="18" charset="0"/>
                <a:cs typeface="Times New Roman" panose="02020603050405020304" pitchFamily="18" charset="0"/>
              </a:rPr>
              <a:t>Henriksson</a:t>
            </a:r>
            <a:r>
              <a:rPr lang="en-US" altLang="en-US" sz="2200" dirty="0">
                <a:latin typeface="Times New Roman" panose="02020603050405020304" pitchFamily="18" charset="0"/>
                <a:cs typeface="Times New Roman" panose="02020603050405020304" pitchFamily="18" charset="0"/>
              </a:rPr>
              <a:t> and Merton:</a:t>
            </a:r>
          </a:p>
          <a:p>
            <a:endParaRPr lang="en-IN" dirty="0"/>
          </a:p>
        </p:txBody>
      </p:sp>
      <p:graphicFrame>
        <p:nvGraphicFramePr>
          <p:cNvPr id="4" name="Object 2">
            <a:extLst>
              <a:ext uri="{FF2B5EF4-FFF2-40B4-BE49-F238E27FC236}">
                <a16:creationId xmlns:a16="http://schemas.microsoft.com/office/drawing/2014/main" id="{C1C4B743-6568-407B-A4E6-C271AA093983}"/>
              </a:ext>
            </a:extLst>
          </p:cNvPr>
          <p:cNvGraphicFramePr>
            <a:graphicFrameLocks noChangeAspect="1"/>
          </p:cNvGraphicFramePr>
          <p:nvPr>
            <p:extLst>
              <p:ext uri="{D42A27DB-BD31-4B8C-83A1-F6EECF244321}">
                <p14:modId xmlns:p14="http://schemas.microsoft.com/office/powerpoint/2010/main" val="241360420"/>
              </p:ext>
            </p:extLst>
          </p:nvPr>
        </p:nvGraphicFramePr>
        <p:xfrm>
          <a:off x="1455937" y="3048000"/>
          <a:ext cx="7315200" cy="762000"/>
        </p:xfrm>
        <a:graphic>
          <a:graphicData uri="http://schemas.openxmlformats.org/presentationml/2006/ole">
            <mc:AlternateContent xmlns:mc="http://schemas.openxmlformats.org/markup-compatibility/2006">
              <mc:Choice xmlns:v="urn:schemas-microsoft-com:vml" Requires="v">
                <p:oleObj name="Equation" r:id="rId2" imgW="2419249" imgH="238031" progId="Equation.DSMT4">
                  <p:embed/>
                </p:oleObj>
              </mc:Choice>
              <mc:Fallback>
                <p:oleObj name="Equation" r:id="rId2" imgW="2419249" imgH="238031" progId="Equation.DSMT4">
                  <p:embed/>
                  <p:pic>
                    <p:nvPicPr>
                      <p:cNvPr id="4" name="Object 2">
                        <a:extLst>
                          <a:ext uri="{FF2B5EF4-FFF2-40B4-BE49-F238E27FC236}">
                            <a16:creationId xmlns:a16="http://schemas.microsoft.com/office/drawing/2014/main" id="{C1C4B743-6568-407B-A4E6-C271AA0939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5937" y="3048000"/>
                        <a:ext cx="7315200"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 name="Object 3">
            <a:extLst>
              <a:ext uri="{FF2B5EF4-FFF2-40B4-BE49-F238E27FC236}">
                <a16:creationId xmlns:a16="http://schemas.microsoft.com/office/drawing/2014/main" id="{C28B0692-8069-483A-A89A-644BBDF302D8}"/>
              </a:ext>
            </a:extLst>
          </p:cNvPr>
          <p:cNvGraphicFramePr>
            <a:graphicFrameLocks noChangeAspect="1"/>
          </p:cNvGraphicFramePr>
          <p:nvPr>
            <p:extLst>
              <p:ext uri="{D42A27DB-BD31-4B8C-83A1-F6EECF244321}">
                <p14:modId xmlns:p14="http://schemas.microsoft.com/office/powerpoint/2010/main" val="764095979"/>
              </p:ext>
            </p:extLst>
          </p:nvPr>
        </p:nvGraphicFramePr>
        <p:xfrm>
          <a:off x="1265437" y="4686035"/>
          <a:ext cx="7696200" cy="652462"/>
        </p:xfrm>
        <a:graphic>
          <a:graphicData uri="http://schemas.openxmlformats.org/presentationml/2006/ole">
            <mc:AlternateContent xmlns:mc="http://schemas.openxmlformats.org/markup-compatibility/2006">
              <mc:Choice xmlns:v="urn:schemas-microsoft-com:vml" Requires="v">
                <p:oleObj name="Equation" r:id="rId4" imgW="2466992" imgH="219118" progId="Equation.DSMT4">
                  <p:embed/>
                </p:oleObj>
              </mc:Choice>
              <mc:Fallback>
                <p:oleObj name="Equation" r:id="rId4" imgW="2466992" imgH="219118" progId="Equation.DSMT4">
                  <p:embed/>
                  <p:pic>
                    <p:nvPicPr>
                      <p:cNvPr id="5" name="Object 3">
                        <a:extLst>
                          <a:ext uri="{FF2B5EF4-FFF2-40B4-BE49-F238E27FC236}">
                            <a16:creationId xmlns:a16="http://schemas.microsoft.com/office/drawing/2014/main" id="{C28B0692-8069-483A-A89A-644BBDF302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65437" y="4686035"/>
                        <a:ext cx="7696200" cy="652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743451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7CB9F-3F44-4CEE-AAAD-193B83EC194B}"/>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Performance Attribution</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79CF788-2028-4C8E-AE30-3F400B537E1C}"/>
              </a:ext>
            </a:extLst>
          </p:cNvPr>
          <p:cNvSpPr>
            <a:spLocks noGrp="1"/>
          </p:cNvSpPr>
          <p:nvPr>
            <p:ph idx="1"/>
          </p:nvPr>
        </p:nvSpPr>
        <p:spPr/>
        <p:txBody>
          <a:bodyPr/>
          <a:lstStyle/>
          <a:p>
            <a:r>
              <a:rPr lang="en-US" altLang="en-US" sz="2400" dirty="0">
                <a:latin typeface="Times New Roman" panose="02020603050405020304" pitchFamily="18" charset="0"/>
                <a:cs typeface="Times New Roman" panose="02020603050405020304" pitchFamily="18" charset="0"/>
              </a:rPr>
              <a:t>A common attribution system decomposes performance into three components:</a:t>
            </a:r>
          </a:p>
          <a:p>
            <a:endParaRPr lang="en-US" altLang="en-US" sz="2400" dirty="0">
              <a:latin typeface="Times New Roman" panose="02020603050405020304" pitchFamily="18" charset="0"/>
              <a:cs typeface="Times New Roman" panose="02020603050405020304" pitchFamily="18" charset="0"/>
            </a:endParaRPr>
          </a:p>
          <a:p>
            <a:pPr>
              <a:buFont typeface="Calibri" panose="020F0502020204030204" pitchFamily="34" charset="0"/>
              <a:buAutoNum type="arabicPeriod"/>
            </a:pPr>
            <a:r>
              <a:rPr lang="en-US" altLang="en-US" sz="2400" dirty="0">
                <a:latin typeface="Times New Roman" panose="02020603050405020304" pitchFamily="18" charset="0"/>
                <a:cs typeface="Times New Roman" panose="02020603050405020304" pitchFamily="18" charset="0"/>
              </a:rPr>
              <a:t> Allocation choices across broad asset classes.</a:t>
            </a:r>
          </a:p>
          <a:p>
            <a:pPr>
              <a:buFont typeface="Calibri" panose="020F0502020204030204" pitchFamily="34" charset="0"/>
              <a:buAutoNum type="arabicPeriod"/>
            </a:pPr>
            <a:r>
              <a:rPr lang="en-US" altLang="en-US" sz="2400" dirty="0">
                <a:latin typeface="Times New Roman" panose="02020603050405020304" pitchFamily="18" charset="0"/>
                <a:cs typeface="Times New Roman" panose="02020603050405020304" pitchFamily="18" charset="0"/>
              </a:rPr>
              <a:t> Industry or sector choice within each market.</a:t>
            </a:r>
          </a:p>
          <a:p>
            <a:pPr>
              <a:buFont typeface="Calibri" panose="020F0502020204030204" pitchFamily="34" charset="0"/>
              <a:buAutoNum type="arabicPeriod"/>
            </a:pPr>
            <a:r>
              <a:rPr lang="en-US" altLang="en-US" sz="2400" dirty="0">
                <a:latin typeface="Times New Roman" panose="02020603050405020304" pitchFamily="18" charset="0"/>
                <a:cs typeface="Times New Roman" panose="02020603050405020304" pitchFamily="18" charset="0"/>
              </a:rPr>
              <a:t> Security choice within each sector.</a:t>
            </a:r>
          </a:p>
          <a:p>
            <a:endParaRPr lang="en-IN" dirty="0"/>
          </a:p>
        </p:txBody>
      </p:sp>
    </p:spTree>
    <p:extLst>
      <p:ext uri="{BB962C8B-B14F-4D97-AF65-F5344CB8AC3E}">
        <p14:creationId xmlns:p14="http://schemas.microsoft.com/office/powerpoint/2010/main" val="109701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55825-2705-4B58-BF76-1794B57DBE39}"/>
              </a:ext>
            </a:extLst>
          </p:cNvPr>
          <p:cNvSpPr>
            <a:spLocks noGrp="1"/>
          </p:cNvSpPr>
          <p:nvPr>
            <p:ph type="title"/>
          </p:nvPr>
        </p:nvSpPr>
        <p:spPr/>
        <p:txBody>
          <a:bodyPr>
            <a:normAutofit/>
          </a:bodyPr>
          <a:lstStyle/>
          <a:p>
            <a:r>
              <a:rPr lang="en-US" altLang="en-US" sz="4000" dirty="0">
                <a:latin typeface="Times New Roman" panose="02020603050405020304" pitchFamily="18" charset="0"/>
                <a:cs typeface="Times New Roman" panose="02020603050405020304" pitchFamily="18" charset="0"/>
              </a:rPr>
              <a:t>Attributing Performance to Components</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55E7B6D-D30B-4DE2-AEF1-1E5D2C87EFA2}"/>
              </a:ext>
            </a:extLst>
          </p:cNvPr>
          <p:cNvSpPr>
            <a:spLocks noGrp="1"/>
          </p:cNvSpPr>
          <p:nvPr>
            <p:ph idx="1"/>
          </p:nvPr>
        </p:nvSpPr>
        <p:spPr/>
        <p:txBody>
          <a:bodyPr/>
          <a:lstStyle/>
          <a:p>
            <a:pPr>
              <a:buNone/>
            </a:pPr>
            <a:r>
              <a:rPr lang="en-US" altLang="en-US" sz="2400" dirty="0">
                <a:latin typeface="Times New Roman" panose="02020603050405020304" pitchFamily="18" charset="0"/>
                <a:cs typeface="Times New Roman" panose="02020603050405020304" pitchFamily="18" charset="0"/>
              </a:rPr>
              <a:t> Set up a ‘Benchmark’ or ‘Bogey’ portfolio:</a:t>
            </a:r>
          </a:p>
          <a:p>
            <a:r>
              <a:rPr lang="en-US" altLang="en-US" sz="2400" dirty="0">
                <a:latin typeface="Times New Roman" panose="02020603050405020304" pitchFamily="18" charset="0"/>
                <a:cs typeface="Times New Roman" panose="02020603050405020304" pitchFamily="18" charset="0"/>
              </a:rPr>
              <a:t>Select a benchmark index portfolio for each asset class.</a:t>
            </a:r>
          </a:p>
          <a:p>
            <a:r>
              <a:rPr lang="en-US" altLang="en-US" sz="2400" dirty="0">
                <a:latin typeface="Times New Roman" panose="02020603050405020304" pitchFamily="18" charset="0"/>
                <a:cs typeface="Times New Roman" panose="02020603050405020304" pitchFamily="18" charset="0"/>
              </a:rPr>
              <a:t>Choose weights based on market expectations.</a:t>
            </a:r>
          </a:p>
          <a:p>
            <a:r>
              <a:rPr lang="en-US" altLang="en-US" sz="2400" dirty="0">
                <a:latin typeface="Times New Roman" panose="02020603050405020304" pitchFamily="18" charset="0"/>
                <a:cs typeface="Times New Roman" panose="02020603050405020304" pitchFamily="18" charset="0"/>
              </a:rPr>
              <a:t>Choose a portfolio of securities within each class by security analysis.</a:t>
            </a:r>
          </a:p>
          <a:p>
            <a:r>
              <a:rPr lang="en-US" altLang="en-US" sz="2400" dirty="0">
                <a:latin typeface="Times New Roman" panose="02020603050405020304" pitchFamily="18" charset="0"/>
                <a:cs typeface="Times New Roman" panose="02020603050405020304" pitchFamily="18" charset="0"/>
              </a:rPr>
              <a:t>Calculate the return on the ‘Bogey’ and on the managed portfolio.</a:t>
            </a:r>
          </a:p>
          <a:p>
            <a:r>
              <a:rPr lang="en-US" altLang="en-US" sz="2400" dirty="0">
                <a:latin typeface="Times New Roman" panose="02020603050405020304" pitchFamily="18" charset="0"/>
                <a:cs typeface="Times New Roman" panose="02020603050405020304" pitchFamily="18" charset="0"/>
              </a:rPr>
              <a:t>Explain the difference in return based on component weights or selection.</a:t>
            </a:r>
          </a:p>
          <a:p>
            <a:r>
              <a:rPr lang="en-US" altLang="en-US" sz="2400" dirty="0">
                <a:latin typeface="Times New Roman" panose="02020603050405020304" pitchFamily="18" charset="0"/>
                <a:cs typeface="Times New Roman" panose="02020603050405020304" pitchFamily="18" charset="0"/>
              </a:rPr>
              <a:t>Summarize the performance differences into appropriate categories.</a:t>
            </a:r>
          </a:p>
          <a:p>
            <a:endParaRPr lang="en-US" altLang="en-US" sz="24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496378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CE09B-626F-4AEC-AD5D-F40171489ACF}"/>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Formulas for Attribution</a:t>
            </a:r>
            <a:endParaRPr lang="en-IN"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6D4DBC27-D6B7-4C6A-9CB5-1F4D5D4676AF}"/>
              </a:ext>
            </a:extLst>
          </p:cNvPr>
          <p:cNvPicPr>
            <a:picLocks noGrp="1" noChangeAspect="1"/>
          </p:cNvPicPr>
          <p:nvPr>
            <p:ph idx="1"/>
          </p:nvPr>
        </p:nvPicPr>
        <p:blipFill>
          <a:blip r:embed="rId2"/>
          <a:stretch>
            <a:fillRect/>
          </a:stretch>
        </p:blipFill>
        <p:spPr>
          <a:xfrm>
            <a:off x="3513237" y="2196548"/>
            <a:ext cx="5225851" cy="3234077"/>
          </a:xfrm>
          <a:prstGeom prst="rect">
            <a:avLst/>
          </a:prstGeom>
        </p:spPr>
      </p:pic>
      <p:sp>
        <p:nvSpPr>
          <p:cNvPr id="6" name="Rectangle 5">
            <a:extLst>
              <a:ext uri="{FF2B5EF4-FFF2-40B4-BE49-F238E27FC236}">
                <a16:creationId xmlns:a16="http://schemas.microsoft.com/office/drawing/2014/main" id="{5A05C821-2324-49FD-91BC-6AE573B9B804}"/>
              </a:ext>
            </a:extLst>
          </p:cNvPr>
          <p:cNvSpPr/>
          <p:nvPr/>
        </p:nvSpPr>
        <p:spPr>
          <a:xfrm>
            <a:off x="2230378" y="5793224"/>
            <a:ext cx="8106317" cy="400110"/>
          </a:xfrm>
          <a:prstGeom prst="rect">
            <a:avLst/>
          </a:prstGeom>
        </p:spPr>
        <p:txBody>
          <a:bodyPr wrap="square">
            <a:spAutoFit/>
          </a:bodyPr>
          <a:lstStyle/>
          <a:p>
            <a:pPr eaLnBrk="0" hangingPunct="0">
              <a:spcBef>
                <a:spcPct val="50000"/>
              </a:spcBef>
              <a:defRPr/>
            </a:pPr>
            <a:r>
              <a:rPr lang="en-US" sz="2000" dirty="0">
                <a:latin typeface="Times New Roman" panose="02020603050405020304" pitchFamily="18" charset="0"/>
                <a:cs typeface="Times New Roman" panose="02020603050405020304" pitchFamily="18" charset="0"/>
              </a:rPr>
              <a:t>where B is the bogey portfolio and p is the managed portfolio</a:t>
            </a:r>
          </a:p>
        </p:txBody>
      </p:sp>
    </p:spTree>
    <p:extLst>
      <p:ext uri="{BB962C8B-B14F-4D97-AF65-F5344CB8AC3E}">
        <p14:creationId xmlns:p14="http://schemas.microsoft.com/office/powerpoint/2010/main" val="258534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DD329-90DD-413C-B2E3-4761F71EC054}"/>
              </a:ext>
            </a:extLst>
          </p:cNvPr>
          <p:cNvSpPr>
            <a:spLocks noGrp="1"/>
          </p:cNvSpPr>
          <p:nvPr>
            <p:ph type="title"/>
          </p:nvPr>
        </p:nvSpPr>
        <p:spPr/>
        <p:txBody>
          <a:bodyPr>
            <a:normAutofit/>
          </a:bodyPr>
          <a:lstStyle/>
          <a:p>
            <a:r>
              <a:rPr lang="en-US" altLang="en-US" sz="4000" dirty="0">
                <a:latin typeface="Times New Roman" panose="02020603050405020304" pitchFamily="18" charset="0"/>
                <a:cs typeface="Times New Roman" panose="02020603050405020304" pitchFamily="18" charset="0"/>
              </a:rPr>
              <a:t>Performance Attribution of </a:t>
            </a:r>
            <a:r>
              <a:rPr lang="en-US" altLang="en-US" sz="4000" i="1" dirty="0" err="1">
                <a:latin typeface="Times New Roman" panose="02020603050405020304" pitchFamily="18" charset="0"/>
                <a:cs typeface="Times New Roman" panose="02020603050405020304" pitchFamily="18" charset="0"/>
              </a:rPr>
              <a:t>i</a:t>
            </a:r>
            <a:r>
              <a:rPr lang="en-US" altLang="en-US" sz="4000" dirty="0" err="1">
                <a:latin typeface="Times New Roman" panose="02020603050405020304" pitchFamily="18" charset="0"/>
                <a:cs typeface="Times New Roman" panose="02020603050405020304" pitchFamily="18" charset="0"/>
              </a:rPr>
              <a:t>th</a:t>
            </a:r>
            <a:r>
              <a:rPr lang="en-US" altLang="en-US" sz="4000" dirty="0">
                <a:latin typeface="Times New Roman" panose="02020603050405020304" pitchFamily="18" charset="0"/>
                <a:cs typeface="Times New Roman" panose="02020603050405020304" pitchFamily="18" charset="0"/>
              </a:rPr>
              <a:t> Asset Class</a:t>
            </a:r>
            <a:endParaRPr lang="en-IN" sz="4000" dirty="0">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E2340DEF-D75A-4933-9B2D-A0209609FDE1}"/>
              </a:ext>
            </a:extLst>
          </p:cNvPr>
          <p:cNvPicPr>
            <a:picLocks noGrp="1" noChangeAspect="1"/>
          </p:cNvPicPr>
          <p:nvPr>
            <p:ph idx="1"/>
          </p:nvPr>
        </p:nvPicPr>
        <p:blipFill>
          <a:blip r:embed="rId2"/>
          <a:stretch>
            <a:fillRect/>
          </a:stretch>
        </p:blipFill>
        <p:spPr>
          <a:xfrm>
            <a:off x="3438940" y="1948070"/>
            <a:ext cx="5267738" cy="3906078"/>
          </a:xfrm>
          <a:prstGeom prst="rect">
            <a:avLst/>
          </a:prstGeom>
        </p:spPr>
      </p:pic>
    </p:spTree>
    <p:extLst>
      <p:ext uri="{BB962C8B-B14F-4D97-AF65-F5344CB8AC3E}">
        <p14:creationId xmlns:p14="http://schemas.microsoft.com/office/powerpoint/2010/main" val="431956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F8CD0-0994-4F1D-BF8C-D6546B63C4C3}"/>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Performance of the managed portfolio</a:t>
            </a:r>
          </a:p>
        </p:txBody>
      </p:sp>
      <p:pic>
        <p:nvPicPr>
          <p:cNvPr id="4" name="Content Placeholder 3">
            <a:extLst>
              <a:ext uri="{FF2B5EF4-FFF2-40B4-BE49-F238E27FC236}">
                <a16:creationId xmlns:a16="http://schemas.microsoft.com/office/drawing/2014/main" id="{5545EB55-2418-4EA2-9EDB-D152C36C5D1D}"/>
              </a:ext>
            </a:extLst>
          </p:cNvPr>
          <p:cNvPicPr>
            <a:picLocks noGrp="1" noChangeAspect="1"/>
          </p:cNvPicPr>
          <p:nvPr>
            <p:ph idx="1"/>
          </p:nvPr>
        </p:nvPicPr>
        <p:blipFill>
          <a:blip r:embed="rId2"/>
          <a:stretch>
            <a:fillRect/>
          </a:stretch>
        </p:blipFill>
        <p:spPr>
          <a:xfrm>
            <a:off x="2514600" y="2037522"/>
            <a:ext cx="7166113" cy="3786808"/>
          </a:xfrm>
          <a:prstGeom prst="rect">
            <a:avLst/>
          </a:prstGeom>
        </p:spPr>
      </p:pic>
    </p:spTree>
    <p:extLst>
      <p:ext uri="{BB962C8B-B14F-4D97-AF65-F5344CB8AC3E}">
        <p14:creationId xmlns:p14="http://schemas.microsoft.com/office/powerpoint/2010/main" val="203645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E5AA6-429A-470D-B967-034531EA285A}"/>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Performance Attribution</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335A968-514E-4854-AD3B-1F499C3131AC}"/>
              </a:ext>
            </a:extLst>
          </p:cNvPr>
          <p:cNvSpPr>
            <a:spLocks noGrp="1"/>
          </p:cNvSpPr>
          <p:nvPr>
            <p:ph idx="1"/>
          </p:nvPr>
        </p:nvSpPr>
        <p:spPr/>
        <p:txBody>
          <a:bodyPr/>
          <a:lstStyle/>
          <a:p>
            <a:r>
              <a:rPr lang="en-US" altLang="en-US" sz="2400" dirty="0">
                <a:latin typeface="Times New Roman" panose="02020603050405020304" pitchFamily="18" charset="0"/>
                <a:cs typeface="Times New Roman" panose="02020603050405020304" pitchFamily="18" charset="0"/>
              </a:rPr>
              <a:t>Superior performance is achieved by:</a:t>
            </a:r>
          </a:p>
          <a:p>
            <a:pPr marL="723900" lvl="1" indent="-361950"/>
            <a:r>
              <a:rPr lang="en-US" altLang="en-US" sz="2400" dirty="0">
                <a:latin typeface="Times New Roman" panose="02020603050405020304" pitchFamily="18" charset="0"/>
                <a:cs typeface="Times New Roman" panose="02020603050405020304" pitchFamily="18" charset="0"/>
              </a:rPr>
              <a:t>overweighting assets in markets that perform well</a:t>
            </a:r>
          </a:p>
          <a:p>
            <a:pPr marL="723900" lvl="1" indent="-361950"/>
            <a:r>
              <a:rPr lang="en-US" altLang="en-US" sz="2400" dirty="0">
                <a:latin typeface="Times New Roman" panose="02020603050405020304" pitchFamily="18" charset="0"/>
                <a:cs typeface="Times New Roman" panose="02020603050405020304" pitchFamily="18" charset="0"/>
              </a:rPr>
              <a:t>underweighting assets in poorly performing markets</a:t>
            </a:r>
          </a:p>
          <a:p>
            <a:endParaRPr lang="en-IN" dirty="0"/>
          </a:p>
        </p:txBody>
      </p:sp>
    </p:spTree>
    <p:extLst>
      <p:ext uri="{BB962C8B-B14F-4D97-AF65-F5344CB8AC3E}">
        <p14:creationId xmlns:p14="http://schemas.microsoft.com/office/powerpoint/2010/main" val="17235263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649CD-5243-4784-80D3-CA515B5BB4A6}"/>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Performance Attribution</a:t>
            </a:r>
            <a:endParaRPr lang="en-IN" dirty="0">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35E76DCA-A92E-4CA3-BC94-4502FF9D976F}"/>
              </a:ext>
            </a:extLst>
          </p:cNvPr>
          <p:cNvPicPr>
            <a:picLocks noGrp="1" noChangeAspect="1"/>
          </p:cNvPicPr>
          <p:nvPr>
            <p:ph idx="1"/>
          </p:nvPr>
        </p:nvPicPr>
        <p:blipFill>
          <a:blip r:embed="rId2"/>
          <a:stretch>
            <a:fillRect/>
          </a:stretch>
        </p:blipFill>
        <p:spPr>
          <a:xfrm>
            <a:off x="2812774" y="2024062"/>
            <a:ext cx="6161364" cy="3969233"/>
          </a:xfrm>
          <a:prstGeom prst="rect">
            <a:avLst/>
          </a:prstGeom>
        </p:spPr>
      </p:pic>
    </p:spTree>
    <p:extLst>
      <p:ext uri="{BB962C8B-B14F-4D97-AF65-F5344CB8AC3E}">
        <p14:creationId xmlns:p14="http://schemas.microsoft.com/office/powerpoint/2010/main" val="32767893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1EEE6-D774-4459-9AD3-D7AA3FB5D145}"/>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Sector and Security Selection</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59366A9-521F-48CD-9450-98275742DFA4}"/>
              </a:ext>
            </a:extLst>
          </p:cNvPr>
          <p:cNvSpPr>
            <a:spLocks noGrp="1"/>
          </p:cNvSpPr>
          <p:nvPr>
            <p:ph idx="1"/>
          </p:nvPr>
        </p:nvSpPr>
        <p:spPr/>
        <p:txBody>
          <a:bodyPr/>
          <a:lstStyle/>
          <a:p>
            <a:pPr>
              <a:lnSpc>
                <a:spcPct val="150000"/>
              </a:lnSpc>
            </a:pPr>
            <a:r>
              <a:rPr lang="en-US" altLang="en-US" sz="2400" dirty="0">
                <a:latin typeface="Times New Roman" panose="02020603050405020304" pitchFamily="18" charset="0"/>
                <a:cs typeface="Times New Roman" panose="02020603050405020304" pitchFamily="18" charset="0"/>
              </a:rPr>
              <a:t>Good performance (a positive contribution) derives from overweighting high-performing sectors</a:t>
            </a:r>
          </a:p>
          <a:p>
            <a:pPr>
              <a:lnSpc>
                <a:spcPct val="150000"/>
              </a:lnSpc>
            </a:pPr>
            <a:r>
              <a:rPr lang="en-US" altLang="en-US" sz="2400" dirty="0">
                <a:latin typeface="Times New Roman" panose="02020603050405020304" pitchFamily="18" charset="0"/>
                <a:cs typeface="Times New Roman" panose="02020603050405020304" pitchFamily="18" charset="0"/>
              </a:rPr>
              <a:t>Good performance  also derives from underweighting poorly performing sectors.</a:t>
            </a:r>
          </a:p>
          <a:p>
            <a:endParaRPr lang="en-IN" dirty="0"/>
          </a:p>
        </p:txBody>
      </p:sp>
    </p:spTree>
    <p:extLst>
      <p:ext uri="{BB962C8B-B14F-4D97-AF65-F5344CB8AC3E}">
        <p14:creationId xmlns:p14="http://schemas.microsoft.com/office/powerpoint/2010/main" val="25874582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1FFF9-42BE-17EF-62B2-29813388F1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51899F-DFDE-A83B-BDCC-8F45814910E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- 1</a:t>
            </a:r>
          </a:p>
        </p:txBody>
      </p:sp>
      <p:sp>
        <p:nvSpPr>
          <p:cNvPr id="3" name="Content Placeholder 2">
            <a:extLst>
              <a:ext uri="{FF2B5EF4-FFF2-40B4-BE49-F238E27FC236}">
                <a16:creationId xmlns:a16="http://schemas.microsoft.com/office/drawing/2014/main" id="{7383F3C1-5E0F-A578-5301-23CEF17201D3}"/>
              </a:ext>
            </a:extLst>
          </p:cNvPr>
          <p:cNvSpPr>
            <a:spLocks noGrp="1"/>
          </p:cNvSpPr>
          <p:nvPr>
            <p:ph idx="1"/>
          </p:nvPr>
        </p:nvSpPr>
        <p:spPr/>
        <p:txBody>
          <a:bodyPr/>
          <a:lstStyle/>
          <a:p>
            <a:pPr>
              <a:lnSpc>
                <a:spcPct val="100000"/>
              </a:lnSpc>
            </a:pPr>
            <a:r>
              <a:rPr lang="en-IN" dirty="0">
                <a:latin typeface="Times New Roman" panose="02020603050405020304" pitchFamily="18" charset="0"/>
                <a:cs typeface="Times New Roman" panose="02020603050405020304" pitchFamily="18" charset="0"/>
              </a:rPr>
              <a:t>Consider the two (excess return) index-model regression results for stocks A and B. The risk-free rate over the period was 6%, and the market’s average return was 14%. </a:t>
            </a:r>
          </a:p>
          <a:p>
            <a:endParaRPr lang="en-IN" dirty="0"/>
          </a:p>
          <a:p>
            <a:endParaRPr lang="en-IN" dirty="0"/>
          </a:p>
          <a:p>
            <a:endParaRPr lang="en-IN" dirty="0"/>
          </a:p>
          <a:p>
            <a:r>
              <a:rPr lang="en-IN" dirty="0">
                <a:latin typeface="Times New Roman" panose="02020603050405020304" pitchFamily="18" charset="0"/>
                <a:cs typeface="Times New Roman" panose="02020603050405020304" pitchFamily="18" charset="0"/>
              </a:rPr>
              <a:t>Which stock is the best choice under the following circumstances?</a:t>
            </a:r>
          </a:p>
          <a:p>
            <a:r>
              <a:rPr lang="en-IN" dirty="0" err="1">
                <a:latin typeface="Times New Roman" panose="02020603050405020304" pitchFamily="18" charset="0"/>
                <a:cs typeface="Times New Roman" panose="02020603050405020304" pitchFamily="18" charset="0"/>
              </a:rPr>
              <a:t>i</a:t>
            </a:r>
            <a:r>
              <a:rPr lang="en-IN" dirty="0">
                <a:latin typeface="Times New Roman" panose="02020603050405020304" pitchFamily="18" charset="0"/>
                <a:cs typeface="Times New Roman" panose="02020603050405020304" pitchFamily="18" charset="0"/>
              </a:rPr>
              <a:t>) This is the only risky asset to be held by the investor</a:t>
            </a:r>
          </a:p>
          <a:p>
            <a:r>
              <a:rPr lang="en-IN" dirty="0">
                <a:latin typeface="Times New Roman" panose="02020603050405020304" pitchFamily="18" charset="0"/>
                <a:cs typeface="Times New Roman" panose="02020603050405020304" pitchFamily="18" charset="0"/>
              </a:rPr>
              <a:t>ii)This is one of many stocks that the investor is analysing to form an actively managed portfolio</a:t>
            </a:r>
          </a:p>
        </p:txBody>
      </p:sp>
      <p:graphicFrame>
        <p:nvGraphicFramePr>
          <p:cNvPr id="4" name="Table 3">
            <a:extLst>
              <a:ext uri="{FF2B5EF4-FFF2-40B4-BE49-F238E27FC236}">
                <a16:creationId xmlns:a16="http://schemas.microsoft.com/office/drawing/2014/main" id="{2D86D868-38EB-4E85-CB60-B657705CCB13}"/>
              </a:ext>
            </a:extLst>
          </p:cNvPr>
          <p:cNvGraphicFramePr>
            <a:graphicFrameLocks noGrp="1"/>
          </p:cNvGraphicFramePr>
          <p:nvPr/>
        </p:nvGraphicFramePr>
        <p:xfrm>
          <a:off x="1816099" y="2876550"/>
          <a:ext cx="7337840" cy="842010"/>
        </p:xfrm>
        <a:graphic>
          <a:graphicData uri="http://schemas.openxmlformats.org/drawingml/2006/table">
            <a:tbl>
              <a:tblPr>
                <a:tableStyleId>{5C22544A-7EE6-4342-B048-85BDC9FD1C3A}</a:tableStyleId>
              </a:tblPr>
              <a:tblGrid>
                <a:gridCol w="3179005">
                  <a:extLst>
                    <a:ext uri="{9D8B030D-6E8A-4147-A177-3AD203B41FA5}">
                      <a16:colId xmlns:a16="http://schemas.microsoft.com/office/drawing/2014/main" val="662012277"/>
                    </a:ext>
                  </a:extLst>
                </a:gridCol>
                <a:gridCol w="2242722">
                  <a:extLst>
                    <a:ext uri="{9D8B030D-6E8A-4147-A177-3AD203B41FA5}">
                      <a16:colId xmlns:a16="http://schemas.microsoft.com/office/drawing/2014/main" val="1347459707"/>
                    </a:ext>
                  </a:extLst>
                </a:gridCol>
                <a:gridCol w="1916113">
                  <a:extLst>
                    <a:ext uri="{9D8B030D-6E8A-4147-A177-3AD203B41FA5}">
                      <a16:colId xmlns:a16="http://schemas.microsoft.com/office/drawing/2014/main" val="870941992"/>
                    </a:ext>
                  </a:extLst>
                </a:gridCol>
              </a:tblGrid>
              <a:tr h="197513">
                <a:tc>
                  <a:txBody>
                    <a:bodyPr/>
                    <a:lstStyle/>
                    <a:p>
                      <a:pPr algn="l" fontAlgn="b"/>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Stock A</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Stock B</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761657706"/>
                  </a:ext>
                </a:extLst>
              </a:tr>
              <a:tr h="184150">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Regression estimates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1%+ 1.2 (</a:t>
                      </a:r>
                      <a:r>
                        <a:rPr lang="en-IN" sz="1800" u="none" strike="noStrike" dirty="0" err="1">
                          <a:effectLst/>
                          <a:latin typeface="Times New Roman" panose="02020603050405020304" pitchFamily="18" charset="0"/>
                          <a:cs typeface="Times New Roman" panose="02020603050405020304" pitchFamily="18" charset="0"/>
                        </a:rPr>
                        <a:t>rM</a:t>
                      </a:r>
                      <a:r>
                        <a:rPr lang="en-IN" sz="1800" u="none" strike="noStrike" dirty="0">
                          <a:effectLst/>
                          <a:latin typeface="Times New Roman" panose="02020603050405020304" pitchFamily="18" charset="0"/>
                          <a:cs typeface="Times New Roman" panose="02020603050405020304" pitchFamily="18" charset="0"/>
                        </a:rPr>
                        <a:t> -rf)</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+ 0.8 (</a:t>
                      </a:r>
                      <a:r>
                        <a:rPr lang="en-IN" sz="1800" u="none" strike="noStrike" dirty="0" err="1">
                          <a:effectLst/>
                          <a:latin typeface="Times New Roman" panose="02020603050405020304" pitchFamily="18" charset="0"/>
                          <a:cs typeface="Times New Roman" panose="02020603050405020304" pitchFamily="18" charset="0"/>
                        </a:rPr>
                        <a:t>rM</a:t>
                      </a:r>
                      <a:r>
                        <a:rPr lang="en-IN" sz="1800" u="none" strike="noStrike" dirty="0">
                          <a:effectLst/>
                          <a:latin typeface="Times New Roman" panose="02020603050405020304" pitchFamily="18" charset="0"/>
                          <a:cs typeface="Times New Roman" panose="02020603050405020304" pitchFamily="18" charset="0"/>
                        </a:rPr>
                        <a:t> - rf)</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988581268"/>
                  </a:ext>
                </a:extLst>
              </a:tr>
              <a:tr h="184150">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Std deviation of excess returns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21.60%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24.90%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1988939094"/>
                  </a:ext>
                </a:extLst>
              </a:tr>
            </a:tbl>
          </a:graphicData>
        </a:graphic>
      </p:graphicFrame>
    </p:spTree>
    <p:extLst>
      <p:ext uri="{BB962C8B-B14F-4D97-AF65-F5344CB8AC3E}">
        <p14:creationId xmlns:p14="http://schemas.microsoft.com/office/powerpoint/2010/main" val="21249693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D4D50-1CB4-F464-86D5-8CBF6BFD65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944D4D-323A-14B8-F2AD-53AF47A582D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- 2</a:t>
            </a:r>
          </a:p>
        </p:txBody>
      </p:sp>
      <p:sp>
        <p:nvSpPr>
          <p:cNvPr id="3" name="Content Placeholder 2">
            <a:extLst>
              <a:ext uri="{FF2B5EF4-FFF2-40B4-BE49-F238E27FC236}">
                <a16:creationId xmlns:a16="http://schemas.microsoft.com/office/drawing/2014/main" id="{8D655592-CC56-A22A-60F9-B94240A24C75}"/>
              </a:ext>
            </a:extLst>
          </p:cNvPr>
          <p:cNvSpPr>
            <a:spLocks noGrp="1"/>
          </p:cNvSpPr>
          <p:nvPr>
            <p:ph idx="1"/>
          </p:nvPr>
        </p:nvSpPr>
        <p:spPr>
          <a:xfrm>
            <a:off x="1097280" y="1737360"/>
            <a:ext cx="10058400" cy="4295692"/>
          </a:xfrm>
        </p:spPr>
        <p:txBody>
          <a:bodyPr/>
          <a:lstStyle/>
          <a:p>
            <a:pPr algn="just"/>
            <a:r>
              <a:rPr lang="en-IN" dirty="0">
                <a:latin typeface="Times New Roman" panose="02020603050405020304" pitchFamily="18" charset="0"/>
                <a:cs typeface="Times New Roman" panose="02020603050405020304" pitchFamily="18" charset="0"/>
              </a:rPr>
              <a:t>An analyst wants to evaluate portfolio X, consisting entirely of US stocks, using both the Treynor and Sharpe measures of portfolio performance. The table provides the average annual rate of return for portfolio X, the market portfolio (as measured by the S&amp;P 500), and US Treasury bills</a:t>
            </a:r>
          </a:p>
          <a:p>
            <a:pPr algn="just"/>
            <a:endParaRPr lang="en-IN" dirty="0">
              <a:latin typeface="Times New Roman" panose="02020603050405020304" pitchFamily="18" charset="0"/>
              <a:cs typeface="Times New Roman" panose="02020603050405020304" pitchFamily="18" charset="0"/>
            </a:endParaRPr>
          </a:p>
          <a:p>
            <a:pPr algn="just"/>
            <a:endParaRPr lang="en-IN" dirty="0">
              <a:latin typeface="Times New Roman" panose="02020603050405020304" pitchFamily="18" charset="0"/>
              <a:cs typeface="Times New Roman" panose="02020603050405020304" pitchFamily="18" charset="0"/>
            </a:endParaRPr>
          </a:p>
          <a:p>
            <a:pPr algn="just"/>
            <a:endParaRPr lang="en-IN" dirty="0">
              <a:latin typeface="Times New Roman" panose="02020603050405020304" pitchFamily="18" charset="0"/>
              <a:cs typeface="Times New Roman" panose="02020603050405020304" pitchFamily="18" charset="0"/>
            </a:endParaRPr>
          </a:p>
          <a:p>
            <a:pPr algn="just"/>
            <a:endParaRPr lang="en-IN" dirty="0">
              <a:latin typeface="Times New Roman" panose="02020603050405020304" pitchFamily="18" charset="0"/>
              <a:cs typeface="Times New Roman" panose="02020603050405020304" pitchFamily="18" charset="0"/>
            </a:endParaRPr>
          </a:p>
          <a:p>
            <a:pPr algn="just"/>
            <a:endParaRPr lang="en-IN" dirty="0">
              <a:latin typeface="Times New Roman" panose="02020603050405020304" pitchFamily="18" charset="0"/>
              <a:cs typeface="Times New Roman" panose="02020603050405020304" pitchFamily="18" charset="0"/>
            </a:endParaRPr>
          </a:p>
          <a:p>
            <a:pPr algn="just"/>
            <a:r>
              <a:rPr lang="en-IN" dirty="0">
                <a:latin typeface="Times New Roman" panose="02020603050405020304" pitchFamily="18" charset="0"/>
                <a:cs typeface="Times New Roman" panose="02020603050405020304" pitchFamily="18" charset="0"/>
              </a:rPr>
              <a:t>Calculate the Treynor and Sharpe measures for both portfolio X and S&amp;P 500, and explain whether X is underperformed, equalled, or overperformed the S&amp;P 500 using both measures?</a:t>
            </a:r>
          </a:p>
          <a:p>
            <a:pPr algn="just"/>
            <a:endParaRPr lang="en-IN" dirty="0"/>
          </a:p>
        </p:txBody>
      </p:sp>
      <p:graphicFrame>
        <p:nvGraphicFramePr>
          <p:cNvPr id="4" name="Table 3">
            <a:extLst>
              <a:ext uri="{FF2B5EF4-FFF2-40B4-BE49-F238E27FC236}">
                <a16:creationId xmlns:a16="http://schemas.microsoft.com/office/drawing/2014/main" id="{C2BE65DD-5A1A-AC1E-3C4A-559129721249}"/>
              </a:ext>
            </a:extLst>
          </p:cNvPr>
          <p:cNvGraphicFramePr>
            <a:graphicFrameLocks noGrp="1"/>
          </p:cNvGraphicFramePr>
          <p:nvPr/>
        </p:nvGraphicFramePr>
        <p:xfrm>
          <a:off x="2842589" y="2909269"/>
          <a:ext cx="5029201" cy="1548590"/>
        </p:xfrm>
        <a:graphic>
          <a:graphicData uri="http://schemas.openxmlformats.org/drawingml/2006/table">
            <a:tbl>
              <a:tblPr>
                <a:tableStyleId>{5C22544A-7EE6-4342-B048-85BDC9FD1C3A}</a:tableStyleId>
              </a:tblPr>
              <a:tblGrid>
                <a:gridCol w="1148405">
                  <a:extLst>
                    <a:ext uri="{9D8B030D-6E8A-4147-A177-3AD203B41FA5}">
                      <a16:colId xmlns:a16="http://schemas.microsoft.com/office/drawing/2014/main" val="510708296"/>
                    </a:ext>
                  </a:extLst>
                </a:gridCol>
                <a:gridCol w="1492927">
                  <a:extLst>
                    <a:ext uri="{9D8B030D-6E8A-4147-A177-3AD203B41FA5}">
                      <a16:colId xmlns:a16="http://schemas.microsoft.com/office/drawing/2014/main" val="3905924014"/>
                    </a:ext>
                  </a:extLst>
                </a:gridCol>
                <a:gridCol w="1451166">
                  <a:extLst>
                    <a:ext uri="{9D8B030D-6E8A-4147-A177-3AD203B41FA5}">
                      <a16:colId xmlns:a16="http://schemas.microsoft.com/office/drawing/2014/main" val="298563844"/>
                    </a:ext>
                  </a:extLst>
                </a:gridCol>
                <a:gridCol w="936703">
                  <a:extLst>
                    <a:ext uri="{9D8B030D-6E8A-4147-A177-3AD203B41FA5}">
                      <a16:colId xmlns:a16="http://schemas.microsoft.com/office/drawing/2014/main" val="1649404347"/>
                    </a:ext>
                  </a:extLst>
                </a:gridCol>
              </a:tblGrid>
              <a:tr h="331200">
                <a:tc>
                  <a:txBody>
                    <a:bodyPr/>
                    <a:lstStyle/>
                    <a:p>
                      <a:pPr algn="ctr" fontAlgn="b"/>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Avg Annual Return</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Std Dev of Return</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Beta</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2762316050"/>
                  </a:ext>
                </a:extLst>
              </a:tr>
              <a:tr h="331200">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Portfolio X</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18%</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0.6</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1048677514"/>
                  </a:ext>
                </a:extLst>
              </a:tr>
              <a:tr h="331200">
                <a:tc>
                  <a:txBody>
                    <a:bodyPr/>
                    <a:lstStyle/>
                    <a:p>
                      <a:pPr algn="ctr" fontAlgn="b"/>
                      <a:r>
                        <a:rPr lang="en-IN" sz="1800" u="none" strike="noStrike">
                          <a:effectLst/>
                          <a:latin typeface="Times New Roman" panose="02020603050405020304" pitchFamily="18" charset="0"/>
                          <a:cs typeface="Times New Roman" panose="02020603050405020304" pitchFamily="18" charset="0"/>
                        </a:rPr>
                        <a:t>S&amp;P 500</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12%</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13%</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1271250309"/>
                  </a:ext>
                </a:extLst>
              </a:tr>
              <a:tr h="331200">
                <a:tc>
                  <a:txBody>
                    <a:bodyPr/>
                    <a:lstStyle/>
                    <a:p>
                      <a:pPr algn="ctr" fontAlgn="b"/>
                      <a:r>
                        <a:rPr lang="en-IN" sz="1800" u="none" strike="noStrike">
                          <a:effectLst/>
                          <a:latin typeface="Times New Roman" panose="02020603050405020304" pitchFamily="18" charset="0"/>
                          <a:cs typeface="Times New Roman" panose="02020603050405020304" pitchFamily="18" charset="0"/>
                        </a:rPr>
                        <a:t>T-bills</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6%</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N/A</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N/A</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1799029250"/>
                  </a:ext>
                </a:extLst>
              </a:tr>
            </a:tbl>
          </a:graphicData>
        </a:graphic>
      </p:graphicFrame>
    </p:spTree>
    <p:extLst>
      <p:ext uri="{BB962C8B-B14F-4D97-AF65-F5344CB8AC3E}">
        <p14:creationId xmlns:p14="http://schemas.microsoft.com/office/powerpoint/2010/main" val="22329180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7F872-99D3-422F-8850-616FABEB623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3</a:t>
            </a:r>
          </a:p>
        </p:txBody>
      </p:sp>
      <p:sp>
        <p:nvSpPr>
          <p:cNvPr id="3" name="Content Placeholder 2">
            <a:extLst>
              <a:ext uri="{FF2B5EF4-FFF2-40B4-BE49-F238E27FC236}">
                <a16:creationId xmlns:a16="http://schemas.microsoft.com/office/drawing/2014/main" id="{D2ACB371-3411-4307-AD3E-AFA21D40C55D}"/>
              </a:ext>
            </a:extLst>
          </p:cNvPr>
          <p:cNvSpPr>
            <a:spLocks noGrp="1"/>
          </p:cNvSpPr>
          <p:nvPr>
            <p:ph idx="1"/>
          </p:nvPr>
        </p:nvSpPr>
        <p:spPr/>
        <p:txBody>
          <a:bodyPr/>
          <a:lstStyle/>
          <a:p>
            <a:pPr algn="just">
              <a:lnSpc>
                <a:spcPct val="150000"/>
              </a:lnSpc>
            </a:pPr>
            <a:r>
              <a:rPr lang="en-IN" sz="2400" dirty="0">
                <a:latin typeface="Times New Roman" panose="02020603050405020304" pitchFamily="18" charset="0"/>
                <a:cs typeface="Times New Roman" panose="02020603050405020304" pitchFamily="18" charset="0"/>
              </a:rPr>
              <a:t>A global equity manager is assigned to select stocks from a universe of large stocks throughout the world. The manager will be evaluated by comparing her returns to the return on the MSCI World Market Portfolio, but she is free to hold stocks from various countries in whatever proportions she finds desirable. Results for a given month are given</a:t>
            </a:r>
          </a:p>
          <a:p>
            <a:endParaRPr lang="en-IN" dirty="0"/>
          </a:p>
          <a:p>
            <a:endParaRPr lang="en-IN" dirty="0"/>
          </a:p>
          <a:p>
            <a:endParaRPr lang="en-IN" dirty="0"/>
          </a:p>
        </p:txBody>
      </p:sp>
    </p:spTree>
    <p:extLst>
      <p:ext uri="{BB962C8B-B14F-4D97-AF65-F5344CB8AC3E}">
        <p14:creationId xmlns:p14="http://schemas.microsoft.com/office/powerpoint/2010/main" val="18540916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7FD5B-9DD5-4E85-8D75-A273490A22A2}"/>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3</a:t>
            </a:r>
          </a:p>
        </p:txBody>
      </p:sp>
      <p:sp>
        <p:nvSpPr>
          <p:cNvPr id="6" name="Content Placeholder 5">
            <a:extLst>
              <a:ext uri="{FF2B5EF4-FFF2-40B4-BE49-F238E27FC236}">
                <a16:creationId xmlns:a16="http://schemas.microsoft.com/office/drawing/2014/main" id="{C656C986-5D50-4F12-B9AF-6F91598A7F14}"/>
              </a:ext>
            </a:extLst>
          </p:cNvPr>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A. Calculate the total value added of all the manager’s decisions this period</a:t>
            </a:r>
          </a:p>
          <a:p>
            <a:r>
              <a:rPr lang="en-IN" dirty="0">
                <a:latin typeface="Times New Roman" panose="02020603050405020304" pitchFamily="18" charset="0"/>
                <a:cs typeface="Times New Roman" panose="02020603050405020304" pitchFamily="18" charset="0"/>
              </a:rPr>
              <a:t>B. Calculate the value added (or subtracted) by her country allocation decisions</a:t>
            </a:r>
          </a:p>
          <a:p>
            <a:r>
              <a:rPr lang="en-IN" dirty="0">
                <a:latin typeface="Times New Roman" panose="02020603050405020304" pitchFamily="18" charset="0"/>
                <a:cs typeface="Times New Roman" panose="02020603050405020304" pitchFamily="18" charset="0"/>
              </a:rPr>
              <a:t>C. Calculate the value added from her stock selection ability within countries</a:t>
            </a:r>
          </a:p>
        </p:txBody>
      </p:sp>
      <p:graphicFrame>
        <p:nvGraphicFramePr>
          <p:cNvPr id="7" name="Table 6">
            <a:extLst>
              <a:ext uri="{FF2B5EF4-FFF2-40B4-BE49-F238E27FC236}">
                <a16:creationId xmlns:a16="http://schemas.microsoft.com/office/drawing/2014/main" id="{F0E9305F-13EA-4DA3-AF06-3613249E9625}"/>
              </a:ext>
            </a:extLst>
          </p:cNvPr>
          <p:cNvGraphicFramePr>
            <a:graphicFrameLocks noGrp="1"/>
          </p:cNvGraphicFramePr>
          <p:nvPr>
            <p:extLst>
              <p:ext uri="{D42A27DB-BD31-4B8C-83A1-F6EECF244321}">
                <p14:modId xmlns:p14="http://schemas.microsoft.com/office/powerpoint/2010/main" val="66884459"/>
              </p:ext>
            </p:extLst>
          </p:nvPr>
        </p:nvGraphicFramePr>
        <p:xfrm>
          <a:off x="2325755" y="3529423"/>
          <a:ext cx="7315201" cy="1882323"/>
        </p:xfrm>
        <a:graphic>
          <a:graphicData uri="http://schemas.openxmlformats.org/drawingml/2006/table">
            <a:tbl>
              <a:tblPr>
                <a:tableStyleId>{5C22544A-7EE6-4342-B048-85BDC9FD1C3A}</a:tableStyleId>
              </a:tblPr>
              <a:tblGrid>
                <a:gridCol w="966149">
                  <a:extLst>
                    <a:ext uri="{9D8B030D-6E8A-4147-A177-3AD203B41FA5}">
                      <a16:colId xmlns:a16="http://schemas.microsoft.com/office/drawing/2014/main" val="2760818118"/>
                    </a:ext>
                  </a:extLst>
                </a:gridCol>
                <a:gridCol w="1356718">
                  <a:extLst>
                    <a:ext uri="{9D8B030D-6E8A-4147-A177-3AD203B41FA5}">
                      <a16:colId xmlns:a16="http://schemas.microsoft.com/office/drawing/2014/main" val="1566951883"/>
                    </a:ext>
                  </a:extLst>
                </a:gridCol>
                <a:gridCol w="1202545">
                  <a:extLst>
                    <a:ext uri="{9D8B030D-6E8A-4147-A177-3AD203B41FA5}">
                      <a16:colId xmlns:a16="http://schemas.microsoft.com/office/drawing/2014/main" val="486382113"/>
                    </a:ext>
                  </a:extLst>
                </a:gridCol>
                <a:gridCol w="1712511">
                  <a:extLst>
                    <a:ext uri="{9D8B030D-6E8A-4147-A177-3AD203B41FA5}">
                      <a16:colId xmlns:a16="http://schemas.microsoft.com/office/drawing/2014/main" val="314430729"/>
                    </a:ext>
                  </a:extLst>
                </a:gridCol>
                <a:gridCol w="2077278">
                  <a:extLst>
                    <a:ext uri="{9D8B030D-6E8A-4147-A177-3AD203B41FA5}">
                      <a16:colId xmlns:a16="http://schemas.microsoft.com/office/drawing/2014/main" val="2535082752"/>
                    </a:ext>
                  </a:extLst>
                </a:gridCol>
              </a:tblGrid>
              <a:tr h="759643">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Country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Weight in MSCI Index</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Manager's Weight</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l" fontAlgn="b"/>
                      <a:r>
                        <a:rPr lang="en-IN" sz="1800" u="none" strike="noStrike">
                          <a:effectLst/>
                          <a:latin typeface="Times New Roman" panose="02020603050405020304" pitchFamily="18" charset="0"/>
                          <a:cs typeface="Times New Roman" panose="02020603050405020304" pitchFamily="18" charset="0"/>
                        </a:rPr>
                        <a:t>Manager's Return in Country</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Return of stock index for that Country</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1672298108"/>
                  </a:ext>
                </a:extLst>
              </a:tr>
              <a:tr h="257092">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UK</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0.15</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0.3</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12%</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3447428580"/>
                  </a:ext>
                </a:extLst>
              </a:tr>
              <a:tr h="257092">
                <a:tc>
                  <a:txBody>
                    <a:bodyPr/>
                    <a:lstStyle/>
                    <a:p>
                      <a:pPr algn="l" fontAlgn="b"/>
                      <a:r>
                        <a:rPr lang="en-IN" sz="1800" u="none" strike="noStrike">
                          <a:effectLst/>
                          <a:latin typeface="Times New Roman" panose="02020603050405020304" pitchFamily="18" charset="0"/>
                          <a:cs typeface="Times New Roman" panose="02020603050405020304" pitchFamily="18" charset="0"/>
                        </a:rPr>
                        <a:t>Japan</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0.30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0.1</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15%</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15%</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1009421220"/>
                  </a:ext>
                </a:extLst>
              </a:tr>
              <a:tr h="257092">
                <a:tc>
                  <a:txBody>
                    <a:bodyPr/>
                    <a:lstStyle/>
                    <a:p>
                      <a:pPr algn="l" fontAlgn="b"/>
                      <a:r>
                        <a:rPr lang="en-IN" sz="1800" u="none" strike="noStrike">
                          <a:effectLst/>
                          <a:latin typeface="Times New Roman" panose="02020603050405020304" pitchFamily="18" charset="0"/>
                          <a:cs typeface="Times New Roman" panose="02020603050405020304" pitchFamily="18" charset="0"/>
                        </a:rPr>
                        <a:t>US</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0.45</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0.4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1388379542"/>
                  </a:ext>
                </a:extLst>
              </a:tr>
              <a:tr h="257092">
                <a:tc>
                  <a:txBody>
                    <a:bodyPr/>
                    <a:lstStyle/>
                    <a:p>
                      <a:pPr algn="l" fontAlgn="b"/>
                      <a:r>
                        <a:rPr lang="en-IN" sz="1800" u="none" strike="noStrike">
                          <a:effectLst/>
                          <a:latin typeface="Times New Roman" panose="02020603050405020304" pitchFamily="18" charset="0"/>
                          <a:cs typeface="Times New Roman" panose="02020603050405020304" pitchFamily="18" charset="0"/>
                        </a:rPr>
                        <a:t>Germany</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0.10</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0.2</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5%</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12%</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334572534"/>
                  </a:ext>
                </a:extLst>
              </a:tr>
            </a:tbl>
          </a:graphicData>
        </a:graphic>
      </p:graphicFrame>
    </p:spTree>
    <p:extLst>
      <p:ext uri="{BB962C8B-B14F-4D97-AF65-F5344CB8AC3E}">
        <p14:creationId xmlns:p14="http://schemas.microsoft.com/office/powerpoint/2010/main" val="1881883851"/>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docProps/app.xml><?xml version="1.0" encoding="utf-8"?>
<Properties xmlns="http://schemas.openxmlformats.org/officeDocument/2006/extended-properties" xmlns:vt="http://schemas.openxmlformats.org/officeDocument/2006/docPropsVTypes">
  <TotalTime>75</TotalTime>
  <Words>1463</Words>
  <Application>Microsoft Office PowerPoint</Application>
  <PresentationFormat>Widescreen</PresentationFormat>
  <Paragraphs>208</Paragraphs>
  <Slides>34</Slides>
  <Notes>0</Notes>
  <HiddenSlides>1</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0" baseType="lpstr">
      <vt:lpstr>Arial</vt:lpstr>
      <vt:lpstr>Calibri</vt:lpstr>
      <vt:lpstr>Calibri Light</vt:lpstr>
      <vt:lpstr>Times New Roman</vt:lpstr>
      <vt:lpstr>Retrospect</vt:lpstr>
      <vt:lpstr>Equation</vt:lpstr>
      <vt:lpstr>Portfolio Performance Evaluation</vt:lpstr>
      <vt:lpstr>Introduction</vt:lpstr>
      <vt:lpstr>Time - Weighted Return</vt:lpstr>
      <vt:lpstr>Dollar-weighted Return</vt:lpstr>
      <vt:lpstr>Example of Multiperiod Returns</vt:lpstr>
      <vt:lpstr>Dollar-weighted Return</vt:lpstr>
      <vt:lpstr>Time-Weighted Return</vt:lpstr>
      <vt:lpstr>Adjusting Returns for Risk</vt:lpstr>
      <vt:lpstr>Risk Adjusted Performance: Sharpe</vt:lpstr>
      <vt:lpstr>Risk Adjusted Performance: Treynor</vt:lpstr>
      <vt:lpstr>Risk Adjusted Performance: Jensen</vt:lpstr>
      <vt:lpstr>Information Ratio</vt:lpstr>
      <vt:lpstr>M2 Measure</vt:lpstr>
      <vt:lpstr>M2 Measure: Example</vt:lpstr>
      <vt:lpstr>M2 of Portfolio P</vt:lpstr>
      <vt:lpstr>Which Measure is Appropriate?</vt:lpstr>
      <vt:lpstr>Performance Measurement with Changing Portfolio Composition</vt:lpstr>
      <vt:lpstr>Portfolio Returns</vt:lpstr>
      <vt:lpstr>Changing Portfolio Risk</vt:lpstr>
      <vt:lpstr>Changing Portfolio Risk</vt:lpstr>
      <vt:lpstr>Style Analysis</vt:lpstr>
      <vt:lpstr>Market Timing</vt:lpstr>
      <vt:lpstr>Performance Attribution</vt:lpstr>
      <vt:lpstr>Attributing Performance to Components</vt:lpstr>
      <vt:lpstr>Formulas for Attribution</vt:lpstr>
      <vt:lpstr>Performance Attribution of ith Asset Class</vt:lpstr>
      <vt:lpstr>Performance of the managed portfolio</vt:lpstr>
      <vt:lpstr>Performance Attribution</vt:lpstr>
      <vt:lpstr>Performance Attribution</vt:lpstr>
      <vt:lpstr>Sector and Security Selection</vt:lpstr>
      <vt:lpstr>Example  - 1</vt:lpstr>
      <vt:lpstr>Example - 2</vt:lpstr>
      <vt:lpstr>Example 3</vt:lpstr>
      <vt:lpstr>Example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Portfolio Performance Evaluation</dc:title>
  <dc:creator>Kaveri Krishnan</dc:creator>
  <cp:lastModifiedBy>Kaveri Krishnan</cp:lastModifiedBy>
  <cp:revision>5</cp:revision>
  <dcterms:created xsi:type="dcterms:W3CDTF">2020-03-11T09:13:44Z</dcterms:created>
  <dcterms:modified xsi:type="dcterms:W3CDTF">2024-02-18T05:12:09Z</dcterms:modified>
</cp:coreProperties>
</file>