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97" r:id="rId17"/>
    <p:sldId id="276" r:id="rId18"/>
    <p:sldId id="277" r:id="rId19"/>
    <p:sldId id="290" r:id="rId20"/>
    <p:sldId id="291" r:id="rId21"/>
    <p:sldId id="298" r:id="rId22"/>
    <p:sldId id="282" r:id="rId23"/>
    <p:sldId id="283" r:id="rId24"/>
    <p:sldId id="284" r:id="rId25"/>
    <p:sldId id="285" r:id="rId26"/>
    <p:sldId id="292" r:id="rId27"/>
    <p:sldId id="286" r:id="rId28"/>
    <p:sldId id="287" r:id="rId29"/>
    <p:sldId id="288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C0B63140-C625-48AE-95FE-F536A716842C}"/>
    <pc:docChg chg="modSld">
      <pc:chgData name="Kaveri Krishnan" userId="b7c3e7e8-bc1d-4623-be8e-3cf7f79f0877" providerId="ADAL" clId="{C0B63140-C625-48AE-95FE-F536A716842C}" dt="2022-08-16T05:26:53.386" v="11" actId="20577"/>
      <pc:docMkLst>
        <pc:docMk/>
      </pc:docMkLst>
      <pc:sldChg chg="modSp mod">
        <pc:chgData name="Kaveri Krishnan" userId="b7c3e7e8-bc1d-4623-be8e-3cf7f79f0877" providerId="ADAL" clId="{C0B63140-C625-48AE-95FE-F536A716842C}" dt="2022-08-16T05:26:53.386" v="11" actId="20577"/>
        <pc:sldMkLst>
          <pc:docMk/>
          <pc:sldMk cId="2000841759" sldId="256"/>
        </pc:sldMkLst>
      </pc:sldChg>
    </pc:docChg>
  </pc:docChgLst>
  <pc:docChgLst>
    <pc:chgData name="Kaveri Krishnan" userId="b7c3e7e8-bc1d-4623-be8e-3cf7f79f0877" providerId="ADAL" clId="{D1802CFF-AA78-4A9E-9CB0-2573E8C82565}"/>
    <pc:docChg chg="delSld">
      <pc:chgData name="Kaveri Krishnan" userId="b7c3e7e8-bc1d-4623-be8e-3cf7f79f0877" providerId="ADAL" clId="{D1802CFF-AA78-4A9E-9CB0-2573E8C82565}" dt="2025-03-24T03:41:16.735" v="4" actId="47"/>
      <pc:docMkLst>
        <pc:docMk/>
      </pc:docMkLst>
      <pc:sldChg chg="del">
        <pc:chgData name="Kaveri Krishnan" userId="b7c3e7e8-bc1d-4623-be8e-3cf7f79f0877" providerId="ADAL" clId="{D1802CFF-AA78-4A9E-9CB0-2573E8C82565}" dt="2025-03-24T03:41:15.831" v="3" actId="47"/>
        <pc:sldMkLst>
          <pc:docMk/>
          <pc:sldMk cId="1854091647" sldId="293"/>
        </pc:sldMkLst>
      </pc:sldChg>
      <pc:sldChg chg="del">
        <pc:chgData name="Kaveri Krishnan" userId="b7c3e7e8-bc1d-4623-be8e-3cf7f79f0877" providerId="ADAL" clId="{D1802CFF-AA78-4A9E-9CB0-2573E8C82565}" dt="2025-03-24T03:41:16.735" v="4" actId="47"/>
        <pc:sldMkLst>
          <pc:docMk/>
          <pc:sldMk cId="1881883851" sldId="294"/>
        </pc:sldMkLst>
      </pc:sldChg>
      <pc:sldChg chg="del">
        <pc:chgData name="Kaveri Krishnan" userId="b7c3e7e8-bc1d-4623-be8e-3cf7f79f0877" providerId="ADAL" clId="{D1802CFF-AA78-4A9E-9CB0-2573E8C82565}" dt="2025-03-24T03:41:05.248" v="0" actId="47"/>
        <pc:sldMkLst>
          <pc:docMk/>
          <pc:sldMk cId="743451474" sldId="299"/>
        </pc:sldMkLst>
      </pc:sldChg>
      <pc:sldChg chg="del">
        <pc:chgData name="Kaveri Krishnan" userId="b7c3e7e8-bc1d-4623-be8e-3cf7f79f0877" providerId="ADAL" clId="{D1802CFF-AA78-4A9E-9CB0-2573E8C82565}" dt="2025-03-24T03:41:14.818" v="1" actId="47"/>
        <pc:sldMkLst>
          <pc:docMk/>
          <pc:sldMk cId="2124969348" sldId="300"/>
        </pc:sldMkLst>
      </pc:sldChg>
      <pc:sldChg chg="del">
        <pc:chgData name="Kaveri Krishnan" userId="b7c3e7e8-bc1d-4623-be8e-3cf7f79f0877" providerId="ADAL" clId="{D1802CFF-AA78-4A9E-9CB0-2573E8C82565}" dt="2025-03-24T03:41:15.453" v="2" actId="47"/>
        <pc:sldMkLst>
          <pc:docMk/>
          <pc:sldMk cId="2232918021" sldId="301"/>
        </pc:sldMkLst>
      </pc:sldChg>
    </pc:docChg>
  </pc:docChgLst>
  <pc:docChgLst>
    <pc:chgData name="Kaveri Krishnan" userId="b7c3e7e8-bc1d-4623-be8e-3cf7f79f0877" providerId="ADAL" clId="{372F178C-AB7A-4BAC-B646-0881E526A186}"/>
    <pc:docChg chg="addSld delSld modSld">
      <pc:chgData name="Kaveri Krishnan" userId="b7c3e7e8-bc1d-4623-be8e-3cf7f79f0877" providerId="ADAL" clId="{372F178C-AB7A-4BAC-B646-0881E526A186}" dt="2024-02-16T17:53:15.161" v="3"/>
      <pc:docMkLst>
        <pc:docMk/>
      </pc:docMkLst>
      <pc:sldChg chg="add">
        <pc:chgData name="Kaveri Krishnan" userId="b7c3e7e8-bc1d-4623-be8e-3cf7f79f0877" providerId="ADAL" clId="{372F178C-AB7A-4BAC-B646-0881E526A186}" dt="2024-02-16T17:53:15.161" v="3"/>
        <pc:sldMkLst>
          <pc:docMk/>
          <pc:sldMk cId="2232918021" sldId="295"/>
        </pc:sldMkLst>
      </pc:sldChg>
      <pc:sldChg chg="del">
        <pc:chgData name="Kaveri Krishnan" userId="b7c3e7e8-bc1d-4623-be8e-3cf7f79f0877" providerId="ADAL" clId="{372F178C-AB7A-4BAC-B646-0881E526A186}" dt="2024-02-16T17:53:09.827" v="2" actId="2696"/>
        <pc:sldMkLst>
          <pc:docMk/>
          <pc:sldMk cId="2777918035" sldId="295"/>
        </pc:sldMkLst>
      </pc:sldChg>
      <pc:sldChg chg="del">
        <pc:chgData name="Kaveri Krishnan" userId="b7c3e7e8-bc1d-4623-be8e-3cf7f79f0877" providerId="ADAL" clId="{372F178C-AB7A-4BAC-B646-0881E526A186}" dt="2024-02-16T17:53:09.827" v="2" actId="2696"/>
        <pc:sldMkLst>
          <pc:docMk/>
          <pc:sldMk cId="600200435" sldId="296"/>
        </pc:sldMkLst>
      </pc:sldChg>
      <pc:sldChg chg="add">
        <pc:chgData name="Kaveri Krishnan" userId="b7c3e7e8-bc1d-4623-be8e-3cf7f79f0877" providerId="ADAL" clId="{372F178C-AB7A-4BAC-B646-0881E526A186}" dt="2024-02-16T17:53:15.161" v="3"/>
        <pc:sldMkLst>
          <pc:docMk/>
          <pc:sldMk cId="2124969348" sldId="296"/>
        </pc:sldMkLst>
      </pc:sldChg>
      <pc:sldChg chg="del mod modShow">
        <pc:chgData name="Kaveri Krishnan" userId="b7c3e7e8-bc1d-4623-be8e-3cf7f79f0877" providerId="ADAL" clId="{372F178C-AB7A-4BAC-B646-0881E526A186}" dt="2024-02-16T17:52:34.924" v="1" actId="47"/>
        <pc:sldMkLst>
          <pc:docMk/>
          <pc:sldMk cId="743451474" sldId="29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8CC98-4227-4D90-939F-B341833009D7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4EF2D-9AB8-41BD-89E3-782BDF054347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9114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8CC98-4227-4D90-939F-B341833009D7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4EF2D-9AB8-41BD-89E3-782BDF0543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1128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8CC98-4227-4D90-939F-B341833009D7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4EF2D-9AB8-41BD-89E3-782BDF054347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564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8CC98-4227-4D90-939F-B341833009D7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4EF2D-9AB8-41BD-89E3-782BDF0543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9459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8CC98-4227-4D90-939F-B341833009D7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4EF2D-9AB8-41BD-89E3-782BDF0543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3810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8CC98-4227-4D90-939F-B341833009D7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4EF2D-9AB8-41BD-89E3-782BDF0543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0422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8CC98-4227-4D90-939F-B341833009D7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4EF2D-9AB8-41BD-89E3-782BDF0543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7351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B28CC98-4227-4D90-939F-B341833009D7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74EF2D-9AB8-41BD-89E3-782BDF0543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6286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8CC98-4227-4D90-939F-B341833009D7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4EF2D-9AB8-41BD-89E3-782BDF0543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1575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8CC98-4227-4D90-939F-B341833009D7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4EF2D-9AB8-41BD-89E3-782BDF0543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9840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8CC98-4227-4D90-939F-B341833009D7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4EF2D-9AB8-41BD-89E3-782BDF0543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0189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B28CC98-4227-4D90-939F-B341833009D7}" type="datetimeFigureOut">
              <a:rPr lang="en-IN" smtClean="0"/>
              <a:t>24-03-2025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E74EF2D-9AB8-41BD-89E3-782BDF054347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001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43E04-D162-4F2E-BA90-5A9BFBB40A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Performance Evaluation</a:t>
            </a:r>
          </a:p>
        </p:txBody>
      </p:sp>
    </p:spTree>
    <p:extLst>
      <p:ext uri="{BB962C8B-B14F-4D97-AF65-F5344CB8AC3E}">
        <p14:creationId xmlns:p14="http://schemas.microsoft.com/office/powerpoint/2010/main" val="2000841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BEDC8-F0F9-48BA-8CF8-C96B74E1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9921B-33E8-4F76-BE12-948C711A2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markets are to be reasonably efficient, investors must be able to measure asset management performance</a:t>
            </a:r>
          </a:p>
          <a:p>
            <a:pPr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common ways to measure average portfolio return:</a:t>
            </a:r>
          </a:p>
          <a:p>
            <a:pPr marL="723900" lvl="1" indent="-361950">
              <a:buFont typeface="Calibri" pitchFamily="34" charset="0"/>
              <a:buAutoNum type="arabicPeriod"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Time-weighted returns</a:t>
            </a:r>
          </a:p>
          <a:p>
            <a:pPr marL="723900" lvl="1" indent="-361950">
              <a:buFont typeface="Calibri" pitchFamily="34" charset="0"/>
              <a:buAutoNum type="arabicPeriod"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Dollar-weighted returns</a:t>
            </a:r>
          </a:p>
          <a:p>
            <a:pPr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Returns must be adjusted for risk.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0798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36AF6-6DEB-4E42-BA25-C9BD58687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- Weighted Return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AE3F9-ECFF-4E7E-A451-7056F9E22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geometric average is a time-weighted average.</a:t>
            </a:r>
          </a:p>
          <a:p>
            <a:pPr marL="0" indent="0"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period’s return has equal weight.</a:t>
            </a:r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B555DBEF-C473-486D-AB9F-46F42BCB92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6506356"/>
              </p:ext>
            </p:extLst>
          </p:nvPr>
        </p:nvGraphicFramePr>
        <p:xfrm>
          <a:off x="1444487" y="3329609"/>
          <a:ext cx="51435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5000" imgH="254000" progId="Equation.3">
                  <p:embed/>
                </p:oleObj>
              </mc:Choice>
              <mc:Fallback>
                <p:oleObj name="Equation" r:id="rId2" imgW="1905000" imgH="254000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B555DBEF-C473-486D-AB9F-46F42BCB92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4487" y="3329609"/>
                        <a:ext cx="51435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4181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056E6-A60B-4554-B6BA-3019AF658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Dollar-weighted Return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51DBF-485C-41F2-8351-B4F502A8D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rate of return considering the cash flow from or to investment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Returns are weighted by the amount invested in each period:</a:t>
            </a:r>
          </a:p>
          <a:p>
            <a:endParaRPr lang="en-IN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2B12D5CE-4906-492D-B417-D896D57261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6743726"/>
              </p:ext>
            </p:extLst>
          </p:nvPr>
        </p:nvGraphicFramePr>
        <p:xfrm>
          <a:off x="1431235" y="3130826"/>
          <a:ext cx="41910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95500" imgH="431800" progId="Equation.3">
                  <p:embed/>
                </p:oleObj>
              </mc:Choice>
              <mc:Fallback>
                <p:oleObj name="Equation" r:id="rId2" imgW="2095500" imgH="431800" progId="Equation.3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2B12D5CE-4906-492D-B417-D896D57261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1235" y="3130826"/>
                        <a:ext cx="41910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62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DBD97-0283-4B22-BE27-301892A9B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of Multiperiod Returns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7F3C962-4CC1-4FE5-BC34-100E9BB182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1" y="2529840"/>
            <a:ext cx="5963920" cy="2285999"/>
          </a:xfrm>
          <a:noFill/>
        </p:spPr>
      </p:pic>
    </p:spTree>
    <p:extLst>
      <p:ext uri="{BB962C8B-B14F-4D97-AF65-F5344CB8AC3E}">
        <p14:creationId xmlns:p14="http://schemas.microsoft.com/office/powerpoint/2010/main" val="4096255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0DE31-7B4A-40D1-B8C9-846279AA8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Dollar-weighted Return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F7C7C-34BC-4477-8112-0A03D285F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35796"/>
          </a:xfrm>
        </p:spPr>
        <p:txBody>
          <a:bodyPr/>
          <a:lstStyle/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Dollar-weighted Return (IRR):</a:t>
            </a:r>
          </a:p>
          <a:p>
            <a:endParaRPr lang="en-IN" dirty="0"/>
          </a:p>
        </p:txBody>
      </p:sp>
      <p:grpSp>
        <p:nvGrpSpPr>
          <p:cNvPr id="4" name="Group 16">
            <a:extLst>
              <a:ext uri="{FF2B5EF4-FFF2-40B4-BE49-F238E27FC236}">
                <a16:creationId xmlns:a16="http://schemas.microsoft.com/office/drawing/2014/main" id="{7100A6E4-BD27-4F63-ABB8-F5A76E15C596}"/>
              </a:ext>
            </a:extLst>
          </p:cNvPr>
          <p:cNvGrpSpPr>
            <a:grpSpLocks/>
          </p:cNvGrpSpPr>
          <p:nvPr/>
        </p:nvGrpSpPr>
        <p:grpSpPr bwMode="auto">
          <a:xfrm>
            <a:off x="2170043" y="2005427"/>
            <a:ext cx="6629400" cy="2195512"/>
            <a:chOff x="672" y="576"/>
            <a:chExt cx="4176" cy="138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34F0279-A185-470E-A5BE-E0DAAC5BD8B4}"/>
                </a:ext>
              </a:extLst>
            </p:cNvPr>
            <p:cNvCxnSpPr/>
            <p:nvPr/>
          </p:nvCxnSpPr>
          <p:spPr>
            <a:xfrm>
              <a:off x="960" y="1296"/>
              <a:ext cx="33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481F149-15D0-49E0-BD77-607478B1C1C0}"/>
                </a:ext>
              </a:extLst>
            </p:cNvPr>
            <p:cNvCxnSpPr/>
            <p:nvPr/>
          </p:nvCxnSpPr>
          <p:spPr>
            <a:xfrm rot="5400000">
              <a:off x="816" y="1440"/>
              <a:ext cx="288" cy="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15">
              <a:extLst>
                <a:ext uri="{FF2B5EF4-FFF2-40B4-BE49-F238E27FC236}">
                  <a16:creationId xmlns:a16="http://schemas.microsoft.com/office/drawing/2014/main" id="{86D68386-E440-4E12-AE34-CBFC41DAD7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1632"/>
              <a:ext cx="57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-</a:t>
              </a:r>
              <a:r>
                <a:rPr lang="en-US" altLang="en-US" sz="2800" dirty="0">
                  <a:latin typeface="Arial" panose="020B0604020202020204" pitchFamily="34" charset="0"/>
                </a:rPr>
                <a:t>$50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10E02176-9E19-43AE-9457-DF5C75D453F4}"/>
                </a:ext>
              </a:extLst>
            </p:cNvPr>
            <p:cNvCxnSpPr/>
            <p:nvPr/>
          </p:nvCxnSpPr>
          <p:spPr>
            <a:xfrm rot="16200000" flipV="1">
              <a:off x="4081" y="1103"/>
              <a:ext cx="384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45325DC-DCCD-4194-AD01-D5D264F83EF9}"/>
                </a:ext>
              </a:extLst>
            </p:cNvPr>
            <p:cNvCxnSpPr/>
            <p:nvPr/>
          </p:nvCxnSpPr>
          <p:spPr>
            <a:xfrm rot="5400000">
              <a:off x="2497" y="1440"/>
              <a:ext cx="288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0EAC189-C144-4977-A736-D084DD3169FA}"/>
                </a:ext>
              </a:extLst>
            </p:cNvPr>
            <p:cNvCxnSpPr/>
            <p:nvPr/>
          </p:nvCxnSpPr>
          <p:spPr>
            <a:xfrm rot="5400000" flipH="1" flipV="1">
              <a:off x="2496" y="1152"/>
              <a:ext cx="289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22">
              <a:extLst>
                <a:ext uri="{FF2B5EF4-FFF2-40B4-BE49-F238E27FC236}">
                  <a16:creationId xmlns:a16="http://schemas.microsoft.com/office/drawing/2014/main" id="{CEE295E0-63A5-412A-AEE7-B9754DB9E6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1632"/>
              <a:ext cx="57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-</a:t>
              </a:r>
              <a:r>
                <a:rPr lang="en-US" altLang="en-US" sz="2800">
                  <a:latin typeface="Arial" panose="020B0604020202020204" pitchFamily="34" charset="0"/>
                </a:rPr>
                <a:t>$53</a:t>
              </a:r>
            </a:p>
          </p:txBody>
        </p:sp>
        <p:sp>
          <p:nvSpPr>
            <p:cNvPr id="12" name="TextBox 23">
              <a:extLst>
                <a:ext uri="{FF2B5EF4-FFF2-40B4-BE49-F238E27FC236}">
                  <a16:creationId xmlns:a16="http://schemas.microsoft.com/office/drawing/2014/main" id="{855CA896-7C7C-43CC-90DD-045140E3AD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0" y="672"/>
              <a:ext cx="57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latin typeface="Arial" panose="020B0604020202020204" pitchFamily="34" charset="0"/>
                </a:rPr>
                <a:t>$2</a:t>
              </a:r>
            </a:p>
          </p:txBody>
        </p:sp>
        <p:sp>
          <p:nvSpPr>
            <p:cNvPr id="13" name="TextBox 25">
              <a:extLst>
                <a:ext uri="{FF2B5EF4-FFF2-40B4-BE49-F238E27FC236}">
                  <a16:creationId xmlns:a16="http://schemas.microsoft.com/office/drawing/2014/main" id="{E1DCE055-BD77-443C-9EDA-FB658B3BE2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576"/>
              <a:ext cx="115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latin typeface="Arial" panose="020B0604020202020204" pitchFamily="34" charset="0"/>
                </a:rPr>
                <a:t>$4+$108</a:t>
              </a:r>
            </a:p>
          </p:txBody>
        </p:sp>
      </p:grpSp>
      <p:graphicFrame>
        <p:nvGraphicFramePr>
          <p:cNvPr id="14" name="Object 3">
            <a:extLst>
              <a:ext uri="{FF2B5EF4-FFF2-40B4-BE49-F238E27FC236}">
                <a16:creationId xmlns:a16="http://schemas.microsoft.com/office/drawing/2014/main" id="{972294E4-97B2-490B-BE8A-BDD7297DC7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9577189"/>
              </p:ext>
            </p:extLst>
          </p:nvPr>
        </p:nvGraphicFramePr>
        <p:xfrm>
          <a:off x="4913243" y="4843669"/>
          <a:ext cx="3124200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38290" imgH="600075" progId="Equation.3">
                  <p:embed/>
                </p:oleObj>
              </mc:Choice>
              <mc:Fallback>
                <p:oleObj name="Equation" r:id="rId2" imgW="1438290" imgH="600075" progId="Equation.3">
                  <p:embed/>
                  <p:pic>
                    <p:nvPicPr>
                      <p:cNvPr id="14" name="Object 3">
                        <a:extLst>
                          <a:ext uri="{FF2B5EF4-FFF2-40B4-BE49-F238E27FC236}">
                            <a16:creationId xmlns:a16="http://schemas.microsoft.com/office/drawing/2014/main" id="{972294E4-97B2-490B-BE8A-BDD7297DC7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3243" y="4843669"/>
                        <a:ext cx="3124200" cy="134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548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1B6B4-A3A4-4D5E-9314-F7CF57D07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Time-Weighted Return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DEDC8A7-C571-40B5-8714-A2B057CC613C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1231256"/>
              </p:ext>
            </p:extLst>
          </p:nvPr>
        </p:nvGraphicFramePr>
        <p:xfrm>
          <a:off x="1620079" y="1918253"/>
          <a:ext cx="3041374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76360" imgH="771525" progId="Equation.3">
                  <p:embed/>
                </p:oleObj>
              </mc:Choice>
              <mc:Fallback>
                <p:oleObj name="Equation" r:id="rId2" imgW="1476360" imgH="771525" progId="Equation.3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9DEDC8A7-C571-40B5-8714-A2B057CC61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0079" y="1918253"/>
                        <a:ext cx="3041374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9">
            <a:extLst>
              <a:ext uri="{FF2B5EF4-FFF2-40B4-BE49-F238E27FC236}">
                <a16:creationId xmlns:a16="http://schemas.microsoft.com/office/drawing/2014/main" id="{9C0A1BE1-B060-4B83-AF0E-248631032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487" y="3470746"/>
            <a:ext cx="579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[ (1.1) (1.0566) ]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 = 7.81%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81AB58-390E-4DA7-9F4A-3AF04BAC90F8}"/>
              </a:ext>
            </a:extLst>
          </p:cNvPr>
          <p:cNvSpPr txBox="1"/>
          <p:nvPr/>
        </p:nvSpPr>
        <p:spPr>
          <a:xfrm>
            <a:off x="976544" y="4607511"/>
            <a:ext cx="8717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dollar-weighted average is less than the time-weighted average in this example because more money is invested in year two, when the return was lower</a:t>
            </a:r>
          </a:p>
        </p:txBody>
      </p:sp>
    </p:spTree>
    <p:extLst>
      <p:ext uri="{BB962C8B-B14F-4D97-AF65-F5344CB8AC3E}">
        <p14:creationId xmlns:p14="http://schemas.microsoft.com/office/powerpoint/2010/main" val="12415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B5CCD-FE63-453F-A739-2289EC687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Adjusting Returns for Risk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4F5BD-9671-40CB-9377-D241A39B34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simplest and most popular way to adjust returns for risk is to compare the portfolio’s return with the returns on a comparison universe.</a:t>
            </a:r>
          </a:p>
          <a:p>
            <a:pPr algn="just"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comparison universe is a benchmark composed of a group of funds or portfolios with similar risk characteristics, such as growth stock funds or high-yield bond funds.</a:t>
            </a:r>
          </a:p>
          <a:p>
            <a:endParaRPr lang="en-US" altLang="en-US" sz="24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9038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1F1A0-DCC3-4515-B76D-7D564D1A9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Adjusted Performance: Sharpe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FE01B-E82F-4EF2-967E-F9EA8F0CA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522" y="1845734"/>
            <a:ext cx="10261158" cy="4477068"/>
          </a:xfrm>
        </p:spPr>
        <p:txBody>
          <a:bodyPr>
            <a:normAutofit/>
          </a:bodyPr>
          <a:lstStyle/>
          <a:p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Sharpe Ratio –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measures the reward to total volatility trade-off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19">
            <a:extLst>
              <a:ext uri="{FF2B5EF4-FFF2-40B4-BE49-F238E27FC236}">
                <a16:creationId xmlns:a16="http://schemas.microsoft.com/office/drawing/2014/main" id="{CB8FC670-FF46-4FF4-87C5-20D5CB4052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5720933"/>
              </p:ext>
            </p:extLst>
          </p:nvPr>
        </p:nvGraphicFramePr>
        <p:xfrm>
          <a:off x="2060713" y="2409614"/>
          <a:ext cx="16764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3800" imgH="447765" progId="Equation.DSMT4">
                  <p:embed/>
                </p:oleObj>
              </mc:Choice>
              <mc:Fallback>
                <p:oleObj name="Equation" r:id="rId2" imgW="523800" imgH="447765" progId="Equation.DSMT4">
                  <p:embed/>
                  <p:pic>
                    <p:nvPicPr>
                      <p:cNvPr id="4" name="Object 19">
                        <a:extLst>
                          <a:ext uri="{FF2B5EF4-FFF2-40B4-BE49-F238E27FC236}">
                            <a16:creationId xmlns:a16="http://schemas.microsoft.com/office/drawing/2014/main" id="{CB8FC670-FF46-4FF4-87C5-20D5CB4052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0713" y="2409614"/>
                        <a:ext cx="1676400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8">
            <a:extLst>
              <a:ext uri="{FF2B5EF4-FFF2-40B4-BE49-F238E27FC236}">
                <a16:creationId xmlns:a16="http://schemas.microsoft.com/office/drawing/2014/main" id="{56F33F88-2717-43AB-8879-3B83695ECDE2}"/>
              </a:ext>
            </a:extLst>
          </p:cNvPr>
          <p:cNvGrpSpPr>
            <a:grpSpLocks/>
          </p:cNvGrpSpPr>
          <p:nvPr/>
        </p:nvGrpSpPr>
        <p:grpSpPr bwMode="auto">
          <a:xfrm>
            <a:off x="1097280" y="3846302"/>
            <a:ext cx="8250238" cy="2476501"/>
            <a:chOff x="202" y="2333"/>
            <a:chExt cx="5197" cy="1560"/>
          </a:xfrm>
        </p:grpSpPr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id="{079F5547-A598-40BE-9F49-85A2A3666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" y="2333"/>
              <a:ext cx="5183" cy="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685800" algn="l"/>
                  <a:tab pos="1143000" algn="l"/>
                </a:tabLst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685800" algn="l"/>
                  <a:tab pos="11430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685800" algn="l"/>
                  <a:tab pos="11430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685800" algn="l"/>
                  <a:tab pos="1143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685800" algn="l"/>
                  <a:tab pos="1143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685800" algn="l"/>
                  <a:tab pos="1143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685800" algn="l"/>
                  <a:tab pos="1143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685800" algn="l"/>
                  <a:tab pos="1143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685800" algn="l"/>
                  <a:tab pos="1143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i="1" dirty="0" err="1"/>
                <a:t>r</a:t>
              </a:r>
              <a:r>
                <a:rPr lang="en-US" altLang="en-US" i="1" baseline="-25000" dirty="0" err="1"/>
                <a:t>p</a:t>
              </a:r>
              <a:r>
                <a:rPr lang="en-US" altLang="en-US" dirty="0"/>
                <a:t> 	</a:t>
              </a:r>
              <a:r>
                <a:rPr lang="en-US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Average return on the portfolio </a:t>
              </a:r>
            </a:p>
            <a:p>
              <a:pPr lvl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endPara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= Average risk-free rate</a:t>
              </a:r>
            </a:p>
          </p:txBody>
        </p:sp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5E9C4AC0-6C04-42FC-84A1-50CB54949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" y="3486"/>
              <a:ext cx="210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 b="1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11">
              <a:extLst>
                <a:ext uri="{FF2B5EF4-FFF2-40B4-BE49-F238E27FC236}">
                  <a16:creationId xmlns:a16="http://schemas.microsoft.com/office/drawing/2014/main" id="{6C6C48CF-513B-4C8F-A0D9-9106A4021B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" y="3216"/>
              <a:ext cx="5183" cy="677"/>
            </a:xfrm>
            <a:prstGeom prst="rect">
              <a:avLst/>
            </a:prstGeom>
            <a:noFill/>
            <a:ln w="50800">
              <a:noFill/>
              <a:miter lim="800000"/>
              <a:headEnd/>
              <a:tailEnd/>
            </a:ln>
          </p:spPr>
          <p:txBody>
            <a:bodyPr wrap="square" lIns="90488" tIns="44450" rIns="90488" bIns="44450">
              <a:spAutoFit/>
            </a:bodyPr>
            <a:lstStyle/>
            <a:p>
              <a:pPr eaLnBrk="0" hangingPunct="0">
                <a:tabLst>
                  <a:tab pos="400050" algn="l"/>
                </a:tabLst>
                <a:defRPr/>
              </a:pPr>
              <a:r>
                <a:rPr lang="en-US" sz="3200" b="1" dirty="0">
                  <a:latin typeface="Times New Roman" pitchFamily="18" charset="0"/>
                </a:rPr>
                <a:t> </a:t>
              </a:r>
              <a:r>
                <a:rPr lang="el-GR" sz="3200" dirty="0">
                  <a:latin typeface="Times New Roman" pitchFamily="18" charset="0"/>
                </a:rPr>
                <a:t>σ</a:t>
              </a:r>
              <a:r>
                <a:rPr lang="el-GR" sz="3200" baseline="-25000" dirty="0">
                  <a:latin typeface="Times New Roman" pitchFamily="18" charset="0"/>
                </a:rPr>
                <a:t>ρ</a:t>
              </a:r>
              <a:r>
                <a:rPr lang="en-US" sz="3200" baseline="-25000" dirty="0">
                  <a:latin typeface="Times New Roman" pitchFamily="18" charset="0"/>
                </a:rPr>
                <a:t> </a:t>
              </a:r>
              <a:r>
                <a:rPr lang="en-US" sz="3200" b="1" dirty="0">
                  <a:latin typeface="Times New Roman" pitchFamily="18" charset="0"/>
                </a:rPr>
                <a:t>  </a:t>
              </a:r>
              <a:r>
                <a: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Standard deviation of portfolio </a:t>
              </a:r>
            </a:p>
            <a:p>
              <a:pPr eaLnBrk="0" hangingPunct="0">
                <a:tabLst>
                  <a:tab pos="400050" algn="l"/>
                </a:tabLst>
                <a:defRPr/>
              </a:pPr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       return</a:t>
              </a:r>
            </a:p>
          </p:txBody>
        </p:sp>
        <p:sp>
          <p:nvSpPr>
            <p:cNvPr id="10" name="Line 12">
              <a:extLst>
                <a:ext uri="{FF2B5EF4-FFF2-40B4-BE49-F238E27FC236}">
                  <a16:creationId xmlns:a16="http://schemas.microsoft.com/office/drawing/2014/main" id="{7B8DA309-49B2-459E-A3BC-A43478EB26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" y="2364"/>
              <a:ext cx="201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1" name="Line 13">
              <a:extLst>
                <a:ext uri="{FF2B5EF4-FFF2-40B4-BE49-F238E27FC236}">
                  <a16:creationId xmlns:a16="http://schemas.microsoft.com/office/drawing/2014/main" id="{6B1B5758-B3D7-4F32-B668-5E20754B04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" y="2880"/>
              <a:ext cx="201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12" name="Line 16">
            <a:extLst>
              <a:ext uri="{FF2B5EF4-FFF2-40B4-BE49-F238E27FC236}">
                <a16:creationId xmlns:a16="http://schemas.microsoft.com/office/drawing/2014/main" id="{0FAF5BAD-4CFC-480F-9DE3-DF51709EBB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9505" y="3870666"/>
            <a:ext cx="35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3" name="Line 17">
            <a:extLst>
              <a:ext uri="{FF2B5EF4-FFF2-40B4-BE49-F238E27FC236}">
                <a16:creationId xmlns:a16="http://schemas.microsoft.com/office/drawing/2014/main" id="{515324A9-6EFB-4403-9F73-87A55A06BA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195705" y="4714664"/>
            <a:ext cx="279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5763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D9F87-909D-4572-9FA0-437A27FF8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Adjusted Performance: Treynor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03328-A0BD-4024-965F-BCCCC4252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Treynor Measure –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excess return per unit of systematic risk</a:t>
            </a:r>
          </a:p>
          <a:p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14">
            <a:extLst>
              <a:ext uri="{FF2B5EF4-FFF2-40B4-BE49-F238E27FC236}">
                <a16:creationId xmlns:a16="http://schemas.microsoft.com/office/drawing/2014/main" id="{EA2520EB-C152-4671-987E-C1E863154D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2209800"/>
          <a:ext cx="1143000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3800" imgH="447765" progId="Equation.DSMT4">
                  <p:embed/>
                </p:oleObj>
              </mc:Choice>
              <mc:Fallback>
                <p:oleObj name="Equation" r:id="rId2" imgW="523800" imgH="447765" progId="Equation.DSMT4">
                  <p:embed/>
                  <p:pic>
                    <p:nvPicPr>
                      <p:cNvPr id="4" name="Object 14">
                        <a:extLst>
                          <a:ext uri="{FF2B5EF4-FFF2-40B4-BE49-F238E27FC236}">
                            <a16:creationId xmlns:a16="http://schemas.microsoft.com/office/drawing/2014/main" id="{EA2520EB-C152-4671-987E-C1E863154D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209800"/>
                        <a:ext cx="1143000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7">
            <a:extLst>
              <a:ext uri="{FF2B5EF4-FFF2-40B4-BE49-F238E27FC236}">
                <a16:creationId xmlns:a16="http://schemas.microsoft.com/office/drawing/2014/main" id="{94533EF5-5A21-4196-9CAA-DFE3022884DA}"/>
              </a:ext>
            </a:extLst>
          </p:cNvPr>
          <p:cNvGrpSpPr>
            <a:grpSpLocks/>
          </p:cNvGrpSpPr>
          <p:nvPr/>
        </p:nvGrpSpPr>
        <p:grpSpPr bwMode="auto">
          <a:xfrm>
            <a:off x="1097280" y="3429000"/>
            <a:ext cx="8015287" cy="2108200"/>
            <a:chOff x="279" y="2184"/>
            <a:chExt cx="5228" cy="1246"/>
          </a:xfrm>
        </p:grpSpPr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07C41E5B-52D7-4AE7-A2CD-0B4B1CB6D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" y="2184"/>
              <a:ext cx="5228" cy="1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3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sz="36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Average return on the portfolio </a:t>
              </a:r>
            </a:p>
            <a:p>
              <a:pPr lvl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en-US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Average risk-free rate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endPara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ß</a:t>
              </a:r>
              <a:r>
                <a:rPr lang="en-US" altLang="en-US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Weighted average beta for portfolio</a:t>
              </a:r>
            </a:p>
          </p:txBody>
        </p:sp>
        <p:sp>
          <p:nvSpPr>
            <p:cNvPr id="7" name="Line 9">
              <a:extLst>
                <a:ext uri="{FF2B5EF4-FFF2-40B4-BE49-F238E27FC236}">
                  <a16:creationId xmlns:a16="http://schemas.microsoft.com/office/drawing/2014/main" id="{787EF9B2-95FC-4D7C-8548-A38C82CDB6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208"/>
              <a:ext cx="144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8" name="Line 10">
              <a:extLst>
                <a:ext uri="{FF2B5EF4-FFF2-40B4-BE49-F238E27FC236}">
                  <a16:creationId xmlns:a16="http://schemas.microsoft.com/office/drawing/2014/main" id="{D2F25E31-67ED-4878-9EA9-5CFDF42107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772"/>
              <a:ext cx="144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9" name="Line 11">
            <a:extLst>
              <a:ext uri="{FF2B5EF4-FFF2-40B4-BE49-F238E27FC236}">
                <a16:creationId xmlns:a16="http://schemas.microsoft.com/office/drawing/2014/main" id="{980F0E79-937E-42B7-8EF6-4E449A50384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2574" y="3469607"/>
            <a:ext cx="203304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0" name="Line 12">
            <a:extLst>
              <a:ext uri="{FF2B5EF4-FFF2-40B4-BE49-F238E27FC236}">
                <a16:creationId xmlns:a16="http://schemas.microsoft.com/office/drawing/2014/main" id="{A2DE3C4C-AA3F-441C-980B-73CA8C70AA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8" y="4313582"/>
            <a:ext cx="304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0626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69A7E-8070-4371-B268-AB9D8D06D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Adjusted Performance: Jensen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1DBEB-944F-4C49-9B89-F91981CD9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617" y="1845733"/>
            <a:ext cx="10992679" cy="4460313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Jensen’s Measure –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 return on portfolio over and above predicted by CAPM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21">
            <a:extLst>
              <a:ext uri="{FF2B5EF4-FFF2-40B4-BE49-F238E27FC236}">
                <a16:creationId xmlns:a16="http://schemas.microsoft.com/office/drawing/2014/main" id="{4933AE8A-8DD3-4053-A447-4AB101AE53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5365036"/>
              </p:ext>
            </p:extLst>
          </p:nvPr>
        </p:nvGraphicFramePr>
        <p:xfrm>
          <a:off x="1222513" y="2282687"/>
          <a:ext cx="3429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76430" imgH="266610" progId="Equation.DSMT4">
                  <p:embed/>
                </p:oleObj>
              </mc:Choice>
              <mc:Fallback>
                <p:oleObj name="Equation" r:id="rId2" imgW="1676430" imgH="266610" progId="Equation.DSMT4">
                  <p:embed/>
                  <p:pic>
                    <p:nvPicPr>
                      <p:cNvPr id="4" name="Object 21">
                        <a:extLst>
                          <a:ext uri="{FF2B5EF4-FFF2-40B4-BE49-F238E27FC236}">
                            <a16:creationId xmlns:a16="http://schemas.microsoft.com/office/drawing/2014/main" id="{4933AE8A-8DD3-4053-A447-4AB101AE53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513" y="2282687"/>
                        <a:ext cx="3429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2">
            <a:extLst>
              <a:ext uri="{FF2B5EF4-FFF2-40B4-BE49-F238E27FC236}">
                <a16:creationId xmlns:a16="http://schemas.microsoft.com/office/drawing/2014/main" id="{A6FB5EEA-D6FF-40CB-84EC-113E8D255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336" y="2716090"/>
            <a:ext cx="8489950" cy="3589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0"/>
              </a:spcBef>
              <a:buFontTx/>
              <a:buNone/>
            </a:pPr>
            <a:endParaRPr lang="en-US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None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l-GR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 for the portfolio</a:t>
            </a:r>
          </a:p>
          <a:p>
            <a:pPr>
              <a:lnSpc>
                <a:spcPct val="70000"/>
              </a:lnSpc>
              <a:spcBef>
                <a:spcPct val="0"/>
              </a:spcBef>
              <a:buFontTx/>
              <a:buNone/>
            </a:pPr>
            <a:endParaRPr lang="en-US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 return on the portfolio</a:t>
            </a:r>
          </a:p>
          <a:p>
            <a:pPr>
              <a:lnSpc>
                <a:spcPct val="70000"/>
              </a:lnSpc>
              <a:spcBef>
                <a:spcPct val="0"/>
              </a:spcBef>
              <a:buFontTx/>
              <a:buNone/>
            </a:pPr>
            <a:endParaRPr lang="en-US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ß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 Weighted average Beta</a:t>
            </a:r>
          </a:p>
          <a:p>
            <a:pPr>
              <a:lnSpc>
                <a:spcPct val="70000"/>
              </a:lnSpc>
              <a:spcBef>
                <a:spcPct val="0"/>
              </a:spcBef>
              <a:buFontTx/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=  Average risk-free rate</a:t>
            </a:r>
          </a:p>
          <a:p>
            <a:pPr>
              <a:lnSpc>
                <a:spcPct val="70000"/>
              </a:lnSpc>
              <a:spcBef>
                <a:spcPct val="0"/>
              </a:spcBef>
              <a:buFontTx/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 Average return on market index portfolio</a:t>
            </a:r>
            <a:endParaRPr lang="en-US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ine 18">
            <a:extLst>
              <a:ext uri="{FF2B5EF4-FFF2-40B4-BE49-F238E27FC236}">
                <a16:creationId xmlns:a16="http://schemas.microsoft.com/office/drawing/2014/main" id="{DF6276F0-5FDE-40F5-B5D6-186ECD2DD366}"/>
              </a:ext>
            </a:extLst>
          </p:cNvPr>
          <p:cNvSpPr>
            <a:spLocks noChangeShapeType="1"/>
          </p:cNvSpPr>
          <p:nvPr/>
        </p:nvSpPr>
        <p:spPr bwMode="auto">
          <a:xfrm>
            <a:off x="920888" y="3816277"/>
            <a:ext cx="3016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" name="Line 19">
            <a:extLst>
              <a:ext uri="{FF2B5EF4-FFF2-40B4-BE49-F238E27FC236}">
                <a16:creationId xmlns:a16="http://schemas.microsoft.com/office/drawing/2014/main" id="{9A564131-34C0-41A3-A6B1-D311867D191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4880" y="5108713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9" name="Line 20">
            <a:extLst>
              <a:ext uri="{FF2B5EF4-FFF2-40B4-BE49-F238E27FC236}">
                <a16:creationId xmlns:a16="http://schemas.microsoft.com/office/drawing/2014/main" id="{4E2FDA4E-4843-4CFA-801B-542C7EF707C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4880" y="5869094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7003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038DE-FB3D-44E2-9CAA-0A9EDD00B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Ratio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BEBED0A4-0C10-400E-B560-EEB3260042EC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1096963" y="1846263"/>
            <a:ext cx="10058400" cy="59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Ratio = 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3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l-GR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</a:t>
            </a:r>
            <a:r>
              <a:rPr lang="en-US" sz="3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0F0CBD74-D497-48A2-8867-088738954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08" y="2971166"/>
            <a:ext cx="9647583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information ratio divides the alpha of the portfolio by the nonsystematic risk.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Nonsystematic risk could, in theory, be eliminated by diversification.</a:t>
            </a:r>
          </a:p>
        </p:txBody>
      </p:sp>
    </p:spTree>
    <p:extLst>
      <p:ext uri="{BB962C8B-B14F-4D97-AF65-F5344CB8AC3E}">
        <p14:creationId xmlns:p14="http://schemas.microsoft.com/office/powerpoint/2010/main" val="112984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868B4-4E4C-4489-AD78-615C9653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baseline="4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479DF-0A74-4A71-8B64-9F3D632E3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by Modigliani and Modigliani</a:t>
            </a:r>
          </a:p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 an adjusted portfolio P* that combines P with Treasury Bills</a:t>
            </a:r>
          </a:p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 P* to have the same standard deviation as the market index</a:t>
            </a:r>
          </a:p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the market index and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P*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the same standard deviation, their returns are comparable:</a:t>
            </a:r>
          </a:p>
          <a:p>
            <a:pPr algn="just"/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D63BD5A2-C974-4ADD-BDE1-84DF1F4497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6294209"/>
              </p:ext>
            </p:extLst>
          </p:nvPr>
        </p:nvGraphicFramePr>
        <p:xfrm>
          <a:off x="3044687" y="4428849"/>
          <a:ext cx="236220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09730" imgH="200025" progId="Equation.DSMT4">
                  <p:embed/>
                </p:oleObj>
              </mc:Choice>
              <mc:Fallback>
                <p:oleObj name="Equation" r:id="rId2" imgW="809730" imgH="200025" progId="Equation.DSMT4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D63BD5A2-C974-4ADD-BDE1-84DF1F4497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4687" y="4428849"/>
                        <a:ext cx="2362200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438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C94FC-80B6-4B28-9B03-D184D3704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baseline="4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Measure: Example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7BF09-AACE-4B4B-A4E1-C6B77AE6D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Managed Portfolio:  return = 35%	standard deviation = 42%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Portfolio:  return = 28%	standard deviation = 30%  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T-bill return = 6%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P* Portfolio: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30/42 = .714 in  P  and  (1-.714) or .286 in  T-bills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return on P* is (.714) (.35) + (.286) (.06) = 26.7%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this return is less than the market, the managed portfolio underperformed.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10392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B58C7-62F8-44AE-A140-3E9A634DA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baseline="4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Portfolio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2A98739-8257-41EB-A4DB-89A53D2B5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4800" y="2087217"/>
            <a:ext cx="4114800" cy="355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46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9D068DB-E7E7-4102-9402-EAA049E13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96C8906C-CCD9-4F71-B3DD-BC1331E1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cxnSp>
        <p:nvCxnSpPr>
          <p:cNvPr id="20" name="Straight Connector 12">
            <a:extLst>
              <a:ext uri="{FF2B5EF4-FFF2-40B4-BE49-F238E27FC236}">
                <a16:creationId xmlns:a16="http://schemas.microsoft.com/office/drawing/2014/main" id="{CA0D6F13-628B-4FC4-AD48-A2B64677D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14">
            <a:extLst>
              <a:ext uri="{FF2B5EF4-FFF2-40B4-BE49-F238E27FC236}">
                <a16:creationId xmlns:a16="http://schemas.microsoft.com/office/drawing/2014/main" id="{AE71F1F1-884B-489D-A40A-9F508C775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4904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594514-7BDF-49FE-A56F-138659FCD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9A349D-0882-4B00-959A-E1DA45F98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197" y="5120640"/>
            <a:ext cx="10058400" cy="8229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Measure is Appropriate?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938C44-0922-42B8-8015-5D6B92CC38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999" y="814065"/>
            <a:ext cx="10925102" cy="327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505BD93-4733-414D-B71A-2276F622F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4659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056C-7545-40AA-85BA-F43E46519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Measurement with Changing Portfolio Composition</a:t>
            </a:r>
            <a:endParaRPr lang="en-IN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B7B13-5BE9-4B56-B9BB-2EC1E8B5F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need a very long observation period to measure performance with any precision, even if the return distribution is stable with a constant mean and variance.</a:t>
            </a:r>
          </a:p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if the mean and variance are not constant? We need to keep track of portfolio changes.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7231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C20A4-283C-46DA-9F8C-E4CC9C7D8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Returns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7D3D0D-0574-41D0-9813-59E81EAC82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504" y="2091358"/>
            <a:ext cx="4152900" cy="28682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FAB498-A25B-40DD-AD6A-1680F1C7E02A}"/>
              </a:ext>
            </a:extLst>
          </p:cNvPr>
          <p:cNvSpPr txBox="1"/>
          <p:nvPr/>
        </p:nvSpPr>
        <p:spPr>
          <a:xfrm>
            <a:off x="2097156" y="5406887"/>
            <a:ext cx="8557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Returns in last four quarters are more variable than in the first four</a:t>
            </a:r>
          </a:p>
        </p:txBody>
      </p:sp>
    </p:spTree>
    <p:extLst>
      <p:ext uri="{BB962C8B-B14F-4D97-AF65-F5344CB8AC3E}">
        <p14:creationId xmlns:p14="http://schemas.microsoft.com/office/powerpoint/2010/main" val="1560839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C1CA1-A95F-4131-BF77-9499E0DD5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Changing Portfolio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ACF95-9869-4505-9302-D6495145A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Sharpe measure of the market index is 0.4</a:t>
            </a:r>
          </a:p>
          <a:p>
            <a:pPr algn="just"/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the initial period of 52 weeks, the portfolio manager executes a low-risk strategy with an annualized mean excess return of 1% and standard deviation of 2%. </a:t>
            </a:r>
          </a:p>
          <a:p>
            <a:pPr lvl="1" algn="just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makes for a Sharpe ratio of 0.5, which beats the passive strategy. </a:t>
            </a:r>
          </a:p>
          <a:p>
            <a:pPr algn="just"/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the next 52-week period, the manager finds that a high-risk strategy is optimal, with an annual mean excess return of 9% and standard deviation of 18%. </a:t>
            </a:r>
          </a:p>
          <a:p>
            <a:pPr lvl="1" algn="just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Sharpe ratio is 0.5. </a:t>
            </a:r>
          </a:p>
          <a:p>
            <a:pPr algn="just"/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the eight-quarter sequence the mean and standard deviation are 5% and 13.42%, making for a Sharpe measure of only 0.37, apparently inferior to passive strategy!</a:t>
            </a:r>
          </a:p>
        </p:txBody>
      </p:sp>
    </p:spTree>
    <p:extLst>
      <p:ext uri="{BB962C8B-B14F-4D97-AF65-F5344CB8AC3E}">
        <p14:creationId xmlns:p14="http://schemas.microsoft.com/office/powerpoint/2010/main" val="2151539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E2C89-2BE9-4A2A-840B-BE8C3F3D9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Changing Portfolio Risk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DA152-63CE-4C83-9083-BAE108B39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shift of the mean from first four quarters to the next was not recognized as a shift in strategy.</a:t>
            </a:r>
          </a:p>
          <a:p>
            <a:pPr algn="just"/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difference in mean returns in the two years added to the appearance of volatility in portfolio returns.</a:t>
            </a:r>
          </a:p>
          <a:p>
            <a:pPr algn="just"/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active strategy with shifting means appears riskier than it really is and biases the estimate of Sharpe measure downwards.</a:t>
            </a:r>
          </a:p>
          <a:p>
            <a:pPr algn="just"/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actively managed portfolios it is helpful to keep track of portfolio composition and changes in portfolio mean and risk.</a:t>
            </a:r>
          </a:p>
        </p:txBody>
      </p:sp>
    </p:spTree>
    <p:extLst>
      <p:ext uri="{BB962C8B-B14F-4D97-AF65-F5344CB8AC3E}">
        <p14:creationId xmlns:p14="http://schemas.microsoft.com/office/powerpoint/2010/main" val="842734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87A7C-508B-43C8-B762-A7E96A5C3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Style Analysis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531F0-9A35-4099-A675-7A3D76117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Introduced by William Sharpe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Regress fund returns on indexes representing a range of asset classes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regression coefficient on each index measures the fund’s implicit allocation to that “style”</a:t>
            </a:r>
          </a:p>
          <a:p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-square measures return variability due to style or asset allocation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remainder is due either to security selection or to market timing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1235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7CB9F-3F44-4CEE-AAAD-193B83EC1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Attribution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CF788-2028-4C8E-AE30-3F400B537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common attribution system decomposes performance into three components: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alibri" panose="020F0502020204030204" pitchFamily="34" charset="0"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Allocation choices across broad asset classes.</a:t>
            </a:r>
          </a:p>
          <a:p>
            <a:pPr>
              <a:buFont typeface="Calibri" panose="020F0502020204030204" pitchFamily="34" charset="0"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Industry or sector choice within each market.</a:t>
            </a:r>
          </a:p>
          <a:p>
            <a:pPr>
              <a:buFont typeface="Calibri" panose="020F0502020204030204" pitchFamily="34" charset="0"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Security choice within each sector.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9701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55825-2705-4B58-BF76-1794B57DB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Attributing Performance to Components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E7B6D-D30B-4DE2-AEF1-1E5D2C87E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Set up a ‘Benchmark’ or ‘Bogey’ portfolio: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a benchmark index portfolio for each asset class.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Choose weights based on market expectations.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Choose a portfolio of securities within each class by security analysis.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Calculate the return on the ‘Bogey’ and on the managed portfolio.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Explain the difference in return based on component weights or selection.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Summarize the performance differences into appropriate categories.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6378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CE09B-626F-4AEC-AD5D-F40171489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Formulas for Attribution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4DBC27-D6B7-4C6A-9CB5-1F4D5D4676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3237" y="2196548"/>
            <a:ext cx="5225851" cy="32340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05C821-2324-49FD-91BC-6AE573B9B804}"/>
              </a:ext>
            </a:extLst>
          </p:cNvPr>
          <p:cNvSpPr/>
          <p:nvPr/>
        </p:nvSpPr>
        <p:spPr>
          <a:xfrm>
            <a:off x="2230378" y="5793224"/>
            <a:ext cx="81063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B is the bogey portfolio and p is the managed portfolio</a:t>
            </a:r>
          </a:p>
        </p:txBody>
      </p:sp>
    </p:spTree>
    <p:extLst>
      <p:ext uri="{BB962C8B-B14F-4D97-AF65-F5344CB8AC3E}">
        <p14:creationId xmlns:p14="http://schemas.microsoft.com/office/powerpoint/2010/main" val="258534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DD329-90DD-413C-B2E3-4761F71EC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Attribution of </a:t>
            </a:r>
            <a:r>
              <a:rPr lang="en-US" alt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Asset Class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2340DEF-D75A-4933-9B2D-A0209609FD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8940" y="1948070"/>
            <a:ext cx="5267738" cy="390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5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F8CD0-0994-4F1D-BF8C-D6546B63C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of the managed portfolio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545EB55-2418-4EA2-9EDB-D152C36C5D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4600" y="2037522"/>
            <a:ext cx="7166113" cy="378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456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E5AA6-429A-470D-B967-034531EA2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Attribution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5A968-514E-4854-AD3B-1F499C313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performance is achieved by: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overweighting assets in markets that perform well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underweighting assets in poorly performing markets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35263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649CD-5243-4784-80D3-CA515B5BB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Attribution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E76DCA-A92E-4CA3-BC94-4502FF9D97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2774" y="2024062"/>
            <a:ext cx="6161364" cy="396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7893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1EEE6-D774-4459-9AD3-D7AA3FB5D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Sector and Security Selection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366A9-521F-48CD-9450-98275742D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performance (a positive contribution) derives from overweighting high-performing sectors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performance  also derives from underweighting poorly performing sectors.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745829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1042</Words>
  <Application>Microsoft Office PowerPoint</Application>
  <PresentationFormat>Widescreen</PresentationFormat>
  <Paragraphs>131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Retrospect</vt:lpstr>
      <vt:lpstr>Equation</vt:lpstr>
      <vt:lpstr>Portfolio Performance Evaluation</vt:lpstr>
      <vt:lpstr>Introduction</vt:lpstr>
      <vt:lpstr>Time - Weighted Return</vt:lpstr>
      <vt:lpstr>Dollar-weighted Return</vt:lpstr>
      <vt:lpstr>Example of Multiperiod Returns</vt:lpstr>
      <vt:lpstr>Dollar-weighted Return</vt:lpstr>
      <vt:lpstr>Time-Weighted Return</vt:lpstr>
      <vt:lpstr>Adjusting Returns for Risk</vt:lpstr>
      <vt:lpstr>Risk Adjusted Performance: Sharpe</vt:lpstr>
      <vt:lpstr>Risk Adjusted Performance: Treynor</vt:lpstr>
      <vt:lpstr>Risk Adjusted Performance: Jensen</vt:lpstr>
      <vt:lpstr>Information Ratio</vt:lpstr>
      <vt:lpstr>M2 Measure</vt:lpstr>
      <vt:lpstr>M2 Measure: Example</vt:lpstr>
      <vt:lpstr>M2 of Portfolio P</vt:lpstr>
      <vt:lpstr>Which Measure is Appropriate?</vt:lpstr>
      <vt:lpstr>Performance Measurement with Changing Portfolio Composition</vt:lpstr>
      <vt:lpstr>Portfolio Returns</vt:lpstr>
      <vt:lpstr>Changing Portfolio Risk</vt:lpstr>
      <vt:lpstr>Changing Portfolio Risk</vt:lpstr>
      <vt:lpstr>Style Analysis</vt:lpstr>
      <vt:lpstr>Performance Attribution</vt:lpstr>
      <vt:lpstr>Attributing Performance to Components</vt:lpstr>
      <vt:lpstr>Formulas for Attribution</vt:lpstr>
      <vt:lpstr>Performance Attribution of ith Asset Class</vt:lpstr>
      <vt:lpstr>Performance of the managed portfolio</vt:lpstr>
      <vt:lpstr>Performance Attribution</vt:lpstr>
      <vt:lpstr>Performance Attribution</vt:lpstr>
      <vt:lpstr>Sector and Security Selection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Portfolio Performance Evaluation</dc:title>
  <dc:creator>Kaveri Krishnan</dc:creator>
  <cp:lastModifiedBy>Kaveri Krishnan</cp:lastModifiedBy>
  <cp:revision>5</cp:revision>
  <dcterms:created xsi:type="dcterms:W3CDTF">2020-03-11T09:13:44Z</dcterms:created>
  <dcterms:modified xsi:type="dcterms:W3CDTF">2025-03-24T03:41:19Z</dcterms:modified>
</cp:coreProperties>
</file>