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47"/>
  </p:notesMasterIdLst>
  <p:handoutMasterIdLst>
    <p:handoutMasterId r:id="rId48"/>
  </p:handoutMasterIdLst>
  <p:sldIdLst>
    <p:sldId id="256" r:id="rId2"/>
    <p:sldId id="419" r:id="rId3"/>
    <p:sldId id="420" r:id="rId4"/>
    <p:sldId id="334" r:id="rId5"/>
    <p:sldId id="335" r:id="rId6"/>
    <p:sldId id="336" r:id="rId7"/>
    <p:sldId id="259" r:id="rId8"/>
    <p:sldId id="260" r:id="rId9"/>
    <p:sldId id="427" r:id="rId10"/>
    <p:sldId id="262" r:id="rId11"/>
    <p:sldId id="421" r:id="rId12"/>
    <p:sldId id="403" r:id="rId13"/>
    <p:sldId id="404" r:id="rId14"/>
    <p:sldId id="405" r:id="rId15"/>
    <p:sldId id="422" r:id="rId16"/>
    <p:sldId id="264" r:id="rId17"/>
    <p:sldId id="406" r:id="rId18"/>
    <p:sldId id="407" r:id="rId19"/>
    <p:sldId id="408" r:id="rId20"/>
    <p:sldId id="272" r:id="rId21"/>
    <p:sldId id="409" r:id="rId22"/>
    <p:sldId id="410" r:id="rId23"/>
    <p:sldId id="273" r:id="rId24"/>
    <p:sldId id="274" r:id="rId25"/>
    <p:sldId id="275" r:id="rId26"/>
    <p:sldId id="423" r:id="rId27"/>
    <p:sldId id="265" r:id="rId28"/>
    <p:sldId id="266" r:id="rId29"/>
    <p:sldId id="267" r:id="rId30"/>
    <p:sldId id="268" r:id="rId31"/>
    <p:sldId id="269" r:id="rId32"/>
    <p:sldId id="270" r:id="rId33"/>
    <p:sldId id="271" r:id="rId34"/>
    <p:sldId id="431" r:id="rId35"/>
    <p:sldId id="432" r:id="rId36"/>
    <p:sldId id="424" r:id="rId37"/>
    <p:sldId id="411" r:id="rId38"/>
    <p:sldId id="412" r:id="rId39"/>
    <p:sldId id="276" r:id="rId40"/>
    <p:sldId id="277" r:id="rId41"/>
    <p:sldId id="413" r:id="rId42"/>
    <p:sldId id="425" r:id="rId43"/>
    <p:sldId id="279" r:id="rId44"/>
    <p:sldId id="278" r:id="rId45"/>
    <p:sldId id="310" r:id="rId46"/>
  </p:sldIdLst>
  <p:sldSz cx="9144000" cy="6858000" type="screen4x3"/>
  <p:notesSz cx="6858000" cy="9144000"/>
  <p:defaultTextStyle>
    <a:defPPr>
      <a:defRPr lang="en-MY"/>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60" autoAdjust="0"/>
  </p:normalViewPr>
  <p:slideViewPr>
    <p:cSldViewPr>
      <p:cViewPr varScale="1">
        <p:scale>
          <a:sx n="68" d="100"/>
          <a:sy n="68" d="100"/>
        </p:scale>
        <p:origin x="14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dgm:spPr>
        <a:solidFill>
          <a:srgbClr val="FFFFFF"/>
        </a:solidFill>
      </dgm:spPr>
      <dgm:t>
        <a:bodyPr/>
        <a:lstStyle/>
        <a:p>
          <a:r>
            <a:rPr lang="en-MY" dirty="0" err="1">
              <a:solidFill>
                <a:schemeClr val="tx1"/>
              </a:solidFill>
            </a:rPr>
            <a:t>Trompenaar’s</a:t>
          </a:r>
          <a:r>
            <a:rPr lang="en-MY" dirty="0">
              <a:solidFill>
                <a:schemeClr val="tx1"/>
              </a:solidFill>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err="1">
              <a:solidFill>
                <a:srgbClr val="FFFFEE"/>
              </a:solidFill>
              <a:latin typeface="Arial"/>
              <a:ea typeface="+mn-ea"/>
              <a:cs typeface="+mn-cs"/>
            </a:rPr>
            <a:t>Trompenaar’s</a:t>
          </a:r>
          <a:r>
            <a:rPr lang="en-MY" sz="2400" kern="1200" dirty="0">
              <a:solidFill>
                <a:srgbClr val="FFFFEE"/>
              </a:solidFill>
              <a:latin typeface="Arial"/>
              <a:ea typeface="+mn-ea"/>
              <a:cs typeface="+mn-cs"/>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dgm:spPr>
        <a:solidFill>
          <a:srgbClr val="FFFFFF"/>
        </a:solidFill>
      </dgm:spPr>
      <dgm:t>
        <a:bodyPr/>
        <a:lstStyle/>
        <a:p>
          <a:r>
            <a:rPr lang="en-MY" dirty="0">
              <a:solidFill>
                <a:schemeClr val="tx1"/>
              </a:solidFill>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a:xfrm>
          <a:off x="0" y="3154055"/>
          <a:ext cx="7632848" cy="561599"/>
        </a:xfrm>
        <a:prstGeom prst="roundRect">
          <a:avLst/>
        </a:prstGeom>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dgm:spPr>
        <a:solidFill>
          <a:srgbClr val="FFFFFF"/>
        </a:solidFill>
      </dgm:spPr>
      <dgm:t>
        <a:bodyPr/>
        <a:lstStyle/>
        <a:p>
          <a:r>
            <a:rPr lang="en-MY" dirty="0">
              <a:solidFill>
                <a:schemeClr val="tx1"/>
              </a:solidFill>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a:xfrm>
          <a:off x="0" y="3154055"/>
          <a:ext cx="7632848" cy="561599"/>
        </a:xfrm>
        <a:prstGeom prst="roundRect">
          <a:avLst/>
        </a:prstGeom>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a:xfrm>
          <a:off x="0" y="3797628"/>
          <a:ext cx="7632848" cy="561599"/>
        </a:xfrm>
        <a:prstGeom prst="roundRect">
          <a:avLst/>
        </a:prstGeom>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dgm:spPr>
        <a:solidFill>
          <a:srgbClr val="FFFFFF"/>
        </a:solidFill>
      </dgm:spPr>
      <dgm:t>
        <a:bodyPr/>
        <a:lstStyle/>
        <a:p>
          <a:r>
            <a:rPr lang="en-MY" dirty="0">
              <a:solidFill>
                <a:schemeClr val="tx1"/>
              </a:solidFill>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a:xfrm>
          <a:off x="0" y="3154055"/>
          <a:ext cx="7632848" cy="561599"/>
        </a:xfrm>
        <a:prstGeom prst="roundRect">
          <a:avLst/>
        </a:prstGeom>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a:xfrm>
          <a:off x="0" y="3797628"/>
          <a:ext cx="7632848" cy="561599"/>
        </a:xfrm>
        <a:prstGeom prst="roundRect">
          <a:avLst/>
        </a:prstGeom>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a:xfrm>
          <a:off x="0" y="4428348"/>
          <a:ext cx="7632848" cy="561599"/>
        </a:xfrm>
        <a:prstGeom prst="roundRect">
          <a:avLst/>
        </a:prstGeom>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dgm:spPr>
        <a:solidFill>
          <a:srgbClr val="FFFFFF"/>
        </a:solidFill>
      </dgm:spPr>
      <dgm:t>
        <a:bodyPr/>
        <a:lstStyle/>
        <a:p>
          <a:r>
            <a:rPr lang="en-MY" dirty="0">
              <a:solidFill>
                <a:schemeClr val="tx1"/>
              </a:solidFill>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a:xfrm>
          <a:off x="0" y="3154055"/>
          <a:ext cx="7632848" cy="561599"/>
        </a:xfrm>
        <a:prstGeom prst="roundRect">
          <a:avLst/>
        </a:prstGeom>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a:xfrm>
          <a:off x="0" y="3797628"/>
          <a:ext cx="7632848" cy="561599"/>
        </a:xfrm>
        <a:prstGeom prst="roundRect">
          <a:avLst/>
        </a:prstGeom>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a:xfrm>
          <a:off x="0" y="4428348"/>
          <a:ext cx="7632848" cy="561599"/>
        </a:xfrm>
        <a:prstGeom prst="roundRect">
          <a:avLst/>
        </a:prstGeom>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a:xfrm>
          <a:off x="0" y="5059068"/>
          <a:ext cx="7632848" cy="561599"/>
        </a:xfrm>
        <a:prstGeom prst="roundRect">
          <a:avLst/>
        </a:prstGeom>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gm:t>
    </dgm:pt>
    <dgm:pt modelId="{707427D2-1F8E-4247-957C-EEBAFE1AABB5}" type="parTrans" cxnId="{8439ACDD-E0CE-4443-A55B-3A7625F1BE85}">
      <dgm:prSet/>
      <dgm:spPr/>
      <dgm:t>
        <a:bodyPr/>
        <a:lstStyle/>
        <a:p>
          <a:endParaRPr lang="en-MY"/>
        </a:p>
      </dgm:t>
    </dgm:pt>
    <dgm:pt modelId="{5E9A3917-59D8-40FD-8325-491FF5AEFEC5}" type="sibTrans" cxnId="{8439ACDD-E0CE-4443-A55B-3A7625F1BE85}">
      <dgm:prSet/>
      <dgm:spPr/>
      <dgm:t>
        <a:bodyPr/>
        <a:lstStyle/>
        <a:p>
          <a:endParaRPr lang="en-MY"/>
        </a:p>
      </dgm:t>
    </dgm:pt>
    <dgm:pt modelId="{9FD9567A-BA14-430C-A7C8-A074211FD53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gm:t>
    </dgm:pt>
    <dgm:pt modelId="{2700B62A-61FF-4C6C-8D9B-CBFC3A418338}" type="parTrans" cxnId="{10203F4B-A9D8-4538-8752-C36D145FEFE2}">
      <dgm:prSet/>
      <dgm:spPr/>
      <dgm:t>
        <a:bodyPr/>
        <a:lstStyle/>
        <a:p>
          <a:endParaRPr lang="en-MY"/>
        </a:p>
      </dgm:t>
    </dgm:pt>
    <dgm:pt modelId="{EAAB2414-FBD9-4C2F-B08C-8AB515C0B089}" type="sibTrans" cxnId="{10203F4B-A9D8-4538-8752-C36D145FEFE2}">
      <dgm:prSet/>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DA4DF341-6F7D-4B89-8358-91D99FE4C900}">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gm:t>
    </dgm:pt>
    <dgm:pt modelId="{6D87F9C7-C165-485F-B868-FC92D96A1C8D}" type="parTrans" cxnId="{62E653FF-C2EE-4141-A09B-A50E932CB305}">
      <dgm:prSet/>
      <dgm:spPr/>
      <dgm:t>
        <a:bodyPr/>
        <a:lstStyle/>
        <a:p>
          <a:endParaRPr lang="en-MY"/>
        </a:p>
      </dgm:t>
    </dgm:pt>
    <dgm:pt modelId="{B2CF4BD6-F162-401A-BF20-6050B8FFE171}" type="sibTrans" cxnId="{62E653FF-C2EE-4141-A09B-A50E932CB305}">
      <dgm:prSet/>
      <dgm:spPr/>
      <dgm:t>
        <a:bodyPr/>
        <a:lstStyle/>
        <a:p>
          <a:endParaRPr lang="en-MY"/>
        </a:p>
      </dgm:t>
    </dgm:pt>
    <dgm:pt modelId="{E9D59AE0-1D43-4F5D-8DC1-D778507C1853}">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gm:t>
    </dgm:pt>
    <dgm:pt modelId="{53717509-342C-42BE-ABE9-8767B0C17142}" type="parTrans" cxnId="{481D142D-7CDF-439C-A026-22FC6D568E71}">
      <dgm:prSet/>
      <dgm:spPr/>
      <dgm:t>
        <a:bodyPr/>
        <a:lstStyle/>
        <a:p>
          <a:endParaRPr lang="en-MY"/>
        </a:p>
      </dgm:t>
    </dgm:pt>
    <dgm:pt modelId="{C58706E3-6533-4642-BB13-C250C899DDE2}" type="sibTrans" cxnId="{481D142D-7CDF-439C-A026-22FC6D568E71}">
      <dgm:prSet/>
      <dgm:spPr/>
      <dgm:t>
        <a:bodyPr/>
        <a:lstStyle/>
        <a:p>
          <a:endParaRPr lang="en-MY"/>
        </a:p>
      </dgm:t>
    </dgm:pt>
    <dgm:pt modelId="{4AF65FE0-2F36-4F1D-A183-89BF2A75D4BB}">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gm:t>
    </dgm:pt>
    <dgm:pt modelId="{3A1608F3-11C2-4250-95DA-B89899F25A7D}" type="parTrans" cxnId="{1F873C8A-F0C8-4AD6-ABBB-F8E2934D6A37}">
      <dgm:prSet/>
      <dgm:spPr/>
      <dgm:t>
        <a:bodyPr/>
        <a:lstStyle/>
        <a:p>
          <a:endParaRPr lang="en-MY"/>
        </a:p>
      </dgm:t>
    </dgm:pt>
    <dgm:pt modelId="{AB4D0581-E63A-45FC-B031-561BFDD66ADA}" type="sibTrans" cxnId="{1F873C8A-F0C8-4AD6-ABBB-F8E2934D6A37}">
      <dgm:prSet/>
      <dgm:spPr/>
      <dgm:t>
        <a:bodyPr/>
        <a:lstStyle/>
        <a:p>
          <a:endParaRPr lang="en-MY"/>
        </a:p>
      </dgm:t>
    </dgm:pt>
    <dgm:pt modelId="{F638D74F-868F-4783-AD46-03F73E31B2CA}">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Differences</a:t>
          </a:r>
        </a:p>
      </dgm:t>
    </dgm:pt>
    <dgm:pt modelId="{B50C1553-7786-4560-A468-4A19BA0FC9DE}" type="parTrans" cxnId="{815FD41B-61FF-46F9-9F2A-98AD010B1394}">
      <dgm:prSet/>
      <dgm:spPr/>
      <dgm:t>
        <a:bodyPr/>
        <a:lstStyle/>
        <a:p>
          <a:endParaRPr lang="en-MY"/>
        </a:p>
      </dgm:t>
    </dgm:pt>
    <dgm:pt modelId="{9E25D6BE-EF50-46CE-84D2-2642ACA1BFAD}" type="sibTrans" cxnId="{815FD41B-61FF-46F9-9F2A-98AD010B1394}">
      <dgm:prSet/>
      <dgm:spPr/>
      <dgm:t>
        <a:bodyPr/>
        <a:lstStyle/>
        <a:p>
          <a:endParaRPr lang="en-MY"/>
        </a:p>
      </dgm:t>
    </dgm:pt>
    <dgm:pt modelId="{04862CF3-D288-4540-9B6A-7B38A298A6CD}">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gm:t>
    </dgm:pt>
    <dgm:pt modelId="{8D5F51AD-7A42-46F9-A08D-D5B99046F118}" type="parTrans" cxnId="{8279755C-2A79-478E-9DDE-0AC332FFB355}">
      <dgm:prSet/>
      <dgm:spPr/>
      <dgm:t>
        <a:bodyPr/>
        <a:lstStyle/>
        <a:p>
          <a:endParaRPr lang="en-MY"/>
        </a:p>
      </dgm:t>
    </dgm:pt>
    <dgm:pt modelId="{EF2936D3-CC7C-422D-B65E-628E7FF91CD4}" type="sibTrans" cxnId="{8279755C-2A79-478E-9DDE-0AC332FFB355}">
      <dgm:prSet/>
      <dgm:spPr/>
      <dgm:t>
        <a:bodyPr/>
        <a:lstStyle/>
        <a:p>
          <a:endParaRPr lang="en-MY"/>
        </a:p>
      </dgm:t>
    </dgm:pt>
    <dgm:pt modelId="{8F61EF46-D8E8-4D24-98A5-9AF714E47E9E}">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Cultural Sensitivity</a:t>
          </a:r>
        </a:p>
      </dgm:t>
    </dgm:pt>
    <dgm:pt modelId="{9EF8DA53-F81A-4AD2-844A-48A12AA4ED6C}" type="parTrans" cxnId="{40D1DFDA-5426-451A-9CA9-2637DF362342}">
      <dgm:prSet/>
      <dgm:spPr/>
      <dgm:t>
        <a:bodyPr/>
        <a:lstStyle/>
        <a:p>
          <a:endParaRPr lang="en-MY"/>
        </a:p>
      </dgm:t>
    </dgm:pt>
    <dgm:pt modelId="{8D8770BD-F8F2-449C-84F4-B184B3BAE366}" type="sibTrans" cxnId="{40D1DFDA-5426-451A-9CA9-2637DF362342}">
      <dgm:prSet/>
      <dgm:spPr/>
      <dgm:t>
        <a:bodyPr/>
        <a:lstStyle/>
        <a:p>
          <a:endParaRPr lang="en-MY"/>
        </a:p>
      </dgm:t>
    </dgm:pt>
    <dgm:pt modelId="{982D478A-1E21-4385-9630-934F8777F993}">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Global Mindset</a:t>
          </a:r>
        </a:p>
      </dgm:t>
    </dgm:pt>
    <dgm:pt modelId="{50D4B397-0489-4398-AF35-F9379C765BC8}" type="parTrans" cxnId="{A471C420-89D7-473F-AB18-D669B17972F4}">
      <dgm:prSet/>
      <dgm:spPr/>
      <dgm:t>
        <a:bodyPr/>
        <a:lstStyle/>
        <a:p>
          <a:endParaRPr lang="en-MY"/>
        </a:p>
      </dgm:t>
    </dgm:pt>
    <dgm:pt modelId="{CC115CCB-82A9-4CB6-A5F2-86803284DF11}" type="sibTrans" cxnId="{A471C420-89D7-473F-AB18-D669B17972F4}">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10" custLinFactNeighborY="-79649">
        <dgm:presLayoutVars>
          <dgm:chMax val="0"/>
          <dgm:bulletEnabled val="1"/>
        </dgm:presLayoutVars>
      </dgm:prSet>
      <dgm:spPr>
        <a:xfrm>
          <a:off x="0" y="14525"/>
          <a:ext cx="7632848" cy="561599"/>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10">
        <dgm:presLayoutVars>
          <dgm:chMax val="0"/>
          <dgm:bulletEnabled val="1"/>
        </dgm:presLayoutVars>
      </dgm:prSet>
      <dgm:spPr>
        <a:xfrm>
          <a:off x="0" y="644028"/>
          <a:ext cx="7632848" cy="561599"/>
        </a:xfrm>
        <a:prstGeom prst="roundRect">
          <a:avLst/>
        </a:prstGeom>
      </dgm:spPr>
    </dgm:pt>
    <dgm:pt modelId="{F469EEAB-D6C4-4819-87AB-16A7C500F8FD}" type="pres">
      <dgm:prSet presAssocID="{E9035AF7-8F94-41FB-A73D-D61692A6D937}" presName="spacer" presStyleCnt="0"/>
      <dgm:spPr/>
    </dgm:pt>
    <dgm:pt modelId="{FF3DEC59-498F-476A-B0B7-0911F1934DD9}" type="pres">
      <dgm:prSet presAssocID="{9FD9567A-BA14-430C-A7C8-A074211FD53E}" presName="parentText" presStyleLbl="node1" presStyleIdx="2" presStyleCnt="10">
        <dgm:presLayoutVars>
          <dgm:chMax val="0"/>
          <dgm:bulletEnabled val="1"/>
        </dgm:presLayoutVars>
      </dgm:prSet>
      <dgm:spPr>
        <a:xfrm>
          <a:off x="0" y="1274748"/>
          <a:ext cx="7632848" cy="561599"/>
        </a:xfrm>
        <a:prstGeom prst="roundRect">
          <a:avLst/>
        </a:prstGeom>
      </dgm:spPr>
    </dgm:pt>
    <dgm:pt modelId="{052FADEF-D9FD-43C0-BAB6-B49BB2919851}" type="pres">
      <dgm:prSet presAssocID="{EAAB2414-FBD9-4C2F-B08C-8AB515C0B089}" presName="spacer" presStyleCnt="0"/>
      <dgm:spPr/>
    </dgm:pt>
    <dgm:pt modelId="{A4A6EE28-BF09-45AA-AD37-2734D801E311}" type="pres">
      <dgm:prSet presAssocID="{DA4DF341-6F7D-4B89-8358-91D99FE4C900}" presName="parentText" presStyleLbl="node1" presStyleIdx="3" presStyleCnt="10">
        <dgm:presLayoutVars>
          <dgm:chMax val="0"/>
          <dgm:bulletEnabled val="1"/>
        </dgm:presLayoutVars>
      </dgm:prSet>
      <dgm:spPr>
        <a:xfrm>
          <a:off x="0" y="1905468"/>
          <a:ext cx="7632848" cy="561599"/>
        </a:xfrm>
        <a:prstGeom prst="roundRect">
          <a:avLst/>
        </a:prstGeom>
      </dgm:spPr>
    </dgm:pt>
    <dgm:pt modelId="{25D89E96-C06F-4A01-A04F-558CA060C5C5}" type="pres">
      <dgm:prSet presAssocID="{B2CF4BD6-F162-401A-BF20-6050B8FFE171}" presName="spacer" presStyleCnt="0"/>
      <dgm:spPr/>
    </dgm:pt>
    <dgm:pt modelId="{8E9A00DC-4256-4A2C-ABC4-E9AC85DC1EEF}" type="pres">
      <dgm:prSet presAssocID="{E9D59AE0-1D43-4F5D-8DC1-D778507C1853}" presName="parentText" presStyleLbl="node1" presStyleIdx="4" presStyleCnt="10">
        <dgm:presLayoutVars>
          <dgm:chMax val="0"/>
          <dgm:bulletEnabled val="1"/>
        </dgm:presLayoutVars>
      </dgm:prSet>
      <dgm:spPr>
        <a:xfrm>
          <a:off x="0" y="2536188"/>
          <a:ext cx="7632848" cy="561599"/>
        </a:xfrm>
        <a:prstGeom prst="roundRect">
          <a:avLst/>
        </a:prstGeom>
      </dgm:spPr>
    </dgm:pt>
    <dgm:pt modelId="{FC0611C7-4010-45D4-812D-BBEF3151E12A}" type="pres">
      <dgm:prSet presAssocID="{C58706E3-6533-4642-BB13-C250C899DDE2}" presName="spacer" presStyleCnt="0"/>
      <dgm:spPr/>
    </dgm:pt>
    <dgm:pt modelId="{D4009E07-91F3-4DB4-AC12-84087D11945C}" type="pres">
      <dgm:prSet presAssocID="{4AF65FE0-2F36-4F1D-A183-89BF2A75D4BB}" presName="parentText" presStyleLbl="node1" presStyleIdx="5" presStyleCnt="10" custLinFactNeighborY="-18594">
        <dgm:presLayoutVars>
          <dgm:chMax val="0"/>
          <dgm:bulletEnabled val="1"/>
        </dgm:presLayoutVars>
      </dgm:prSet>
      <dgm:spPr>
        <a:xfrm>
          <a:off x="0" y="3154055"/>
          <a:ext cx="7632848" cy="561599"/>
        </a:xfrm>
        <a:prstGeom prst="roundRect">
          <a:avLst/>
        </a:prstGeom>
      </dgm:spPr>
    </dgm:pt>
    <dgm:pt modelId="{3DA0E859-162B-4177-8463-CFD5199C526E}" type="pres">
      <dgm:prSet presAssocID="{AB4D0581-E63A-45FC-B031-561BFDD66ADA}" presName="spacer" presStyleCnt="0"/>
      <dgm:spPr/>
    </dgm:pt>
    <dgm:pt modelId="{9FF40963-4D12-448B-AEB6-BA37001A67BC}" type="pres">
      <dgm:prSet presAssocID="{04862CF3-D288-4540-9B6A-7B38A298A6CD}" presName="parentText" presStyleLbl="node1" presStyleIdx="6" presStyleCnt="10">
        <dgm:presLayoutVars>
          <dgm:chMax val="0"/>
          <dgm:bulletEnabled val="1"/>
        </dgm:presLayoutVars>
      </dgm:prSet>
      <dgm:spPr>
        <a:xfrm>
          <a:off x="0" y="3797628"/>
          <a:ext cx="7632848" cy="561599"/>
        </a:xfrm>
        <a:prstGeom prst="roundRect">
          <a:avLst/>
        </a:prstGeom>
      </dgm:spPr>
    </dgm:pt>
    <dgm:pt modelId="{D2D6487C-9F1B-4914-8436-18761A2DEA1C}" type="pres">
      <dgm:prSet presAssocID="{EF2936D3-CC7C-422D-B65E-628E7FF91CD4}" presName="spacer" presStyleCnt="0"/>
      <dgm:spPr/>
    </dgm:pt>
    <dgm:pt modelId="{EB7118B7-CF96-4530-A1D2-4C1C5C7CAD47}" type="pres">
      <dgm:prSet presAssocID="{F638D74F-868F-4783-AD46-03F73E31B2CA}" presName="parentText" presStyleLbl="node1" presStyleIdx="7" presStyleCnt="10">
        <dgm:presLayoutVars>
          <dgm:chMax val="0"/>
          <dgm:bulletEnabled val="1"/>
        </dgm:presLayoutVars>
      </dgm:prSet>
      <dgm:spPr>
        <a:xfrm>
          <a:off x="0" y="4428348"/>
          <a:ext cx="7632848" cy="561599"/>
        </a:xfrm>
        <a:prstGeom prst="roundRect">
          <a:avLst/>
        </a:prstGeom>
      </dgm:spPr>
    </dgm:pt>
    <dgm:pt modelId="{8F425107-684B-43B8-857E-6C5441412E64}" type="pres">
      <dgm:prSet presAssocID="{9E25D6BE-EF50-46CE-84D2-2642ACA1BFAD}" presName="spacer" presStyleCnt="0"/>
      <dgm:spPr/>
    </dgm:pt>
    <dgm:pt modelId="{C8D6B295-93E9-4C38-8072-EEEB43E5E583}" type="pres">
      <dgm:prSet presAssocID="{8F61EF46-D8E8-4D24-98A5-9AF714E47E9E}" presName="parentText" presStyleLbl="node1" presStyleIdx="8" presStyleCnt="10">
        <dgm:presLayoutVars>
          <dgm:chMax val="0"/>
          <dgm:bulletEnabled val="1"/>
        </dgm:presLayoutVars>
      </dgm:prSet>
      <dgm:spPr>
        <a:xfrm>
          <a:off x="0" y="5051597"/>
          <a:ext cx="7632848" cy="555750"/>
        </a:xfrm>
        <a:prstGeom prst="roundRect">
          <a:avLst/>
        </a:prstGeom>
      </dgm:spPr>
    </dgm:pt>
    <dgm:pt modelId="{48966D50-D905-4CD6-9DF6-33BAB06E1957}" type="pres">
      <dgm:prSet presAssocID="{8D8770BD-F8F2-449C-84F4-B184B3BAE366}" presName="spacer" presStyleCnt="0"/>
      <dgm:spPr/>
    </dgm:pt>
    <dgm:pt modelId="{83EC1D14-B972-48EA-B443-789BDCB5A5F0}" type="pres">
      <dgm:prSet presAssocID="{982D478A-1E21-4385-9630-934F8777F993}" presName="parentText" presStyleLbl="node1" presStyleIdx="9" presStyleCnt="10">
        <dgm:presLayoutVars>
          <dgm:chMax val="0"/>
          <dgm:bulletEnabled val="1"/>
        </dgm:presLayoutVars>
      </dgm:prSet>
      <dgm:spPr>
        <a:xfrm>
          <a:off x="0" y="5689787"/>
          <a:ext cx="7632848" cy="561599"/>
        </a:xfrm>
        <a:prstGeom prst="roundRect">
          <a:avLst/>
        </a:prstGeom>
      </dgm:spPr>
    </dgm:pt>
  </dgm:ptLst>
  <dgm:cxnLst>
    <dgm:cxn modelId="{815FD41B-61FF-46F9-9F2A-98AD010B1394}" srcId="{703D4D02-5513-427D-B6E9-B2E187EE0C3A}" destId="{F638D74F-868F-4783-AD46-03F73E31B2CA}" srcOrd="7" destOrd="0" parTransId="{B50C1553-7786-4560-A468-4A19BA0FC9DE}" sibTransId="{9E25D6BE-EF50-46CE-84D2-2642ACA1BFAD}"/>
    <dgm:cxn modelId="{A471C420-89D7-473F-AB18-D669B17972F4}" srcId="{703D4D02-5513-427D-B6E9-B2E187EE0C3A}" destId="{982D478A-1E21-4385-9630-934F8777F993}" srcOrd="9" destOrd="0" parTransId="{50D4B397-0489-4398-AF35-F9379C765BC8}" sibTransId="{CC115CCB-82A9-4CB6-A5F2-86803284DF11}"/>
    <dgm:cxn modelId="{51C56D21-80FC-426A-9242-A5328CC70A7E}" srcId="{703D4D02-5513-427D-B6E9-B2E187EE0C3A}" destId="{6F996A8B-0DA8-4C7F-A559-FC37973A2FE9}" srcOrd="1" destOrd="0" parTransId="{2CBE4AB1-3A56-4F83-BB37-4E0A2F0BCD4B}" sibTransId="{E9035AF7-8F94-41FB-A73D-D61692A6D937}"/>
    <dgm:cxn modelId="{0776CD26-612F-4C16-A206-CBC85BE84954}" type="presOf" srcId="{DA4DF341-6F7D-4B89-8358-91D99FE4C900}" destId="{A4A6EE28-BF09-45AA-AD37-2734D801E311}" srcOrd="0" destOrd="0" presId="urn:microsoft.com/office/officeart/2005/8/layout/vList2"/>
    <dgm:cxn modelId="{481D142D-7CDF-439C-A026-22FC6D568E71}" srcId="{703D4D02-5513-427D-B6E9-B2E187EE0C3A}" destId="{E9D59AE0-1D43-4F5D-8DC1-D778507C1853}" srcOrd="4" destOrd="0" parTransId="{53717509-342C-42BE-ABE9-8767B0C17142}" sibTransId="{C58706E3-6533-4642-BB13-C250C899DDE2}"/>
    <dgm:cxn modelId="{FAD75540-BCA8-4E3D-A66F-73426FCE7A36}" type="presOf" srcId="{E9D59AE0-1D43-4F5D-8DC1-D778507C1853}" destId="{8E9A00DC-4256-4A2C-ABC4-E9AC85DC1EEF}" srcOrd="0" destOrd="0" presId="urn:microsoft.com/office/officeart/2005/8/layout/vList2"/>
    <dgm:cxn modelId="{8279755C-2A79-478E-9DDE-0AC332FFB355}" srcId="{703D4D02-5513-427D-B6E9-B2E187EE0C3A}" destId="{04862CF3-D288-4540-9B6A-7B38A298A6CD}" srcOrd="6" destOrd="0" parTransId="{8D5F51AD-7A42-46F9-A08D-D5B99046F118}" sibTransId="{EF2936D3-CC7C-422D-B65E-628E7FF91CD4}"/>
    <dgm:cxn modelId="{D8E5245F-5877-4C75-AFFC-4398745AE7C0}" type="presOf" srcId="{54AA76A3-6F56-4C06-A33D-8BF49A89C2A1}" destId="{B2F358A6-2EFE-4558-94D7-B86EC5050C91}" srcOrd="0" destOrd="0" presId="urn:microsoft.com/office/officeart/2005/8/layout/vList2"/>
    <dgm:cxn modelId="{F42BC443-438C-4D17-8A7F-1A90D6B3624B}" type="presOf" srcId="{982D478A-1E21-4385-9630-934F8777F993}" destId="{83EC1D14-B972-48EA-B443-789BDCB5A5F0}" srcOrd="0" destOrd="0" presId="urn:microsoft.com/office/officeart/2005/8/layout/vList2"/>
    <dgm:cxn modelId="{10203F4B-A9D8-4538-8752-C36D145FEFE2}" srcId="{703D4D02-5513-427D-B6E9-B2E187EE0C3A}" destId="{9FD9567A-BA14-430C-A7C8-A074211FD53E}" srcOrd="2" destOrd="0" parTransId="{2700B62A-61FF-4C6C-8D9B-CBFC3A418338}" sibTransId="{EAAB2414-FBD9-4C2F-B08C-8AB515C0B089}"/>
    <dgm:cxn modelId="{E716A953-B5FB-4A87-9999-E57FF3BF03B0}" type="presOf" srcId="{6F996A8B-0DA8-4C7F-A559-FC37973A2FE9}" destId="{04765EF5-9D12-4272-82A1-954A0BCA8F51}" srcOrd="0" destOrd="0" presId="urn:microsoft.com/office/officeart/2005/8/layout/vList2"/>
    <dgm:cxn modelId="{4852AC56-123F-40D5-9C49-3091FB5015A2}" type="presOf" srcId="{4AF65FE0-2F36-4F1D-A183-89BF2A75D4BB}" destId="{D4009E07-91F3-4DB4-AC12-84087D11945C}" srcOrd="0" destOrd="0" presId="urn:microsoft.com/office/officeart/2005/8/layout/vList2"/>
    <dgm:cxn modelId="{1F873C8A-F0C8-4AD6-ABBB-F8E2934D6A37}" srcId="{703D4D02-5513-427D-B6E9-B2E187EE0C3A}" destId="{4AF65FE0-2F36-4F1D-A183-89BF2A75D4BB}" srcOrd="5" destOrd="0" parTransId="{3A1608F3-11C2-4250-95DA-B89899F25A7D}" sibTransId="{AB4D0581-E63A-45FC-B031-561BFDD66ADA}"/>
    <dgm:cxn modelId="{DE46AD96-DD0E-4F81-8648-70214DD41E32}" type="presOf" srcId="{04862CF3-D288-4540-9B6A-7B38A298A6CD}" destId="{9FF40963-4D12-448B-AEB6-BA37001A67BC}" srcOrd="0" destOrd="0" presId="urn:microsoft.com/office/officeart/2005/8/layout/vList2"/>
    <dgm:cxn modelId="{D6294F9A-9C4B-471D-AECE-9DA70FAFC27A}" type="presOf" srcId="{9FD9567A-BA14-430C-A7C8-A074211FD53E}" destId="{FF3DEC59-498F-476A-B0B7-0911F1934DD9}" srcOrd="0" destOrd="0" presId="urn:microsoft.com/office/officeart/2005/8/layout/vList2"/>
    <dgm:cxn modelId="{455194A8-C0D9-4A5A-A6F9-EA1F85C6D2E7}" type="presOf" srcId="{8F61EF46-D8E8-4D24-98A5-9AF714E47E9E}" destId="{C8D6B295-93E9-4C38-8072-EEEB43E5E583}" srcOrd="0" destOrd="0" presId="urn:microsoft.com/office/officeart/2005/8/layout/vList2"/>
    <dgm:cxn modelId="{87A92DBF-812C-47C9-8DD6-6138E484BBFF}" type="presOf" srcId="{703D4D02-5513-427D-B6E9-B2E187EE0C3A}" destId="{CC8763B3-4621-4666-B669-3C5BA2A30DBE}" srcOrd="0" destOrd="0" presId="urn:microsoft.com/office/officeart/2005/8/layout/vList2"/>
    <dgm:cxn modelId="{40D1DFDA-5426-451A-9CA9-2637DF362342}" srcId="{703D4D02-5513-427D-B6E9-B2E187EE0C3A}" destId="{8F61EF46-D8E8-4D24-98A5-9AF714E47E9E}" srcOrd="8" destOrd="0" parTransId="{9EF8DA53-F81A-4AD2-844A-48A12AA4ED6C}" sibTransId="{8D8770BD-F8F2-449C-84F4-B184B3BAE366}"/>
    <dgm:cxn modelId="{8439ACDD-E0CE-4443-A55B-3A7625F1BE85}" srcId="{703D4D02-5513-427D-B6E9-B2E187EE0C3A}" destId="{54AA76A3-6F56-4C06-A33D-8BF49A89C2A1}" srcOrd="0" destOrd="0" parTransId="{707427D2-1F8E-4247-957C-EEBAFE1AABB5}" sibTransId="{5E9A3917-59D8-40FD-8325-491FF5AEFEC5}"/>
    <dgm:cxn modelId="{5FFBC3E7-21B1-457D-9313-56C8DD09F140}" type="presOf" srcId="{F638D74F-868F-4783-AD46-03F73E31B2CA}" destId="{EB7118B7-CF96-4530-A1D2-4C1C5C7CAD47}" srcOrd="0" destOrd="0" presId="urn:microsoft.com/office/officeart/2005/8/layout/vList2"/>
    <dgm:cxn modelId="{62E653FF-C2EE-4141-A09B-A50E932CB305}" srcId="{703D4D02-5513-427D-B6E9-B2E187EE0C3A}" destId="{DA4DF341-6F7D-4B89-8358-91D99FE4C900}" srcOrd="3" destOrd="0" parTransId="{6D87F9C7-C165-485F-B868-FC92D96A1C8D}" sibTransId="{B2CF4BD6-F162-401A-BF20-6050B8FFE171}"/>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24E2E50F-5F62-4B33-8C6F-43A5657D1CAD}" type="presParOf" srcId="{CC8763B3-4621-4666-B669-3C5BA2A30DBE}" destId="{FF3DEC59-498F-476A-B0B7-0911F1934DD9}" srcOrd="4" destOrd="0" presId="urn:microsoft.com/office/officeart/2005/8/layout/vList2"/>
    <dgm:cxn modelId="{9B1E5385-0A08-4E6D-AA53-250E2529E59C}" type="presParOf" srcId="{CC8763B3-4621-4666-B669-3C5BA2A30DBE}" destId="{052FADEF-D9FD-43C0-BAB6-B49BB2919851}" srcOrd="5" destOrd="0" presId="urn:microsoft.com/office/officeart/2005/8/layout/vList2"/>
    <dgm:cxn modelId="{36CB0714-4CEC-4141-B761-C7FE0E4BBC7E}" type="presParOf" srcId="{CC8763B3-4621-4666-B669-3C5BA2A30DBE}" destId="{A4A6EE28-BF09-45AA-AD37-2734D801E311}" srcOrd="6" destOrd="0" presId="urn:microsoft.com/office/officeart/2005/8/layout/vList2"/>
    <dgm:cxn modelId="{680C8D22-AB16-4ADB-BA97-3EC0B080EFC8}" type="presParOf" srcId="{CC8763B3-4621-4666-B669-3C5BA2A30DBE}" destId="{25D89E96-C06F-4A01-A04F-558CA060C5C5}" srcOrd="7" destOrd="0" presId="urn:microsoft.com/office/officeart/2005/8/layout/vList2"/>
    <dgm:cxn modelId="{78D1D322-5837-4813-851A-4D93EAF30D6A}" type="presParOf" srcId="{CC8763B3-4621-4666-B669-3C5BA2A30DBE}" destId="{8E9A00DC-4256-4A2C-ABC4-E9AC85DC1EEF}" srcOrd="8" destOrd="0" presId="urn:microsoft.com/office/officeart/2005/8/layout/vList2"/>
    <dgm:cxn modelId="{E53F5B1E-62A9-43E0-981E-9CB1B13298D9}" type="presParOf" srcId="{CC8763B3-4621-4666-B669-3C5BA2A30DBE}" destId="{FC0611C7-4010-45D4-812D-BBEF3151E12A}" srcOrd="9" destOrd="0" presId="urn:microsoft.com/office/officeart/2005/8/layout/vList2"/>
    <dgm:cxn modelId="{3206A05A-CBCD-466A-A59F-AFD1468CD408}" type="presParOf" srcId="{CC8763B3-4621-4666-B669-3C5BA2A30DBE}" destId="{D4009E07-91F3-4DB4-AC12-84087D11945C}" srcOrd="10" destOrd="0" presId="urn:microsoft.com/office/officeart/2005/8/layout/vList2"/>
    <dgm:cxn modelId="{7FA1AA86-5FDB-4975-9BDA-114749AB97B5}" type="presParOf" srcId="{CC8763B3-4621-4666-B669-3C5BA2A30DBE}" destId="{3DA0E859-162B-4177-8463-CFD5199C526E}" srcOrd="11" destOrd="0" presId="urn:microsoft.com/office/officeart/2005/8/layout/vList2"/>
    <dgm:cxn modelId="{4154642F-47BF-4DAD-B8D4-07AEEF49B2D2}" type="presParOf" srcId="{CC8763B3-4621-4666-B669-3C5BA2A30DBE}" destId="{9FF40963-4D12-448B-AEB6-BA37001A67BC}" srcOrd="12" destOrd="0" presId="urn:microsoft.com/office/officeart/2005/8/layout/vList2"/>
    <dgm:cxn modelId="{8E3D53DA-DCE9-4CDF-8000-3F17774DC365}" type="presParOf" srcId="{CC8763B3-4621-4666-B669-3C5BA2A30DBE}" destId="{D2D6487C-9F1B-4914-8436-18761A2DEA1C}" srcOrd="13" destOrd="0" presId="urn:microsoft.com/office/officeart/2005/8/layout/vList2"/>
    <dgm:cxn modelId="{48D1BBF6-93D2-4EA9-9AB7-3573C8F397F8}" type="presParOf" srcId="{CC8763B3-4621-4666-B669-3C5BA2A30DBE}" destId="{EB7118B7-CF96-4530-A1D2-4C1C5C7CAD47}" srcOrd="14" destOrd="0" presId="urn:microsoft.com/office/officeart/2005/8/layout/vList2"/>
    <dgm:cxn modelId="{4512A6F3-BBCE-494D-87BC-FE4BB540CFA6}" type="presParOf" srcId="{CC8763B3-4621-4666-B669-3C5BA2A30DBE}" destId="{8F425107-684B-43B8-857E-6C5441412E64}" srcOrd="15" destOrd="0" presId="urn:microsoft.com/office/officeart/2005/8/layout/vList2"/>
    <dgm:cxn modelId="{6AE3C981-FE2B-449D-B7AE-570668F53636}" type="presParOf" srcId="{CC8763B3-4621-4666-B669-3C5BA2A30DBE}" destId="{C8D6B295-93E9-4C38-8072-EEEB43E5E583}" srcOrd="16" destOrd="0" presId="urn:microsoft.com/office/officeart/2005/8/layout/vList2"/>
    <dgm:cxn modelId="{138AC841-E40F-4971-88F2-BF6DD92D4764}" type="presParOf" srcId="{CC8763B3-4621-4666-B669-3C5BA2A30DBE}" destId="{48966D50-D905-4CD6-9DF6-33BAB06E1957}" srcOrd="17" destOrd="0" presId="urn:microsoft.com/office/officeart/2005/8/layout/vList2"/>
    <dgm:cxn modelId="{F837DFEC-453C-4028-8666-BBE8F94C8BB7}" type="presParOf" srcId="{CC8763B3-4621-4666-B669-3C5BA2A30DBE}" destId="{83EC1D14-B972-48EA-B443-789BDCB5A5F0}"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chemeClr val="tx1"/>
              </a:solidFill>
            </a:rPr>
            <a:t>Trompenaar’s</a:t>
          </a:r>
          <a:r>
            <a:rPr lang="en-MY" sz="2400" kern="1200" dirty="0">
              <a:solidFill>
                <a:schemeClr val="tx1"/>
              </a:solidFill>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rgbClr val="FFFFEE"/>
              </a:solidFill>
              <a:latin typeface="Arial"/>
              <a:ea typeface="+mn-ea"/>
              <a:cs typeface="+mn-cs"/>
            </a:rPr>
            <a:t>Trompenaar’s</a:t>
          </a:r>
          <a:r>
            <a:rPr lang="en-MY" sz="2400" kern="1200" dirty="0">
              <a:solidFill>
                <a:srgbClr val="FFFFEE"/>
              </a:solidFill>
              <a:latin typeface="Arial"/>
              <a:ea typeface="+mn-ea"/>
              <a:cs typeface="+mn-cs"/>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415" y="27415"/>
        <a:ext cx="7578018" cy="506769"/>
      </dsp:txXfrm>
    </dsp:sp>
    <dsp:sp modelId="{04765EF5-9D12-4272-82A1-954A0BCA8F51}">
      <dsp:nvSpPr>
        <dsp:cNvPr id="0" name=""/>
        <dsp:cNvSpPr/>
      </dsp:nvSpPr>
      <dsp:spPr>
        <a:xfrm>
          <a:off x="0" y="6440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415" y="671443"/>
        <a:ext cx="7578018" cy="506769"/>
      </dsp:txXfrm>
    </dsp:sp>
    <dsp:sp modelId="{FF3DEC59-498F-476A-B0B7-0911F1934DD9}">
      <dsp:nvSpPr>
        <dsp:cNvPr id="0" name=""/>
        <dsp:cNvSpPr/>
      </dsp:nvSpPr>
      <dsp:spPr>
        <a:xfrm>
          <a:off x="0" y="12747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415" y="1302163"/>
        <a:ext cx="7578018" cy="506769"/>
      </dsp:txXfrm>
    </dsp:sp>
    <dsp:sp modelId="{A4A6EE28-BF09-45AA-AD37-2734D801E311}">
      <dsp:nvSpPr>
        <dsp:cNvPr id="0" name=""/>
        <dsp:cNvSpPr/>
      </dsp:nvSpPr>
      <dsp:spPr>
        <a:xfrm>
          <a:off x="0" y="190546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415" y="1932883"/>
        <a:ext cx="7578018" cy="506769"/>
      </dsp:txXfrm>
    </dsp:sp>
    <dsp:sp modelId="{8E9A00DC-4256-4A2C-ABC4-E9AC85DC1EEF}">
      <dsp:nvSpPr>
        <dsp:cNvPr id="0" name=""/>
        <dsp:cNvSpPr/>
      </dsp:nvSpPr>
      <dsp:spPr>
        <a:xfrm>
          <a:off x="0" y="253618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sp:txBody>
      <dsp:txXfrm>
        <a:off x="27415" y="2563603"/>
        <a:ext cx="7578018" cy="506769"/>
      </dsp:txXfrm>
    </dsp:sp>
    <dsp:sp modelId="{D4009E07-91F3-4DB4-AC12-84087D11945C}">
      <dsp:nvSpPr>
        <dsp:cNvPr id="0" name=""/>
        <dsp:cNvSpPr/>
      </dsp:nvSpPr>
      <dsp:spPr>
        <a:xfrm>
          <a:off x="0" y="3154055"/>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sp:txBody>
      <dsp:txXfrm>
        <a:off x="27415" y="3181470"/>
        <a:ext cx="7578018" cy="506769"/>
      </dsp:txXfrm>
    </dsp:sp>
    <dsp:sp modelId="{9FF40963-4D12-448B-AEB6-BA37001A67BC}">
      <dsp:nvSpPr>
        <dsp:cNvPr id="0" name=""/>
        <dsp:cNvSpPr/>
      </dsp:nvSpPr>
      <dsp:spPr>
        <a:xfrm>
          <a:off x="0" y="379762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sp:txBody>
      <dsp:txXfrm>
        <a:off x="27415" y="3825043"/>
        <a:ext cx="7578018" cy="506769"/>
      </dsp:txXfrm>
    </dsp:sp>
    <dsp:sp modelId="{EB7118B7-CF96-4530-A1D2-4C1C5C7CAD47}">
      <dsp:nvSpPr>
        <dsp:cNvPr id="0" name=""/>
        <dsp:cNvSpPr/>
      </dsp:nvSpPr>
      <dsp:spPr>
        <a:xfrm>
          <a:off x="0" y="4428348"/>
          <a:ext cx="7632848" cy="561599"/>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Differences</a:t>
          </a:r>
        </a:p>
      </dsp:txBody>
      <dsp:txXfrm>
        <a:off x="27415" y="4455763"/>
        <a:ext cx="7578018" cy="506769"/>
      </dsp:txXfrm>
    </dsp:sp>
    <dsp:sp modelId="{C8D6B295-93E9-4C38-8072-EEEB43E5E583}">
      <dsp:nvSpPr>
        <dsp:cNvPr id="0" name=""/>
        <dsp:cNvSpPr/>
      </dsp:nvSpPr>
      <dsp:spPr>
        <a:xfrm>
          <a:off x="0" y="5059068"/>
          <a:ext cx="7632848" cy="561599"/>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Cultural Sensitivity</a:t>
          </a:r>
        </a:p>
      </dsp:txBody>
      <dsp:txXfrm>
        <a:off x="27415" y="5086483"/>
        <a:ext cx="7578018" cy="506769"/>
      </dsp:txXfrm>
    </dsp:sp>
    <dsp:sp modelId="{83EC1D14-B972-48EA-B443-789BDCB5A5F0}">
      <dsp:nvSpPr>
        <dsp:cNvPr id="0" name=""/>
        <dsp:cNvSpPr/>
      </dsp:nvSpPr>
      <dsp:spPr>
        <a:xfrm>
          <a:off x="0" y="5689787"/>
          <a:ext cx="7632848" cy="561599"/>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chemeClr val="tx1"/>
              </a:solidFill>
            </a:rPr>
            <a:t>Global Mindset</a:t>
          </a:r>
        </a:p>
      </dsp:txBody>
      <dsp:txXfrm>
        <a:off x="27415" y="5717202"/>
        <a:ext cx="7578018" cy="5067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0"/>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Organisational Culture</a:t>
          </a:r>
        </a:p>
      </dsp:txBody>
      <dsp:txXfrm>
        <a:off x="27129" y="27129"/>
        <a:ext cx="7578590" cy="501492"/>
      </dsp:txXfrm>
    </dsp:sp>
    <dsp:sp modelId="{04765EF5-9D12-4272-82A1-954A0BCA8F51}">
      <dsp:nvSpPr>
        <dsp:cNvPr id="0" name=""/>
        <dsp:cNvSpPr/>
      </dsp:nvSpPr>
      <dsp:spPr>
        <a:xfrm>
          <a:off x="0" y="657347"/>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Hofstede’s Cultural Model</a:t>
          </a:r>
        </a:p>
      </dsp:txBody>
      <dsp:txXfrm>
        <a:off x="27129" y="684476"/>
        <a:ext cx="7578590" cy="501492"/>
      </dsp:txXfrm>
    </dsp:sp>
    <dsp:sp modelId="{FF3DEC59-498F-476A-B0B7-0911F1934DD9}">
      <dsp:nvSpPr>
        <dsp:cNvPr id="0" name=""/>
        <dsp:cNvSpPr/>
      </dsp:nvSpPr>
      <dsp:spPr>
        <a:xfrm>
          <a:off x="0" y="1285097"/>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and Turner’s Cultural Models</a:t>
          </a:r>
        </a:p>
      </dsp:txBody>
      <dsp:txXfrm>
        <a:off x="27129" y="1312226"/>
        <a:ext cx="7578590" cy="501492"/>
      </dsp:txXfrm>
    </dsp:sp>
    <dsp:sp modelId="{A4A6EE28-BF09-45AA-AD37-2734D801E311}">
      <dsp:nvSpPr>
        <dsp:cNvPr id="0" name=""/>
        <dsp:cNvSpPr/>
      </dsp:nvSpPr>
      <dsp:spPr>
        <a:xfrm>
          <a:off x="0" y="1912847"/>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Trompenaars Four Diversity Culture</a:t>
          </a:r>
        </a:p>
      </dsp:txBody>
      <dsp:txXfrm>
        <a:off x="27129" y="1939976"/>
        <a:ext cx="7578590" cy="501492"/>
      </dsp:txXfrm>
    </dsp:sp>
    <dsp:sp modelId="{8E9A00DC-4256-4A2C-ABC4-E9AC85DC1EEF}">
      <dsp:nvSpPr>
        <dsp:cNvPr id="0" name=""/>
        <dsp:cNvSpPr/>
      </dsp:nvSpPr>
      <dsp:spPr>
        <a:xfrm>
          <a:off x="0" y="2540597"/>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Hall’s Cultural Context Theory</a:t>
          </a:r>
        </a:p>
      </dsp:txBody>
      <dsp:txXfrm>
        <a:off x="27129" y="2567726"/>
        <a:ext cx="7578590" cy="501492"/>
      </dsp:txXfrm>
    </dsp:sp>
    <dsp:sp modelId="{D4009E07-91F3-4DB4-AC12-84087D11945C}">
      <dsp:nvSpPr>
        <dsp:cNvPr id="0" name=""/>
        <dsp:cNvSpPr/>
      </dsp:nvSpPr>
      <dsp:spPr>
        <a:xfrm>
          <a:off x="0" y="3154960"/>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err="1">
              <a:solidFill>
                <a:srgbClr val="000000"/>
              </a:solidFill>
              <a:latin typeface="Arial"/>
              <a:ea typeface="+mn-ea"/>
              <a:cs typeface="+mn-cs"/>
            </a:rPr>
            <a:t>Trompenaar’s</a:t>
          </a:r>
          <a:r>
            <a:rPr lang="en-MY" sz="2400" kern="1200" dirty="0">
              <a:solidFill>
                <a:srgbClr val="000000"/>
              </a:solidFill>
              <a:latin typeface="Arial"/>
              <a:ea typeface="+mn-ea"/>
              <a:cs typeface="+mn-cs"/>
            </a:rPr>
            <a:t> Three R’s</a:t>
          </a:r>
        </a:p>
      </dsp:txBody>
      <dsp:txXfrm>
        <a:off x="27129" y="3182089"/>
        <a:ext cx="7578590" cy="501492"/>
      </dsp:txXfrm>
    </dsp:sp>
    <dsp:sp modelId="{9FF40963-4D12-448B-AEB6-BA37001A67BC}">
      <dsp:nvSpPr>
        <dsp:cNvPr id="0" name=""/>
        <dsp:cNvSpPr/>
      </dsp:nvSpPr>
      <dsp:spPr>
        <a:xfrm>
          <a:off x="0" y="3796098"/>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Adaptation</a:t>
          </a:r>
        </a:p>
      </dsp:txBody>
      <dsp:txXfrm>
        <a:off x="27129" y="3823227"/>
        <a:ext cx="7578590" cy="501492"/>
      </dsp:txXfrm>
    </dsp:sp>
    <dsp:sp modelId="{EB7118B7-CF96-4530-A1D2-4C1C5C7CAD47}">
      <dsp:nvSpPr>
        <dsp:cNvPr id="0" name=""/>
        <dsp:cNvSpPr/>
      </dsp:nvSpPr>
      <dsp:spPr>
        <a:xfrm>
          <a:off x="0" y="4423848"/>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Cross Cultural Differences</a:t>
          </a:r>
        </a:p>
      </dsp:txBody>
      <dsp:txXfrm>
        <a:off x="27129" y="4450977"/>
        <a:ext cx="7578590" cy="501492"/>
      </dsp:txXfrm>
    </dsp:sp>
    <dsp:sp modelId="{C8D6B295-93E9-4C38-8072-EEEB43E5E583}">
      <dsp:nvSpPr>
        <dsp:cNvPr id="0" name=""/>
        <dsp:cNvSpPr/>
      </dsp:nvSpPr>
      <dsp:spPr>
        <a:xfrm>
          <a:off x="0" y="5051597"/>
          <a:ext cx="7632848" cy="55575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000000"/>
              </a:solidFill>
              <a:latin typeface="Arial"/>
              <a:ea typeface="+mn-ea"/>
              <a:cs typeface="+mn-cs"/>
            </a:rPr>
            <a:t>Cultural Sensitivity</a:t>
          </a:r>
        </a:p>
      </dsp:txBody>
      <dsp:txXfrm>
        <a:off x="27129" y="5078726"/>
        <a:ext cx="7578590" cy="501492"/>
      </dsp:txXfrm>
    </dsp:sp>
    <dsp:sp modelId="{83EC1D14-B972-48EA-B443-789BDCB5A5F0}">
      <dsp:nvSpPr>
        <dsp:cNvPr id="0" name=""/>
        <dsp:cNvSpPr/>
      </dsp:nvSpPr>
      <dsp:spPr>
        <a:xfrm>
          <a:off x="0" y="5679347"/>
          <a:ext cx="7632848" cy="55575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MY" sz="2400" kern="1200" dirty="0">
              <a:solidFill>
                <a:srgbClr val="FFFFEE"/>
              </a:solidFill>
              <a:latin typeface="Arial"/>
              <a:ea typeface="+mn-ea"/>
              <a:cs typeface="+mn-cs"/>
            </a:rPr>
            <a:t>Global Mindset</a:t>
          </a:r>
        </a:p>
      </dsp:txBody>
      <dsp:txXfrm>
        <a:off x="27129" y="5706476"/>
        <a:ext cx="7578590" cy="50149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44CFC66B-926C-49E2-BB4F-D957CA761AA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9011" name="Rectangle 3">
            <a:extLst>
              <a:ext uri="{FF2B5EF4-FFF2-40B4-BE49-F238E27FC236}">
                <a16:creationId xmlns:a16="http://schemas.microsoft.com/office/drawing/2014/main" id="{6BF3797B-5374-4335-ACED-6F4682D28A0D}"/>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9012" name="Rectangle 4">
            <a:extLst>
              <a:ext uri="{FF2B5EF4-FFF2-40B4-BE49-F238E27FC236}">
                <a16:creationId xmlns:a16="http://schemas.microsoft.com/office/drawing/2014/main" id="{67606191-143D-49C5-98D4-F0CE75222DA6}"/>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9013" name="Rectangle 5">
            <a:extLst>
              <a:ext uri="{FF2B5EF4-FFF2-40B4-BE49-F238E27FC236}">
                <a16:creationId xmlns:a16="http://schemas.microsoft.com/office/drawing/2014/main" id="{02328D4B-1E48-4A5F-A493-C4B0F80AD31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41DC0C7-DF11-428D-953E-7D8534EE8144}" type="slidenum">
              <a:rPr lang="en-MY" altLang="en-US"/>
              <a:pPr/>
              <a:t>‹#›</a:t>
            </a:fld>
            <a:endParaRPr lang="en-MY"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3C5897B9-B69D-4AB6-B38B-725AD8CE374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7987" name="Rectangle 3">
            <a:extLst>
              <a:ext uri="{FF2B5EF4-FFF2-40B4-BE49-F238E27FC236}">
                <a16:creationId xmlns:a16="http://schemas.microsoft.com/office/drawing/2014/main" id="{3D2F5250-CA64-4251-BB94-B12F56E4788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7988" name="Rectangle 4">
            <a:extLst>
              <a:ext uri="{FF2B5EF4-FFF2-40B4-BE49-F238E27FC236}">
                <a16:creationId xmlns:a16="http://schemas.microsoft.com/office/drawing/2014/main" id="{FEC755E8-BBD7-46BD-8EA0-5BD6AC1B7E9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989" name="Rectangle 5">
            <a:extLst>
              <a:ext uri="{FF2B5EF4-FFF2-40B4-BE49-F238E27FC236}">
                <a16:creationId xmlns:a16="http://schemas.microsoft.com/office/drawing/2014/main" id="{513E1FA7-0869-425C-950B-683C1D0202E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MY" altLang="en-US"/>
              <a:t>Click to edit Master text styles</a:t>
            </a:r>
          </a:p>
          <a:p>
            <a:pPr lvl="1"/>
            <a:r>
              <a:rPr lang="en-MY" altLang="en-US"/>
              <a:t>Second level</a:t>
            </a:r>
          </a:p>
          <a:p>
            <a:pPr lvl="2"/>
            <a:r>
              <a:rPr lang="en-MY" altLang="en-US"/>
              <a:t>Third level</a:t>
            </a:r>
          </a:p>
          <a:p>
            <a:pPr lvl="3"/>
            <a:r>
              <a:rPr lang="en-MY" altLang="en-US"/>
              <a:t>Fourth level</a:t>
            </a:r>
          </a:p>
          <a:p>
            <a:pPr lvl="4"/>
            <a:r>
              <a:rPr lang="en-MY" altLang="en-US"/>
              <a:t>Fifth level</a:t>
            </a:r>
          </a:p>
        </p:txBody>
      </p:sp>
      <p:sp>
        <p:nvSpPr>
          <p:cNvPr id="297990" name="Rectangle 6">
            <a:extLst>
              <a:ext uri="{FF2B5EF4-FFF2-40B4-BE49-F238E27FC236}">
                <a16:creationId xmlns:a16="http://schemas.microsoft.com/office/drawing/2014/main" id="{3FE75875-6D8C-47A6-9F3B-83AF95C39DB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7991" name="Rectangle 7">
            <a:extLst>
              <a:ext uri="{FF2B5EF4-FFF2-40B4-BE49-F238E27FC236}">
                <a16:creationId xmlns:a16="http://schemas.microsoft.com/office/drawing/2014/main" id="{DB2754EB-EB6E-47B0-87A6-89D5A99F210A}"/>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FF03E6-D93C-4673-B38F-723B55140C03}" type="slidenum">
              <a:rPr lang="en-MY" altLang="en-US"/>
              <a:pPr/>
              <a:t>‹#›</a:t>
            </a:fld>
            <a:endParaRPr lang="en-MY"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a:t>
            </a:fld>
            <a:endParaRPr lang="en-MY" altLang="en-US"/>
          </a:p>
        </p:txBody>
      </p:sp>
    </p:spTree>
    <p:extLst>
      <p:ext uri="{BB962C8B-B14F-4D97-AF65-F5344CB8AC3E}">
        <p14:creationId xmlns:p14="http://schemas.microsoft.com/office/powerpoint/2010/main" val="3828540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11</a:t>
            </a:fld>
            <a:endParaRPr lang="en-MY" altLang="en-US"/>
          </a:p>
        </p:txBody>
      </p:sp>
    </p:spTree>
    <p:extLst>
      <p:ext uri="{BB962C8B-B14F-4D97-AF65-F5344CB8AC3E}">
        <p14:creationId xmlns:p14="http://schemas.microsoft.com/office/powerpoint/2010/main" val="701555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15</a:t>
            </a:fld>
            <a:endParaRPr lang="en-MY" altLang="en-US"/>
          </a:p>
        </p:txBody>
      </p:sp>
    </p:spTree>
    <p:extLst>
      <p:ext uri="{BB962C8B-B14F-4D97-AF65-F5344CB8AC3E}">
        <p14:creationId xmlns:p14="http://schemas.microsoft.com/office/powerpoint/2010/main" val="2836718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26</a:t>
            </a:fld>
            <a:endParaRPr lang="en-MY" altLang="en-US"/>
          </a:p>
        </p:txBody>
      </p:sp>
    </p:spTree>
    <p:extLst>
      <p:ext uri="{BB962C8B-B14F-4D97-AF65-F5344CB8AC3E}">
        <p14:creationId xmlns:p14="http://schemas.microsoft.com/office/powerpoint/2010/main" val="1024918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36</a:t>
            </a:fld>
            <a:endParaRPr lang="en-MY" altLang="en-US"/>
          </a:p>
        </p:txBody>
      </p:sp>
    </p:spTree>
    <p:extLst>
      <p:ext uri="{BB962C8B-B14F-4D97-AF65-F5344CB8AC3E}">
        <p14:creationId xmlns:p14="http://schemas.microsoft.com/office/powerpoint/2010/main" val="3374312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42</a:t>
            </a:fld>
            <a:endParaRPr lang="en-MY" altLang="en-US"/>
          </a:p>
        </p:txBody>
      </p:sp>
    </p:spTree>
    <p:extLst>
      <p:ext uri="{BB962C8B-B14F-4D97-AF65-F5344CB8AC3E}">
        <p14:creationId xmlns:p14="http://schemas.microsoft.com/office/powerpoint/2010/main" val="2824882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3184" name="Group 16">
            <a:extLst>
              <a:ext uri="{FF2B5EF4-FFF2-40B4-BE49-F238E27FC236}">
                <a16:creationId xmlns:a16="http://schemas.microsoft.com/office/drawing/2014/main" id="{4AB0506D-1BB9-43FD-87B1-CA6CC3EBB62B}"/>
              </a:ext>
            </a:extLst>
          </p:cNvPr>
          <p:cNvGrpSpPr>
            <a:grpSpLocks/>
          </p:cNvGrpSpPr>
          <p:nvPr/>
        </p:nvGrpSpPr>
        <p:grpSpPr bwMode="auto">
          <a:xfrm>
            <a:off x="0" y="0"/>
            <a:ext cx="8763000" cy="5943600"/>
            <a:chOff x="0" y="0"/>
            <a:chExt cx="5520" cy="3744"/>
          </a:xfrm>
        </p:grpSpPr>
        <p:sp>
          <p:nvSpPr>
            <p:cNvPr id="263170" name="Rectangle 2">
              <a:extLst>
                <a:ext uri="{FF2B5EF4-FFF2-40B4-BE49-F238E27FC236}">
                  <a16:creationId xmlns:a16="http://schemas.microsoft.com/office/drawing/2014/main" id="{DB3E74AC-0346-4AA8-B6A1-FC43D263E139}"/>
                </a:ext>
              </a:extLst>
            </p:cNvPr>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3182" name="Group 14">
              <a:extLst>
                <a:ext uri="{FF2B5EF4-FFF2-40B4-BE49-F238E27FC236}">
                  <a16:creationId xmlns:a16="http://schemas.microsoft.com/office/drawing/2014/main" id="{B431F97A-7D51-4834-AA1A-0E5B0BD7C005}"/>
                </a:ext>
              </a:extLst>
            </p:cNvPr>
            <p:cNvGrpSpPr>
              <a:grpSpLocks/>
            </p:cNvGrpSpPr>
            <p:nvPr userDrawn="1"/>
          </p:nvGrpSpPr>
          <p:grpSpPr bwMode="auto">
            <a:xfrm>
              <a:off x="0" y="2208"/>
              <a:ext cx="5520" cy="1536"/>
              <a:chOff x="0" y="2208"/>
              <a:chExt cx="5520" cy="1536"/>
            </a:xfrm>
          </p:grpSpPr>
          <p:sp>
            <p:nvSpPr>
              <p:cNvPr id="263171" name="Rectangle 3">
                <a:extLst>
                  <a:ext uri="{FF2B5EF4-FFF2-40B4-BE49-F238E27FC236}">
                    <a16:creationId xmlns:a16="http://schemas.microsoft.com/office/drawing/2014/main" id="{7F61C18D-24CA-4869-B041-16B3D3EC05C2}"/>
                  </a:ext>
                </a:extLst>
              </p:cNvPr>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2" name="Rectangle 4">
                <a:extLst>
                  <a:ext uri="{FF2B5EF4-FFF2-40B4-BE49-F238E27FC236}">
                    <a16:creationId xmlns:a16="http://schemas.microsoft.com/office/drawing/2014/main" id="{3BC0C28E-3EB9-4013-8C16-202BEB3490BE}"/>
                  </a:ext>
                </a:extLst>
              </p:cNvPr>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8" name="Line 10">
                <a:extLst>
                  <a:ext uri="{FF2B5EF4-FFF2-40B4-BE49-F238E27FC236}">
                    <a16:creationId xmlns:a16="http://schemas.microsoft.com/office/drawing/2014/main" id="{15BAE4C6-E5CF-49A3-95B5-A93CB76CA2BF}"/>
                  </a:ext>
                </a:extLst>
              </p:cNvPr>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nvGrpSpPr>
            <p:cNvPr id="263183" name="Group 15">
              <a:extLst>
                <a:ext uri="{FF2B5EF4-FFF2-40B4-BE49-F238E27FC236}">
                  <a16:creationId xmlns:a16="http://schemas.microsoft.com/office/drawing/2014/main" id="{B4BB5748-80F5-4CF3-A71D-E0B7E6301197}"/>
                </a:ext>
              </a:extLst>
            </p:cNvPr>
            <p:cNvGrpSpPr>
              <a:grpSpLocks/>
            </p:cNvGrpSpPr>
            <p:nvPr userDrawn="1"/>
          </p:nvGrpSpPr>
          <p:grpSpPr bwMode="auto">
            <a:xfrm>
              <a:off x="400" y="336"/>
              <a:ext cx="5088" cy="192"/>
              <a:chOff x="400" y="336"/>
              <a:chExt cx="5088" cy="192"/>
            </a:xfrm>
          </p:grpSpPr>
          <p:sp>
            <p:nvSpPr>
              <p:cNvPr id="263179" name="Rectangle 11">
                <a:extLst>
                  <a:ext uri="{FF2B5EF4-FFF2-40B4-BE49-F238E27FC236}">
                    <a16:creationId xmlns:a16="http://schemas.microsoft.com/office/drawing/2014/main" id="{4956BFDE-12E5-4B36-8474-6C8A6756AF33}"/>
                  </a:ext>
                </a:extLst>
              </p:cNvPr>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80" name="Line 12">
                <a:extLst>
                  <a:ext uri="{FF2B5EF4-FFF2-40B4-BE49-F238E27FC236}">
                    <a16:creationId xmlns:a16="http://schemas.microsoft.com/office/drawing/2014/main" id="{AC5B5F60-1A27-4EE4-98D9-2A125E29808F}"/>
                  </a:ext>
                </a:extLst>
              </p:cNvPr>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3173" name="Rectangle 5">
            <a:extLst>
              <a:ext uri="{FF2B5EF4-FFF2-40B4-BE49-F238E27FC236}">
                <a16:creationId xmlns:a16="http://schemas.microsoft.com/office/drawing/2014/main" id="{5765E1FF-FE2D-42F5-834D-CD1DD5ED3DB2}"/>
              </a:ext>
            </a:extLst>
          </p:cNvPr>
          <p:cNvSpPr>
            <a:spLocks noGrp="1" noChangeArrowheads="1"/>
          </p:cNvSpPr>
          <p:nvPr>
            <p:ph type="ctrTitle"/>
          </p:nvPr>
        </p:nvSpPr>
        <p:spPr>
          <a:xfrm>
            <a:off x="2057400" y="1143000"/>
            <a:ext cx="6629400" cy="2209800"/>
          </a:xfrm>
        </p:spPr>
        <p:txBody>
          <a:bodyPr/>
          <a:lstStyle>
            <a:lvl1pPr>
              <a:defRPr sz="4800"/>
            </a:lvl1pPr>
          </a:lstStyle>
          <a:p>
            <a:pPr lvl="0"/>
            <a:r>
              <a:rPr lang="en-US" altLang="en-US" noProof="0"/>
              <a:t>Click to edit Master title style</a:t>
            </a:r>
            <a:endParaRPr lang="en-MY" altLang="en-US" noProof="0"/>
          </a:p>
        </p:txBody>
      </p:sp>
      <p:sp>
        <p:nvSpPr>
          <p:cNvPr id="263174" name="Rectangle 6">
            <a:extLst>
              <a:ext uri="{FF2B5EF4-FFF2-40B4-BE49-F238E27FC236}">
                <a16:creationId xmlns:a16="http://schemas.microsoft.com/office/drawing/2014/main" id="{FC7EA3C9-5184-48DB-93B0-B6160D53DD1E}"/>
              </a:ext>
            </a:extLst>
          </p:cNvPr>
          <p:cNvSpPr>
            <a:spLocks noGrp="1" noChangeArrowheads="1"/>
          </p:cNvSpPr>
          <p:nvPr>
            <p:ph type="subTitle" idx="1"/>
          </p:nvPr>
        </p:nvSpPr>
        <p:spPr>
          <a:xfrm>
            <a:off x="1371600" y="3962400"/>
            <a:ext cx="6858000" cy="1600200"/>
          </a:xfrm>
        </p:spPr>
        <p:txBody>
          <a:bodyPr anchor="ctr"/>
          <a:lstStyle>
            <a:lvl1pPr marL="0" indent="0" algn="ctr">
              <a:buFont typeface="Wingdings" panose="05000000000000000000" pitchFamily="2" charset="2"/>
              <a:buNone/>
              <a:defRPr/>
            </a:lvl1pPr>
          </a:lstStyle>
          <a:p>
            <a:pPr lvl="0"/>
            <a:r>
              <a:rPr lang="en-US" altLang="en-US" noProof="0"/>
              <a:t>Click to edit Master subtitle style</a:t>
            </a:r>
            <a:endParaRPr lang="en-MY" altLang="en-US" noProof="0"/>
          </a:p>
        </p:txBody>
      </p:sp>
      <p:sp>
        <p:nvSpPr>
          <p:cNvPr id="263175" name="Rectangle 7">
            <a:extLst>
              <a:ext uri="{FF2B5EF4-FFF2-40B4-BE49-F238E27FC236}">
                <a16:creationId xmlns:a16="http://schemas.microsoft.com/office/drawing/2014/main" id="{9FD068B2-2E46-4D7D-821C-D64B5709CA98}"/>
              </a:ext>
            </a:extLst>
          </p:cNvPr>
          <p:cNvSpPr>
            <a:spLocks noGrp="1" noChangeArrowheads="1"/>
          </p:cNvSpPr>
          <p:nvPr>
            <p:ph type="dt" sz="half" idx="2"/>
          </p:nvPr>
        </p:nvSpPr>
        <p:spPr>
          <a:xfrm>
            <a:off x="912813" y="6251575"/>
            <a:ext cx="1905000" cy="457200"/>
          </a:xfrm>
        </p:spPr>
        <p:txBody>
          <a:bodyPr/>
          <a:lstStyle>
            <a:lvl1pPr>
              <a:defRPr/>
            </a:lvl1pPr>
          </a:lstStyle>
          <a:p>
            <a:endParaRPr lang="en-MY" altLang="en-US"/>
          </a:p>
        </p:txBody>
      </p:sp>
      <p:sp>
        <p:nvSpPr>
          <p:cNvPr id="263176" name="Rectangle 8">
            <a:extLst>
              <a:ext uri="{FF2B5EF4-FFF2-40B4-BE49-F238E27FC236}">
                <a16:creationId xmlns:a16="http://schemas.microsoft.com/office/drawing/2014/main" id="{30451056-F381-4608-A0D3-81D730E16485}"/>
              </a:ext>
            </a:extLst>
          </p:cNvPr>
          <p:cNvSpPr>
            <a:spLocks noGrp="1" noChangeArrowheads="1"/>
          </p:cNvSpPr>
          <p:nvPr>
            <p:ph type="ftr" sz="quarter" idx="3"/>
          </p:nvPr>
        </p:nvSpPr>
        <p:spPr>
          <a:xfrm>
            <a:off x="3354388" y="6248400"/>
            <a:ext cx="2895600" cy="457200"/>
          </a:xfrm>
        </p:spPr>
        <p:txBody>
          <a:bodyPr/>
          <a:lstStyle>
            <a:lvl1pPr>
              <a:defRPr/>
            </a:lvl1pPr>
          </a:lstStyle>
          <a:p>
            <a:endParaRPr lang="en-MY" altLang="en-US"/>
          </a:p>
        </p:txBody>
      </p:sp>
      <p:sp>
        <p:nvSpPr>
          <p:cNvPr id="263177" name="Rectangle 9">
            <a:extLst>
              <a:ext uri="{FF2B5EF4-FFF2-40B4-BE49-F238E27FC236}">
                <a16:creationId xmlns:a16="http://schemas.microsoft.com/office/drawing/2014/main" id="{197A81A2-2E3F-4AD1-AA2D-837056E96063}"/>
              </a:ext>
            </a:extLst>
          </p:cNvPr>
          <p:cNvSpPr>
            <a:spLocks noGrp="1" noChangeArrowheads="1"/>
          </p:cNvSpPr>
          <p:nvPr>
            <p:ph type="sldNum" sz="quarter" idx="4"/>
          </p:nvPr>
        </p:nvSpPr>
        <p:spPr/>
        <p:txBody>
          <a:bodyPr/>
          <a:lstStyle>
            <a:lvl1pPr>
              <a:defRPr/>
            </a:lvl1pPr>
          </a:lstStyle>
          <a:p>
            <a:fld id="{8AE7E157-2D24-47E5-95A0-338FBF5A665B}" type="slidenum">
              <a:rPr lang="en-MY" altLang="en-US"/>
              <a:pPr/>
              <a:t>‹#›</a:t>
            </a:fld>
            <a:endParaRPr lang="en-MY"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ECB8D-3CCF-4F88-A80C-E4E317BF6B0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120E4D61-64FB-47EF-A235-783098D56C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FAC9A9A-55A9-4CE9-A97D-C023A478C727}"/>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E22BF401-9124-4FF9-B2FA-D9BC709BF832}"/>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644F9A71-BFCC-4696-97CC-6968B565E7D1}"/>
              </a:ext>
            </a:extLst>
          </p:cNvPr>
          <p:cNvSpPr>
            <a:spLocks noGrp="1"/>
          </p:cNvSpPr>
          <p:nvPr>
            <p:ph type="sldNum" sz="quarter" idx="12"/>
          </p:nvPr>
        </p:nvSpPr>
        <p:spPr/>
        <p:txBody>
          <a:bodyPr/>
          <a:lstStyle>
            <a:lvl1pPr>
              <a:defRPr/>
            </a:lvl1pPr>
          </a:lstStyle>
          <a:p>
            <a:fld id="{6EB78320-356D-46FB-B4DD-7B32F997E051}" type="slidenum">
              <a:rPr lang="en-MY" altLang="en-US"/>
              <a:pPr/>
              <a:t>‹#›</a:t>
            </a:fld>
            <a:endParaRPr lang="en-MY" altLang="en-US"/>
          </a:p>
        </p:txBody>
      </p:sp>
    </p:spTree>
    <p:extLst>
      <p:ext uri="{BB962C8B-B14F-4D97-AF65-F5344CB8AC3E}">
        <p14:creationId xmlns:p14="http://schemas.microsoft.com/office/powerpoint/2010/main" val="239630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F8453-F631-4A39-A984-FDB8E4A73958}"/>
              </a:ext>
            </a:extLst>
          </p:cNvPr>
          <p:cNvSpPr>
            <a:spLocks noGrp="1"/>
          </p:cNvSpPr>
          <p:nvPr>
            <p:ph type="title" orient="vert"/>
          </p:nvPr>
        </p:nvSpPr>
        <p:spPr>
          <a:xfrm>
            <a:off x="6743700" y="277813"/>
            <a:ext cx="1943100" cy="5853112"/>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29282E11-C2A6-42A1-81E7-7889AAFE84D9}"/>
              </a:ext>
            </a:extLst>
          </p:cNvPr>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57B17E3-3A04-4659-A762-A76013E3B2F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D062C327-B2CA-41D0-AE71-A2E99155CAEB}"/>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AB2E1794-0325-411D-A44F-5403185F7F12}"/>
              </a:ext>
            </a:extLst>
          </p:cNvPr>
          <p:cNvSpPr>
            <a:spLocks noGrp="1"/>
          </p:cNvSpPr>
          <p:nvPr>
            <p:ph type="sldNum" sz="quarter" idx="12"/>
          </p:nvPr>
        </p:nvSpPr>
        <p:spPr/>
        <p:txBody>
          <a:bodyPr/>
          <a:lstStyle>
            <a:lvl1pPr>
              <a:defRPr/>
            </a:lvl1pPr>
          </a:lstStyle>
          <a:p>
            <a:fld id="{D12A719B-8C4C-46F0-BF45-FADB735175CA}" type="slidenum">
              <a:rPr lang="en-MY" altLang="en-US"/>
              <a:pPr/>
              <a:t>‹#›</a:t>
            </a:fld>
            <a:endParaRPr lang="en-MY" altLang="en-US"/>
          </a:p>
        </p:txBody>
      </p:sp>
    </p:spTree>
    <p:extLst>
      <p:ext uri="{BB962C8B-B14F-4D97-AF65-F5344CB8AC3E}">
        <p14:creationId xmlns:p14="http://schemas.microsoft.com/office/powerpoint/2010/main" val="242087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4D3FD-945F-4F28-A7B7-7BA244FFE637}"/>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53CD3ADD-7712-4694-AD96-7E6E312097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9791174-9C88-4ADD-A5F6-A59DF46C4A7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00867182-CAB4-4FA1-B65E-A8A79472AFD9}"/>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497604F7-EC6A-46C5-983F-9A33F3C6FD3F}"/>
              </a:ext>
            </a:extLst>
          </p:cNvPr>
          <p:cNvSpPr>
            <a:spLocks noGrp="1"/>
          </p:cNvSpPr>
          <p:nvPr>
            <p:ph type="sldNum" sz="quarter" idx="12"/>
          </p:nvPr>
        </p:nvSpPr>
        <p:spPr/>
        <p:txBody>
          <a:bodyPr/>
          <a:lstStyle>
            <a:lvl1pPr>
              <a:defRPr/>
            </a:lvl1pPr>
          </a:lstStyle>
          <a:p>
            <a:fld id="{5FD03B09-2FAE-4F4A-B1F2-475D2AECBCD7}" type="slidenum">
              <a:rPr lang="en-MY" altLang="en-US"/>
              <a:pPr/>
              <a:t>‹#›</a:t>
            </a:fld>
            <a:endParaRPr lang="en-MY" altLang="en-US"/>
          </a:p>
        </p:txBody>
      </p:sp>
    </p:spTree>
    <p:extLst>
      <p:ext uri="{BB962C8B-B14F-4D97-AF65-F5344CB8AC3E}">
        <p14:creationId xmlns:p14="http://schemas.microsoft.com/office/powerpoint/2010/main" val="111269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27359-26BB-4679-B28D-139294F22C1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FB9B2A3-0D0E-4EDC-B116-AA580B78E9D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44EE233-82B1-4E6A-A1F4-A88F4B204B88}"/>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B691ECFF-CF2F-4EA9-94E9-BD744CCD1668}"/>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FB7CE33D-6D97-494D-8472-D1C31959ED07}"/>
              </a:ext>
            </a:extLst>
          </p:cNvPr>
          <p:cNvSpPr>
            <a:spLocks noGrp="1"/>
          </p:cNvSpPr>
          <p:nvPr>
            <p:ph type="sldNum" sz="quarter" idx="12"/>
          </p:nvPr>
        </p:nvSpPr>
        <p:spPr/>
        <p:txBody>
          <a:bodyPr/>
          <a:lstStyle>
            <a:lvl1pPr>
              <a:defRPr/>
            </a:lvl1pPr>
          </a:lstStyle>
          <a:p>
            <a:fld id="{06E3386E-6DD8-461E-84B0-934A35F5DF23}" type="slidenum">
              <a:rPr lang="en-MY" altLang="en-US"/>
              <a:pPr/>
              <a:t>‹#›</a:t>
            </a:fld>
            <a:endParaRPr lang="en-MY" altLang="en-US"/>
          </a:p>
        </p:txBody>
      </p:sp>
    </p:spTree>
    <p:extLst>
      <p:ext uri="{BB962C8B-B14F-4D97-AF65-F5344CB8AC3E}">
        <p14:creationId xmlns:p14="http://schemas.microsoft.com/office/powerpoint/2010/main" val="313390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48A-E9A4-4E0B-9C84-EA2059E6E6A2}"/>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CA4F2174-B551-402E-96FD-52AD5465376F}"/>
              </a:ext>
            </a:extLst>
          </p:cNvPr>
          <p:cNvSpPr>
            <a:spLocks noGrp="1"/>
          </p:cNvSpPr>
          <p:nvPr>
            <p:ph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56D050C-402F-449B-80FC-B22AE12880C5}"/>
              </a:ext>
            </a:extLst>
          </p:cNvPr>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04AB731F-B83B-4D49-ACD8-B28128CF33AD}"/>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94B7D890-E0B7-4F50-957A-CB40D7E6FEC4}"/>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DBDB76DC-95D7-4A2D-8663-6E4F2D8E525B}"/>
              </a:ext>
            </a:extLst>
          </p:cNvPr>
          <p:cNvSpPr>
            <a:spLocks noGrp="1"/>
          </p:cNvSpPr>
          <p:nvPr>
            <p:ph type="sldNum" sz="quarter" idx="12"/>
          </p:nvPr>
        </p:nvSpPr>
        <p:spPr/>
        <p:txBody>
          <a:bodyPr/>
          <a:lstStyle>
            <a:lvl1pPr>
              <a:defRPr/>
            </a:lvl1pPr>
          </a:lstStyle>
          <a:p>
            <a:fld id="{DD5B1549-B84C-458D-82BF-96A8EED31540}" type="slidenum">
              <a:rPr lang="en-MY" altLang="en-US"/>
              <a:pPr/>
              <a:t>‹#›</a:t>
            </a:fld>
            <a:endParaRPr lang="en-MY" altLang="en-US"/>
          </a:p>
        </p:txBody>
      </p:sp>
    </p:spTree>
    <p:extLst>
      <p:ext uri="{BB962C8B-B14F-4D97-AF65-F5344CB8AC3E}">
        <p14:creationId xmlns:p14="http://schemas.microsoft.com/office/powerpoint/2010/main" val="289572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81973-2EDC-43DE-A663-AAFB711DB1F9}"/>
              </a:ext>
            </a:extLst>
          </p:cNvPr>
          <p:cNvSpPr>
            <a:spLocks noGrp="1"/>
          </p:cNvSpPr>
          <p:nvPr>
            <p:ph type="title"/>
          </p:nvPr>
        </p:nvSpPr>
        <p:spPr>
          <a:xfrm>
            <a:off x="630238" y="365125"/>
            <a:ext cx="78867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F7DF4A74-7EDA-46D3-85B6-7F5B01B42B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B218BD-61DF-4451-9B51-4FA6C3842B7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97CA3A6-651C-4CB0-BB19-67E7ADC970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21A7E-9EC1-45E2-8573-1736F3A7CA4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EB730119-F831-4227-8B3E-C90FB1418D5F}"/>
              </a:ext>
            </a:extLst>
          </p:cNvPr>
          <p:cNvSpPr>
            <a:spLocks noGrp="1"/>
          </p:cNvSpPr>
          <p:nvPr>
            <p:ph type="dt" sz="half" idx="10"/>
          </p:nvPr>
        </p:nvSpPr>
        <p:spPr/>
        <p:txBody>
          <a:bodyPr/>
          <a:lstStyle>
            <a:lvl1pPr>
              <a:defRPr/>
            </a:lvl1pPr>
          </a:lstStyle>
          <a:p>
            <a:endParaRPr lang="en-MY" altLang="en-US"/>
          </a:p>
        </p:txBody>
      </p:sp>
      <p:sp>
        <p:nvSpPr>
          <p:cNvPr id="8" name="Footer Placeholder 7">
            <a:extLst>
              <a:ext uri="{FF2B5EF4-FFF2-40B4-BE49-F238E27FC236}">
                <a16:creationId xmlns:a16="http://schemas.microsoft.com/office/drawing/2014/main" id="{BBE2A844-7355-4D9C-B881-F4120201AA37}"/>
              </a:ext>
            </a:extLst>
          </p:cNvPr>
          <p:cNvSpPr>
            <a:spLocks noGrp="1"/>
          </p:cNvSpPr>
          <p:nvPr>
            <p:ph type="ftr" sz="quarter" idx="11"/>
          </p:nvPr>
        </p:nvSpPr>
        <p:spPr/>
        <p:txBody>
          <a:bodyPr/>
          <a:lstStyle>
            <a:lvl1pPr>
              <a:defRPr/>
            </a:lvl1pPr>
          </a:lstStyle>
          <a:p>
            <a:endParaRPr lang="en-MY" altLang="en-US"/>
          </a:p>
        </p:txBody>
      </p:sp>
      <p:sp>
        <p:nvSpPr>
          <p:cNvPr id="9" name="Slide Number Placeholder 8">
            <a:extLst>
              <a:ext uri="{FF2B5EF4-FFF2-40B4-BE49-F238E27FC236}">
                <a16:creationId xmlns:a16="http://schemas.microsoft.com/office/drawing/2014/main" id="{DE9A9282-951D-4A52-B4B4-BC58E636A723}"/>
              </a:ext>
            </a:extLst>
          </p:cNvPr>
          <p:cNvSpPr>
            <a:spLocks noGrp="1"/>
          </p:cNvSpPr>
          <p:nvPr>
            <p:ph type="sldNum" sz="quarter" idx="12"/>
          </p:nvPr>
        </p:nvSpPr>
        <p:spPr/>
        <p:txBody>
          <a:bodyPr/>
          <a:lstStyle>
            <a:lvl1pPr>
              <a:defRPr/>
            </a:lvl1pPr>
          </a:lstStyle>
          <a:p>
            <a:fld id="{6304C2B2-5332-4584-96F8-BD5E34E84840}" type="slidenum">
              <a:rPr lang="en-MY" altLang="en-US"/>
              <a:pPr/>
              <a:t>‹#›</a:t>
            </a:fld>
            <a:endParaRPr lang="en-MY" altLang="en-US"/>
          </a:p>
        </p:txBody>
      </p:sp>
    </p:spTree>
    <p:extLst>
      <p:ext uri="{BB962C8B-B14F-4D97-AF65-F5344CB8AC3E}">
        <p14:creationId xmlns:p14="http://schemas.microsoft.com/office/powerpoint/2010/main" val="182757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1250C-2F5C-4DE9-AA27-AA243EB77BFE}"/>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9D577100-1DE8-4095-8793-6AC964255AAB}"/>
              </a:ext>
            </a:extLst>
          </p:cNvPr>
          <p:cNvSpPr>
            <a:spLocks noGrp="1"/>
          </p:cNvSpPr>
          <p:nvPr>
            <p:ph type="dt" sz="half" idx="10"/>
          </p:nvPr>
        </p:nvSpPr>
        <p:spPr/>
        <p:txBody>
          <a:bodyPr/>
          <a:lstStyle>
            <a:lvl1pPr>
              <a:defRPr/>
            </a:lvl1pPr>
          </a:lstStyle>
          <a:p>
            <a:endParaRPr lang="en-MY" altLang="en-US"/>
          </a:p>
        </p:txBody>
      </p:sp>
      <p:sp>
        <p:nvSpPr>
          <p:cNvPr id="4" name="Footer Placeholder 3">
            <a:extLst>
              <a:ext uri="{FF2B5EF4-FFF2-40B4-BE49-F238E27FC236}">
                <a16:creationId xmlns:a16="http://schemas.microsoft.com/office/drawing/2014/main" id="{064E0400-8BDB-4788-BB34-1F23EDCE7973}"/>
              </a:ext>
            </a:extLst>
          </p:cNvPr>
          <p:cNvSpPr>
            <a:spLocks noGrp="1"/>
          </p:cNvSpPr>
          <p:nvPr>
            <p:ph type="ftr" sz="quarter" idx="11"/>
          </p:nvPr>
        </p:nvSpPr>
        <p:spPr/>
        <p:txBody>
          <a:bodyPr/>
          <a:lstStyle>
            <a:lvl1pPr>
              <a:defRPr/>
            </a:lvl1pPr>
          </a:lstStyle>
          <a:p>
            <a:endParaRPr lang="en-MY" altLang="en-US"/>
          </a:p>
        </p:txBody>
      </p:sp>
      <p:sp>
        <p:nvSpPr>
          <p:cNvPr id="5" name="Slide Number Placeholder 4">
            <a:extLst>
              <a:ext uri="{FF2B5EF4-FFF2-40B4-BE49-F238E27FC236}">
                <a16:creationId xmlns:a16="http://schemas.microsoft.com/office/drawing/2014/main" id="{6954CE33-D154-45F2-B9D0-36E44F5E4469}"/>
              </a:ext>
            </a:extLst>
          </p:cNvPr>
          <p:cNvSpPr>
            <a:spLocks noGrp="1"/>
          </p:cNvSpPr>
          <p:nvPr>
            <p:ph type="sldNum" sz="quarter" idx="12"/>
          </p:nvPr>
        </p:nvSpPr>
        <p:spPr/>
        <p:txBody>
          <a:bodyPr/>
          <a:lstStyle>
            <a:lvl1pPr>
              <a:defRPr/>
            </a:lvl1pPr>
          </a:lstStyle>
          <a:p>
            <a:fld id="{80F651BF-149D-47E5-90AA-949720DAA3E3}" type="slidenum">
              <a:rPr lang="en-MY" altLang="en-US"/>
              <a:pPr/>
              <a:t>‹#›</a:t>
            </a:fld>
            <a:endParaRPr lang="en-MY" altLang="en-US"/>
          </a:p>
        </p:txBody>
      </p:sp>
    </p:spTree>
    <p:extLst>
      <p:ext uri="{BB962C8B-B14F-4D97-AF65-F5344CB8AC3E}">
        <p14:creationId xmlns:p14="http://schemas.microsoft.com/office/powerpoint/2010/main" val="38036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BC7044-EEFF-43EC-858D-5CDA560BB26D}"/>
              </a:ext>
            </a:extLst>
          </p:cNvPr>
          <p:cNvSpPr>
            <a:spLocks noGrp="1"/>
          </p:cNvSpPr>
          <p:nvPr>
            <p:ph type="dt" sz="half" idx="10"/>
          </p:nvPr>
        </p:nvSpPr>
        <p:spPr/>
        <p:txBody>
          <a:bodyPr/>
          <a:lstStyle>
            <a:lvl1pPr>
              <a:defRPr/>
            </a:lvl1pPr>
          </a:lstStyle>
          <a:p>
            <a:endParaRPr lang="en-MY" altLang="en-US"/>
          </a:p>
        </p:txBody>
      </p:sp>
      <p:sp>
        <p:nvSpPr>
          <p:cNvPr id="3" name="Footer Placeholder 2">
            <a:extLst>
              <a:ext uri="{FF2B5EF4-FFF2-40B4-BE49-F238E27FC236}">
                <a16:creationId xmlns:a16="http://schemas.microsoft.com/office/drawing/2014/main" id="{89435D0D-8D68-4D6C-BD8D-544CD24388AD}"/>
              </a:ext>
            </a:extLst>
          </p:cNvPr>
          <p:cNvSpPr>
            <a:spLocks noGrp="1"/>
          </p:cNvSpPr>
          <p:nvPr>
            <p:ph type="ftr" sz="quarter" idx="11"/>
          </p:nvPr>
        </p:nvSpPr>
        <p:spPr/>
        <p:txBody>
          <a:bodyPr/>
          <a:lstStyle>
            <a:lvl1pPr>
              <a:defRPr/>
            </a:lvl1pPr>
          </a:lstStyle>
          <a:p>
            <a:endParaRPr lang="en-MY" altLang="en-US"/>
          </a:p>
        </p:txBody>
      </p:sp>
      <p:sp>
        <p:nvSpPr>
          <p:cNvPr id="4" name="Slide Number Placeholder 3">
            <a:extLst>
              <a:ext uri="{FF2B5EF4-FFF2-40B4-BE49-F238E27FC236}">
                <a16:creationId xmlns:a16="http://schemas.microsoft.com/office/drawing/2014/main" id="{6B7CFB2E-4C93-408B-B64C-3EDBC17A9808}"/>
              </a:ext>
            </a:extLst>
          </p:cNvPr>
          <p:cNvSpPr>
            <a:spLocks noGrp="1"/>
          </p:cNvSpPr>
          <p:nvPr>
            <p:ph type="sldNum" sz="quarter" idx="12"/>
          </p:nvPr>
        </p:nvSpPr>
        <p:spPr/>
        <p:txBody>
          <a:bodyPr/>
          <a:lstStyle>
            <a:lvl1pPr>
              <a:defRPr/>
            </a:lvl1pPr>
          </a:lstStyle>
          <a:p>
            <a:fld id="{4C1AB570-E4D9-407B-83A6-4A2C0F0BD468}" type="slidenum">
              <a:rPr lang="en-MY" altLang="en-US"/>
              <a:pPr/>
              <a:t>‹#›</a:t>
            </a:fld>
            <a:endParaRPr lang="en-MY" altLang="en-US"/>
          </a:p>
        </p:txBody>
      </p:sp>
    </p:spTree>
    <p:extLst>
      <p:ext uri="{BB962C8B-B14F-4D97-AF65-F5344CB8AC3E}">
        <p14:creationId xmlns:p14="http://schemas.microsoft.com/office/powerpoint/2010/main" val="284722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8888-690E-4CCC-B511-B63AA80437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B380383F-24DE-4488-8F82-4DFF34EAF7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063FC0E0-EAFA-4E36-99DD-956AE4DC87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12339-B958-4319-9806-ADC5494C6411}"/>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BB54FECD-99C7-4D85-9969-B289AF035C7F}"/>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378E0A93-F831-42EC-BCB0-4F55445BAED4}"/>
              </a:ext>
            </a:extLst>
          </p:cNvPr>
          <p:cNvSpPr>
            <a:spLocks noGrp="1"/>
          </p:cNvSpPr>
          <p:nvPr>
            <p:ph type="sldNum" sz="quarter" idx="12"/>
          </p:nvPr>
        </p:nvSpPr>
        <p:spPr/>
        <p:txBody>
          <a:bodyPr/>
          <a:lstStyle>
            <a:lvl1pPr>
              <a:defRPr/>
            </a:lvl1pPr>
          </a:lstStyle>
          <a:p>
            <a:fld id="{F2F141F0-F36C-4A40-BCC7-91E755E48E59}" type="slidenum">
              <a:rPr lang="en-MY" altLang="en-US"/>
              <a:pPr/>
              <a:t>‹#›</a:t>
            </a:fld>
            <a:endParaRPr lang="en-MY" altLang="en-US"/>
          </a:p>
        </p:txBody>
      </p:sp>
    </p:spTree>
    <p:extLst>
      <p:ext uri="{BB962C8B-B14F-4D97-AF65-F5344CB8AC3E}">
        <p14:creationId xmlns:p14="http://schemas.microsoft.com/office/powerpoint/2010/main" val="326797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DAF3-9335-45D4-B1A9-AAB20DB864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39528128-520F-4834-BA0E-66CA2EE72E5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MY"/>
          </a:p>
        </p:txBody>
      </p:sp>
      <p:sp>
        <p:nvSpPr>
          <p:cNvPr id="4" name="Text Placeholder 3">
            <a:extLst>
              <a:ext uri="{FF2B5EF4-FFF2-40B4-BE49-F238E27FC236}">
                <a16:creationId xmlns:a16="http://schemas.microsoft.com/office/drawing/2014/main" id="{13B11D66-7574-42EF-BF8E-FD15DD56D39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D917F-59FF-42AD-9ACD-A53A91177E76}"/>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02730841-A9E1-4FD4-A23E-E9B9E5E39B1B}"/>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CEA85814-7E4B-4EB2-8981-ED13D0266358}"/>
              </a:ext>
            </a:extLst>
          </p:cNvPr>
          <p:cNvSpPr>
            <a:spLocks noGrp="1"/>
          </p:cNvSpPr>
          <p:nvPr>
            <p:ph type="sldNum" sz="quarter" idx="12"/>
          </p:nvPr>
        </p:nvSpPr>
        <p:spPr/>
        <p:txBody>
          <a:bodyPr/>
          <a:lstStyle>
            <a:lvl1pPr>
              <a:defRPr/>
            </a:lvl1pPr>
          </a:lstStyle>
          <a:p>
            <a:fld id="{2621B674-A359-402F-A12E-B0BD184C4F91}" type="slidenum">
              <a:rPr lang="en-MY" altLang="en-US"/>
              <a:pPr/>
              <a:t>‹#›</a:t>
            </a:fld>
            <a:endParaRPr lang="en-MY" altLang="en-US"/>
          </a:p>
        </p:txBody>
      </p:sp>
    </p:spTree>
    <p:extLst>
      <p:ext uri="{BB962C8B-B14F-4D97-AF65-F5344CB8AC3E}">
        <p14:creationId xmlns:p14="http://schemas.microsoft.com/office/powerpoint/2010/main" val="410927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2156" name="Group 12">
            <a:extLst>
              <a:ext uri="{FF2B5EF4-FFF2-40B4-BE49-F238E27FC236}">
                <a16:creationId xmlns:a16="http://schemas.microsoft.com/office/drawing/2014/main" id="{85AECFB5-FA86-48F4-8169-3D8BE10D97FC}"/>
              </a:ext>
            </a:extLst>
          </p:cNvPr>
          <p:cNvGrpSpPr>
            <a:grpSpLocks/>
          </p:cNvGrpSpPr>
          <p:nvPr/>
        </p:nvGrpSpPr>
        <p:grpSpPr bwMode="auto">
          <a:xfrm>
            <a:off x="0" y="0"/>
            <a:ext cx="8686800" cy="4876800"/>
            <a:chOff x="0" y="0"/>
            <a:chExt cx="5472" cy="3072"/>
          </a:xfrm>
        </p:grpSpPr>
        <p:sp>
          <p:nvSpPr>
            <p:cNvPr id="262147" name="Rectangle 3">
              <a:extLst>
                <a:ext uri="{FF2B5EF4-FFF2-40B4-BE49-F238E27FC236}">
                  <a16:creationId xmlns:a16="http://schemas.microsoft.com/office/drawing/2014/main" id="{15115F7A-9803-462B-9D75-8158A7228A46}"/>
                </a:ext>
              </a:extLst>
            </p:cNvPr>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2155" name="Group 11">
              <a:extLst>
                <a:ext uri="{FF2B5EF4-FFF2-40B4-BE49-F238E27FC236}">
                  <a16:creationId xmlns:a16="http://schemas.microsoft.com/office/drawing/2014/main" id="{5F9BFE9E-1063-497B-BF05-FD2B6B3C46B9}"/>
                </a:ext>
              </a:extLst>
            </p:cNvPr>
            <p:cNvGrpSpPr>
              <a:grpSpLocks/>
            </p:cNvGrpSpPr>
            <p:nvPr/>
          </p:nvGrpSpPr>
          <p:grpSpPr bwMode="auto">
            <a:xfrm>
              <a:off x="240" y="893"/>
              <a:ext cx="5232" cy="115"/>
              <a:chOff x="240" y="893"/>
              <a:chExt cx="5232" cy="115"/>
            </a:xfrm>
          </p:grpSpPr>
          <p:sp>
            <p:nvSpPr>
              <p:cNvPr id="262146" name="Rectangle 2">
                <a:extLst>
                  <a:ext uri="{FF2B5EF4-FFF2-40B4-BE49-F238E27FC236}">
                    <a16:creationId xmlns:a16="http://schemas.microsoft.com/office/drawing/2014/main" id="{8369DF3D-D8D7-426A-9BB9-8D4837776FFD}"/>
                  </a:ext>
                </a:extLst>
              </p:cNvPr>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2148" name="Line 4">
                <a:extLst>
                  <a:ext uri="{FF2B5EF4-FFF2-40B4-BE49-F238E27FC236}">
                    <a16:creationId xmlns:a16="http://schemas.microsoft.com/office/drawing/2014/main" id="{C8B636D1-CA2E-4EDD-BEED-A22FF8D6AF51}"/>
                  </a:ext>
                </a:extLst>
              </p:cNvPr>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2149" name="Rectangle 5">
            <a:extLst>
              <a:ext uri="{FF2B5EF4-FFF2-40B4-BE49-F238E27FC236}">
                <a16:creationId xmlns:a16="http://schemas.microsoft.com/office/drawing/2014/main" id="{B9F31691-F57E-4EFC-81BB-516A291C866B}"/>
              </a:ext>
            </a:extLst>
          </p:cNvPr>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MY" altLang="en-US"/>
          </a:p>
        </p:txBody>
      </p:sp>
      <p:sp>
        <p:nvSpPr>
          <p:cNvPr id="262150" name="Rectangle 6">
            <a:extLst>
              <a:ext uri="{FF2B5EF4-FFF2-40B4-BE49-F238E27FC236}">
                <a16:creationId xmlns:a16="http://schemas.microsoft.com/office/drawing/2014/main" id="{C9747ECA-CE77-4129-83C8-7AA45332345F}"/>
              </a:ext>
            </a:extLst>
          </p:cNvPr>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MY" altLang="en-US"/>
          </a:p>
        </p:txBody>
      </p:sp>
      <p:sp>
        <p:nvSpPr>
          <p:cNvPr id="262151" name="Rectangle 7">
            <a:extLst>
              <a:ext uri="{FF2B5EF4-FFF2-40B4-BE49-F238E27FC236}">
                <a16:creationId xmlns:a16="http://schemas.microsoft.com/office/drawing/2014/main" id="{A47A4E0B-2352-4457-A0C9-117E88F081B4}"/>
              </a:ext>
            </a:extLst>
          </p:cNvPr>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MY" altLang="en-US"/>
          </a:p>
        </p:txBody>
      </p:sp>
      <p:sp>
        <p:nvSpPr>
          <p:cNvPr id="262152" name="Rectangle 8">
            <a:extLst>
              <a:ext uri="{FF2B5EF4-FFF2-40B4-BE49-F238E27FC236}">
                <a16:creationId xmlns:a16="http://schemas.microsoft.com/office/drawing/2014/main" id="{E05E0549-52F7-4943-84C7-A079282FC95E}"/>
              </a:ext>
            </a:extLst>
          </p:cNvPr>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MY" altLang="en-US"/>
          </a:p>
        </p:txBody>
      </p:sp>
      <p:sp>
        <p:nvSpPr>
          <p:cNvPr id="262153" name="Rectangle 9">
            <a:extLst>
              <a:ext uri="{FF2B5EF4-FFF2-40B4-BE49-F238E27FC236}">
                <a16:creationId xmlns:a16="http://schemas.microsoft.com/office/drawing/2014/main" id="{84D18305-0ACB-41F6-A6FA-C6FFFD39978A}"/>
              </a:ext>
            </a:extLst>
          </p:cNvPr>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1A1CC28-32E2-43F2-AF6F-F9FC88A5E36B}" type="slidenum">
              <a:rPr lang="en-MY" altLang="en-US"/>
              <a:pPr/>
              <a:t>‹#›</a:t>
            </a:fld>
            <a:endParaRPr lang="en-MY" altLang="en-US"/>
          </a:p>
        </p:txBody>
      </p:sp>
      <p:sp>
        <p:nvSpPr>
          <p:cNvPr id="262154" name="Line 10">
            <a:extLst>
              <a:ext uri="{FF2B5EF4-FFF2-40B4-BE49-F238E27FC236}">
                <a16:creationId xmlns:a16="http://schemas.microsoft.com/office/drawing/2014/main" id="{621491F0-5384-4526-AF73-56C6DAA6CF85}"/>
              </a:ext>
            </a:extLst>
          </p:cNvPr>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4200" kern="1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Times New Roman" panose="02020603050405020304" pitchFamily="18" charset="0"/>
        </a:defRPr>
      </a:lvl2pPr>
      <a:lvl3pPr algn="l" rtl="0" eaLnBrk="1" fontAlgn="base" hangingPunct="1">
        <a:spcBef>
          <a:spcPct val="0"/>
        </a:spcBef>
        <a:spcAft>
          <a:spcPct val="0"/>
        </a:spcAft>
        <a:defRPr sz="4200">
          <a:solidFill>
            <a:schemeClr val="tx2"/>
          </a:solidFill>
          <a:latin typeface="Times New Roman" panose="02020603050405020304" pitchFamily="18" charset="0"/>
        </a:defRPr>
      </a:lvl3pPr>
      <a:lvl4pPr algn="l" rtl="0" eaLnBrk="1" fontAlgn="base" hangingPunct="1">
        <a:spcBef>
          <a:spcPct val="0"/>
        </a:spcBef>
        <a:spcAft>
          <a:spcPct val="0"/>
        </a:spcAft>
        <a:defRPr sz="4200">
          <a:solidFill>
            <a:schemeClr val="tx2"/>
          </a:solidFill>
          <a:latin typeface="Times New Roman" panose="02020603050405020304" pitchFamily="18" charset="0"/>
        </a:defRPr>
      </a:lvl4pPr>
      <a:lvl5pPr algn="l" rtl="0" eaLnBrk="1" fontAlgn="base" hangingPunct="1">
        <a:spcBef>
          <a:spcPct val="0"/>
        </a:spcBef>
        <a:spcAft>
          <a:spcPct val="0"/>
        </a:spcAft>
        <a:defRPr sz="4200">
          <a:solidFill>
            <a:schemeClr val="tx2"/>
          </a:solidFill>
          <a:latin typeface="Times New Roman" panose="02020603050405020304" pitchFamily="18" charset="0"/>
        </a:defRPr>
      </a:lvl5pPr>
      <a:lvl6pPr marL="457200" algn="l" rtl="0" eaLnBrk="1" fontAlgn="base" hangingPunct="1">
        <a:spcBef>
          <a:spcPct val="0"/>
        </a:spcBef>
        <a:spcAft>
          <a:spcPct val="0"/>
        </a:spcAft>
        <a:defRPr sz="4200">
          <a:solidFill>
            <a:schemeClr val="tx2"/>
          </a:solidFill>
          <a:latin typeface="Times New Roman" panose="02020603050405020304" pitchFamily="18" charset="0"/>
        </a:defRPr>
      </a:lvl6pPr>
      <a:lvl7pPr marL="914400" algn="l" rtl="0" eaLnBrk="1" fontAlgn="base" hangingPunct="1">
        <a:spcBef>
          <a:spcPct val="0"/>
        </a:spcBef>
        <a:spcAft>
          <a:spcPct val="0"/>
        </a:spcAft>
        <a:defRPr sz="4200">
          <a:solidFill>
            <a:schemeClr val="tx2"/>
          </a:solidFill>
          <a:latin typeface="Times New Roman" panose="02020603050405020304" pitchFamily="18" charset="0"/>
        </a:defRPr>
      </a:lvl7pPr>
      <a:lvl8pPr marL="1371600" algn="l" rtl="0" eaLnBrk="1" fontAlgn="base" hangingPunct="1">
        <a:spcBef>
          <a:spcPct val="0"/>
        </a:spcBef>
        <a:spcAft>
          <a:spcPct val="0"/>
        </a:spcAft>
        <a:defRPr sz="4200">
          <a:solidFill>
            <a:schemeClr val="tx2"/>
          </a:solidFill>
          <a:latin typeface="Times New Roman" panose="02020603050405020304" pitchFamily="18" charset="0"/>
        </a:defRPr>
      </a:lvl8pPr>
      <a:lvl9pPr marL="1828800" algn="l" rtl="0" eaLnBrk="1" fontAlgn="base" hangingPunct="1">
        <a:spcBef>
          <a:spcPct val="0"/>
        </a:spcBef>
        <a:spcAft>
          <a:spcPct val="0"/>
        </a:spcAft>
        <a:defRPr sz="4200">
          <a:solidFill>
            <a:schemeClr val="tx2"/>
          </a:solidFill>
          <a:latin typeface="Times New Roman" panose="02020603050405020304" pitchFamily="18" charset="0"/>
        </a:defRPr>
      </a:lvl9pPr>
    </p:titleStyle>
    <p:bodyStyle>
      <a:lvl1pPr marL="342900" indent="-342900" algn="l" rtl="0" eaLnBrk="1" fontAlgn="base" hangingPunct="1">
        <a:spcBef>
          <a:spcPct val="20000"/>
        </a:spcBef>
        <a:spcAft>
          <a:spcPct val="0"/>
        </a:spcAft>
        <a:buClr>
          <a:schemeClr val="folHlink"/>
        </a:buClr>
        <a:buSzPct val="90000"/>
        <a:buFont typeface="Wingdings" panose="05000000000000000000" pitchFamily="2" charset="2"/>
        <a:buChar char="n"/>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anose="05000000000000000000" pitchFamily="2" charset="2"/>
        <a:buChar char="n"/>
        <a:defRPr sz="26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folHlink"/>
        </a:buClr>
        <a:buSzPct val="55000"/>
        <a:buFont typeface="Wingdings" panose="05000000000000000000" pitchFamily="2" charset="2"/>
        <a:buChar char="n"/>
        <a:defRPr sz="23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74CD-402F-4B22-AC79-4EBBD3FFA854}"/>
              </a:ext>
            </a:extLst>
          </p:cNvPr>
          <p:cNvSpPr>
            <a:spLocks noGrp="1"/>
          </p:cNvSpPr>
          <p:nvPr>
            <p:ph type="ctrTitle"/>
          </p:nvPr>
        </p:nvSpPr>
        <p:spPr/>
        <p:txBody>
          <a:bodyPr/>
          <a:lstStyle/>
          <a:p>
            <a:r>
              <a:rPr lang="en-MY" dirty="0"/>
              <a:t>WORKPLACE CULTURE - II</a:t>
            </a:r>
          </a:p>
        </p:txBody>
      </p:sp>
      <p:sp>
        <p:nvSpPr>
          <p:cNvPr id="3" name="Subtitle 2">
            <a:extLst>
              <a:ext uri="{FF2B5EF4-FFF2-40B4-BE49-F238E27FC236}">
                <a16:creationId xmlns:a16="http://schemas.microsoft.com/office/drawing/2014/main" id="{DDCD4EA5-C14F-41D1-894D-E0D3BD47E6E5}"/>
              </a:ext>
            </a:extLst>
          </p:cNvPr>
          <p:cNvSpPr>
            <a:spLocks noGrp="1"/>
          </p:cNvSpPr>
          <p:nvPr>
            <p:ph type="subTitle" idx="1"/>
          </p:nvPr>
        </p:nvSpPr>
        <p:spPr/>
        <p:txBody>
          <a:bodyPr/>
          <a:lstStyle/>
          <a:p>
            <a:r>
              <a:rPr lang="en-MY" dirty="0"/>
              <a:t>GPHR</a:t>
            </a:r>
          </a:p>
        </p:txBody>
      </p:sp>
    </p:spTree>
    <p:extLst>
      <p:ext uri="{BB962C8B-B14F-4D97-AF65-F5344CB8AC3E}">
        <p14:creationId xmlns:p14="http://schemas.microsoft.com/office/powerpoint/2010/main" val="21333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AA5A0-0B24-4A0D-84A9-DFF7A0FD3A49}"/>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BC6D0C16-8578-4AE3-BF79-B7B4F3127AC0}"/>
              </a:ext>
            </a:extLst>
          </p:cNvPr>
          <p:cNvSpPr>
            <a:spLocks noGrp="1"/>
          </p:cNvSpPr>
          <p:nvPr>
            <p:ph idx="1"/>
          </p:nvPr>
        </p:nvSpPr>
        <p:spPr/>
        <p:txBody>
          <a:bodyPr/>
          <a:lstStyle/>
          <a:p>
            <a:pPr marL="0" indent="0">
              <a:buNone/>
            </a:pPr>
            <a:r>
              <a:rPr lang="en-MY" dirty="0"/>
              <a:t>Option B</a:t>
            </a:r>
          </a:p>
        </p:txBody>
      </p:sp>
    </p:spTree>
    <p:extLst>
      <p:ext uri="{BB962C8B-B14F-4D97-AF65-F5344CB8AC3E}">
        <p14:creationId xmlns:p14="http://schemas.microsoft.com/office/powerpoint/2010/main" val="1845631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1040429582"/>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1124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ADD29-0F19-4C8C-841A-18133483089E}"/>
              </a:ext>
            </a:extLst>
          </p:cNvPr>
          <p:cNvSpPr>
            <a:spLocks noGrp="1"/>
          </p:cNvSpPr>
          <p:nvPr>
            <p:ph type="title"/>
          </p:nvPr>
        </p:nvSpPr>
        <p:spPr/>
        <p:txBody>
          <a:bodyPr/>
          <a:lstStyle/>
          <a:p>
            <a:r>
              <a:rPr lang="en-MY" dirty="0"/>
              <a:t>Theory of the Three R's</a:t>
            </a:r>
          </a:p>
        </p:txBody>
      </p:sp>
      <p:sp>
        <p:nvSpPr>
          <p:cNvPr id="3" name="Content Placeholder 2">
            <a:extLst>
              <a:ext uri="{FF2B5EF4-FFF2-40B4-BE49-F238E27FC236}">
                <a16:creationId xmlns:a16="http://schemas.microsoft.com/office/drawing/2014/main" id="{AB8BAEE9-5B48-4810-B5A4-AFA62E71B361}"/>
              </a:ext>
            </a:extLst>
          </p:cNvPr>
          <p:cNvSpPr>
            <a:spLocks noGrp="1"/>
          </p:cNvSpPr>
          <p:nvPr>
            <p:ph idx="1"/>
          </p:nvPr>
        </p:nvSpPr>
        <p:spPr/>
        <p:txBody>
          <a:bodyPr/>
          <a:lstStyle/>
          <a:p>
            <a:pPr marL="0" indent="0">
              <a:buNone/>
            </a:pPr>
            <a:r>
              <a:rPr lang="en-MY" dirty="0"/>
              <a:t>transcultural competence encompasses three R’s: recognition, respect, and reconciliation.</a:t>
            </a:r>
          </a:p>
          <a:p>
            <a:pPr marL="0" indent="0">
              <a:buNone/>
            </a:pPr>
            <a:endParaRPr lang="en-MY" dirty="0"/>
          </a:p>
          <a:p>
            <a:pPr marL="0" indent="0">
              <a:buNone/>
            </a:pPr>
            <a:r>
              <a:rPr lang="en-MY" b="1" dirty="0"/>
              <a:t>Recognition</a:t>
            </a:r>
          </a:p>
          <a:p>
            <a:pPr marL="0" indent="0">
              <a:buNone/>
            </a:pPr>
            <a:r>
              <a:rPr lang="en-MY" dirty="0"/>
              <a:t>The first step for leaders is to help all players recognize that there are cultural differences, and to recognize their importance and how they have an impact.</a:t>
            </a:r>
          </a:p>
          <a:p>
            <a:pPr marL="0" indent="0">
              <a:buNone/>
            </a:pPr>
            <a:endParaRPr lang="en-MY" dirty="0"/>
          </a:p>
        </p:txBody>
      </p:sp>
    </p:spTree>
    <p:extLst>
      <p:ext uri="{BB962C8B-B14F-4D97-AF65-F5344CB8AC3E}">
        <p14:creationId xmlns:p14="http://schemas.microsoft.com/office/powerpoint/2010/main" val="1037269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9279C-7482-41E3-8310-BEFA714AB3EC}"/>
              </a:ext>
            </a:extLst>
          </p:cNvPr>
          <p:cNvSpPr>
            <a:spLocks noGrp="1"/>
          </p:cNvSpPr>
          <p:nvPr>
            <p:ph type="title"/>
          </p:nvPr>
        </p:nvSpPr>
        <p:spPr/>
        <p:txBody>
          <a:bodyPr/>
          <a:lstStyle/>
          <a:p>
            <a:r>
              <a:rPr lang="en-MY" dirty="0"/>
              <a:t>Respect – 3R’s</a:t>
            </a:r>
          </a:p>
        </p:txBody>
      </p:sp>
      <p:sp>
        <p:nvSpPr>
          <p:cNvPr id="3" name="Content Placeholder 2">
            <a:extLst>
              <a:ext uri="{FF2B5EF4-FFF2-40B4-BE49-F238E27FC236}">
                <a16:creationId xmlns:a16="http://schemas.microsoft.com/office/drawing/2014/main" id="{DE6181B8-540F-4DC3-8E38-5FC8FD7D4427}"/>
              </a:ext>
            </a:extLst>
          </p:cNvPr>
          <p:cNvSpPr>
            <a:spLocks noGrp="1"/>
          </p:cNvSpPr>
          <p:nvPr>
            <p:ph idx="1"/>
          </p:nvPr>
        </p:nvSpPr>
        <p:spPr/>
        <p:txBody>
          <a:bodyPr/>
          <a:lstStyle/>
          <a:p>
            <a:pPr marL="0" indent="0">
              <a:buNone/>
            </a:pPr>
            <a:r>
              <a:rPr lang="en-MY" dirty="0"/>
              <a:t>Different cultural orientation and views about “where I am coming from” are neither right or wrong; they are just different. It is all too easy to be judgmental and distrust those who give different meaning to their world from the one you give to yours. Thus, the next step is to respect these differences and to accept other’s right to interpret the world in the way they see fit.</a:t>
            </a:r>
          </a:p>
          <a:p>
            <a:endParaRPr lang="en-MY" dirty="0"/>
          </a:p>
        </p:txBody>
      </p:sp>
    </p:spTree>
    <p:extLst>
      <p:ext uri="{BB962C8B-B14F-4D97-AF65-F5344CB8AC3E}">
        <p14:creationId xmlns:p14="http://schemas.microsoft.com/office/powerpoint/2010/main" val="3675235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4550A-5603-4513-9D45-2BA55DE42038}"/>
              </a:ext>
            </a:extLst>
          </p:cNvPr>
          <p:cNvSpPr>
            <a:spLocks noGrp="1"/>
          </p:cNvSpPr>
          <p:nvPr>
            <p:ph type="title"/>
          </p:nvPr>
        </p:nvSpPr>
        <p:spPr/>
        <p:txBody>
          <a:bodyPr/>
          <a:lstStyle/>
          <a:p>
            <a:r>
              <a:rPr lang="en-MY" dirty="0"/>
              <a:t>Reconciliation – 3 R’s</a:t>
            </a:r>
          </a:p>
        </p:txBody>
      </p:sp>
      <p:sp>
        <p:nvSpPr>
          <p:cNvPr id="3" name="Content Placeholder 2">
            <a:extLst>
              <a:ext uri="{FF2B5EF4-FFF2-40B4-BE49-F238E27FC236}">
                <a16:creationId xmlns:a16="http://schemas.microsoft.com/office/drawing/2014/main" id="{F211D1CF-75E0-441F-B9B4-E26AFFC16408}"/>
              </a:ext>
            </a:extLst>
          </p:cNvPr>
          <p:cNvSpPr>
            <a:spLocks noGrp="1"/>
          </p:cNvSpPr>
          <p:nvPr>
            <p:ph idx="1"/>
          </p:nvPr>
        </p:nvSpPr>
        <p:spPr/>
        <p:txBody>
          <a:bodyPr/>
          <a:lstStyle/>
          <a:p>
            <a:pPr marL="0" indent="0">
              <a:buNone/>
            </a:pPr>
            <a:r>
              <a:rPr lang="en-MY" dirty="0"/>
              <a:t>Once managers in multi-cultural environments are aware of their own cultural predispositions, and once they can respect and understand that those of another culture are legitimately different, then it becomes possible to reconcile differences, yielding positive business benefits. Reconciling cultural differences of their workforce is the optimal challenge for the multi-cultural organization.</a:t>
            </a:r>
          </a:p>
          <a:p>
            <a:endParaRPr lang="en-MY" dirty="0"/>
          </a:p>
        </p:txBody>
      </p:sp>
    </p:spTree>
    <p:extLst>
      <p:ext uri="{BB962C8B-B14F-4D97-AF65-F5344CB8AC3E}">
        <p14:creationId xmlns:p14="http://schemas.microsoft.com/office/powerpoint/2010/main" val="228439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2397748962"/>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26228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543C-8526-420E-9A30-994BE466AB82}"/>
              </a:ext>
            </a:extLst>
          </p:cNvPr>
          <p:cNvSpPr>
            <a:spLocks noGrp="1"/>
          </p:cNvSpPr>
          <p:nvPr>
            <p:ph type="title"/>
          </p:nvPr>
        </p:nvSpPr>
        <p:spPr/>
        <p:txBody>
          <a:bodyPr/>
          <a:lstStyle/>
          <a:p>
            <a:r>
              <a:rPr lang="en-MY" dirty="0"/>
              <a:t>Merging Culture</a:t>
            </a:r>
          </a:p>
        </p:txBody>
      </p:sp>
      <p:pic>
        <p:nvPicPr>
          <p:cNvPr id="5" name="Picture 4">
            <a:extLst>
              <a:ext uri="{FF2B5EF4-FFF2-40B4-BE49-F238E27FC236}">
                <a16:creationId xmlns:a16="http://schemas.microsoft.com/office/drawing/2014/main" id="{008639E0-2342-4535-8AF9-0E8845E2C059}"/>
              </a:ext>
            </a:extLst>
          </p:cNvPr>
          <p:cNvPicPr>
            <a:picLocks noChangeAspect="1"/>
          </p:cNvPicPr>
          <p:nvPr/>
        </p:nvPicPr>
        <p:blipFill>
          <a:blip r:embed="rId2"/>
          <a:stretch>
            <a:fillRect/>
          </a:stretch>
        </p:blipFill>
        <p:spPr>
          <a:xfrm>
            <a:off x="757237" y="1627501"/>
            <a:ext cx="8086725" cy="4962525"/>
          </a:xfrm>
          <a:prstGeom prst="rect">
            <a:avLst/>
          </a:prstGeom>
        </p:spPr>
      </p:pic>
    </p:spTree>
    <p:extLst>
      <p:ext uri="{BB962C8B-B14F-4D97-AF65-F5344CB8AC3E}">
        <p14:creationId xmlns:p14="http://schemas.microsoft.com/office/powerpoint/2010/main" val="2996232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C491D-8A2F-4356-8E59-2094780AF23B}"/>
              </a:ext>
            </a:extLst>
          </p:cNvPr>
          <p:cNvSpPr>
            <a:spLocks noGrp="1"/>
          </p:cNvSpPr>
          <p:nvPr>
            <p:ph type="title"/>
          </p:nvPr>
        </p:nvSpPr>
        <p:spPr/>
        <p:txBody>
          <a:bodyPr/>
          <a:lstStyle/>
          <a:p>
            <a:r>
              <a:rPr lang="en-MY" dirty="0"/>
              <a:t>Cross Cultural Adaptation</a:t>
            </a:r>
          </a:p>
        </p:txBody>
      </p:sp>
      <p:sp>
        <p:nvSpPr>
          <p:cNvPr id="3" name="Content Placeholder 2">
            <a:extLst>
              <a:ext uri="{FF2B5EF4-FFF2-40B4-BE49-F238E27FC236}">
                <a16:creationId xmlns:a16="http://schemas.microsoft.com/office/drawing/2014/main" id="{9689670E-140C-4888-9385-5A4A23888D69}"/>
              </a:ext>
            </a:extLst>
          </p:cNvPr>
          <p:cNvSpPr>
            <a:spLocks noGrp="1"/>
          </p:cNvSpPr>
          <p:nvPr>
            <p:ph idx="1"/>
          </p:nvPr>
        </p:nvSpPr>
        <p:spPr/>
        <p:txBody>
          <a:bodyPr/>
          <a:lstStyle/>
          <a:p>
            <a:r>
              <a:rPr lang="en-MY" b="1" dirty="0"/>
              <a:t>Assimilation</a:t>
            </a:r>
            <a:r>
              <a:rPr lang="en-MY" dirty="0"/>
              <a:t>: acceptance of the new culture while rejecting one’s own culture.</a:t>
            </a:r>
          </a:p>
          <a:p>
            <a:r>
              <a:rPr lang="en-MY" b="1" dirty="0"/>
              <a:t>Integration</a:t>
            </a:r>
            <a:r>
              <a:rPr lang="en-MY" dirty="0"/>
              <a:t>: adaptation to the new culture while retaining one’s own culture.</a:t>
            </a:r>
          </a:p>
          <a:p>
            <a:r>
              <a:rPr lang="en-MY" b="1" dirty="0"/>
              <a:t>Separation</a:t>
            </a:r>
            <a:r>
              <a:rPr lang="en-MY" dirty="0"/>
              <a:t>: maintenance of one’s own culture by avoiding contact with the new culture.</a:t>
            </a:r>
          </a:p>
          <a:p>
            <a:r>
              <a:rPr lang="en-MY" b="1" dirty="0"/>
              <a:t>Marginalization</a:t>
            </a:r>
            <a:r>
              <a:rPr lang="en-MY" dirty="0"/>
              <a:t>: the inability to either adapt to the new culture or remain comfortable with one’s own culture.</a:t>
            </a:r>
          </a:p>
          <a:p>
            <a:endParaRPr lang="en-MY" dirty="0"/>
          </a:p>
        </p:txBody>
      </p:sp>
    </p:spTree>
    <p:extLst>
      <p:ext uri="{BB962C8B-B14F-4D97-AF65-F5344CB8AC3E}">
        <p14:creationId xmlns:p14="http://schemas.microsoft.com/office/powerpoint/2010/main" val="1572161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FA775-63CD-442D-A08D-A5C5926E58D1}"/>
              </a:ext>
            </a:extLst>
          </p:cNvPr>
          <p:cNvSpPr>
            <a:spLocks noGrp="1"/>
          </p:cNvSpPr>
          <p:nvPr>
            <p:ph type="title"/>
          </p:nvPr>
        </p:nvSpPr>
        <p:spPr/>
        <p:txBody>
          <a:bodyPr/>
          <a:lstStyle/>
          <a:p>
            <a:r>
              <a:rPr lang="en-MY" dirty="0"/>
              <a:t>Cross Cultural Adaptation Stages</a:t>
            </a:r>
          </a:p>
        </p:txBody>
      </p:sp>
      <p:sp>
        <p:nvSpPr>
          <p:cNvPr id="3" name="Content Placeholder 2">
            <a:extLst>
              <a:ext uri="{FF2B5EF4-FFF2-40B4-BE49-F238E27FC236}">
                <a16:creationId xmlns:a16="http://schemas.microsoft.com/office/drawing/2014/main" id="{9ECAFABD-6E00-40FA-AC82-AC651D241830}"/>
              </a:ext>
            </a:extLst>
          </p:cNvPr>
          <p:cNvSpPr>
            <a:spLocks noGrp="1"/>
          </p:cNvSpPr>
          <p:nvPr>
            <p:ph idx="1"/>
          </p:nvPr>
        </p:nvSpPr>
        <p:spPr>
          <a:xfrm>
            <a:off x="914400" y="1600200"/>
            <a:ext cx="8050088" cy="4979987"/>
          </a:xfrm>
        </p:spPr>
        <p:txBody>
          <a:bodyPr/>
          <a:lstStyle/>
          <a:p>
            <a:pPr marL="0" indent="0">
              <a:buNone/>
            </a:pPr>
            <a:r>
              <a:rPr lang="en-MY" dirty="0"/>
              <a:t>In a recent survey by Simon Fraser University in Canada, respondents were asked how long it took them to feel completely comfortable in the foreign country. </a:t>
            </a:r>
          </a:p>
          <a:p>
            <a:pPr marL="0" indent="0">
              <a:buNone/>
            </a:pPr>
            <a:endParaRPr lang="en-MY" dirty="0"/>
          </a:p>
          <a:p>
            <a:r>
              <a:rPr lang="en-MY" dirty="0"/>
              <a:t>22.3% said it took 1-3 months</a:t>
            </a:r>
          </a:p>
          <a:p>
            <a:r>
              <a:rPr lang="en-MY" dirty="0"/>
              <a:t>25.3% indicated it took 4-6 months</a:t>
            </a:r>
          </a:p>
          <a:p>
            <a:r>
              <a:rPr lang="en-MY" dirty="0"/>
              <a:t>33.7% said it took 6-12 months</a:t>
            </a:r>
          </a:p>
          <a:p>
            <a:r>
              <a:rPr lang="en-MY" dirty="0"/>
              <a:t> 5.2% indicated that they never felt completely comfortable abroad.</a:t>
            </a:r>
          </a:p>
        </p:txBody>
      </p:sp>
    </p:spTree>
    <p:extLst>
      <p:ext uri="{BB962C8B-B14F-4D97-AF65-F5344CB8AC3E}">
        <p14:creationId xmlns:p14="http://schemas.microsoft.com/office/powerpoint/2010/main" val="1031333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57CC0-EABE-46A2-ACE6-2665DAD07B02}"/>
              </a:ext>
            </a:extLst>
          </p:cNvPr>
          <p:cNvSpPr>
            <a:spLocks noGrp="1"/>
          </p:cNvSpPr>
          <p:nvPr>
            <p:ph type="title"/>
          </p:nvPr>
        </p:nvSpPr>
        <p:spPr/>
        <p:txBody>
          <a:bodyPr/>
          <a:lstStyle/>
          <a:p>
            <a:r>
              <a:rPr lang="en-MY" dirty="0"/>
              <a:t>The “U-Shaped” Curve hypothesis</a:t>
            </a:r>
          </a:p>
        </p:txBody>
      </p:sp>
      <p:sp>
        <p:nvSpPr>
          <p:cNvPr id="3" name="Content Placeholder 2">
            <a:extLst>
              <a:ext uri="{FF2B5EF4-FFF2-40B4-BE49-F238E27FC236}">
                <a16:creationId xmlns:a16="http://schemas.microsoft.com/office/drawing/2014/main" id="{22901BD6-B3E4-4FA3-BF59-96D7518AC108}"/>
              </a:ext>
            </a:extLst>
          </p:cNvPr>
          <p:cNvSpPr>
            <a:spLocks noGrp="1"/>
          </p:cNvSpPr>
          <p:nvPr>
            <p:ph idx="1"/>
          </p:nvPr>
        </p:nvSpPr>
        <p:spPr>
          <a:xfrm>
            <a:off x="685800" y="1628800"/>
            <a:ext cx="8134672" cy="4530725"/>
          </a:xfrm>
        </p:spPr>
        <p:txBody>
          <a:bodyPr/>
          <a:lstStyle/>
          <a:p>
            <a:pPr marL="0" indent="0">
              <a:buNone/>
            </a:pPr>
            <a:r>
              <a:rPr lang="en-MY" dirty="0"/>
              <a:t>It was first put forward by </a:t>
            </a:r>
            <a:r>
              <a:rPr lang="en-MY" dirty="0" err="1"/>
              <a:t>Gullahorn</a:t>
            </a:r>
            <a:r>
              <a:rPr lang="en-MY" dirty="0"/>
              <a:t> and </a:t>
            </a:r>
            <a:r>
              <a:rPr lang="en-MY" dirty="0" err="1"/>
              <a:t>Gullahorn</a:t>
            </a:r>
            <a:r>
              <a:rPr lang="en-MY" dirty="0"/>
              <a:t> in the mid-fifties, and confirmed many times since, holds that it takes about 6 months for minimal adaptation to take place, for those sent overseas.</a:t>
            </a:r>
          </a:p>
          <a:p>
            <a:pPr marL="0" indent="0">
              <a:buNone/>
            </a:pPr>
            <a:endParaRPr lang="en-MY" dirty="0"/>
          </a:p>
          <a:p>
            <a:pPr marL="0" indent="0">
              <a:buNone/>
            </a:pPr>
            <a:r>
              <a:rPr lang="en-MY" dirty="0"/>
              <a:t>In a similar theory, Oberg described four stages of adjustment: Stage I, the initial, or honeymoon stage; Stage II, the disillusionment, or culture shock stage; Stage III, the adjustment, or adaptation stage; and Stage IV, the mastery stage. </a:t>
            </a:r>
          </a:p>
        </p:txBody>
      </p:sp>
    </p:spTree>
    <p:extLst>
      <p:ext uri="{BB962C8B-B14F-4D97-AF65-F5344CB8AC3E}">
        <p14:creationId xmlns:p14="http://schemas.microsoft.com/office/powerpoint/2010/main" val="2153493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034213674"/>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763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546B0-BC65-4328-9CEE-479E239A65D4}"/>
              </a:ext>
            </a:extLst>
          </p:cNvPr>
          <p:cNvSpPr>
            <a:spLocks noGrp="1"/>
          </p:cNvSpPr>
          <p:nvPr>
            <p:ph type="title"/>
          </p:nvPr>
        </p:nvSpPr>
        <p:spPr/>
        <p:txBody>
          <a:bodyPr/>
          <a:lstStyle/>
          <a:p>
            <a:r>
              <a:rPr lang="en-MY" dirty="0"/>
              <a:t>The “U” Shaped Curve</a:t>
            </a:r>
          </a:p>
        </p:txBody>
      </p:sp>
      <p:pic>
        <p:nvPicPr>
          <p:cNvPr id="5" name="Picture 4">
            <a:extLst>
              <a:ext uri="{FF2B5EF4-FFF2-40B4-BE49-F238E27FC236}">
                <a16:creationId xmlns:a16="http://schemas.microsoft.com/office/drawing/2014/main" id="{8B23E68A-7E3B-4EAB-A911-B7883684FC6C}"/>
              </a:ext>
            </a:extLst>
          </p:cNvPr>
          <p:cNvPicPr>
            <a:picLocks noChangeAspect="1"/>
          </p:cNvPicPr>
          <p:nvPr/>
        </p:nvPicPr>
        <p:blipFill>
          <a:blip r:embed="rId2"/>
          <a:stretch>
            <a:fillRect/>
          </a:stretch>
        </p:blipFill>
        <p:spPr>
          <a:xfrm>
            <a:off x="1619672" y="1772816"/>
            <a:ext cx="5715000" cy="4086225"/>
          </a:xfrm>
          <a:prstGeom prst="rect">
            <a:avLst/>
          </a:prstGeom>
        </p:spPr>
      </p:pic>
    </p:spTree>
    <p:extLst>
      <p:ext uri="{BB962C8B-B14F-4D97-AF65-F5344CB8AC3E}">
        <p14:creationId xmlns:p14="http://schemas.microsoft.com/office/powerpoint/2010/main" val="4244537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77C8A-295D-45A3-AC6F-05DC3A644FDD}"/>
              </a:ext>
            </a:extLst>
          </p:cNvPr>
          <p:cNvSpPr>
            <a:spLocks noGrp="1"/>
          </p:cNvSpPr>
          <p:nvPr>
            <p:ph type="title"/>
          </p:nvPr>
        </p:nvSpPr>
        <p:spPr/>
        <p:txBody>
          <a:bodyPr/>
          <a:lstStyle/>
          <a:p>
            <a:r>
              <a:rPr lang="en-MY" dirty="0"/>
              <a:t>Stages of Acculturation</a:t>
            </a:r>
          </a:p>
        </p:txBody>
      </p:sp>
      <p:pic>
        <p:nvPicPr>
          <p:cNvPr id="4" name="Picture 3">
            <a:extLst>
              <a:ext uri="{FF2B5EF4-FFF2-40B4-BE49-F238E27FC236}">
                <a16:creationId xmlns:a16="http://schemas.microsoft.com/office/drawing/2014/main" id="{646F71D1-5C62-4BB9-AE60-9409A87B4B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55576" y="1772816"/>
            <a:ext cx="7931224" cy="4680520"/>
          </a:xfrm>
          <a:prstGeom prst="rect">
            <a:avLst/>
          </a:prstGeom>
          <a:noFill/>
          <a:ln>
            <a:noFill/>
          </a:ln>
        </p:spPr>
      </p:pic>
    </p:spTree>
    <p:extLst>
      <p:ext uri="{BB962C8B-B14F-4D97-AF65-F5344CB8AC3E}">
        <p14:creationId xmlns:p14="http://schemas.microsoft.com/office/powerpoint/2010/main" val="20140091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404FE-7C21-4F4B-8CB9-BC4969585304}"/>
              </a:ext>
            </a:extLst>
          </p:cNvPr>
          <p:cNvSpPr>
            <a:spLocks noGrp="1"/>
          </p:cNvSpPr>
          <p:nvPr>
            <p:ph type="title"/>
          </p:nvPr>
        </p:nvSpPr>
        <p:spPr/>
        <p:txBody>
          <a:bodyPr/>
          <a:lstStyle/>
          <a:p>
            <a:r>
              <a:rPr lang="en-MY" dirty="0"/>
              <a:t>Stages of Acculturation</a:t>
            </a:r>
          </a:p>
        </p:txBody>
      </p:sp>
      <p:sp>
        <p:nvSpPr>
          <p:cNvPr id="3" name="Content Placeholder 2">
            <a:extLst>
              <a:ext uri="{FF2B5EF4-FFF2-40B4-BE49-F238E27FC236}">
                <a16:creationId xmlns:a16="http://schemas.microsoft.com/office/drawing/2014/main" id="{48D63525-69E6-452F-8527-7E329371202D}"/>
              </a:ext>
            </a:extLst>
          </p:cNvPr>
          <p:cNvSpPr>
            <a:spLocks noGrp="1"/>
          </p:cNvSpPr>
          <p:nvPr>
            <p:ph idx="1"/>
          </p:nvPr>
        </p:nvSpPr>
        <p:spPr/>
        <p:txBody>
          <a:bodyPr/>
          <a:lstStyle/>
          <a:p>
            <a:pPr marL="571500" indent="-571500">
              <a:buFont typeface="+mj-lt"/>
              <a:buAutoNum type="romanUcPeriod"/>
            </a:pPr>
            <a:r>
              <a:rPr lang="en-MY" sz="2200" dirty="0"/>
              <a:t>The honeymoon stage is a period lasting less than two months. Here the employee is thrilled with the new experience.</a:t>
            </a:r>
          </a:p>
          <a:p>
            <a:pPr marL="571500" indent="-571500">
              <a:buFont typeface="+mj-lt"/>
              <a:buAutoNum type="romanUcPeriod"/>
            </a:pPr>
            <a:r>
              <a:rPr lang="en-MY" sz="2200" dirty="0"/>
              <a:t>The </a:t>
            </a:r>
            <a:r>
              <a:rPr lang="en-MY" sz="2200" b="1" dirty="0"/>
              <a:t>culture shock </a:t>
            </a:r>
            <a:r>
              <a:rPr lang="en-MY" sz="2200" dirty="0"/>
              <a:t>stage occurs as the individual copes seriously with living in the new culture on a daily basis, as a lack of understanding of the culture inhibits awareness of what is appropriate, or inappropriate, </a:t>
            </a:r>
            <a:r>
              <a:rPr lang="en-MY" sz="2200" dirty="0" err="1"/>
              <a:t>behavior</a:t>
            </a:r>
            <a:r>
              <a:rPr lang="en-MY" sz="2200" dirty="0"/>
              <a:t> in the new cultural environment, resulting in confusion, frustration, tension, and depression. </a:t>
            </a:r>
          </a:p>
          <a:p>
            <a:pPr marL="571500" indent="-571500">
              <a:buFont typeface="+mj-lt"/>
              <a:buAutoNum type="romanUcPeriod"/>
            </a:pPr>
            <a:r>
              <a:rPr lang="en-MY" sz="2200" dirty="0"/>
              <a:t>The adjustment stage is characterized by increased ability to adapt in the new culture; </a:t>
            </a:r>
          </a:p>
          <a:p>
            <a:pPr marL="571500" indent="-571500">
              <a:buFont typeface="+mj-lt"/>
              <a:buAutoNum type="romanUcPeriod"/>
            </a:pPr>
            <a:r>
              <a:rPr lang="en-MY" sz="2200" dirty="0"/>
              <a:t>In the mastery stage, adjustment is about as complete as possible, and anxiety is largely gone</a:t>
            </a:r>
          </a:p>
        </p:txBody>
      </p:sp>
    </p:spTree>
    <p:extLst>
      <p:ext uri="{BB962C8B-B14F-4D97-AF65-F5344CB8AC3E}">
        <p14:creationId xmlns:p14="http://schemas.microsoft.com/office/powerpoint/2010/main" val="23027429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543C-8526-420E-9A30-994BE466AB82}"/>
              </a:ext>
            </a:extLst>
          </p:cNvPr>
          <p:cNvSpPr>
            <a:spLocks noGrp="1"/>
          </p:cNvSpPr>
          <p:nvPr>
            <p:ph type="title"/>
          </p:nvPr>
        </p:nvSpPr>
        <p:spPr/>
        <p:txBody>
          <a:bodyPr/>
          <a:lstStyle/>
          <a:p>
            <a:r>
              <a:rPr lang="en-MY" dirty="0"/>
              <a:t>Culture Shock Adjustment</a:t>
            </a:r>
          </a:p>
        </p:txBody>
      </p:sp>
      <p:pic>
        <p:nvPicPr>
          <p:cNvPr id="5" name="Picture 4">
            <a:extLst>
              <a:ext uri="{FF2B5EF4-FFF2-40B4-BE49-F238E27FC236}">
                <a16:creationId xmlns:a16="http://schemas.microsoft.com/office/drawing/2014/main" id="{B00A2F51-9FA1-4E90-A183-57D897A5590F}"/>
              </a:ext>
            </a:extLst>
          </p:cNvPr>
          <p:cNvPicPr>
            <a:picLocks noChangeAspect="1"/>
          </p:cNvPicPr>
          <p:nvPr/>
        </p:nvPicPr>
        <p:blipFill>
          <a:blip r:embed="rId2"/>
          <a:stretch>
            <a:fillRect/>
          </a:stretch>
        </p:blipFill>
        <p:spPr>
          <a:xfrm>
            <a:off x="1979712" y="1700808"/>
            <a:ext cx="4924425" cy="4714875"/>
          </a:xfrm>
          <a:prstGeom prst="rect">
            <a:avLst/>
          </a:prstGeom>
        </p:spPr>
      </p:pic>
    </p:spTree>
    <p:extLst>
      <p:ext uri="{BB962C8B-B14F-4D97-AF65-F5344CB8AC3E}">
        <p14:creationId xmlns:p14="http://schemas.microsoft.com/office/powerpoint/2010/main" val="782199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C645-CE60-43DA-9D0E-F76B88D25206}"/>
              </a:ext>
            </a:extLst>
          </p:cNvPr>
          <p:cNvSpPr>
            <a:spLocks noGrp="1"/>
          </p:cNvSpPr>
          <p:nvPr>
            <p:ph type="title"/>
          </p:nvPr>
        </p:nvSpPr>
        <p:spPr/>
        <p:txBody>
          <a:bodyPr/>
          <a:lstStyle/>
          <a:p>
            <a:r>
              <a:rPr lang="en-MY" dirty="0"/>
              <a:t>Reverse Culture Shock</a:t>
            </a:r>
          </a:p>
        </p:txBody>
      </p:sp>
      <p:sp>
        <p:nvSpPr>
          <p:cNvPr id="3" name="Content Placeholder 2">
            <a:extLst>
              <a:ext uri="{FF2B5EF4-FFF2-40B4-BE49-F238E27FC236}">
                <a16:creationId xmlns:a16="http://schemas.microsoft.com/office/drawing/2014/main" id="{46977F02-0A01-4E4B-8316-F51599FC7CCB}"/>
              </a:ext>
            </a:extLst>
          </p:cNvPr>
          <p:cNvSpPr>
            <a:spLocks noGrp="1"/>
          </p:cNvSpPr>
          <p:nvPr>
            <p:ph idx="1"/>
          </p:nvPr>
        </p:nvSpPr>
        <p:spPr/>
        <p:txBody>
          <a:bodyPr/>
          <a:lstStyle/>
          <a:p>
            <a:pPr marL="0" indent="0">
              <a:buNone/>
            </a:pPr>
            <a:r>
              <a:rPr lang="en-MY" dirty="0"/>
              <a:t>Reverse culture shock is experienced when returning to a place that one expects to be home but actually is no longer, is far more subtle, and therefore, more difficult to manage than outbound shock precisely because it is unexpected and unanticipated.</a:t>
            </a:r>
          </a:p>
        </p:txBody>
      </p:sp>
    </p:spTree>
    <p:extLst>
      <p:ext uri="{BB962C8B-B14F-4D97-AF65-F5344CB8AC3E}">
        <p14:creationId xmlns:p14="http://schemas.microsoft.com/office/powerpoint/2010/main" val="433718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The </a:t>
            </a:r>
            <a:r>
              <a:rPr lang="en-MY" dirty="0" err="1"/>
              <a:t>Gullahorn</a:t>
            </a:r>
            <a:r>
              <a:rPr lang="en-MY" dirty="0"/>
              <a:t> “W Curve” Transition Model</a:t>
            </a:r>
          </a:p>
        </p:txBody>
      </p:sp>
      <p:pic>
        <p:nvPicPr>
          <p:cNvPr id="5" name="Picture 4">
            <a:extLst>
              <a:ext uri="{FF2B5EF4-FFF2-40B4-BE49-F238E27FC236}">
                <a16:creationId xmlns:a16="http://schemas.microsoft.com/office/drawing/2014/main" id="{912566E3-08FE-4856-B286-3D51CD77F108}"/>
              </a:ext>
            </a:extLst>
          </p:cNvPr>
          <p:cNvPicPr>
            <a:picLocks noChangeAspect="1"/>
          </p:cNvPicPr>
          <p:nvPr/>
        </p:nvPicPr>
        <p:blipFill>
          <a:blip r:embed="rId2"/>
          <a:stretch>
            <a:fillRect/>
          </a:stretch>
        </p:blipFill>
        <p:spPr>
          <a:xfrm>
            <a:off x="942975" y="1782230"/>
            <a:ext cx="7258050" cy="4772025"/>
          </a:xfrm>
          <a:prstGeom prst="rect">
            <a:avLst/>
          </a:prstGeom>
        </p:spPr>
      </p:pic>
    </p:spTree>
    <p:extLst>
      <p:ext uri="{BB962C8B-B14F-4D97-AF65-F5344CB8AC3E}">
        <p14:creationId xmlns:p14="http://schemas.microsoft.com/office/powerpoint/2010/main" val="4131206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2152271678"/>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412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C645-CE60-43DA-9D0E-F76B88D25206}"/>
              </a:ext>
            </a:extLst>
          </p:cNvPr>
          <p:cNvSpPr>
            <a:spLocks noGrp="1"/>
          </p:cNvSpPr>
          <p:nvPr>
            <p:ph type="title"/>
          </p:nvPr>
        </p:nvSpPr>
        <p:spPr/>
        <p:txBody>
          <a:bodyPr/>
          <a:lstStyle/>
          <a:p>
            <a:r>
              <a:rPr lang="en-MY" dirty="0"/>
              <a:t>Cross-Cultural Differences</a:t>
            </a:r>
          </a:p>
        </p:txBody>
      </p:sp>
      <p:pic>
        <p:nvPicPr>
          <p:cNvPr id="5" name="Picture 4">
            <a:extLst>
              <a:ext uri="{FF2B5EF4-FFF2-40B4-BE49-F238E27FC236}">
                <a16:creationId xmlns:a16="http://schemas.microsoft.com/office/drawing/2014/main" id="{F761EFDA-B7C9-4C4B-B784-5CE2AE0A6D1E}"/>
              </a:ext>
            </a:extLst>
          </p:cNvPr>
          <p:cNvPicPr>
            <a:picLocks noChangeAspect="1"/>
          </p:cNvPicPr>
          <p:nvPr/>
        </p:nvPicPr>
        <p:blipFill>
          <a:blip r:embed="rId2"/>
          <a:stretch>
            <a:fillRect/>
          </a:stretch>
        </p:blipFill>
        <p:spPr>
          <a:xfrm>
            <a:off x="1619672" y="1916832"/>
            <a:ext cx="5670376" cy="4382728"/>
          </a:xfrm>
          <a:prstGeom prst="rect">
            <a:avLst/>
          </a:prstGeom>
        </p:spPr>
      </p:pic>
    </p:spTree>
    <p:extLst>
      <p:ext uri="{BB962C8B-B14F-4D97-AF65-F5344CB8AC3E}">
        <p14:creationId xmlns:p14="http://schemas.microsoft.com/office/powerpoint/2010/main" val="2506649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1. Different Communication Styles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a:xfrm>
            <a:off x="697260" y="1700808"/>
            <a:ext cx="8206680" cy="4530725"/>
          </a:xfrm>
        </p:spPr>
        <p:txBody>
          <a:bodyPr/>
          <a:lstStyle/>
          <a:p>
            <a:pPr marL="0" indent="0">
              <a:buNone/>
            </a:pPr>
            <a:r>
              <a:rPr lang="en-MY" sz="2400" dirty="0"/>
              <a:t>Across cultures, some words and phrases are used in different ways. For example, even in countries that share the English language, the meaning of "yes" varies from "maybe, I'll consider it" to "definitely so," with many shades in between.</a:t>
            </a:r>
          </a:p>
          <a:p>
            <a:pPr marL="0" indent="0">
              <a:buNone/>
            </a:pPr>
            <a:endParaRPr lang="en-MY" sz="2400" dirty="0"/>
          </a:p>
          <a:p>
            <a:pPr marL="0" indent="0">
              <a:buNone/>
            </a:pPr>
            <a:r>
              <a:rPr lang="en-MY" sz="2400" dirty="0"/>
              <a:t>Another major aspect of communication style is the degree of importance given to non-verbal communication. Non-verbal communication includes not only facial expressions and gestures; it also involves seating arrangements, personal distance, and sense of time. In addition, different norms regarding the appropriate degree of assertiveness in communicating can add to cultural misunderstandings</a:t>
            </a:r>
          </a:p>
        </p:txBody>
      </p:sp>
    </p:spTree>
    <p:extLst>
      <p:ext uri="{BB962C8B-B14F-4D97-AF65-F5344CB8AC3E}">
        <p14:creationId xmlns:p14="http://schemas.microsoft.com/office/powerpoint/2010/main" val="490868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9D1EF-527E-4561-8E4B-063EE84AAB03}"/>
              </a:ext>
            </a:extLst>
          </p:cNvPr>
          <p:cNvSpPr>
            <a:spLocks noGrp="1"/>
          </p:cNvSpPr>
          <p:nvPr>
            <p:ph type="title"/>
          </p:nvPr>
        </p:nvSpPr>
        <p:spPr/>
        <p:txBody>
          <a:bodyPr/>
          <a:lstStyle/>
          <a:p>
            <a:r>
              <a:rPr lang="en-MY" dirty="0"/>
              <a:t>2. Different Attitudes Toward Conflict</a:t>
            </a:r>
          </a:p>
        </p:txBody>
      </p:sp>
      <p:sp>
        <p:nvSpPr>
          <p:cNvPr id="3" name="Content Placeholder 2">
            <a:extLst>
              <a:ext uri="{FF2B5EF4-FFF2-40B4-BE49-F238E27FC236}">
                <a16:creationId xmlns:a16="http://schemas.microsoft.com/office/drawing/2014/main" id="{26D72578-9337-4BC0-98A4-3D96D96F37E9}"/>
              </a:ext>
            </a:extLst>
          </p:cNvPr>
          <p:cNvSpPr>
            <a:spLocks noGrp="1"/>
          </p:cNvSpPr>
          <p:nvPr>
            <p:ph idx="1"/>
          </p:nvPr>
        </p:nvSpPr>
        <p:spPr>
          <a:xfrm>
            <a:off x="755576" y="1600200"/>
            <a:ext cx="8280920" cy="4530725"/>
          </a:xfrm>
        </p:spPr>
        <p:txBody>
          <a:bodyPr/>
          <a:lstStyle/>
          <a:p>
            <a:pPr marL="0" indent="0">
              <a:buNone/>
            </a:pPr>
            <a:r>
              <a:rPr lang="en-MY" sz="2500" dirty="0"/>
              <a:t>Some cultures view conflict as a positive thing, while others view it as something to be avoided. In the U.S., conflict is not usually desirable; but people often are encouraged to deal directly with conflicts that do arise. In fact, face-to-face meetings customarily are recommended as the way to work through whatever problems exist. In contrast, in many Eastern countries, open conflict is experienced as embarrassing or demeaning; as a rule, differences are best worked out quietly. A written exchange might be the favoured means to address the conflict.</a:t>
            </a:r>
          </a:p>
        </p:txBody>
      </p:sp>
    </p:spTree>
    <p:extLst>
      <p:ext uri="{BB962C8B-B14F-4D97-AF65-F5344CB8AC3E}">
        <p14:creationId xmlns:p14="http://schemas.microsoft.com/office/powerpoint/2010/main" val="2385644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4DC32-1AB8-4454-A9ED-ABCACE250557}"/>
              </a:ext>
            </a:extLst>
          </p:cNvPr>
          <p:cNvSpPr>
            <a:spLocks noGrp="1"/>
          </p:cNvSpPr>
          <p:nvPr>
            <p:ph type="title"/>
          </p:nvPr>
        </p:nvSpPr>
        <p:spPr/>
        <p:txBody>
          <a:bodyPr/>
          <a:lstStyle/>
          <a:p>
            <a:r>
              <a:rPr lang="en-MY" dirty="0"/>
              <a:t>Edward Hall’s Cultural dimensions</a:t>
            </a:r>
          </a:p>
        </p:txBody>
      </p:sp>
      <p:sp>
        <p:nvSpPr>
          <p:cNvPr id="3" name="Content Placeholder 2">
            <a:extLst>
              <a:ext uri="{FF2B5EF4-FFF2-40B4-BE49-F238E27FC236}">
                <a16:creationId xmlns:a16="http://schemas.microsoft.com/office/drawing/2014/main" id="{C2A59C64-9BDD-4474-88E6-89357FB5C79B}"/>
              </a:ext>
            </a:extLst>
          </p:cNvPr>
          <p:cNvSpPr>
            <a:spLocks noGrp="1"/>
          </p:cNvSpPr>
          <p:nvPr>
            <p:ph idx="1"/>
          </p:nvPr>
        </p:nvSpPr>
        <p:spPr/>
        <p:txBody>
          <a:bodyPr/>
          <a:lstStyle/>
          <a:p>
            <a:r>
              <a:rPr lang="en-MY" dirty="0"/>
              <a:t>Edward T Hall was an American anthropologist and cross-cultural researcher.</a:t>
            </a:r>
          </a:p>
          <a:p>
            <a:endParaRPr lang="en-MY" dirty="0"/>
          </a:p>
          <a:p>
            <a:r>
              <a:rPr lang="en-MY" dirty="0"/>
              <a:t>While teaching inter-cultural communications skills to foreign service personnel, developed the concept of "high context culture" and "low context culture", and wrote several popular practical books on dealing with cross-cultural issues. </a:t>
            </a:r>
          </a:p>
        </p:txBody>
      </p:sp>
    </p:spTree>
    <p:extLst>
      <p:ext uri="{BB962C8B-B14F-4D97-AF65-F5344CB8AC3E}">
        <p14:creationId xmlns:p14="http://schemas.microsoft.com/office/powerpoint/2010/main" val="2894678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6A584-648E-42A6-AC4B-DA9624228CBB}"/>
              </a:ext>
            </a:extLst>
          </p:cNvPr>
          <p:cNvSpPr>
            <a:spLocks noGrp="1"/>
          </p:cNvSpPr>
          <p:nvPr>
            <p:ph type="title"/>
          </p:nvPr>
        </p:nvSpPr>
        <p:spPr/>
        <p:txBody>
          <a:bodyPr/>
          <a:lstStyle/>
          <a:p>
            <a:r>
              <a:rPr lang="en-MY" dirty="0"/>
              <a:t>3. Different Approaches to Completing Tasks</a:t>
            </a:r>
          </a:p>
        </p:txBody>
      </p:sp>
      <p:sp>
        <p:nvSpPr>
          <p:cNvPr id="3" name="Content Placeholder 2">
            <a:extLst>
              <a:ext uri="{FF2B5EF4-FFF2-40B4-BE49-F238E27FC236}">
                <a16:creationId xmlns:a16="http://schemas.microsoft.com/office/drawing/2014/main" id="{0E4D5378-E6F3-46B5-868B-19B2410B7D27}"/>
              </a:ext>
            </a:extLst>
          </p:cNvPr>
          <p:cNvSpPr>
            <a:spLocks noGrp="1"/>
          </p:cNvSpPr>
          <p:nvPr>
            <p:ph idx="1"/>
          </p:nvPr>
        </p:nvSpPr>
        <p:spPr/>
        <p:txBody>
          <a:bodyPr/>
          <a:lstStyle/>
          <a:p>
            <a:pPr marL="0" indent="0">
              <a:buNone/>
            </a:pPr>
            <a:r>
              <a:rPr lang="en-MY" sz="2400" dirty="0"/>
              <a:t>When it comes to working together effectively on a task, cultures differ with respect to the importance placed on establishing relationships early on in the collaboration. A case in point, Asian and Hispanic cultures tend to attach more value to developing relationships at the beginning of a shared project and more emphasis on task completion toward the end as compared with European-Americans. European- Americans tend to focus immediately on the task at hand, and let relationships develop as they work on the task.</a:t>
            </a:r>
          </a:p>
        </p:txBody>
      </p:sp>
    </p:spTree>
    <p:extLst>
      <p:ext uri="{BB962C8B-B14F-4D97-AF65-F5344CB8AC3E}">
        <p14:creationId xmlns:p14="http://schemas.microsoft.com/office/powerpoint/2010/main" val="1968846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9C640-5F20-4372-AAAD-C0007D817AE7}"/>
              </a:ext>
            </a:extLst>
          </p:cNvPr>
          <p:cNvSpPr>
            <a:spLocks noGrp="1"/>
          </p:cNvSpPr>
          <p:nvPr>
            <p:ph type="title"/>
          </p:nvPr>
        </p:nvSpPr>
        <p:spPr/>
        <p:txBody>
          <a:bodyPr/>
          <a:lstStyle/>
          <a:p>
            <a:r>
              <a:rPr lang="en-MY" dirty="0"/>
              <a:t>4. Different Decision-Making Styles</a:t>
            </a:r>
          </a:p>
        </p:txBody>
      </p:sp>
      <p:sp>
        <p:nvSpPr>
          <p:cNvPr id="3" name="Content Placeholder 2">
            <a:extLst>
              <a:ext uri="{FF2B5EF4-FFF2-40B4-BE49-F238E27FC236}">
                <a16:creationId xmlns:a16="http://schemas.microsoft.com/office/drawing/2014/main" id="{D060DC0B-DF9C-40D1-876D-8742277EDCEC}"/>
              </a:ext>
            </a:extLst>
          </p:cNvPr>
          <p:cNvSpPr>
            <a:spLocks noGrp="1"/>
          </p:cNvSpPr>
          <p:nvPr>
            <p:ph idx="1"/>
          </p:nvPr>
        </p:nvSpPr>
        <p:spPr/>
        <p:txBody>
          <a:bodyPr/>
          <a:lstStyle/>
          <a:p>
            <a:pPr marL="0" indent="0">
              <a:buNone/>
            </a:pPr>
            <a:r>
              <a:rPr lang="en-MY" dirty="0"/>
              <a:t>The roles individuals play in decision-making vary widely from culture to culture. For example, in the U.S., decisions are frequently delegated -- that is, an official assigns responsibility for a particular matter to a subordinate. In many Southern European and Latin American countries, there is a strong value placed on holding decision making responsibilities oneself. When decisions are made by groups of people, majority rule is a common approach in the U.S.; in Japan consensus is the preferred mode.</a:t>
            </a:r>
          </a:p>
        </p:txBody>
      </p:sp>
    </p:spTree>
    <p:extLst>
      <p:ext uri="{BB962C8B-B14F-4D97-AF65-F5344CB8AC3E}">
        <p14:creationId xmlns:p14="http://schemas.microsoft.com/office/powerpoint/2010/main" val="14398073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B7666-5A51-498C-98BF-33B393746EC8}"/>
              </a:ext>
            </a:extLst>
          </p:cNvPr>
          <p:cNvSpPr>
            <a:spLocks noGrp="1"/>
          </p:cNvSpPr>
          <p:nvPr>
            <p:ph type="title"/>
          </p:nvPr>
        </p:nvSpPr>
        <p:spPr/>
        <p:txBody>
          <a:bodyPr/>
          <a:lstStyle/>
          <a:p>
            <a:r>
              <a:rPr lang="en-MY" dirty="0"/>
              <a:t>5. Different Attitudes Toward Disclosure</a:t>
            </a:r>
          </a:p>
        </p:txBody>
      </p:sp>
      <p:sp>
        <p:nvSpPr>
          <p:cNvPr id="3" name="Content Placeholder 2">
            <a:extLst>
              <a:ext uri="{FF2B5EF4-FFF2-40B4-BE49-F238E27FC236}">
                <a16:creationId xmlns:a16="http://schemas.microsoft.com/office/drawing/2014/main" id="{84711A05-D4BF-484C-A9FF-46611530D8CD}"/>
              </a:ext>
            </a:extLst>
          </p:cNvPr>
          <p:cNvSpPr>
            <a:spLocks noGrp="1"/>
          </p:cNvSpPr>
          <p:nvPr>
            <p:ph idx="1"/>
          </p:nvPr>
        </p:nvSpPr>
        <p:spPr/>
        <p:txBody>
          <a:bodyPr/>
          <a:lstStyle/>
          <a:p>
            <a:pPr marL="0" indent="0">
              <a:buNone/>
            </a:pPr>
            <a:r>
              <a:rPr lang="en-MY" dirty="0"/>
              <a:t>In some cultures, it is not appropriate to be frank about emotions, about the reasons behind a conflict or a misunderstanding, or about personal information. When you are dealing with a conflict, be mindful that people may differ in what they feel comfortable revealing. Questions that may seem natural to you -- What was the conflict about? What was your role in the conflict? What was the sequence of events? -may seem intrusive to others.</a:t>
            </a:r>
          </a:p>
        </p:txBody>
      </p:sp>
    </p:spTree>
    <p:extLst>
      <p:ext uri="{BB962C8B-B14F-4D97-AF65-F5344CB8AC3E}">
        <p14:creationId xmlns:p14="http://schemas.microsoft.com/office/powerpoint/2010/main" val="11010865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E057C-F450-4DFC-B303-FAA8E7CD492B}"/>
              </a:ext>
            </a:extLst>
          </p:cNvPr>
          <p:cNvSpPr>
            <a:spLocks noGrp="1"/>
          </p:cNvSpPr>
          <p:nvPr>
            <p:ph type="title"/>
          </p:nvPr>
        </p:nvSpPr>
        <p:spPr/>
        <p:txBody>
          <a:bodyPr/>
          <a:lstStyle/>
          <a:p>
            <a:r>
              <a:rPr lang="en-MY" dirty="0"/>
              <a:t>6. Different Approaches to Knowing</a:t>
            </a:r>
          </a:p>
        </p:txBody>
      </p:sp>
      <p:sp>
        <p:nvSpPr>
          <p:cNvPr id="3" name="Content Placeholder 2">
            <a:extLst>
              <a:ext uri="{FF2B5EF4-FFF2-40B4-BE49-F238E27FC236}">
                <a16:creationId xmlns:a16="http://schemas.microsoft.com/office/drawing/2014/main" id="{977D4F22-85B1-41C5-82AB-7533D8F93EB4}"/>
              </a:ext>
            </a:extLst>
          </p:cNvPr>
          <p:cNvSpPr>
            <a:spLocks noGrp="1"/>
          </p:cNvSpPr>
          <p:nvPr>
            <p:ph idx="1"/>
          </p:nvPr>
        </p:nvSpPr>
        <p:spPr/>
        <p:txBody>
          <a:bodyPr/>
          <a:lstStyle/>
          <a:p>
            <a:pPr marL="0" indent="0">
              <a:buNone/>
            </a:pPr>
            <a:r>
              <a:rPr lang="en-MY" sz="2400" dirty="0"/>
              <a:t>Notable differences occur among cultural groups when it comes to epistemologies -- that is, the ways people come to know things. European cultures tend to consider information acquired through cognitive means, such as counting and measuring, more valid than other ways of coming to know things. Compare that to African cultures' preference for affective ways of knowing, including symbolic imagery and rhythm. Asian cultures' epistemologies tend to emphasize the validity of knowledge gained through striving toward transcendence.</a:t>
            </a:r>
          </a:p>
        </p:txBody>
      </p:sp>
    </p:spTree>
    <p:extLst>
      <p:ext uri="{BB962C8B-B14F-4D97-AF65-F5344CB8AC3E}">
        <p14:creationId xmlns:p14="http://schemas.microsoft.com/office/powerpoint/2010/main" val="3025718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668B3-709C-4462-BDB9-254E40C3CC31}"/>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2682D3BF-D9D2-49ED-81CC-B83982985B5E}"/>
              </a:ext>
            </a:extLst>
          </p:cNvPr>
          <p:cNvSpPr>
            <a:spLocks noGrp="1"/>
          </p:cNvSpPr>
          <p:nvPr>
            <p:ph idx="1"/>
          </p:nvPr>
        </p:nvSpPr>
        <p:spPr/>
        <p:txBody>
          <a:bodyPr/>
          <a:lstStyle/>
          <a:p>
            <a:pPr marL="0" indent="0">
              <a:buNone/>
            </a:pPr>
            <a:r>
              <a:rPr lang="en-MY" dirty="0"/>
              <a:t>Should cross-cultural training deal with the business differences from culture to culture?</a:t>
            </a:r>
          </a:p>
          <a:p>
            <a:pPr marL="0" indent="0">
              <a:buNone/>
            </a:pPr>
            <a:r>
              <a:rPr lang="en-MY" dirty="0"/>
              <a:t>a) No, there is too little time to address this issue.</a:t>
            </a:r>
          </a:p>
          <a:p>
            <a:pPr marL="0" indent="0">
              <a:buNone/>
            </a:pPr>
            <a:r>
              <a:rPr lang="en-MY" dirty="0"/>
              <a:t>b) Yes, it is an essential part of the adjustment to working abroad.</a:t>
            </a:r>
          </a:p>
          <a:p>
            <a:pPr marL="0" indent="0">
              <a:buNone/>
            </a:pPr>
            <a:r>
              <a:rPr lang="en-MY" dirty="0"/>
              <a:t>c) Yes, it is an easy series of topics to add.</a:t>
            </a:r>
          </a:p>
          <a:p>
            <a:pPr marL="0" indent="0">
              <a:buNone/>
            </a:pPr>
            <a:r>
              <a:rPr lang="en-MY" dirty="0"/>
              <a:t>d) No, the primary emphasis must be on cultural awareness and personal adjustment.</a:t>
            </a:r>
          </a:p>
          <a:p>
            <a:pPr marL="0" indent="0">
              <a:buNone/>
            </a:pPr>
            <a:endParaRPr lang="en-MY" dirty="0"/>
          </a:p>
        </p:txBody>
      </p:sp>
    </p:spTree>
    <p:extLst>
      <p:ext uri="{BB962C8B-B14F-4D97-AF65-F5344CB8AC3E}">
        <p14:creationId xmlns:p14="http://schemas.microsoft.com/office/powerpoint/2010/main" val="38818885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94721-DFE0-4130-B0B7-3871BE3CCFC4}"/>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CB02C80E-6F52-4F10-9319-4E39E7026A0F}"/>
              </a:ext>
            </a:extLst>
          </p:cNvPr>
          <p:cNvSpPr>
            <a:spLocks noGrp="1"/>
          </p:cNvSpPr>
          <p:nvPr>
            <p:ph idx="1"/>
          </p:nvPr>
        </p:nvSpPr>
        <p:spPr/>
        <p:txBody>
          <a:bodyPr/>
          <a:lstStyle/>
          <a:p>
            <a:r>
              <a:rPr lang="en-MY" dirty="0"/>
              <a:t>Option B </a:t>
            </a:r>
          </a:p>
        </p:txBody>
      </p:sp>
    </p:spTree>
    <p:extLst>
      <p:ext uri="{BB962C8B-B14F-4D97-AF65-F5344CB8AC3E}">
        <p14:creationId xmlns:p14="http://schemas.microsoft.com/office/powerpoint/2010/main" val="6967411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664904491"/>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8789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9CDEF-ED18-40D2-AA8C-AF45FC0009ED}"/>
              </a:ext>
            </a:extLst>
          </p:cNvPr>
          <p:cNvSpPr>
            <a:spLocks noGrp="1"/>
          </p:cNvSpPr>
          <p:nvPr>
            <p:ph type="title"/>
          </p:nvPr>
        </p:nvSpPr>
        <p:spPr/>
        <p:txBody>
          <a:bodyPr/>
          <a:lstStyle/>
          <a:p>
            <a:r>
              <a:rPr lang="en-MY" dirty="0"/>
              <a:t>Cultural Sensitivity</a:t>
            </a:r>
          </a:p>
        </p:txBody>
      </p:sp>
      <p:sp>
        <p:nvSpPr>
          <p:cNvPr id="3" name="Content Placeholder 2">
            <a:extLst>
              <a:ext uri="{FF2B5EF4-FFF2-40B4-BE49-F238E27FC236}">
                <a16:creationId xmlns:a16="http://schemas.microsoft.com/office/drawing/2014/main" id="{61B10EC7-DE02-43EC-B3B5-F9A88DD04A3E}"/>
              </a:ext>
            </a:extLst>
          </p:cNvPr>
          <p:cNvSpPr>
            <a:spLocks noGrp="1"/>
          </p:cNvSpPr>
          <p:nvPr>
            <p:ph idx="1"/>
          </p:nvPr>
        </p:nvSpPr>
        <p:spPr/>
        <p:txBody>
          <a:bodyPr/>
          <a:lstStyle/>
          <a:p>
            <a:pPr marL="0" indent="0">
              <a:buNone/>
            </a:pPr>
            <a:r>
              <a:rPr lang="en-MY" dirty="0"/>
              <a:t>Being sensitive to cultural differences and nuances is just one aspect of an overseas assignment. Today, recognizing those differences is crucial now that more and more companies target fast-growing foreign markets, while requiring their managers and executives to have international experience. </a:t>
            </a:r>
          </a:p>
        </p:txBody>
      </p:sp>
    </p:spTree>
    <p:extLst>
      <p:ext uri="{BB962C8B-B14F-4D97-AF65-F5344CB8AC3E}">
        <p14:creationId xmlns:p14="http://schemas.microsoft.com/office/powerpoint/2010/main" val="24806247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793E7-3D5D-4CAE-8A16-1D060A0B41A9}"/>
              </a:ext>
            </a:extLst>
          </p:cNvPr>
          <p:cNvSpPr>
            <a:spLocks noGrp="1"/>
          </p:cNvSpPr>
          <p:nvPr>
            <p:ph type="title"/>
          </p:nvPr>
        </p:nvSpPr>
        <p:spPr/>
        <p:txBody>
          <a:bodyPr/>
          <a:lstStyle/>
          <a:p>
            <a:r>
              <a:rPr lang="en-MY" dirty="0"/>
              <a:t>Commonly held assumptions about national cultural differences</a:t>
            </a:r>
          </a:p>
        </p:txBody>
      </p:sp>
      <p:sp>
        <p:nvSpPr>
          <p:cNvPr id="3" name="Content Placeholder 2">
            <a:extLst>
              <a:ext uri="{FF2B5EF4-FFF2-40B4-BE49-F238E27FC236}">
                <a16:creationId xmlns:a16="http://schemas.microsoft.com/office/drawing/2014/main" id="{A2D9FED9-E2D4-4F17-AFFE-17323E3960AF}"/>
              </a:ext>
            </a:extLst>
          </p:cNvPr>
          <p:cNvSpPr>
            <a:spLocks noGrp="1"/>
          </p:cNvSpPr>
          <p:nvPr>
            <p:ph idx="1"/>
          </p:nvPr>
        </p:nvSpPr>
        <p:spPr/>
        <p:txBody>
          <a:bodyPr/>
          <a:lstStyle/>
          <a:p>
            <a:r>
              <a:rPr lang="en-MY" sz="2600" dirty="0"/>
              <a:t>Germans dislike uncertainty.</a:t>
            </a:r>
          </a:p>
          <a:p>
            <a:r>
              <a:rPr lang="en-MY" sz="2600" dirty="0"/>
              <a:t>French are inclined to be </a:t>
            </a:r>
            <a:r>
              <a:rPr lang="en-MY" sz="2600" dirty="0" err="1"/>
              <a:t>skeptical</a:t>
            </a:r>
            <a:r>
              <a:rPr lang="en-MY" sz="2600" dirty="0"/>
              <a:t> and self-critical.</a:t>
            </a:r>
          </a:p>
          <a:p>
            <a:r>
              <a:rPr lang="en-MY" sz="2600" dirty="0"/>
              <a:t>Japanese place a high importance on correct form and ceremony.</a:t>
            </a:r>
          </a:p>
          <a:p>
            <a:r>
              <a:rPr lang="en-MY" sz="2600" dirty="0"/>
              <a:t>Swedes prefer decision-making based on consensus. </a:t>
            </a:r>
          </a:p>
          <a:p>
            <a:r>
              <a:rPr lang="en-MY" sz="2600" dirty="0"/>
              <a:t>British have a high tolerance for ambiguity and use </a:t>
            </a:r>
            <a:r>
              <a:rPr lang="en-MY" sz="2600" dirty="0" err="1"/>
              <a:t>humor</a:t>
            </a:r>
            <a:r>
              <a:rPr lang="en-MY" sz="2600" dirty="0"/>
              <a:t> in ways that foreigners often find puzzling. </a:t>
            </a:r>
          </a:p>
          <a:p>
            <a:r>
              <a:rPr lang="en-MY" sz="2600" dirty="0"/>
              <a:t>Americans are less formal than Europeans. </a:t>
            </a:r>
          </a:p>
          <a:p>
            <a:endParaRPr lang="en-MY" sz="2600" dirty="0"/>
          </a:p>
        </p:txBody>
      </p:sp>
    </p:spTree>
    <p:extLst>
      <p:ext uri="{BB962C8B-B14F-4D97-AF65-F5344CB8AC3E}">
        <p14:creationId xmlns:p14="http://schemas.microsoft.com/office/powerpoint/2010/main" val="15504660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9D1EF-527E-4561-8E4B-063EE84AAB03}"/>
              </a:ext>
            </a:extLst>
          </p:cNvPr>
          <p:cNvSpPr>
            <a:spLocks noGrp="1"/>
          </p:cNvSpPr>
          <p:nvPr>
            <p:ph type="title"/>
          </p:nvPr>
        </p:nvSpPr>
        <p:spPr/>
        <p:txBody>
          <a:bodyPr/>
          <a:lstStyle/>
          <a:p>
            <a:r>
              <a:rPr lang="en-MY" dirty="0"/>
              <a:t>Intercultural Sensitivity</a:t>
            </a:r>
          </a:p>
        </p:txBody>
      </p:sp>
      <p:pic>
        <p:nvPicPr>
          <p:cNvPr id="5" name="Picture 4">
            <a:extLst>
              <a:ext uri="{FF2B5EF4-FFF2-40B4-BE49-F238E27FC236}">
                <a16:creationId xmlns:a16="http://schemas.microsoft.com/office/drawing/2014/main" id="{1EE77583-2C48-4F01-BB06-3CB11EC8D70A}"/>
              </a:ext>
            </a:extLst>
          </p:cNvPr>
          <p:cNvPicPr>
            <a:picLocks noChangeAspect="1"/>
          </p:cNvPicPr>
          <p:nvPr/>
        </p:nvPicPr>
        <p:blipFill>
          <a:blip r:embed="rId2"/>
          <a:stretch>
            <a:fillRect/>
          </a:stretch>
        </p:blipFill>
        <p:spPr>
          <a:xfrm>
            <a:off x="1187624" y="1916832"/>
            <a:ext cx="6267450" cy="4333875"/>
          </a:xfrm>
          <a:prstGeom prst="rect">
            <a:avLst/>
          </a:prstGeom>
        </p:spPr>
      </p:pic>
      <p:sp>
        <p:nvSpPr>
          <p:cNvPr id="6" name="TextBox 5">
            <a:extLst>
              <a:ext uri="{FF2B5EF4-FFF2-40B4-BE49-F238E27FC236}">
                <a16:creationId xmlns:a16="http://schemas.microsoft.com/office/drawing/2014/main" id="{DCFB74B0-3A0C-474F-86BC-26AE40BDDBEC}"/>
              </a:ext>
            </a:extLst>
          </p:cNvPr>
          <p:cNvSpPr txBox="1"/>
          <p:nvPr/>
        </p:nvSpPr>
        <p:spPr>
          <a:xfrm>
            <a:off x="2339752" y="6381328"/>
            <a:ext cx="3672408" cy="369332"/>
          </a:xfrm>
          <a:prstGeom prst="rect">
            <a:avLst/>
          </a:prstGeom>
          <a:noFill/>
        </p:spPr>
        <p:txBody>
          <a:bodyPr wrap="square" rtlCol="0">
            <a:spAutoFit/>
          </a:bodyPr>
          <a:lstStyle/>
          <a:p>
            <a:r>
              <a:rPr lang="en-MY" dirty="0"/>
              <a:t>Milton Bennett</a:t>
            </a:r>
          </a:p>
        </p:txBody>
      </p:sp>
    </p:spTree>
    <p:extLst>
      <p:ext uri="{BB962C8B-B14F-4D97-AF65-F5344CB8AC3E}">
        <p14:creationId xmlns:p14="http://schemas.microsoft.com/office/powerpoint/2010/main" val="1642549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8A356-D884-45B2-80A8-5DF22AFE2552}"/>
              </a:ext>
            </a:extLst>
          </p:cNvPr>
          <p:cNvSpPr>
            <a:spLocks noGrp="1"/>
          </p:cNvSpPr>
          <p:nvPr>
            <p:ph type="title"/>
          </p:nvPr>
        </p:nvSpPr>
        <p:spPr/>
        <p:txBody>
          <a:bodyPr/>
          <a:lstStyle/>
          <a:p>
            <a:r>
              <a:rPr lang="en-MY" dirty="0"/>
              <a:t>High vs Low Context Culture</a:t>
            </a:r>
          </a:p>
        </p:txBody>
      </p:sp>
      <p:pic>
        <p:nvPicPr>
          <p:cNvPr id="5" name="Picture 4">
            <a:extLst>
              <a:ext uri="{FF2B5EF4-FFF2-40B4-BE49-F238E27FC236}">
                <a16:creationId xmlns:a16="http://schemas.microsoft.com/office/drawing/2014/main" id="{F6FCEAF7-9A76-42C8-A0D1-5AB2404A9F65}"/>
              </a:ext>
            </a:extLst>
          </p:cNvPr>
          <p:cNvPicPr>
            <a:picLocks noChangeAspect="1"/>
          </p:cNvPicPr>
          <p:nvPr/>
        </p:nvPicPr>
        <p:blipFill>
          <a:blip r:embed="rId2"/>
          <a:stretch>
            <a:fillRect/>
          </a:stretch>
        </p:blipFill>
        <p:spPr>
          <a:xfrm>
            <a:off x="1403648" y="1988840"/>
            <a:ext cx="5624841" cy="3977035"/>
          </a:xfrm>
          <a:prstGeom prst="rect">
            <a:avLst/>
          </a:prstGeom>
        </p:spPr>
      </p:pic>
    </p:spTree>
    <p:extLst>
      <p:ext uri="{BB962C8B-B14F-4D97-AF65-F5344CB8AC3E}">
        <p14:creationId xmlns:p14="http://schemas.microsoft.com/office/powerpoint/2010/main" val="1050384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6A584-648E-42A6-AC4B-DA9624228CBB}"/>
              </a:ext>
            </a:extLst>
          </p:cNvPr>
          <p:cNvSpPr>
            <a:spLocks noGrp="1"/>
          </p:cNvSpPr>
          <p:nvPr>
            <p:ph type="title"/>
          </p:nvPr>
        </p:nvSpPr>
        <p:spPr/>
        <p:txBody>
          <a:bodyPr/>
          <a:lstStyle/>
          <a:p>
            <a:r>
              <a:rPr lang="en-MY" dirty="0"/>
              <a:t>Cross Cultural Training Methods</a:t>
            </a:r>
          </a:p>
        </p:txBody>
      </p:sp>
      <p:pic>
        <p:nvPicPr>
          <p:cNvPr id="5" name="Picture 4">
            <a:extLst>
              <a:ext uri="{FF2B5EF4-FFF2-40B4-BE49-F238E27FC236}">
                <a16:creationId xmlns:a16="http://schemas.microsoft.com/office/drawing/2014/main" id="{D9670B9F-220A-4419-9CF3-3F7780A3D671}"/>
              </a:ext>
            </a:extLst>
          </p:cNvPr>
          <p:cNvPicPr>
            <a:picLocks noChangeAspect="1"/>
          </p:cNvPicPr>
          <p:nvPr/>
        </p:nvPicPr>
        <p:blipFill>
          <a:blip r:embed="rId2"/>
          <a:stretch>
            <a:fillRect/>
          </a:stretch>
        </p:blipFill>
        <p:spPr>
          <a:xfrm>
            <a:off x="1691680" y="1562100"/>
            <a:ext cx="4828555" cy="5018087"/>
          </a:xfrm>
          <a:prstGeom prst="rect">
            <a:avLst/>
          </a:prstGeom>
        </p:spPr>
      </p:pic>
    </p:spTree>
    <p:extLst>
      <p:ext uri="{BB962C8B-B14F-4D97-AF65-F5344CB8AC3E}">
        <p14:creationId xmlns:p14="http://schemas.microsoft.com/office/powerpoint/2010/main" val="33482871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045B8-CC69-4580-816A-FBCC0FABD41A}"/>
              </a:ext>
            </a:extLst>
          </p:cNvPr>
          <p:cNvSpPr>
            <a:spLocks noGrp="1"/>
          </p:cNvSpPr>
          <p:nvPr>
            <p:ph type="title"/>
          </p:nvPr>
        </p:nvSpPr>
        <p:spPr/>
        <p:txBody>
          <a:bodyPr/>
          <a:lstStyle/>
          <a:p>
            <a:r>
              <a:rPr lang="en-MY" dirty="0"/>
              <a:t>Pre Departure Training</a:t>
            </a:r>
          </a:p>
        </p:txBody>
      </p:sp>
      <p:pic>
        <p:nvPicPr>
          <p:cNvPr id="4" name="Picture 3" descr="Figure 1.1: Example of Pre-Departure Training Source: Chew, J. (2004). Managing MNC Expatriates through Crises: A Challenge for International Human Resource Management, Research and Practice in Human Resource Management, 12(2), 1-30.">
            <a:extLst>
              <a:ext uri="{FF2B5EF4-FFF2-40B4-BE49-F238E27FC236}">
                <a16:creationId xmlns:a16="http://schemas.microsoft.com/office/drawing/2014/main" id="{00F4C679-5D57-4450-B2C0-C149B0B788A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97240" y="1605176"/>
            <a:ext cx="5976664" cy="5252824"/>
          </a:xfrm>
          <a:prstGeom prst="rect">
            <a:avLst/>
          </a:prstGeom>
          <a:noFill/>
          <a:ln>
            <a:noFill/>
          </a:ln>
        </p:spPr>
      </p:pic>
    </p:spTree>
    <p:extLst>
      <p:ext uri="{BB962C8B-B14F-4D97-AF65-F5344CB8AC3E}">
        <p14:creationId xmlns:p14="http://schemas.microsoft.com/office/powerpoint/2010/main" val="31347288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500020818"/>
              </p:ext>
            </p:extLst>
          </p:nvPr>
        </p:nvGraphicFramePr>
        <p:xfrm>
          <a:off x="827584" y="332656"/>
          <a:ext cx="7632848"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4385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B7666-5A51-498C-98BF-33B393746EC8}"/>
              </a:ext>
            </a:extLst>
          </p:cNvPr>
          <p:cNvSpPr>
            <a:spLocks noGrp="1"/>
          </p:cNvSpPr>
          <p:nvPr>
            <p:ph type="title"/>
          </p:nvPr>
        </p:nvSpPr>
        <p:spPr/>
        <p:txBody>
          <a:bodyPr/>
          <a:lstStyle/>
          <a:p>
            <a:r>
              <a:rPr lang="en-MY" dirty="0"/>
              <a:t>Global Mindset</a:t>
            </a:r>
          </a:p>
        </p:txBody>
      </p:sp>
      <p:sp>
        <p:nvSpPr>
          <p:cNvPr id="3" name="Content Placeholder 2">
            <a:extLst>
              <a:ext uri="{FF2B5EF4-FFF2-40B4-BE49-F238E27FC236}">
                <a16:creationId xmlns:a16="http://schemas.microsoft.com/office/drawing/2014/main" id="{84711A05-D4BF-484C-A9FF-46611530D8CD}"/>
              </a:ext>
            </a:extLst>
          </p:cNvPr>
          <p:cNvSpPr>
            <a:spLocks noGrp="1"/>
          </p:cNvSpPr>
          <p:nvPr>
            <p:ph idx="1"/>
          </p:nvPr>
        </p:nvSpPr>
        <p:spPr>
          <a:xfrm>
            <a:off x="683568" y="1600200"/>
            <a:ext cx="8003232" cy="4530725"/>
          </a:xfrm>
        </p:spPr>
        <p:txBody>
          <a:bodyPr/>
          <a:lstStyle/>
          <a:p>
            <a:pPr marL="0" indent="0">
              <a:buNone/>
            </a:pPr>
            <a:r>
              <a:rPr lang="en-MY" dirty="0"/>
              <a:t>A global mindset is a mix of individual attributes that enable an international assignee/expat to successfully influence those who are different from him</a:t>
            </a:r>
            <a:r>
              <a:rPr lang="en-MY"/>
              <a:t>/her</a:t>
            </a:r>
            <a:r>
              <a:rPr lang="en-MY" dirty="0"/>
              <a:t>. It is clear that without it, it is most difficult, if not impossible, for an expat to succeed in the international assignment. Global mindset consists of three major components: </a:t>
            </a:r>
          </a:p>
          <a:p>
            <a:r>
              <a:rPr lang="en-MY" dirty="0"/>
              <a:t>Intellectual capital, </a:t>
            </a:r>
          </a:p>
          <a:p>
            <a:r>
              <a:rPr lang="en-MY" dirty="0"/>
              <a:t>Psychological capital</a:t>
            </a:r>
          </a:p>
          <a:p>
            <a:r>
              <a:rPr lang="en-MY" dirty="0"/>
              <a:t>Social capital.</a:t>
            </a:r>
          </a:p>
        </p:txBody>
      </p:sp>
    </p:spTree>
    <p:extLst>
      <p:ext uri="{BB962C8B-B14F-4D97-AF65-F5344CB8AC3E}">
        <p14:creationId xmlns:p14="http://schemas.microsoft.com/office/powerpoint/2010/main" val="9831066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9C640-5F20-4372-AAAD-C0007D817AE7}"/>
              </a:ext>
            </a:extLst>
          </p:cNvPr>
          <p:cNvSpPr>
            <a:spLocks noGrp="1"/>
          </p:cNvSpPr>
          <p:nvPr>
            <p:ph type="title"/>
          </p:nvPr>
        </p:nvSpPr>
        <p:spPr/>
        <p:txBody>
          <a:bodyPr/>
          <a:lstStyle/>
          <a:p>
            <a:r>
              <a:rPr lang="en-MY" dirty="0"/>
              <a:t>Global Mindset</a:t>
            </a:r>
          </a:p>
        </p:txBody>
      </p:sp>
      <p:pic>
        <p:nvPicPr>
          <p:cNvPr id="5" name="Picture 4">
            <a:extLst>
              <a:ext uri="{FF2B5EF4-FFF2-40B4-BE49-F238E27FC236}">
                <a16:creationId xmlns:a16="http://schemas.microsoft.com/office/drawing/2014/main" id="{55A8197C-67AC-473C-869A-50067BFC695D}"/>
              </a:ext>
            </a:extLst>
          </p:cNvPr>
          <p:cNvPicPr>
            <a:picLocks noChangeAspect="1"/>
          </p:cNvPicPr>
          <p:nvPr/>
        </p:nvPicPr>
        <p:blipFill>
          <a:blip r:embed="rId2"/>
          <a:stretch>
            <a:fillRect/>
          </a:stretch>
        </p:blipFill>
        <p:spPr>
          <a:xfrm>
            <a:off x="1835696" y="1988840"/>
            <a:ext cx="5720622" cy="4252689"/>
          </a:xfrm>
          <a:prstGeom prst="rect">
            <a:avLst/>
          </a:prstGeom>
        </p:spPr>
      </p:pic>
    </p:spTree>
    <p:extLst>
      <p:ext uri="{BB962C8B-B14F-4D97-AF65-F5344CB8AC3E}">
        <p14:creationId xmlns:p14="http://schemas.microsoft.com/office/powerpoint/2010/main" val="1900803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C645-CE60-43DA-9D0E-F76B88D25206}"/>
              </a:ext>
            </a:extLst>
          </p:cNvPr>
          <p:cNvSpPr>
            <a:spLocks noGrp="1"/>
          </p:cNvSpPr>
          <p:nvPr>
            <p:ph type="title"/>
          </p:nvPr>
        </p:nvSpPr>
        <p:spPr/>
        <p:txBody>
          <a:bodyPr/>
          <a:lstStyle/>
          <a:p>
            <a:endParaRPr lang="en-MY"/>
          </a:p>
        </p:txBody>
      </p:sp>
      <p:sp>
        <p:nvSpPr>
          <p:cNvPr id="3" name="Content Placeholder 2">
            <a:extLst>
              <a:ext uri="{FF2B5EF4-FFF2-40B4-BE49-F238E27FC236}">
                <a16:creationId xmlns:a16="http://schemas.microsoft.com/office/drawing/2014/main" id="{46977F02-0A01-4E4B-8316-F51599FC7CCB}"/>
              </a:ext>
            </a:extLst>
          </p:cNvPr>
          <p:cNvSpPr>
            <a:spLocks noGrp="1"/>
          </p:cNvSpPr>
          <p:nvPr>
            <p:ph idx="1"/>
          </p:nvPr>
        </p:nvSpPr>
        <p:spPr/>
        <p:txBody>
          <a:bodyPr/>
          <a:lstStyle/>
          <a:p>
            <a:pPr marL="0" indent="0">
              <a:buNone/>
            </a:pPr>
            <a:r>
              <a:rPr lang="en-MY" sz="4000" dirty="0"/>
              <a:t>Questions</a:t>
            </a:r>
          </a:p>
        </p:txBody>
      </p:sp>
    </p:spTree>
    <p:extLst>
      <p:ext uri="{BB962C8B-B14F-4D97-AF65-F5344CB8AC3E}">
        <p14:creationId xmlns:p14="http://schemas.microsoft.com/office/powerpoint/2010/main" val="838754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F7F5-CBA7-4A9A-96B5-9CBC6A2E1B76}"/>
              </a:ext>
            </a:extLst>
          </p:cNvPr>
          <p:cNvSpPr>
            <a:spLocks noGrp="1"/>
          </p:cNvSpPr>
          <p:nvPr>
            <p:ph type="title"/>
          </p:nvPr>
        </p:nvSpPr>
        <p:spPr/>
        <p:txBody>
          <a:bodyPr/>
          <a:lstStyle/>
          <a:p>
            <a:r>
              <a:rPr lang="en-MY" dirty="0"/>
              <a:t>High context Culture</a:t>
            </a:r>
          </a:p>
        </p:txBody>
      </p:sp>
      <p:sp>
        <p:nvSpPr>
          <p:cNvPr id="3" name="Content Placeholder 2">
            <a:extLst>
              <a:ext uri="{FF2B5EF4-FFF2-40B4-BE49-F238E27FC236}">
                <a16:creationId xmlns:a16="http://schemas.microsoft.com/office/drawing/2014/main" id="{FDA62DCE-E19D-4A9E-BB2D-C6858A0C0C9E}"/>
              </a:ext>
            </a:extLst>
          </p:cNvPr>
          <p:cNvSpPr>
            <a:spLocks noGrp="1"/>
          </p:cNvSpPr>
          <p:nvPr>
            <p:ph idx="1"/>
          </p:nvPr>
        </p:nvSpPr>
        <p:spPr/>
        <p:txBody>
          <a:bodyPr/>
          <a:lstStyle/>
          <a:p>
            <a:pPr marL="0" indent="0">
              <a:buNone/>
            </a:pPr>
            <a:r>
              <a:rPr lang="en-MY" dirty="0"/>
              <a:t>High context refers to societies or groups where people have close connections over a long period of time. Many aspects of cultural </a:t>
            </a:r>
            <a:r>
              <a:rPr lang="en-MY" dirty="0" err="1"/>
              <a:t>behavior</a:t>
            </a:r>
            <a:r>
              <a:rPr lang="en-MY" dirty="0"/>
              <a:t> are, not made explicit, because most members know what to do and what to think from years of interaction with each other. High context is more common in Eastern cultures than in Western cultures.</a:t>
            </a:r>
          </a:p>
        </p:txBody>
      </p:sp>
    </p:spTree>
    <p:extLst>
      <p:ext uri="{BB962C8B-B14F-4D97-AF65-F5344CB8AC3E}">
        <p14:creationId xmlns:p14="http://schemas.microsoft.com/office/powerpoint/2010/main" val="3809270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EE470-A97B-49F5-935E-C244B81EE297}"/>
              </a:ext>
            </a:extLst>
          </p:cNvPr>
          <p:cNvSpPr>
            <a:spLocks noGrp="1"/>
          </p:cNvSpPr>
          <p:nvPr>
            <p:ph type="title"/>
          </p:nvPr>
        </p:nvSpPr>
        <p:spPr/>
        <p:txBody>
          <a:bodyPr/>
          <a:lstStyle/>
          <a:p>
            <a:r>
              <a:rPr lang="en-MY" dirty="0"/>
              <a:t>Low context Culture</a:t>
            </a:r>
          </a:p>
        </p:txBody>
      </p:sp>
      <p:sp>
        <p:nvSpPr>
          <p:cNvPr id="3" name="Content Placeholder 2">
            <a:extLst>
              <a:ext uri="{FF2B5EF4-FFF2-40B4-BE49-F238E27FC236}">
                <a16:creationId xmlns:a16="http://schemas.microsoft.com/office/drawing/2014/main" id="{05A41454-BF13-4A2C-99C6-5553A5F437C8}"/>
              </a:ext>
            </a:extLst>
          </p:cNvPr>
          <p:cNvSpPr>
            <a:spLocks noGrp="1"/>
          </p:cNvSpPr>
          <p:nvPr>
            <p:ph idx="1"/>
          </p:nvPr>
        </p:nvSpPr>
        <p:spPr/>
        <p:txBody>
          <a:bodyPr/>
          <a:lstStyle/>
          <a:p>
            <a:pPr marL="0" indent="0">
              <a:buNone/>
            </a:pPr>
            <a:r>
              <a:rPr lang="en-MY" dirty="0"/>
              <a:t>Low context refers to societies where people tend to have many connections but of shorter duration or for some specific reason. In these societies, cultural </a:t>
            </a:r>
            <a:r>
              <a:rPr lang="en-MY" dirty="0" err="1"/>
              <a:t>behavior</a:t>
            </a:r>
            <a:r>
              <a:rPr lang="en-MY" dirty="0"/>
              <a:t> and beliefs may need to be spelled out explicitly so that those coming into the cultural environment know how to behave.</a:t>
            </a:r>
          </a:p>
        </p:txBody>
      </p:sp>
    </p:spTree>
    <p:extLst>
      <p:ext uri="{BB962C8B-B14F-4D97-AF65-F5344CB8AC3E}">
        <p14:creationId xmlns:p14="http://schemas.microsoft.com/office/powerpoint/2010/main" val="1083227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129-5038-47F2-98BF-745226494BBC}"/>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98C037B2-28B2-4DC2-82D2-DB670F8E8C57}"/>
              </a:ext>
            </a:extLst>
          </p:cNvPr>
          <p:cNvSpPr>
            <a:spLocks noGrp="1"/>
          </p:cNvSpPr>
          <p:nvPr>
            <p:ph idx="1"/>
          </p:nvPr>
        </p:nvSpPr>
        <p:spPr/>
        <p:txBody>
          <a:bodyPr/>
          <a:lstStyle/>
          <a:p>
            <a:pPr marL="0" indent="0">
              <a:buNone/>
            </a:pPr>
            <a:r>
              <a:rPr lang="en-MY" dirty="0"/>
              <a:t>An example of a high-context national culture is</a:t>
            </a:r>
          </a:p>
          <a:p>
            <a:pPr marL="0" indent="0">
              <a:buNone/>
            </a:pPr>
            <a:r>
              <a:rPr lang="en-MY" dirty="0"/>
              <a:t>a) United Kingdom.</a:t>
            </a:r>
          </a:p>
          <a:p>
            <a:pPr marL="0" indent="0">
              <a:buNone/>
            </a:pPr>
            <a:r>
              <a:rPr lang="en-MY" dirty="0"/>
              <a:t>b) Canada.</a:t>
            </a:r>
          </a:p>
          <a:p>
            <a:pPr marL="0" indent="0">
              <a:buNone/>
            </a:pPr>
            <a:r>
              <a:rPr lang="en-MY" dirty="0"/>
              <a:t>c) United States.</a:t>
            </a:r>
          </a:p>
          <a:p>
            <a:pPr marL="0" indent="0">
              <a:buNone/>
            </a:pPr>
            <a:r>
              <a:rPr lang="en-MY" dirty="0"/>
              <a:t>d) Japan.</a:t>
            </a:r>
          </a:p>
          <a:p>
            <a:pPr marL="0" indent="0">
              <a:buNone/>
            </a:pPr>
            <a:endParaRPr lang="en-MY" dirty="0"/>
          </a:p>
        </p:txBody>
      </p:sp>
    </p:spTree>
    <p:extLst>
      <p:ext uri="{BB962C8B-B14F-4D97-AF65-F5344CB8AC3E}">
        <p14:creationId xmlns:p14="http://schemas.microsoft.com/office/powerpoint/2010/main" val="137301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51A64-CEEB-48F1-8692-547FB8832B17}"/>
              </a:ext>
            </a:extLst>
          </p:cNvPr>
          <p:cNvSpPr>
            <a:spLocks noGrp="1"/>
          </p:cNvSpPr>
          <p:nvPr>
            <p:ph type="title"/>
          </p:nvPr>
        </p:nvSpPr>
        <p:spPr/>
        <p:txBody>
          <a:bodyPr/>
          <a:lstStyle/>
          <a:p>
            <a:r>
              <a:rPr lang="en-MY" dirty="0"/>
              <a:t>Answer # </a:t>
            </a:r>
          </a:p>
        </p:txBody>
      </p:sp>
      <p:sp>
        <p:nvSpPr>
          <p:cNvPr id="3" name="Content Placeholder 2">
            <a:extLst>
              <a:ext uri="{FF2B5EF4-FFF2-40B4-BE49-F238E27FC236}">
                <a16:creationId xmlns:a16="http://schemas.microsoft.com/office/drawing/2014/main" id="{471086F2-F659-4C07-A65E-CDDE3AD51CA9}"/>
              </a:ext>
            </a:extLst>
          </p:cNvPr>
          <p:cNvSpPr>
            <a:spLocks noGrp="1"/>
          </p:cNvSpPr>
          <p:nvPr>
            <p:ph idx="1"/>
          </p:nvPr>
        </p:nvSpPr>
        <p:spPr/>
        <p:txBody>
          <a:bodyPr/>
          <a:lstStyle/>
          <a:p>
            <a:r>
              <a:rPr lang="en-MY" dirty="0"/>
              <a:t>Option D</a:t>
            </a:r>
          </a:p>
        </p:txBody>
      </p:sp>
    </p:spTree>
    <p:extLst>
      <p:ext uri="{BB962C8B-B14F-4D97-AF65-F5344CB8AC3E}">
        <p14:creationId xmlns:p14="http://schemas.microsoft.com/office/powerpoint/2010/main" val="219734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Question # </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In low-context cultures, the focus of communication is on :</a:t>
            </a:r>
          </a:p>
          <a:p>
            <a:pPr marL="0" indent="0">
              <a:buNone/>
            </a:pPr>
            <a:r>
              <a:rPr lang="en-MY" dirty="0"/>
              <a:t>a) cultural filters.</a:t>
            </a:r>
          </a:p>
          <a:p>
            <a:pPr marL="0" indent="0">
              <a:buNone/>
            </a:pPr>
            <a:r>
              <a:rPr lang="en-MY" dirty="0"/>
              <a:t>b) words.</a:t>
            </a:r>
          </a:p>
          <a:p>
            <a:pPr marL="0" indent="0">
              <a:buNone/>
            </a:pPr>
            <a:r>
              <a:rPr lang="en-MY" dirty="0"/>
              <a:t>c) nonverbal cues.</a:t>
            </a:r>
          </a:p>
          <a:p>
            <a:pPr marL="0" indent="0">
              <a:buNone/>
            </a:pPr>
            <a:r>
              <a:rPr lang="en-MY" dirty="0"/>
              <a:t>d) relationships.</a:t>
            </a:r>
          </a:p>
          <a:p>
            <a:pPr marL="0" indent="0">
              <a:buNone/>
            </a:pPr>
            <a:endParaRPr lang="en-MY" dirty="0"/>
          </a:p>
        </p:txBody>
      </p:sp>
    </p:spTree>
    <p:extLst>
      <p:ext uri="{BB962C8B-B14F-4D97-AF65-F5344CB8AC3E}">
        <p14:creationId xmlns:p14="http://schemas.microsoft.com/office/powerpoint/2010/main" val="3923485369"/>
      </p:ext>
    </p:extLst>
  </p:cSld>
  <p:clrMapOvr>
    <a:masterClrMapping/>
  </p:clrMapOvr>
</p:sld>
</file>

<file path=ppt/theme/theme1.xml><?xml version="1.0" encoding="utf-8"?>
<a:theme xmlns:a="http://schemas.openxmlformats.org/drawingml/2006/main" name="Office Theme">
  <a:themeElements>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Office Them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Office Them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Office Them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Office Them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tf10203777</Template>
  <TotalTime>2105</TotalTime>
  <Words>1921</Words>
  <Application>Microsoft Office PowerPoint</Application>
  <PresentationFormat>On-screen Show (4:3)</PresentationFormat>
  <Paragraphs>173</Paragraphs>
  <Slides>45</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Times New Roman</vt:lpstr>
      <vt:lpstr>Wingdings</vt:lpstr>
      <vt:lpstr>Office Theme</vt:lpstr>
      <vt:lpstr>WORKPLACE CULTURE - II</vt:lpstr>
      <vt:lpstr>PowerPoint Presentation</vt:lpstr>
      <vt:lpstr>Edward Hall’s Cultural dimensions</vt:lpstr>
      <vt:lpstr>High vs Low Context Culture</vt:lpstr>
      <vt:lpstr>High context Culture</vt:lpstr>
      <vt:lpstr>Low context Culture</vt:lpstr>
      <vt:lpstr>Question # </vt:lpstr>
      <vt:lpstr>Answer # </vt:lpstr>
      <vt:lpstr>Question # </vt:lpstr>
      <vt:lpstr>Answer # </vt:lpstr>
      <vt:lpstr>PowerPoint Presentation</vt:lpstr>
      <vt:lpstr>Theory of the Three R's</vt:lpstr>
      <vt:lpstr>Respect – 3R’s</vt:lpstr>
      <vt:lpstr>Reconciliation – 3 R’s</vt:lpstr>
      <vt:lpstr>PowerPoint Presentation</vt:lpstr>
      <vt:lpstr>Merging Culture</vt:lpstr>
      <vt:lpstr>Cross Cultural Adaptation</vt:lpstr>
      <vt:lpstr>Cross Cultural Adaptation Stages</vt:lpstr>
      <vt:lpstr>The “U-Shaped” Curve hypothesis</vt:lpstr>
      <vt:lpstr>The “U” Shaped Curve</vt:lpstr>
      <vt:lpstr>Stages of Acculturation</vt:lpstr>
      <vt:lpstr>Stages of Acculturation</vt:lpstr>
      <vt:lpstr>Culture Shock Adjustment</vt:lpstr>
      <vt:lpstr>Reverse Culture Shock</vt:lpstr>
      <vt:lpstr>The Gullahorn “W Curve” Transition Model</vt:lpstr>
      <vt:lpstr>PowerPoint Presentation</vt:lpstr>
      <vt:lpstr>Cross-Cultural Differences</vt:lpstr>
      <vt:lpstr>1. Different Communication Styles</vt:lpstr>
      <vt:lpstr>2. Different Attitudes Toward Conflict</vt:lpstr>
      <vt:lpstr>3. Different Approaches to Completing Tasks</vt:lpstr>
      <vt:lpstr>4. Different Decision-Making Styles</vt:lpstr>
      <vt:lpstr>5. Different Attitudes Toward Disclosure</vt:lpstr>
      <vt:lpstr>6. Different Approaches to Knowing</vt:lpstr>
      <vt:lpstr>Question # </vt:lpstr>
      <vt:lpstr>Answer # </vt:lpstr>
      <vt:lpstr>PowerPoint Presentation</vt:lpstr>
      <vt:lpstr>Cultural Sensitivity</vt:lpstr>
      <vt:lpstr>Commonly held assumptions about national cultural differences</vt:lpstr>
      <vt:lpstr>Intercultural Sensitivity</vt:lpstr>
      <vt:lpstr>Cross Cultural Training Methods</vt:lpstr>
      <vt:lpstr>Pre Departure Training</vt:lpstr>
      <vt:lpstr>PowerPoint Presentation</vt:lpstr>
      <vt:lpstr>Global Mindset</vt:lpstr>
      <vt:lpstr>Global Mindset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Venkatesan Muraledharan</dc:creator>
  <cp:keywords/>
  <dc:description/>
  <cp:lastModifiedBy>Venkatesan Muraledharan</cp:lastModifiedBy>
  <cp:revision>57</cp:revision>
  <cp:lastPrinted>1601-01-01T00:00:00Z</cp:lastPrinted>
  <dcterms:created xsi:type="dcterms:W3CDTF">2020-07-09T15:12:46Z</dcterms:created>
  <dcterms:modified xsi:type="dcterms:W3CDTF">2021-12-11T10:11:31Z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TC102037771033</vt:lpwstr>
  </property>
</Properties>
</file>