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54"/>
  </p:notesMasterIdLst>
  <p:handoutMasterIdLst>
    <p:handoutMasterId r:id="rId55"/>
  </p:handoutMasterIdLst>
  <p:sldIdLst>
    <p:sldId id="256" r:id="rId2"/>
    <p:sldId id="387" r:id="rId3"/>
    <p:sldId id="258" r:id="rId4"/>
    <p:sldId id="259" r:id="rId5"/>
    <p:sldId id="260" r:id="rId6"/>
    <p:sldId id="298" r:id="rId7"/>
    <p:sldId id="261" r:id="rId8"/>
    <p:sldId id="389" r:id="rId9"/>
    <p:sldId id="262" r:id="rId10"/>
    <p:sldId id="263" r:id="rId11"/>
    <p:sldId id="390" r:id="rId12"/>
    <p:sldId id="391" r:id="rId13"/>
    <p:sldId id="266" r:id="rId14"/>
    <p:sldId id="297" r:id="rId15"/>
    <p:sldId id="264" r:id="rId16"/>
    <p:sldId id="265" r:id="rId17"/>
    <p:sldId id="406" r:id="rId18"/>
    <p:sldId id="267" r:id="rId19"/>
    <p:sldId id="268" r:id="rId20"/>
    <p:sldId id="269" r:id="rId21"/>
    <p:sldId id="397" r:id="rId22"/>
    <p:sldId id="398" r:id="rId23"/>
    <p:sldId id="270" r:id="rId24"/>
    <p:sldId id="271" r:id="rId25"/>
    <p:sldId id="395" r:id="rId26"/>
    <p:sldId id="396" r:id="rId27"/>
    <p:sldId id="272" r:id="rId28"/>
    <p:sldId id="399" r:id="rId29"/>
    <p:sldId id="400" r:id="rId30"/>
    <p:sldId id="273" r:id="rId31"/>
    <p:sldId id="299" r:id="rId32"/>
    <p:sldId id="300" r:id="rId33"/>
    <p:sldId id="407" r:id="rId34"/>
    <p:sldId id="274" r:id="rId35"/>
    <p:sldId id="275" r:id="rId36"/>
    <p:sldId id="401" r:id="rId37"/>
    <p:sldId id="402" r:id="rId38"/>
    <p:sldId id="276" r:id="rId39"/>
    <p:sldId id="277" r:id="rId40"/>
    <p:sldId id="278" r:id="rId41"/>
    <p:sldId id="403" r:id="rId42"/>
    <p:sldId id="404" r:id="rId43"/>
    <p:sldId id="279" r:id="rId44"/>
    <p:sldId id="303" r:id="rId45"/>
    <p:sldId id="405" r:id="rId46"/>
    <p:sldId id="280" r:id="rId47"/>
    <p:sldId id="281" r:id="rId48"/>
    <p:sldId id="282" r:id="rId49"/>
    <p:sldId id="283" r:id="rId50"/>
    <p:sldId id="284" r:id="rId51"/>
    <p:sldId id="285" r:id="rId52"/>
    <p:sldId id="293" r:id="rId53"/>
  </p:sldIdLst>
  <p:sldSz cx="9144000" cy="6858000" type="screen4x3"/>
  <p:notesSz cx="6858000" cy="9144000"/>
  <p:defaultTextStyle>
    <a:defPPr>
      <a:defRPr lang="en-MY"/>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660" autoAdjust="0"/>
  </p:normalViewPr>
  <p:slideViewPr>
    <p:cSldViewPr>
      <p:cViewPr varScale="1">
        <p:scale>
          <a:sx n="68" d="100"/>
          <a:sy n="68" d="100"/>
        </p:scale>
        <p:origin x="14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dgm:spPr>
        <a:solidFill>
          <a:srgbClr val="FFFFFF"/>
        </a:solidFill>
      </dgm:spPr>
      <dgm:t>
        <a:bodyPr/>
        <a:lstStyle/>
        <a:p>
          <a:r>
            <a:rPr lang="en-MY" dirty="0">
              <a:solidFill>
                <a:schemeClr val="tx1"/>
              </a:solidFill>
            </a:rPr>
            <a:t>Extraterritorial Laws</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54AA76A3-6F56-4C06-A33D-8BF49A89C2A1}">
      <dgm:prSet phldrT="[Text]"/>
      <dgm:spPr>
        <a:solidFill>
          <a:schemeClr val="accent4">
            <a:lumMod val="50000"/>
            <a:lumOff val="50000"/>
          </a:schemeClr>
        </a:solidFill>
      </dgm:spPr>
      <dgm:t>
        <a:bodyPr/>
        <a:lstStyle/>
        <a:p>
          <a:r>
            <a:rPr lang="en-MY" dirty="0">
              <a:solidFill>
                <a:schemeClr val="accent3"/>
              </a:solidFill>
            </a:rPr>
            <a:t>HR Risk Management</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933CC472-8576-48F2-94A3-EFF8045BBD62}">
      <dgm:prSet phldrT="[Text]"/>
      <dgm:spPr>
        <a:solidFill>
          <a:srgbClr val="FFFFFF"/>
        </a:solidFill>
      </dgm:spPr>
      <dgm:t>
        <a:bodyPr/>
        <a:lstStyle/>
        <a:p>
          <a:r>
            <a:rPr lang="en-MY" dirty="0">
              <a:solidFill>
                <a:schemeClr val="tx1"/>
              </a:solidFill>
            </a:rPr>
            <a:t>Employee Records and Data</a:t>
          </a: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3" custLinFactNeighborY="1762">
        <dgm:presLayoutVars>
          <dgm:chMax val="0"/>
          <dgm:bulletEnabled val="1"/>
        </dgm:presLayoutVars>
      </dgm:prSet>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3">
        <dgm:presLayoutVars>
          <dgm:chMax val="0"/>
          <dgm:bulletEnabled val="1"/>
        </dgm:presLayoutVars>
      </dgm:prSet>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3">
        <dgm:presLayoutVars>
          <dgm:chMax val="0"/>
          <dgm:bulletEnabled val="1"/>
        </dgm:presLayoutVars>
      </dgm:prSet>
      <dgm:spPr/>
    </dgm:pt>
  </dgm:ptLst>
  <dgm:cxnLst>
    <dgm:cxn modelId="{51C56D21-80FC-426A-9242-A5328CC70A7E}" srcId="{703D4D02-5513-427D-B6E9-B2E187EE0C3A}" destId="{6F996A8B-0DA8-4C7F-A559-FC37973A2FE9}" srcOrd="1" destOrd="0" parTransId="{2CBE4AB1-3A56-4F83-BB37-4E0A2F0BCD4B}" sibTransId="{E9035AF7-8F94-41FB-A73D-D61692A6D937}"/>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F2072CEA-3E56-46B1-BFC0-98E5D870EE59}" type="presOf" srcId="{933CC472-8576-48F2-94A3-EFF8045BBD62}" destId="{7650BE21-D677-430A-AB3A-5F36F806E362}" srcOrd="0" destOrd="0" presId="urn:microsoft.com/office/officeart/2005/8/layout/vList2"/>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79070" tIns="179070" rIns="179070" bIns="179070" numCol="1" spcCol="1270" anchor="ctr" anchorCtr="0"/>
        <a:lstStyle/>
        <a:p>
          <a:pPr marL="0" lvl="0" indent="0" algn="l" defTabSz="2089150">
            <a:lnSpc>
              <a:spcPct val="90000"/>
            </a:lnSpc>
            <a:spcBef>
              <a:spcPct val="0"/>
            </a:spcBef>
            <a:spcAft>
              <a:spcPct val="35000"/>
            </a:spcAft>
            <a:buNone/>
          </a:pPr>
          <a:r>
            <a:rPr lang="en-MY" sz="4700" kern="1200" dirty="0">
              <a:solidFill>
                <a:srgbClr val="FFFFEE"/>
              </a:solidFill>
              <a:latin typeface="Arial"/>
              <a:ea typeface="+mn-ea"/>
              <a:cs typeface="+mn-cs"/>
            </a:rPr>
            <a:t>Extraterritorial Laws</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79070" tIns="179070" rIns="179070" bIns="179070" numCol="1" spcCol="1270" anchor="ctr" anchorCtr="0"/>
        <a:lstStyle/>
        <a:p>
          <a:pPr marL="0" lvl="0" indent="0" algn="l" defTabSz="2089150">
            <a:lnSpc>
              <a:spcPct val="90000"/>
            </a:lnSpc>
            <a:spcBef>
              <a:spcPct val="0"/>
            </a:spcBef>
            <a:spcAft>
              <a:spcPct val="35000"/>
            </a:spcAft>
            <a:buNone/>
          </a:pPr>
          <a:r>
            <a:rPr lang="en-MY" sz="4700" kern="1200" dirty="0">
              <a:solidFill>
                <a:srgbClr val="000000"/>
              </a:solidFill>
              <a:latin typeface="Arial"/>
              <a:ea typeface="+mn-ea"/>
              <a:cs typeface="+mn-cs"/>
            </a:rPr>
            <a:t>HR Risk Management</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933CC472-8576-48F2-94A3-EFF8045BBD62}">
      <dgm:prSet phldrT="[Text]"/>
      <dgm:spPr>
        <a:solidFill>
          <a:srgbClr val="FFFFFF"/>
        </a:solidFill>
      </dgm:spPr>
      <dgm:t>
        <a:bodyPr/>
        <a:lstStyle/>
        <a:p>
          <a:r>
            <a:rPr lang="en-MY" dirty="0">
              <a:solidFill>
                <a:schemeClr val="tx1"/>
              </a:solidFill>
            </a:rPr>
            <a:t>Employee Records and Data</a:t>
          </a: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3" custLinFactNeighborY="1762">
        <dgm:presLayoutVars>
          <dgm:chMax val="0"/>
          <dgm:bulletEnabled val="1"/>
        </dgm:presLayoutVars>
      </dgm:prSet>
      <dgm:spPr>
        <a:xfrm>
          <a:off x="0" y="53529"/>
          <a:ext cx="8136904" cy="1099800"/>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3">
        <dgm:presLayoutVars>
          <dgm:chMax val="0"/>
          <dgm:bulletEnabled val="1"/>
        </dgm:presLayoutVars>
      </dgm:prSet>
      <dgm:spPr>
        <a:xfrm>
          <a:off x="0" y="1286304"/>
          <a:ext cx="8136904" cy="1099800"/>
        </a:xfrm>
        <a:prstGeom prst="roundRect">
          <a:avLst/>
        </a:prstGeom>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3">
        <dgm:presLayoutVars>
          <dgm:chMax val="0"/>
          <dgm:bulletEnabled val="1"/>
        </dgm:presLayoutVars>
      </dgm:prSet>
      <dgm:spPr/>
    </dgm:pt>
  </dgm:ptLst>
  <dgm:cxnLst>
    <dgm:cxn modelId="{51C56D21-80FC-426A-9242-A5328CC70A7E}" srcId="{703D4D02-5513-427D-B6E9-B2E187EE0C3A}" destId="{6F996A8B-0DA8-4C7F-A559-FC37973A2FE9}" srcOrd="1" destOrd="0" parTransId="{2CBE4AB1-3A56-4F83-BB37-4E0A2F0BCD4B}" sibTransId="{E9035AF7-8F94-41FB-A73D-D61692A6D937}"/>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F2072CEA-3E56-46B1-BFC0-98E5D870EE59}" type="presOf" srcId="{933CC472-8576-48F2-94A3-EFF8045BBD62}" destId="{7650BE21-D677-430A-AB3A-5F36F806E362}" srcOrd="0" destOrd="0" presId="urn:microsoft.com/office/officeart/2005/8/layout/vList2"/>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3D4D02-5513-427D-B6E9-B2E187EE0C3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MY"/>
        </a:p>
      </dgm:t>
    </dgm:pt>
    <dgm:pt modelId="{6F996A8B-0DA8-4C7F-A559-FC37973A2FE9}">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79070" tIns="179070" rIns="179070" bIns="179070" numCol="1" spcCol="1270" anchor="ctr" anchorCtr="0"/>
        <a:lstStyle/>
        <a:p>
          <a:pPr marL="0" lvl="0" indent="0" algn="l" defTabSz="2089150">
            <a:lnSpc>
              <a:spcPct val="90000"/>
            </a:lnSpc>
            <a:spcBef>
              <a:spcPct val="0"/>
            </a:spcBef>
            <a:spcAft>
              <a:spcPct val="35000"/>
            </a:spcAft>
            <a:buNone/>
          </a:pPr>
          <a:r>
            <a:rPr lang="en-MY" sz="4700" kern="1200" dirty="0">
              <a:solidFill>
                <a:srgbClr val="000000"/>
              </a:solidFill>
              <a:latin typeface="Arial"/>
              <a:ea typeface="+mn-ea"/>
              <a:cs typeface="+mn-cs"/>
            </a:rPr>
            <a:t>Extraterritorial Laws</a:t>
          </a:r>
        </a:p>
      </dgm:t>
    </dgm:pt>
    <dgm:pt modelId="{2CBE4AB1-3A56-4F83-BB37-4E0A2F0BCD4B}" type="parTrans" cxnId="{51C56D21-80FC-426A-9242-A5328CC70A7E}">
      <dgm:prSet/>
      <dgm:spPr/>
      <dgm:t>
        <a:bodyPr/>
        <a:lstStyle/>
        <a:p>
          <a:endParaRPr lang="en-MY"/>
        </a:p>
      </dgm:t>
    </dgm:pt>
    <dgm:pt modelId="{E9035AF7-8F94-41FB-A73D-D61692A6D937}" type="sibTrans" cxnId="{51C56D21-80FC-426A-9242-A5328CC70A7E}">
      <dgm:prSet/>
      <dgm:spPr/>
      <dgm:t>
        <a:bodyPr/>
        <a:lstStyle/>
        <a:p>
          <a:endParaRPr lang="en-MY"/>
        </a:p>
      </dgm:t>
    </dgm:pt>
    <dgm:pt modelId="{54AA76A3-6F56-4C06-A33D-8BF49A89C2A1}">
      <dgm:prSet phldrT="[Text]" custT="1"/>
      <dgm:spPr>
        <a:solidFill>
          <a:srgbClr val="FFFFFF"/>
        </a:solidFill>
        <a:ln w="12700" cap="flat" cmpd="sng" algn="ctr">
          <a:solidFill>
            <a:srgbClr val="FFFFE1">
              <a:hueOff val="0"/>
              <a:satOff val="0"/>
              <a:lumOff val="0"/>
              <a:alphaOff val="0"/>
            </a:srgbClr>
          </a:solidFill>
          <a:prstDash val="solid"/>
          <a:miter lim="800000"/>
        </a:ln>
        <a:effectLst/>
      </dgm:spPr>
      <dgm:t>
        <a:bodyPr spcFirstLastPara="0" vert="horz" wrap="square" lIns="179070" tIns="179070" rIns="179070" bIns="179070" numCol="1" spcCol="1270" anchor="ctr" anchorCtr="0"/>
        <a:lstStyle/>
        <a:p>
          <a:pPr marL="0" lvl="0" indent="0" algn="l" defTabSz="2089150">
            <a:lnSpc>
              <a:spcPct val="90000"/>
            </a:lnSpc>
            <a:spcBef>
              <a:spcPct val="0"/>
            </a:spcBef>
            <a:spcAft>
              <a:spcPct val="35000"/>
            </a:spcAft>
            <a:buNone/>
          </a:pPr>
          <a:r>
            <a:rPr lang="en-MY" sz="4700" kern="1200" dirty="0">
              <a:solidFill>
                <a:srgbClr val="000000"/>
              </a:solidFill>
              <a:latin typeface="Arial"/>
              <a:ea typeface="+mn-ea"/>
              <a:cs typeface="+mn-cs"/>
            </a:rPr>
            <a:t>HR Risk Management</a:t>
          </a:r>
        </a:p>
      </dgm:t>
    </dgm:pt>
    <dgm:pt modelId="{5E9A3917-59D8-40FD-8325-491FF5AEFEC5}" type="sibTrans" cxnId="{8439ACDD-E0CE-4443-A55B-3A7625F1BE85}">
      <dgm:prSet/>
      <dgm:spPr/>
      <dgm:t>
        <a:bodyPr/>
        <a:lstStyle/>
        <a:p>
          <a:endParaRPr lang="en-MY"/>
        </a:p>
      </dgm:t>
    </dgm:pt>
    <dgm:pt modelId="{707427D2-1F8E-4247-957C-EEBAFE1AABB5}" type="parTrans" cxnId="{8439ACDD-E0CE-4443-A55B-3A7625F1BE85}">
      <dgm:prSet/>
      <dgm:spPr/>
      <dgm:t>
        <a:bodyPr/>
        <a:lstStyle/>
        <a:p>
          <a:endParaRPr lang="en-MY"/>
        </a:p>
      </dgm:t>
    </dgm:pt>
    <dgm:pt modelId="{933CC472-8576-48F2-94A3-EFF8045BBD62}">
      <dgm:prSet phldrT="[Text]" custT="1"/>
      <dgm:spPr>
        <a:solidFill>
          <a:srgbClr val="000000">
            <a:lumMod val="50000"/>
            <a:lumOff val="50000"/>
          </a:srgbClr>
        </a:solidFill>
        <a:ln w="12700" cap="flat" cmpd="sng" algn="ctr">
          <a:solidFill>
            <a:srgbClr val="FFFFE1">
              <a:hueOff val="0"/>
              <a:satOff val="0"/>
              <a:lumOff val="0"/>
              <a:alphaOff val="0"/>
            </a:srgbClr>
          </a:solidFill>
          <a:prstDash val="solid"/>
          <a:miter lim="800000"/>
        </a:ln>
        <a:effectLst/>
      </dgm:spPr>
      <dgm:t>
        <a:bodyPr spcFirstLastPara="0" vert="horz" wrap="square" lIns="179070" tIns="179070" rIns="179070" bIns="179070" numCol="1" spcCol="1270" anchor="ctr" anchorCtr="0"/>
        <a:lstStyle/>
        <a:p>
          <a:pPr marL="0" lvl="0" indent="0" algn="l" defTabSz="2089150">
            <a:lnSpc>
              <a:spcPct val="90000"/>
            </a:lnSpc>
            <a:spcBef>
              <a:spcPct val="0"/>
            </a:spcBef>
            <a:spcAft>
              <a:spcPct val="35000"/>
            </a:spcAft>
            <a:buNone/>
          </a:pPr>
          <a:r>
            <a:rPr lang="en-MY" sz="4700" kern="1200" dirty="0">
              <a:solidFill>
                <a:srgbClr val="FFFFEE"/>
              </a:solidFill>
              <a:latin typeface="Arial"/>
              <a:ea typeface="+mn-ea"/>
              <a:cs typeface="+mn-cs"/>
            </a:rPr>
            <a:t>Employee Records and Data</a:t>
          </a:r>
        </a:p>
      </dgm:t>
    </dgm:pt>
    <dgm:pt modelId="{383ED4F1-E02D-4EB2-BF5E-1BD064C358E1}" type="parTrans" cxnId="{AC7DB9BB-A009-4377-9FA5-18FD3CCB571F}">
      <dgm:prSet/>
      <dgm:spPr/>
      <dgm:t>
        <a:bodyPr/>
        <a:lstStyle/>
        <a:p>
          <a:endParaRPr lang="en-MY"/>
        </a:p>
      </dgm:t>
    </dgm:pt>
    <dgm:pt modelId="{74BB60C3-AA80-4DC6-948E-AAB1F6F43C29}" type="sibTrans" cxnId="{AC7DB9BB-A009-4377-9FA5-18FD3CCB571F}">
      <dgm:prSet/>
      <dgm:spPr/>
      <dgm:t>
        <a:bodyPr/>
        <a:lstStyle/>
        <a:p>
          <a:endParaRPr lang="en-MY"/>
        </a:p>
      </dgm:t>
    </dgm:pt>
    <dgm:pt modelId="{CC8763B3-4621-4666-B669-3C5BA2A30DBE}" type="pres">
      <dgm:prSet presAssocID="{703D4D02-5513-427D-B6E9-B2E187EE0C3A}" presName="linear" presStyleCnt="0">
        <dgm:presLayoutVars>
          <dgm:animLvl val="lvl"/>
          <dgm:resizeHandles val="exact"/>
        </dgm:presLayoutVars>
      </dgm:prSet>
      <dgm:spPr/>
    </dgm:pt>
    <dgm:pt modelId="{B2F358A6-2EFE-4558-94D7-B86EC5050C91}" type="pres">
      <dgm:prSet presAssocID="{54AA76A3-6F56-4C06-A33D-8BF49A89C2A1}" presName="parentText" presStyleLbl="node1" presStyleIdx="0" presStyleCnt="3" custLinFactNeighborY="1762">
        <dgm:presLayoutVars>
          <dgm:chMax val="0"/>
          <dgm:bulletEnabled val="1"/>
        </dgm:presLayoutVars>
      </dgm:prSet>
      <dgm:spPr>
        <a:xfrm>
          <a:off x="0" y="53529"/>
          <a:ext cx="8136904" cy="1099800"/>
        </a:xfrm>
        <a:prstGeom prst="roundRect">
          <a:avLst/>
        </a:prstGeom>
      </dgm:spPr>
    </dgm:pt>
    <dgm:pt modelId="{D10E9AD5-6E9D-453C-BF76-07F1B701D45A}" type="pres">
      <dgm:prSet presAssocID="{5E9A3917-59D8-40FD-8325-491FF5AEFEC5}" presName="spacer" presStyleCnt="0"/>
      <dgm:spPr/>
    </dgm:pt>
    <dgm:pt modelId="{04765EF5-9D12-4272-82A1-954A0BCA8F51}" type="pres">
      <dgm:prSet presAssocID="{6F996A8B-0DA8-4C7F-A559-FC37973A2FE9}" presName="parentText" presStyleLbl="node1" presStyleIdx="1" presStyleCnt="3">
        <dgm:presLayoutVars>
          <dgm:chMax val="0"/>
          <dgm:bulletEnabled val="1"/>
        </dgm:presLayoutVars>
      </dgm:prSet>
      <dgm:spPr>
        <a:xfrm>
          <a:off x="0" y="1283964"/>
          <a:ext cx="8136904" cy="1104480"/>
        </a:xfrm>
        <a:prstGeom prst="roundRect">
          <a:avLst/>
        </a:prstGeom>
      </dgm:spPr>
    </dgm:pt>
    <dgm:pt modelId="{F469EEAB-D6C4-4819-87AB-16A7C500F8FD}" type="pres">
      <dgm:prSet presAssocID="{E9035AF7-8F94-41FB-A73D-D61692A6D937}" presName="spacer" presStyleCnt="0"/>
      <dgm:spPr/>
    </dgm:pt>
    <dgm:pt modelId="{7650BE21-D677-430A-AB3A-5F36F806E362}" type="pres">
      <dgm:prSet presAssocID="{933CC472-8576-48F2-94A3-EFF8045BBD62}" presName="parentText" presStyleLbl="node1" presStyleIdx="2" presStyleCnt="3">
        <dgm:presLayoutVars>
          <dgm:chMax val="0"/>
          <dgm:bulletEnabled val="1"/>
        </dgm:presLayoutVars>
      </dgm:prSet>
      <dgm:spPr>
        <a:xfrm>
          <a:off x="0" y="2521464"/>
          <a:ext cx="8136904" cy="1099800"/>
        </a:xfrm>
        <a:prstGeom prst="roundRect">
          <a:avLst/>
        </a:prstGeom>
      </dgm:spPr>
    </dgm:pt>
  </dgm:ptLst>
  <dgm:cxnLst>
    <dgm:cxn modelId="{51C56D21-80FC-426A-9242-A5328CC70A7E}" srcId="{703D4D02-5513-427D-B6E9-B2E187EE0C3A}" destId="{6F996A8B-0DA8-4C7F-A559-FC37973A2FE9}" srcOrd="1" destOrd="0" parTransId="{2CBE4AB1-3A56-4F83-BB37-4E0A2F0BCD4B}" sibTransId="{E9035AF7-8F94-41FB-A73D-D61692A6D937}"/>
    <dgm:cxn modelId="{D8E5245F-5877-4C75-AFFC-4398745AE7C0}" type="presOf" srcId="{54AA76A3-6F56-4C06-A33D-8BF49A89C2A1}" destId="{B2F358A6-2EFE-4558-94D7-B86EC5050C91}" srcOrd="0" destOrd="0" presId="urn:microsoft.com/office/officeart/2005/8/layout/vList2"/>
    <dgm:cxn modelId="{E716A953-B5FB-4A87-9999-E57FF3BF03B0}" type="presOf" srcId="{6F996A8B-0DA8-4C7F-A559-FC37973A2FE9}" destId="{04765EF5-9D12-4272-82A1-954A0BCA8F51}" srcOrd="0" destOrd="0" presId="urn:microsoft.com/office/officeart/2005/8/layout/vList2"/>
    <dgm:cxn modelId="{AC7DB9BB-A009-4377-9FA5-18FD3CCB571F}" srcId="{703D4D02-5513-427D-B6E9-B2E187EE0C3A}" destId="{933CC472-8576-48F2-94A3-EFF8045BBD62}" srcOrd="2" destOrd="0" parTransId="{383ED4F1-E02D-4EB2-BF5E-1BD064C358E1}" sibTransId="{74BB60C3-AA80-4DC6-948E-AAB1F6F43C29}"/>
    <dgm:cxn modelId="{87A92DBF-812C-47C9-8DD6-6138E484BBFF}" type="presOf" srcId="{703D4D02-5513-427D-B6E9-B2E187EE0C3A}" destId="{CC8763B3-4621-4666-B669-3C5BA2A30DBE}" srcOrd="0" destOrd="0" presId="urn:microsoft.com/office/officeart/2005/8/layout/vList2"/>
    <dgm:cxn modelId="{8439ACDD-E0CE-4443-A55B-3A7625F1BE85}" srcId="{703D4D02-5513-427D-B6E9-B2E187EE0C3A}" destId="{54AA76A3-6F56-4C06-A33D-8BF49A89C2A1}" srcOrd="0" destOrd="0" parTransId="{707427D2-1F8E-4247-957C-EEBAFE1AABB5}" sibTransId="{5E9A3917-59D8-40FD-8325-491FF5AEFEC5}"/>
    <dgm:cxn modelId="{F2072CEA-3E56-46B1-BFC0-98E5D870EE59}" type="presOf" srcId="{933CC472-8576-48F2-94A3-EFF8045BBD62}" destId="{7650BE21-D677-430A-AB3A-5F36F806E362}" srcOrd="0" destOrd="0" presId="urn:microsoft.com/office/officeart/2005/8/layout/vList2"/>
    <dgm:cxn modelId="{6B2EFFE0-4046-4F09-B454-F591F8790795}" type="presParOf" srcId="{CC8763B3-4621-4666-B669-3C5BA2A30DBE}" destId="{B2F358A6-2EFE-4558-94D7-B86EC5050C91}" srcOrd="0" destOrd="0" presId="urn:microsoft.com/office/officeart/2005/8/layout/vList2"/>
    <dgm:cxn modelId="{B1C136A0-6EE1-4F22-A63D-1227854EDBAC}" type="presParOf" srcId="{CC8763B3-4621-4666-B669-3C5BA2A30DBE}" destId="{D10E9AD5-6E9D-453C-BF76-07F1B701D45A}" srcOrd="1" destOrd="0" presId="urn:microsoft.com/office/officeart/2005/8/layout/vList2"/>
    <dgm:cxn modelId="{57F19C51-C8D9-4AAD-92AC-8C48F34D1623}" type="presParOf" srcId="{CC8763B3-4621-4666-B669-3C5BA2A30DBE}" destId="{04765EF5-9D12-4272-82A1-954A0BCA8F51}" srcOrd="2" destOrd="0" presId="urn:microsoft.com/office/officeart/2005/8/layout/vList2"/>
    <dgm:cxn modelId="{ADFCE89C-5407-4DD8-BD13-C7ACA9670A8D}" type="presParOf" srcId="{CC8763B3-4621-4666-B669-3C5BA2A30DBE}" destId="{F469EEAB-D6C4-4819-87AB-16A7C500F8FD}" srcOrd="3" destOrd="0" presId="urn:microsoft.com/office/officeart/2005/8/layout/vList2"/>
    <dgm:cxn modelId="{BB33B37A-9C50-4DAC-ABCB-F1BAC837AACD}" type="presParOf" srcId="{CC8763B3-4621-4666-B669-3C5BA2A30DBE}" destId="{7650BE21-D677-430A-AB3A-5F36F806E36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53529"/>
          <a:ext cx="8136904" cy="1099800"/>
        </a:xfrm>
        <a:prstGeom prst="roundRect">
          <a:avLst/>
        </a:prstGeom>
        <a:solidFill>
          <a:schemeClr val="accent4">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MY" sz="4700" kern="1200" dirty="0">
              <a:solidFill>
                <a:schemeClr val="accent3"/>
              </a:solidFill>
            </a:rPr>
            <a:t>HR Risk Management</a:t>
          </a:r>
        </a:p>
      </dsp:txBody>
      <dsp:txXfrm>
        <a:off x="53688" y="107217"/>
        <a:ext cx="8029528" cy="992424"/>
      </dsp:txXfrm>
    </dsp:sp>
    <dsp:sp modelId="{04765EF5-9D12-4272-82A1-954A0BCA8F51}">
      <dsp:nvSpPr>
        <dsp:cNvPr id="0" name=""/>
        <dsp:cNvSpPr/>
      </dsp:nvSpPr>
      <dsp:spPr>
        <a:xfrm>
          <a:off x="0" y="1286304"/>
          <a:ext cx="8136904" cy="1099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MY" sz="4700" kern="1200" dirty="0">
              <a:solidFill>
                <a:schemeClr val="tx1"/>
              </a:solidFill>
            </a:rPr>
            <a:t>Extraterritorial Laws</a:t>
          </a:r>
        </a:p>
      </dsp:txBody>
      <dsp:txXfrm>
        <a:off x="53688" y="1339992"/>
        <a:ext cx="8029528" cy="992424"/>
      </dsp:txXfrm>
    </dsp:sp>
    <dsp:sp modelId="{7650BE21-D677-430A-AB3A-5F36F806E362}">
      <dsp:nvSpPr>
        <dsp:cNvPr id="0" name=""/>
        <dsp:cNvSpPr/>
      </dsp:nvSpPr>
      <dsp:spPr>
        <a:xfrm>
          <a:off x="0" y="2521464"/>
          <a:ext cx="8136904" cy="1099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MY" sz="4700" kern="1200" dirty="0">
              <a:solidFill>
                <a:schemeClr val="tx1"/>
              </a:solidFill>
            </a:rPr>
            <a:t>Employee Records and Data</a:t>
          </a:r>
        </a:p>
      </dsp:txBody>
      <dsp:txXfrm>
        <a:off x="53688" y="2575152"/>
        <a:ext cx="8029528" cy="9924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53529"/>
          <a:ext cx="8136904" cy="109980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MY" sz="4700" kern="1200" dirty="0">
              <a:solidFill>
                <a:srgbClr val="000000"/>
              </a:solidFill>
              <a:latin typeface="Arial"/>
              <a:ea typeface="+mn-ea"/>
              <a:cs typeface="+mn-cs"/>
            </a:rPr>
            <a:t>HR Risk Management</a:t>
          </a:r>
        </a:p>
      </dsp:txBody>
      <dsp:txXfrm>
        <a:off x="53688" y="107217"/>
        <a:ext cx="8029528" cy="992424"/>
      </dsp:txXfrm>
    </dsp:sp>
    <dsp:sp modelId="{04765EF5-9D12-4272-82A1-954A0BCA8F51}">
      <dsp:nvSpPr>
        <dsp:cNvPr id="0" name=""/>
        <dsp:cNvSpPr/>
      </dsp:nvSpPr>
      <dsp:spPr>
        <a:xfrm>
          <a:off x="0" y="1286304"/>
          <a:ext cx="8136904" cy="1099800"/>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MY" sz="4700" kern="1200" dirty="0">
              <a:solidFill>
                <a:srgbClr val="FFFFEE"/>
              </a:solidFill>
              <a:latin typeface="Arial"/>
              <a:ea typeface="+mn-ea"/>
              <a:cs typeface="+mn-cs"/>
            </a:rPr>
            <a:t>Extraterritorial Laws</a:t>
          </a:r>
        </a:p>
      </dsp:txBody>
      <dsp:txXfrm>
        <a:off x="53688" y="1339992"/>
        <a:ext cx="8029528" cy="992424"/>
      </dsp:txXfrm>
    </dsp:sp>
    <dsp:sp modelId="{7650BE21-D677-430A-AB3A-5F36F806E362}">
      <dsp:nvSpPr>
        <dsp:cNvPr id="0" name=""/>
        <dsp:cNvSpPr/>
      </dsp:nvSpPr>
      <dsp:spPr>
        <a:xfrm>
          <a:off x="0" y="2521464"/>
          <a:ext cx="8136904" cy="1099800"/>
        </a:xfrm>
        <a:prstGeom prst="roundRect">
          <a:avLst/>
        </a:prstGeom>
        <a:solidFill>
          <a:srgbClr val="FFFF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MY" sz="4700" kern="1200" dirty="0">
              <a:solidFill>
                <a:schemeClr val="tx1"/>
              </a:solidFill>
            </a:rPr>
            <a:t>Employee Records and Data</a:t>
          </a:r>
        </a:p>
      </dsp:txBody>
      <dsp:txXfrm>
        <a:off x="53688" y="2575152"/>
        <a:ext cx="8029528" cy="9924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58A6-2EFE-4558-94D7-B86EC5050C91}">
      <dsp:nvSpPr>
        <dsp:cNvPr id="0" name=""/>
        <dsp:cNvSpPr/>
      </dsp:nvSpPr>
      <dsp:spPr>
        <a:xfrm>
          <a:off x="0" y="12557"/>
          <a:ext cx="8136904" cy="110448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MY" sz="4700" kern="1200" dirty="0">
              <a:solidFill>
                <a:srgbClr val="000000"/>
              </a:solidFill>
              <a:latin typeface="Arial"/>
              <a:ea typeface="+mn-ea"/>
              <a:cs typeface="+mn-cs"/>
            </a:rPr>
            <a:t>HR Risk Management</a:t>
          </a:r>
        </a:p>
      </dsp:txBody>
      <dsp:txXfrm>
        <a:off x="53916" y="66473"/>
        <a:ext cx="8029072" cy="996648"/>
      </dsp:txXfrm>
    </dsp:sp>
    <dsp:sp modelId="{04765EF5-9D12-4272-82A1-954A0BCA8F51}">
      <dsp:nvSpPr>
        <dsp:cNvPr id="0" name=""/>
        <dsp:cNvSpPr/>
      </dsp:nvSpPr>
      <dsp:spPr>
        <a:xfrm>
          <a:off x="0" y="1283964"/>
          <a:ext cx="8136904" cy="1104480"/>
        </a:xfrm>
        <a:prstGeom prst="roundRect">
          <a:avLst/>
        </a:prstGeom>
        <a:solidFill>
          <a:srgbClr val="FFFFFF"/>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MY" sz="4700" kern="1200" dirty="0">
              <a:solidFill>
                <a:srgbClr val="000000"/>
              </a:solidFill>
              <a:latin typeface="Arial"/>
              <a:ea typeface="+mn-ea"/>
              <a:cs typeface="+mn-cs"/>
            </a:rPr>
            <a:t>Extraterritorial Laws</a:t>
          </a:r>
        </a:p>
      </dsp:txBody>
      <dsp:txXfrm>
        <a:off x="53916" y="1337880"/>
        <a:ext cx="8029072" cy="996648"/>
      </dsp:txXfrm>
    </dsp:sp>
    <dsp:sp modelId="{7650BE21-D677-430A-AB3A-5F36F806E362}">
      <dsp:nvSpPr>
        <dsp:cNvPr id="0" name=""/>
        <dsp:cNvSpPr/>
      </dsp:nvSpPr>
      <dsp:spPr>
        <a:xfrm>
          <a:off x="0" y="2558364"/>
          <a:ext cx="8136904" cy="1104480"/>
        </a:xfrm>
        <a:prstGeom prst="roundRect">
          <a:avLst/>
        </a:prstGeom>
        <a:solidFill>
          <a:srgbClr val="000000">
            <a:lumMod val="50000"/>
            <a:lumOff val="50000"/>
          </a:srgbClr>
        </a:solidFill>
        <a:ln w="12700" cap="flat" cmpd="sng" algn="ctr">
          <a:solidFill>
            <a:srgbClr val="FFFFE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MY" sz="4700" kern="1200" dirty="0">
              <a:solidFill>
                <a:srgbClr val="FFFFEE"/>
              </a:solidFill>
              <a:latin typeface="Arial"/>
              <a:ea typeface="+mn-ea"/>
              <a:cs typeface="+mn-cs"/>
            </a:rPr>
            <a:t>Employee Records and Data</a:t>
          </a:r>
        </a:p>
      </dsp:txBody>
      <dsp:txXfrm>
        <a:off x="53916" y="2612280"/>
        <a:ext cx="8029072" cy="99664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44CFC66B-926C-49E2-BB4F-D957CA761AA8}"/>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9011" name="Rectangle 3">
            <a:extLst>
              <a:ext uri="{FF2B5EF4-FFF2-40B4-BE49-F238E27FC236}">
                <a16:creationId xmlns:a16="http://schemas.microsoft.com/office/drawing/2014/main" id="{6BF3797B-5374-4335-ACED-6F4682D28A0D}"/>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9012" name="Rectangle 4">
            <a:extLst>
              <a:ext uri="{FF2B5EF4-FFF2-40B4-BE49-F238E27FC236}">
                <a16:creationId xmlns:a16="http://schemas.microsoft.com/office/drawing/2014/main" id="{67606191-143D-49C5-98D4-F0CE75222DA6}"/>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9013" name="Rectangle 5">
            <a:extLst>
              <a:ext uri="{FF2B5EF4-FFF2-40B4-BE49-F238E27FC236}">
                <a16:creationId xmlns:a16="http://schemas.microsoft.com/office/drawing/2014/main" id="{02328D4B-1E48-4A5F-A493-C4B0F80AD312}"/>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41DC0C7-DF11-428D-953E-7D8534EE8144}" type="slidenum">
              <a:rPr lang="en-MY" altLang="en-US"/>
              <a:pPr/>
              <a:t>‹#›</a:t>
            </a:fld>
            <a:endParaRPr lang="en-MY"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986" name="Rectangle 2">
            <a:extLst>
              <a:ext uri="{FF2B5EF4-FFF2-40B4-BE49-F238E27FC236}">
                <a16:creationId xmlns:a16="http://schemas.microsoft.com/office/drawing/2014/main" id="{3C5897B9-B69D-4AB6-B38B-725AD8CE3749}"/>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MY" altLang="en-US"/>
          </a:p>
        </p:txBody>
      </p:sp>
      <p:sp>
        <p:nvSpPr>
          <p:cNvPr id="297987" name="Rectangle 3">
            <a:extLst>
              <a:ext uri="{FF2B5EF4-FFF2-40B4-BE49-F238E27FC236}">
                <a16:creationId xmlns:a16="http://schemas.microsoft.com/office/drawing/2014/main" id="{3D2F5250-CA64-4251-BB94-B12F56E4788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MY" altLang="en-US"/>
          </a:p>
        </p:txBody>
      </p:sp>
      <p:sp>
        <p:nvSpPr>
          <p:cNvPr id="297988" name="Rectangle 4">
            <a:extLst>
              <a:ext uri="{FF2B5EF4-FFF2-40B4-BE49-F238E27FC236}">
                <a16:creationId xmlns:a16="http://schemas.microsoft.com/office/drawing/2014/main" id="{FEC755E8-BBD7-46BD-8EA0-5BD6AC1B7E90}"/>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97989" name="Rectangle 5">
            <a:extLst>
              <a:ext uri="{FF2B5EF4-FFF2-40B4-BE49-F238E27FC236}">
                <a16:creationId xmlns:a16="http://schemas.microsoft.com/office/drawing/2014/main" id="{513E1FA7-0869-425C-950B-683C1D0202E2}"/>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MY" altLang="en-US"/>
              <a:t>Click to edit Master text styles</a:t>
            </a:r>
          </a:p>
          <a:p>
            <a:pPr lvl="1"/>
            <a:r>
              <a:rPr lang="en-MY" altLang="en-US"/>
              <a:t>Second level</a:t>
            </a:r>
          </a:p>
          <a:p>
            <a:pPr lvl="2"/>
            <a:r>
              <a:rPr lang="en-MY" altLang="en-US"/>
              <a:t>Third level</a:t>
            </a:r>
          </a:p>
          <a:p>
            <a:pPr lvl="3"/>
            <a:r>
              <a:rPr lang="en-MY" altLang="en-US"/>
              <a:t>Fourth level</a:t>
            </a:r>
          </a:p>
          <a:p>
            <a:pPr lvl="4"/>
            <a:r>
              <a:rPr lang="en-MY" altLang="en-US"/>
              <a:t>Fifth level</a:t>
            </a:r>
          </a:p>
        </p:txBody>
      </p:sp>
      <p:sp>
        <p:nvSpPr>
          <p:cNvPr id="297990" name="Rectangle 6">
            <a:extLst>
              <a:ext uri="{FF2B5EF4-FFF2-40B4-BE49-F238E27FC236}">
                <a16:creationId xmlns:a16="http://schemas.microsoft.com/office/drawing/2014/main" id="{3FE75875-6D8C-47A6-9F3B-83AF95C39DB8}"/>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MY" altLang="en-US"/>
          </a:p>
        </p:txBody>
      </p:sp>
      <p:sp>
        <p:nvSpPr>
          <p:cNvPr id="297991" name="Rectangle 7">
            <a:extLst>
              <a:ext uri="{FF2B5EF4-FFF2-40B4-BE49-F238E27FC236}">
                <a16:creationId xmlns:a16="http://schemas.microsoft.com/office/drawing/2014/main" id="{DB2754EB-EB6E-47B0-87A6-89D5A99F210A}"/>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BFF03E6-D93C-4673-B38F-723B55140C03}" type="slidenum">
              <a:rPr lang="en-MY" altLang="en-US"/>
              <a:pPr/>
              <a:t>‹#›</a:t>
            </a:fld>
            <a:endParaRPr lang="en-MY"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2</a:t>
            </a:fld>
            <a:endParaRPr lang="en-MY" altLang="en-US"/>
          </a:p>
        </p:txBody>
      </p:sp>
    </p:spTree>
    <p:extLst>
      <p:ext uri="{BB962C8B-B14F-4D97-AF65-F5344CB8AC3E}">
        <p14:creationId xmlns:p14="http://schemas.microsoft.com/office/powerpoint/2010/main" val="973808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17</a:t>
            </a:fld>
            <a:endParaRPr lang="en-MY" altLang="en-US"/>
          </a:p>
        </p:txBody>
      </p:sp>
    </p:spTree>
    <p:extLst>
      <p:ext uri="{BB962C8B-B14F-4D97-AF65-F5344CB8AC3E}">
        <p14:creationId xmlns:p14="http://schemas.microsoft.com/office/powerpoint/2010/main" val="3339390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BFF03E6-D93C-4673-B38F-723B55140C03}" type="slidenum">
              <a:rPr lang="en-MY" altLang="en-US" smtClean="0"/>
              <a:pPr/>
              <a:t>33</a:t>
            </a:fld>
            <a:endParaRPr lang="en-MY" altLang="en-US"/>
          </a:p>
        </p:txBody>
      </p:sp>
    </p:spTree>
    <p:extLst>
      <p:ext uri="{BB962C8B-B14F-4D97-AF65-F5344CB8AC3E}">
        <p14:creationId xmlns:p14="http://schemas.microsoft.com/office/powerpoint/2010/main" val="3740274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63184" name="Group 16">
            <a:extLst>
              <a:ext uri="{FF2B5EF4-FFF2-40B4-BE49-F238E27FC236}">
                <a16:creationId xmlns:a16="http://schemas.microsoft.com/office/drawing/2014/main" id="{4AB0506D-1BB9-43FD-87B1-CA6CC3EBB62B}"/>
              </a:ext>
            </a:extLst>
          </p:cNvPr>
          <p:cNvGrpSpPr>
            <a:grpSpLocks/>
          </p:cNvGrpSpPr>
          <p:nvPr/>
        </p:nvGrpSpPr>
        <p:grpSpPr bwMode="auto">
          <a:xfrm>
            <a:off x="0" y="0"/>
            <a:ext cx="8763000" cy="5943600"/>
            <a:chOff x="0" y="0"/>
            <a:chExt cx="5520" cy="3744"/>
          </a:xfrm>
        </p:grpSpPr>
        <p:sp>
          <p:nvSpPr>
            <p:cNvPr id="263170" name="Rectangle 2">
              <a:extLst>
                <a:ext uri="{FF2B5EF4-FFF2-40B4-BE49-F238E27FC236}">
                  <a16:creationId xmlns:a16="http://schemas.microsoft.com/office/drawing/2014/main" id="{DB3E74AC-0346-4AA8-B6A1-FC43D263E139}"/>
                </a:ext>
              </a:extLst>
            </p:cNvPr>
            <p:cNvSpPr>
              <a:spLocks noChangeArrowheads="1"/>
            </p:cNvSpPr>
            <p:nvPr/>
          </p:nvSpPr>
          <p:spPr bwMode="auto">
            <a:xfrm>
              <a:off x="0" y="0"/>
              <a:ext cx="110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3182" name="Group 14">
              <a:extLst>
                <a:ext uri="{FF2B5EF4-FFF2-40B4-BE49-F238E27FC236}">
                  <a16:creationId xmlns:a16="http://schemas.microsoft.com/office/drawing/2014/main" id="{B431F97A-7D51-4834-AA1A-0E5B0BD7C005}"/>
                </a:ext>
              </a:extLst>
            </p:cNvPr>
            <p:cNvGrpSpPr>
              <a:grpSpLocks/>
            </p:cNvGrpSpPr>
            <p:nvPr userDrawn="1"/>
          </p:nvGrpSpPr>
          <p:grpSpPr bwMode="auto">
            <a:xfrm>
              <a:off x="0" y="2208"/>
              <a:ext cx="5520" cy="1536"/>
              <a:chOff x="0" y="2208"/>
              <a:chExt cx="5520" cy="1536"/>
            </a:xfrm>
          </p:grpSpPr>
          <p:sp>
            <p:nvSpPr>
              <p:cNvPr id="263171" name="Rectangle 3">
                <a:extLst>
                  <a:ext uri="{FF2B5EF4-FFF2-40B4-BE49-F238E27FC236}">
                    <a16:creationId xmlns:a16="http://schemas.microsoft.com/office/drawing/2014/main" id="{7F61C18D-24CA-4869-B041-16B3D3EC05C2}"/>
                  </a:ext>
                </a:extLst>
              </p:cNvPr>
              <p:cNvSpPr>
                <a:spLocks noChangeArrowheads="1"/>
              </p:cNvSpPr>
              <p:nvPr/>
            </p:nvSpPr>
            <p:spPr bwMode="ltGray">
              <a:xfrm>
                <a:off x="624" y="2208"/>
                <a:ext cx="4896" cy="153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2" name="Rectangle 4">
                <a:extLst>
                  <a:ext uri="{FF2B5EF4-FFF2-40B4-BE49-F238E27FC236}">
                    <a16:creationId xmlns:a16="http://schemas.microsoft.com/office/drawing/2014/main" id="{3BC0C28E-3EB9-4013-8C16-202BEB3490BE}"/>
                  </a:ext>
                </a:extLst>
              </p:cNvPr>
              <p:cNvSpPr>
                <a:spLocks noChangeArrowheads="1"/>
              </p:cNvSpPr>
              <p:nvPr/>
            </p:nvSpPr>
            <p:spPr bwMode="white">
              <a:xfrm>
                <a:off x="654" y="2352"/>
                <a:ext cx="4818" cy="134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78" name="Line 10">
                <a:extLst>
                  <a:ext uri="{FF2B5EF4-FFF2-40B4-BE49-F238E27FC236}">
                    <a16:creationId xmlns:a16="http://schemas.microsoft.com/office/drawing/2014/main" id="{15BAE4C6-E5CF-49A3-95B5-A93CB76CA2BF}"/>
                  </a:ext>
                </a:extLst>
              </p:cNvPr>
              <p:cNvSpPr>
                <a:spLocks noChangeShapeType="1"/>
              </p:cNvSpPr>
              <p:nvPr/>
            </p:nvSpPr>
            <p:spPr bwMode="auto">
              <a:xfrm>
                <a:off x="0" y="3072"/>
                <a:ext cx="624"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nvGrpSpPr>
            <p:cNvPr id="263183" name="Group 15">
              <a:extLst>
                <a:ext uri="{FF2B5EF4-FFF2-40B4-BE49-F238E27FC236}">
                  <a16:creationId xmlns:a16="http://schemas.microsoft.com/office/drawing/2014/main" id="{B4BB5748-80F5-4CF3-A71D-E0B7E6301197}"/>
                </a:ext>
              </a:extLst>
            </p:cNvPr>
            <p:cNvGrpSpPr>
              <a:grpSpLocks/>
            </p:cNvGrpSpPr>
            <p:nvPr userDrawn="1"/>
          </p:nvGrpSpPr>
          <p:grpSpPr bwMode="auto">
            <a:xfrm>
              <a:off x="400" y="336"/>
              <a:ext cx="5088" cy="192"/>
              <a:chOff x="400" y="336"/>
              <a:chExt cx="5088" cy="192"/>
            </a:xfrm>
          </p:grpSpPr>
          <p:sp>
            <p:nvSpPr>
              <p:cNvPr id="263179" name="Rectangle 11">
                <a:extLst>
                  <a:ext uri="{FF2B5EF4-FFF2-40B4-BE49-F238E27FC236}">
                    <a16:creationId xmlns:a16="http://schemas.microsoft.com/office/drawing/2014/main" id="{4956BFDE-12E5-4B36-8474-6C8A6756AF33}"/>
                  </a:ext>
                </a:extLst>
              </p:cNvPr>
              <p:cNvSpPr>
                <a:spLocks noChangeArrowheads="1"/>
              </p:cNvSpPr>
              <p:nvPr/>
            </p:nvSpPr>
            <p:spPr bwMode="auto">
              <a:xfrm>
                <a:off x="3952" y="336"/>
                <a:ext cx="1536" cy="19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3180" name="Line 12">
                <a:extLst>
                  <a:ext uri="{FF2B5EF4-FFF2-40B4-BE49-F238E27FC236}">
                    <a16:creationId xmlns:a16="http://schemas.microsoft.com/office/drawing/2014/main" id="{AC5B5F60-1A27-4EE4-98D9-2A125E29808F}"/>
                  </a:ext>
                </a:extLst>
              </p:cNvPr>
              <p:cNvSpPr>
                <a:spLocks noChangeShapeType="1"/>
              </p:cNvSpPr>
              <p:nvPr/>
            </p:nvSpPr>
            <p:spPr bwMode="auto">
              <a:xfrm>
                <a:off x="400" y="432"/>
                <a:ext cx="5088"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3173" name="Rectangle 5">
            <a:extLst>
              <a:ext uri="{FF2B5EF4-FFF2-40B4-BE49-F238E27FC236}">
                <a16:creationId xmlns:a16="http://schemas.microsoft.com/office/drawing/2014/main" id="{5765E1FF-FE2D-42F5-834D-CD1DD5ED3DB2}"/>
              </a:ext>
            </a:extLst>
          </p:cNvPr>
          <p:cNvSpPr>
            <a:spLocks noGrp="1" noChangeArrowheads="1"/>
          </p:cNvSpPr>
          <p:nvPr>
            <p:ph type="ctrTitle"/>
          </p:nvPr>
        </p:nvSpPr>
        <p:spPr>
          <a:xfrm>
            <a:off x="2057400" y="1143000"/>
            <a:ext cx="6629400" cy="2209800"/>
          </a:xfrm>
        </p:spPr>
        <p:txBody>
          <a:bodyPr/>
          <a:lstStyle>
            <a:lvl1pPr>
              <a:defRPr sz="4800"/>
            </a:lvl1pPr>
          </a:lstStyle>
          <a:p>
            <a:pPr lvl="0"/>
            <a:r>
              <a:rPr lang="en-US" altLang="en-US" noProof="0"/>
              <a:t>Click to edit Master title style</a:t>
            </a:r>
            <a:endParaRPr lang="en-MY" altLang="en-US" noProof="0"/>
          </a:p>
        </p:txBody>
      </p:sp>
      <p:sp>
        <p:nvSpPr>
          <p:cNvPr id="263174" name="Rectangle 6">
            <a:extLst>
              <a:ext uri="{FF2B5EF4-FFF2-40B4-BE49-F238E27FC236}">
                <a16:creationId xmlns:a16="http://schemas.microsoft.com/office/drawing/2014/main" id="{FC7EA3C9-5184-48DB-93B0-B6160D53DD1E}"/>
              </a:ext>
            </a:extLst>
          </p:cNvPr>
          <p:cNvSpPr>
            <a:spLocks noGrp="1" noChangeArrowheads="1"/>
          </p:cNvSpPr>
          <p:nvPr>
            <p:ph type="subTitle" idx="1"/>
          </p:nvPr>
        </p:nvSpPr>
        <p:spPr>
          <a:xfrm>
            <a:off x="1371600" y="3962400"/>
            <a:ext cx="6858000" cy="1600200"/>
          </a:xfrm>
        </p:spPr>
        <p:txBody>
          <a:bodyPr anchor="ctr"/>
          <a:lstStyle>
            <a:lvl1pPr marL="0" indent="0" algn="ctr">
              <a:buFont typeface="Wingdings" panose="05000000000000000000" pitchFamily="2" charset="2"/>
              <a:buNone/>
              <a:defRPr/>
            </a:lvl1pPr>
          </a:lstStyle>
          <a:p>
            <a:pPr lvl="0"/>
            <a:r>
              <a:rPr lang="en-US" altLang="en-US" noProof="0"/>
              <a:t>Click to edit Master subtitle style</a:t>
            </a:r>
            <a:endParaRPr lang="en-MY" altLang="en-US" noProof="0"/>
          </a:p>
        </p:txBody>
      </p:sp>
      <p:sp>
        <p:nvSpPr>
          <p:cNvPr id="263175" name="Rectangle 7">
            <a:extLst>
              <a:ext uri="{FF2B5EF4-FFF2-40B4-BE49-F238E27FC236}">
                <a16:creationId xmlns:a16="http://schemas.microsoft.com/office/drawing/2014/main" id="{9FD068B2-2E46-4D7D-821C-D64B5709CA98}"/>
              </a:ext>
            </a:extLst>
          </p:cNvPr>
          <p:cNvSpPr>
            <a:spLocks noGrp="1" noChangeArrowheads="1"/>
          </p:cNvSpPr>
          <p:nvPr>
            <p:ph type="dt" sz="half" idx="2"/>
          </p:nvPr>
        </p:nvSpPr>
        <p:spPr>
          <a:xfrm>
            <a:off x="912813" y="6251575"/>
            <a:ext cx="1905000" cy="457200"/>
          </a:xfrm>
        </p:spPr>
        <p:txBody>
          <a:bodyPr/>
          <a:lstStyle>
            <a:lvl1pPr>
              <a:defRPr/>
            </a:lvl1pPr>
          </a:lstStyle>
          <a:p>
            <a:endParaRPr lang="en-MY" altLang="en-US"/>
          </a:p>
        </p:txBody>
      </p:sp>
      <p:sp>
        <p:nvSpPr>
          <p:cNvPr id="263176" name="Rectangle 8">
            <a:extLst>
              <a:ext uri="{FF2B5EF4-FFF2-40B4-BE49-F238E27FC236}">
                <a16:creationId xmlns:a16="http://schemas.microsoft.com/office/drawing/2014/main" id="{30451056-F381-4608-A0D3-81D730E16485}"/>
              </a:ext>
            </a:extLst>
          </p:cNvPr>
          <p:cNvSpPr>
            <a:spLocks noGrp="1" noChangeArrowheads="1"/>
          </p:cNvSpPr>
          <p:nvPr>
            <p:ph type="ftr" sz="quarter" idx="3"/>
          </p:nvPr>
        </p:nvSpPr>
        <p:spPr>
          <a:xfrm>
            <a:off x="3354388" y="6248400"/>
            <a:ext cx="2895600" cy="457200"/>
          </a:xfrm>
        </p:spPr>
        <p:txBody>
          <a:bodyPr/>
          <a:lstStyle>
            <a:lvl1pPr>
              <a:defRPr/>
            </a:lvl1pPr>
          </a:lstStyle>
          <a:p>
            <a:endParaRPr lang="en-MY" altLang="en-US"/>
          </a:p>
        </p:txBody>
      </p:sp>
      <p:sp>
        <p:nvSpPr>
          <p:cNvPr id="263177" name="Rectangle 9">
            <a:extLst>
              <a:ext uri="{FF2B5EF4-FFF2-40B4-BE49-F238E27FC236}">
                <a16:creationId xmlns:a16="http://schemas.microsoft.com/office/drawing/2014/main" id="{197A81A2-2E3F-4AD1-AA2D-837056E96063}"/>
              </a:ext>
            </a:extLst>
          </p:cNvPr>
          <p:cNvSpPr>
            <a:spLocks noGrp="1" noChangeArrowheads="1"/>
          </p:cNvSpPr>
          <p:nvPr>
            <p:ph type="sldNum" sz="quarter" idx="4"/>
          </p:nvPr>
        </p:nvSpPr>
        <p:spPr/>
        <p:txBody>
          <a:bodyPr/>
          <a:lstStyle>
            <a:lvl1pPr>
              <a:defRPr/>
            </a:lvl1pPr>
          </a:lstStyle>
          <a:p>
            <a:fld id="{8AE7E157-2D24-47E5-95A0-338FBF5A665B}" type="slidenum">
              <a:rPr lang="en-MY" altLang="en-US"/>
              <a:pPr/>
              <a:t>‹#›</a:t>
            </a:fld>
            <a:endParaRPr lang="en-MY"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ECB8D-3CCF-4F88-A80C-E4E317BF6B0E}"/>
              </a:ext>
            </a:extLst>
          </p:cNvPr>
          <p:cNvSpPr>
            <a:spLocks noGrp="1"/>
          </p:cNvSpPr>
          <p:nvPr>
            <p:ph type="title"/>
          </p:nvPr>
        </p:nvSpPr>
        <p:spPr/>
        <p:txBody>
          <a:bodyPr/>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120E4D61-64FB-47EF-A235-783098D56C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FAC9A9A-55A9-4CE9-A97D-C023A478C727}"/>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E22BF401-9124-4FF9-B2FA-D9BC709BF832}"/>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644F9A71-BFCC-4696-97CC-6968B565E7D1}"/>
              </a:ext>
            </a:extLst>
          </p:cNvPr>
          <p:cNvSpPr>
            <a:spLocks noGrp="1"/>
          </p:cNvSpPr>
          <p:nvPr>
            <p:ph type="sldNum" sz="quarter" idx="12"/>
          </p:nvPr>
        </p:nvSpPr>
        <p:spPr/>
        <p:txBody>
          <a:bodyPr/>
          <a:lstStyle>
            <a:lvl1pPr>
              <a:defRPr/>
            </a:lvl1pPr>
          </a:lstStyle>
          <a:p>
            <a:fld id="{6EB78320-356D-46FB-B4DD-7B32F997E051}" type="slidenum">
              <a:rPr lang="en-MY" altLang="en-US"/>
              <a:pPr/>
              <a:t>‹#›</a:t>
            </a:fld>
            <a:endParaRPr lang="en-MY" altLang="en-US"/>
          </a:p>
        </p:txBody>
      </p:sp>
    </p:spTree>
    <p:extLst>
      <p:ext uri="{BB962C8B-B14F-4D97-AF65-F5344CB8AC3E}">
        <p14:creationId xmlns:p14="http://schemas.microsoft.com/office/powerpoint/2010/main" val="2396301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CF8453-F631-4A39-A984-FDB8E4A73958}"/>
              </a:ext>
            </a:extLst>
          </p:cNvPr>
          <p:cNvSpPr>
            <a:spLocks noGrp="1"/>
          </p:cNvSpPr>
          <p:nvPr>
            <p:ph type="title" orient="vert"/>
          </p:nvPr>
        </p:nvSpPr>
        <p:spPr>
          <a:xfrm>
            <a:off x="6743700" y="277813"/>
            <a:ext cx="1943100" cy="5853112"/>
          </a:xfrm>
        </p:spPr>
        <p:txBody>
          <a:bodyPr vert="eaVert"/>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29282E11-C2A6-42A1-81E7-7889AAFE84D9}"/>
              </a:ext>
            </a:extLst>
          </p:cNvPr>
          <p:cNvSpPr>
            <a:spLocks noGrp="1"/>
          </p:cNvSpPr>
          <p:nvPr>
            <p:ph type="body" orient="vert" idx="1"/>
          </p:nvPr>
        </p:nvSpPr>
        <p:spPr>
          <a:xfrm>
            <a:off x="914400" y="277813"/>
            <a:ext cx="56769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757B17E3-3A04-4659-A762-A76013E3B2F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D062C327-B2CA-41D0-AE71-A2E99155CAEB}"/>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AB2E1794-0325-411D-A44F-5403185F7F12}"/>
              </a:ext>
            </a:extLst>
          </p:cNvPr>
          <p:cNvSpPr>
            <a:spLocks noGrp="1"/>
          </p:cNvSpPr>
          <p:nvPr>
            <p:ph type="sldNum" sz="quarter" idx="12"/>
          </p:nvPr>
        </p:nvSpPr>
        <p:spPr/>
        <p:txBody>
          <a:bodyPr/>
          <a:lstStyle>
            <a:lvl1pPr>
              <a:defRPr/>
            </a:lvl1pPr>
          </a:lstStyle>
          <a:p>
            <a:fld id="{D12A719B-8C4C-46F0-BF45-FADB735175CA}" type="slidenum">
              <a:rPr lang="en-MY" altLang="en-US"/>
              <a:pPr/>
              <a:t>‹#›</a:t>
            </a:fld>
            <a:endParaRPr lang="en-MY" altLang="en-US"/>
          </a:p>
        </p:txBody>
      </p:sp>
    </p:spTree>
    <p:extLst>
      <p:ext uri="{BB962C8B-B14F-4D97-AF65-F5344CB8AC3E}">
        <p14:creationId xmlns:p14="http://schemas.microsoft.com/office/powerpoint/2010/main" val="2420875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4D3FD-945F-4F28-A7B7-7BA244FFE637}"/>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53CD3ADD-7712-4694-AD96-7E6E312097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E9791174-9C88-4ADD-A5F6-A59DF46C4A72}"/>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00867182-CAB4-4FA1-B65E-A8A79472AFD9}"/>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497604F7-EC6A-46C5-983F-9A33F3C6FD3F}"/>
              </a:ext>
            </a:extLst>
          </p:cNvPr>
          <p:cNvSpPr>
            <a:spLocks noGrp="1"/>
          </p:cNvSpPr>
          <p:nvPr>
            <p:ph type="sldNum" sz="quarter" idx="12"/>
          </p:nvPr>
        </p:nvSpPr>
        <p:spPr/>
        <p:txBody>
          <a:bodyPr/>
          <a:lstStyle>
            <a:lvl1pPr>
              <a:defRPr/>
            </a:lvl1pPr>
          </a:lstStyle>
          <a:p>
            <a:fld id="{5FD03B09-2FAE-4F4A-B1F2-475D2AECBCD7}" type="slidenum">
              <a:rPr lang="en-MY" altLang="en-US"/>
              <a:pPr/>
              <a:t>‹#›</a:t>
            </a:fld>
            <a:endParaRPr lang="en-MY" altLang="en-US"/>
          </a:p>
        </p:txBody>
      </p:sp>
    </p:spTree>
    <p:extLst>
      <p:ext uri="{BB962C8B-B14F-4D97-AF65-F5344CB8AC3E}">
        <p14:creationId xmlns:p14="http://schemas.microsoft.com/office/powerpoint/2010/main" val="1112691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27359-26BB-4679-B28D-139294F22C1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MY"/>
          </a:p>
        </p:txBody>
      </p:sp>
      <p:sp>
        <p:nvSpPr>
          <p:cNvPr id="3" name="Text Placeholder 2">
            <a:extLst>
              <a:ext uri="{FF2B5EF4-FFF2-40B4-BE49-F238E27FC236}">
                <a16:creationId xmlns:a16="http://schemas.microsoft.com/office/drawing/2014/main" id="{4FB9B2A3-0D0E-4EDC-B116-AA580B78E9D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144EE233-82B1-4E6A-A1F4-A88F4B204B88}"/>
              </a:ext>
            </a:extLst>
          </p:cNvPr>
          <p:cNvSpPr>
            <a:spLocks noGrp="1"/>
          </p:cNvSpPr>
          <p:nvPr>
            <p:ph type="dt" sz="half" idx="10"/>
          </p:nvPr>
        </p:nvSpPr>
        <p:spPr/>
        <p:txBody>
          <a:bodyPr/>
          <a:lstStyle>
            <a:lvl1pPr>
              <a:defRPr/>
            </a:lvl1pPr>
          </a:lstStyle>
          <a:p>
            <a:endParaRPr lang="en-MY" altLang="en-US"/>
          </a:p>
        </p:txBody>
      </p:sp>
      <p:sp>
        <p:nvSpPr>
          <p:cNvPr id="5" name="Footer Placeholder 4">
            <a:extLst>
              <a:ext uri="{FF2B5EF4-FFF2-40B4-BE49-F238E27FC236}">
                <a16:creationId xmlns:a16="http://schemas.microsoft.com/office/drawing/2014/main" id="{B691ECFF-CF2F-4EA9-94E9-BD744CCD1668}"/>
              </a:ext>
            </a:extLst>
          </p:cNvPr>
          <p:cNvSpPr>
            <a:spLocks noGrp="1"/>
          </p:cNvSpPr>
          <p:nvPr>
            <p:ph type="ftr" sz="quarter" idx="11"/>
          </p:nvPr>
        </p:nvSpPr>
        <p:spPr/>
        <p:txBody>
          <a:bodyPr/>
          <a:lstStyle>
            <a:lvl1pPr>
              <a:defRPr/>
            </a:lvl1pPr>
          </a:lstStyle>
          <a:p>
            <a:endParaRPr lang="en-MY" altLang="en-US"/>
          </a:p>
        </p:txBody>
      </p:sp>
      <p:sp>
        <p:nvSpPr>
          <p:cNvPr id="6" name="Slide Number Placeholder 5">
            <a:extLst>
              <a:ext uri="{FF2B5EF4-FFF2-40B4-BE49-F238E27FC236}">
                <a16:creationId xmlns:a16="http://schemas.microsoft.com/office/drawing/2014/main" id="{FB7CE33D-6D97-494D-8472-D1C31959ED07}"/>
              </a:ext>
            </a:extLst>
          </p:cNvPr>
          <p:cNvSpPr>
            <a:spLocks noGrp="1"/>
          </p:cNvSpPr>
          <p:nvPr>
            <p:ph type="sldNum" sz="quarter" idx="12"/>
          </p:nvPr>
        </p:nvSpPr>
        <p:spPr/>
        <p:txBody>
          <a:bodyPr/>
          <a:lstStyle>
            <a:lvl1pPr>
              <a:defRPr/>
            </a:lvl1pPr>
          </a:lstStyle>
          <a:p>
            <a:fld id="{06E3386E-6DD8-461E-84B0-934A35F5DF23}" type="slidenum">
              <a:rPr lang="en-MY" altLang="en-US"/>
              <a:pPr/>
              <a:t>‹#›</a:t>
            </a:fld>
            <a:endParaRPr lang="en-MY" altLang="en-US"/>
          </a:p>
        </p:txBody>
      </p:sp>
    </p:spTree>
    <p:extLst>
      <p:ext uri="{BB962C8B-B14F-4D97-AF65-F5344CB8AC3E}">
        <p14:creationId xmlns:p14="http://schemas.microsoft.com/office/powerpoint/2010/main" val="3133901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2848A-E9A4-4E0B-9C84-EA2059E6E6A2}"/>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CA4F2174-B551-402E-96FD-52AD5465376F}"/>
              </a:ext>
            </a:extLst>
          </p:cNvPr>
          <p:cNvSpPr>
            <a:spLocks noGrp="1"/>
          </p:cNvSpPr>
          <p:nvPr>
            <p:ph sz="half" idx="1"/>
          </p:nvPr>
        </p:nvSpPr>
        <p:spPr>
          <a:xfrm>
            <a:off x="9144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a:extLst>
              <a:ext uri="{FF2B5EF4-FFF2-40B4-BE49-F238E27FC236}">
                <a16:creationId xmlns:a16="http://schemas.microsoft.com/office/drawing/2014/main" id="{156D050C-402F-449B-80FC-B22AE12880C5}"/>
              </a:ext>
            </a:extLst>
          </p:cNvPr>
          <p:cNvSpPr>
            <a:spLocks noGrp="1"/>
          </p:cNvSpPr>
          <p:nvPr>
            <p:ph sz="half" idx="2"/>
          </p:nvPr>
        </p:nvSpPr>
        <p:spPr>
          <a:xfrm>
            <a:off x="48768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Date Placeholder 4">
            <a:extLst>
              <a:ext uri="{FF2B5EF4-FFF2-40B4-BE49-F238E27FC236}">
                <a16:creationId xmlns:a16="http://schemas.microsoft.com/office/drawing/2014/main" id="{04AB731F-B83B-4D49-ACD8-B28128CF33AD}"/>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94B7D890-E0B7-4F50-957A-CB40D7E6FEC4}"/>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DBDB76DC-95D7-4A2D-8663-6E4F2D8E525B}"/>
              </a:ext>
            </a:extLst>
          </p:cNvPr>
          <p:cNvSpPr>
            <a:spLocks noGrp="1"/>
          </p:cNvSpPr>
          <p:nvPr>
            <p:ph type="sldNum" sz="quarter" idx="12"/>
          </p:nvPr>
        </p:nvSpPr>
        <p:spPr/>
        <p:txBody>
          <a:bodyPr/>
          <a:lstStyle>
            <a:lvl1pPr>
              <a:defRPr/>
            </a:lvl1pPr>
          </a:lstStyle>
          <a:p>
            <a:fld id="{DD5B1549-B84C-458D-82BF-96A8EED31540}" type="slidenum">
              <a:rPr lang="en-MY" altLang="en-US"/>
              <a:pPr/>
              <a:t>‹#›</a:t>
            </a:fld>
            <a:endParaRPr lang="en-MY" altLang="en-US"/>
          </a:p>
        </p:txBody>
      </p:sp>
    </p:spTree>
    <p:extLst>
      <p:ext uri="{BB962C8B-B14F-4D97-AF65-F5344CB8AC3E}">
        <p14:creationId xmlns:p14="http://schemas.microsoft.com/office/powerpoint/2010/main" val="2895729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81973-2EDC-43DE-A663-AAFB711DB1F9}"/>
              </a:ext>
            </a:extLst>
          </p:cNvPr>
          <p:cNvSpPr>
            <a:spLocks noGrp="1"/>
          </p:cNvSpPr>
          <p:nvPr>
            <p:ph type="title"/>
          </p:nvPr>
        </p:nvSpPr>
        <p:spPr>
          <a:xfrm>
            <a:off x="630238" y="365125"/>
            <a:ext cx="7886700" cy="1325563"/>
          </a:xfrm>
        </p:spPr>
        <p:txBody>
          <a:bodyPr/>
          <a:lstStyle/>
          <a:p>
            <a:r>
              <a:rPr lang="en-US"/>
              <a:t>Click to edit Master title style</a:t>
            </a:r>
            <a:endParaRPr lang="en-MY"/>
          </a:p>
        </p:txBody>
      </p:sp>
      <p:sp>
        <p:nvSpPr>
          <p:cNvPr id="3" name="Text Placeholder 2">
            <a:extLst>
              <a:ext uri="{FF2B5EF4-FFF2-40B4-BE49-F238E27FC236}">
                <a16:creationId xmlns:a16="http://schemas.microsoft.com/office/drawing/2014/main" id="{F7DF4A74-7EDA-46D3-85B6-7F5B01B42B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B218BD-61DF-4451-9B51-4FA6C3842B7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Text Placeholder 4">
            <a:extLst>
              <a:ext uri="{FF2B5EF4-FFF2-40B4-BE49-F238E27FC236}">
                <a16:creationId xmlns:a16="http://schemas.microsoft.com/office/drawing/2014/main" id="{597CA3A6-651C-4CB0-BB19-67E7ADC9700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E21A7E-9EC1-45E2-8573-1736F3A7CA4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7" name="Date Placeholder 6">
            <a:extLst>
              <a:ext uri="{FF2B5EF4-FFF2-40B4-BE49-F238E27FC236}">
                <a16:creationId xmlns:a16="http://schemas.microsoft.com/office/drawing/2014/main" id="{EB730119-F831-4227-8B3E-C90FB1418D5F}"/>
              </a:ext>
            </a:extLst>
          </p:cNvPr>
          <p:cNvSpPr>
            <a:spLocks noGrp="1"/>
          </p:cNvSpPr>
          <p:nvPr>
            <p:ph type="dt" sz="half" idx="10"/>
          </p:nvPr>
        </p:nvSpPr>
        <p:spPr/>
        <p:txBody>
          <a:bodyPr/>
          <a:lstStyle>
            <a:lvl1pPr>
              <a:defRPr/>
            </a:lvl1pPr>
          </a:lstStyle>
          <a:p>
            <a:endParaRPr lang="en-MY" altLang="en-US"/>
          </a:p>
        </p:txBody>
      </p:sp>
      <p:sp>
        <p:nvSpPr>
          <p:cNvPr id="8" name="Footer Placeholder 7">
            <a:extLst>
              <a:ext uri="{FF2B5EF4-FFF2-40B4-BE49-F238E27FC236}">
                <a16:creationId xmlns:a16="http://schemas.microsoft.com/office/drawing/2014/main" id="{BBE2A844-7355-4D9C-B881-F4120201AA37}"/>
              </a:ext>
            </a:extLst>
          </p:cNvPr>
          <p:cNvSpPr>
            <a:spLocks noGrp="1"/>
          </p:cNvSpPr>
          <p:nvPr>
            <p:ph type="ftr" sz="quarter" idx="11"/>
          </p:nvPr>
        </p:nvSpPr>
        <p:spPr/>
        <p:txBody>
          <a:bodyPr/>
          <a:lstStyle>
            <a:lvl1pPr>
              <a:defRPr/>
            </a:lvl1pPr>
          </a:lstStyle>
          <a:p>
            <a:endParaRPr lang="en-MY" altLang="en-US"/>
          </a:p>
        </p:txBody>
      </p:sp>
      <p:sp>
        <p:nvSpPr>
          <p:cNvPr id="9" name="Slide Number Placeholder 8">
            <a:extLst>
              <a:ext uri="{FF2B5EF4-FFF2-40B4-BE49-F238E27FC236}">
                <a16:creationId xmlns:a16="http://schemas.microsoft.com/office/drawing/2014/main" id="{DE9A9282-951D-4A52-B4B4-BC58E636A723}"/>
              </a:ext>
            </a:extLst>
          </p:cNvPr>
          <p:cNvSpPr>
            <a:spLocks noGrp="1"/>
          </p:cNvSpPr>
          <p:nvPr>
            <p:ph type="sldNum" sz="quarter" idx="12"/>
          </p:nvPr>
        </p:nvSpPr>
        <p:spPr/>
        <p:txBody>
          <a:bodyPr/>
          <a:lstStyle>
            <a:lvl1pPr>
              <a:defRPr/>
            </a:lvl1pPr>
          </a:lstStyle>
          <a:p>
            <a:fld id="{6304C2B2-5332-4584-96F8-BD5E34E84840}" type="slidenum">
              <a:rPr lang="en-MY" altLang="en-US"/>
              <a:pPr/>
              <a:t>‹#›</a:t>
            </a:fld>
            <a:endParaRPr lang="en-MY" altLang="en-US"/>
          </a:p>
        </p:txBody>
      </p:sp>
    </p:spTree>
    <p:extLst>
      <p:ext uri="{BB962C8B-B14F-4D97-AF65-F5344CB8AC3E}">
        <p14:creationId xmlns:p14="http://schemas.microsoft.com/office/powerpoint/2010/main" val="1827571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1250C-2F5C-4DE9-AA27-AA243EB77BFE}"/>
              </a:ext>
            </a:extLst>
          </p:cNvPr>
          <p:cNvSpPr>
            <a:spLocks noGrp="1"/>
          </p:cNvSpPr>
          <p:nvPr>
            <p:ph type="title"/>
          </p:nvPr>
        </p:nvSpPr>
        <p:spPr/>
        <p:txBody>
          <a:bodyPr/>
          <a:lstStyle/>
          <a:p>
            <a:r>
              <a:rPr lang="en-US"/>
              <a:t>Click to edit Master title style</a:t>
            </a:r>
            <a:endParaRPr lang="en-MY"/>
          </a:p>
        </p:txBody>
      </p:sp>
      <p:sp>
        <p:nvSpPr>
          <p:cNvPr id="3" name="Date Placeholder 2">
            <a:extLst>
              <a:ext uri="{FF2B5EF4-FFF2-40B4-BE49-F238E27FC236}">
                <a16:creationId xmlns:a16="http://schemas.microsoft.com/office/drawing/2014/main" id="{9D577100-1DE8-4095-8793-6AC964255AAB}"/>
              </a:ext>
            </a:extLst>
          </p:cNvPr>
          <p:cNvSpPr>
            <a:spLocks noGrp="1"/>
          </p:cNvSpPr>
          <p:nvPr>
            <p:ph type="dt" sz="half" idx="10"/>
          </p:nvPr>
        </p:nvSpPr>
        <p:spPr/>
        <p:txBody>
          <a:bodyPr/>
          <a:lstStyle>
            <a:lvl1pPr>
              <a:defRPr/>
            </a:lvl1pPr>
          </a:lstStyle>
          <a:p>
            <a:endParaRPr lang="en-MY" altLang="en-US"/>
          </a:p>
        </p:txBody>
      </p:sp>
      <p:sp>
        <p:nvSpPr>
          <p:cNvPr id="4" name="Footer Placeholder 3">
            <a:extLst>
              <a:ext uri="{FF2B5EF4-FFF2-40B4-BE49-F238E27FC236}">
                <a16:creationId xmlns:a16="http://schemas.microsoft.com/office/drawing/2014/main" id="{064E0400-8BDB-4788-BB34-1F23EDCE7973}"/>
              </a:ext>
            </a:extLst>
          </p:cNvPr>
          <p:cNvSpPr>
            <a:spLocks noGrp="1"/>
          </p:cNvSpPr>
          <p:nvPr>
            <p:ph type="ftr" sz="quarter" idx="11"/>
          </p:nvPr>
        </p:nvSpPr>
        <p:spPr/>
        <p:txBody>
          <a:bodyPr/>
          <a:lstStyle>
            <a:lvl1pPr>
              <a:defRPr/>
            </a:lvl1pPr>
          </a:lstStyle>
          <a:p>
            <a:endParaRPr lang="en-MY" altLang="en-US"/>
          </a:p>
        </p:txBody>
      </p:sp>
      <p:sp>
        <p:nvSpPr>
          <p:cNvPr id="5" name="Slide Number Placeholder 4">
            <a:extLst>
              <a:ext uri="{FF2B5EF4-FFF2-40B4-BE49-F238E27FC236}">
                <a16:creationId xmlns:a16="http://schemas.microsoft.com/office/drawing/2014/main" id="{6954CE33-D154-45F2-B9D0-36E44F5E4469}"/>
              </a:ext>
            </a:extLst>
          </p:cNvPr>
          <p:cNvSpPr>
            <a:spLocks noGrp="1"/>
          </p:cNvSpPr>
          <p:nvPr>
            <p:ph type="sldNum" sz="quarter" idx="12"/>
          </p:nvPr>
        </p:nvSpPr>
        <p:spPr/>
        <p:txBody>
          <a:bodyPr/>
          <a:lstStyle>
            <a:lvl1pPr>
              <a:defRPr/>
            </a:lvl1pPr>
          </a:lstStyle>
          <a:p>
            <a:fld id="{80F651BF-149D-47E5-90AA-949720DAA3E3}" type="slidenum">
              <a:rPr lang="en-MY" altLang="en-US"/>
              <a:pPr/>
              <a:t>‹#›</a:t>
            </a:fld>
            <a:endParaRPr lang="en-MY" altLang="en-US"/>
          </a:p>
        </p:txBody>
      </p:sp>
    </p:spTree>
    <p:extLst>
      <p:ext uri="{BB962C8B-B14F-4D97-AF65-F5344CB8AC3E}">
        <p14:creationId xmlns:p14="http://schemas.microsoft.com/office/powerpoint/2010/main" val="3803685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BC7044-EEFF-43EC-858D-5CDA560BB26D}"/>
              </a:ext>
            </a:extLst>
          </p:cNvPr>
          <p:cNvSpPr>
            <a:spLocks noGrp="1"/>
          </p:cNvSpPr>
          <p:nvPr>
            <p:ph type="dt" sz="half" idx="10"/>
          </p:nvPr>
        </p:nvSpPr>
        <p:spPr/>
        <p:txBody>
          <a:bodyPr/>
          <a:lstStyle>
            <a:lvl1pPr>
              <a:defRPr/>
            </a:lvl1pPr>
          </a:lstStyle>
          <a:p>
            <a:endParaRPr lang="en-MY" altLang="en-US"/>
          </a:p>
        </p:txBody>
      </p:sp>
      <p:sp>
        <p:nvSpPr>
          <p:cNvPr id="3" name="Footer Placeholder 2">
            <a:extLst>
              <a:ext uri="{FF2B5EF4-FFF2-40B4-BE49-F238E27FC236}">
                <a16:creationId xmlns:a16="http://schemas.microsoft.com/office/drawing/2014/main" id="{89435D0D-8D68-4D6C-BD8D-544CD24388AD}"/>
              </a:ext>
            </a:extLst>
          </p:cNvPr>
          <p:cNvSpPr>
            <a:spLocks noGrp="1"/>
          </p:cNvSpPr>
          <p:nvPr>
            <p:ph type="ftr" sz="quarter" idx="11"/>
          </p:nvPr>
        </p:nvSpPr>
        <p:spPr/>
        <p:txBody>
          <a:bodyPr/>
          <a:lstStyle>
            <a:lvl1pPr>
              <a:defRPr/>
            </a:lvl1pPr>
          </a:lstStyle>
          <a:p>
            <a:endParaRPr lang="en-MY" altLang="en-US"/>
          </a:p>
        </p:txBody>
      </p:sp>
      <p:sp>
        <p:nvSpPr>
          <p:cNvPr id="4" name="Slide Number Placeholder 3">
            <a:extLst>
              <a:ext uri="{FF2B5EF4-FFF2-40B4-BE49-F238E27FC236}">
                <a16:creationId xmlns:a16="http://schemas.microsoft.com/office/drawing/2014/main" id="{6B7CFB2E-4C93-408B-B64C-3EDBC17A9808}"/>
              </a:ext>
            </a:extLst>
          </p:cNvPr>
          <p:cNvSpPr>
            <a:spLocks noGrp="1"/>
          </p:cNvSpPr>
          <p:nvPr>
            <p:ph type="sldNum" sz="quarter" idx="12"/>
          </p:nvPr>
        </p:nvSpPr>
        <p:spPr/>
        <p:txBody>
          <a:bodyPr/>
          <a:lstStyle>
            <a:lvl1pPr>
              <a:defRPr/>
            </a:lvl1pPr>
          </a:lstStyle>
          <a:p>
            <a:fld id="{4C1AB570-E4D9-407B-83A6-4A2C0F0BD468}" type="slidenum">
              <a:rPr lang="en-MY" altLang="en-US"/>
              <a:pPr/>
              <a:t>‹#›</a:t>
            </a:fld>
            <a:endParaRPr lang="en-MY" altLang="en-US"/>
          </a:p>
        </p:txBody>
      </p:sp>
    </p:spTree>
    <p:extLst>
      <p:ext uri="{BB962C8B-B14F-4D97-AF65-F5344CB8AC3E}">
        <p14:creationId xmlns:p14="http://schemas.microsoft.com/office/powerpoint/2010/main" val="284722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C8888-690E-4CCC-B511-B63AA804378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Content Placeholder 2">
            <a:extLst>
              <a:ext uri="{FF2B5EF4-FFF2-40B4-BE49-F238E27FC236}">
                <a16:creationId xmlns:a16="http://schemas.microsoft.com/office/drawing/2014/main" id="{B380383F-24DE-4488-8F82-4DFF34EAF70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Text Placeholder 3">
            <a:extLst>
              <a:ext uri="{FF2B5EF4-FFF2-40B4-BE49-F238E27FC236}">
                <a16:creationId xmlns:a16="http://schemas.microsoft.com/office/drawing/2014/main" id="{063FC0E0-EAFA-4E36-99DD-956AE4DC87C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C12339-B958-4319-9806-ADC5494C6411}"/>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BB54FECD-99C7-4D85-9969-B289AF035C7F}"/>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378E0A93-F831-42EC-BCB0-4F55445BAED4}"/>
              </a:ext>
            </a:extLst>
          </p:cNvPr>
          <p:cNvSpPr>
            <a:spLocks noGrp="1"/>
          </p:cNvSpPr>
          <p:nvPr>
            <p:ph type="sldNum" sz="quarter" idx="12"/>
          </p:nvPr>
        </p:nvSpPr>
        <p:spPr/>
        <p:txBody>
          <a:bodyPr/>
          <a:lstStyle>
            <a:lvl1pPr>
              <a:defRPr/>
            </a:lvl1pPr>
          </a:lstStyle>
          <a:p>
            <a:fld id="{F2F141F0-F36C-4A40-BCC7-91E755E48E59}" type="slidenum">
              <a:rPr lang="en-MY" altLang="en-US"/>
              <a:pPr/>
              <a:t>‹#›</a:t>
            </a:fld>
            <a:endParaRPr lang="en-MY" altLang="en-US"/>
          </a:p>
        </p:txBody>
      </p:sp>
    </p:spTree>
    <p:extLst>
      <p:ext uri="{BB962C8B-B14F-4D97-AF65-F5344CB8AC3E}">
        <p14:creationId xmlns:p14="http://schemas.microsoft.com/office/powerpoint/2010/main" val="3267973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8DAF3-9335-45D4-B1A9-AAB20DB864D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MY"/>
          </a:p>
        </p:txBody>
      </p:sp>
      <p:sp>
        <p:nvSpPr>
          <p:cNvPr id="3" name="Picture Placeholder 2">
            <a:extLst>
              <a:ext uri="{FF2B5EF4-FFF2-40B4-BE49-F238E27FC236}">
                <a16:creationId xmlns:a16="http://schemas.microsoft.com/office/drawing/2014/main" id="{39528128-520F-4834-BA0E-66CA2EE72E5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MY"/>
          </a:p>
        </p:txBody>
      </p:sp>
      <p:sp>
        <p:nvSpPr>
          <p:cNvPr id="4" name="Text Placeholder 3">
            <a:extLst>
              <a:ext uri="{FF2B5EF4-FFF2-40B4-BE49-F238E27FC236}">
                <a16:creationId xmlns:a16="http://schemas.microsoft.com/office/drawing/2014/main" id="{13B11D66-7574-42EF-BF8E-FD15DD56D39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D917F-59FF-42AD-9ACD-A53A91177E76}"/>
              </a:ext>
            </a:extLst>
          </p:cNvPr>
          <p:cNvSpPr>
            <a:spLocks noGrp="1"/>
          </p:cNvSpPr>
          <p:nvPr>
            <p:ph type="dt" sz="half" idx="10"/>
          </p:nvPr>
        </p:nvSpPr>
        <p:spPr/>
        <p:txBody>
          <a:bodyPr/>
          <a:lstStyle>
            <a:lvl1pPr>
              <a:defRPr/>
            </a:lvl1pPr>
          </a:lstStyle>
          <a:p>
            <a:endParaRPr lang="en-MY" altLang="en-US"/>
          </a:p>
        </p:txBody>
      </p:sp>
      <p:sp>
        <p:nvSpPr>
          <p:cNvPr id="6" name="Footer Placeholder 5">
            <a:extLst>
              <a:ext uri="{FF2B5EF4-FFF2-40B4-BE49-F238E27FC236}">
                <a16:creationId xmlns:a16="http://schemas.microsoft.com/office/drawing/2014/main" id="{02730841-A9E1-4FD4-A23E-E9B9E5E39B1B}"/>
              </a:ext>
            </a:extLst>
          </p:cNvPr>
          <p:cNvSpPr>
            <a:spLocks noGrp="1"/>
          </p:cNvSpPr>
          <p:nvPr>
            <p:ph type="ftr" sz="quarter" idx="11"/>
          </p:nvPr>
        </p:nvSpPr>
        <p:spPr/>
        <p:txBody>
          <a:bodyPr/>
          <a:lstStyle>
            <a:lvl1pPr>
              <a:defRPr/>
            </a:lvl1pPr>
          </a:lstStyle>
          <a:p>
            <a:endParaRPr lang="en-MY" altLang="en-US"/>
          </a:p>
        </p:txBody>
      </p:sp>
      <p:sp>
        <p:nvSpPr>
          <p:cNvPr id="7" name="Slide Number Placeholder 6">
            <a:extLst>
              <a:ext uri="{FF2B5EF4-FFF2-40B4-BE49-F238E27FC236}">
                <a16:creationId xmlns:a16="http://schemas.microsoft.com/office/drawing/2014/main" id="{CEA85814-7E4B-4EB2-8981-ED13D0266358}"/>
              </a:ext>
            </a:extLst>
          </p:cNvPr>
          <p:cNvSpPr>
            <a:spLocks noGrp="1"/>
          </p:cNvSpPr>
          <p:nvPr>
            <p:ph type="sldNum" sz="quarter" idx="12"/>
          </p:nvPr>
        </p:nvSpPr>
        <p:spPr/>
        <p:txBody>
          <a:bodyPr/>
          <a:lstStyle>
            <a:lvl1pPr>
              <a:defRPr/>
            </a:lvl1pPr>
          </a:lstStyle>
          <a:p>
            <a:fld id="{2621B674-A359-402F-A12E-B0BD184C4F91}" type="slidenum">
              <a:rPr lang="en-MY" altLang="en-US"/>
              <a:pPr/>
              <a:t>‹#›</a:t>
            </a:fld>
            <a:endParaRPr lang="en-MY" altLang="en-US"/>
          </a:p>
        </p:txBody>
      </p:sp>
    </p:spTree>
    <p:extLst>
      <p:ext uri="{BB962C8B-B14F-4D97-AF65-F5344CB8AC3E}">
        <p14:creationId xmlns:p14="http://schemas.microsoft.com/office/powerpoint/2010/main" val="4109278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2156" name="Group 12">
            <a:extLst>
              <a:ext uri="{FF2B5EF4-FFF2-40B4-BE49-F238E27FC236}">
                <a16:creationId xmlns:a16="http://schemas.microsoft.com/office/drawing/2014/main" id="{85AECFB5-FA86-48F4-8169-3D8BE10D97FC}"/>
              </a:ext>
            </a:extLst>
          </p:cNvPr>
          <p:cNvGrpSpPr>
            <a:grpSpLocks/>
          </p:cNvGrpSpPr>
          <p:nvPr/>
        </p:nvGrpSpPr>
        <p:grpSpPr bwMode="auto">
          <a:xfrm>
            <a:off x="0" y="0"/>
            <a:ext cx="8686800" cy="4876800"/>
            <a:chOff x="0" y="0"/>
            <a:chExt cx="5472" cy="3072"/>
          </a:xfrm>
        </p:grpSpPr>
        <p:sp>
          <p:nvSpPr>
            <p:cNvPr id="262147" name="Rectangle 3">
              <a:extLst>
                <a:ext uri="{FF2B5EF4-FFF2-40B4-BE49-F238E27FC236}">
                  <a16:creationId xmlns:a16="http://schemas.microsoft.com/office/drawing/2014/main" id="{15115F7A-9803-462B-9D75-8158A7228A46}"/>
                </a:ext>
              </a:extLst>
            </p:cNvPr>
            <p:cNvSpPr>
              <a:spLocks noChangeArrowheads="1"/>
            </p:cNvSpPr>
            <p:nvPr/>
          </p:nvSpPr>
          <p:spPr bwMode="auto">
            <a:xfrm>
              <a:off x="0" y="0"/>
              <a:ext cx="38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grpSp>
          <p:nvGrpSpPr>
            <p:cNvPr id="262155" name="Group 11">
              <a:extLst>
                <a:ext uri="{FF2B5EF4-FFF2-40B4-BE49-F238E27FC236}">
                  <a16:creationId xmlns:a16="http://schemas.microsoft.com/office/drawing/2014/main" id="{5F9BFE9E-1063-497B-BF05-FD2B6B3C46B9}"/>
                </a:ext>
              </a:extLst>
            </p:cNvPr>
            <p:cNvGrpSpPr>
              <a:grpSpLocks/>
            </p:cNvGrpSpPr>
            <p:nvPr/>
          </p:nvGrpSpPr>
          <p:grpSpPr bwMode="auto">
            <a:xfrm>
              <a:off x="240" y="893"/>
              <a:ext cx="5232" cy="115"/>
              <a:chOff x="240" y="893"/>
              <a:chExt cx="5232" cy="115"/>
            </a:xfrm>
          </p:grpSpPr>
          <p:sp>
            <p:nvSpPr>
              <p:cNvPr id="262146" name="Rectangle 2">
                <a:extLst>
                  <a:ext uri="{FF2B5EF4-FFF2-40B4-BE49-F238E27FC236}">
                    <a16:creationId xmlns:a16="http://schemas.microsoft.com/office/drawing/2014/main" id="{8369DF3D-D8D7-426A-9BB9-8D4837776FFD}"/>
                  </a:ext>
                </a:extLst>
              </p:cNvPr>
              <p:cNvSpPr>
                <a:spLocks noChangeArrowheads="1"/>
              </p:cNvSpPr>
              <p:nvPr/>
            </p:nvSpPr>
            <p:spPr bwMode="auto">
              <a:xfrm>
                <a:off x="4320" y="893"/>
                <a:ext cx="1152" cy="11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anose="02020603050405020304" pitchFamily="18" charset="0"/>
                </a:endParaRPr>
              </a:p>
            </p:txBody>
          </p:sp>
          <p:sp>
            <p:nvSpPr>
              <p:cNvPr id="262148" name="Line 4">
                <a:extLst>
                  <a:ext uri="{FF2B5EF4-FFF2-40B4-BE49-F238E27FC236}">
                    <a16:creationId xmlns:a16="http://schemas.microsoft.com/office/drawing/2014/main" id="{C8B636D1-CA2E-4EDD-BEED-A22FF8D6AF51}"/>
                  </a:ext>
                </a:extLst>
              </p:cNvPr>
              <p:cNvSpPr>
                <a:spLocks noChangeShapeType="1"/>
              </p:cNvSpPr>
              <p:nvPr/>
            </p:nvSpPr>
            <p:spPr bwMode="auto">
              <a:xfrm>
                <a:off x="240" y="941"/>
                <a:ext cx="5232"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grpSp>
      </p:grpSp>
      <p:sp>
        <p:nvSpPr>
          <p:cNvPr id="262149" name="Rectangle 5">
            <a:extLst>
              <a:ext uri="{FF2B5EF4-FFF2-40B4-BE49-F238E27FC236}">
                <a16:creationId xmlns:a16="http://schemas.microsoft.com/office/drawing/2014/main" id="{B9F31691-F57E-4EFC-81BB-516A291C866B}"/>
              </a:ext>
            </a:extLst>
          </p:cNvPr>
          <p:cNvSpPr>
            <a:spLocks noGrp="1" noChangeArrowheads="1"/>
          </p:cNvSpPr>
          <p:nvPr>
            <p:ph type="title"/>
          </p:nvPr>
        </p:nvSpPr>
        <p:spPr bwMode="auto">
          <a:xfrm>
            <a:off x="914400" y="2778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MY" altLang="en-US"/>
          </a:p>
        </p:txBody>
      </p:sp>
      <p:sp>
        <p:nvSpPr>
          <p:cNvPr id="262150" name="Rectangle 6">
            <a:extLst>
              <a:ext uri="{FF2B5EF4-FFF2-40B4-BE49-F238E27FC236}">
                <a16:creationId xmlns:a16="http://schemas.microsoft.com/office/drawing/2014/main" id="{C9747ECA-CE77-4129-83C8-7AA45332345F}"/>
              </a:ext>
            </a:extLst>
          </p:cNvPr>
          <p:cNvSpPr>
            <a:spLocks noGrp="1" noChangeArrowheads="1"/>
          </p:cNvSpPr>
          <p:nvPr>
            <p:ph type="body" idx="1"/>
          </p:nvPr>
        </p:nvSpPr>
        <p:spPr bwMode="auto">
          <a:xfrm>
            <a:off x="914400" y="1600200"/>
            <a:ext cx="77724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MY" altLang="en-US"/>
          </a:p>
        </p:txBody>
      </p:sp>
      <p:sp>
        <p:nvSpPr>
          <p:cNvPr id="262151" name="Rectangle 7">
            <a:extLst>
              <a:ext uri="{FF2B5EF4-FFF2-40B4-BE49-F238E27FC236}">
                <a16:creationId xmlns:a16="http://schemas.microsoft.com/office/drawing/2014/main" id="{A47A4E0B-2352-4457-A0C9-117E88F081B4}"/>
              </a:ext>
            </a:extLst>
          </p:cNvPr>
          <p:cNvSpPr>
            <a:spLocks noGrp="1" noChangeArrowheads="1"/>
          </p:cNvSpPr>
          <p:nvPr>
            <p:ph type="dt" sz="half" idx="2"/>
          </p:nvPr>
        </p:nvSpPr>
        <p:spPr bwMode="auto">
          <a:xfrm>
            <a:off x="914400" y="6251575"/>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endParaRPr lang="en-MY" altLang="en-US"/>
          </a:p>
        </p:txBody>
      </p:sp>
      <p:sp>
        <p:nvSpPr>
          <p:cNvPr id="262152" name="Rectangle 8">
            <a:extLst>
              <a:ext uri="{FF2B5EF4-FFF2-40B4-BE49-F238E27FC236}">
                <a16:creationId xmlns:a16="http://schemas.microsoft.com/office/drawing/2014/main" id="{E05E0549-52F7-4943-84C7-A079282FC95E}"/>
              </a:ext>
            </a:extLst>
          </p:cNvPr>
          <p:cNvSpPr>
            <a:spLocks noGrp="1" noChangeArrowheads="1"/>
          </p:cNvSpPr>
          <p:nvPr>
            <p:ph type="ftr" sz="quarter" idx="3"/>
          </p:nvPr>
        </p:nvSpPr>
        <p:spPr bwMode="auto">
          <a:xfrm>
            <a:off x="3352800" y="6248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MY" altLang="en-US"/>
          </a:p>
        </p:txBody>
      </p:sp>
      <p:sp>
        <p:nvSpPr>
          <p:cNvPr id="262153" name="Rectangle 9">
            <a:extLst>
              <a:ext uri="{FF2B5EF4-FFF2-40B4-BE49-F238E27FC236}">
                <a16:creationId xmlns:a16="http://schemas.microsoft.com/office/drawing/2014/main" id="{84D18305-0ACB-41F6-A6FA-C6FFFD39978A}"/>
              </a:ext>
            </a:extLst>
          </p:cNvPr>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71A1CC28-32E2-43F2-AF6F-F9FC88A5E36B}" type="slidenum">
              <a:rPr lang="en-MY" altLang="en-US"/>
              <a:pPr/>
              <a:t>‹#›</a:t>
            </a:fld>
            <a:endParaRPr lang="en-MY" altLang="en-US"/>
          </a:p>
        </p:txBody>
      </p:sp>
      <p:sp>
        <p:nvSpPr>
          <p:cNvPr id="262154" name="Line 10">
            <a:extLst>
              <a:ext uri="{FF2B5EF4-FFF2-40B4-BE49-F238E27FC236}">
                <a16:creationId xmlns:a16="http://schemas.microsoft.com/office/drawing/2014/main" id="{621491F0-5384-4526-AF73-56C6DAA6CF85}"/>
              </a:ext>
            </a:extLst>
          </p:cNvPr>
          <p:cNvSpPr>
            <a:spLocks noChangeShapeType="1"/>
          </p:cNvSpPr>
          <p:nvPr/>
        </p:nvSpPr>
        <p:spPr bwMode="auto">
          <a:xfrm>
            <a:off x="0" y="4876800"/>
            <a:ext cx="609600"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MY"/>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fontAlgn="base" hangingPunct="1">
        <a:spcBef>
          <a:spcPct val="0"/>
        </a:spcBef>
        <a:spcAft>
          <a:spcPct val="0"/>
        </a:spcAft>
        <a:defRPr sz="4200" kern="1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Times New Roman" panose="02020603050405020304" pitchFamily="18" charset="0"/>
        </a:defRPr>
      </a:lvl2pPr>
      <a:lvl3pPr algn="l" rtl="0" eaLnBrk="1" fontAlgn="base" hangingPunct="1">
        <a:spcBef>
          <a:spcPct val="0"/>
        </a:spcBef>
        <a:spcAft>
          <a:spcPct val="0"/>
        </a:spcAft>
        <a:defRPr sz="4200">
          <a:solidFill>
            <a:schemeClr val="tx2"/>
          </a:solidFill>
          <a:latin typeface="Times New Roman" panose="02020603050405020304" pitchFamily="18" charset="0"/>
        </a:defRPr>
      </a:lvl3pPr>
      <a:lvl4pPr algn="l" rtl="0" eaLnBrk="1" fontAlgn="base" hangingPunct="1">
        <a:spcBef>
          <a:spcPct val="0"/>
        </a:spcBef>
        <a:spcAft>
          <a:spcPct val="0"/>
        </a:spcAft>
        <a:defRPr sz="4200">
          <a:solidFill>
            <a:schemeClr val="tx2"/>
          </a:solidFill>
          <a:latin typeface="Times New Roman" panose="02020603050405020304" pitchFamily="18" charset="0"/>
        </a:defRPr>
      </a:lvl4pPr>
      <a:lvl5pPr algn="l" rtl="0" eaLnBrk="1" fontAlgn="base" hangingPunct="1">
        <a:spcBef>
          <a:spcPct val="0"/>
        </a:spcBef>
        <a:spcAft>
          <a:spcPct val="0"/>
        </a:spcAft>
        <a:defRPr sz="4200">
          <a:solidFill>
            <a:schemeClr val="tx2"/>
          </a:solidFill>
          <a:latin typeface="Times New Roman" panose="02020603050405020304" pitchFamily="18" charset="0"/>
        </a:defRPr>
      </a:lvl5pPr>
      <a:lvl6pPr marL="457200" algn="l" rtl="0" eaLnBrk="1" fontAlgn="base" hangingPunct="1">
        <a:spcBef>
          <a:spcPct val="0"/>
        </a:spcBef>
        <a:spcAft>
          <a:spcPct val="0"/>
        </a:spcAft>
        <a:defRPr sz="4200">
          <a:solidFill>
            <a:schemeClr val="tx2"/>
          </a:solidFill>
          <a:latin typeface="Times New Roman" panose="02020603050405020304" pitchFamily="18" charset="0"/>
        </a:defRPr>
      </a:lvl6pPr>
      <a:lvl7pPr marL="914400" algn="l" rtl="0" eaLnBrk="1" fontAlgn="base" hangingPunct="1">
        <a:spcBef>
          <a:spcPct val="0"/>
        </a:spcBef>
        <a:spcAft>
          <a:spcPct val="0"/>
        </a:spcAft>
        <a:defRPr sz="4200">
          <a:solidFill>
            <a:schemeClr val="tx2"/>
          </a:solidFill>
          <a:latin typeface="Times New Roman" panose="02020603050405020304" pitchFamily="18" charset="0"/>
        </a:defRPr>
      </a:lvl7pPr>
      <a:lvl8pPr marL="1371600" algn="l" rtl="0" eaLnBrk="1" fontAlgn="base" hangingPunct="1">
        <a:spcBef>
          <a:spcPct val="0"/>
        </a:spcBef>
        <a:spcAft>
          <a:spcPct val="0"/>
        </a:spcAft>
        <a:defRPr sz="4200">
          <a:solidFill>
            <a:schemeClr val="tx2"/>
          </a:solidFill>
          <a:latin typeface="Times New Roman" panose="02020603050405020304" pitchFamily="18" charset="0"/>
        </a:defRPr>
      </a:lvl8pPr>
      <a:lvl9pPr marL="1828800" algn="l" rtl="0" eaLnBrk="1" fontAlgn="base" hangingPunct="1">
        <a:spcBef>
          <a:spcPct val="0"/>
        </a:spcBef>
        <a:spcAft>
          <a:spcPct val="0"/>
        </a:spcAft>
        <a:defRPr sz="4200">
          <a:solidFill>
            <a:schemeClr val="tx2"/>
          </a:solidFill>
          <a:latin typeface="Times New Roman" panose="02020603050405020304" pitchFamily="18" charset="0"/>
        </a:defRPr>
      </a:lvl9pPr>
    </p:titleStyle>
    <p:bodyStyle>
      <a:lvl1pPr marL="342900" indent="-342900" algn="l" rtl="0" eaLnBrk="1" fontAlgn="base" hangingPunct="1">
        <a:spcBef>
          <a:spcPct val="20000"/>
        </a:spcBef>
        <a:spcAft>
          <a:spcPct val="0"/>
        </a:spcAft>
        <a:buClr>
          <a:schemeClr val="folHlink"/>
        </a:buClr>
        <a:buSzPct val="90000"/>
        <a:buFont typeface="Wingdings" panose="05000000000000000000" pitchFamily="2" charset="2"/>
        <a:buChar char="n"/>
        <a:defRPr sz="28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75000"/>
        <a:buFont typeface="Wingdings" panose="05000000000000000000" pitchFamily="2" charset="2"/>
        <a:buChar char="n"/>
        <a:defRPr sz="26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folHlink"/>
        </a:buClr>
        <a:buSzPct val="55000"/>
        <a:buFont typeface="Wingdings" panose="05000000000000000000" pitchFamily="2" charset="2"/>
        <a:buChar char="n"/>
        <a:defRPr sz="23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174CD-402F-4B22-AC79-4EBBD3FFA854}"/>
              </a:ext>
            </a:extLst>
          </p:cNvPr>
          <p:cNvSpPr>
            <a:spLocks noGrp="1"/>
          </p:cNvSpPr>
          <p:nvPr>
            <p:ph type="ctrTitle"/>
          </p:nvPr>
        </p:nvSpPr>
        <p:spPr/>
        <p:txBody>
          <a:bodyPr/>
          <a:lstStyle/>
          <a:p>
            <a:r>
              <a:rPr lang="en-MY" dirty="0"/>
              <a:t>RISK MANAGEMENT AND COMPLIANCE – I	</a:t>
            </a:r>
          </a:p>
        </p:txBody>
      </p:sp>
      <p:sp>
        <p:nvSpPr>
          <p:cNvPr id="3" name="Subtitle 2">
            <a:extLst>
              <a:ext uri="{FF2B5EF4-FFF2-40B4-BE49-F238E27FC236}">
                <a16:creationId xmlns:a16="http://schemas.microsoft.com/office/drawing/2014/main" id="{DDCD4EA5-C14F-41D1-894D-E0D3BD47E6E5}"/>
              </a:ext>
            </a:extLst>
          </p:cNvPr>
          <p:cNvSpPr>
            <a:spLocks noGrp="1"/>
          </p:cNvSpPr>
          <p:nvPr>
            <p:ph type="subTitle" idx="1"/>
          </p:nvPr>
        </p:nvSpPr>
        <p:spPr/>
        <p:txBody>
          <a:bodyPr/>
          <a:lstStyle/>
          <a:p>
            <a:r>
              <a:rPr lang="en-MY" dirty="0"/>
              <a:t>GPHR</a:t>
            </a:r>
          </a:p>
        </p:txBody>
      </p:sp>
    </p:spTree>
    <p:extLst>
      <p:ext uri="{BB962C8B-B14F-4D97-AF65-F5344CB8AC3E}">
        <p14:creationId xmlns:p14="http://schemas.microsoft.com/office/powerpoint/2010/main" val="2133342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05E76-FC7E-4D21-A31F-4C4408E4A397}"/>
              </a:ext>
            </a:extLst>
          </p:cNvPr>
          <p:cNvSpPr>
            <a:spLocks noGrp="1"/>
          </p:cNvSpPr>
          <p:nvPr>
            <p:ph type="title"/>
          </p:nvPr>
        </p:nvSpPr>
        <p:spPr/>
        <p:txBody>
          <a:bodyPr/>
          <a:lstStyle/>
          <a:p>
            <a:r>
              <a:rPr lang="en-MY" dirty="0"/>
              <a:t>Risk Management Strategy</a:t>
            </a:r>
          </a:p>
        </p:txBody>
      </p:sp>
      <p:pic>
        <p:nvPicPr>
          <p:cNvPr id="5" name="Picture 4">
            <a:extLst>
              <a:ext uri="{FF2B5EF4-FFF2-40B4-BE49-F238E27FC236}">
                <a16:creationId xmlns:a16="http://schemas.microsoft.com/office/drawing/2014/main" id="{F1087598-8207-4E76-8BA6-149187121421}"/>
              </a:ext>
            </a:extLst>
          </p:cNvPr>
          <p:cNvPicPr>
            <a:picLocks noChangeAspect="1"/>
          </p:cNvPicPr>
          <p:nvPr/>
        </p:nvPicPr>
        <p:blipFill>
          <a:blip r:embed="rId2"/>
          <a:stretch>
            <a:fillRect/>
          </a:stretch>
        </p:blipFill>
        <p:spPr>
          <a:xfrm>
            <a:off x="707038" y="1772816"/>
            <a:ext cx="8010525" cy="4543425"/>
          </a:xfrm>
          <a:prstGeom prst="rect">
            <a:avLst/>
          </a:prstGeom>
        </p:spPr>
      </p:pic>
    </p:spTree>
    <p:extLst>
      <p:ext uri="{BB962C8B-B14F-4D97-AF65-F5344CB8AC3E}">
        <p14:creationId xmlns:p14="http://schemas.microsoft.com/office/powerpoint/2010/main" val="16017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FF046-2359-43E8-81CA-2AEC3ED8845A}"/>
              </a:ext>
            </a:extLst>
          </p:cNvPr>
          <p:cNvSpPr>
            <a:spLocks noGrp="1"/>
          </p:cNvSpPr>
          <p:nvPr>
            <p:ph type="title"/>
          </p:nvPr>
        </p:nvSpPr>
        <p:spPr/>
        <p:txBody>
          <a:bodyPr/>
          <a:lstStyle/>
          <a:p>
            <a:r>
              <a:rPr lang="en-MY" dirty="0"/>
              <a:t>Crisis Management</a:t>
            </a:r>
          </a:p>
        </p:txBody>
      </p:sp>
      <p:sp>
        <p:nvSpPr>
          <p:cNvPr id="3" name="Content Placeholder 2">
            <a:extLst>
              <a:ext uri="{FF2B5EF4-FFF2-40B4-BE49-F238E27FC236}">
                <a16:creationId xmlns:a16="http://schemas.microsoft.com/office/drawing/2014/main" id="{EB0F5230-F25F-4369-98B0-45EE852198DC}"/>
              </a:ext>
            </a:extLst>
          </p:cNvPr>
          <p:cNvSpPr>
            <a:spLocks noGrp="1"/>
          </p:cNvSpPr>
          <p:nvPr>
            <p:ph idx="1"/>
          </p:nvPr>
        </p:nvSpPr>
        <p:spPr/>
        <p:txBody>
          <a:bodyPr/>
          <a:lstStyle/>
          <a:p>
            <a:pPr marL="0" indent="0">
              <a:buNone/>
            </a:pPr>
            <a:r>
              <a:rPr lang="en-MY" dirty="0"/>
              <a:t>Crisis management is the process by which an organization deals with a major event that threatens to harm the organization, its stakeholders, or the general public. Three elements are common to most definitions of crisis:</a:t>
            </a:r>
          </a:p>
          <a:p>
            <a:pPr marL="0" indent="0">
              <a:buNone/>
            </a:pPr>
            <a:r>
              <a:rPr lang="en-MY" dirty="0"/>
              <a:t>1.	A threat to the organization,</a:t>
            </a:r>
          </a:p>
          <a:p>
            <a:pPr marL="0" indent="0">
              <a:buNone/>
            </a:pPr>
            <a:r>
              <a:rPr lang="en-MY" dirty="0"/>
              <a:t>2.	The element of surprise, and</a:t>
            </a:r>
          </a:p>
          <a:p>
            <a:pPr marL="0" indent="0">
              <a:buNone/>
            </a:pPr>
            <a:r>
              <a:rPr lang="en-MY" dirty="0"/>
              <a:t>3.	A short decision time.</a:t>
            </a:r>
          </a:p>
          <a:p>
            <a:pPr marL="0" indent="0">
              <a:buNone/>
            </a:pPr>
            <a:endParaRPr lang="en-MY" dirty="0"/>
          </a:p>
        </p:txBody>
      </p:sp>
    </p:spTree>
    <p:extLst>
      <p:ext uri="{BB962C8B-B14F-4D97-AF65-F5344CB8AC3E}">
        <p14:creationId xmlns:p14="http://schemas.microsoft.com/office/powerpoint/2010/main" val="2609680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D1C8B-ABA1-4475-92F0-53551A2DC1EE}"/>
              </a:ext>
            </a:extLst>
          </p:cNvPr>
          <p:cNvSpPr>
            <a:spLocks noGrp="1"/>
          </p:cNvSpPr>
          <p:nvPr>
            <p:ph type="title"/>
          </p:nvPr>
        </p:nvSpPr>
        <p:spPr/>
        <p:txBody>
          <a:bodyPr/>
          <a:lstStyle/>
          <a:p>
            <a:r>
              <a:rPr lang="en-MY" dirty="0"/>
              <a:t>Difference between Risk and Crisis Management</a:t>
            </a:r>
          </a:p>
        </p:txBody>
      </p:sp>
      <p:sp>
        <p:nvSpPr>
          <p:cNvPr id="3" name="Content Placeholder 2">
            <a:extLst>
              <a:ext uri="{FF2B5EF4-FFF2-40B4-BE49-F238E27FC236}">
                <a16:creationId xmlns:a16="http://schemas.microsoft.com/office/drawing/2014/main" id="{A61241DC-6A57-4E16-AA2D-C63F048ED5B8}"/>
              </a:ext>
            </a:extLst>
          </p:cNvPr>
          <p:cNvSpPr>
            <a:spLocks noGrp="1"/>
          </p:cNvSpPr>
          <p:nvPr>
            <p:ph idx="1"/>
          </p:nvPr>
        </p:nvSpPr>
        <p:spPr>
          <a:xfrm>
            <a:off x="914400" y="1600201"/>
            <a:ext cx="7402016" cy="3124944"/>
          </a:xfrm>
        </p:spPr>
        <p:txBody>
          <a:bodyPr/>
          <a:lstStyle/>
          <a:p>
            <a:pPr marL="0" indent="0">
              <a:buNone/>
            </a:pPr>
            <a:endParaRPr lang="en-MY" dirty="0"/>
          </a:p>
          <a:p>
            <a:pPr marL="0" indent="0">
              <a:buNone/>
            </a:pPr>
            <a:r>
              <a:rPr lang="en-MY" dirty="0"/>
              <a:t>Risk management, which involves assessing potential threats and finding the best ways to avoid those threats, Crisis management involves dealing with threats after they have occurred</a:t>
            </a:r>
          </a:p>
        </p:txBody>
      </p:sp>
    </p:spTree>
    <p:extLst>
      <p:ext uri="{BB962C8B-B14F-4D97-AF65-F5344CB8AC3E}">
        <p14:creationId xmlns:p14="http://schemas.microsoft.com/office/powerpoint/2010/main" val="5696552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20229-82A5-4844-98F7-4487DDBD3F86}"/>
              </a:ext>
            </a:extLst>
          </p:cNvPr>
          <p:cNvSpPr>
            <a:spLocks noGrp="1"/>
          </p:cNvSpPr>
          <p:nvPr>
            <p:ph type="title"/>
          </p:nvPr>
        </p:nvSpPr>
        <p:spPr/>
        <p:txBody>
          <a:bodyPr/>
          <a:lstStyle/>
          <a:p>
            <a:r>
              <a:rPr lang="en-MY" dirty="0"/>
              <a:t>Safety and Security Risks</a:t>
            </a:r>
          </a:p>
        </p:txBody>
      </p:sp>
      <p:sp>
        <p:nvSpPr>
          <p:cNvPr id="3" name="Content Placeholder 2">
            <a:extLst>
              <a:ext uri="{FF2B5EF4-FFF2-40B4-BE49-F238E27FC236}">
                <a16:creationId xmlns:a16="http://schemas.microsoft.com/office/drawing/2014/main" id="{3E853F1D-9A2B-4EA3-98FE-676BE0E4FD05}"/>
              </a:ext>
            </a:extLst>
          </p:cNvPr>
          <p:cNvSpPr>
            <a:spLocks noGrp="1"/>
          </p:cNvSpPr>
          <p:nvPr>
            <p:ph idx="1"/>
          </p:nvPr>
        </p:nvSpPr>
        <p:spPr/>
        <p:txBody>
          <a:bodyPr/>
          <a:lstStyle/>
          <a:p>
            <a:r>
              <a:rPr lang="en-MY" dirty="0"/>
              <a:t>Terrorism</a:t>
            </a:r>
          </a:p>
          <a:p>
            <a:r>
              <a:rPr lang="en-MY" dirty="0"/>
              <a:t>Crime</a:t>
            </a:r>
          </a:p>
          <a:p>
            <a:r>
              <a:rPr lang="en-MY" dirty="0"/>
              <a:t>Kidnapping</a:t>
            </a:r>
          </a:p>
          <a:p>
            <a:r>
              <a:rPr lang="en-MY" dirty="0"/>
              <a:t>Health and Medical Risks</a:t>
            </a:r>
          </a:p>
          <a:p>
            <a:r>
              <a:rPr lang="en-MY" dirty="0"/>
              <a:t>Legal Prosecution Risk</a:t>
            </a:r>
          </a:p>
          <a:p>
            <a:endParaRPr lang="en-MY" dirty="0"/>
          </a:p>
        </p:txBody>
      </p:sp>
    </p:spTree>
    <p:extLst>
      <p:ext uri="{BB962C8B-B14F-4D97-AF65-F5344CB8AC3E}">
        <p14:creationId xmlns:p14="http://schemas.microsoft.com/office/powerpoint/2010/main" val="3562891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A9F15-2315-4757-B58D-D160746E82E4}"/>
              </a:ext>
            </a:extLst>
          </p:cNvPr>
          <p:cNvSpPr>
            <a:spLocks noGrp="1"/>
          </p:cNvSpPr>
          <p:nvPr>
            <p:ph type="title"/>
          </p:nvPr>
        </p:nvSpPr>
        <p:spPr/>
        <p:txBody>
          <a:bodyPr/>
          <a:lstStyle/>
          <a:p>
            <a:r>
              <a:rPr lang="en-MY" dirty="0"/>
              <a:t>Crime</a:t>
            </a:r>
          </a:p>
        </p:txBody>
      </p:sp>
      <p:sp>
        <p:nvSpPr>
          <p:cNvPr id="3" name="Content Placeholder 2">
            <a:extLst>
              <a:ext uri="{FF2B5EF4-FFF2-40B4-BE49-F238E27FC236}">
                <a16:creationId xmlns:a16="http://schemas.microsoft.com/office/drawing/2014/main" id="{29691F64-3122-43C7-955D-06315E59BFFF}"/>
              </a:ext>
            </a:extLst>
          </p:cNvPr>
          <p:cNvSpPr>
            <a:spLocks noGrp="1"/>
          </p:cNvSpPr>
          <p:nvPr>
            <p:ph idx="1"/>
          </p:nvPr>
        </p:nvSpPr>
        <p:spPr/>
        <p:txBody>
          <a:bodyPr/>
          <a:lstStyle/>
          <a:p>
            <a:r>
              <a:rPr lang="en-MY" dirty="0"/>
              <a:t>The biggest threat to international travellers is not terrorism but old-fashioned crime, such as theft and pick-pocketing.</a:t>
            </a:r>
          </a:p>
          <a:p>
            <a:endParaRPr lang="en-MY" dirty="0"/>
          </a:p>
          <a:p>
            <a:r>
              <a:rPr lang="en-MY" dirty="0"/>
              <a:t>Travelers have been thrown in jail for exceeding a credit card limit, buying artifacts from an unlicensed dealer, entering an Islamic country with alcohol, or failing to meet a contract deadline.</a:t>
            </a:r>
          </a:p>
        </p:txBody>
      </p:sp>
    </p:spTree>
    <p:extLst>
      <p:ext uri="{BB962C8B-B14F-4D97-AF65-F5344CB8AC3E}">
        <p14:creationId xmlns:p14="http://schemas.microsoft.com/office/powerpoint/2010/main" val="1563786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A7FC3-2049-4450-B42E-A2B521147E08}"/>
              </a:ext>
            </a:extLst>
          </p:cNvPr>
          <p:cNvSpPr>
            <a:spLocks noGrp="1"/>
          </p:cNvSpPr>
          <p:nvPr>
            <p:ph type="title"/>
          </p:nvPr>
        </p:nvSpPr>
        <p:spPr/>
        <p:txBody>
          <a:bodyPr/>
          <a:lstStyle/>
          <a:p>
            <a:r>
              <a:rPr lang="en-MY" dirty="0"/>
              <a:t>Poll Question # 1 </a:t>
            </a:r>
          </a:p>
        </p:txBody>
      </p:sp>
      <p:sp>
        <p:nvSpPr>
          <p:cNvPr id="3" name="Content Placeholder 2">
            <a:extLst>
              <a:ext uri="{FF2B5EF4-FFF2-40B4-BE49-F238E27FC236}">
                <a16:creationId xmlns:a16="http://schemas.microsoft.com/office/drawing/2014/main" id="{162B252F-F951-4582-87C4-B083E0F37E25}"/>
              </a:ext>
            </a:extLst>
          </p:cNvPr>
          <p:cNvSpPr>
            <a:spLocks noGrp="1"/>
          </p:cNvSpPr>
          <p:nvPr>
            <p:ph idx="1"/>
          </p:nvPr>
        </p:nvSpPr>
        <p:spPr>
          <a:xfrm>
            <a:off x="683568" y="1600200"/>
            <a:ext cx="8003232" cy="4530725"/>
          </a:xfrm>
        </p:spPr>
        <p:txBody>
          <a:bodyPr/>
          <a:lstStyle/>
          <a:p>
            <a:pPr marL="0" indent="0">
              <a:buNone/>
            </a:pPr>
            <a:r>
              <a:rPr lang="en-MY" sz="2400" dirty="0"/>
              <a:t>Which of the following will be MOST effective in mitigating the risk of global litigation?</a:t>
            </a:r>
          </a:p>
          <a:p>
            <a:pPr marL="0" indent="0">
              <a:buNone/>
            </a:pPr>
            <a:endParaRPr lang="en-MY" sz="2400" dirty="0"/>
          </a:p>
          <a:p>
            <a:pPr marL="514350" indent="-514350">
              <a:buFont typeface="+mj-lt"/>
              <a:buAutoNum type="alphaUcPeriod"/>
            </a:pPr>
            <a:r>
              <a:rPr lang="en-MY" sz="2400" dirty="0"/>
              <a:t>Educating international assignees on international, regional, and local laws</a:t>
            </a:r>
          </a:p>
          <a:p>
            <a:pPr marL="514350" indent="-514350">
              <a:buFont typeface="+mj-lt"/>
              <a:buAutoNum type="alphaUcPeriod"/>
            </a:pPr>
            <a:endParaRPr lang="en-MY" sz="2400" dirty="0"/>
          </a:p>
          <a:p>
            <a:pPr marL="514350" indent="-514350">
              <a:buFont typeface="+mj-lt"/>
              <a:buAutoNum type="alphaUcPeriod"/>
            </a:pPr>
            <a:r>
              <a:rPr lang="en-MY" sz="2400" dirty="0"/>
              <a:t>Developing a corporate code of conduct</a:t>
            </a:r>
          </a:p>
          <a:p>
            <a:pPr marL="514350" indent="-514350">
              <a:buFont typeface="+mj-lt"/>
              <a:buAutoNum type="alphaUcPeriod"/>
            </a:pPr>
            <a:endParaRPr lang="en-MY" sz="2400" dirty="0"/>
          </a:p>
          <a:p>
            <a:pPr marL="514350" indent="-514350">
              <a:buFont typeface="+mj-lt"/>
              <a:buAutoNum type="alphaUcPeriod"/>
            </a:pPr>
            <a:r>
              <a:rPr lang="en-MY" sz="2400" dirty="0"/>
              <a:t>Monitoring the conduct of subsidiaries</a:t>
            </a:r>
          </a:p>
          <a:p>
            <a:pPr marL="514350" indent="-514350">
              <a:buFont typeface="+mj-lt"/>
              <a:buAutoNum type="alphaUcPeriod"/>
            </a:pPr>
            <a:endParaRPr lang="en-MY" sz="2400" dirty="0"/>
          </a:p>
          <a:p>
            <a:pPr marL="514350" indent="-514350">
              <a:buFont typeface="+mj-lt"/>
              <a:buAutoNum type="alphaUcPeriod"/>
            </a:pPr>
            <a:r>
              <a:rPr lang="en-MY" sz="2400" dirty="0"/>
              <a:t>Working with local employees to develop HR policies</a:t>
            </a:r>
          </a:p>
        </p:txBody>
      </p:sp>
    </p:spTree>
    <p:extLst>
      <p:ext uri="{BB962C8B-B14F-4D97-AF65-F5344CB8AC3E}">
        <p14:creationId xmlns:p14="http://schemas.microsoft.com/office/powerpoint/2010/main" val="2290364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7FCA1-340E-4687-BC2F-C5287C012B41}"/>
              </a:ext>
            </a:extLst>
          </p:cNvPr>
          <p:cNvSpPr>
            <a:spLocks noGrp="1"/>
          </p:cNvSpPr>
          <p:nvPr>
            <p:ph type="title"/>
          </p:nvPr>
        </p:nvSpPr>
        <p:spPr/>
        <p:txBody>
          <a:bodyPr/>
          <a:lstStyle/>
          <a:p>
            <a:r>
              <a:rPr lang="en-MY" dirty="0"/>
              <a:t>Poll Answer # 1 </a:t>
            </a:r>
          </a:p>
        </p:txBody>
      </p:sp>
      <p:sp>
        <p:nvSpPr>
          <p:cNvPr id="3" name="Content Placeholder 2">
            <a:extLst>
              <a:ext uri="{FF2B5EF4-FFF2-40B4-BE49-F238E27FC236}">
                <a16:creationId xmlns:a16="http://schemas.microsoft.com/office/drawing/2014/main" id="{7A7FF098-E0AE-45BD-999E-24D07E41718E}"/>
              </a:ext>
            </a:extLst>
          </p:cNvPr>
          <p:cNvSpPr>
            <a:spLocks noGrp="1"/>
          </p:cNvSpPr>
          <p:nvPr>
            <p:ph idx="1"/>
          </p:nvPr>
        </p:nvSpPr>
        <p:spPr/>
        <p:txBody>
          <a:bodyPr/>
          <a:lstStyle/>
          <a:p>
            <a:r>
              <a:rPr lang="en-MY" dirty="0"/>
              <a:t>Option A</a:t>
            </a:r>
          </a:p>
        </p:txBody>
      </p:sp>
    </p:spTree>
    <p:extLst>
      <p:ext uri="{BB962C8B-B14F-4D97-AF65-F5344CB8AC3E}">
        <p14:creationId xmlns:p14="http://schemas.microsoft.com/office/powerpoint/2010/main" val="1505032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2322076238"/>
              </p:ext>
            </p:extLst>
          </p:nvPr>
        </p:nvGraphicFramePr>
        <p:xfrm>
          <a:off x="755576" y="1772816"/>
          <a:ext cx="8136904"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34792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sz="4000" dirty="0"/>
              <a:t>Extraterritorial Laws</a:t>
            </a:r>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a:xfrm>
            <a:off x="914400" y="1600201"/>
            <a:ext cx="7772400" cy="1143000"/>
          </a:xfrm>
        </p:spPr>
        <p:txBody>
          <a:bodyPr/>
          <a:lstStyle/>
          <a:p>
            <a:pPr marL="0" indent="0">
              <a:buNone/>
            </a:pPr>
            <a:r>
              <a:rPr lang="en-MY" sz="2400" dirty="0"/>
              <a:t>Extraterritorial laws refer to laws that a country will enact which regard an offence committed abroad as an offence committed within its borders.</a:t>
            </a:r>
          </a:p>
        </p:txBody>
      </p:sp>
      <p:pic>
        <p:nvPicPr>
          <p:cNvPr id="5" name="Picture 4">
            <a:extLst>
              <a:ext uri="{FF2B5EF4-FFF2-40B4-BE49-F238E27FC236}">
                <a16:creationId xmlns:a16="http://schemas.microsoft.com/office/drawing/2014/main" id="{B535ED0D-58CC-491C-B4B1-8A6B92487A7B}"/>
              </a:ext>
            </a:extLst>
          </p:cNvPr>
          <p:cNvPicPr>
            <a:picLocks noChangeAspect="1"/>
          </p:cNvPicPr>
          <p:nvPr/>
        </p:nvPicPr>
        <p:blipFill>
          <a:blip r:embed="rId2"/>
          <a:stretch>
            <a:fillRect/>
          </a:stretch>
        </p:blipFill>
        <p:spPr>
          <a:xfrm>
            <a:off x="937774" y="2922589"/>
            <a:ext cx="5945023" cy="3607530"/>
          </a:xfrm>
          <a:prstGeom prst="rect">
            <a:avLst/>
          </a:prstGeom>
        </p:spPr>
      </p:pic>
    </p:spTree>
    <p:extLst>
      <p:ext uri="{BB962C8B-B14F-4D97-AF65-F5344CB8AC3E}">
        <p14:creationId xmlns:p14="http://schemas.microsoft.com/office/powerpoint/2010/main" val="1429027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59DFB-F14C-4E6C-8CC8-A09942FF9462}"/>
              </a:ext>
            </a:extLst>
          </p:cNvPr>
          <p:cNvSpPr>
            <a:spLocks noGrp="1"/>
          </p:cNvSpPr>
          <p:nvPr>
            <p:ph type="title"/>
          </p:nvPr>
        </p:nvSpPr>
        <p:spPr/>
        <p:txBody>
          <a:bodyPr/>
          <a:lstStyle/>
          <a:p>
            <a:r>
              <a:rPr lang="en-MY" dirty="0"/>
              <a:t>US Title VII</a:t>
            </a:r>
          </a:p>
        </p:txBody>
      </p:sp>
      <p:sp>
        <p:nvSpPr>
          <p:cNvPr id="3" name="Content Placeholder 2">
            <a:extLst>
              <a:ext uri="{FF2B5EF4-FFF2-40B4-BE49-F238E27FC236}">
                <a16:creationId xmlns:a16="http://schemas.microsoft.com/office/drawing/2014/main" id="{5C6F3FBA-992E-493D-B4C7-1A5EFE0DFADF}"/>
              </a:ext>
            </a:extLst>
          </p:cNvPr>
          <p:cNvSpPr>
            <a:spLocks noGrp="1"/>
          </p:cNvSpPr>
          <p:nvPr>
            <p:ph idx="1"/>
          </p:nvPr>
        </p:nvSpPr>
        <p:spPr/>
        <p:txBody>
          <a:bodyPr/>
          <a:lstStyle/>
          <a:p>
            <a:r>
              <a:rPr lang="en-MY" dirty="0"/>
              <a:t>This 1964 law prohibits employers from discriminating against employees on the basis of sex, race, </a:t>
            </a:r>
            <a:r>
              <a:rPr lang="en-MY" dirty="0" err="1"/>
              <a:t>color</a:t>
            </a:r>
            <a:r>
              <a:rPr lang="en-MY" dirty="0"/>
              <a:t>, national origin, and religion. It applies to employers with 15 or more employees, including federal, state, and local governments. Further, this is one of the few U.S. laws that applies to U.S. workers, working for U.S. companies, outside of the U.S. </a:t>
            </a:r>
          </a:p>
          <a:p>
            <a:endParaRPr lang="en-MY" dirty="0"/>
          </a:p>
        </p:txBody>
      </p:sp>
    </p:spTree>
    <p:extLst>
      <p:ext uri="{BB962C8B-B14F-4D97-AF65-F5344CB8AC3E}">
        <p14:creationId xmlns:p14="http://schemas.microsoft.com/office/powerpoint/2010/main" val="3929861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98656937"/>
              </p:ext>
            </p:extLst>
          </p:nvPr>
        </p:nvGraphicFramePr>
        <p:xfrm>
          <a:off x="755576" y="1772816"/>
          <a:ext cx="8136904"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23173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B7801-9760-4DBE-ABE0-E20F180BB657}"/>
              </a:ext>
            </a:extLst>
          </p:cNvPr>
          <p:cNvSpPr>
            <a:spLocks noGrp="1"/>
          </p:cNvSpPr>
          <p:nvPr>
            <p:ph type="title"/>
          </p:nvPr>
        </p:nvSpPr>
        <p:spPr/>
        <p:txBody>
          <a:bodyPr/>
          <a:lstStyle/>
          <a:p>
            <a:r>
              <a:rPr lang="en-MY" dirty="0"/>
              <a:t>US Title VII</a:t>
            </a:r>
          </a:p>
        </p:txBody>
      </p:sp>
      <p:sp>
        <p:nvSpPr>
          <p:cNvPr id="3" name="Content Placeholder 2">
            <a:extLst>
              <a:ext uri="{FF2B5EF4-FFF2-40B4-BE49-F238E27FC236}">
                <a16:creationId xmlns:a16="http://schemas.microsoft.com/office/drawing/2014/main" id="{CD9F5908-3BE2-4689-BF94-AB9E7F891939}"/>
              </a:ext>
            </a:extLst>
          </p:cNvPr>
          <p:cNvSpPr>
            <a:spLocks noGrp="1"/>
          </p:cNvSpPr>
          <p:nvPr>
            <p:ph idx="1"/>
          </p:nvPr>
        </p:nvSpPr>
        <p:spPr/>
        <p:txBody>
          <a:bodyPr/>
          <a:lstStyle/>
          <a:p>
            <a:r>
              <a:rPr lang="en-MY" dirty="0"/>
              <a:t>Title VII can come into play when employers treat women differently than men out of concern for safety and health. An example is the practice of refusing international assignments for women out of fear of terrorism, cultural adaptability concerns or other safety concerns. </a:t>
            </a:r>
          </a:p>
          <a:p>
            <a:endParaRPr lang="en-MY" dirty="0"/>
          </a:p>
        </p:txBody>
      </p:sp>
    </p:spTree>
    <p:extLst>
      <p:ext uri="{BB962C8B-B14F-4D97-AF65-F5344CB8AC3E}">
        <p14:creationId xmlns:p14="http://schemas.microsoft.com/office/powerpoint/2010/main" val="1511374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363EC-F8A1-4163-ACCF-BCA48FE868FF}"/>
              </a:ext>
            </a:extLst>
          </p:cNvPr>
          <p:cNvSpPr>
            <a:spLocks noGrp="1"/>
          </p:cNvSpPr>
          <p:nvPr>
            <p:ph type="title"/>
          </p:nvPr>
        </p:nvSpPr>
        <p:spPr/>
        <p:txBody>
          <a:bodyPr/>
          <a:lstStyle/>
          <a:p>
            <a:r>
              <a:rPr lang="en-MY" dirty="0"/>
              <a:t>Poll Question # 2</a:t>
            </a:r>
          </a:p>
        </p:txBody>
      </p:sp>
      <p:sp>
        <p:nvSpPr>
          <p:cNvPr id="3" name="Content Placeholder 2">
            <a:extLst>
              <a:ext uri="{FF2B5EF4-FFF2-40B4-BE49-F238E27FC236}">
                <a16:creationId xmlns:a16="http://schemas.microsoft.com/office/drawing/2014/main" id="{5EAAAFDD-18B9-4463-878C-A31D607AF63B}"/>
              </a:ext>
            </a:extLst>
          </p:cNvPr>
          <p:cNvSpPr>
            <a:spLocks noGrp="1"/>
          </p:cNvSpPr>
          <p:nvPr>
            <p:ph idx="1"/>
          </p:nvPr>
        </p:nvSpPr>
        <p:spPr>
          <a:xfrm>
            <a:off x="914400" y="1600200"/>
            <a:ext cx="7772400" cy="4853136"/>
          </a:xfrm>
        </p:spPr>
        <p:txBody>
          <a:bodyPr/>
          <a:lstStyle/>
          <a:p>
            <a:pPr marL="0" indent="0">
              <a:buNone/>
            </a:pPr>
            <a:r>
              <a:rPr lang="en-MY" dirty="0"/>
              <a:t>Title VII of the Civil Rights Act of 1964 prohibits	</a:t>
            </a:r>
          </a:p>
          <a:p>
            <a:pPr marL="514350" indent="-514350">
              <a:buFont typeface="+mj-lt"/>
              <a:buAutoNum type="alphaUcPeriod"/>
            </a:pPr>
            <a:r>
              <a:rPr lang="en-MY" dirty="0"/>
              <a:t>Discrimination that results in unequal working conditions for employees.	</a:t>
            </a:r>
          </a:p>
          <a:p>
            <a:pPr marL="514350" indent="-514350">
              <a:buFont typeface="+mj-lt"/>
              <a:buAutoNum type="alphaUcPeriod"/>
            </a:pPr>
            <a:r>
              <a:rPr lang="en-MY" dirty="0"/>
              <a:t>Discrimination that limits promotions for protected classes.	</a:t>
            </a:r>
          </a:p>
          <a:p>
            <a:pPr marL="514350" indent="-514350">
              <a:buFont typeface="+mj-lt"/>
              <a:buAutoNum type="alphaUcPeriod"/>
            </a:pPr>
            <a:r>
              <a:rPr lang="en-MY" dirty="0"/>
              <a:t>Discrimination based on race, </a:t>
            </a:r>
            <a:r>
              <a:rPr lang="en-MY" dirty="0" err="1"/>
              <a:t>color</a:t>
            </a:r>
            <a:r>
              <a:rPr lang="en-MY" dirty="0"/>
              <a:t>, national origin, religion, and sexual orientation.	</a:t>
            </a:r>
          </a:p>
          <a:p>
            <a:pPr marL="514350" indent="-514350">
              <a:buFont typeface="+mj-lt"/>
              <a:buAutoNum type="alphaUcPeriod"/>
            </a:pPr>
            <a:r>
              <a:rPr lang="en-MY" dirty="0"/>
              <a:t>Discrimination in compensation based on seniority systems.</a:t>
            </a:r>
          </a:p>
          <a:p>
            <a:pPr marL="0" indent="0">
              <a:buNone/>
            </a:pPr>
            <a:endParaRPr lang="en-MY" dirty="0"/>
          </a:p>
        </p:txBody>
      </p:sp>
    </p:spTree>
    <p:extLst>
      <p:ext uri="{BB962C8B-B14F-4D97-AF65-F5344CB8AC3E}">
        <p14:creationId xmlns:p14="http://schemas.microsoft.com/office/powerpoint/2010/main" val="484679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013C4-C052-4327-B4C5-630108FE9B04}"/>
              </a:ext>
            </a:extLst>
          </p:cNvPr>
          <p:cNvSpPr>
            <a:spLocks noGrp="1"/>
          </p:cNvSpPr>
          <p:nvPr>
            <p:ph type="title"/>
          </p:nvPr>
        </p:nvSpPr>
        <p:spPr/>
        <p:txBody>
          <a:bodyPr/>
          <a:lstStyle/>
          <a:p>
            <a:r>
              <a:rPr lang="en-MY" dirty="0"/>
              <a:t>Poll Answer # 2</a:t>
            </a:r>
          </a:p>
        </p:txBody>
      </p:sp>
      <p:sp>
        <p:nvSpPr>
          <p:cNvPr id="3" name="Content Placeholder 2">
            <a:extLst>
              <a:ext uri="{FF2B5EF4-FFF2-40B4-BE49-F238E27FC236}">
                <a16:creationId xmlns:a16="http://schemas.microsoft.com/office/drawing/2014/main" id="{2F663173-D80B-4482-9B5C-E53739822D9A}"/>
              </a:ext>
            </a:extLst>
          </p:cNvPr>
          <p:cNvSpPr>
            <a:spLocks noGrp="1"/>
          </p:cNvSpPr>
          <p:nvPr>
            <p:ph idx="1"/>
          </p:nvPr>
        </p:nvSpPr>
        <p:spPr>
          <a:xfrm>
            <a:off x="914400" y="1600201"/>
            <a:ext cx="6177880" cy="1036712"/>
          </a:xfrm>
        </p:spPr>
        <p:txBody>
          <a:bodyPr/>
          <a:lstStyle/>
          <a:p>
            <a:r>
              <a:rPr lang="en-MY" dirty="0"/>
              <a:t>Option C</a:t>
            </a:r>
          </a:p>
        </p:txBody>
      </p:sp>
    </p:spTree>
    <p:extLst>
      <p:ext uri="{BB962C8B-B14F-4D97-AF65-F5344CB8AC3E}">
        <p14:creationId xmlns:p14="http://schemas.microsoft.com/office/powerpoint/2010/main" val="1770261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DD48A-E14B-4E3F-AE0E-39A0D663E976}"/>
              </a:ext>
            </a:extLst>
          </p:cNvPr>
          <p:cNvSpPr>
            <a:spLocks noGrp="1"/>
          </p:cNvSpPr>
          <p:nvPr>
            <p:ph type="title"/>
          </p:nvPr>
        </p:nvSpPr>
        <p:spPr/>
        <p:txBody>
          <a:bodyPr/>
          <a:lstStyle/>
          <a:p>
            <a:r>
              <a:rPr lang="en-MY" sz="3200" dirty="0"/>
              <a:t>Age Discrimination in Employment Act (US)</a:t>
            </a:r>
          </a:p>
        </p:txBody>
      </p:sp>
      <p:sp>
        <p:nvSpPr>
          <p:cNvPr id="3" name="Content Placeholder 2">
            <a:extLst>
              <a:ext uri="{FF2B5EF4-FFF2-40B4-BE49-F238E27FC236}">
                <a16:creationId xmlns:a16="http://schemas.microsoft.com/office/drawing/2014/main" id="{53F8B20A-AF72-449F-832C-5649F9FD2917}"/>
              </a:ext>
            </a:extLst>
          </p:cNvPr>
          <p:cNvSpPr>
            <a:spLocks noGrp="1"/>
          </p:cNvSpPr>
          <p:nvPr>
            <p:ph idx="1"/>
          </p:nvPr>
        </p:nvSpPr>
        <p:spPr>
          <a:xfrm>
            <a:off x="914400" y="1600200"/>
            <a:ext cx="8122096" cy="4530725"/>
          </a:xfrm>
        </p:spPr>
        <p:txBody>
          <a:bodyPr/>
          <a:lstStyle/>
          <a:p>
            <a:r>
              <a:rPr lang="en-MY" sz="2600" dirty="0"/>
              <a:t>Age Discrimination in Employment Act of 1967 (ADEA) Prohibits arbitrary age discrimination against employees or applicants age 40 and older.</a:t>
            </a:r>
          </a:p>
          <a:p>
            <a:r>
              <a:rPr lang="en-MY" sz="2600" dirty="0"/>
              <a:t>1986 amendments abolished mandatory retirement of employees of any age, with a few exceptions. Amendments also require employers to continue making full contributions to employees’ retirement plan accounts until they retire. </a:t>
            </a:r>
          </a:p>
          <a:p>
            <a:r>
              <a:rPr lang="en-MY" sz="2600" dirty="0"/>
              <a:t>This law applies to the employees of American-based organizations </a:t>
            </a:r>
            <a:r>
              <a:rPr lang="en-MY" sz="2400" dirty="0"/>
              <a:t>that are located outside of the United States.</a:t>
            </a:r>
          </a:p>
        </p:txBody>
      </p:sp>
    </p:spTree>
    <p:extLst>
      <p:ext uri="{BB962C8B-B14F-4D97-AF65-F5344CB8AC3E}">
        <p14:creationId xmlns:p14="http://schemas.microsoft.com/office/powerpoint/2010/main" val="754000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D7845-E742-4396-86FE-9CBF5A3822C0}"/>
              </a:ext>
            </a:extLst>
          </p:cNvPr>
          <p:cNvSpPr>
            <a:spLocks noGrp="1"/>
          </p:cNvSpPr>
          <p:nvPr>
            <p:ph type="title"/>
          </p:nvPr>
        </p:nvSpPr>
        <p:spPr/>
        <p:txBody>
          <a:bodyPr/>
          <a:lstStyle/>
          <a:p>
            <a:r>
              <a:rPr lang="en-MY" sz="4000" dirty="0"/>
              <a:t>Foreign Corrupt Practices Act (U.S.)</a:t>
            </a:r>
          </a:p>
        </p:txBody>
      </p:sp>
      <p:sp>
        <p:nvSpPr>
          <p:cNvPr id="3" name="Content Placeholder 2">
            <a:extLst>
              <a:ext uri="{FF2B5EF4-FFF2-40B4-BE49-F238E27FC236}">
                <a16:creationId xmlns:a16="http://schemas.microsoft.com/office/drawing/2014/main" id="{9C05732C-A19C-470E-B17F-81FD75D65A93}"/>
              </a:ext>
            </a:extLst>
          </p:cNvPr>
          <p:cNvSpPr>
            <a:spLocks noGrp="1"/>
          </p:cNvSpPr>
          <p:nvPr>
            <p:ph idx="1"/>
          </p:nvPr>
        </p:nvSpPr>
        <p:spPr/>
        <p:txBody>
          <a:bodyPr/>
          <a:lstStyle/>
          <a:p>
            <a:pPr marL="0" indent="0">
              <a:buNone/>
            </a:pPr>
            <a:r>
              <a:rPr lang="en-MY" dirty="0"/>
              <a:t>This act makes it unlawful for certain classes of persons and entities to make payments to foreign government officials to assist in obtaining or retaining business. There are 2 main provisions:</a:t>
            </a:r>
          </a:p>
          <a:p>
            <a:pPr marL="514350" indent="-514350">
              <a:buFont typeface="+mj-lt"/>
              <a:buAutoNum type="arabicPeriod"/>
            </a:pPr>
            <a:r>
              <a:rPr lang="en-MY" dirty="0"/>
              <a:t>  Addresses accounting transparency requirements under the Securities Exchange Act of 1934</a:t>
            </a:r>
          </a:p>
          <a:p>
            <a:pPr marL="514350" indent="-514350">
              <a:buFont typeface="+mj-lt"/>
              <a:buAutoNum type="arabicPeriod"/>
            </a:pPr>
            <a:r>
              <a:rPr lang="en-MY" dirty="0"/>
              <a:t>Concerns bribery of foreign officials. It was passed in 1977.</a:t>
            </a:r>
          </a:p>
        </p:txBody>
      </p:sp>
    </p:spTree>
    <p:extLst>
      <p:ext uri="{BB962C8B-B14F-4D97-AF65-F5344CB8AC3E}">
        <p14:creationId xmlns:p14="http://schemas.microsoft.com/office/powerpoint/2010/main" val="29445904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0EA5C-3E9D-455F-ACDC-D057D96700C7}"/>
              </a:ext>
            </a:extLst>
          </p:cNvPr>
          <p:cNvSpPr>
            <a:spLocks noGrp="1"/>
          </p:cNvSpPr>
          <p:nvPr>
            <p:ph type="title"/>
          </p:nvPr>
        </p:nvSpPr>
        <p:spPr/>
        <p:txBody>
          <a:bodyPr/>
          <a:lstStyle/>
          <a:p>
            <a:r>
              <a:rPr lang="en-MY" dirty="0"/>
              <a:t>Poll Question # 3</a:t>
            </a:r>
          </a:p>
        </p:txBody>
      </p:sp>
      <p:sp>
        <p:nvSpPr>
          <p:cNvPr id="3" name="Content Placeholder 2">
            <a:extLst>
              <a:ext uri="{FF2B5EF4-FFF2-40B4-BE49-F238E27FC236}">
                <a16:creationId xmlns:a16="http://schemas.microsoft.com/office/drawing/2014/main" id="{7D2FE316-1D03-4FB8-9D9E-FDAFABBB696C}"/>
              </a:ext>
            </a:extLst>
          </p:cNvPr>
          <p:cNvSpPr>
            <a:spLocks noGrp="1"/>
          </p:cNvSpPr>
          <p:nvPr>
            <p:ph idx="1"/>
          </p:nvPr>
        </p:nvSpPr>
        <p:spPr>
          <a:xfrm>
            <a:off x="914400" y="1600200"/>
            <a:ext cx="7772400" cy="4781128"/>
          </a:xfrm>
        </p:spPr>
        <p:txBody>
          <a:bodyPr/>
          <a:lstStyle/>
          <a:p>
            <a:pPr marL="0" indent="0">
              <a:buNone/>
            </a:pPr>
            <a:r>
              <a:rPr lang="en-MY" dirty="0"/>
              <a:t>Which of the following is true of the Foreign Corrupt Practices Act?</a:t>
            </a:r>
          </a:p>
          <a:p>
            <a:pPr marL="514350" indent="-514350">
              <a:buFont typeface="+mj-lt"/>
              <a:buAutoNum type="alphaUcPeriod"/>
            </a:pPr>
            <a:r>
              <a:rPr lang="en-MY" dirty="0"/>
              <a:t>It does not prohibit grease payments to expedite routine procedures.</a:t>
            </a:r>
          </a:p>
          <a:p>
            <a:pPr marL="514350" indent="-514350">
              <a:buFont typeface="+mj-lt"/>
              <a:buAutoNum type="alphaUcPeriod"/>
            </a:pPr>
            <a:r>
              <a:rPr lang="en-MY" dirty="0"/>
              <a:t>It requires record keeping of grease payments by privately held companies.	</a:t>
            </a:r>
          </a:p>
          <a:p>
            <a:pPr marL="514350" indent="-514350">
              <a:buFont typeface="+mj-lt"/>
              <a:buAutoNum type="alphaUcPeriod"/>
            </a:pPr>
            <a:r>
              <a:rPr lang="en-MY" dirty="0"/>
              <a:t>It applies to U.S. firms but not their third-party agents.	</a:t>
            </a:r>
          </a:p>
          <a:p>
            <a:pPr marL="514350" indent="-514350">
              <a:buFont typeface="+mj-lt"/>
              <a:buAutoNum type="alphaUcPeriod"/>
            </a:pPr>
            <a:r>
              <a:rPr lang="en-MY" dirty="0"/>
              <a:t>It allows minimal payments for obtaining business.</a:t>
            </a:r>
          </a:p>
          <a:p>
            <a:pPr marL="514350" indent="-514350">
              <a:buFont typeface="+mj-lt"/>
              <a:buAutoNum type="alphaUcPeriod"/>
            </a:pPr>
            <a:endParaRPr lang="en-MY" dirty="0"/>
          </a:p>
        </p:txBody>
      </p:sp>
    </p:spTree>
    <p:extLst>
      <p:ext uri="{BB962C8B-B14F-4D97-AF65-F5344CB8AC3E}">
        <p14:creationId xmlns:p14="http://schemas.microsoft.com/office/powerpoint/2010/main" val="38249778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A0AD4-A437-4896-902B-5DF4992659C0}"/>
              </a:ext>
            </a:extLst>
          </p:cNvPr>
          <p:cNvSpPr>
            <a:spLocks noGrp="1"/>
          </p:cNvSpPr>
          <p:nvPr>
            <p:ph type="title"/>
          </p:nvPr>
        </p:nvSpPr>
        <p:spPr/>
        <p:txBody>
          <a:bodyPr/>
          <a:lstStyle/>
          <a:p>
            <a:r>
              <a:rPr lang="en-MY" dirty="0"/>
              <a:t>Poll Answer # 3</a:t>
            </a:r>
          </a:p>
        </p:txBody>
      </p:sp>
      <p:sp>
        <p:nvSpPr>
          <p:cNvPr id="3" name="Content Placeholder 2">
            <a:extLst>
              <a:ext uri="{FF2B5EF4-FFF2-40B4-BE49-F238E27FC236}">
                <a16:creationId xmlns:a16="http://schemas.microsoft.com/office/drawing/2014/main" id="{C811695C-8439-4A41-BF56-6DB5ED070EF6}"/>
              </a:ext>
            </a:extLst>
          </p:cNvPr>
          <p:cNvSpPr>
            <a:spLocks noGrp="1"/>
          </p:cNvSpPr>
          <p:nvPr>
            <p:ph idx="1"/>
          </p:nvPr>
        </p:nvSpPr>
        <p:spPr>
          <a:xfrm>
            <a:off x="914400" y="1600200"/>
            <a:ext cx="5889848" cy="1143001"/>
          </a:xfrm>
        </p:spPr>
        <p:txBody>
          <a:bodyPr/>
          <a:lstStyle/>
          <a:p>
            <a:r>
              <a:rPr lang="en-MY" dirty="0"/>
              <a:t>Option A</a:t>
            </a:r>
          </a:p>
        </p:txBody>
      </p:sp>
    </p:spTree>
    <p:extLst>
      <p:ext uri="{BB962C8B-B14F-4D97-AF65-F5344CB8AC3E}">
        <p14:creationId xmlns:p14="http://schemas.microsoft.com/office/powerpoint/2010/main" val="25754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DBAA3-1E8D-44B6-8A49-D02B13EFABF0}"/>
              </a:ext>
            </a:extLst>
          </p:cNvPr>
          <p:cNvSpPr>
            <a:spLocks noGrp="1"/>
          </p:cNvSpPr>
          <p:nvPr>
            <p:ph type="title"/>
          </p:nvPr>
        </p:nvSpPr>
        <p:spPr/>
        <p:txBody>
          <a:bodyPr/>
          <a:lstStyle/>
          <a:p>
            <a:r>
              <a:rPr lang="en-MY" sz="3600" dirty="0"/>
              <a:t>Americans with Disabilities Act (U.S.)</a:t>
            </a:r>
          </a:p>
        </p:txBody>
      </p:sp>
      <p:sp>
        <p:nvSpPr>
          <p:cNvPr id="3" name="Content Placeholder 2">
            <a:extLst>
              <a:ext uri="{FF2B5EF4-FFF2-40B4-BE49-F238E27FC236}">
                <a16:creationId xmlns:a16="http://schemas.microsoft.com/office/drawing/2014/main" id="{91E07021-6147-4483-9A35-AA80899F2D91}"/>
              </a:ext>
            </a:extLst>
          </p:cNvPr>
          <p:cNvSpPr>
            <a:spLocks noGrp="1"/>
          </p:cNvSpPr>
          <p:nvPr>
            <p:ph idx="1"/>
          </p:nvPr>
        </p:nvSpPr>
        <p:spPr>
          <a:xfrm>
            <a:off x="685800" y="1628800"/>
            <a:ext cx="8350696" cy="4530725"/>
          </a:xfrm>
        </p:spPr>
        <p:txBody>
          <a:bodyPr/>
          <a:lstStyle/>
          <a:p>
            <a:r>
              <a:rPr lang="en-MY" sz="2400" dirty="0"/>
              <a:t>The ADA (1990) prohibits discrimination and guarantees that people with disabilities have the same opportunities as everyone else to participate in the mainstream of American life</a:t>
            </a:r>
          </a:p>
          <a:p>
            <a:r>
              <a:rPr lang="en-MY" sz="2400" dirty="0"/>
              <a:t>Disability is defined as a physical or mental impairment that substantially limits one or more major life activities, a person who has a history or record of such an impairment, or a person who is perceived by others as having such an impairment.</a:t>
            </a:r>
          </a:p>
          <a:p>
            <a:r>
              <a:rPr lang="en-MY" sz="2400" dirty="0"/>
              <a:t>The law requires an employer to provide reasonable accommodation to an employee or job applicant with a disability, unless doing so would cause significant difficulty or expense for the employer ("undue hardship").</a:t>
            </a:r>
          </a:p>
        </p:txBody>
      </p:sp>
    </p:spTree>
    <p:extLst>
      <p:ext uri="{BB962C8B-B14F-4D97-AF65-F5344CB8AC3E}">
        <p14:creationId xmlns:p14="http://schemas.microsoft.com/office/powerpoint/2010/main" val="1805100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5356-66BF-4F0B-B9EF-E808357CB15F}"/>
              </a:ext>
            </a:extLst>
          </p:cNvPr>
          <p:cNvSpPr>
            <a:spLocks noGrp="1"/>
          </p:cNvSpPr>
          <p:nvPr>
            <p:ph type="title"/>
          </p:nvPr>
        </p:nvSpPr>
        <p:spPr/>
        <p:txBody>
          <a:bodyPr/>
          <a:lstStyle/>
          <a:p>
            <a:r>
              <a:rPr lang="en-MY" dirty="0"/>
              <a:t>Poll Question # 4 </a:t>
            </a:r>
          </a:p>
        </p:txBody>
      </p:sp>
      <p:sp>
        <p:nvSpPr>
          <p:cNvPr id="3" name="Content Placeholder 2">
            <a:extLst>
              <a:ext uri="{FF2B5EF4-FFF2-40B4-BE49-F238E27FC236}">
                <a16:creationId xmlns:a16="http://schemas.microsoft.com/office/drawing/2014/main" id="{46FCCCEC-26DA-41AE-AB91-994142433CE7}"/>
              </a:ext>
            </a:extLst>
          </p:cNvPr>
          <p:cNvSpPr>
            <a:spLocks noGrp="1"/>
          </p:cNvSpPr>
          <p:nvPr>
            <p:ph idx="1"/>
          </p:nvPr>
        </p:nvSpPr>
        <p:spPr/>
        <p:txBody>
          <a:bodyPr/>
          <a:lstStyle/>
          <a:p>
            <a:pPr marL="0" indent="0">
              <a:buNone/>
            </a:pPr>
            <a:r>
              <a:rPr lang="en-MY" dirty="0"/>
              <a:t>According to the Americans with Disabilities Act (ADA) which of the following is considered a reasonable accommodation?	</a:t>
            </a:r>
          </a:p>
          <a:p>
            <a:pPr marL="514350" indent="-514350">
              <a:buFont typeface="+mj-lt"/>
              <a:buAutoNum type="alphaUcPeriod"/>
            </a:pPr>
            <a:r>
              <a:rPr lang="en-MY" dirty="0"/>
              <a:t>Creating a special job for the employee</a:t>
            </a:r>
          </a:p>
          <a:p>
            <a:pPr marL="514350" indent="-514350">
              <a:buFont typeface="+mj-lt"/>
              <a:buAutoNum type="alphaUcPeriod"/>
            </a:pPr>
            <a:r>
              <a:rPr lang="en-MY" dirty="0"/>
              <a:t>Eliminating essential job functions the employee cannot perform	</a:t>
            </a:r>
          </a:p>
          <a:p>
            <a:pPr marL="514350" indent="-514350">
              <a:buFont typeface="+mj-lt"/>
              <a:buAutoNum type="alphaUcPeriod"/>
            </a:pPr>
            <a:r>
              <a:rPr lang="en-MY" dirty="0"/>
              <a:t>Providing alternative formats for employee training	</a:t>
            </a:r>
          </a:p>
          <a:p>
            <a:pPr marL="514350" indent="-514350">
              <a:buFont typeface="+mj-lt"/>
              <a:buAutoNum type="alphaUcPeriod"/>
            </a:pPr>
            <a:r>
              <a:rPr lang="en-MY" dirty="0"/>
              <a:t>Purchasing special equipment even if it is a financial burden for the company</a:t>
            </a:r>
          </a:p>
          <a:p>
            <a:pPr marL="0" indent="0">
              <a:buNone/>
            </a:pPr>
            <a:endParaRPr lang="en-MY" dirty="0"/>
          </a:p>
        </p:txBody>
      </p:sp>
    </p:spTree>
    <p:extLst>
      <p:ext uri="{BB962C8B-B14F-4D97-AF65-F5344CB8AC3E}">
        <p14:creationId xmlns:p14="http://schemas.microsoft.com/office/powerpoint/2010/main" val="35590222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43E63-2528-45D1-AE30-22F20A2A3AC4}"/>
              </a:ext>
            </a:extLst>
          </p:cNvPr>
          <p:cNvSpPr>
            <a:spLocks noGrp="1"/>
          </p:cNvSpPr>
          <p:nvPr>
            <p:ph type="title"/>
          </p:nvPr>
        </p:nvSpPr>
        <p:spPr/>
        <p:txBody>
          <a:bodyPr/>
          <a:lstStyle/>
          <a:p>
            <a:r>
              <a:rPr lang="en-MY" dirty="0"/>
              <a:t>Poll Answer # 4</a:t>
            </a:r>
          </a:p>
        </p:txBody>
      </p:sp>
      <p:sp>
        <p:nvSpPr>
          <p:cNvPr id="3" name="Content Placeholder 2">
            <a:extLst>
              <a:ext uri="{FF2B5EF4-FFF2-40B4-BE49-F238E27FC236}">
                <a16:creationId xmlns:a16="http://schemas.microsoft.com/office/drawing/2014/main" id="{D4EB3CEE-3C1E-4E05-9402-6DF38AB8954E}"/>
              </a:ext>
            </a:extLst>
          </p:cNvPr>
          <p:cNvSpPr>
            <a:spLocks noGrp="1"/>
          </p:cNvSpPr>
          <p:nvPr>
            <p:ph idx="1"/>
          </p:nvPr>
        </p:nvSpPr>
        <p:spPr/>
        <p:txBody>
          <a:bodyPr/>
          <a:lstStyle/>
          <a:p>
            <a:r>
              <a:rPr lang="en-MY" dirty="0"/>
              <a:t>Option C</a:t>
            </a:r>
          </a:p>
        </p:txBody>
      </p:sp>
    </p:spTree>
    <p:extLst>
      <p:ext uri="{BB962C8B-B14F-4D97-AF65-F5344CB8AC3E}">
        <p14:creationId xmlns:p14="http://schemas.microsoft.com/office/powerpoint/2010/main" val="12108155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59DFB-F14C-4E6C-8CC8-A09942FF9462}"/>
              </a:ext>
            </a:extLst>
          </p:cNvPr>
          <p:cNvSpPr>
            <a:spLocks noGrp="1"/>
          </p:cNvSpPr>
          <p:nvPr>
            <p:ph type="title"/>
          </p:nvPr>
        </p:nvSpPr>
        <p:spPr/>
        <p:txBody>
          <a:bodyPr/>
          <a:lstStyle/>
          <a:p>
            <a:r>
              <a:rPr lang="en-MY" dirty="0"/>
              <a:t>Safety and Security</a:t>
            </a:r>
          </a:p>
        </p:txBody>
      </p:sp>
      <p:sp>
        <p:nvSpPr>
          <p:cNvPr id="3" name="Content Placeholder 2">
            <a:extLst>
              <a:ext uri="{FF2B5EF4-FFF2-40B4-BE49-F238E27FC236}">
                <a16:creationId xmlns:a16="http://schemas.microsoft.com/office/drawing/2014/main" id="{5C6F3FBA-992E-493D-B4C7-1A5EFE0DFADF}"/>
              </a:ext>
            </a:extLst>
          </p:cNvPr>
          <p:cNvSpPr>
            <a:spLocks noGrp="1"/>
          </p:cNvSpPr>
          <p:nvPr>
            <p:ph idx="1"/>
          </p:nvPr>
        </p:nvSpPr>
        <p:spPr>
          <a:xfrm>
            <a:off x="683568" y="1600200"/>
            <a:ext cx="8280920" cy="4979987"/>
          </a:xfrm>
        </p:spPr>
        <p:txBody>
          <a:bodyPr/>
          <a:lstStyle/>
          <a:p>
            <a:r>
              <a:rPr lang="en-MY" dirty="0"/>
              <a:t>Safety and security are fundamental drivers for human beings in order to survive.</a:t>
            </a:r>
          </a:p>
          <a:p>
            <a:endParaRPr lang="en-MY" dirty="0"/>
          </a:p>
          <a:p>
            <a:r>
              <a:rPr lang="en-MY" dirty="0"/>
              <a:t>We all need to secure our basic needs in terms of food and shelter, and we wish to be protected from violence and natural disasters.</a:t>
            </a:r>
          </a:p>
          <a:p>
            <a:endParaRPr lang="en-MY" dirty="0"/>
          </a:p>
          <a:p>
            <a:r>
              <a:rPr lang="en-MY" dirty="0"/>
              <a:t>During assignments there are unexpected, safety and security challenges. These range from industrial incidents, to cyber crime, to terrorist attacks.  </a:t>
            </a:r>
          </a:p>
        </p:txBody>
      </p:sp>
    </p:spTree>
    <p:extLst>
      <p:ext uri="{BB962C8B-B14F-4D97-AF65-F5344CB8AC3E}">
        <p14:creationId xmlns:p14="http://schemas.microsoft.com/office/powerpoint/2010/main" val="29019811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05E76-FC7E-4D21-A31F-4C4408E4A397}"/>
              </a:ext>
            </a:extLst>
          </p:cNvPr>
          <p:cNvSpPr>
            <a:spLocks noGrp="1"/>
          </p:cNvSpPr>
          <p:nvPr>
            <p:ph type="title"/>
          </p:nvPr>
        </p:nvSpPr>
        <p:spPr/>
        <p:txBody>
          <a:bodyPr/>
          <a:lstStyle/>
          <a:p>
            <a:r>
              <a:rPr lang="en-MY" dirty="0"/>
              <a:t>Bribery Act (U.K.)</a:t>
            </a:r>
          </a:p>
        </p:txBody>
      </p:sp>
      <p:sp>
        <p:nvSpPr>
          <p:cNvPr id="3" name="Content Placeholder 2">
            <a:extLst>
              <a:ext uri="{FF2B5EF4-FFF2-40B4-BE49-F238E27FC236}">
                <a16:creationId xmlns:a16="http://schemas.microsoft.com/office/drawing/2014/main" id="{E035A69B-8AE0-401C-8A2E-C52C6F18A3DE}"/>
              </a:ext>
            </a:extLst>
          </p:cNvPr>
          <p:cNvSpPr>
            <a:spLocks noGrp="1"/>
          </p:cNvSpPr>
          <p:nvPr>
            <p:ph idx="1"/>
          </p:nvPr>
        </p:nvSpPr>
        <p:spPr/>
        <p:txBody>
          <a:bodyPr/>
          <a:lstStyle/>
          <a:p>
            <a:pPr marL="0" indent="0">
              <a:buNone/>
            </a:pPr>
            <a:r>
              <a:rPr lang="en-MY" sz="2600" dirty="0"/>
              <a:t>Passed in 2010, this law made it illegal to bribe foreign officials to obtain a business advantage. It identified 4 prime offences:</a:t>
            </a:r>
          </a:p>
          <a:p>
            <a:r>
              <a:rPr lang="en-MY" sz="2600" dirty="0"/>
              <a:t> 2 general offences covering the offering, promising, or giving of an advantage, and requesting, agreeing to receive, or accepting of an advantage;</a:t>
            </a:r>
          </a:p>
          <a:p>
            <a:r>
              <a:rPr lang="en-MY" sz="2600" dirty="0"/>
              <a:t> 1 discrete offence of bribery of a foreign public official; </a:t>
            </a:r>
          </a:p>
          <a:p>
            <a:r>
              <a:rPr lang="en-MY" sz="2600" dirty="0"/>
              <a:t> 1 new offence of failure by a commercial organization to prevent a bribe being paid to obtain or retain resources/business.</a:t>
            </a:r>
          </a:p>
        </p:txBody>
      </p:sp>
    </p:spTree>
    <p:extLst>
      <p:ext uri="{BB962C8B-B14F-4D97-AF65-F5344CB8AC3E}">
        <p14:creationId xmlns:p14="http://schemas.microsoft.com/office/powerpoint/2010/main" val="1893714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7FEC8-C3C6-4672-B9E3-98694FAA25C7}"/>
              </a:ext>
            </a:extLst>
          </p:cNvPr>
          <p:cNvSpPr>
            <a:spLocks noGrp="1"/>
          </p:cNvSpPr>
          <p:nvPr>
            <p:ph type="title"/>
          </p:nvPr>
        </p:nvSpPr>
        <p:spPr/>
        <p:txBody>
          <a:bodyPr/>
          <a:lstStyle/>
          <a:p>
            <a:r>
              <a:rPr lang="en-MY" dirty="0"/>
              <a:t>Poll Question # 5 </a:t>
            </a:r>
          </a:p>
        </p:txBody>
      </p:sp>
      <p:sp>
        <p:nvSpPr>
          <p:cNvPr id="3" name="Content Placeholder 2">
            <a:extLst>
              <a:ext uri="{FF2B5EF4-FFF2-40B4-BE49-F238E27FC236}">
                <a16:creationId xmlns:a16="http://schemas.microsoft.com/office/drawing/2014/main" id="{B0D502E9-E232-4ED6-AA17-CDA84D5CC230}"/>
              </a:ext>
            </a:extLst>
          </p:cNvPr>
          <p:cNvSpPr>
            <a:spLocks noGrp="1"/>
          </p:cNvSpPr>
          <p:nvPr>
            <p:ph idx="1"/>
          </p:nvPr>
        </p:nvSpPr>
        <p:spPr/>
        <p:txBody>
          <a:bodyPr/>
          <a:lstStyle/>
          <a:p>
            <a:pPr marL="0" indent="0">
              <a:buNone/>
            </a:pPr>
            <a:r>
              <a:rPr lang="en-MY" dirty="0"/>
              <a:t>Which of the following U.S. employment laws is NOT extraterritorial?</a:t>
            </a:r>
          </a:p>
          <a:p>
            <a:pPr marL="0" indent="0">
              <a:buNone/>
            </a:pPr>
            <a:endParaRPr lang="en-MY" dirty="0"/>
          </a:p>
          <a:p>
            <a:pPr marL="514350" indent="-514350">
              <a:buFont typeface="+mj-lt"/>
              <a:buAutoNum type="alphaUcPeriod"/>
            </a:pPr>
            <a:r>
              <a:rPr lang="en-MY" dirty="0"/>
              <a:t>Americans with Disabilities Act	</a:t>
            </a:r>
          </a:p>
          <a:p>
            <a:pPr marL="514350" indent="-514350">
              <a:buFont typeface="+mj-lt"/>
              <a:buAutoNum type="alphaUcPeriod"/>
            </a:pPr>
            <a:r>
              <a:rPr lang="en-MY" dirty="0"/>
              <a:t>Age Discrimination in Employment Act	</a:t>
            </a:r>
          </a:p>
          <a:p>
            <a:pPr marL="514350" indent="-514350">
              <a:buFont typeface="+mj-lt"/>
              <a:buAutoNum type="alphaUcPeriod"/>
            </a:pPr>
            <a:r>
              <a:rPr lang="en-MY" dirty="0"/>
              <a:t>Fair </a:t>
            </a:r>
            <a:r>
              <a:rPr lang="en-MY" dirty="0" err="1"/>
              <a:t>Labor</a:t>
            </a:r>
            <a:r>
              <a:rPr lang="en-MY" dirty="0"/>
              <a:t> Standards Act	</a:t>
            </a:r>
          </a:p>
          <a:p>
            <a:pPr marL="514350" indent="-514350">
              <a:buFont typeface="+mj-lt"/>
              <a:buAutoNum type="alphaUcPeriod"/>
            </a:pPr>
            <a:r>
              <a:rPr lang="en-MY" dirty="0"/>
              <a:t>Title VII of the Civil Rights Act</a:t>
            </a:r>
          </a:p>
          <a:p>
            <a:pPr marL="514350" indent="-514350">
              <a:buFont typeface="+mj-lt"/>
              <a:buAutoNum type="alphaUcPeriod"/>
            </a:pPr>
            <a:endParaRPr lang="en-MY" dirty="0"/>
          </a:p>
        </p:txBody>
      </p:sp>
    </p:spTree>
    <p:extLst>
      <p:ext uri="{BB962C8B-B14F-4D97-AF65-F5344CB8AC3E}">
        <p14:creationId xmlns:p14="http://schemas.microsoft.com/office/powerpoint/2010/main" val="20800411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67895-42F1-445D-9BF0-7A6A7784D3B0}"/>
              </a:ext>
            </a:extLst>
          </p:cNvPr>
          <p:cNvSpPr>
            <a:spLocks noGrp="1"/>
          </p:cNvSpPr>
          <p:nvPr>
            <p:ph type="title"/>
          </p:nvPr>
        </p:nvSpPr>
        <p:spPr/>
        <p:txBody>
          <a:bodyPr/>
          <a:lstStyle/>
          <a:p>
            <a:r>
              <a:rPr lang="en-MY" dirty="0"/>
              <a:t>Poll Answer # 5 </a:t>
            </a:r>
          </a:p>
        </p:txBody>
      </p:sp>
      <p:sp>
        <p:nvSpPr>
          <p:cNvPr id="3" name="Content Placeholder 2">
            <a:extLst>
              <a:ext uri="{FF2B5EF4-FFF2-40B4-BE49-F238E27FC236}">
                <a16:creationId xmlns:a16="http://schemas.microsoft.com/office/drawing/2014/main" id="{B78C8EE8-619B-42D0-B0B0-982B890811CB}"/>
              </a:ext>
            </a:extLst>
          </p:cNvPr>
          <p:cNvSpPr>
            <a:spLocks noGrp="1"/>
          </p:cNvSpPr>
          <p:nvPr>
            <p:ph idx="1"/>
          </p:nvPr>
        </p:nvSpPr>
        <p:spPr/>
        <p:txBody>
          <a:bodyPr/>
          <a:lstStyle/>
          <a:p>
            <a:r>
              <a:rPr lang="en-MY" dirty="0"/>
              <a:t>Option C</a:t>
            </a:r>
          </a:p>
        </p:txBody>
      </p:sp>
    </p:spTree>
    <p:extLst>
      <p:ext uri="{BB962C8B-B14F-4D97-AF65-F5344CB8AC3E}">
        <p14:creationId xmlns:p14="http://schemas.microsoft.com/office/powerpoint/2010/main" val="40386721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484E89-3E8A-40D4-BF77-F38EBE167C76}"/>
              </a:ext>
            </a:extLst>
          </p:cNvPr>
          <p:cNvGraphicFramePr>
            <a:graphicFrameLocks noGrp="1"/>
          </p:cNvGraphicFramePr>
          <p:nvPr>
            <p:ph idx="1"/>
            <p:extLst>
              <p:ext uri="{D42A27DB-BD31-4B8C-83A1-F6EECF244321}">
                <p14:modId xmlns:p14="http://schemas.microsoft.com/office/powerpoint/2010/main" val="3649636357"/>
              </p:ext>
            </p:extLst>
          </p:nvPr>
        </p:nvGraphicFramePr>
        <p:xfrm>
          <a:off x="755576" y="1772816"/>
          <a:ext cx="8136904"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030277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A7FC3-2049-4450-B42E-A2B521147E08}"/>
              </a:ext>
            </a:extLst>
          </p:cNvPr>
          <p:cNvSpPr>
            <a:spLocks noGrp="1"/>
          </p:cNvSpPr>
          <p:nvPr>
            <p:ph type="title"/>
          </p:nvPr>
        </p:nvSpPr>
        <p:spPr/>
        <p:txBody>
          <a:bodyPr/>
          <a:lstStyle/>
          <a:p>
            <a:r>
              <a:rPr lang="en-MY" dirty="0"/>
              <a:t>Employee Records and Data</a:t>
            </a:r>
          </a:p>
        </p:txBody>
      </p:sp>
      <p:pic>
        <p:nvPicPr>
          <p:cNvPr id="5" name="Picture 4">
            <a:extLst>
              <a:ext uri="{FF2B5EF4-FFF2-40B4-BE49-F238E27FC236}">
                <a16:creationId xmlns:a16="http://schemas.microsoft.com/office/drawing/2014/main" id="{E770BCAF-CB32-44EF-83C8-AF62EFFEF2D2}"/>
              </a:ext>
            </a:extLst>
          </p:cNvPr>
          <p:cNvPicPr>
            <a:picLocks noChangeAspect="1"/>
          </p:cNvPicPr>
          <p:nvPr/>
        </p:nvPicPr>
        <p:blipFill>
          <a:blip r:embed="rId2"/>
          <a:stretch>
            <a:fillRect/>
          </a:stretch>
        </p:blipFill>
        <p:spPr>
          <a:xfrm>
            <a:off x="909856" y="1621806"/>
            <a:ext cx="7629525" cy="4991100"/>
          </a:xfrm>
          <a:prstGeom prst="rect">
            <a:avLst/>
          </a:prstGeom>
        </p:spPr>
      </p:pic>
    </p:spTree>
    <p:extLst>
      <p:ext uri="{BB962C8B-B14F-4D97-AF65-F5344CB8AC3E}">
        <p14:creationId xmlns:p14="http://schemas.microsoft.com/office/powerpoint/2010/main" val="41700621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7FCA1-340E-4687-BC2F-C5287C012B41}"/>
              </a:ext>
            </a:extLst>
          </p:cNvPr>
          <p:cNvSpPr>
            <a:spLocks noGrp="1"/>
          </p:cNvSpPr>
          <p:nvPr>
            <p:ph type="title"/>
          </p:nvPr>
        </p:nvSpPr>
        <p:spPr/>
        <p:txBody>
          <a:bodyPr/>
          <a:lstStyle/>
          <a:p>
            <a:r>
              <a:rPr lang="en-MY" dirty="0"/>
              <a:t>HIPAA (U.S.)</a:t>
            </a:r>
          </a:p>
        </p:txBody>
      </p:sp>
      <p:sp>
        <p:nvSpPr>
          <p:cNvPr id="3" name="Content Placeholder 2">
            <a:extLst>
              <a:ext uri="{FF2B5EF4-FFF2-40B4-BE49-F238E27FC236}">
                <a16:creationId xmlns:a16="http://schemas.microsoft.com/office/drawing/2014/main" id="{7A7FF098-E0AE-45BD-999E-24D07E41718E}"/>
              </a:ext>
            </a:extLst>
          </p:cNvPr>
          <p:cNvSpPr>
            <a:spLocks noGrp="1"/>
          </p:cNvSpPr>
          <p:nvPr>
            <p:ph idx="1"/>
          </p:nvPr>
        </p:nvSpPr>
        <p:spPr/>
        <p:txBody>
          <a:bodyPr/>
          <a:lstStyle/>
          <a:p>
            <a:pPr marL="0" indent="0">
              <a:buNone/>
            </a:pPr>
            <a:r>
              <a:rPr lang="en-MY" dirty="0"/>
              <a:t>The Health Insurance Portability and Accountability Act of 1996 provides the ability to transfer and continue health insurance coverage when an American changes or loses their job. It was intended to reduce health care fraud and abuse. It also mandates the protection and confidential handling of protected health information</a:t>
            </a:r>
          </a:p>
        </p:txBody>
      </p:sp>
    </p:spTree>
    <p:extLst>
      <p:ext uri="{BB962C8B-B14F-4D97-AF65-F5344CB8AC3E}">
        <p14:creationId xmlns:p14="http://schemas.microsoft.com/office/powerpoint/2010/main" val="412392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DB102-84C2-43EC-9BDC-59FC25470CA0}"/>
              </a:ext>
            </a:extLst>
          </p:cNvPr>
          <p:cNvSpPr>
            <a:spLocks noGrp="1"/>
          </p:cNvSpPr>
          <p:nvPr>
            <p:ph type="title"/>
          </p:nvPr>
        </p:nvSpPr>
        <p:spPr/>
        <p:txBody>
          <a:bodyPr/>
          <a:lstStyle/>
          <a:p>
            <a:r>
              <a:rPr lang="en-MY" dirty="0"/>
              <a:t>Poll Question # 6</a:t>
            </a:r>
          </a:p>
        </p:txBody>
      </p:sp>
      <p:sp>
        <p:nvSpPr>
          <p:cNvPr id="3" name="Content Placeholder 2">
            <a:extLst>
              <a:ext uri="{FF2B5EF4-FFF2-40B4-BE49-F238E27FC236}">
                <a16:creationId xmlns:a16="http://schemas.microsoft.com/office/drawing/2014/main" id="{A58D337E-0573-4370-80FB-380BB07A4E0C}"/>
              </a:ext>
            </a:extLst>
          </p:cNvPr>
          <p:cNvSpPr>
            <a:spLocks noGrp="1"/>
          </p:cNvSpPr>
          <p:nvPr>
            <p:ph idx="1"/>
          </p:nvPr>
        </p:nvSpPr>
        <p:spPr>
          <a:xfrm>
            <a:off x="685800" y="1556792"/>
            <a:ext cx="7772400" cy="4530725"/>
          </a:xfrm>
        </p:spPr>
        <p:txBody>
          <a:bodyPr/>
          <a:lstStyle/>
          <a:p>
            <a:pPr marL="0" indent="0">
              <a:buNone/>
            </a:pPr>
            <a:r>
              <a:rPr lang="en-MY" dirty="0"/>
              <a:t>The United States Health Insurance Portability and Accountability Act (HIPAA) has all of the following provisions except</a:t>
            </a:r>
          </a:p>
          <a:p>
            <a:pPr marL="514350" indent="-514350">
              <a:buFont typeface="+mj-lt"/>
              <a:buAutoNum type="alphaUcPeriod"/>
            </a:pPr>
            <a:r>
              <a:rPr lang="en-MY" dirty="0"/>
              <a:t>Someone who loses a job can obtain health coverage.</a:t>
            </a:r>
          </a:p>
          <a:p>
            <a:pPr marL="514350" indent="-514350">
              <a:buFont typeface="+mj-lt"/>
              <a:buAutoNum type="alphaUcPeriod"/>
            </a:pPr>
            <a:r>
              <a:rPr lang="en-MY" dirty="0"/>
              <a:t>Protected health information can be disclosed for treatment purposes.</a:t>
            </a:r>
          </a:p>
          <a:p>
            <a:pPr marL="514350" indent="-514350">
              <a:buFont typeface="+mj-lt"/>
              <a:buAutoNum type="alphaUcPeriod"/>
            </a:pPr>
            <a:r>
              <a:rPr lang="en-MY" dirty="0"/>
              <a:t>The privacy rule applies to health plans, health-care providers, and employers.</a:t>
            </a:r>
          </a:p>
          <a:p>
            <a:pPr marL="514350" indent="-514350">
              <a:buFont typeface="+mj-lt"/>
              <a:buAutoNum type="alphaUcPeriod"/>
            </a:pPr>
            <a:r>
              <a:rPr lang="en-MY" dirty="0"/>
              <a:t>Protected health information can be disclosed for payment purposes.</a:t>
            </a:r>
          </a:p>
        </p:txBody>
      </p:sp>
    </p:spTree>
    <p:extLst>
      <p:ext uri="{BB962C8B-B14F-4D97-AF65-F5344CB8AC3E}">
        <p14:creationId xmlns:p14="http://schemas.microsoft.com/office/powerpoint/2010/main" val="7548531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10FB7-EA98-4B21-9FC2-D8378CB0DF4E}"/>
              </a:ext>
            </a:extLst>
          </p:cNvPr>
          <p:cNvSpPr>
            <a:spLocks noGrp="1"/>
          </p:cNvSpPr>
          <p:nvPr>
            <p:ph type="title"/>
          </p:nvPr>
        </p:nvSpPr>
        <p:spPr/>
        <p:txBody>
          <a:bodyPr/>
          <a:lstStyle/>
          <a:p>
            <a:r>
              <a:rPr lang="en-MY" dirty="0"/>
              <a:t>Poll Answer # 6</a:t>
            </a:r>
          </a:p>
        </p:txBody>
      </p:sp>
      <p:sp>
        <p:nvSpPr>
          <p:cNvPr id="3" name="Content Placeholder 2">
            <a:extLst>
              <a:ext uri="{FF2B5EF4-FFF2-40B4-BE49-F238E27FC236}">
                <a16:creationId xmlns:a16="http://schemas.microsoft.com/office/drawing/2014/main" id="{BDA53F33-2B6A-4335-BD46-9FC6E89C83D5}"/>
              </a:ext>
            </a:extLst>
          </p:cNvPr>
          <p:cNvSpPr>
            <a:spLocks noGrp="1"/>
          </p:cNvSpPr>
          <p:nvPr>
            <p:ph idx="1"/>
          </p:nvPr>
        </p:nvSpPr>
        <p:spPr/>
        <p:txBody>
          <a:bodyPr/>
          <a:lstStyle/>
          <a:p>
            <a:r>
              <a:rPr lang="en-MY" dirty="0"/>
              <a:t>Option C</a:t>
            </a:r>
          </a:p>
        </p:txBody>
      </p:sp>
    </p:spTree>
    <p:extLst>
      <p:ext uri="{BB962C8B-B14F-4D97-AF65-F5344CB8AC3E}">
        <p14:creationId xmlns:p14="http://schemas.microsoft.com/office/powerpoint/2010/main" val="3054617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20229-82A5-4844-98F7-4487DDBD3F86}"/>
              </a:ext>
            </a:extLst>
          </p:cNvPr>
          <p:cNvSpPr>
            <a:spLocks noGrp="1"/>
          </p:cNvSpPr>
          <p:nvPr>
            <p:ph type="title"/>
          </p:nvPr>
        </p:nvSpPr>
        <p:spPr/>
        <p:txBody>
          <a:bodyPr/>
          <a:lstStyle/>
          <a:p>
            <a:r>
              <a:rPr lang="en-MY" dirty="0"/>
              <a:t>Federal Privacy Act (Australia)</a:t>
            </a:r>
          </a:p>
        </p:txBody>
      </p:sp>
      <p:sp>
        <p:nvSpPr>
          <p:cNvPr id="3" name="Content Placeholder 2">
            <a:extLst>
              <a:ext uri="{FF2B5EF4-FFF2-40B4-BE49-F238E27FC236}">
                <a16:creationId xmlns:a16="http://schemas.microsoft.com/office/drawing/2014/main" id="{3E853F1D-9A2B-4EA3-98FE-676BE0E4FD05}"/>
              </a:ext>
            </a:extLst>
          </p:cNvPr>
          <p:cNvSpPr>
            <a:spLocks noGrp="1"/>
          </p:cNvSpPr>
          <p:nvPr>
            <p:ph idx="1"/>
          </p:nvPr>
        </p:nvSpPr>
        <p:spPr/>
        <p:txBody>
          <a:bodyPr/>
          <a:lstStyle/>
          <a:p>
            <a:pPr marL="0" indent="0">
              <a:buNone/>
            </a:pPr>
            <a:r>
              <a:rPr lang="en-MY" sz="2400" dirty="0"/>
              <a:t>Passed in 1988, this act regulates how personal information is handled. The Privacy Act defines personal information as: “information or an opinion, whether true or not, and whether recorded in a material form or not, about an identified individual, or an individual who is reasonably identifiable” . Common examples are an individual’s name, signature, address, telephone number, date of birth, medical records, bank account details, and commentary or opinion about a person. It also regulates the privacy component of the consumer credit reporting system, tax file numbers, and health, and medical research.</a:t>
            </a:r>
          </a:p>
        </p:txBody>
      </p:sp>
    </p:spTree>
    <p:extLst>
      <p:ext uri="{BB962C8B-B14F-4D97-AF65-F5344CB8AC3E}">
        <p14:creationId xmlns:p14="http://schemas.microsoft.com/office/powerpoint/2010/main" val="22270326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756B-83EA-4322-BF65-92DCABE02F53}"/>
              </a:ext>
            </a:extLst>
          </p:cNvPr>
          <p:cNvSpPr>
            <a:spLocks noGrp="1"/>
          </p:cNvSpPr>
          <p:nvPr>
            <p:ph type="title"/>
          </p:nvPr>
        </p:nvSpPr>
        <p:spPr/>
        <p:txBody>
          <a:bodyPr/>
          <a:lstStyle/>
          <a:p>
            <a:r>
              <a:rPr lang="en-MY" dirty="0"/>
              <a:t>EU Safe </a:t>
            </a:r>
            <a:r>
              <a:rPr lang="en-MY" dirty="0" err="1"/>
              <a:t>Harbor</a:t>
            </a:r>
            <a:endParaRPr lang="en-MY" dirty="0"/>
          </a:p>
        </p:txBody>
      </p:sp>
      <p:sp>
        <p:nvSpPr>
          <p:cNvPr id="3" name="Content Placeholder 2">
            <a:extLst>
              <a:ext uri="{FF2B5EF4-FFF2-40B4-BE49-F238E27FC236}">
                <a16:creationId xmlns:a16="http://schemas.microsoft.com/office/drawing/2014/main" id="{839C2EFC-F07D-4475-BD84-C42889C5E61A}"/>
              </a:ext>
            </a:extLst>
          </p:cNvPr>
          <p:cNvSpPr>
            <a:spLocks noGrp="1"/>
          </p:cNvSpPr>
          <p:nvPr>
            <p:ph idx="1"/>
          </p:nvPr>
        </p:nvSpPr>
        <p:spPr/>
        <p:txBody>
          <a:bodyPr/>
          <a:lstStyle/>
          <a:p>
            <a:pPr marL="0" indent="0">
              <a:buNone/>
            </a:pPr>
            <a:r>
              <a:rPr lang="en-MY" dirty="0"/>
              <a:t>US-EU Safe </a:t>
            </a:r>
            <a:r>
              <a:rPr lang="en-MY" dirty="0" err="1"/>
              <a:t>Harbor</a:t>
            </a:r>
            <a:r>
              <a:rPr lang="en-MY" dirty="0"/>
              <a:t> is a streamlined process for US companies to comply with the EU Directive on the protection of personal data. It requires that transfers of personal data take place only to non-EU countries that provide an "adequate" level of privacy protection.</a:t>
            </a:r>
          </a:p>
        </p:txBody>
      </p:sp>
    </p:spTree>
    <p:extLst>
      <p:ext uri="{BB962C8B-B14F-4D97-AF65-F5344CB8AC3E}">
        <p14:creationId xmlns:p14="http://schemas.microsoft.com/office/powerpoint/2010/main" val="1136473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B7801-9760-4DBE-ABE0-E20F180BB657}"/>
              </a:ext>
            </a:extLst>
          </p:cNvPr>
          <p:cNvSpPr>
            <a:spLocks noGrp="1"/>
          </p:cNvSpPr>
          <p:nvPr>
            <p:ph type="title"/>
          </p:nvPr>
        </p:nvSpPr>
        <p:spPr/>
        <p:txBody>
          <a:bodyPr/>
          <a:lstStyle/>
          <a:p>
            <a:r>
              <a:rPr lang="en-MY" dirty="0"/>
              <a:t>Safety and Security</a:t>
            </a:r>
          </a:p>
        </p:txBody>
      </p:sp>
      <p:sp>
        <p:nvSpPr>
          <p:cNvPr id="3" name="Content Placeholder 2">
            <a:extLst>
              <a:ext uri="{FF2B5EF4-FFF2-40B4-BE49-F238E27FC236}">
                <a16:creationId xmlns:a16="http://schemas.microsoft.com/office/drawing/2014/main" id="{CD9F5908-3BE2-4689-BF94-AB9E7F891939}"/>
              </a:ext>
            </a:extLst>
          </p:cNvPr>
          <p:cNvSpPr>
            <a:spLocks noGrp="1"/>
          </p:cNvSpPr>
          <p:nvPr>
            <p:ph idx="1"/>
          </p:nvPr>
        </p:nvSpPr>
        <p:spPr>
          <a:xfrm>
            <a:off x="611560" y="1628800"/>
            <a:ext cx="8424936" cy="4530725"/>
          </a:xfrm>
        </p:spPr>
        <p:txBody>
          <a:bodyPr/>
          <a:lstStyle/>
          <a:p>
            <a:r>
              <a:rPr lang="en-MY" dirty="0"/>
              <a:t>Safety is protection from accidental flaws and mistakes. Example – Disease, natural disaster</a:t>
            </a:r>
          </a:p>
          <a:p>
            <a:r>
              <a:rPr lang="en-MY" dirty="0"/>
              <a:t>Security is about protection from intentional harm.  Example – Terrorism, Robbery</a:t>
            </a:r>
          </a:p>
          <a:p>
            <a:r>
              <a:rPr lang="en-MY" dirty="0"/>
              <a:t>In essence, both concepts are about potential or actual harm to acquired values. These values can be just about anything such as health, possessions, or cultural traditions. The main difference between safety and security lies in the nature of the threat, intentional versus non-intentional</a:t>
            </a:r>
          </a:p>
          <a:p>
            <a:endParaRPr lang="en-MY" dirty="0"/>
          </a:p>
          <a:p>
            <a:endParaRPr lang="en-MY" dirty="0"/>
          </a:p>
        </p:txBody>
      </p:sp>
    </p:spTree>
    <p:extLst>
      <p:ext uri="{BB962C8B-B14F-4D97-AF65-F5344CB8AC3E}">
        <p14:creationId xmlns:p14="http://schemas.microsoft.com/office/powerpoint/2010/main" val="4871563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59DFB-F14C-4E6C-8CC8-A09942FF9462}"/>
              </a:ext>
            </a:extLst>
          </p:cNvPr>
          <p:cNvSpPr>
            <a:spLocks noGrp="1"/>
          </p:cNvSpPr>
          <p:nvPr>
            <p:ph type="title"/>
          </p:nvPr>
        </p:nvSpPr>
        <p:spPr/>
        <p:txBody>
          <a:bodyPr/>
          <a:lstStyle/>
          <a:p>
            <a:r>
              <a:rPr lang="en-MY" dirty="0"/>
              <a:t>EU Safe </a:t>
            </a:r>
            <a:r>
              <a:rPr lang="en-MY" dirty="0" err="1"/>
              <a:t>Harbor</a:t>
            </a:r>
            <a:r>
              <a:rPr lang="en-MY" dirty="0"/>
              <a:t> Principles</a:t>
            </a:r>
          </a:p>
        </p:txBody>
      </p:sp>
      <p:sp>
        <p:nvSpPr>
          <p:cNvPr id="3" name="Content Placeholder 2">
            <a:extLst>
              <a:ext uri="{FF2B5EF4-FFF2-40B4-BE49-F238E27FC236}">
                <a16:creationId xmlns:a16="http://schemas.microsoft.com/office/drawing/2014/main" id="{5C6F3FBA-992E-493D-B4C7-1A5EFE0DFADF}"/>
              </a:ext>
            </a:extLst>
          </p:cNvPr>
          <p:cNvSpPr>
            <a:spLocks noGrp="1"/>
          </p:cNvSpPr>
          <p:nvPr>
            <p:ph idx="1"/>
          </p:nvPr>
        </p:nvSpPr>
        <p:spPr/>
        <p:txBody>
          <a:bodyPr/>
          <a:lstStyle/>
          <a:p>
            <a:r>
              <a:rPr lang="en-MY" dirty="0"/>
              <a:t>Notice</a:t>
            </a:r>
          </a:p>
          <a:p>
            <a:r>
              <a:rPr lang="en-MY" dirty="0"/>
              <a:t>Choice</a:t>
            </a:r>
          </a:p>
          <a:p>
            <a:r>
              <a:rPr lang="en-MY" dirty="0"/>
              <a:t>Onward Transfer</a:t>
            </a:r>
          </a:p>
          <a:p>
            <a:r>
              <a:rPr lang="en-MY" dirty="0"/>
              <a:t>Access</a:t>
            </a:r>
          </a:p>
          <a:p>
            <a:r>
              <a:rPr lang="en-MY" dirty="0"/>
              <a:t>Security</a:t>
            </a:r>
          </a:p>
          <a:p>
            <a:r>
              <a:rPr lang="en-MY" dirty="0"/>
              <a:t>Data Integrity</a:t>
            </a:r>
          </a:p>
          <a:p>
            <a:r>
              <a:rPr lang="en-MY" dirty="0"/>
              <a:t>Enforcement</a:t>
            </a:r>
          </a:p>
          <a:p>
            <a:endParaRPr lang="en-MY" dirty="0"/>
          </a:p>
        </p:txBody>
      </p:sp>
    </p:spTree>
    <p:extLst>
      <p:ext uri="{BB962C8B-B14F-4D97-AF65-F5344CB8AC3E}">
        <p14:creationId xmlns:p14="http://schemas.microsoft.com/office/powerpoint/2010/main" val="15757725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82A35-C9B1-4C97-AE09-3301B85E593F}"/>
              </a:ext>
            </a:extLst>
          </p:cNvPr>
          <p:cNvSpPr>
            <a:spLocks noGrp="1"/>
          </p:cNvSpPr>
          <p:nvPr>
            <p:ph type="title"/>
          </p:nvPr>
        </p:nvSpPr>
        <p:spPr/>
        <p:txBody>
          <a:bodyPr/>
          <a:lstStyle/>
          <a:p>
            <a:r>
              <a:rPr lang="en-MY" dirty="0"/>
              <a:t>Poll Question # 7</a:t>
            </a:r>
          </a:p>
        </p:txBody>
      </p:sp>
      <p:sp>
        <p:nvSpPr>
          <p:cNvPr id="3" name="Content Placeholder 2">
            <a:extLst>
              <a:ext uri="{FF2B5EF4-FFF2-40B4-BE49-F238E27FC236}">
                <a16:creationId xmlns:a16="http://schemas.microsoft.com/office/drawing/2014/main" id="{494AB574-3F92-4C1A-B370-8C187A022A20}"/>
              </a:ext>
            </a:extLst>
          </p:cNvPr>
          <p:cNvSpPr>
            <a:spLocks noGrp="1"/>
          </p:cNvSpPr>
          <p:nvPr>
            <p:ph idx="1"/>
          </p:nvPr>
        </p:nvSpPr>
        <p:spPr>
          <a:xfrm>
            <a:off x="685800" y="1556792"/>
            <a:ext cx="8001000" cy="4530725"/>
          </a:xfrm>
        </p:spPr>
        <p:txBody>
          <a:bodyPr/>
          <a:lstStyle/>
          <a:p>
            <a:pPr marL="0" indent="0">
              <a:buNone/>
            </a:pPr>
            <a:r>
              <a:rPr lang="en-MY" sz="2600" dirty="0"/>
              <a:t>If the France branch of a U.S. company forwards a list of European employees' data to the headquarters, must the U.S. safe </a:t>
            </a:r>
            <a:r>
              <a:rPr lang="en-MY" sz="2600" dirty="0" err="1"/>
              <a:t>Harbor</a:t>
            </a:r>
            <a:r>
              <a:rPr lang="en-MY" sz="2600" dirty="0"/>
              <a:t> principles be observed?	</a:t>
            </a:r>
          </a:p>
          <a:p>
            <a:pPr marL="514350" indent="-514350">
              <a:buFont typeface="+mj-lt"/>
              <a:buAutoNum type="alphaUcPeriod"/>
            </a:pPr>
            <a:r>
              <a:rPr lang="en-MY" sz="2600" dirty="0"/>
              <a:t>No, because the data involved is business related.</a:t>
            </a:r>
          </a:p>
          <a:p>
            <a:pPr marL="514350" indent="-514350">
              <a:buFont typeface="+mj-lt"/>
              <a:buAutoNum type="alphaUcPeriod"/>
            </a:pPr>
            <a:r>
              <a:rPr lang="en-MY" sz="2600" dirty="0"/>
              <a:t>Yes, because the information transferred is personal data.	</a:t>
            </a:r>
          </a:p>
          <a:p>
            <a:pPr marL="514350" indent="-514350">
              <a:buFont typeface="+mj-lt"/>
              <a:buAutoNum type="alphaUcPeriod"/>
            </a:pPr>
            <a:r>
              <a:rPr lang="en-MY" sz="2600" dirty="0"/>
              <a:t>Yes, because a headquarters office is entitled to information.	</a:t>
            </a:r>
          </a:p>
          <a:p>
            <a:pPr marL="514350" indent="-514350">
              <a:buFont typeface="+mj-lt"/>
              <a:buAutoNum type="alphaUcPeriod"/>
            </a:pPr>
            <a:r>
              <a:rPr lang="en-MY" sz="2600" dirty="0"/>
              <a:t>No, because the information transferred is not employment related.</a:t>
            </a:r>
          </a:p>
          <a:p>
            <a:pPr marL="0" indent="0">
              <a:buNone/>
            </a:pPr>
            <a:endParaRPr lang="en-MY" sz="2600" dirty="0"/>
          </a:p>
        </p:txBody>
      </p:sp>
    </p:spTree>
    <p:extLst>
      <p:ext uri="{BB962C8B-B14F-4D97-AF65-F5344CB8AC3E}">
        <p14:creationId xmlns:p14="http://schemas.microsoft.com/office/powerpoint/2010/main" val="25501274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94D0E-A858-4FA9-81E0-42151672DA92}"/>
              </a:ext>
            </a:extLst>
          </p:cNvPr>
          <p:cNvSpPr>
            <a:spLocks noGrp="1"/>
          </p:cNvSpPr>
          <p:nvPr>
            <p:ph type="title"/>
          </p:nvPr>
        </p:nvSpPr>
        <p:spPr/>
        <p:txBody>
          <a:bodyPr/>
          <a:lstStyle/>
          <a:p>
            <a:r>
              <a:rPr lang="en-MY" dirty="0"/>
              <a:t>Poll Answer # 7</a:t>
            </a:r>
          </a:p>
        </p:txBody>
      </p:sp>
      <p:sp>
        <p:nvSpPr>
          <p:cNvPr id="3" name="Content Placeholder 2">
            <a:extLst>
              <a:ext uri="{FF2B5EF4-FFF2-40B4-BE49-F238E27FC236}">
                <a16:creationId xmlns:a16="http://schemas.microsoft.com/office/drawing/2014/main" id="{F47B6C06-D562-4015-B22D-E2674393ED3A}"/>
              </a:ext>
            </a:extLst>
          </p:cNvPr>
          <p:cNvSpPr>
            <a:spLocks noGrp="1"/>
          </p:cNvSpPr>
          <p:nvPr>
            <p:ph idx="1"/>
          </p:nvPr>
        </p:nvSpPr>
        <p:spPr/>
        <p:txBody>
          <a:bodyPr/>
          <a:lstStyle/>
          <a:p>
            <a:r>
              <a:rPr lang="en-MY" dirty="0"/>
              <a:t>Option B</a:t>
            </a:r>
          </a:p>
        </p:txBody>
      </p:sp>
    </p:spTree>
    <p:extLst>
      <p:ext uri="{BB962C8B-B14F-4D97-AF65-F5344CB8AC3E}">
        <p14:creationId xmlns:p14="http://schemas.microsoft.com/office/powerpoint/2010/main" val="23995606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B7801-9760-4DBE-ABE0-E20F180BB657}"/>
              </a:ext>
            </a:extLst>
          </p:cNvPr>
          <p:cNvSpPr>
            <a:spLocks noGrp="1"/>
          </p:cNvSpPr>
          <p:nvPr>
            <p:ph type="title"/>
          </p:nvPr>
        </p:nvSpPr>
        <p:spPr/>
        <p:txBody>
          <a:bodyPr/>
          <a:lstStyle/>
          <a:p>
            <a:r>
              <a:rPr lang="en-MY" dirty="0"/>
              <a:t>General Data Protection Regulation (GDPR)</a:t>
            </a:r>
          </a:p>
        </p:txBody>
      </p:sp>
      <p:pic>
        <p:nvPicPr>
          <p:cNvPr id="5" name="Picture 4">
            <a:extLst>
              <a:ext uri="{FF2B5EF4-FFF2-40B4-BE49-F238E27FC236}">
                <a16:creationId xmlns:a16="http://schemas.microsoft.com/office/drawing/2014/main" id="{AD6D0D72-25C1-411F-9996-69EBC0F62D87}"/>
              </a:ext>
            </a:extLst>
          </p:cNvPr>
          <p:cNvPicPr>
            <a:picLocks noChangeAspect="1"/>
          </p:cNvPicPr>
          <p:nvPr/>
        </p:nvPicPr>
        <p:blipFill>
          <a:blip r:embed="rId2"/>
          <a:stretch>
            <a:fillRect/>
          </a:stretch>
        </p:blipFill>
        <p:spPr>
          <a:xfrm>
            <a:off x="1114425" y="1719262"/>
            <a:ext cx="6915150" cy="3419475"/>
          </a:xfrm>
          <a:prstGeom prst="rect">
            <a:avLst/>
          </a:prstGeom>
        </p:spPr>
      </p:pic>
    </p:spTree>
    <p:extLst>
      <p:ext uri="{BB962C8B-B14F-4D97-AF65-F5344CB8AC3E}">
        <p14:creationId xmlns:p14="http://schemas.microsoft.com/office/powerpoint/2010/main" val="27033585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63FEB-5339-4806-934F-5F2E0DC51FC0}"/>
              </a:ext>
            </a:extLst>
          </p:cNvPr>
          <p:cNvSpPr>
            <a:spLocks noGrp="1"/>
          </p:cNvSpPr>
          <p:nvPr>
            <p:ph type="title"/>
          </p:nvPr>
        </p:nvSpPr>
        <p:spPr/>
        <p:txBody>
          <a:bodyPr/>
          <a:lstStyle/>
          <a:p>
            <a:r>
              <a:rPr lang="en-MY" dirty="0"/>
              <a:t>GDPR</a:t>
            </a:r>
          </a:p>
        </p:txBody>
      </p:sp>
      <p:sp>
        <p:nvSpPr>
          <p:cNvPr id="3" name="Content Placeholder 2">
            <a:extLst>
              <a:ext uri="{FF2B5EF4-FFF2-40B4-BE49-F238E27FC236}">
                <a16:creationId xmlns:a16="http://schemas.microsoft.com/office/drawing/2014/main" id="{C1A5FB4E-A736-44A2-9042-0B975BDD20BF}"/>
              </a:ext>
            </a:extLst>
          </p:cNvPr>
          <p:cNvSpPr>
            <a:spLocks noGrp="1"/>
          </p:cNvSpPr>
          <p:nvPr>
            <p:ph idx="1"/>
          </p:nvPr>
        </p:nvSpPr>
        <p:spPr/>
        <p:txBody>
          <a:bodyPr/>
          <a:lstStyle/>
          <a:p>
            <a:pPr marL="0" indent="0">
              <a:buNone/>
            </a:pPr>
            <a:r>
              <a:rPr lang="en-MY" dirty="0"/>
              <a:t>The General Data Protection Regulation (GDPR) is a legal framework that sets guidelines for the collection and processing of personal information of individuals within the European Union (EU). GDPR covers all companies that deal with data of EU citizens, so it is a critical regulation for corporate compliance officers at banks, insurers, and other financial companies.</a:t>
            </a:r>
          </a:p>
        </p:txBody>
      </p:sp>
    </p:spTree>
    <p:extLst>
      <p:ext uri="{BB962C8B-B14F-4D97-AF65-F5344CB8AC3E}">
        <p14:creationId xmlns:p14="http://schemas.microsoft.com/office/powerpoint/2010/main" val="3234528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683D8-8988-456E-A32A-04112ABD305F}"/>
              </a:ext>
            </a:extLst>
          </p:cNvPr>
          <p:cNvSpPr>
            <a:spLocks noGrp="1"/>
          </p:cNvSpPr>
          <p:nvPr>
            <p:ph type="title"/>
          </p:nvPr>
        </p:nvSpPr>
        <p:spPr/>
        <p:txBody>
          <a:bodyPr/>
          <a:lstStyle/>
          <a:p>
            <a:r>
              <a:rPr lang="en-MY" dirty="0"/>
              <a:t>GDPR</a:t>
            </a:r>
          </a:p>
        </p:txBody>
      </p:sp>
      <p:sp>
        <p:nvSpPr>
          <p:cNvPr id="3" name="Content Placeholder 2">
            <a:extLst>
              <a:ext uri="{FF2B5EF4-FFF2-40B4-BE49-F238E27FC236}">
                <a16:creationId xmlns:a16="http://schemas.microsoft.com/office/drawing/2014/main" id="{0D0E1599-8CF1-4C6C-B698-462CBF4A7EEF}"/>
              </a:ext>
            </a:extLst>
          </p:cNvPr>
          <p:cNvSpPr>
            <a:spLocks noGrp="1"/>
          </p:cNvSpPr>
          <p:nvPr>
            <p:ph idx="1"/>
          </p:nvPr>
        </p:nvSpPr>
        <p:spPr/>
        <p:txBody>
          <a:bodyPr/>
          <a:lstStyle/>
          <a:p>
            <a:pPr marL="514350" indent="-514350">
              <a:buFont typeface="+mj-lt"/>
              <a:buAutoNum type="arabicPeriod"/>
            </a:pPr>
            <a:r>
              <a:rPr lang="en-MY" dirty="0"/>
              <a:t>The right to access</a:t>
            </a:r>
          </a:p>
          <a:p>
            <a:pPr marL="514350" indent="-514350">
              <a:buFont typeface="+mj-lt"/>
              <a:buAutoNum type="arabicPeriod"/>
            </a:pPr>
            <a:r>
              <a:rPr lang="en-MY" dirty="0"/>
              <a:t>The right to be forgotten</a:t>
            </a:r>
          </a:p>
          <a:p>
            <a:pPr marL="514350" indent="-514350">
              <a:buFont typeface="+mj-lt"/>
              <a:buAutoNum type="arabicPeriod"/>
            </a:pPr>
            <a:r>
              <a:rPr lang="en-MY" dirty="0"/>
              <a:t>The right to data portability</a:t>
            </a:r>
          </a:p>
          <a:p>
            <a:pPr marL="514350" indent="-514350">
              <a:buFont typeface="+mj-lt"/>
              <a:buAutoNum type="arabicPeriod"/>
            </a:pPr>
            <a:r>
              <a:rPr lang="en-MY" dirty="0"/>
              <a:t>The right to be informed</a:t>
            </a:r>
          </a:p>
          <a:p>
            <a:pPr marL="514350" indent="-514350">
              <a:buFont typeface="+mj-lt"/>
              <a:buAutoNum type="arabicPeriod"/>
            </a:pPr>
            <a:r>
              <a:rPr lang="en-MY" dirty="0"/>
              <a:t>The right to have information corrected</a:t>
            </a:r>
          </a:p>
          <a:p>
            <a:pPr marL="514350" indent="-514350">
              <a:buFont typeface="+mj-lt"/>
              <a:buAutoNum type="arabicPeriod"/>
            </a:pPr>
            <a:r>
              <a:rPr lang="en-MY" dirty="0"/>
              <a:t>The right to restrict processing</a:t>
            </a:r>
          </a:p>
          <a:p>
            <a:pPr marL="514350" indent="-514350">
              <a:buFont typeface="+mj-lt"/>
              <a:buAutoNum type="arabicPeriod"/>
            </a:pPr>
            <a:r>
              <a:rPr lang="en-MY" dirty="0"/>
              <a:t>The right to object</a:t>
            </a:r>
          </a:p>
          <a:p>
            <a:pPr marL="514350" indent="-514350">
              <a:buFont typeface="+mj-lt"/>
              <a:buAutoNum type="arabicPeriod"/>
            </a:pPr>
            <a:r>
              <a:rPr lang="en-MY" dirty="0"/>
              <a:t>The right to be notified</a:t>
            </a:r>
          </a:p>
        </p:txBody>
      </p:sp>
    </p:spTree>
    <p:extLst>
      <p:ext uri="{BB962C8B-B14F-4D97-AF65-F5344CB8AC3E}">
        <p14:creationId xmlns:p14="http://schemas.microsoft.com/office/powerpoint/2010/main" val="23829185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DD48A-E14B-4E3F-AE0E-39A0D663E976}"/>
              </a:ext>
            </a:extLst>
          </p:cNvPr>
          <p:cNvSpPr>
            <a:spLocks noGrp="1"/>
          </p:cNvSpPr>
          <p:nvPr>
            <p:ph type="title"/>
          </p:nvPr>
        </p:nvSpPr>
        <p:spPr/>
        <p:txBody>
          <a:bodyPr/>
          <a:lstStyle/>
          <a:p>
            <a:r>
              <a:rPr lang="en-MY" dirty="0"/>
              <a:t>The right to be notified</a:t>
            </a:r>
          </a:p>
        </p:txBody>
      </p:sp>
      <p:sp>
        <p:nvSpPr>
          <p:cNvPr id="3" name="Content Placeholder 2">
            <a:extLst>
              <a:ext uri="{FF2B5EF4-FFF2-40B4-BE49-F238E27FC236}">
                <a16:creationId xmlns:a16="http://schemas.microsoft.com/office/drawing/2014/main" id="{53F8B20A-AF72-449F-832C-5649F9FD2917}"/>
              </a:ext>
            </a:extLst>
          </p:cNvPr>
          <p:cNvSpPr>
            <a:spLocks noGrp="1"/>
          </p:cNvSpPr>
          <p:nvPr>
            <p:ph idx="1"/>
          </p:nvPr>
        </p:nvSpPr>
        <p:spPr/>
        <p:txBody>
          <a:bodyPr/>
          <a:lstStyle/>
          <a:p>
            <a:r>
              <a:rPr lang="en-MY" dirty="0"/>
              <a:t>If there has been a data breach which compromises an individual ’s personal data, the individual has a right to be informed within 72 hours of first having become aware of the breach.</a:t>
            </a:r>
          </a:p>
          <a:p>
            <a:r>
              <a:rPr lang="en-MY" dirty="0"/>
              <a:t>The GDPR is the EU’s way of giving individuals, prospects, customers, contractors and employees more power over their data and less power to the organizations that collect and use such data for monetary gain.</a:t>
            </a:r>
          </a:p>
        </p:txBody>
      </p:sp>
    </p:spTree>
    <p:extLst>
      <p:ext uri="{BB962C8B-B14F-4D97-AF65-F5344CB8AC3E}">
        <p14:creationId xmlns:p14="http://schemas.microsoft.com/office/powerpoint/2010/main" val="26878010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D7845-E742-4396-86FE-9CBF5A3822C0}"/>
              </a:ext>
            </a:extLst>
          </p:cNvPr>
          <p:cNvSpPr>
            <a:spLocks noGrp="1"/>
          </p:cNvSpPr>
          <p:nvPr>
            <p:ph type="title"/>
          </p:nvPr>
        </p:nvSpPr>
        <p:spPr/>
        <p:txBody>
          <a:bodyPr/>
          <a:lstStyle/>
          <a:p>
            <a:r>
              <a:rPr lang="en-MY" dirty="0"/>
              <a:t>Fair and lawful processing</a:t>
            </a:r>
          </a:p>
        </p:txBody>
      </p:sp>
      <p:sp>
        <p:nvSpPr>
          <p:cNvPr id="3" name="Content Placeholder 2">
            <a:extLst>
              <a:ext uri="{FF2B5EF4-FFF2-40B4-BE49-F238E27FC236}">
                <a16:creationId xmlns:a16="http://schemas.microsoft.com/office/drawing/2014/main" id="{9C05732C-A19C-470E-B17F-81FD75D65A93}"/>
              </a:ext>
            </a:extLst>
          </p:cNvPr>
          <p:cNvSpPr>
            <a:spLocks noGrp="1"/>
          </p:cNvSpPr>
          <p:nvPr>
            <p:ph idx="1"/>
          </p:nvPr>
        </p:nvSpPr>
        <p:spPr/>
        <p:txBody>
          <a:bodyPr/>
          <a:lstStyle/>
          <a:p>
            <a:r>
              <a:rPr lang="en-MY" dirty="0"/>
              <a:t>Lawful means all processing should be based on a legitimate purpose.</a:t>
            </a:r>
          </a:p>
          <a:p>
            <a:r>
              <a:rPr lang="en-MY" dirty="0"/>
              <a:t>Fair means companies take responsibility and do not process data for any purpose other than the legitimate purposes.</a:t>
            </a:r>
          </a:p>
          <a:p>
            <a:r>
              <a:rPr lang="en-MY" dirty="0"/>
              <a:t>Transparent means that companies must inform data subjects about the processing activities on their personal data.</a:t>
            </a:r>
          </a:p>
        </p:txBody>
      </p:sp>
    </p:spTree>
    <p:extLst>
      <p:ext uri="{BB962C8B-B14F-4D97-AF65-F5344CB8AC3E}">
        <p14:creationId xmlns:p14="http://schemas.microsoft.com/office/powerpoint/2010/main" val="20952923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DBAA3-1E8D-44B6-8A49-D02B13EFABF0}"/>
              </a:ext>
            </a:extLst>
          </p:cNvPr>
          <p:cNvSpPr>
            <a:spLocks noGrp="1"/>
          </p:cNvSpPr>
          <p:nvPr>
            <p:ph type="title"/>
          </p:nvPr>
        </p:nvSpPr>
        <p:spPr/>
        <p:txBody>
          <a:bodyPr/>
          <a:lstStyle/>
          <a:p>
            <a:r>
              <a:rPr lang="en-MY" dirty="0"/>
              <a:t>Data minimization</a:t>
            </a:r>
          </a:p>
        </p:txBody>
      </p:sp>
      <p:sp>
        <p:nvSpPr>
          <p:cNvPr id="3" name="Content Placeholder 2">
            <a:extLst>
              <a:ext uri="{FF2B5EF4-FFF2-40B4-BE49-F238E27FC236}">
                <a16:creationId xmlns:a16="http://schemas.microsoft.com/office/drawing/2014/main" id="{91E07021-6147-4483-9A35-AA80899F2D91}"/>
              </a:ext>
            </a:extLst>
          </p:cNvPr>
          <p:cNvSpPr>
            <a:spLocks noGrp="1"/>
          </p:cNvSpPr>
          <p:nvPr>
            <p:ph idx="1"/>
          </p:nvPr>
        </p:nvSpPr>
        <p:spPr/>
        <p:txBody>
          <a:bodyPr/>
          <a:lstStyle/>
          <a:p>
            <a:pPr marL="0" indent="0">
              <a:buNone/>
            </a:pPr>
            <a:r>
              <a:rPr lang="en-MY" dirty="0"/>
              <a:t>“Data minimization” refers to measures performed by organizations to limit the personal data they collect and process from individuals to include only information that is relevant or necessary to accomplish specific purposes. The companies are expected to limit the processing, collect only that data which is necessary, and not keep personal data once the processing purpose is completed</a:t>
            </a:r>
          </a:p>
        </p:txBody>
      </p:sp>
    </p:spTree>
    <p:extLst>
      <p:ext uri="{BB962C8B-B14F-4D97-AF65-F5344CB8AC3E}">
        <p14:creationId xmlns:p14="http://schemas.microsoft.com/office/powerpoint/2010/main" val="2652626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05E76-FC7E-4D21-A31F-4C4408E4A397}"/>
              </a:ext>
            </a:extLst>
          </p:cNvPr>
          <p:cNvSpPr>
            <a:spLocks noGrp="1"/>
          </p:cNvSpPr>
          <p:nvPr>
            <p:ph type="title"/>
          </p:nvPr>
        </p:nvSpPr>
        <p:spPr/>
        <p:txBody>
          <a:bodyPr/>
          <a:lstStyle/>
          <a:p>
            <a:r>
              <a:rPr lang="en-MY" dirty="0"/>
              <a:t>Data transfers</a:t>
            </a:r>
          </a:p>
        </p:txBody>
      </p:sp>
      <p:sp>
        <p:nvSpPr>
          <p:cNvPr id="3" name="Content Placeholder 2">
            <a:extLst>
              <a:ext uri="{FF2B5EF4-FFF2-40B4-BE49-F238E27FC236}">
                <a16:creationId xmlns:a16="http://schemas.microsoft.com/office/drawing/2014/main" id="{E035A69B-8AE0-401C-8A2E-C52C6F18A3DE}"/>
              </a:ext>
            </a:extLst>
          </p:cNvPr>
          <p:cNvSpPr>
            <a:spLocks noGrp="1"/>
          </p:cNvSpPr>
          <p:nvPr>
            <p:ph idx="1"/>
          </p:nvPr>
        </p:nvSpPr>
        <p:spPr/>
        <p:txBody>
          <a:bodyPr/>
          <a:lstStyle/>
          <a:p>
            <a:pPr marL="0" indent="0">
              <a:buNone/>
            </a:pPr>
            <a:r>
              <a:rPr lang="en-MY" dirty="0"/>
              <a:t>The controller of personal data has the accountability to ensure that personal data is protected and GDPR requirements respected, even if processing is being done by a third party. This means controllers have the obligation to ensure the protection and privacy of personal data when that data is being transferred outside the company, to a third party and / or </a:t>
            </a:r>
            <a:r>
              <a:rPr lang="en-MY"/>
              <a:t>other entity </a:t>
            </a:r>
            <a:r>
              <a:rPr lang="en-MY" dirty="0"/>
              <a:t>within the same company.</a:t>
            </a:r>
          </a:p>
        </p:txBody>
      </p:sp>
    </p:spTree>
    <p:extLst>
      <p:ext uri="{BB962C8B-B14F-4D97-AF65-F5344CB8AC3E}">
        <p14:creationId xmlns:p14="http://schemas.microsoft.com/office/powerpoint/2010/main" val="2883958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DD48A-E14B-4E3F-AE0E-39A0D663E976}"/>
              </a:ext>
            </a:extLst>
          </p:cNvPr>
          <p:cNvSpPr>
            <a:spLocks noGrp="1"/>
          </p:cNvSpPr>
          <p:nvPr>
            <p:ph type="title"/>
          </p:nvPr>
        </p:nvSpPr>
        <p:spPr/>
        <p:txBody>
          <a:bodyPr/>
          <a:lstStyle/>
          <a:p>
            <a:r>
              <a:rPr lang="en-MY" dirty="0"/>
              <a:t>Cultural Variability</a:t>
            </a:r>
          </a:p>
        </p:txBody>
      </p:sp>
      <p:sp>
        <p:nvSpPr>
          <p:cNvPr id="3" name="Content Placeholder 2">
            <a:extLst>
              <a:ext uri="{FF2B5EF4-FFF2-40B4-BE49-F238E27FC236}">
                <a16:creationId xmlns:a16="http://schemas.microsoft.com/office/drawing/2014/main" id="{53F8B20A-AF72-449F-832C-5649F9FD2917}"/>
              </a:ext>
            </a:extLst>
          </p:cNvPr>
          <p:cNvSpPr>
            <a:spLocks noGrp="1"/>
          </p:cNvSpPr>
          <p:nvPr>
            <p:ph idx="1"/>
          </p:nvPr>
        </p:nvSpPr>
        <p:spPr/>
        <p:txBody>
          <a:bodyPr/>
          <a:lstStyle/>
          <a:p>
            <a:r>
              <a:rPr lang="en-MY" dirty="0"/>
              <a:t>In relation to security cultural variability simply means that different people from different cultures value and seek to protect different things. In some countries, protecting the environment may be very high on the agenda, whereas in others, less so. In some countries, privacy is considered a fundamental right and hence, worthy of the utmost protection.</a:t>
            </a:r>
          </a:p>
        </p:txBody>
      </p:sp>
    </p:spTree>
    <p:extLst>
      <p:ext uri="{BB962C8B-B14F-4D97-AF65-F5344CB8AC3E}">
        <p14:creationId xmlns:p14="http://schemas.microsoft.com/office/powerpoint/2010/main" val="23196519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A7FC3-2049-4450-B42E-A2B521147E08}"/>
              </a:ext>
            </a:extLst>
          </p:cNvPr>
          <p:cNvSpPr>
            <a:spLocks noGrp="1"/>
          </p:cNvSpPr>
          <p:nvPr>
            <p:ph type="title"/>
          </p:nvPr>
        </p:nvSpPr>
        <p:spPr/>
        <p:txBody>
          <a:bodyPr/>
          <a:lstStyle/>
          <a:p>
            <a:r>
              <a:rPr lang="en-MY" dirty="0"/>
              <a:t>Poll Question # 8 </a:t>
            </a:r>
          </a:p>
        </p:txBody>
      </p:sp>
      <p:sp>
        <p:nvSpPr>
          <p:cNvPr id="3" name="Content Placeholder 2">
            <a:extLst>
              <a:ext uri="{FF2B5EF4-FFF2-40B4-BE49-F238E27FC236}">
                <a16:creationId xmlns:a16="http://schemas.microsoft.com/office/drawing/2014/main" id="{162B252F-F951-4582-87C4-B083E0F37E25}"/>
              </a:ext>
            </a:extLst>
          </p:cNvPr>
          <p:cNvSpPr>
            <a:spLocks noGrp="1"/>
          </p:cNvSpPr>
          <p:nvPr>
            <p:ph idx="1"/>
          </p:nvPr>
        </p:nvSpPr>
        <p:spPr>
          <a:xfrm>
            <a:off x="649574" y="1628800"/>
            <a:ext cx="8242905" cy="4680520"/>
          </a:xfrm>
        </p:spPr>
        <p:txBody>
          <a:bodyPr/>
          <a:lstStyle/>
          <a:p>
            <a:pPr marL="0" indent="0">
              <a:buNone/>
            </a:pPr>
            <a:r>
              <a:rPr lang="en-MY" sz="2400" dirty="0"/>
              <a:t>How can organizations comply with the GDPR’s principle of data minimization?</a:t>
            </a:r>
          </a:p>
          <a:p>
            <a:pPr marL="0" indent="0">
              <a:buNone/>
            </a:pPr>
            <a:endParaRPr lang="en-MY" sz="2400" dirty="0"/>
          </a:p>
          <a:p>
            <a:pPr marL="514350" indent="-514350">
              <a:buFont typeface="+mj-lt"/>
              <a:buAutoNum type="alphaUcPeriod"/>
            </a:pPr>
            <a:r>
              <a:rPr lang="en-MY" sz="2400" dirty="0"/>
              <a:t>By applying the concept of least privilege to the personal data collected, stored or otherwise processed.</a:t>
            </a:r>
          </a:p>
          <a:p>
            <a:pPr marL="514350" indent="-514350">
              <a:buFont typeface="+mj-lt"/>
              <a:buAutoNum type="alphaUcPeriod"/>
            </a:pPr>
            <a:r>
              <a:rPr lang="en-MY" sz="2400" dirty="0"/>
              <a:t>By limiting access rights to staff who need the personal data for the intended processing operations.</a:t>
            </a:r>
          </a:p>
          <a:p>
            <a:pPr marL="514350" indent="-514350">
              <a:buFont typeface="+mj-lt"/>
              <a:buAutoNum type="alphaUcPeriod"/>
            </a:pPr>
            <a:r>
              <a:rPr lang="en-MY" sz="2400" dirty="0"/>
              <a:t>By limiting file sizes, through saving all personal data that is processed in the smallest possible format.</a:t>
            </a:r>
          </a:p>
          <a:p>
            <a:pPr marL="514350" indent="-514350">
              <a:buFont typeface="+mj-lt"/>
              <a:buAutoNum type="alphaUcPeriod"/>
            </a:pPr>
            <a:r>
              <a:rPr lang="en-MY" sz="2400" dirty="0"/>
              <a:t>By limiting the personal data to what is adequate, relevant and necessary for the processing purposes.</a:t>
            </a:r>
          </a:p>
        </p:txBody>
      </p:sp>
    </p:spTree>
    <p:extLst>
      <p:ext uri="{BB962C8B-B14F-4D97-AF65-F5344CB8AC3E}">
        <p14:creationId xmlns:p14="http://schemas.microsoft.com/office/powerpoint/2010/main" val="33085496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7FCA1-340E-4687-BC2F-C5287C012B41}"/>
              </a:ext>
            </a:extLst>
          </p:cNvPr>
          <p:cNvSpPr>
            <a:spLocks noGrp="1"/>
          </p:cNvSpPr>
          <p:nvPr>
            <p:ph type="title"/>
          </p:nvPr>
        </p:nvSpPr>
        <p:spPr/>
        <p:txBody>
          <a:bodyPr/>
          <a:lstStyle/>
          <a:p>
            <a:r>
              <a:rPr lang="en-MY" dirty="0"/>
              <a:t>Poll Answer # 8 </a:t>
            </a:r>
          </a:p>
        </p:txBody>
      </p:sp>
      <p:sp>
        <p:nvSpPr>
          <p:cNvPr id="3" name="Content Placeholder 2">
            <a:extLst>
              <a:ext uri="{FF2B5EF4-FFF2-40B4-BE49-F238E27FC236}">
                <a16:creationId xmlns:a16="http://schemas.microsoft.com/office/drawing/2014/main" id="{7A7FF098-E0AE-45BD-999E-24D07E41718E}"/>
              </a:ext>
            </a:extLst>
          </p:cNvPr>
          <p:cNvSpPr>
            <a:spLocks noGrp="1"/>
          </p:cNvSpPr>
          <p:nvPr>
            <p:ph idx="1"/>
          </p:nvPr>
        </p:nvSpPr>
        <p:spPr/>
        <p:txBody>
          <a:bodyPr/>
          <a:lstStyle/>
          <a:p>
            <a:r>
              <a:rPr lang="en-MY" dirty="0"/>
              <a:t>Option D</a:t>
            </a:r>
          </a:p>
        </p:txBody>
      </p:sp>
    </p:spTree>
    <p:extLst>
      <p:ext uri="{BB962C8B-B14F-4D97-AF65-F5344CB8AC3E}">
        <p14:creationId xmlns:p14="http://schemas.microsoft.com/office/powerpoint/2010/main" val="7341824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35A69B-8AE0-401C-8A2E-C52C6F18A3DE}"/>
              </a:ext>
            </a:extLst>
          </p:cNvPr>
          <p:cNvSpPr>
            <a:spLocks noGrp="1"/>
          </p:cNvSpPr>
          <p:nvPr>
            <p:ph idx="1"/>
          </p:nvPr>
        </p:nvSpPr>
        <p:spPr/>
        <p:txBody>
          <a:bodyPr/>
          <a:lstStyle/>
          <a:p>
            <a:pPr marL="0" indent="0" algn="ctr">
              <a:buNone/>
            </a:pPr>
            <a:r>
              <a:rPr lang="en-MY" sz="4000" dirty="0">
                <a:latin typeface="AR JULIAN" panose="02000000000000000000" pitchFamily="2" charset="0"/>
              </a:rPr>
              <a:t>Wishing you Happy New Year 2022</a:t>
            </a:r>
          </a:p>
          <a:p>
            <a:pPr marL="0" indent="0">
              <a:buNone/>
            </a:pPr>
            <a:endParaRPr lang="en-MY" sz="3600" dirty="0"/>
          </a:p>
        </p:txBody>
      </p:sp>
    </p:spTree>
    <p:extLst>
      <p:ext uri="{BB962C8B-B14F-4D97-AF65-F5344CB8AC3E}">
        <p14:creationId xmlns:p14="http://schemas.microsoft.com/office/powerpoint/2010/main" val="3752003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E67F5-5536-47E6-84AB-D6197018DB6A}"/>
              </a:ext>
            </a:extLst>
          </p:cNvPr>
          <p:cNvSpPr>
            <a:spLocks noGrp="1"/>
          </p:cNvSpPr>
          <p:nvPr>
            <p:ph type="title"/>
          </p:nvPr>
        </p:nvSpPr>
        <p:spPr/>
        <p:txBody>
          <a:bodyPr/>
          <a:lstStyle/>
          <a:p>
            <a:r>
              <a:rPr lang="en-MY" dirty="0"/>
              <a:t>Areas of Global Security concern</a:t>
            </a:r>
          </a:p>
        </p:txBody>
      </p:sp>
      <p:sp>
        <p:nvSpPr>
          <p:cNvPr id="3" name="Content Placeholder 2">
            <a:extLst>
              <a:ext uri="{FF2B5EF4-FFF2-40B4-BE49-F238E27FC236}">
                <a16:creationId xmlns:a16="http://schemas.microsoft.com/office/drawing/2014/main" id="{F1B754BE-9800-4740-8468-778631383A27}"/>
              </a:ext>
            </a:extLst>
          </p:cNvPr>
          <p:cNvSpPr>
            <a:spLocks noGrp="1"/>
          </p:cNvSpPr>
          <p:nvPr>
            <p:ph idx="1"/>
          </p:nvPr>
        </p:nvSpPr>
        <p:spPr/>
        <p:txBody>
          <a:bodyPr/>
          <a:lstStyle/>
          <a:p>
            <a:endParaRPr lang="en-MY" dirty="0"/>
          </a:p>
          <a:p>
            <a:r>
              <a:rPr lang="en-MY" dirty="0"/>
              <a:t>Physical assets</a:t>
            </a:r>
          </a:p>
          <a:p>
            <a:endParaRPr lang="en-MY" dirty="0"/>
          </a:p>
          <a:p>
            <a:r>
              <a:rPr lang="en-MY" dirty="0"/>
              <a:t>Intellectual assets</a:t>
            </a:r>
          </a:p>
          <a:p>
            <a:endParaRPr lang="en-MY" dirty="0"/>
          </a:p>
          <a:p>
            <a:r>
              <a:rPr lang="en-MY" dirty="0"/>
              <a:t> Financial impropriety.</a:t>
            </a:r>
          </a:p>
        </p:txBody>
      </p:sp>
    </p:spTree>
    <p:extLst>
      <p:ext uri="{BB962C8B-B14F-4D97-AF65-F5344CB8AC3E}">
        <p14:creationId xmlns:p14="http://schemas.microsoft.com/office/powerpoint/2010/main" val="2648798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D7845-E742-4396-86FE-9CBF5A3822C0}"/>
              </a:ext>
            </a:extLst>
          </p:cNvPr>
          <p:cNvSpPr>
            <a:spLocks noGrp="1"/>
          </p:cNvSpPr>
          <p:nvPr>
            <p:ph type="title"/>
          </p:nvPr>
        </p:nvSpPr>
        <p:spPr/>
        <p:txBody>
          <a:bodyPr/>
          <a:lstStyle/>
          <a:p>
            <a:r>
              <a:rPr lang="en-MY" dirty="0"/>
              <a:t>Risk Management</a:t>
            </a:r>
          </a:p>
        </p:txBody>
      </p:sp>
      <p:sp>
        <p:nvSpPr>
          <p:cNvPr id="3" name="Content Placeholder 2">
            <a:extLst>
              <a:ext uri="{FF2B5EF4-FFF2-40B4-BE49-F238E27FC236}">
                <a16:creationId xmlns:a16="http://schemas.microsoft.com/office/drawing/2014/main" id="{9C05732C-A19C-470E-B17F-81FD75D65A93}"/>
              </a:ext>
            </a:extLst>
          </p:cNvPr>
          <p:cNvSpPr>
            <a:spLocks noGrp="1"/>
          </p:cNvSpPr>
          <p:nvPr>
            <p:ph idx="1"/>
          </p:nvPr>
        </p:nvSpPr>
        <p:spPr/>
        <p:txBody>
          <a:bodyPr/>
          <a:lstStyle/>
          <a:p>
            <a:r>
              <a:rPr lang="en-MY" dirty="0"/>
              <a:t>Risk management is an approach to risk that has emerged since the Second World War. It was embraced by engineers developing ever more complex technological systems, but also by businesses, seeking to minimize financial risks</a:t>
            </a:r>
          </a:p>
          <a:p>
            <a:endParaRPr lang="en-MY" dirty="0"/>
          </a:p>
          <a:p>
            <a:r>
              <a:rPr lang="en-MY" dirty="0"/>
              <a:t>Risk management views risk as something that can be managed and not entirely eliminated</a:t>
            </a:r>
          </a:p>
        </p:txBody>
      </p:sp>
    </p:spTree>
    <p:extLst>
      <p:ext uri="{BB962C8B-B14F-4D97-AF65-F5344CB8AC3E}">
        <p14:creationId xmlns:p14="http://schemas.microsoft.com/office/powerpoint/2010/main" val="3143138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04B68-F4C1-44D3-B987-A727D4D52D7F}"/>
              </a:ext>
            </a:extLst>
          </p:cNvPr>
          <p:cNvSpPr>
            <a:spLocks noGrp="1"/>
          </p:cNvSpPr>
          <p:nvPr>
            <p:ph type="title"/>
          </p:nvPr>
        </p:nvSpPr>
        <p:spPr/>
        <p:txBody>
          <a:bodyPr/>
          <a:lstStyle/>
          <a:p>
            <a:r>
              <a:rPr lang="en-MY" dirty="0"/>
              <a:t>Risk Management</a:t>
            </a:r>
          </a:p>
        </p:txBody>
      </p:sp>
      <p:sp>
        <p:nvSpPr>
          <p:cNvPr id="3" name="Content Placeholder 2">
            <a:extLst>
              <a:ext uri="{FF2B5EF4-FFF2-40B4-BE49-F238E27FC236}">
                <a16:creationId xmlns:a16="http://schemas.microsoft.com/office/drawing/2014/main" id="{565053A8-54FB-42E4-BC16-3E672F010D84}"/>
              </a:ext>
            </a:extLst>
          </p:cNvPr>
          <p:cNvSpPr>
            <a:spLocks noGrp="1"/>
          </p:cNvSpPr>
          <p:nvPr>
            <p:ph idx="1"/>
          </p:nvPr>
        </p:nvSpPr>
        <p:spPr>
          <a:xfrm>
            <a:off x="683568" y="1600200"/>
            <a:ext cx="8003232" cy="4530725"/>
          </a:xfrm>
        </p:spPr>
        <p:txBody>
          <a:bodyPr/>
          <a:lstStyle/>
          <a:p>
            <a:r>
              <a:rPr lang="en-MY" dirty="0"/>
              <a:t>Risk management is the identification, assessment, and prioritization of risks (defined in ISO 3100 as the effect of uncertainty on objectives, whether positive or negative).</a:t>
            </a:r>
          </a:p>
          <a:p>
            <a:endParaRPr lang="en-MY" dirty="0"/>
          </a:p>
          <a:p>
            <a:r>
              <a:rPr lang="en-MY" dirty="0"/>
              <a:t> ISO 3100 is a family of standards relating to risk management codified by the International Organization for Standardization.</a:t>
            </a:r>
          </a:p>
        </p:txBody>
      </p:sp>
    </p:spTree>
    <p:extLst>
      <p:ext uri="{BB962C8B-B14F-4D97-AF65-F5344CB8AC3E}">
        <p14:creationId xmlns:p14="http://schemas.microsoft.com/office/powerpoint/2010/main" val="1857650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DBAA3-1E8D-44B6-8A49-D02B13EFABF0}"/>
              </a:ext>
            </a:extLst>
          </p:cNvPr>
          <p:cNvSpPr>
            <a:spLocks noGrp="1"/>
          </p:cNvSpPr>
          <p:nvPr>
            <p:ph type="title"/>
          </p:nvPr>
        </p:nvSpPr>
        <p:spPr/>
        <p:txBody>
          <a:bodyPr/>
          <a:lstStyle/>
          <a:p>
            <a:r>
              <a:rPr lang="en-MY" dirty="0"/>
              <a:t>Risk Management</a:t>
            </a:r>
          </a:p>
        </p:txBody>
      </p:sp>
      <p:sp>
        <p:nvSpPr>
          <p:cNvPr id="3" name="Content Placeholder 2">
            <a:extLst>
              <a:ext uri="{FF2B5EF4-FFF2-40B4-BE49-F238E27FC236}">
                <a16:creationId xmlns:a16="http://schemas.microsoft.com/office/drawing/2014/main" id="{91E07021-6147-4483-9A35-AA80899F2D91}"/>
              </a:ext>
            </a:extLst>
          </p:cNvPr>
          <p:cNvSpPr>
            <a:spLocks noGrp="1"/>
          </p:cNvSpPr>
          <p:nvPr>
            <p:ph idx="1"/>
          </p:nvPr>
        </p:nvSpPr>
        <p:spPr/>
        <p:txBody>
          <a:bodyPr/>
          <a:lstStyle/>
          <a:p>
            <a:r>
              <a:rPr lang="en-MY" dirty="0"/>
              <a:t>Risk = Probability X Impact</a:t>
            </a:r>
          </a:p>
          <a:p>
            <a:endParaRPr lang="en-MY" dirty="0"/>
          </a:p>
          <a:p>
            <a:pPr marL="0" indent="0">
              <a:buNone/>
            </a:pPr>
            <a:r>
              <a:rPr lang="en-MY" dirty="0"/>
              <a:t>The size of a risk is defined by the likelihood that it will materialize times the damage it will do. If a risk has a very low probability, let's say the occurrence of a flood, but the impact can be very high</a:t>
            </a:r>
          </a:p>
        </p:txBody>
      </p:sp>
    </p:spTree>
    <p:extLst>
      <p:ext uri="{BB962C8B-B14F-4D97-AF65-F5344CB8AC3E}">
        <p14:creationId xmlns:p14="http://schemas.microsoft.com/office/powerpoint/2010/main" val="4230731873"/>
      </p:ext>
    </p:extLst>
  </p:cSld>
  <p:clrMapOvr>
    <a:masterClrMapping/>
  </p:clrMapOvr>
</p:sld>
</file>

<file path=ppt/theme/theme1.xml><?xml version="1.0" encoding="utf-8"?>
<a:theme xmlns:a="http://schemas.openxmlformats.org/drawingml/2006/main" name="Office Theme">
  <a:themeElements>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Office Them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Office Theme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Office Theme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Office Theme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Office Theme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Office Theme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Office Theme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tf10203777</Template>
  <TotalTime>1047</TotalTime>
  <Words>2312</Words>
  <Application>Microsoft Office PowerPoint</Application>
  <PresentationFormat>On-screen Show (4:3)</PresentationFormat>
  <Paragraphs>196</Paragraphs>
  <Slides>52</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AR JULIAN</vt:lpstr>
      <vt:lpstr>Arial</vt:lpstr>
      <vt:lpstr>Times New Roman</vt:lpstr>
      <vt:lpstr>Wingdings</vt:lpstr>
      <vt:lpstr>Office Theme</vt:lpstr>
      <vt:lpstr>RISK MANAGEMENT AND COMPLIANCE – I </vt:lpstr>
      <vt:lpstr>PowerPoint Presentation</vt:lpstr>
      <vt:lpstr>Safety and Security</vt:lpstr>
      <vt:lpstr>Safety and Security</vt:lpstr>
      <vt:lpstr>Cultural Variability</vt:lpstr>
      <vt:lpstr>Areas of Global Security concern</vt:lpstr>
      <vt:lpstr>Risk Management</vt:lpstr>
      <vt:lpstr>Risk Management</vt:lpstr>
      <vt:lpstr>Risk Management</vt:lpstr>
      <vt:lpstr>Risk Management Strategy</vt:lpstr>
      <vt:lpstr>Crisis Management</vt:lpstr>
      <vt:lpstr>Difference between Risk and Crisis Management</vt:lpstr>
      <vt:lpstr>Safety and Security Risks</vt:lpstr>
      <vt:lpstr>Crime</vt:lpstr>
      <vt:lpstr>Poll Question # 1 </vt:lpstr>
      <vt:lpstr>Poll Answer # 1 </vt:lpstr>
      <vt:lpstr>PowerPoint Presentation</vt:lpstr>
      <vt:lpstr>Extraterritorial Laws</vt:lpstr>
      <vt:lpstr>US Title VII</vt:lpstr>
      <vt:lpstr>US Title VII</vt:lpstr>
      <vt:lpstr>Poll Question # 2</vt:lpstr>
      <vt:lpstr>Poll Answer # 2</vt:lpstr>
      <vt:lpstr>Age Discrimination in Employment Act (US)</vt:lpstr>
      <vt:lpstr>Foreign Corrupt Practices Act (U.S.)</vt:lpstr>
      <vt:lpstr>Poll Question # 3</vt:lpstr>
      <vt:lpstr>Poll Answer # 3</vt:lpstr>
      <vt:lpstr>Americans with Disabilities Act (U.S.)</vt:lpstr>
      <vt:lpstr>Poll Question # 4 </vt:lpstr>
      <vt:lpstr>Poll Answer # 4</vt:lpstr>
      <vt:lpstr>Bribery Act (U.K.)</vt:lpstr>
      <vt:lpstr>Poll Question # 5 </vt:lpstr>
      <vt:lpstr>Poll Answer # 5 </vt:lpstr>
      <vt:lpstr>PowerPoint Presentation</vt:lpstr>
      <vt:lpstr>Employee Records and Data</vt:lpstr>
      <vt:lpstr>HIPAA (U.S.)</vt:lpstr>
      <vt:lpstr>Poll Question # 6</vt:lpstr>
      <vt:lpstr>Poll Answer # 6</vt:lpstr>
      <vt:lpstr>Federal Privacy Act (Australia)</vt:lpstr>
      <vt:lpstr>EU Safe Harbor</vt:lpstr>
      <vt:lpstr>EU Safe Harbor Principles</vt:lpstr>
      <vt:lpstr>Poll Question # 7</vt:lpstr>
      <vt:lpstr>Poll Answer # 7</vt:lpstr>
      <vt:lpstr>General Data Protection Regulation (GDPR)</vt:lpstr>
      <vt:lpstr>GDPR</vt:lpstr>
      <vt:lpstr>GDPR</vt:lpstr>
      <vt:lpstr>The right to be notified</vt:lpstr>
      <vt:lpstr>Fair and lawful processing</vt:lpstr>
      <vt:lpstr>Data minimization</vt:lpstr>
      <vt:lpstr>Data transfers</vt:lpstr>
      <vt:lpstr>Poll Question # 8 </vt:lpstr>
      <vt:lpstr>Poll Answer # 8 </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Venkatesan Muraledharan</dc:creator>
  <cp:keywords/>
  <dc:description/>
  <cp:lastModifiedBy>Venkatesan Muraledharan</cp:lastModifiedBy>
  <cp:revision>40</cp:revision>
  <cp:lastPrinted>1601-01-01T00:00:00Z</cp:lastPrinted>
  <dcterms:created xsi:type="dcterms:W3CDTF">2020-07-09T15:12:46Z</dcterms:created>
  <dcterms:modified xsi:type="dcterms:W3CDTF">2021-12-25T06:35:58Z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TC102037771033</vt:lpwstr>
  </property>
</Properties>
</file>