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8.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103"/>
  </p:notesMasterIdLst>
  <p:handoutMasterIdLst>
    <p:handoutMasterId r:id="rId104"/>
  </p:handoutMasterIdLst>
  <p:sldIdLst>
    <p:sldId id="256" r:id="rId2"/>
    <p:sldId id="257" r:id="rId3"/>
    <p:sldId id="258" r:id="rId4"/>
    <p:sldId id="372" r:id="rId5"/>
    <p:sldId id="382" r:id="rId6"/>
    <p:sldId id="311" r:id="rId7"/>
    <p:sldId id="340" r:id="rId8"/>
    <p:sldId id="337" r:id="rId9"/>
    <p:sldId id="338" r:id="rId10"/>
    <p:sldId id="339" r:id="rId11"/>
    <p:sldId id="259" r:id="rId12"/>
    <p:sldId id="260" r:id="rId13"/>
    <p:sldId id="261" r:id="rId14"/>
    <p:sldId id="266" r:id="rId15"/>
    <p:sldId id="267" r:id="rId16"/>
    <p:sldId id="272" r:id="rId17"/>
    <p:sldId id="276" r:id="rId18"/>
    <p:sldId id="374" r:id="rId19"/>
    <p:sldId id="375" r:id="rId20"/>
    <p:sldId id="376" r:id="rId21"/>
    <p:sldId id="377" r:id="rId22"/>
    <p:sldId id="378" r:id="rId23"/>
    <p:sldId id="373" r:id="rId24"/>
    <p:sldId id="277" r:id="rId25"/>
    <p:sldId id="278" r:id="rId26"/>
    <p:sldId id="386" r:id="rId27"/>
    <p:sldId id="379" r:id="rId28"/>
    <p:sldId id="280" r:id="rId29"/>
    <p:sldId id="281" r:id="rId30"/>
    <p:sldId id="282" r:id="rId31"/>
    <p:sldId id="283" r:id="rId32"/>
    <p:sldId id="410" r:id="rId33"/>
    <p:sldId id="408" r:id="rId34"/>
    <p:sldId id="409" r:id="rId35"/>
    <p:sldId id="384" r:id="rId36"/>
    <p:sldId id="383" r:id="rId37"/>
    <p:sldId id="385" r:id="rId38"/>
    <p:sldId id="270" r:id="rId39"/>
    <p:sldId id="271" r:id="rId40"/>
    <p:sldId id="381" r:id="rId41"/>
    <p:sldId id="341" r:id="rId42"/>
    <p:sldId id="273" r:id="rId43"/>
    <p:sldId id="274" r:id="rId44"/>
    <p:sldId id="262" r:id="rId45"/>
    <p:sldId id="263" r:id="rId46"/>
    <p:sldId id="264" r:id="rId47"/>
    <p:sldId id="275" r:id="rId48"/>
    <p:sldId id="342" r:id="rId49"/>
    <p:sldId id="265" r:id="rId50"/>
    <p:sldId id="406" r:id="rId51"/>
    <p:sldId id="407" r:id="rId52"/>
    <p:sldId id="268" r:id="rId53"/>
    <p:sldId id="269" r:id="rId54"/>
    <p:sldId id="380" r:id="rId55"/>
    <p:sldId id="284" r:id="rId56"/>
    <p:sldId id="285" r:id="rId57"/>
    <p:sldId id="286" r:id="rId58"/>
    <p:sldId id="343" r:id="rId59"/>
    <p:sldId id="344" r:id="rId60"/>
    <p:sldId id="287" r:id="rId61"/>
    <p:sldId id="387" r:id="rId62"/>
    <p:sldId id="288" r:id="rId63"/>
    <p:sldId id="289" r:id="rId64"/>
    <p:sldId id="388" r:id="rId65"/>
    <p:sldId id="290" r:id="rId66"/>
    <p:sldId id="389" r:id="rId67"/>
    <p:sldId id="390" r:id="rId68"/>
    <p:sldId id="391" r:id="rId69"/>
    <p:sldId id="392" r:id="rId70"/>
    <p:sldId id="393" r:id="rId71"/>
    <p:sldId id="291" r:id="rId72"/>
    <p:sldId id="394" r:id="rId73"/>
    <p:sldId id="395" r:id="rId74"/>
    <p:sldId id="396" r:id="rId75"/>
    <p:sldId id="292" r:id="rId76"/>
    <p:sldId id="397" r:id="rId77"/>
    <p:sldId id="398" r:id="rId78"/>
    <p:sldId id="399" r:id="rId79"/>
    <p:sldId id="400" r:id="rId80"/>
    <p:sldId id="293" r:id="rId81"/>
    <p:sldId id="401" r:id="rId82"/>
    <p:sldId id="294" r:id="rId83"/>
    <p:sldId id="295" r:id="rId84"/>
    <p:sldId id="402" r:id="rId85"/>
    <p:sldId id="296" r:id="rId86"/>
    <p:sldId id="403" r:id="rId87"/>
    <p:sldId id="297" r:id="rId88"/>
    <p:sldId id="404" r:id="rId89"/>
    <p:sldId id="298" r:id="rId90"/>
    <p:sldId id="299" r:id="rId91"/>
    <p:sldId id="300" r:id="rId92"/>
    <p:sldId id="405" r:id="rId93"/>
    <p:sldId id="302" r:id="rId94"/>
    <p:sldId id="303" r:id="rId95"/>
    <p:sldId id="304" r:id="rId96"/>
    <p:sldId id="305" r:id="rId97"/>
    <p:sldId id="306" r:id="rId98"/>
    <p:sldId id="307" r:id="rId99"/>
    <p:sldId id="308" r:id="rId100"/>
    <p:sldId id="309" r:id="rId101"/>
    <p:sldId id="310" r:id="rId102"/>
  </p:sldIdLst>
  <p:sldSz cx="9144000" cy="6858000" type="screen4x3"/>
  <p:notesSz cx="6858000" cy="9144000"/>
  <p:defaultTextStyle>
    <a:defPPr>
      <a:defRPr lang="en-MY"/>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660" autoAdjust="0"/>
  </p:normalViewPr>
  <p:slideViewPr>
    <p:cSldViewPr>
      <p:cViewPr varScale="1">
        <p:scale>
          <a:sx n="68" d="100"/>
          <a:sy n="68" d="100"/>
        </p:scale>
        <p:origin x="14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chemeClr val="accent4">
            <a:lumMod val="50000"/>
            <a:lumOff val="50000"/>
          </a:scheme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chemeClr val="accent3"/>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dgm:spPr>
        <a:solidFill>
          <a:srgbClr val="FFFFFF"/>
        </a:solidFill>
      </dgm:spPr>
      <dgm:t>
        <a:bodyPr/>
        <a:lstStyle/>
        <a:p>
          <a:r>
            <a:rPr lang="en-MY" dirty="0">
              <a:solidFill>
                <a:schemeClr val="tx1"/>
              </a:solidFill>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dgm:spPr>
        <a:solidFill>
          <a:srgbClr val="FFFFFF"/>
        </a:solidFill>
      </dgm:spPr>
      <dgm:t>
        <a:bodyPr/>
        <a:lstStyle/>
        <a:p>
          <a:r>
            <a:rPr lang="en-MY" dirty="0">
              <a:solidFill>
                <a:schemeClr val="tx1"/>
              </a:solidFill>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dgm:spPr>
        <a:solidFill>
          <a:srgbClr val="FFFFFF"/>
        </a:solidFill>
      </dgm:spPr>
      <dgm:t>
        <a:bodyPr/>
        <a:lstStyle/>
        <a:p>
          <a:r>
            <a:rPr lang="en-MY" dirty="0">
              <a:solidFill>
                <a:schemeClr val="tx1"/>
              </a:solidFill>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dgm:spPr>
        <a:solidFill>
          <a:srgbClr val="FFFFFF"/>
        </a:solidFill>
      </dgm:spPr>
      <dgm:t>
        <a:bodyPr/>
        <a:lstStyle/>
        <a:p>
          <a:r>
            <a:rPr lang="en-MY" dirty="0">
              <a:solidFill>
                <a:schemeClr val="tx1"/>
              </a:solidFill>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dgm:spPr>
        <a:solidFill>
          <a:srgbClr val="FFFFFF"/>
        </a:solidFill>
      </dgm:spPr>
      <dgm:t>
        <a:bodyPr/>
        <a:lstStyle/>
        <a:p>
          <a:r>
            <a:rPr lang="en-MY" dirty="0">
              <a:solidFill>
                <a:schemeClr val="tx1"/>
              </a:solidFill>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NeighborY="-56595">
        <dgm:presLayoutVars>
          <dgm:chMax val="0"/>
          <dgm:bulletEnabled val="1"/>
        </dgm:presLayoutVars>
      </dgm:prSet>
      <dgm:spPr>
        <a:xfrm>
          <a:off x="0" y="871405"/>
          <a:ext cx="7844408" cy="755819"/>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dgm:presLayoutVars>
          <dgm:chMax val="0"/>
          <dgm:bulletEnabled val="1"/>
        </dgm:presLayoutVars>
      </dgm:prSet>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a:solidFill>
                <a:schemeClr val="tx1"/>
              </a:solidFill>
            </a:rPr>
            <a:t>Global Assignment Strategies</a:t>
          </a:r>
          <a:endParaRPr lang="en-MY" dirty="0">
            <a:solidFill>
              <a:schemeClr val="tx1"/>
            </a:solidFill>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a:solidFill>
                <a:schemeClr val="tx1"/>
              </a:solidFill>
            </a:rPr>
            <a:t>Global Assignment Process</a:t>
          </a:r>
          <a:endParaRPr lang="en-MY" dirty="0">
            <a:solidFill>
              <a:schemeClr val="tx1"/>
            </a:solidFill>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a:solidFill>
                <a:schemeClr val="tx1"/>
              </a:solidFill>
            </a:rPr>
            <a:t>Selecting International Assignees</a:t>
          </a:r>
          <a:endParaRPr lang="en-MY" dirty="0">
            <a:solidFill>
              <a:schemeClr val="tx1"/>
            </a:solidFill>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dgm:spPr>
        <a:solidFill>
          <a:srgbClr val="FFFFFF"/>
        </a:solidFill>
      </dgm:spPr>
      <dgm:t>
        <a:bodyPr/>
        <a:lstStyle/>
        <a:p>
          <a:r>
            <a:rPr lang="en-MY">
              <a:solidFill>
                <a:schemeClr val="tx1"/>
              </a:solidFill>
            </a:rPr>
            <a:t>Assignment Preparation</a:t>
          </a:r>
          <a:endParaRPr lang="en-MY" dirty="0">
            <a:solidFill>
              <a:schemeClr val="tx1"/>
            </a:solidFill>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dgm:presLayoutVars>
          <dgm:chMax val="0"/>
          <dgm:bulletEnabled val="1"/>
        </dgm:presLayoutVars>
      </dgm:prSet>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Global Assignment Strategies</a:t>
          </a:r>
          <a:endParaRPr lang="en-MY" sz="2400" kern="1200" dirty="0">
            <a:solidFill>
              <a:srgbClr val="FFFFEE"/>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a:solidFill>
                <a:schemeClr val="tx1"/>
              </a:solidFill>
            </a:rPr>
            <a:t>Global Assignment Process</a:t>
          </a:r>
          <a:endParaRPr lang="en-MY" dirty="0">
            <a:solidFill>
              <a:schemeClr val="tx1"/>
            </a:solidFill>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a:solidFill>
                <a:schemeClr val="tx1"/>
              </a:solidFill>
            </a:rPr>
            <a:t>Selecting International Assignees</a:t>
          </a:r>
          <a:endParaRPr lang="en-MY" dirty="0">
            <a:solidFill>
              <a:schemeClr val="tx1"/>
            </a:solidFill>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dgm:spPr>
        <a:solidFill>
          <a:srgbClr val="FFFFFF"/>
        </a:solidFill>
      </dgm:spPr>
      <dgm:t>
        <a:bodyPr/>
        <a:lstStyle/>
        <a:p>
          <a:r>
            <a:rPr lang="en-MY">
              <a:solidFill>
                <a:schemeClr val="tx1"/>
              </a:solidFill>
            </a:rPr>
            <a:t>Assignment Preparation</a:t>
          </a:r>
          <a:endParaRPr lang="en-MY" dirty="0">
            <a:solidFill>
              <a:schemeClr val="tx1"/>
            </a:solidFill>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63784"/>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dgm:presLayoutVars>
          <dgm:chMax val="0"/>
          <dgm:bulletEnabled val="1"/>
        </dgm:presLayoutVars>
      </dgm:prSet>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Global Assignment Process</a:t>
          </a:r>
          <a:endParaRPr lang="en-MY" sz="2400" kern="1200" dirty="0">
            <a:solidFill>
              <a:srgbClr val="FFFFEE"/>
            </a:solidFill>
            <a:latin typeface="Arial"/>
            <a:ea typeface="+mn-ea"/>
            <a:cs typeface="+mn-cs"/>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a:solidFill>
                <a:schemeClr val="tx1"/>
              </a:solidFill>
            </a:rPr>
            <a:t>Selecting International Assignees</a:t>
          </a:r>
          <a:endParaRPr lang="en-MY" dirty="0">
            <a:solidFill>
              <a:schemeClr val="tx1"/>
            </a:solidFill>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dgm:spPr>
        <a:solidFill>
          <a:srgbClr val="FFFFFF"/>
        </a:solidFill>
      </dgm:spPr>
      <dgm:t>
        <a:bodyPr/>
        <a:lstStyle/>
        <a:p>
          <a:r>
            <a:rPr lang="en-MY">
              <a:solidFill>
                <a:schemeClr val="tx1"/>
              </a:solidFill>
            </a:rPr>
            <a:t>Assignment Preparation</a:t>
          </a:r>
          <a:endParaRPr lang="en-MY" dirty="0">
            <a:solidFill>
              <a:schemeClr val="tx1"/>
            </a:solidFill>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custLinFactNeighborY="3970">
        <dgm:presLayoutVars>
          <dgm:chMax val="0"/>
          <dgm:bulletEnabled val="1"/>
        </dgm:presLayoutVars>
      </dgm:prSet>
      <dgm:spPr>
        <a:xfrm>
          <a:off x="0" y="1966528"/>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94504"/>
          <a:ext cx="6802524"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dgm:presLayoutVars>
          <dgm:chMax val="0"/>
          <dgm:bulletEnabled val="1"/>
        </dgm:presLayoutVars>
      </dgm:prSet>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Selecting International Assignees</a:t>
          </a:r>
          <a:endParaRPr lang="en-MY" sz="2400" kern="1200" dirty="0">
            <a:solidFill>
              <a:srgbClr val="FFFFEE"/>
            </a:solidFill>
            <a:latin typeface="Arial"/>
            <a:ea typeface="+mn-ea"/>
            <a:cs typeface="+mn-cs"/>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dgm:spPr>
        <a:solidFill>
          <a:srgbClr val="FFFFFF"/>
        </a:solidFill>
      </dgm:spPr>
      <dgm:t>
        <a:bodyPr/>
        <a:lstStyle/>
        <a:p>
          <a:r>
            <a:rPr lang="en-MY">
              <a:solidFill>
                <a:schemeClr val="tx1"/>
              </a:solidFill>
            </a:rPr>
            <a:t>Assignment Preparation</a:t>
          </a:r>
          <a:endParaRPr lang="en-MY" dirty="0">
            <a:solidFill>
              <a:schemeClr val="tx1"/>
            </a:solidFill>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custLinFactNeighborY="3970">
        <dgm:presLayoutVars>
          <dgm:chMax val="0"/>
          <dgm:bulletEnabled val="1"/>
        </dgm:presLayoutVars>
      </dgm:prSet>
      <dgm:spPr>
        <a:xfrm>
          <a:off x="0" y="1966528"/>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94504"/>
          <a:ext cx="6802524"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dgm:presLayoutVars>
          <dgm:chMax val="0"/>
          <dgm:bulletEnabled val="1"/>
        </dgm:presLayoutVars>
      </dgm:prSet>
      <dgm:spPr>
        <a:xfrm>
          <a:off x="0" y="3225224"/>
          <a:ext cx="6802524" cy="561599"/>
        </a:xfrm>
        <a:prstGeom prst="roundRect">
          <a:avLst/>
        </a:prstGeom>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Assignment Preparation</a:t>
          </a:r>
          <a:endParaRPr lang="en-MY" sz="2400" kern="1200" dirty="0">
            <a:solidFill>
              <a:srgbClr val="FFFFEE"/>
            </a:solidFill>
            <a:latin typeface="Arial"/>
            <a:ea typeface="+mn-ea"/>
            <a:cs typeface="+mn-cs"/>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custLinFactNeighborY="3970">
        <dgm:presLayoutVars>
          <dgm:chMax val="0"/>
          <dgm:bulletEnabled val="1"/>
        </dgm:presLayoutVars>
      </dgm:prSet>
      <dgm:spPr>
        <a:xfrm>
          <a:off x="0" y="1966528"/>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94504"/>
          <a:ext cx="6802524"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20243">
        <dgm:presLayoutVars>
          <dgm:chMax val="0"/>
          <dgm:bulletEnabled val="1"/>
        </dgm:presLayoutVars>
      </dgm:prSet>
      <dgm:spPr>
        <a:xfrm>
          <a:off x="0" y="3211232"/>
          <a:ext cx="6802524" cy="561599"/>
        </a:xfrm>
        <a:prstGeom prst="roundRect">
          <a:avLst/>
        </a:prstGeom>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a:xfrm>
          <a:off x="0" y="3855944"/>
          <a:ext cx="6802524" cy="561599"/>
        </a:xfrm>
        <a:prstGeom prst="roundRect">
          <a:avLst/>
        </a:prstGeom>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Relocation and Mobility</a:t>
          </a:r>
          <a:endParaRPr lang="en-MY" sz="2400" kern="1200" dirty="0">
            <a:solidFill>
              <a:srgbClr val="FFFFEE"/>
            </a:solidFill>
            <a:latin typeface="Arial"/>
            <a:ea typeface="+mn-ea"/>
            <a:cs typeface="+mn-cs"/>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custLinFactNeighborY="3970">
        <dgm:presLayoutVars>
          <dgm:chMax val="0"/>
          <dgm:bulletEnabled val="1"/>
        </dgm:presLayoutVars>
      </dgm:prSet>
      <dgm:spPr>
        <a:xfrm>
          <a:off x="0" y="1966528"/>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94504"/>
          <a:ext cx="6802524"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20243">
        <dgm:presLayoutVars>
          <dgm:chMax val="0"/>
          <dgm:bulletEnabled val="1"/>
        </dgm:presLayoutVars>
      </dgm:prSet>
      <dgm:spPr>
        <a:xfrm>
          <a:off x="0" y="3211232"/>
          <a:ext cx="6802524" cy="561599"/>
        </a:xfrm>
        <a:prstGeom prst="roundRect">
          <a:avLst/>
        </a:prstGeom>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a:xfrm>
          <a:off x="0" y="3855944"/>
          <a:ext cx="6802524" cy="561599"/>
        </a:xfrm>
        <a:prstGeom prst="roundRect">
          <a:avLst/>
        </a:prstGeom>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a:xfrm>
          <a:off x="0" y="4486664"/>
          <a:ext cx="6802524" cy="561599"/>
        </a:xfrm>
        <a:prstGeom prst="roundRect">
          <a:avLst/>
        </a:prstGeom>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Relocation and Mobility</a:t>
          </a:r>
          <a:endParaRPr lang="en-MY" sz="2400" kern="1200" dirty="0">
            <a:solidFill>
              <a:srgbClr val="000000"/>
            </a:solidFill>
            <a:latin typeface="Arial"/>
            <a:ea typeface="+mn-ea"/>
            <a:cs typeface="+mn-cs"/>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On-going Support</a:t>
          </a:r>
          <a:endParaRPr lang="en-MY" sz="2400" kern="1200" dirty="0">
            <a:solidFill>
              <a:srgbClr val="FFFFEE"/>
            </a:solidFill>
            <a:latin typeface="Arial"/>
            <a:ea typeface="+mn-ea"/>
            <a:cs typeface="+mn-cs"/>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custLinFactNeighborY="3970">
        <dgm:presLayoutVars>
          <dgm:chMax val="0"/>
          <dgm:bulletEnabled val="1"/>
        </dgm:presLayoutVars>
      </dgm:prSet>
      <dgm:spPr>
        <a:xfrm>
          <a:off x="0" y="1966528"/>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94504"/>
          <a:ext cx="6802524"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20243">
        <dgm:presLayoutVars>
          <dgm:chMax val="0"/>
          <dgm:bulletEnabled val="1"/>
        </dgm:presLayoutVars>
      </dgm:prSet>
      <dgm:spPr>
        <a:xfrm>
          <a:off x="0" y="3211232"/>
          <a:ext cx="6802524" cy="561599"/>
        </a:xfrm>
        <a:prstGeom prst="roundRect">
          <a:avLst/>
        </a:prstGeom>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a:xfrm>
          <a:off x="0" y="3855944"/>
          <a:ext cx="6802524" cy="561599"/>
        </a:xfrm>
        <a:prstGeom prst="roundRect">
          <a:avLst/>
        </a:prstGeom>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a:xfrm>
          <a:off x="0" y="4486664"/>
          <a:ext cx="6802524" cy="561599"/>
        </a:xfrm>
        <a:prstGeom prst="roundRect">
          <a:avLst/>
        </a:prstGeom>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a:xfrm>
          <a:off x="0" y="5117383"/>
          <a:ext cx="6802524" cy="561599"/>
        </a:xfrm>
        <a:prstGeom prst="roundRect">
          <a:avLst/>
        </a:prstGeom>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Relocation and Mobility</a:t>
          </a:r>
          <a:endParaRPr lang="en-MY" sz="2400" kern="1200" dirty="0">
            <a:solidFill>
              <a:srgbClr val="000000"/>
            </a:solidFill>
            <a:latin typeface="Arial"/>
            <a:ea typeface="+mn-ea"/>
            <a:cs typeface="+mn-cs"/>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On-going Support</a:t>
          </a:r>
          <a:endParaRPr lang="en-MY" sz="2400" kern="1200" dirty="0">
            <a:solidFill>
              <a:srgbClr val="000000"/>
            </a:solidFill>
            <a:latin typeface="Arial"/>
            <a:ea typeface="+mn-ea"/>
            <a:cs typeface="+mn-cs"/>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Managing Repatriation</a:t>
          </a:r>
          <a:endParaRPr lang="en-MY" sz="2400" kern="1200" dirty="0">
            <a:solidFill>
              <a:srgbClr val="FFFFEE"/>
            </a:solidFill>
            <a:latin typeface="Arial"/>
            <a:ea typeface="+mn-ea"/>
            <a:cs typeface="+mn-cs"/>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7">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custLinFactNeighborY="-46238">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333064"/>
          <a:ext cx="6802524"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custLinFactNeighborY="3970">
        <dgm:presLayoutVars>
          <dgm:chMax val="0"/>
          <dgm:bulletEnabled val="1"/>
        </dgm:presLayoutVars>
      </dgm:prSet>
      <dgm:spPr>
        <a:xfrm>
          <a:off x="0" y="1966528"/>
          <a:ext cx="6802524"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94504"/>
          <a:ext cx="6802524"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20243">
        <dgm:presLayoutVars>
          <dgm:chMax val="0"/>
          <dgm:bulletEnabled val="1"/>
        </dgm:presLayoutVars>
      </dgm:prSet>
      <dgm:spPr>
        <a:xfrm>
          <a:off x="0" y="3211232"/>
          <a:ext cx="6802524" cy="561599"/>
        </a:xfrm>
        <a:prstGeom prst="roundRect">
          <a:avLst/>
        </a:prstGeom>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a:xfrm>
          <a:off x="0" y="3855944"/>
          <a:ext cx="6802524" cy="561599"/>
        </a:xfrm>
        <a:prstGeom prst="roundRect">
          <a:avLst/>
        </a:prstGeom>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a:xfrm>
          <a:off x="0" y="4486664"/>
          <a:ext cx="6802524" cy="561599"/>
        </a:xfrm>
        <a:prstGeom prst="roundRect">
          <a:avLst/>
        </a:prstGeom>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a:xfrm>
          <a:off x="0" y="5162519"/>
          <a:ext cx="6802524" cy="559845"/>
        </a:xfrm>
        <a:prstGeom prst="roundRect">
          <a:avLst/>
        </a:prstGeom>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a:xfrm>
          <a:off x="0" y="5748103"/>
          <a:ext cx="6802524" cy="561599"/>
        </a:xfrm>
        <a:prstGeom prst="roundRect">
          <a:avLst/>
        </a:prstGeom>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dgm:spPr>
        <a:solidFill>
          <a:srgbClr val="FFFFFF"/>
        </a:solidFill>
      </dgm:spPr>
      <dgm:t>
        <a:bodyPr/>
        <a:lstStyle/>
        <a:p>
          <a:r>
            <a:rPr lang="en-MY" dirty="0">
              <a:solidFill>
                <a:schemeClr val="tx1"/>
              </a:solidFill>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dgm:spPr>
        <a:solidFill>
          <a:srgbClr val="FFFFFF"/>
        </a:solidFill>
      </dgm:spPr>
      <dgm:t>
        <a:bodyPr/>
        <a:lstStyle/>
        <a:p>
          <a:r>
            <a:rPr lang="en-MY" dirty="0">
              <a:solidFill>
                <a:schemeClr val="tx1"/>
              </a:solidFill>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dgm:spPr>
        <a:solidFill>
          <a:srgbClr val="FFFFFF"/>
        </a:solidFill>
      </dgm:spPr>
      <dgm:t>
        <a:bodyPr/>
        <a:lstStyle/>
        <a:p>
          <a:r>
            <a:rPr lang="en-MY" dirty="0">
              <a:solidFill>
                <a:schemeClr val="tx1"/>
              </a:solidFill>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Y="-4274" custLinFactNeighborY="-100000">
        <dgm:presLayoutVars>
          <dgm:chMax val="0"/>
          <dgm:bulletEnabled val="1"/>
        </dgm:presLayoutVars>
      </dgm:prSet>
      <dgm:spPr>
        <a:xfrm>
          <a:off x="0" y="0"/>
          <a:ext cx="7844408" cy="748800"/>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a:xfrm>
          <a:off x="0" y="969770"/>
          <a:ext cx="7844408" cy="748800"/>
        </a:xfrm>
        <a:prstGeom prst="roundRect">
          <a:avLst/>
        </a:prstGeom>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a:xfrm>
          <a:off x="0" y="1734078"/>
          <a:ext cx="7844408" cy="748800"/>
        </a:xfrm>
        <a:prstGeom prst="roundRect">
          <a:avLst/>
        </a:prstGeom>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dgm:presLayoutVars>
          <dgm:chMax val="0"/>
          <dgm:bulletEnabled val="1"/>
        </dgm:presLayoutVars>
      </dgm:prSet>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dgm:spPr>
        <a:solidFill>
          <a:srgbClr val="FFFFFF"/>
        </a:solidFill>
      </dgm:spPr>
      <dgm:t>
        <a:bodyPr/>
        <a:lstStyle/>
        <a:p>
          <a:r>
            <a:rPr lang="en-MY" dirty="0">
              <a:solidFill>
                <a:schemeClr val="tx1"/>
              </a:solidFill>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dgm:spPr>
        <a:solidFill>
          <a:srgbClr val="FFFFFF"/>
        </a:solidFill>
      </dgm:spPr>
      <dgm:t>
        <a:bodyPr/>
        <a:lstStyle/>
        <a:p>
          <a:r>
            <a:rPr lang="en-MY" dirty="0">
              <a:solidFill>
                <a:schemeClr val="tx1"/>
              </a:solidFill>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dgm:spPr>
        <a:solidFill>
          <a:srgbClr val="FFFFFF"/>
        </a:solidFill>
      </dgm:spPr>
      <dgm:t>
        <a:bodyPr/>
        <a:lstStyle/>
        <a:p>
          <a:r>
            <a:rPr lang="en-MY" dirty="0">
              <a:solidFill>
                <a:schemeClr val="tx1"/>
              </a:solidFill>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dgm:spPr>
        <a:solidFill>
          <a:srgbClr val="FFFFFF"/>
        </a:solidFill>
      </dgm:spPr>
      <dgm:t>
        <a:bodyPr/>
        <a:lstStyle/>
        <a:p>
          <a:r>
            <a:rPr lang="en-MY" dirty="0">
              <a:solidFill>
                <a:schemeClr val="tx1"/>
              </a:solidFill>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NeighborY="-56595">
        <dgm:presLayoutVars>
          <dgm:chMax val="0"/>
          <dgm:bulletEnabled val="1"/>
        </dgm:presLayoutVars>
      </dgm:prSet>
      <dgm:spPr>
        <a:xfrm>
          <a:off x="0" y="0"/>
          <a:ext cx="7844408" cy="748800"/>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a:xfrm>
          <a:off x="0" y="1734078"/>
          <a:ext cx="7844408" cy="748800"/>
        </a:xfrm>
        <a:prstGeom prst="roundRect">
          <a:avLst/>
        </a:prstGeom>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dgm:presLayoutVars>
          <dgm:chMax val="0"/>
          <dgm:bulletEnabled val="1"/>
        </dgm:presLayoutVars>
      </dgm:prSet>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dgm:spPr>
        <a:solidFill>
          <a:srgbClr val="FFFFFF"/>
        </a:solidFill>
      </dgm:spPr>
      <dgm:t>
        <a:bodyPr/>
        <a:lstStyle/>
        <a:p>
          <a:r>
            <a:rPr lang="en-MY" dirty="0">
              <a:solidFill>
                <a:schemeClr val="tx1"/>
              </a:solidFill>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dgm:spPr>
        <a:solidFill>
          <a:srgbClr val="FFFFFF"/>
        </a:solidFill>
      </dgm:spPr>
      <dgm:t>
        <a:bodyPr/>
        <a:lstStyle/>
        <a:p>
          <a:r>
            <a:rPr lang="en-MY" dirty="0">
              <a:solidFill>
                <a:schemeClr val="tx1"/>
              </a:solidFill>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dgm:spPr>
        <a:solidFill>
          <a:srgbClr val="FFFFFF"/>
        </a:solidFill>
      </dgm:spPr>
      <dgm:t>
        <a:bodyPr/>
        <a:lstStyle/>
        <a:p>
          <a:r>
            <a:rPr lang="en-MY" dirty="0">
              <a:solidFill>
                <a:schemeClr val="tx1"/>
              </a:solidFill>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NeighborY="-56595">
        <dgm:presLayoutVars>
          <dgm:chMax val="0"/>
          <dgm:bulletEnabled val="1"/>
        </dgm:presLayoutVars>
      </dgm:prSet>
      <dgm:spPr>
        <a:xfrm>
          <a:off x="0" y="0"/>
          <a:ext cx="7844408" cy="748800"/>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a:xfrm>
          <a:off x="0" y="1734078"/>
          <a:ext cx="7844408" cy="748800"/>
        </a:xfrm>
        <a:prstGeom prst="roundRect">
          <a:avLst/>
        </a:prstGeom>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dgm:presLayoutVars>
          <dgm:chMax val="0"/>
          <dgm:bulletEnabled val="1"/>
        </dgm:presLayoutVars>
      </dgm:prSet>
      <dgm:spPr>
        <a:xfrm>
          <a:off x="0" y="2575038"/>
          <a:ext cx="7844408" cy="748800"/>
        </a:xfrm>
        <a:prstGeom prst="roundRect">
          <a:avLst/>
        </a:prstGeom>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dgm:spPr>
        <a:solidFill>
          <a:srgbClr val="FFFFFF"/>
        </a:solidFill>
      </dgm:spPr>
      <dgm:t>
        <a:bodyPr/>
        <a:lstStyle/>
        <a:p>
          <a:r>
            <a:rPr lang="en-MY" dirty="0">
              <a:solidFill>
                <a:schemeClr val="tx1"/>
              </a:solidFill>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NeighborY="-56595">
        <dgm:presLayoutVars>
          <dgm:chMax val="0"/>
          <dgm:bulletEnabled val="1"/>
        </dgm:presLayoutVars>
      </dgm:prSet>
      <dgm:spPr>
        <a:xfrm>
          <a:off x="0" y="0"/>
          <a:ext cx="7844408" cy="748800"/>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a:xfrm>
          <a:off x="0" y="1734078"/>
          <a:ext cx="7844408" cy="748800"/>
        </a:xfrm>
        <a:prstGeom prst="roundRect">
          <a:avLst/>
        </a:prstGeom>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custLinFactNeighborY="81270">
        <dgm:presLayoutVars>
          <dgm:chMax val="0"/>
          <dgm:bulletEnabled val="1"/>
        </dgm:presLayoutVars>
      </dgm:prSet>
      <dgm:spPr>
        <a:xfrm>
          <a:off x="0" y="2575038"/>
          <a:ext cx="7844408" cy="748800"/>
        </a:xfrm>
        <a:prstGeom prst="roundRect">
          <a:avLst/>
        </a:prstGeom>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a:xfrm>
          <a:off x="0" y="3415998"/>
          <a:ext cx="7844408" cy="748800"/>
        </a:xfrm>
        <a:prstGeom prst="roundRect">
          <a:avLst/>
        </a:prstGeom>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a:xfrm>
          <a:off x="0" y="4256958"/>
          <a:ext cx="7844408" cy="748800"/>
        </a:xfrm>
        <a:prstGeom prst="roundRect">
          <a:avLst/>
        </a:prstGeom>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a:xfrm>
          <a:off x="0" y="5097918"/>
          <a:ext cx="7844408" cy="748800"/>
        </a:xfrm>
        <a:prstGeom prst="roundRect">
          <a:avLst/>
        </a:prstGeom>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dgm:spPr>
        <a:solidFill>
          <a:srgbClr val="FFFFFF"/>
        </a:solidFill>
      </dgm:spPr>
      <dgm:t>
        <a:bodyPr/>
        <a:lstStyle/>
        <a:p>
          <a:r>
            <a:rPr lang="en-MY" dirty="0">
              <a:solidFill>
                <a:schemeClr val="tx1"/>
              </a:solidFill>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dgm:spPr>
        <a:solidFill>
          <a:srgbClr val="FFFFFF"/>
        </a:solidFill>
      </dgm:spPr>
      <dgm:t>
        <a:bodyPr/>
        <a:lstStyle/>
        <a:p>
          <a:r>
            <a:rPr lang="en-MY" dirty="0">
              <a:solidFill>
                <a:schemeClr val="tx1"/>
              </a:solidFill>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NeighborY="-56595">
        <dgm:presLayoutVars>
          <dgm:chMax val="0"/>
          <dgm:bulletEnabled val="1"/>
        </dgm:presLayoutVars>
      </dgm:prSet>
      <dgm:spPr>
        <a:xfrm>
          <a:off x="0" y="0"/>
          <a:ext cx="7844408" cy="748800"/>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a:xfrm>
          <a:off x="0" y="1734078"/>
          <a:ext cx="7844408" cy="748800"/>
        </a:xfrm>
        <a:prstGeom prst="roundRect">
          <a:avLst/>
        </a:prstGeom>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dgm:presLayoutVars>
          <dgm:chMax val="0"/>
          <dgm:bulletEnabled val="1"/>
        </dgm:presLayoutVars>
      </dgm:prSet>
      <dgm:spPr>
        <a:xfrm>
          <a:off x="0" y="2575038"/>
          <a:ext cx="7844408" cy="748800"/>
        </a:xfrm>
        <a:prstGeom prst="roundRect">
          <a:avLst/>
        </a:prstGeom>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a:xfrm>
          <a:off x="0" y="4256958"/>
          <a:ext cx="7844408" cy="748800"/>
        </a:xfrm>
        <a:prstGeom prst="roundRect">
          <a:avLst/>
        </a:prstGeom>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a:xfrm>
          <a:off x="0" y="5097918"/>
          <a:ext cx="7844408" cy="748800"/>
        </a:xfrm>
        <a:prstGeom prst="roundRect">
          <a:avLst/>
        </a:prstGeom>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965082A5-4F2C-44B5-84B8-E4A5DBA687F8}">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gm:t>
    </dgm:pt>
    <dgm:pt modelId="{78ACCCBE-F63C-4894-A0A4-04E56025F2D7}" type="parTrans" cxnId="{8E283097-8DDC-4EF2-A767-4EBAF7904B44}">
      <dgm:prSet/>
      <dgm:spPr/>
      <dgm:t>
        <a:bodyPr/>
        <a:lstStyle/>
        <a:p>
          <a:endParaRPr lang="en-MY"/>
        </a:p>
      </dgm:t>
    </dgm:pt>
    <dgm:pt modelId="{5CBBB8CB-BA6E-4A6D-92A1-4A074684D6BC}" type="sibTrans" cxnId="{8E283097-8DDC-4EF2-A767-4EBAF7904B44}">
      <dgm:prSet/>
      <dgm:spPr/>
      <dgm:t>
        <a:bodyPr/>
        <a:lstStyle/>
        <a:p>
          <a:endParaRPr lang="en-MY"/>
        </a:p>
      </dgm:t>
    </dgm:pt>
    <dgm:pt modelId="{54AA76A3-6F56-4C06-A33D-8BF49A89C2A1}">
      <dgm:prSet phldrT="[Text]"/>
      <dgm:spPr>
        <a:solidFill>
          <a:srgbClr val="FFFFFF"/>
        </a:solidFill>
      </dgm:spPr>
      <dgm:t>
        <a:bodyPr/>
        <a:lstStyle/>
        <a:p>
          <a:r>
            <a:rPr lang="en-MY" dirty="0">
              <a:solidFill>
                <a:schemeClr val="tx1"/>
              </a:solidFill>
            </a:rPr>
            <a:t>International Assignments</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02EA7D5A-835A-4B95-99A6-E26B0EE2F5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gm:t>
    </dgm:pt>
    <dgm:pt modelId="{1D98130E-E8BE-499B-A002-252BCD90C2D8}" type="parTrans" cxnId="{878D2A4F-69D8-4469-8094-9323B891B40D}">
      <dgm:prSet/>
      <dgm:spPr/>
      <dgm:t>
        <a:bodyPr/>
        <a:lstStyle/>
        <a:p>
          <a:endParaRPr lang="en-MY"/>
        </a:p>
      </dgm:t>
    </dgm:pt>
    <dgm:pt modelId="{B3119B38-2820-43F9-A374-93F9EEF0BB65}" type="sibTrans" cxnId="{878D2A4F-69D8-4469-8094-9323B891B40D}">
      <dgm:prSet/>
      <dgm:spPr/>
      <dgm:t>
        <a:bodyPr/>
        <a:lstStyle/>
        <a:p>
          <a:endParaRPr lang="en-MY"/>
        </a:p>
      </dgm:t>
    </dgm:pt>
    <dgm:pt modelId="{C0205959-BCE9-4B18-846E-59742293DA4C}">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International Assignee Allegiance</a:t>
          </a:r>
        </a:p>
      </dgm:t>
    </dgm:pt>
    <dgm:pt modelId="{7969DB09-1A9E-4E5A-9D0B-48080E63E09A}" type="parTrans" cxnId="{3B71FE2B-F721-4987-8D3F-BEE8A60009ED}">
      <dgm:prSet/>
      <dgm:spPr/>
      <dgm:t>
        <a:bodyPr/>
        <a:lstStyle/>
        <a:p>
          <a:endParaRPr lang="en-MY"/>
        </a:p>
      </dgm:t>
    </dgm:pt>
    <dgm:pt modelId="{22ED44FE-67C0-4451-8C06-69A7A01D5821}" type="sibTrans" cxnId="{3B71FE2B-F721-4987-8D3F-BEE8A60009ED}">
      <dgm:prSet/>
      <dgm:spPr/>
      <dgm:t>
        <a:bodyPr/>
        <a:lstStyle/>
        <a:p>
          <a:endParaRPr lang="en-MY"/>
        </a:p>
      </dgm:t>
    </dgm:pt>
    <dgm:pt modelId="{17283D7D-CF02-4D75-8D84-1C28F1D88BBD}">
      <dgm:prSet phldrT="[Text]"/>
      <dgm:spPr>
        <a:solidFill>
          <a:srgbClr val="FFFFFF"/>
        </a:solidFill>
      </dgm:spPr>
      <dgm:t>
        <a:bodyPr/>
        <a:lstStyle/>
        <a:p>
          <a:r>
            <a:rPr lang="en-MY" dirty="0">
              <a:solidFill>
                <a:schemeClr val="tx1"/>
              </a:solidFill>
            </a:rPr>
            <a:t>Global Staffing</a:t>
          </a:r>
        </a:p>
      </dgm:t>
    </dgm:pt>
    <dgm:pt modelId="{54B84F58-E3FE-41CF-B307-8373AD8D29E0}" type="parTrans" cxnId="{F8A87656-367D-4DE4-8180-9ACFF8B6BFA7}">
      <dgm:prSet/>
      <dgm:spPr/>
      <dgm:t>
        <a:bodyPr/>
        <a:lstStyle/>
        <a:p>
          <a:endParaRPr lang="en-MY"/>
        </a:p>
      </dgm:t>
    </dgm:pt>
    <dgm:pt modelId="{E79462D3-CE7F-4DF6-AB4E-E79052FAFAB0}" type="sibTrans" cxnId="{F8A87656-367D-4DE4-8180-9ACFF8B6BFA7}">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Global Staffing Approaches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72A3606-F327-4F1E-97FE-3319B225F1EF}">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Alternative Global Staffing</a:t>
          </a:r>
        </a:p>
      </dgm:t>
    </dgm:pt>
    <dgm:pt modelId="{EE175D5E-AFD5-46D2-985A-5ADCFA7EBF6C}" type="parTrans" cxnId="{9B96ED59-8E06-42A9-ADF6-83E7B4FD6E1A}">
      <dgm:prSet/>
      <dgm:spPr/>
      <dgm:t>
        <a:bodyPr/>
        <a:lstStyle/>
        <a:p>
          <a:endParaRPr lang="en-MY"/>
        </a:p>
      </dgm:t>
    </dgm:pt>
    <dgm:pt modelId="{9C2FD394-03CA-48C1-9B05-247DBFA77CB4}" type="sibTrans" cxnId="{9B96ED59-8E06-42A9-ADF6-83E7B4FD6E1A}">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A25F5F28-D5FB-49AF-B664-F0A191DA0189}" type="pres">
      <dgm:prSet presAssocID="{965082A5-4F2C-44B5-84B8-E4A5DBA687F8}" presName="parentText" presStyleLbl="node1" presStyleIdx="0" presStyleCnt="7" custLinFactNeighborY="-56595">
        <dgm:presLayoutVars>
          <dgm:chMax val="0"/>
          <dgm:bulletEnabled val="1"/>
        </dgm:presLayoutVars>
      </dgm:prSet>
      <dgm:spPr>
        <a:xfrm>
          <a:off x="0" y="0"/>
          <a:ext cx="7844408" cy="748800"/>
        </a:xfrm>
        <a:prstGeom prst="roundRect">
          <a:avLst/>
        </a:prstGeom>
      </dgm:spPr>
    </dgm:pt>
    <dgm:pt modelId="{E8230B7D-1D0B-441C-AF76-E089811C4D78}" type="pres">
      <dgm:prSet presAssocID="{5CBBB8CB-BA6E-4A6D-92A1-4A074684D6BC}" presName="spacer" presStyleCnt="0"/>
      <dgm:spPr/>
    </dgm:pt>
    <dgm:pt modelId="{B2F358A6-2EFE-4558-94D7-B86EC5050C91}" type="pres">
      <dgm:prSet presAssocID="{54AA76A3-6F56-4C06-A33D-8BF49A89C2A1}" presName="parentText" presStyleLbl="node1" presStyleIdx="1" presStyleCnt="7" custLinFactNeighborY="83173">
        <dgm:presLayoutVars>
          <dgm:chMax val="0"/>
          <dgm:bulletEnabled val="1"/>
        </dgm:presLayoutVars>
      </dgm:prSet>
      <dgm:spPr/>
    </dgm:pt>
    <dgm:pt modelId="{D10E9AD5-6E9D-453C-BF76-07F1B701D45A}" type="pres">
      <dgm:prSet presAssocID="{5E9A3917-59D8-40FD-8325-491FF5AEFEC5}" presName="spacer" presStyleCnt="0"/>
      <dgm:spPr/>
    </dgm:pt>
    <dgm:pt modelId="{497F9AA1-FFAC-4DA9-ADCE-BEA500213538}" type="pres">
      <dgm:prSet presAssocID="{02EA7D5A-835A-4B95-99A6-E26B0EE2F5CD}" presName="parentText" presStyleLbl="node1" presStyleIdx="2" presStyleCnt="7">
        <dgm:presLayoutVars>
          <dgm:chMax val="0"/>
          <dgm:bulletEnabled val="1"/>
        </dgm:presLayoutVars>
      </dgm:prSet>
      <dgm:spPr>
        <a:xfrm>
          <a:off x="0" y="1734078"/>
          <a:ext cx="7844408" cy="748800"/>
        </a:xfrm>
        <a:prstGeom prst="roundRect">
          <a:avLst/>
        </a:prstGeom>
      </dgm:spPr>
    </dgm:pt>
    <dgm:pt modelId="{AC70E7E6-C455-4DD2-83B9-933132CC09E2}" type="pres">
      <dgm:prSet presAssocID="{B3119B38-2820-43F9-A374-93F9EEF0BB65}" presName="spacer" presStyleCnt="0"/>
      <dgm:spPr/>
    </dgm:pt>
    <dgm:pt modelId="{81D888BF-FE6B-41D8-A9DE-B954F6FDC611}" type="pres">
      <dgm:prSet presAssocID="{C0205959-BCE9-4B18-846E-59742293DA4C}" presName="parentText" presStyleLbl="node1" presStyleIdx="3" presStyleCnt="7">
        <dgm:presLayoutVars>
          <dgm:chMax val="0"/>
          <dgm:bulletEnabled val="1"/>
        </dgm:presLayoutVars>
      </dgm:prSet>
      <dgm:spPr>
        <a:xfrm>
          <a:off x="0" y="2575038"/>
          <a:ext cx="7844408" cy="748800"/>
        </a:xfrm>
        <a:prstGeom prst="roundRect">
          <a:avLst/>
        </a:prstGeom>
      </dgm:spPr>
    </dgm:pt>
    <dgm:pt modelId="{BBFB8CDC-1606-457A-8609-9C595D3C56F0}" type="pres">
      <dgm:prSet presAssocID="{22ED44FE-67C0-4451-8C06-69A7A01D5821}" presName="spacer" presStyleCnt="0"/>
      <dgm:spPr/>
    </dgm:pt>
    <dgm:pt modelId="{1C713792-58F1-420A-8023-A3F95E635B0E}" type="pres">
      <dgm:prSet presAssocID="{17283D7D-CF02-4D75-8D84-1C28F1D88BBD}" presName="parentText" presStyleLbl="node1" presStyleIdx="4" presStyleCnt="7">
        <dgm:presLayoutVars>
          <dgm:chMax val="0"/>
          <dgm:bulletEnabled val="1"/>
        </dgm:presLayoutVars>
      </dgm:prSet>
      <dgm:spPr/>
    </dgm:pt>
    <dgm:pt modelId="{BD0A4AD8-72E6-49E7-A54C-34A8A552303C}" type="pres">
      <dgm:prSet presAssocID="{E79462D3-CE7F-4DF6-AB4E-E79052FAFAB0}" presName="spacer" presStyleCnt="0"/>
      <dgm:spPr/>
    </dgm:pt>
    <dgm:pt modelId="{FF3DEC59-498F-476A-B0B7-0911F1934DD9}" type="pres">
      <dgm:prSet presAssocID="{9FD9567A-BA14-430C-A7C8-A074211FD53E}" presName="parentText" presStyleLbl="node1" presStyleIdx="5" presStyleCnt="7">
        <dgm:presLayoutVars>
          <dgm:chMax val="0"/>
          <dgm:bulletEnabled val="1"/>
        </dgm:presLayoutVars>
      </dgm:prSet>
      <dgm:spPr/>
    </dgm:pt>
    <dgm:pt modelId="{052FADEF-D9FD-43C0-BAB6-B49BB2919851}" type="pres">
      <dgm:prSet presAssocID="{EAAB2414-FBD9-4C2F-B08C-8AB515C0B089}" presName="spacer" presStyleCnt="0"/>
      <dgm:spPr/>
    </dgm:pt>
    <dgm:pt modelId="{BB98895D-E9EC-4A15-827B-BE8DEB3CCBD4}" type="pres">
      <dgm:prSet presAssocID="{672A3606-F327-4F1E-97FE-3319B225F1EF}" presName="parentText" presStyleLbl="node1" presStyleIdx="6" presStyleCnt="7">
        <dgm:presLayoutVars>
          <dgm:chMax val="0"/>
          <dgm:bulletEnabled val="1"/>
        </dgm:presLayoutVars>
      </dgm:prSet>
      <dgm:spPr>
        <a:xfrm>
          <a:off x="0" y="5097918"/>
          <a:ext cx="7844408" cy="748800"/>
        </a:xfrm>
        <a:prstGeom prst="roundRect">
          <a:avLst/>
        </a:prstGeom>
      </dgm:spPr>
    </dgm:pt>
  </dgm:ptLst>
  <dgm:cxnLst>
    <dgm:cxn modelId="{A4BC1C08-15EA-4247-A5B0-1AD7BDCD3B80}" type="presOf" srcId="{17283D7D-CF02-4D75-8D84-1C28F1D88BBD}" destId="{1C713792-58F1-420A-8023-A3F95E635B0E}" srcOrd="0" destOrd="0" presId="urn:microsoft.com/office/officeart/2005/8/layout/vList2"/>
    <dgm:cxn modelId="{652C0627-7839-4993-9619-B625F07AC2D8}" type="presOf" srcId="{C0205959-BCE9-4B18-846E-59742293DA4C}" destId="{81D888BF-FE6B-41D8-A9DE-B954F6FDC611}" srcOrd="0" destOrd="0" presId="urn:microsoft.com/office/officeart/2005/8/layout/vList2"/>
    <dgm:cxn modelId="{3B71FE2B-F721-4987-8D3F-BEE8A60009ED}" srcId="{703D4D02-5513-427D-B6E9-B2E187EE0C3A}" destId="{C0205959-BCE9-4B18-846E-59742293DA4C}" srcOrd="3" destOrd="0" parTransId="{7969DB09-1A9E-4E5A-9D0B-48080E63E09A}" sibTransId="{22ED44FE-67C0-4451-8C06-69A7A01D5821}"/>
    <dgm:cxn modelId="{1A481439-129A-4107-A17C-6262CBADE967}" type="presOf" srcId="{672A3606-F327-4F1E-97FE-3319B225F1EF}" destId="{BB98895D-E9EC-4A15-827B-BE8DEB3CCBD4}"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5" destOrd="0" parTransId="{2700B62A-61FF-4C6C-8D9B-CBFC3A418338}" sibTransId="{EAAB2414-FBD9-4C2F-B08C-8AB515C0B089}"/>
    <dgm:cxn modelId="{878D2A4F-69D8-4469-8094-9323B891B40D}" srcId="{703D4D02-5513-427D-B6E9-B2E187EE0C3A}" destId="{02EA7D5A-835A-4B95-99A6-E26B0EE2F5CD}" srcOrd="2" destOrd="0" parTransId="{1D98130E-E8BE-499B-A002-252BCD90C2D8}" sibTransId="{B3119B38-2820-43F9-A374-93F9EEF0BB65}"/>
    <dgm:cxn modelId="{F8A87656-367D-4DE4-8180-9ACFF8B6BFA7}" srcId="{703D4D02-5513-427D-B6E9-B2E187EE0C3A}" destId="{17283D7D-CF02-4D75-8D84-1C28F1D88BBD}" srcOrd="4" destOrd="0" parTransId="{54B84F58-E3FE-41CF-B307-8373AD8D29E0}" sibTransId="{E79462D3-CE7F-4DF6-AB4E-E79052FAFAB0}"/>
    <dgm:cxn modelId="{9B96ED59-8E06-42A9-ADF6-83E7B4FD6E1A}" srcId="{703D4D02-5513-427D-B6E9-B2E187EE0C3A}" destId="{672A3606-F327-4F1E-97FE-3319B225F1EF}" srcOrd="6" destOrd="0" parTransId="{EE175D5E-AFD5-46D2-985A-5ADCFA7EBF6C}" sibTransId="{9C2FD394-03CA-48C1-9B05-247DBFA77CB4}"/>
    <dgm:cxn modelId="{6F5A1D94-8F63-4019-A92D-C6E84BBA8895}" type="presOf" srcId="{965082A5-4F2C-44B5-84B8-E4A5DBA687F8}" destId="{A25F5F28-D5FB-49AF-B664-F0A191DA0189}" srcOrd="0" destOrd="0" presId="urn:microsoft.com/office/officeart/2005/8/layout/vList2"/>
    <dgm:cxn modelId="{8E283097-8DDC-4EF2-A767-4EBAF7904B44}" srcId="{703D4D02-5513-427D-B6E9-B2E187EE0C3A}" destId="{965082A5-4F2C-44B5-84B8-E4A5DBA687F8}" srcOrd="0" destOrd="0" parTransId="{78ACCCBE-F63C-4894-A0A4-04E56025F2D7}" sibTransId="{5CBBB8CB-BA6E-4A6D-92A1-4A074684D6BC}"/>
    <dgm:cxn modelId="{D6294F9A-9C4B-471D-AECE-9DA70FAFC27A}" type="presOf" srcId="{9FD9567A-BA14-430C-A7C8-A074211FD53E}" destId="{FF3DEC59-498F-476A-B0B7-0911F1934DD9}" srcOrd="0" destOrd="0" presId="urn:microsoft.com/office/officeart/2005/8/layout/vList2"/>
    <dgm:cxn modelId="{57E598B6-21EA-490B-8EDD-248CBCE71295}" type="presOf" srcId="{02EA7D5A-835A-4B95-99A6-E26B0EE2F5CD}" destId="{497F9AA1-FFAC-4DA9-ADCE-BEA500213538}"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1" destOrd="0" parTransId="{707427D2-1F8E-4247-957C-EEBAFE1AABB5}" sibTransId="{5E9A3917-59D8-40FD-8325-491FF5AEFEC5}"/>
    <dgm:cxn modelId="{BC863555-06F8-43A9-BFB5-6BAD36F7B75C}" type="presParOf" srcId="{CC8763B3-4621-4666-B669-3C5BA2A30DBE}" destId="{A25F5F28-D5FB-49AF-B664-F0A191DA0189}" srcOrd="0" destOrd="0" presId="urn:microsoft.com/office/officeart/2005/8/layout/vList2"/>
    <dgm:cxn modelId="{86A62F01-D56F-4F10-986D-533844AA60A4}" type="presParOf" srcId="{CC8763B3-4621-4666-B669-3C5BA2A30DBE}" destId="{E8230B7D-1D0B-441C-AF76-E089811C4D78}" srcOrd="1" destOrd="0" presId="urn:microsoft.com/office/officeart/2005/8/layout/vList2"/>
    <dgm:cxn modelId="{6B2EFFE0-4046-4F09-B454-F591F8790795}" type="presParOf" srcId="{CC8763B3-4621-4666-B669-3C5BA2A30DBE}" destId="{B2F358A6-2EFE-4558-94D7-B86EC5050C91}" srcOrd="2" destOrd="0" presId="urn:microsoft.com/office/officeart/2005/8/layout/vList2"/>
    <dgm:cxn modelId="{B1C136A0-6EE1-4F22-A63D-1227854EDBAC}" type="presParOf" srcId="{CC8763B3-4621-4666-B669-3C5BA2A30DBE}" destId="{D10E9AD5-6E9D-453C-BF76-07F1B701D45A}" srcOrd="3" destOrd="0" presId="urn:microsoft.com/office/officeart/2005/8/layout/vList2"/>
    <dgm:cxn modelId="{F1B3C979-E249-4E00-9C6C-1E196DFE298C}" type="presParOf" srcId="{CC8763B3-4621-4666-B669-3C5BA2A30DBE}" destId="{497F9AA1-FFAC-4DA9-ADCE-BEA500213538}" srcOrd="4" destOrd="0" presId="urn:microsoft.com/office/officeart/2005/8/layout/vList2"/>
    <dgm:cxn modelId="{6A39785C-325F-4B5C-9484-8CE2E5D703A6}" type="presParOf" srcId="{CC8763B3-4621-4666-B669-3C5BA2A30DBE}" destId="{AC70E7E6-C455-4DD2-83B9-933132CC09E2}" srcOrd="5" destOrd="0" presId="urn:microsoft.com/office/officeart/2005/8/layout/vList2"/>
    <dgm:cxn modelId="{2662A57C-E0A3-426E-AB96-9B326DC9114E}" type="presParOf" srcId="{CC8763B3-4621-4666-B669-3C5BA2A30DBE}" destId="{81D888BF-FE6B-41D8-A9DE-B954F6FDC611}" srcOrd="6" destOrd="0" presId="urn:microsoft.com/office/officeart/2005/8/layout/vList2"/>
    <dgm:cxn modelId="{CDA7F46E-6E51-4331-AD25-1E1CC6C341C3}" type="presParOf" srcId="{CC8763B3-4621-4666-B669-3C5BA2A30DBE}" destId="{BBFB8CDC-1606-457A-8609-9C595D3C56F0}" srcOrd="7" destOrd="0" presId="urn:microsoft.com/office/officeart/2005/8/layout/vList2"/>
    <dgm:cxn modelId="{5D22E2BB-746A-4BCD-BD75-EFE6BACD533A}" type="presParOf" srcId="{CC8763B3-4621-4666-B669-3C5BA2A30DBE}" destId="{1C713792-58F1-420A-8023-A3F95E635B0E}" srcOrd="8" destOrd="0" presId="urn:microsoft.com/office/officeart/2005/8/layout/vList2"/>
    <dgm:cxn modelId="{9A2257FF-A804-4339-A103-C53770CF9641}" type="presParOf" srcId="{CC8763B3-4621-4666-B669-3C5BA2A30DBE}" destId="{BD0A4AD8-72E6-49E7-A54C-34A8A552303C}" srcOrd="9" destOrd="0" presId="urn:microsoft.com/office/officeart/2005/8/layout/vList2"/>
    <dgm:cxn modelId="{24E2E50F-5F62-4B33-8C6F-43A5657D1CAD}" type="presParOf" srcId="{CC8763B3-4621-4666-B669-3C5BA2A30DBE}" destId="{FF3DEC59-498F-476A-B0B7-0911F1934DD9}" srcOrd="10" destOrd="0" presId="urn:microsoft.com/office/officeart/2005/8/layout/vList2"/>
    <dgm:cxn modelId="{9B1E5385-0A08-4E6D-AA53-250E2529E59C}" type="presParOf" srcId="{CC8763B3-4621-4666-B669-3C5BA2A30DBE}" destId="{052FADEF-D9FD-43C0-BAB6-B49BB2919851}" srcOrd="11" destOrd="0" presId="urn:microsoft.com/office/officeart/2005/8/layout/vList2"/>
    <dgm:cxn modelId="{952CB999-8A7B-4DD0-90BA-62020C15355E}" type="presParOf" srcId="{CC8763B3-4621-4666-B669-3C5BA2A30DBE}" destId="{BB98895D-E9EC-4A15-827B-BE8DEB3CCBD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dgm:spPr>
        <a:solidFill>
          <a:schemeClr val="accent4">
            <a:lumMod val="50000"/>
            <a:lumOff val="50000"/>
          </a:schemeClr>
        </a:solidFill>
      </dgm:spPr>
      <dgm:t>
        <a:bodyPr/>
        <a:lstStyle/>
        <a:p>
          <a:r>
            <a:rPr lang="en-MY" dirty="0">
              <a:solidFill>
                <a:schemeClr val="accent3"/>
              </a:solidFill>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dgm:spPr>
        <a:solidFill>
          <a:srgbClr val="FFFFFF"/>
        </a:solidFill>
      </dgm:spPr>
      <dgm:t>
        <a:bodyPr/>
        <a:lstStyle/>
        <a:p>
          <a:r>
            <a:rPr lang="en-MY" dirty="0">
              <a:solidFill>
                <a:schemeClr val="tx1"/>
              </a:solidFill>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a:solidFill>
                <a:schemeClr val="tx1"/>
              </a:solidFill>
            </a:rPr>
            <a:t>Global Assignment Strategies</a:t>
          </a:r>
          <a:endParaRPr lang="en-MY" dirty="0">
            <a:solidFill>
              <a:schemeClr val="tx1"/>
            </a:solidFill>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a:solidFill>
                <a:schemeClr val="tx1"/>
              </a:solidFill>
            </a:rPr>
            <a:t>Global Assignment Process</a:t>
          </a:r>
          <a:endParaRPr lang="en-MY" dirty="0">
            <a:solidFill>
              <a:schemeClr val="tx1"/>
            </a:solidFill>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a:solidFill>
                <a:schemeClr val="tx1"/>
              </a:solidFill>
            </a:rPr>
            <a:t>Selecting International Assignees</a:t>
          </a:r>
          <a:endParaRPr lang="en-MY" dirty="0">
            <a:solidFill>
              <a:schemeClr val="tx1"/>
            </a:solidFill>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dgm:spPr>
        <a:solidFill>
          <a:srgbClr val="FFFFFF"/>
        </a:solidFill>
      </dgm:spPr>
      <dgm:t>
        <a:bodyPr/>
        <a:lstStyle/>
        <a:p>
          <a:r>
            <a:rPr lang="en-MY">
              <a:solidFill>
                <a:schemeClr val="tx1"/>
              </a:solidFill>
            </a:rPr>
            <a:t>Assignment Preparation</a:t>
          </a:r>
          <a:endParaRPr lang="en-MY" dirty="0">
            <a:solidFill>
              <a:schemeClr val="tx1"/>
            </a:solidFill>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1762">
        <dgm:presLayoutVars>
          <dgm:chMax val="0"/>
          <dgm:bulletEnabled val="1"/>
        </dgm:presLayoutVars>
      </dgm:prSet>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dgm:presLayoutVars>
          <dgm:chMax val="0"/>
          <dgm:bulletEnabled val="1"/>
        </dgm:presLayoutVars>
      </dgm:prSet>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dgm:spPr>
        <a:solidFill>
          <a:srgbClr val="FFFFFF"/>
        </a:solidFill>
      </dgm:spPr>
      <dgm:t>
        <a:bodyPr/>
        <a:lstStyle/>
        <a:p>
          <a:r>
            <a:rPr lang="en-MY" dirty="0">
              <a:solidFill>
                <a:schemeClr val="tx1"/>
              </a:solidFill>
            </a:rPr>
            <a:t>Length of Global Assignment</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Categories of Global Assignment</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a:solidFill>
                <a:schemeClr val="tx1"/>
              </a:solidFill>
            </a:rPr>
            <a:t>Global Assignment Strategies</a:t>
          </a:r>
          <a:endParaRPr lang="en-MY" dirty="0">
            <a:solidFill>
              <a:schemeClr val="tx1"/>
            </a:solidFill>
          </a:endParaRP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dgm:spPr>
        <a:solidFill>
          <a:srgbClr val="FFFFFF"/>
        </a:solidFill>
      </dgm:spPr>
      <dgm:t>
        <a:bodyPr/>
        <a:lstStyle/>
        <a:p>
          <a:r>
            <a:rPr lang="en-MY">
              <a:solidFill>
                <a:schemeClr val="tx1"/>
              </a:solidFill>
            </a:rPr>
            <a:t>Global Assignment Process</a:t>
          </a:r>
          <a:endParaRPr lang="en-MY" dirty="0">
            <a:solidFill>
              <a:schemeClr val="tx1"/>
            </a:solidFill>
          </a:endParaRP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a:solidFill>
                <a:schemeClr val="tx1"/>
              </a:solidFill>
            </a:rPr>
            <a:t>Selecting International Assignees</a:t>
          </a:r>
          <a:endParaRPr lang="en-MY" dirty="0">
            <a:solidFill>
              <a:schemeClr val="tx1"/>
            </a:solidFill>
          </a:endParaRP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4DBD8CD-FE73-46DD-86D3-FE25881AFA30}">
      <dgm:prSet phldrT="[Text]"/>
      <dgm:spPr>
        <a:solidFill>
          <a:srgbClr val="FFFFFF"/>
        </a:solidFill>
      </dgm:spPr>
      <dgm:t>
        <a:bodyPr/>
        <a:lstStyle/>
        <a:p>
          <a:r>
            <a:rPr lang="en-MY">
              <a:solidFill>
                <a:schemeClr val="tx1"/>
              </a:solidFill>
            </a:rPr>
            <a:t>Assignment Preparation</a:t>
          </a:r>
          <a:endParaRPr lang="en-MY" dirty="0">
            <a:solidFill>
              <a:schemeClr val="tx1"/>
            </a:solidFill>
          </a:endParaRPr>
        </a:p>
      </dgm:t>
    </dgm:pt>
    <dgm:pt modelId="{A6A8D73A-D3C3-4594-96F0-84E4AB0AF77B}" type="parTrans" cxnId="{919D4C6C-6D9E-471B-A2D1-5A71D4B118B4}">
      <dgm:prSet/>
      <dgm:spPr/>
      <dgm:t>
        <a:bodyPr/>
        <a:lstStyle/>
        <a:p>
          <a:endParaRPr lang="en-MY"/>
        </a:p>
      </dgm:t>
    </dgm:pt>
    <dgm:pt modelId="{BC234414-B203-4104-90C0-D8A136064809}" type="sibTrans" cxnId="{919D4C6C-6D9E-471B-A2D1-5A71D4B118B4}">
      <dgm:prSet/>
      <dgm:spPr/>
      <dgm:t>
        <a:bodyPr/>
        <a:lstStyle/>
        <a:p>
          <a:endParaRPr lang="en-MY"/>
        </a:p>
      </dgm:t>
    </dgm:pt>
    <dgm:pt modelId="{927C778D-3AD9-4C3B-AB6D-415AE7C54EA1}">
      <dgm:prSet phldrT="[Text]"/>
      <dgm:spPr>
        <a:solidFill>
          <a:srgbClr val="FFFFFF"/>
        </a:solidFill>
      </dgm:spPr>
      <dgm:t>
        <a:bodyPr/>
        <a:lstStyle/>
        <a:p>
          <a:r>
            <a:rPr lang="en-MY">
              <a:solidFill>
                <a:schemeClr val="tx1"/>
              </a:solidFill>
            </a:rPr>
            <a:t>Relocation and Mobility</a:t>
          </a:r>
          <a:endParaRPr lang="en-MY" dirty="0">
            <a:solidFill>
              <a:schemeClr val="tx1"/>
            </a:solidFill>
          </a:endParaRPr>
        </a:p>
      </dgm:t>
    </dgm:pt>
    <dgm:pt modelId="{832F5937-8053-47D2-AC14-A3ACAFAC8F17}" type="parTrans" cxnId="{69F6A193-4AE8-45A5-A80C-1FA310963D53}">
      <dgm:prSet/>
      <dgm:spPr/>
      <dgm:t>
        <a:bodyPr/>
        <a:lstStyle/>
        <a:p>
          <a:endParaRPr lang="en-MY"/>
        </a:p>
      </dgm:t>
    </dgm:pt>
    <dgm:pt modelId="{D80C2BC0-7956-4457-8234-3DBAAE2C377E}" type="sibTrans" cxnId="{69F6A193-4AE8-45A5-A80C-1FA310963D53}">
      <dgm:prSet/>
      <dgm:spPr/>
      <dgm:t>
        <a:bodyPr/>
        <a:lstStyle/>
        <a:p>
          <a:endParaRPr lang="en-MY"/>
        </a:p>
      </dgm:t>
    </dgm:pt>
    <dgm:pt modelId="{622A4551-6530-4ADE-8EBE-5E1B4F42DA47}">
      <dgm:prSet phldrT="[Text]"/>
      <dgm:spPr>
        <a:solidFill>
          <a:srgbClr val="FFFFFF"/>
        </a:solidFill>
      </dgm:spPr>
      <dgm:t>
        <a:bodyPr/>
        <a:lstStyle/>
        <a:p>
          <a:r>
            <a:rPr lang="en-MY">
              <a:solidFill>
                <a:schemeClr val="tx1"/>
              </a:solidFill>
            </a:rPr>
            <a:t>On-going Support</a:t>
          </a:r>
          <a:endParaRPr lang="en-MY" dirty="0">
            <a:solidFill>
              <a:schemeClr val="tx1"/>
            </a:solidFill>
          </a:endParaRPr>
        </a:p>
      </dgm:t>
    </dgm:pt>
    <dgm:pt modelId="{5AFC6504-3244-4A07-8BEC-6F3F74B94268}" type="parTrans" cxnId="{0C1A1B04-7B9F-406D-9808-D8D812203C09}">
      <dgm:prSet/>
      <dgm:spPr/>
      <dgm:t>
        <a:bodyPr/>
        <a:lstStyle/>
        <a:p>
          <a:endParaRPr lang="en-MY"/>
        </a:p>
      </dgm:t>
    </dgm:pt>
    <dgm:pt modelId="{7D70E62E-DF9B-476D-A815-143766057555}" type="sibTrans" cxnId="{0C1A1B04-7B9F-406D-9808-D8D812203C09}">
      <dgm:prSet/>
      <dgm:spPr/>
      <dgm:t>
        <a:bodyPr/>
        <a:lstStyle/>
        <a:p>
          <a:endParaRPr lang="en-MY"/>
        </a:p>
      </dgm:t>
    </dgm:pt>
    <dgm:pt modelId="{53CD9DB4-12A4-49A5-B63D-FD09D698C79A}">
      <dgm:prSet phldrT="[Text]"/>
      <dgm:spPr>
        <a:solidFill>
          <a:srgbClr val="FFFFFF"/>
        </a:solidFill>
      </dgm:spPr>
      <dgm:t>
        <a:bodyPr/>
        <a:lstStyle/>
        <a:p>
          <a:r>
            <a:rPr lang="en-MY">
              <a:solidFill>
                <a:schemeClr val="tx1"/>
              </a:solidFill>
            </a:rPr>
            <a:t>Managing Repatriation</a:t>
          </a:r>
          <a:endParaRPr lang="en-MY" dirty="0">
            <a:solidFill>
              <a:schemeClr val="tx1"/>
            </a:solidFill>
          </a:endParaRP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1762">
        <dgm:presLayoutVars>
          <dgm:chMax val="0"/>
          <dgm:bulletEnabled val="1"/>
        </dgm:presLayoutVars>
      </dgm:prSet>
      <dgm:spPr>
        <a:xfrm>
          <a:off x="0" y="72841"/>
          <a:ext cx="6802524"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702344"/>
          <a:ext cx="6802524"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dgm:presLayoutVars>
          <dgm:chMax val="0"/>
          <dgm:bulletEnabled val="1"/>
        </dgm:presLayoutVars>
      </dgm:prSet>
      <dgm:spPr/>
    </dgm:pt>
    <dgm:pt modelId="{25024D82-F9E8-4BC7-8BEA-78B33C3A1E76}" type="pres">
      <dgm:prSet presAssocID="{AB4D0581-E63A-45FC-B031-561BFDD66ADA}" presName="spacer" presStyleCnt="0"/>
      <dgm:spPr/>
    </dgm:pt>
    <dgm:pt modelId="{6AA3F8CF-FE1B-44FB-96FC-60900817EC42}" type="pres">
      <dgm:prSet presAssocID="{54DBD8CD-FE73-46DD-86D3-FE25881AFA30}" presName="parentText" presStyleLbl="node1" presStyleIdx="6" presStyleCnt="10">
        <dgm:presLayoutVars>
          <dgm:chMax val="0"/>
          <dgm:bulletEnabled val="1"/>
        </dgm:presLayoutVars>
      </dgm:prSet>
      <dgm:spPr/>
    </dgm:pt>
    <dgm:pt modelId="{A555E25A-DD18-41FE-90FD-47F2E044092C}" type="pres">
      <dgm:prSet presAssocID="{BC234414-B203-4104-90C0-D8A136064809}" presName="spacer" presStyleCnt="0"/>
      <dgm:spPr/>
    </dgm:pt>
    <dgm:pt modelId="{EC12CFF2-726B-470B-BCE5-BBF042306AE4}" type="pres">
      <dgm:prSet presAssocID="{927C778D-3AD9-4C3B-AB6D-415AE7C54EA1}" presName="parentText" presStyleLbl="node1" presStyleIdx="7" presStyleCnt="10">
        <dgm:presLayoutVars>
          <dgm:chMax val="0"/>
          <dgm:bulletEnabled val="1"/>
        </dgm:presLayoutVars>
      </dgm:prSet>
      <dgm:spPr/>
    </dgm:pt>
    <dgm:pt modelId="{5D0C7697-106C-4655-B558-DB8C1ED23DAB}" type="pres">
      <dgm:prSet presAssocID="{D80C2BC0-7956-4457-8234-3DBAAE2C377E}" presName="spacer" presStyleCnt="0"/>
      <dgm:spPr/>
    </dgm:pt>
    <dgm:pt modelId="{D3052C7D-6FC1-4F3B-AC95-2E3D994C98C3}" type="pres">
      <dgm:prSet presAssocID="{622A4551-6530-4ADE-8EBE-5E1B4F42DA47}" presName="parentText" presStyleLbl="node1" presStyleIdx="8" presStyleCnt="10">
        <dgm:presLayoutVars>
          <dgm:chMax val="0"/>
          <dgm:bulletEnabled val="1"/>
        </dgm:presLayoutVars>
      </dgm:prSet>
      <dgm:spPr/>
    </dgm:pt>
    <dgm:pt modelId="{57066BF2-7AA8-42F2-BFD7-218130282199}" type="pres">
      <dgm:prSet presAssocID="{7D70E62E-DF9B-476D-A815-143766057555}" presName="spacer" presStyleCnt="0"/>
      <dgm:spPr/>
    </dgm:pt>
    <dgm:pt modelId="{A4FB7172-B5DE-4F7E-9CC0-0CD72EB61434}" type="pres">
      <dgm:prSet presAssocID="{53CD9DB4-12A4-49A5-B63D-FD09D698C79A}" presName="parentText" presStyleLbl="node1" presStyleIdx="9" presStyleCnt="10">
        <dgm:presLayoutVars>
          <dgm:chMax val="0"/>
          <dgm:bulletEnabled val="1"/>
        </dgm:presLayoutVars>
      </dgm:prSet>
      <dgm:spPr/>
    </dgm:pt>
  </dgm:ptLst>
  <dgm:cxnLst>
    <dgm:cxn modelId="{0C1A1B04-7B9F-406D-9808-D8D812203C09}" srcId="{703D4D02-5513-427D-B6E9-B2E187EE0C3A}" destId="{622A4551-6530-4ADE-8EBE-5E1B4F42DA47}" srcOrd="8" destOrd="0" parTransId="{5AFC6504-3244-4A07-8BEC-6F3F74B94268}" sibTransId="{7D70E62E-DF9B-476D-A815-143766057555}"/>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919D4C6C-6D9E-471B-A2D1-5A71D4B118B4}" srcId="{703D4D02-5513-427D-B6E9-B2E187EE0C3A}" destId="{54DBD8CD-FE73-46DD-86D3-FE25881AFA30}" srcOrd="6" destOrd="0" parTransId="{A6A8D73A-D3C3-4594-96F0-84E4AB0AF77B}" sibTransId="{BC234414-B203-4104-90C0-D8A13606480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E7848E79-1AE3-4366-81F5-1A10FD6FD742}" type="presOf" srcId="{622A4551-6530-4ADE-8EBE-5E1B4F42DA47}" destId="{D3052C7D-6FC1-4F3B-AC95-2E3D994C98C3}"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69F6A193-4AE8-45A5-A80C-1FA310963D53}" srcId="{703D4D02-5513-427D-B6E9-B2E187EE0C3A}" destId="{927C778D-3AD9-4C3B-AB6D-415AE7C54EA1}" srcOrd="7" destOrd="0" parTransId="{832F5937-8053-47D2-AC14-A3ACAFAC8F17}" sibTransId="{D80C2BC0-7956-4457-8234-3DBAAE2C377E}"/>
    <dgm:cxn modelId="{D6294F9A-9C4B-471D-AECE-9DA70FAFC27A}" type="presOf" srcId="{9FD9567A-BA14-430C-A7C8-A074211FD53E}" destId="{FF3DEC59-498F-476A-B0B7-0911F1934DD9}" srcOrd="0" destOrd="0" presId="urn:microsoft.com/office/officeart/2005/8/layout/vList2"/>
    <dgm:cxn modelId="{440480A9-CE7C-45D2-B284-9A32E16AD62A}" type="presOf" srcId="{54DBD8CD-FE73-46DD-86D3-FE25881AFA30}" destId="{6AA3F8CF-FE1B-44FB-96FC-60900817EC42}"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9" destOrd="0" parTransId="{4D46EED8-ED70-4F39-90ED-B1FC8AED3980}" sibTransId="{4EBBA1E9-38EA-4385-A41D-2EDF2DB69B57}"/>
    <dgm:cxn modelId="{02B3BDEB-194D-4EB2-BBD9-1B4B15999FAC}" type="presOf" srcId="{927C778D-3AD9-4C3B-AB6D-415AE7C54EA1}" destId="{EC12CFF2-726B-470B-BCE5-BBF042306AE4}"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D2CCFC5F-0252-455E-9C34-8E62C195307C}" type="presParOf" srcId="{CC8763B3-4621-4666-B669-3C5BA2A30DBE}" destId="{6AA3F8CF-FE1B-44FB-96FC-60900817EC42}" srcOrd="12" destOrd="0" presId="urn:microsoft.com/office/officeart/2005/8/layout/vList2"/>
    <dgm:cxn modelId="{07277977-F7AA-4E4A-8430-C3068C5886FC}" type="presParOf" srcId="{CC8763B3-4621-4666-B669-3C5BA2A30DBE}" destId="{A555E25A-DD18-41FE-90FD-47F2E044092C}" srcOrd="13" destOrd="0" presId="urn:microsoft.com/office/officeart/2005/8/layout/vList2"/>
    <dgm:cxn modelId="{FE84A70C-291E-47CB-A129-D6B097CAB230}" type="presParOf" srcId="{CC8763B3-4621-4666-B669-3C5BA2A30DBE}" destId="{EC12CFF2-726B-470B-BCE5-BBF042306AE4}" srcOrd="14" destOrd="0" presId="urn:microsoft.com/office/officeart/2005/8/layout/vList2"/>
    <dgm:cxn modelId="{40085B04-978C-44F0-9DC4-5B697AA80286}" type="presParOf" srcId="{CC8763B3-4621-4666-B669-3C5BA2A30DBE}" destId="{5D0C7697-106C-4655-B558-DB8C1ED23DAB}" srcOrd="15" destOrd="0" presId="urn:microsoft.com/office/officeart/2005/8/layout/vList2"/>
    <dgm:cxn modelId="{279FF2CD-0766-40DF-9BC6-CC4D513BB8C6}" type="presParOf" srcId="{CC8763B3-4621-4666-B669-3C5BA2A30DBE}" destId="{D3052C7D-6FC1-4F3B-AC95-2E3D994C98C3}" srcOrd="16" destOrd="0" presId="urn:microsoft.com/office/officeart/2005/8/layout/vList2"/>
    <dgm:cxn modelId="{50793BD8-067C-48FF-9CB1-D540691E0BE9}" type="presParOf" srcId="{CC8763B3-4621-4666-B669-3C5BA2A30DBE}" destId="{57066BF2-7AA8-42F2-BFD7-218130282199}" srcOrd="17" destOrd="0" presId="urn:microsoft.com/office/officeart/2005/8/layout/vList2"/>
    <dgm:cxn modelId="{7DF71EE0-2123-4478-9AAD-FC9EF8EBBBC7}" type="presParOf" srcId="{CC8763B3-4621-4666-B669-3C5BA2A30DBE}" destId="{A4FB7172-B5DE-4F7E-9CC0-0CD72EB61434}"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chemeClr val="accent4">
            <a:lumMod val="50000"/>
            <a:lumOff val="50000"/>
          </a:scheme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accent3"/>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Type of Assignments</a:t>
          </a:r>
        </a:p>
      </dsp:txBody>
      <dsp:txXfrm>
        <a:off x="36553" y="1770631"/>
        <a:ext cx="7771302" cy="675694"/>
      </dsp:txXfrm>
    </dsp:sp>
    <dsp:sp modelId="{81D888BF-FE6B-41D8-A9DE-B954F6FDC611}">
      <dsp:nvSpPr>
        <dsp:cNvPr id="0" name=""/>
        <dsp:cNvSpPr/>
      </dsp:nvSpPr>
      <dsp:spPr>
        <a:xfrm>
          <a:off x="0" y="257503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Assignee Allegiance</a:t>
          </a:r>
        </a:p>
      </dsp:txBody>
      <dsp:txXfrm>
        <a:off x="36553" y="2611591"/>
        <a:ext cx="7771302" cy="675694"/>
      </dsp:txXfrm>
    </dsp:sp>
    <dsp:sp modelId="{1C713792-58F1-420A-8023-A3F95E635B0E}">
      <dsp:nvSpPr>
        <dsp:cNvPr id="0" name=""/>
        <dsp:cNvSpPr/>
      </dsp:nvSpPr>
      <dsp:spPr>
        <a:xfrm>
          <a:off x="0" y="341599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Alternative Global Staffing</a:t>
          </a:r>
        </a:p>
      </dsp:txBody>
      <dsp:txXfrm>
        <a:off x="36553" y="5134471"/>
        <a:ext cx="7771302" cy="67569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70234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729759"/>
        <a:ext cx="6747694" cy="506769"/>
      </dsp:txXfrm>
    </dsp:sp>
    <dsp:sp modelId="{FF3DEC59-498F-476A-B0B7-0911F1934DD9}">
      <dsp:nvSpPr>
        <dsp:cNvPr id="0" name=""/>
        <dsp:cNvSpPr/>
      </dsp:nvSpPr>
      <dsp:spPr>
        <a:xfrm>
          <a:off x="0" y="133306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378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Strategies</a:t>
          </a:r>
          <a:endParaRPr lang="en-MY" sz="2400" kern="1200" dirty="0">
            <a:solidFill>
              <a:schemeClr val="tx1"/>
            </a:solidFill>
          </a:endParaRPr>
        </a:p>
      </dsp:txBody>
      <dsp:txXfrm>
        <a:off x="27415" y="1991199"/>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Process</a:t>
          </a:r>
          <a:endParaRPr lang="en-MY" sz="2400" kern="1200" dirty="0">
            <a:solidFill>
              <a:schemeClr val="tx1"/>
            </a:solidFill>
          </a:endParaRPr>
        </a:p>
      </dsp:txBody>
      <dsp:txXfrm>
        <a:off x="27415" y="2621919"/>
        <a:ext cx="6747694" cy="506769"/>
      </dsp:txXfrm>
    </dsp:sp>
    <dsp:sp modelId="{D4009E07-91F3-4DB4-AC12-84087D11945C}">
      <dsp:nvSpPr>
        <dsp:cNvPr id="0" name=""/>
        <dsp:cNvSpPr/>
      </dsp:nvSpPr>
      <dsp:spPr>
        <a:xfrm>
          <a:off x="0" y="322522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Selecting International Assignees</a:t>
          </a:r>
          <a:endParaRPr lang="en-MY" sz="2400" kern="1200" dirty="0">
            <a:solidFill>
              <a:schemeClr val="tx1"/>
            </a:solidFill>
          </a:endParaRPr>
        </a:p>
      </dsp:txBody>
      <dsp:txXfrm>
        <a:off x="27415" y="3252639"/>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Assignment Preparation</a:t>
          </a:r>
          <a:endParaRPr lang="en-MY" sz="2400" kern="1200" dirty="0">
            <a:solidFill>
              <a:schemeClr val="tx1"/>
            </a:solidFill>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67038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69779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378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Global Assignment Strategies</a:t>
          </a:r>
          <a:endParaRPr lang="en-MY" sz="2400" kern="1200" dirty="0">
            <a:solidFill>
              <a:srgbClr val="FFFFEE"/>
            </a:solidFill>
            <a:latin typeface="Arial"/>
            <a:ea typeface="+mn-ea"/>
            <a:cs typeface="+mn-cs"/>
          </a:endParaRPr>
        </a:p>
      </dsp:txBody>
      <dsp:txXfrm>
        <a:off x="27415" y="1991199"/>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Process</a:t>
          </a:r>
          <a:endParaRPr lang="en-MY" sz="2400" kern="1200" dirty="0">
            <a:solidFill>
              <a:schemeClr val="tx1"/>
            </a:solidFill>
          </a:endParaRPr>
        </a:p>
      </dsp:txBody>
      <dsp:txXfrm>
        <a:off x="27415" y="2621919"/>
        <a:ext cx="6747694" cy="506769"/>
      </dsp:txXfrm>
    </dsp:sp>
    <dsp:sp modelId="{D4009E07-91F3-4DB4-AC12-84087D11945C}">
      <dsp:nvSpPr>
        <dsp:cNvPr id="0" name=""/>
        <dsp:cNvSpPr/>
      </dsp:nvSpPr>
      <dsp:spPr>
        <a:xfrm>
          <a:off x="0" y="322522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Selecting International Assignees</a:t>
          </a:r>
          <a:endParaRPr lang="en-MY" sz="2400" kern="1200" dirty="0">
            <a:solidFill>
              <a:schemeClr val="tx1"/>
            </a:solidFill>
          </a:endParaRPr>
        </a:p>
      </dsp:txBody>
      <dsp:txXfrm>
        <a:off x="27415" y="3252639"/>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Assignment Preparation</a:t>
          </a:r>
          <a:endParaRPr lang="en-MY" sz="2400" kern="1200" dirty="0">
            <a:solidFill>
              <a:schemeClr val="tx1"/>
            </a:solidFill>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67038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69779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6528"/>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sp:txBody>
      <dsp:txXfrm>
        <a:off x="27415" y="1993943"/>
        <a:ext cx="6747694" cy="506769"/>
      </dsp:txXfrm>
    </dsp:sp>
    <dsp:sp modelId="{8E9A00DC-4256-4A2C-ABC4-E9AC85DC1EEF}">
      <dsp:nvSpPr>
        <dsp:cNvPr id="0" name=""/>
        <dsp:cNvSpPr/>
      </dsp:nvSpPr>
      <dsp:spPr>
        <a:xfrm>
          <a:off x="0" y="259450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Global Assignment Process</a:t>
          </a:r>
          <a:endParaRPr lang="en-MY" sz="2400" kern="1200" dirty="0">
            <a:solidFill>
              <a:srgbClr val="FFFFEE"/>
            </a:solidFill>
            <a:latin typeface="Arial"/>
            <a:ea typeface="+mn-ea"/>
            <a:cs typeface="+mn-cs"/>
          </a:endParaRPr>
        </a:p>
      </dsp:txBody>
      <dsp:txXfrm>
        <a:off x="27415" y="2621919"/>
        <a:ext cx="6747694" cy="506769"/>
      </dsp:txXfrm>
    </dsp:sp>
    <dsp:sp modelId="{D4009E07-91F3-4DB4-AC12-84087D11945C}">
      <dsp:nvSpPr>
        <dsp:cNvPr id="0" name=""/>
        <dsp:cNvSpPr/>
      </dsp:nvSpPr>
      <dsp:spPr>
        <a:xfrm>
          <a:off x="0" y="322522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Selecting International Assignees</a:t>
          </a:r>
          <a:endParaRPr lang="en-MY" sz="2400" kern="1200" dirty="0">
            <a:solidFill>
              <a:schemeClr val="tx1"/>
            </a:solidFill>
          </a:endParaRPr>
        </a:p>
      </dsp:txBody>
      <dsp:txXfrm>
        <a:off x="27415" y="3252639"/>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Assignment Preparation</a:t>
          </a:r>
          <a:endParaRPr lang="en-MY" sz="2400" kern="1200" dirty="0">
            <a:solidFill>
              <a:schemeClr val="tx1"/>
            </a:solidFill>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67038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69779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6528"/>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sp:txBody>
      <dsp:txXfrm>
        <a:off x="27415" y="1993943"/>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sp:txBody>
      <dsp:txXfrm>
        <a:off x="27415" y="2621919"/>
        <a:ext cx="6747694" cy="506769"/>
      </dsp:txXfrm>
    </dsp:sp>
    <dsp:sp modelId="{D4009E07-91F3-4DB4-AC12-84087D11945C}">
      <dsp:nvSpPr>
        <dsp:cNvPr id="0" name=""/>
        <dsp:cNvSpPr/>
      </dsp:nvSpPr>
      <dsp:spPr>
        <a:xfrm>
          <a:off x="0" y="322522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Selecting International Assignees</a:t>
          </a:r>
          <a:endParaRPr lang="en-MY" sz="2400" kern="1200" dirty="0">
            <a:solidFill>
              <a:srgbClr val="FFFFEE"/>
            </a:solidFill>
            <a:latin typeface="Arial"/>
            <a:ea typeface="+mn-ea"/>
            <a:cs typeface="+mn-cs"/>
          </a:endParaRPr>
        </a:p>
      </dsp:txBody>
      <dsp:txXfrm>
        <a:off x="27415" y="3252639"/>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Assignment Preparation</a:t>
          </a:r>
          <a:endParaRPr lang="en-MY" sz="2400" kern="1200" dirty="0">
            <a:solidFill>
              <a:schemeClr val="tx1"/>
            </a:solidFill>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67038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69779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6528"/>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sp:txBody>
      <dsp:txXfrm>
        <a:off x="27415" y="1993943"/>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sp:txBody>
      <dsp:txXfrm>
        <a:off x="27415" y="2621919"/>
        <a:ext cx="6747694" cy="506769"/>
      </dsp:txXfrm>
    </dsp:sp>
    <dsp:sp modelId="{D4009E07-91F3-4DB4-AC12-84087D11945C}">
      <dsp:nvSpPr>
        <dsp:cNvPr id="0" name=""/>
        <dsp:cNvSpPr/>
      </dsp:nvSpPr>
      <dsp:spPr>
        <a:xfrm>
          <a:off x="0" y="3211232"/>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sp:txBody>
      <dsp:txXfrm>
        <a:off x="27415" y="3238647"/>
        <a:ext cx="6747694" cy="506769"/>
      </dsp:txXfrm>
    </dsp:sp>
    <dsp:sp modelId="{6AA3F8CF-FE1B-44FB-96FC-60900817EC42}">
      <dsp:nvSpPr>
        <dsp:cNvPr id="0" name=""/>
        <dsp:cNvSpPr/>
      </dsp:nvSpPr>
      <dsp:spPr>
        <a:xfrm>
          <a:off x="0" y="385594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Assignment Preparation</a:t>
          </a:r>
          <a:endParaRPr lang="en-MY" sz="2400" kern="1200" dirty="0">
            <a:solidFill>
              <a:srgbClr val="FFFFEE"/>
            </a:solidFill>
            <a:latin typeface="Arial"/>
            <a:ea typeface="+mn-ea"/>
            <a:cs typeface="+mn-cs"/>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67038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69779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6528"/>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sp:txBody>
      <dsp:txXfrm>
        <a:off x="27415" y="1993943"/>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sp:txBody>
      <dsp:txXfrm>
        <a:off x="27415" y="2621919"/>
        <a:ext cx="6747694" cy="506769"/>
      </dsp:txXfrm>
    </dsp:sp>
    <dsp:sp modelId="{D4009E07-91F3-4DB4-AC12-84087D11945C}">
      <dsp:nvSpPr>
        <dsp:cNvPr id="0" name=""/>
        <dsp:cNvSpPr/>
      </dsp:nvSpPr>
      <dsp:spPr>
        <a:xfrm>
          <a:off x="0" y="3211232"/>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sp:txBody>
      <dsp:txXfrm>
        <a:off x="27415" y="3238647"/>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Relocation and Mobility</a:t>
          </a:r>
          <a:endParaRPr lang="en-MY" sz="2400" kern="1200" dirty="0">
            <a:solidFill>
              <a:srgbClr val="FFFFEE"/>
            </a:solidFill>
            <a:latin typeface="Arial"/>
            <a:ea typeface="+mn-ea"/>
            <a:cs typeface="+mn-cs"/>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657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43986"/>
        <a:ext cx="6747694" cy="506769"/>
      </dsp:txXfrm>
    </dsp:sp>
    <dsp:sp modelId="{04765EF5-9D12-4272-82A1-954A0BCA8F51}">
      <dsp:nvSpPr>
        <dsp:cNvPr id="0" name=""/>
        <dsp:cNvSpPr/>
      </dsp:nvSpPr>
      <dsp:spPr>
        <a:xfrm>
          <a:off x="0" y="67038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415" y="69779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415" y="1360479"/>
        <a:ext cx="6747694" cy="506769"/>
      </dsp:txXfrm>
    </dsp:sp>
    <dsp:sp modelId="{A4A6EE28-BF09-45AA-AD37-2734D801E311}">
      <dsp:nvSpPr>
        <dsp:cNvPr id="0" name=""/>
        <dsp:cNvSpPr/>
      </dsp:nvSpPr>
      <dsp:spPr>
        <a:xfrm>
          <a:off x="0" y="1966528"/>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sp:txBody>
      <dsp:txXfrm>
        <a:off x="27415" y="1993943"/>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sp:txBody>
      <dsp:txXfrm>
        <a:off x="27415" y="2621919"/>
        <a:ext cx="6747694" cy="506769"/>
      </dsp:txXfrm>
    </dsp:sp>
    <dsp:sp modelId="{D4009E07-91F3-4DB4-AC12-84087D11945C}">
      <dsp:nvSpPr>
        <dsp:cNvPr id="0" name=""/>
        <dsp:cNvSpPr/>
      </dsp:nvSpPr>
      <dsp:spPr>
        <a:xfrm>
          <a:off x="0" y="3211232"/>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sp:txBody>
      <dsp:txXfrm>
        <a:off x="27415" y="3238647"/>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Relocation and Mobility</a:t>
          </a:r>
          <a:endParaRPr lang="en-MY" sz="2400" kern="1200" dirty="0">
            <a:solidFill>
              <a:srgbClr val="000000"/>
            </a:solidFill>
            <a:latin typeface="Arial"/>
            <a:ea typeface="+mn-ea"/>
            <a:cs typeface="+mn-cs"/>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On-going Support</a:t>
          </a:r>
          <a:endParaRPr lang="en-MY" sz="2400" kern="1200" dirty="0">
            <a:solidFill>
              <a:srgbClr val="FFFFEE"/>
            </a:solidFill>
            <a:latin typeface="Arial"/>
            <a:ea typeface="+mn-ea"/>
            <a:cs typeface="+mn-cs"/>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329" y="27329"/>
        <a:ext cx="6747866" cy="505187"/>
      </dsp:txXfrm>
    </dsp:sp>
    <dsp:sp modelId="{04765EF5-9D12-4272-82A1-954A0BCA8F51}">
      <dsp:nvSpPr>
        <dsp:cNvPr id="0" name=""/>
        <dsp:cNvSpPr/>
      </dsp:nvSpPr>
      <dsp:spPr>
        <a:xfrm>
          <a:off x="0" y="620346"/>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Categories of Global Assignment</a:t>
          </a:r>
        </a:p>
      </dsp:txBody>
      <dsp:txXfrm>
        <a:off x="27329" y="647675"/>
        <a:ext cx="6747866" cy="505187"/>
      </dsp:txXfrm>
    </dsp:sp>
    <dsp:sp modelId="{FF3DEC59-498F-476A-B0B7-0911F1934DD9}">
      <dsp:nvSpPr>
        <dsp:cNvPr id="0" name=""/>
        <dsp:cNvSpPr/>
      </dsp:nvSpPr>
      <dsp:spPr>
        <a:xfrm>
          <a:off x="0" y="1302328"/>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Length of Global Assignment</a:t>
          </a:r>
        </a:p>
      </dsp:txBody>
      <dsp:txXfrm>
        <a:off x="27329" y="1329657"/>
        <a:ext cx="6747866" cy="505187"/>
      </dsp:txXfrm>
    </dsp:sp>
    <dsp:sp modelId="{A4A6EE28-BF09-45AA-AD37-2734D801E311}">
      <dsp:nvSpPr>
        <dsp:cNvPr id="0" name=""/>
        <dsp:cNvSpPr/>
      </dsp:nvSpPr>
      <dsp:spPr>
        <a:xfrm>
          <a:off x="0" y="1949009"/>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Strategies</a:t>
          </a:r>
          <a:endParaRPr lang="en-MY" sz="2400" kern="1200" dirty="0">
            <a:solidFill>
              <a:srgbClr val="000000"/>
            </a:solidFill>
            <a:latin typeface="Arial"/>
            <a:ea typeface="+mn-ea"/>
            <a:cs typeface="+mn-cs"/>
          </a:endParaRPr>
        </a:p>
      </dsp:txBody>
      <dsp:txXfrm>
        <a:off x="27329" y="1976338"/>
        <a:ext cx="6747866" cy="505187"/>
      </dsp:txXfrm>
    </dsp:sp>
    <dsp:sp modelId="{8E9A00DC-4256-4A2C-ABC4-E9AC85DC1EEF}">
      <dsp:nvSpPr>
        <dsp:cNvPr id="0" name=""/>
        <dsp:cNvSpPr/>
      </dsp:nvSpPr>
      <dsp:spPr>
        <a:xfrm>
          <a:off x="0" y="2589058"/>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Global Assignment Process</a:t>
          </a:r>
          <a:endParaRPr lang="en-MY" sz="2400" kern="1200" dirty="0">
            <a:solidFill>
              <a:srgbClr val="000000"/>
            </a:solidFill>
            <a:latin typeface="Arial"/>
            <a:ea typeface="+mn-ea"/>
            <a:cs typeface="+mn-cs"/>
          </a:endParaRPr>
        </a:p>
      </dsp:txBody>
      <dsp:txXfrm>
        <a:off x="27329" y="2616387"/>
        <a:ext cx="6747866" cy="505187"/>
      </dsp:txXfrm>
    </dsp:sp>
    <dsp:sp modelId="{D4009E07-91F3-4DB4-AC12-84087D11945C}">
      <dsp:nvSpPr>
        <dsp:cNvPr id="0" name=""/>
        <dsp:cNvSpPr/>
      </dsp:nvSpPr>
      <dsp:spPr>
        <a:xfrm>
          <a:off x="0" y="3215517"/>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Selecting International Assignees</a:t>
          </a:r>
          <a:endParaRPr lang="en-MY" sz="2400" kern="1200" dirty="0">
            <a:solidFill>
              <a:srgbClr val="000000"/>
            </a:solidFill>
            <a:latin typeface="Arial"/>
            <a:ea typeface="+mn-ea"/>
            <a:cs typeface="+mn-cs"/>
          </a:endParaRPr>
        </a:p>
      </dsp:txBody>
      <dsp:txXfrm>
        <a:off x="27329" y="3242846"/>
        <a:ext cx="6747866" cy="505187"/>
      </dsp:txXfrm>
    </dsp:sp>
    <dsp:sp modelId="{6AA3F8CF-FE1B-44FB-96FC-60900817EC42}">
      <dsp:nvSpPr>
        <dsp:cNvPr id="0" name=""/>
        <dsp:cNvSpPr/>
      </dsp:nvSpPr>
      <dsp:spPr>
        <a:xfrm>
          <a:off x="0" y="3875789"/>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dsp:txBody>
      <dsp:txXfrm>
        <a:off x="27329" y="3903118"/>
        <a:ext cx="6747866" cy="505187"/>
      </dsp:txXfrm>
    </dsp:sp>
    <dsp:sp modelId="{EC12CFF2-726B-470B-BCE5-BBF042306AE4}">
      <dsp:nvSpPr>
        <dsp:cNvPr id="0" name=""/>
        <dsp:cNvSpPr/>
      </dsp:nvSpPr>
      <dsp:spPr>
        <a:xfrm>
          <a:off x="0" y="4519154"/>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Relocation and Mobility</a:t>
          </a:r>
          <a:endParaRPr lang="en-MY" sz="2400" kern="1200" dirty="0">
            <a:solidFill>
              <a:srgbClr val="000000"/>
            </a:solidFill>
            <a:latin typeface="Arial"/>
            <a:ea typeface="+mn-ea"/>
            <a:cs typeface="+mn-cs"/>
          </a:endParaRPr>
        </a:p>
      </dsp:txBody>
      <dsp:txXfrm>
        <a:off x="27329" y="4546483"/>
        <a:ext cx="6747866" cy="505187"/>
      </dsp:txXfrm>
    </dsp:sp>
    <dsp:sp modelId="{D3052C7D-6FC1-4F3B-AC95-2E3D994C98C3}">
      <dsp:nvSpPr>
        <dsp:cNvPr id="0" name=""/>
        <dsp:cNvSpPr/>
      </dsp:nvSpPr>
      <dsp:spPr>
        <a:xfrm>
          <a:off x="0" y="5162519"/>
          <a:ext cx="6802524" cy="559845"/>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On-going Support</a:t>
          </a:r>
          <a:endParaRPr lang="en-MY" sz="2400" kern="1200" dirty="0">
            <a:solidFill>
              <a:srgbClr val="000000"/>
            </a:solidFill>
            <a:latin typeface="Arial"/>
            <a:ea typeface="+mn-ea"/>
            <a:cs typeface="+mn-cs"/>
          </a:endParaRPr>
        </a:p>
      </dsp:txBody>
      <dsp:txXfrm>
        <a:off x="27329" y="5189848"/>
        <a:ext cx="6747866" cy="505187"/>
      </dsp:txXfrm>
    </dsp:sp>
    <dsp:sp modelId="{A4FB7172-B5DE-4F7E-9CC0-0CD72EB61434}">
      <dsp:nvSpPr>
        <dsp:cNvPr id="0" name=""/>
        <dsp:cNvSpPr/>
      </dsp:nvSpPr>
      <dsp:spPr>
        <a:xfrm>
          <a:off x="0" y="5805884"/>
          <a:ext cx="6802524" cy="559845"/>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FFFFEE"/>
              </a:solidFill>
              <a:latin typeface="Arial"/>
              <a:ea typeface="+mn-ea"/>
              <a:cs typeface="+mn-cs"/>
            </a:rPr>
            <a:t>Managing Repatriation</a:t>
          </a:r>
          <a:endParaRPr lang="en-MY" sz="2400" kern="1200" dirty="0">
            <a:solidFill>
              <a:srgbClr val="FFFFEE"/>
            </a:solidFill>
            <a:latin typeface="Arial"/>
            <a:ea typeface="+mn-ea"/>
            <a:cs typeface="+mn-cs"/>
          </a:endParaRPr>
        </a:p>
      </dsp:txBody>
      <dsp:txXfrm>
        <a:off x="27329" y="5833213"/>
        <a:ext cx="6747866" cy="5051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sp:txBody>
      <dsp:txXfrm>
        <a:off x="36553" y="1770631"/>
        <a:ext cx="7771302" cy="675694"/>
      </dsp:txXfrm>
    </dsp:sp>
    <dsp:sp modelId="{81D888BF-FE6B-41D8-A9DE-B954F6FDC611}">
      <dsp:nvSpPr>
        <dsp:cNvPr id="0" name=""/>
        <dsp:cNvSpPr/>
      </dsp:nvSpPr>
      <dsp:spPr>
        <a:xfrm>
          <a:off x="0" y="257503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Assignee Allegiance</a:t>
          </a:r>
        </a:p>
      </dsp:txBody>
      <dsp:txXfrm>
        <a:off x="36553" y="2611591"/>
        <a:ext cx="7771302" cy="675694"/>
      </dsp:txXfrm>
    </dsp:sp>
    <dsp:sp modelId="{1C713792-58F1-420A-8023-A3F95E635B0E}">
      <dsp:nvSpPr>
        <dsp:cNvPr id="0" name=""/>
        <dsp:cNvSpPr/>
      </dsp:nvSpPr>
      <dsp:spPr>
        <a:xfrm>
          <a:off x="0" y="341599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Alternative Global Staffing</a:t>
          </a:r>
        </a:p>
      </dsp:txBody>
      <dsp:txXfrm>
        <a:off x="36553" y="5134471"/>
        <a:ext cx="7771302" cy="6756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Type of Assignments</a:t>
          </a:r>
        </a:p>
      </dsp:txBody>
      <dsp:txXfrm>
        <a:off x="36553" y="1770631"/>
        <a:ext cx="7771302" cy="675694"/>
      </dsp:txXfrm>
    </dsp:sp>
    <dsp:sp modelId="{81D888BF-FE6B-41D8-A9DE-B954F6FDC611}">
      <dsp:nvSpPr>
        <dsp:cNvPr id="0" name=""/>
        <dsp:cNvSpPr/>
      </dsp:nvSpPr>
      <dsp:spPr>
        <a:xfrm>
          <a:off x="0" y="257503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Assignee Allegiance</a:t>
          </a:r>
        </a:p>
      </dsp:txBody>
      <dsp:txXfrm>
        <a:off x="36553" y="2611591"/>
        <a:ext cx="7771302" cy="675694"/>
      </dsp:txXfrm>
    </dsp:sp>
    <dsp:sp modelId="{1C713792-58F1-420A-8023-A3F95E635B0E}">
      <dsp:nvSpPr>
        <dsp:cNvPr id="0" name=""/>
        <dsp:cNvSpPr/>
      </dsp:nvSpPr>
      <dsp:spPr>
        <a:xfrm>
          <a:off x="0" y="341599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Alternative Global Staffing</a:t>
          </a:r>
        </a:p>
      </dsp:txBody>
      <dsp:txXfrm>
        <a:off x="36553" y="5134471"/>
        <a:ext cx="7771302" cy="6756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sp:txBody>
      <dsp:txXfrm>
        <a:off x="36553" y="1770631"/>
        <a:ext cx="7771302" cy="675694"/>
      </dsp:txXfrm>
    </dsp:sp>
    <dsp:sp modelId="{81D888BF-FE6B-41D8-A9DE-B954F6FDC611}">
      <dsp:nvSpPr>
        <dsp:cNvPr id="0" name=""/>
        <dsp:cNvSpPr/>
      </dsp:nvSpPr>
      <dsp:spPr>
        <a:xfrm>
          <a:off x="0" y="2575038"/>
          <a:ext cx="7844408" cy="748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International Assignee Allegiance</a:t>
          </a:r>
        </a:p>
      </dsp:txBody>
      <dsp:txXfrm>
        <a:off x="36553" y="2611591"/>
        <a:ext cx="7771302" cy="675694"/>
      </dsp:txXfrm>
    </dsp:sp>
    <dsp:sp modelId="{1C713792-58F1-420A-8023-A3F95E635B0E}">
      <dsp:nvSpPr>
        <dsp:cNvPr id="0" name=""/>
        <dsp:cNvSpPr/>
      </dsp:nvSpPr>
      <dsp:spPr>
        <a:xfrm>
          <a:off x="0" y="341599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Alternative Global Staffing</a:t>
          </a:r>
        </a:p>
      </dsp:txBody>
      <dsp:txXfrm>
        <a:off x="36553" y="5134471"/>
        <a:ext cx="7771302" cy="6756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sp:txBody>
      <dsp:txXfrm>
        <a:off x="36553" y="1770631"/>
        <a:ext cx="7771302" cy="675694"/>
      </dsp:txXfrm>
    </dsp:sp>
    <dsp:sp modelId="{81D888BF-FE6B-41D8-A9DE-B954F6FDC611}">
      <dsp:nvSpPr>
        <dsp:cNvPr id="0" name=""/>
        <dsp:cNvSpPr/>
      </dsp:nvSpPr>
      <dsp:spPr>
        <a:xfrm>
          <a:off x="0" y="2649936"/>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International Assignee Allegiance</a:t>
          </a:r>
        </a:p>
      </dsp:txBody>
      <dsp:txXfrm>
        <a:off x="36553" y="2686489"/>
        <a:ext cx="7771302" cy="675694"/>
      </dsp:txXfrm>
    </dsp:sp>
    <dsp:sp modelId="{1C713792-58F1-420A-8023-A3F95E635B0E}">
      <dsp:nvSpPr>
        <dsp:cNvPr id="0" name=""/>
        <dsp:cNvSpPr/>
      </dsp:nvSpPr>
      <dsp:spPr>
        <a:xfrm>
          <a:off x="0" y="3415998"/>
          <a:ext cx="7844408" cy="748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Alternative Global Staffing</a:t>
          </a:r>
        </a:p>
      </dsp:txBody>
      <dsp:txXfrm>
        <a:off x="36553" y="5134471"/>
        <a:ext cx="7771302" cy="67569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sp:txBody>
      <dsp:txXfrm>
        <a:off x="36553" y="1770631"/>
        <a:ext cx="7771302" cy="675694"/>
      </dsp:txXfrm>
    </dsp:sp>
    <dsp:sp modelId="{81D888BF-FE6B-41D8-A9DE-B954F6FDC611}">
      <dsp:nvSpPr>
        <dsp:cNvPr id="0" name=""/>
        <dsp:cNvSpPr/>
      </dsp:nvSpPr>
      <dsp:spPr>
        <a:xfrm>
          <a:off x="0" y="257503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International Assignee Allegiance</a:t>
          </a:r>
        </a:p>
      </dsp:txBody>
      <dsp:txXfrm>
        <a:off x="36553" y="2611591"/>
        <a:ext cx="7771302" cy="675694"/>
      </dsp:txXfrm>
    </dsp:sp>
    <dsp:sp modelId="{1C713792-58F1-420A-8023-A3F95E635B0E}">
      <dsp:nvSpPr>
        <dsp:cNvPr id="0" name=""/>
        <dsp:cNvSpPr/>
      </dsp:nvSpPr>
      <dsp:spPr>
        <a:xfrm>
          <a:off x="0" y="341599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Alternative Global Staffing</a:t>
          </a:r>
        </a:p>
      </dsp:txBody>
      <dsp:txXfrm>
        <a:off x="36553" y="5134471"/>
        <a:ext cx="7771302" cy="67569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F5F28-D5FB-49AF-B664-F0A191DA0189}">
      <dsp:nvSpPr>
        <dsp:cNvPr id="0" name=""/>
        <dsp:cNvSpPr/>
      </dsp:nvSpPr>
      <dsp:spPr>
        <a:xfrm>
          <a:off x="0" y="0"/>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Global Workforce</a:t>
          </a:r>
        </a:p>
      </dsp:txBody>
      <dsp:txXfrm>
        <a:off x="36553" y="36553"/>
        <a:ext cx="7771302" cy="675694"/>
      </dsp:txXfrm>
    </dsp:sp>
    <dsp:sp modelId="{B2F358A6-2EFE-4558-94D7-B86EC5050C91}">
      <dsp:nvSpPr>
        <dsp:cNvPr id="0" name=""/>
        <dsp:cNvSpPr/>
      </dsp:nvSpPr>
      <dsp:spPr>
        <a:xfrm>
          <a:off x="0" y="969770"/>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Assignments</a:t>
          </a:r>
        </a:p>
      </dsp:txBody>
      <dsp:txXfrm>
        <a:off x="36553" y="1006323"/>
        <a:ext cx="7771302" cy="675694"/>
      </dsp:txXfrm>
    </dsp:sp>
    <dsp:sp modelId="{497F9AA1-FFAC-4DA9-ADCE-BEA500213538}">
      <dsp:nvSpPr>
        <dsp:cNvPr id="0" name=""/>
        <dsp:cNvSpPr/>
      </dsp:nvSpPr>
      <dsp:spPr>
        <a:xfrm>
          <a:off x="0" y="173407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Type of Assignments</a:t>
          </a:r>
        </a:p>
      </dsp:txBody>
      <dsp:txXfrm>
        <a:off x="36553" y="1770631"/>
        <a:ext cx="7771302" cy="675694"/>
      </dsp:txXfrm>
    </dsp:sp>
    <dsp:sp modelId="{81D888BF-FE6B-41D8-A9DE-B954F6FDC611}">
      <dsp:nvSpPr>
        <dsp:cNvPr id="0" name=""/>
        <dsp:cNvSpPr/>
      </dsp:nvSpPr>
      <dsp:spPr>
        <a:xfrm>
          <a:off x="0" y="2575038"/>
          <a:ext cx="7844408" cy="748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International Assignee Allegiance</a:t>
          </a:r>
        </a:p>
      </dsp:txBody>
      <dsp:txXfrm>
        <a:off x="36553" y="2611591"/>
        <a:ext cx="7771302" cy="675694"/>
      </dsp:txXfrm>
    </dsp:sp>
    <dsp:sp modelId="{1C713792-58F1-420A-8023-A3F95E635B0E}">
      <dsp:nvSpPr>
        <dsp:cNvPr id="0" name=""/>
        <dsp:cNvSpPr/>
      </dsp:nvSpPr>
      <dsp:spPr>
        <a:xfrm>
          <a:off x="0" y="341599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a:t>
          </a:r>
        </a:p>
      </dsp:txBody>
      <dsp:txXfrm>
        <a:off x="36553" y="3452551"/>
        <a:ext cx="7771302" cy="675694"/>
      </dsp:txXfrm>
    </dsp:sp>
    <dsp:sp modelId="{FF3DEC59-498F-476A-B0B7-0911F1934DD9}">
      <dsp:nvSpPr>
        <dsp:cNvPr id="0" name=""/>
        <dsp:cNvSpPr/>
      </dsp:nvSpPr>
      <dsp:spPr>
        <a:xfrm>
          <a:off x="0" y="4256958"/>
          <a:ext cx="7844408" cy="748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Global Staffing Approaches</a:t>
          </a:r>
        </a:p>
      </dsp:txBody>
      <dsp:txXfrm>
        <a:off x="36553" y="4293511"/>
        <a:ext cx="7771302" cy="675694"/>
      </dsp:txXfrm>
    </dsp:sp>
    <dsp:sp modelId="{BB98895D-E9EC-4A15-827B-BE8DEB3CCBD4}">
      <dsp:nvSpPr>
        <dsp:cNvPr id="0" name=""/>
        <dsp:cNvSpPr/>
      </dsp:nvSpPr>
      <dsp:spPr>
        <a:xfrm>
          <a:off x="0" y="5097918"/>
          <a:ext cx="7844408" cy="748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FFFFEE"/>
              </a:solidFill>
              <a:latin typeface="Arial"/>
              <a:ea typeface="+mn-ea"/>
              <a:cs typeface="+mn-cs"/>
            </a:rPr>
            <a:t>Alternative Global Staffing</a:t>
          </a:r>
        </a:p>
      </dsp:txBody>
      <dsp:txXfrm>
        <a:off x="36553" y="5134471"/>
        <a:ext cx="7771302" cy="67569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72841"/>
          <a:ext cx="6802524" cy="561599"/>
        </a:xfrm>
        <a:prstGeom prst="roundRect">
          <a:avLst/>
        </a:prstGeom>
        <a:solidFill>
          <a:schemeClr val="accent4">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accent3"/>
              </a:solidFill>
            </a:rPr>
            <a:t>Purpose of Global Assignment</a:t>
          </a:r>
        </a:p>
      </dsp:txBody>
      <dsp:txXfrm>
        <a:off x="27415" y="100256"/>
        <a:ext cx="6747694" cy="506769"/>
      </dsp:txXfrm>
    </dsp:sp>
    <dsp:sp modelId="{04765EF5-9D12-4272-82A1-954A0BCA8F51}">
      <dsp:nvSpPr>
        <dsp:cNvPr id="0" name=""/>
        <dsp:cNvSpPr/>
      </dsp:nvSpPr>
      <dsp:spPr>
        <a:xfrm>
          <a:off x="0" y="7023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Categories of Global Assignment</a:t>
          </a:r>
        </a:p>
      </dsp:txBody>
      <dsp:txXfrm>
        <a:off x="27415" y="72975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Length of Global Assignment</a:t>
          </a:r>
        </a:p>
      </dsp:txBody>
      <dsp:txXfrm>
        <a:off x="27415" y="1360479"/>
        <a:ext cx="6747694" cy="506769"/>
      </dsp:txXfrm>
    </dsp:sp>
    <dsp:sp modelId="{A4A6EE28-BF09-45AA-AD37-2734D801E311}">
      <dsp:nvSpPr>
        <dsp:cNvPr id="0" name=""/>
        <dsp:cNvSpPr/>
      </dsp:nvSpPr>
      <dsp:spPr>
        <a:xfrm>
          <a:off x="0" y="196378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Strategies</a:t>
          </a:r>
          <a:endParaRPr lang="en-MY" sz="2400" kern="1200" dirty="0">
            <a:solidFill>
              <a:schemeClr val="tx1"/>
            </a:solidFill>
          </a:endParaRPr>
        </a:p>
      </dsp:txBody>
      <dsp:txXfrm>
        <a:off x="27415" y="1991199"/>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Process</a:t>
          </a:r>
          <a:endParaRPr lang="en-MY" sz="2400" kern="1200" dirty="0">
            <a:solidFill>
              <a:schemeClr val="tx1"/>
            </a:solidFill>
          </a:endParaRPr>
        </a:p>
      </dsp:txBody>
      <dsp:txXfrm>
        <a:off x="27415" y="2621919"/>
        <a:ext cx="6747694" cy="506769"/>
      </dsp:txXfrm>
    </dsp:sp>
    <dsp:sp modelId="{D4009E07-91F3-4DB4-AC12-84087D11945C}">
      <dsp:nvSpPr>
        <dsp:cNvPr id="0" name=""/>
        <dsp:cNvSpPr/>
      </dsp:nvSpPr>
      <dsp:spPr>
        <a:xfrm>
          <a:off x="0" y="322522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Selecting International Assignees</a:t>
          </a:r>
          <a:endParaRPr lang="en-MY" sz="2400" kern="1200" dirty="0">
            <a:solidFill>
              <a:schemeClr val="tx1"/>
            </a:solidFill>
          </a:endParaRPr>
        </a:p>
      </dsp:txBody>
      <dsp:txXfrm>
        <a:off x="27415" y="3252639"/>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Assignment Preparation</a:t>
          </a:r>
          <a:endParaRPr lang="en-MY" sz="2400" kern="1200" dirty="0">
            <a:solidFill>
              <a:schemeClr val="tx1"/>
            </a:solidFill>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72841"/>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Purpose of Global Assignment</a:t>
          </a:r>
        </a:p>
      </dsp:txBody>
      <dsp:txXfrm>
        <a:off x="27415" y="100256"/>
        <a:ext cx="6747694" cy="506769"/>
      </dsp:txXfrm>
    </dsp:sp>
    <dsp:sp modelId="{04765EF5-9D12-4272-82A1-954A0BCA8F51}">
      <dsp:nvSpPr>
        <dsp:cNvPr id="0" name=""/>
        <dsp:cNvSpPr/>
      </dsp:nvSpPr>
      <dsp:spPr>
        <a:xfrm>
          <a:off x="0" y="702344"/>
          <a:ext cx="6802524"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Categories of Global Assignment</a:t>
          </a:r>
        </a:p>
      </dsp:txBody>
      <dsp:txXfrm>
        <a:off x="27415" y="729759"/>
        <a:ext cx="6747694" cy="506769"/>
      </dsp:txXfrm>
    </dsp:sp>
    <dsp:sp modelId="{FF3DEC59-498F-476A-B0B7-0911F1934DD9}">
      <dsp:nvSpPr>
        <dsp:cNvPr id="0" name=""/>
        <dsp:cNvSpPr/>
      </dsp:nvSpPr>
      <dsp:spPr>
        <a:xfrm>
          <a:off x="0" y="13330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Length of Global Assignment</a:t>
          </a:r>
        </a:p>
      </dsp:txBody>
      <dsp:txXfrm>
        <a:off x="27415" y="1360479"/>
        <a:ext cx="6747694" cy="506769"/>
      </dsp:txXfrm>
    </dsp:sp>
    <dsp:sp modelId="{A4A6EE28-BF09-45AA-AD37-2734D801E311}">
      <dsp:nvSpPr>
        <dsp:cNvPr id="0" name=""/>
        <dsp:cNvSpPr/>
      </dsp:nvSpPr>
      <dsp:spPr>
        <a:xfrm>
          <a:off x="0" y="196378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Strategies</a:t>
          </a:r>
          <a:endParaRPr lang="en-MY" sz="2400" kern="1200" dirty="0">
            <a:solidFill>
              <a:schemeClr val="tx1"/>
            </a:solidFill>
          </a:endParaRPr>
        </a:p>
      </dsp:txBody>
      <dsp:txXfrm>
        <a:off x="27415" y="1991199"/>
        <a:ext cx="6747694" cy="506769"/>
      </dsp:txXfrm>
    </dsp:sp>
    <dsp:sp modelId="{8E9A00DC-4256-4A2C-ABC4-E9AC85DC1EEF}">
      <dsp:nvSpPr>
        <dsp:cNvPr id="0" name=""/>
        <dsp:cNvSpPr/>
      </dsp:nvSpPr>
      <dsp:spPr>
        <a:xfrm>
          <a:off x="0" y="259450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Global Assignment Process</a:t>
          </a:r>
          <a:endParaRPr lang="en-MY" sz="2400" kern="1200" dirty="0">
            <a:solidFill>
              <a:schemeClr val="tx1"/>
            </a:solidFill>
          </a:endParaRPr>
        </a:p>
      </dsp:txBody>
      <dsp:txXfrm>
        <a:off x="27415" y="2621919"/>
        <a:ext cx="6747694" cy="506769"/>
      </dsp:txXfrm>
    </dsp:sp>
    <dsp:sp modelId="{D4009E07-91F3-4DB4-AC12-84087D11945C}">
      <dsp:nvSpPr>
        <dsp:cNvPr id="0" name=""/>
        <dsp:cNvSpPr/>
      </dsp:nvSpPr>
      <dsp:spPr>
        <a:xfrm>
          <a:off x="0" y="322522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Selecting International Assignees</a:t>
          </a:r>
          <a:endParaRPr lang="en-MY" sz="2400" kern="1200" dirty="0">
            <a:solidFill>
              <a:schemeClr val="tx1"/>
            </a:solidFill>
          </a:endParaRPr>
        </a:p>
      </dsp:txBody>
      <dsp:txXfrm>
        <a:off x="27415" y="3252639"/>
        <a:ext cx="6747694" cy="506769"/>
      </dsp:txXfrm>
    </dsp:sp>
    <dsp:sp modelId="{6AA3F8CF-FE1B-44FB-96FC-60900817EC42}">
      <dsp:nvSpPr>
        <dsp:cNvPr id="0" name=""/>
        <dsp:cNvSpPr/>
      </dsp:nvSpPr>
      <dsp:spPr>
        <a:xfrm>
          <a:off x="0" y="385594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Assignment Preparation</a:t>
          </a:r>
          <a:endParaRPr lang="en-MY" sz="2400" kern="1200" dirty="0">
            <a:solidFill>
              <a:schemeClr val="tx1"/>
            </a:solidFill>
          </a:endParaRPr>
        </a:p>
      </dsp:txBody>
      <dsp:txXfrm>
        <a:off x="27415" y="3883359"/>
        <a:ext cx="6747694" cy="506769"/>
      </dsp:txXfrm>
    </dsp:sp>
    <dsp:sp modelId="{EC12CFF2-726B-470B-BCE5-BBF042306AE4}">
      <dsp:nvSpPr>
        <dsp:cNvPr id="0" name=""/>
        <dsp:cNvSpPr/>
      </dsp:nvSpPr>
      <dsp:spPr>
        <a:xfrm>
          <a:off x="0" y="4486664"/>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Relocation and Mobility</a:t>
          </a:r>
          <a:endParaRPr lang="en-MY" sz="2400" kern="1200" dirty="0">
            <a:solidFill>
              <a:schemeClr val="tx1"/>
            </a:solidFill>
          </a:endParaRPr>
        </a:p>
      </dsp:txBody>
      <dsp:txXfrm>
        <a:off x="27415" y="4514079"/>
        <a:ext cx="6747694" cy="506769"/>
      </dsp:txXfrm>
    </dsp:sp>
    <dsp:sp modelId="{D3052C7D-6FC1-4F3B-AC95-2E3D994C98C3}">
      <dsp:nvSpPr>
        <dsp:cNvPr id="0" name=""/>
        <dsp:cNvSpPr/>
      </dsp:nvSpPr>
      <dsp:spPr>
        <a:xfrm>
          <a:off x="0" y="511738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On-going Support</a:t>
          </a:r>
          <a:endParaRPr lang="en-MY" sz="2400" kern="1200" dirty="0">
            <a:solidFill>
              <a:schemeClr val="tx1"/>
            </a:solidFill>
          </a:endParaRPr>
        </a:p>
      </dsp:txBody>
      <dsp:txXfrm>
        <a:off x="27415" y="5144798"/>
        <a:ext cx="6747694" cy="506769"/>
      </dsp:txXfrm>
    </dsp:sp>
    <dsp:sp modelId="{A4FB7172-B5DE-4F7E-9CC0-0CD72EB61434}">
      <dsp:nvSpPr>
        <dsp:cNvPr id="0" name=""/>
        <dsp:cNvSpPr/>
      </dsp:nvSpPr>
      <dsp:spPr>
        <a:xfrm>
          <a:off x="0" y="5748103"/>
          <a:ext cx="6802524"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chemeClr val="tx1"/>
              </a:solidFill>
            </a:rPr>
            <a:t>Managing Repatriation</a:t>
          </a:r>
          <a:endParaRPr lang="en-MY" sz="2400" kern="1200" dirty="0">
            <a:solidFill>
              <a:schemeClr val="tx1"/>
            </a:solidFill>
          </a:endParaRPr>
        </a:p>
      </dsp:txBody>
      <dsp:txXfrm>
        <a:off x="27415" y="5775518"/>
        <a:ext cx="6747694" cy="50676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44CFC66B-926C-49E2-BB4F-D957CA761AA8}"/>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9011" name="Rectangle 3">
            <a:extLst>
              <a:ext uri="{FF2B5EF4-FFF2-40B4-BE49-F238E27FC236}">
                <a16:creationId xmlns:a16="http://schemas.microsoft.com/office/drawing/2014/main" id="{6BF3797B-5374-4335-ACED-6F4682D28A0D}"/>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9012" name="Rectangle 4">
            <a:extLst>
              <a:ext uri="{FF2B5EF4-FFF2-40B4-BE49-F238E27FC236}">
                <a16:creationId xmlns:a16="http://schemas.microsoft.com/office/drawing/2014/main" id="{67606191-143D-49C5-98D4-F0CE75222DA6}"/>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9013" name="Rectangle 5">
            <a:extLst>
              <a:ext uri="{FF2B5EF4-FFF2-40B4-BE49-F238E27FC236}">
                <a16:creationId xmlns:a16="http://schemas.microsoft.com/office/drawing/2014/main" id="{02328D4B-1E48-4A5F-A493-C4B0F80AD312}"/>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41DC0C7-DF11-428D-953E-7D8534EE8144}" type="slidenum">
              <a:rPr lang="en-MY" altLang="en-US"/>
              <a:pPr/>
              <a:t>‹#›</a:t>
            </a:fld>
            <a:endParaRPr lang="en-MY"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3C5897B9-B69D-4AB6-B38B-725AD8CE3749}"/>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7987" name="Rectangle 3">
            <a:extLst>
              <a:ext uri="{FF2B5EF4-FFF2-40B4-BE49-F238E27FC236}">
                <a16:creationId xmlns:a16="http://schemas.microsoft.com/office/drawing/2014/main" id="{3D2F5250-CA64-4251-BB94-B12F56E4788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7988" name="Rectangle 4">
            <a:extLst>
              <a:ext uri="{FF2B5EF4-FFF2-40B4-BE49-F238E27FC236}">
                <a16:creationId xmlns:a16="http://schemas.microsoft.com/office/drawing/2014/main" id="{FEC755E8-BBD7-46BD-8EA0-5BD6AC1B7E9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97989" name="Rectangle 5">
            <a:extLst>
              <a:ext uri="{FF2B5EF4-FFF2-40B4-BE49-F238E27FC236}">
                <a16:creationId xmlns:a16="http://schemas.microsoft.com/office/drawing/2014/main" id="{513E1FA7-0869-425C-950B-683C1D0202E2}"/>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MY" altLang="en-US"/>
              <a:t>Click to edit Master text styles</a:t>
            </a:r>
          </a:p>
          <a:p>
            <a:pPr lvl="1"/>
            <a:r>
              <a:rPr lang="en-MY" altLang="en-US"/>
              <a:t>Second level</a:t>
            </a:r>
          </a:p>
          <a:p>
            <a:pPr lvl="2"/>
            <a:r>
              <a:rPr lang="en-MY" altLang="en-US"/>
              <a:t>Third level</a:t>
            </a:r>
          </a:p>
          <a:p>
            <a:pPr lvl="3"/>
            <a:r>
              <a:rPr lang="en-MY" altLang="en-US"/>
              <a:t>Fourth level</a:t>
            </a:r>
          </a:p>
          <a:p>
            <a:pPr lvl="4"/>
            <a:r>
              <a:rPr lang="en-MY" altLang="en-US"/>
              <a:t>Fifth level</a:t>
            </a:r>
          </a:p>
        </p:txBody>
      </p:sp>
      <p:sp>
        <p:nvSpPr>
          <p:cNvPr id="297990" name="Rectangle 6">
            <a:extLst>
              <a:ext uri="{FF2B5EF4-FFF2-40B4-BE49-F238E27FC236}">
                <a16:creationId xmlns:a16="http://schemas.microsoft.com/office/drawing/2014/main" id="{3FE75875-6D8C-47A6-9F3B-83AF95C39DB8}"/>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7991" name="Rectangle 7">
            <a:extLst>
              <a:ext uri="{FF2B5EF4-FFF2-40B4-BE49-F238E27FC236}">
                <a16:creationId xmlns:a16="http://schemas.microsoft.com/office/drawing/2014/main" id="{DB2754EB-EB6E-47B0-87A6-89D5A99F210A}"/>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BFF03E6-D93C-4673-B38F-723B55140C03}" type="slidenum">
              <a:rPr lang="en-MY" altLang="en-US"/>
              <a:pPr/>
              <a:t>‹#›</a:t>
            </a:fld>
            <a:endParaRPr lang="en-MY"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4</a:t>
            </a:fld>
            <a:endParaRPr lang="en-MY" altLang="en-US"/>
          </a:p>
        </p:txBody>
      </p:sp>
    </p:spTree>
    <p:extLst>
      <p:ext uri="{BB962C8B-B14F-4D97-AF65-F5344CB8AC3E}">
        <p14:creationId xmlns:p14="http://schemas.microsoft.com/office/powerpoint/2010/main" val="2016153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64</a:t>
            </a:fld>
            <a:endParaRPr lang="en-MY" altLang="en-US"/>
          </a:p>
        </p:txBody>
      </p:sp>
    </p:spTree>
    <p:extLst>
      <p:ext uri="{BB962C8B-B14F-4D97-AF65-F5344CB8AC3E}">
        <p14:creationId xmlns:p14="http://schemas.microsoft.com/office/powerpoint/2010/main" val="803005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70</a:t>
            </a:fld>
            <a:endParaRPr lang="en-MY" altLang="en-US"/>
          </a:p>
        </p:txBody>
      </p:sp>
    </p:spTree>
    <p:extLst>
      <p:ext uri="{BB962C8B-B14F-4D97-AF65-F5344CB8AC3E}">
        <p14:creationId xmlns:p14="http://schemas.microsoft.com/office/powerpoint/2010/main" val="3899184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74</a:t>
            </a:fld>
            <a:endParaRPr lang="en-MY" altLang="en-US"/>
          </a:p>
        </p:txBody>
      </p:sp>
    </p:spTree>
    <p:extLst>
      <p:ext uri="{BB962C8B-B14F-4D97-AF65-F5344CB8AC3E}">
        <p14:creationId xmlns:p14="http://schemas.microsoft.com/office/powerpoint/2010/main" val="3769719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79</a:t>
            </a:fld>
            <a:endParaRPr lang="en-MY" altLang="en-US"/>
          </a:p>
        </p:txBody>
      </p:sp>
    </p:spTree>
    <p:extLst>
      <p:ext uri="{BB962C8B-B14F-4D97-AF65-F5344CB8AC3E}">
        <p14:creationId xmlns:p14="http://schemas.microsoft.com/office/powerpoint/2010/main" val="2578592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81</a:t>
            </a:fld>
            <a:endParaRPr lang="en-MY" altLang="en-US"/>
          </a:p>
        </p:txBody>
      </p:sp>
    </p:spTree>
    <p:extLst>
      <p:ext uri="{BB962C8B-B14F-4D97-AF65-F5344CB8AC3E}">
        <p14:creationId xmlns:p14="http://schemas.microsoft.com/office/powerpoint/2010/main" val="2071606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84</a:t>
            </a:fld>
            <a:endParaRPr lang="en-MY" altLang="en-US"/>
          </a:p>
        </p:txBody>
      </p:sp>
    </p:spTree>
    <p:extLst>
      <p:ext uri="{BB962C8B-B14F-4D97-AF65-F5344CB8AC3E}">
        <p14:creationId xmlns:p14="http://schemas.microsoft.com/office/powerpoint/2010/main" val="3758210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86</a:t>
            </a:fld>
            <a:endParaRPr lang="en-MY" altLang="en-US"/>
          </a:p>
        </p:txBody>
      </p:sp>
    </p:spTree>
    <p:extLst>
      <p:ext uri="{BB962C8B-B14F-4D97-AF65-F5344CB8AC3E}">
        <p14:creationId xmlns:p14="http://schemas.microsoft.com/office/powerpoint/2010/main" val="603867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88</a:t>
            </a:fld>
            <a:endParaRPr lang="en-MY" altLang="en-US"/>
          </a:p>
        </p:txBody>
      </p:sp>
    </p:spTree>
    <p:extLst>
      <p:ext uri="{BB962C8B-B14F-4D97-AF65-F5344CB8AC3E}">
        <p14:creationId xmlns:p14="http://schemas.microsoft.com/office/powerpoint/2010/main" val="2766234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92</a:t>
            </a:fld>
            <a:endParaRPr lang="en-MY" altLang="en-US"/>
          </a:p>
        </p:txBody>
      </p:sp>
    </p:spTree>
    <p:extLst>
      <p:ext uri="{BB962C8B-B14F-4D97-AF65-F5344CB8AC3E}">
        <p14:creationId xmlns:p14="http://schemas.microsoft.com/office/powerpoint/2010/main" val="3443063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P V Morgan model of IHRM</a:t>
            </a:r>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6</a:t>
            </a:fld>
            <a:endParaRPr lang="en-MY" altLang="en-US"/>
          </a:p>
        </p:txBody>
      </p:sp>
    </p:spTree>
    <p:extLst>
      <p:ext uri="{BB962C8B-B14F-4D97-AF65-F5344CB8AC3E}">
        <p14:creationId xmlns:p14="http://schemas.microsoft.com/office/powerpoint/2010/main" val="1860611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18</a:t>
            </a:fld>
            <a:endParaRPr lang="en-MY" altLang="en-US"/>
          </a:p>
        </p:txBody>
      </p:sp>
    </p:spTree>
    <p:extLst>
      <p:ext uri="{BB962C8B-B14F-4D97-AF65-F5344CB8AC3E}">
        <p14:creationId xmlns:p14="http://schemas.microsoft.com/office/powerpoint/2010/main" val="134029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23</a:t>
            </a:fld>
            <a:endParaRPr lang="en-MY" altLang="en-US"/>
          </a:p>
        </p:txBody>
      </p:sp>
    </p:spTree>
    <p:extLst>
      <p:ext uri="{BB962C8B-B14F-4D97-AF65-F5344CB8AC3E}">
        <p14:creationId xmlns:p14="http://schemas.microsoft.com/office/powerpoint/2010/main" val="2988831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27</a:t>
            </a:fld>
            <a:endParaRPr lang="en-MY" altLang="en-US"/>
          </a:p>
        </p:txBody>
      </p:sp>
    </p:spTree>
    <p:extLst>
      <p:ext uri="{BB962C8B-B14F-4D97-AF65-F5344CB8AC3E}">
        <p14:creationId xmlns:p14="http://schemas.microsoft.com/office/powerpoint/2010/main" val="515867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35</a:t>
            </a:fld>
            <a:endParaRPr lang="en-MY" altLang="en-US"/>
          </a:p>
        </p:txBody>
      </p:sp>
    </p:spTree>
    <p:extLst>
      <p:ext uri="{BB962C8B-B14F-4D97-AF65-F5344CB8AC3E}">
        <p14:creationId xmlns:p14="http://schemas.microsoft.com/office/powerpoint/2010/main" val="230346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40</a:t>
            </a:fld>
            <a:endParaRPr lang="en-MY" altLang="en-US"/>
          </a:p>
        </p:txBody>
      </p:sp>
    </p:spTree>
    <p:extLst>
      <p:ext uri="{BB962C8B-B14F-4D97-AF65-F5344CB8AC3E}">
        <p14:creationId xmlns:p14="http://schemas.microsoft.com/office/powerpoint/2010/main" val="2750273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54</a:t>
            </a:fld>
            <a:endParaRPr lang="en-MY" altLang="en-US"/>
          </a:p>
        </p:txBody>
      </p:sp>
    </p:spTree>
    <p:extLst>
      <p:ext uri="{BB962C8B-B14F-4D97-AF65-F5344CB8AC3E}">
        <p14:creationId xmlns:p14="http://schemas.microsoft.com/office/powerpoint/2010/main" val="80681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61</a:t>
            </a:fld>
            <a:endParaRPr lang="en-MY" altLang="en-US"/>
          </a:p>
        </p:txBody>
      </p:sp>
    </p:spTree>
    <p:extLst>
      <p:ext uri="{BB962C8B-B14F-4D97-AF65-F5344CB8AC3E}">
        <p14:creationId xmlns:p14="http://schemas.microsoft.com/office/powerpoint/2010/main" val="973808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63184" name="Group 16">
            <a:extLst>
              <a:ext uri="{FF2B5EF4-FFF2-40B4-BE49-F238E27FC236}">
                <a16:creationId xmlns:a16="http://schemas.microsoft.com/office/drawing/2014/main" id="{4AB0506D-1BB9-43FD-87B1-CA6CC3EBB62B}"/>
              </a:ext>
            </a:extLst>
          </p:cNvPr>
          <p:cNvGrpSpPr>
            <a:grpSpLocks/>
          </p:cNvGrpSpPr>
          <p:nvPr/>
        </p:nvGrpSpPr>
        <p:grpSpPr bwMode="auto">
          <a:xfrm>
            <a:off x="0" y="0"/>
            <a:ext cx="8763000" cy="5943600"/>
            <a:chOff x="0" y="0"/>
            <a:chExt cx="5520" cy="3744"/>
          </a:xfrm>
        </p:grpSpPr>
        <p:sp>
          <p:nvSpPr>
            <p:cNvPr id="263170" name="Rectangle 2">
              <a:extLst>
                <a:ext uri="{FF2B5EF4-FFF2-40B4-BE49-F238E27FC236}">
                  <a16:creationId xmlns:a16="http://schemas.microsoft.com/office/drawing/2014/main" id="{DB3E74AC-0346-4AA8-B6A1-FC43D263E139}"/>
                </a:ext>
              </a:extLst>
            </p:cNvPr>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3182" name="Group 14">
              <a:extLst>
                <a:ext uri="{FF2B5EF4-FFF2-40B4-BE49-F238E27FC236}">
                  <a16:creationId xmlns:a16="http://schemas.microsoft.com/office/drawing/2014/main" id="{B431F97A-7D51-4834-AA1A-0E5B0BD7C005}"/>
                </a:ext>
              </a:extLst>
            </p:cNvPr>
            <p:cNvGrpSpPr>
              <a:grpSpLocks/>
            </p:cNvGrpSpPr>
            <p:nvPr userDrawn="1"/>
          </p:nvGrpSpPr>
          <p:grpSpPr bwMode="auto">
            <a:xfrm>
              <a:off x="0" y="2208"/>
              <a:ext cx="5520" cy="1536"/>
              <a:chOff x="0" y="2208"/>
              <a:chExt cx="5520" cy="1536"/>
            </a:xfrm>
          </p:grpSpPr>
          <p:sp>
            <p:nvSpPr>
              <p:cNvPr id="263171" name="Rectangle 3">
                <a:extLst>
                  <a:ext uri="{FF2B5EF4-FFF2-40B4-BE49-F238E27FC236}">
                    <a16:creationId xmlns:a16="http://schemas.microsoft.com/office/drawing/2014/main" id="{7F61C18D-24CA-4869-B041-16B3D3EC05C2}"/>
                  </a:ext>
                </a:extLst>
              </p:cNvPr>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2" name="Rectangle 4">
                <a:extLst>
                  <a:ext uri="{FF2B5EF4-FFF2-40B4-BE49-F238E27FC236}">
                    <a16:creationId xmlns:a16="http://schemas.microsoft.com/office/drawing/2014/main" id="{3BC0C28E-3EB9-4013-8C16-202BEB3490BE}"/>
                  </a:ext>
                </a:extLst>
              </p:cNvPr>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8" name="Line 10">
                <a:extLst>
                  <a:ext uri="{FF2B5EF4-FFF2-40B4-BE49-F238E27FC236}">
                    <a16:creationId xmlns:a16="http://schemas.microsoft.com/office/drawing/2014/main" id="{15BAE4C6-E5CF-49A3-95B5-A93CB76CA2BF}"/>
                  </a:ext>
                </a:extLst>
              </p:cNvPr>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nvGrpSpPr>
            <p:cNvPr id="263183" name="Group 15">
              <a:extLst>
                <a:ext uri="{FF2B5EF4-FFF2-40B4-BE49-F238E27FC236}">
                  <a16:creationId xmlns:a16="http://schemas.microsoft.com/office/drawing/2014/main" id="{B4BB5748-80F5-4CF3-A71D-E0B7E6301197}"/>
                </a:ext>
              </a:extLst>
            </p:cNvPr>
            <p:cNvGrpSpPr>
              <a:grpSpLocks/>
            </p:cNvGrpSpPr>
            <p:nvPr userDrawn="1"/>
          </p:nvGrpSpPr>
          <p:grpSpPr bwMode="auto">
            <a:xfrm>
              <a:off x="400" y="336"/>
              <a:ext cx="5088" cy="192"/>
              <a:chOff x="400" y="336"/>
              <a:chExt cx="5088" cy="192"/>
            </a:xfrm>
          </p:grpSpPr>
          <p:sp>
            <p:nvSpPr>
              <p:cNvPr id="263179" name="Rectangle 11">
                <a:extLst>
                  <a:ext uri="{FF2B5EF4-FFF2-40B4-BE49-F238E27FC236}">
                    <a16:creationId xmlns:a16="http://schemas.microsoft.com/office/drawing/2014/main" id="{4956BFDE-12E5-4B36-8474-6C8A6756AF33}"/>
                  </a:ext>
                </a:extLst>
              </p:cNvPr>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80" name="Line 12">
                <a:extLst>
                  <a:ext uri="{FF2B5EF4-FFF2-40B4-BE49-F238E27FC236}">
                    <a16:creationId xmlns:a16="http://schemas.microsoft.com/office/drawing/2014/main" id="{AC5B5F60-1A27-4EE4-98D9-2A125E29808F}"/>
                  </a:ext>
                </a:extLst>
              </p:cNvPr>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3173" name="Rectangle 5">
            <a:extLst>
              <a:ext uri="{FF2B5EF4-FFF2-40B4-BE49-F238E27FC236}">
                <a16:creationId xmlns:a16="http://schemas.microsoft.com/office/drawing/2014/main" id="{5765E1FF-FE2D-42F5-834D-CD1DD5ED3DB2}"/>
              </a:ext>
            </a:extLst>
          </p:cNvPr>
          <p:cNvSpPr>
            <a:spLocks noGrp="1" noChangeArrowheads="1"/>
          </p:cNvSpPr>
          <p:nvPr>
            <p:ph type="ctrTitle"/>
          </p:nvPr>
        </p:nvSpPr>
        <p:spPr>
          <a:xfrm>
            <a:off x="2057400" y="1143000"/>
            <a:ext cx="6629400" cy="2209800"/>
          </a:xfrm>
        </p:spPr>
        <p:txBody>
          <a:bodyPr/>
          <a:lstStyle>
            <a:lvl1pPr>
              <a:defRPr sz="4800"/>
            </a:lvl1pPr>
          </a:lstStyle>
          <a:p>
            <a:pPr lvl="0"/>
            <a:r>
              <a:rPr lang="en-US" altLang="en-US" noProof="0"/>
              <a:t>Click to edit Master title style</a:t>
            </a:r>
            <a:endParaRPr lang="en-MY" altLang="en-US" noProof="0"/>
          </a:p>
        </p:txBody>
      </p:sp>
      <p:sp>
        <p:nvSpPr>
          <p:cNvPr id="263174" name="Rectangle 6">
            <a:extLst>
              <a:ext uri="{FF2B5EF4-FFF2-40B4-BE49-F238E27FC236}">
                <a16:creationId xmlns:a16="http://schemas.microsoft.com/office/drawing/2014/main" id="{FC7EA3C9-5184-48DB-93B0-B6160D53DD1E}"/>
              </a:ext>
            </a:extLst>
          </p:cNvPr>
          <p:cNvSpPr>
            <a:spLocks noGrp="1" noChangeArrowheads="1"/>
          </p:cNvSpPr>
          <p:nvPr>
            <p:ph type="subTitle" idx="1"/>
          </p:nvPr>
        </p:nvSpPr>
        <p:spPr>
          <a:xfrm>
            <a:off x="1371600" y="3962400"/>
            <a:ext cx="6858000" cy="1600200"/>
          </a:xfrm>
        </p:spPr>
        <p:txBody>
          <a:bodyPr anchor="ctr"/>
          <a:lstStyle>
            <a:lvl1pPr marL="0" indent="0" algn="ctr">
              <a:buFont typeface="Wingdings" panose="05000000000000000000" pitchFamily="2" charset="2"/>
              <a:buNone/>
              <a:defRPr/>
            </a:lvl1pPr>
          </a:lstStyle>
          <a:p>
            <a:pPr lvl="0"/>
            <a:r>
              <a:rPr lang="en-US" altLang="en-US" noProof="0"/>
              <a:t>Click to edit Master subtitle style</a:t>
            </a:r>
            <a:endParaRPr lang="en-MY" altLang="en-US" noProof="0"/>
          </a:p>
        </p:txBody>
      </p:sp>
      <p:sp>
        <p:nvSpPr>
          <p:cNvPr id="263175" name="Rectangle 7">
            <a:extLst>
              <a:ext uri="{FF2B5EF4-FFF2-40B4-BE49-F238E27FC236}">
                <a16:creationId xmlns:a16="http://schemas.microsoft.com/office/drawing/2014/main" id="{9FD068B2-2E46-4D7D-821C-D64B5709CA98}"/>
              </a:ext>
            </a:extLst>
          </p:cNvPr>
          <p:cNvSpPr>
            <a:spLocks noGrp="1" noChangeArrowheads="1"/>
          </p:cNvSpPr>
          <p:nvPr>
            <p:ph type="dt" sz="half" idx="2"/>
          </p:nvPr>
        </p:nvSpPr>
        <p:spPr>
          <a:xfrm>
            <a:off x="912813" y="6251575"/>
            <a:ext cx="1905000" cy="457200"/>
          </a:xfrm>
        </p:spPr>
        <p:txBody>
          <a:bodyPr/>
          <a:lstStyle>
            <a:lvl1pPr>
              <a:defRPr/>
            </a:lvl1pPr>
          </a:lstStyle>
          <a:p>
            <a:endParaRPr lang="en-MY" altLang="en-US"/>
          </a:p>
        </p:txBody>
      </p:sp>
      <p:sp>
        <p:nvSpPr>
          <p:cNvPr id="263176" name="Rectangle 8">
            <a:extLst>
              <a:ext uri="{FF2B5EF4-FFF2-40B4-BE49-F238E27FC236}">
                <a16:creationId xmlns:a16="http://schemas.microsoft.com/office/drawing/2014/main" id="{30451056-F381-4608-A0D3-81D730E16485}"/>
              </a:ext>
            </a:extLst>
          </p:cNvPr>
          <p:cNvSpPr>
            <a:spLocks noGrp="1" noChangeArrowheads="1"/>
          </p:cNvSpPr>
          <p:nvPr>
            <p:ph type="ftr" sz="quarter" idx="3"/>
          </p:nvPr>
        </p:nvSpPr>
        <p:spPr>
          <a:xfrm>
            <a:off x="3354388" y="6248400"/>
            <a:ext cx="2895600" cy="457200"/>
          </a:xfrm>
        </p:spPr>
        <p:txBody>
          <a:bodyPr/>
          <a:lstStyle>
            <a:lvl1pPr>
              <a:defRPr/>
            </a:lvl1pPr>
          </a:lstStyle>
          <a:p>
            <a:endParaRPr lang="en-MY" altLang="en-US"/>
          </a:p>
        </p:txBody>
      </p:sp>
      <p:sp>
        <p:nvSpPr>
          <p:cNvPr id="263177" name="Rectangle 9">
            <a:extLst>
              <a:ext uri="{FF2B5EF4-FFF2-40B4-BE49-F238E27FC236}">
                <a16:creationId xmlns:a16="http://schemas.microsoft.com/office/drawing/2014/main" id="{197A81A2-2E3F-4AD1-AA2D-837056E96063}"/>
              </a:ext>
            </a:extLst>
          </p:cNvPr>
          <p:cNvSpPr>
            <a:spLocks noGrp="1" noChangeArrowheads="1"/>
          </p:cNvSpPr>
          <p:nvPr>
            <p:ph type="sldNum" sz="quarter" idx="4"/>
          </p:nvPr>
        </p:nvSpPr>
        <p:spPr/>
        <p:txBody>
          <a:bodyPr/>
          <a:lstStyle>
            <a:lvl1pPr>
              <a:defRPr/>
            </a:lvl1pPr>
          </a:lstStyle>
          <a:p>
            <a:fld id="{8AE7E157-2D24-47E5-95A0-338FBF5A665B}" type="slidenum">
              <a:rPr lang="en-MY" altLang="en-US"/>
              <a:pPr/>
              <a:t>‹#›</a:t>
            </a:fld>
            <a:endParaRPr lang="en-MY"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ECB8D-3CCF-4F88-A80C-E4E317BF6B0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120E4D61-64FB-47EF-A235-783098D56C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FAC9A9A-55A9-4CE9-A97D-C023A478C727}"/>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E22BF401-9124-4FF9-B2FA-D9BC709BF832}"/>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644F9A71-BFCC-4696-97CC-6968B565E7D1}"/>
              </a:ext>
            </a:extLst>
          </p:cNvPr>
          <p:cNvSpPr>
            <a:spLocks noGrp="1"/>
          </p:cNvSpPr>
          <p:nvPr>
            <p:ph type="sldNum" sz="quarter" idx="12"/>
          </p:nvPr>
        </p:nvSpPr>
        <p:spPr/>
        <p:txBody>
          <a:bodyPr/>
          <a:lstStyle>
            <a:lvl1pPr>
              <a:defRPr/>
            </a:lvl1pPr>
          </a:lstStyle>
          <a:p>
            <a:fld id="{6EB78320-356D-46FB-B4DD-7B32F997E051}" type="slidenum">
              <a:rPr lang="en-MY" altLang="en-US"/>
              <a:pPr/>
              <a:t>‹#›</a:t>
            </a:fld>
            <a:endParaRPr lang="en-MY" altLang="en-US"/>
          </a:p>
        </p:txBody>
      </p:sp>
    </p:spTree>
    <p:extLst>
      <p:ext uri="{BB962C8B-B14F-4D97-AF65-F5344CB8AC3E}">
        <p14:creationId xmlns:p14="http://schemas.microsoft.com/office/powerpoint/2010/main" val="2396301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F8453-F631-4A39-A984-FDB8E4A73958}"/>
              </a:ext>
            </a:extLst>
          </p:cNvPr>
          <p:cNvSpPr>
            <a:spLocks noGrp="1"/>
          </p:cNvSpPr>
          <p:nvPr>
            <p:ph type="title" orient="vert"/>
          </p:nvPr>
        </p:nvSpPr>
        <p:spPr>
          <a:xfrm>
            <a:off x="6743700" y="277813"/>
            <a:ext cx="1943100" cy="5853112"/>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29282E11-C2A6-42A1-81E7-7889AAFE84D9}"/>
              </a:ext>
            </a:extLst>
          </p:cNvPr>
          <p:cNvSpPr>
            <a:spLocks noGrp="1"/>
          </p:cNvSpPr>
          <p:nvPr>
            <p:ph type="body" orient="vert" idx="1"/>
          </p:nvPr>
        </p:nvSpPr>
        <p:spPr>
          <a:xfrm>
            <a:off x="914400" y="277813"/>
            <a:ext cx="56769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57B17E3-3A04-4659-A762-A76013E3B2F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D062C327-B2CA-41D0-AE71-A2E99155CAEB}"/>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AB2E1794-0325-411D-A44F-5403185F7F12}"/>
              </a:ext>
            </a:extLst>
          </p:cNvPr>
          <p:cNvSpPr>
            <a:spLocks noGrp="1"/>
          </p:cNvSpPr>
          <p:nvPr>
            <p:ph type="sldNum" sz="quarter" idx="12"/>
          </p:nvPr>
        </p:nvSpPr>
        <p:spPr/>
        <p:txBody>
          <a:bodyPr/>
          <a:lstStyle>
            <a:lvl1pPr>
              <a:defRPr/>
            </a:lvl1pPr>
          </a:lstStyle>
          <a:p>
            <a:fld id="{D12A719B-8C4C-46F0-BF45-FADB735175CA}" type="slidenum">
              <a:rPr lang="en-MY" altLang="en-US"/>
              <a:pPr/>
              <a:t>‹#›</a:t>
            </a:fld>
            <a:endParaRPr lang="en-MY" altLang="en-US"/>
          </a:p>
        </p:txBody>
      </p:sp>
    </p:spTree>
    <p:extLst>
      <p:ext uri="{BB962C8B-B14F-4D97-AF65-F5344CB8AC3E}">
        <p14:creationId xmlns:p14="http://schemas.microsoft.com/office/powerpoint/2010/main" val="2420875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4D3FD-945F-4F28-A7B7-7BA244FFE637}"/>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53CD3ADD-7712-4694-AD96-7E6E312097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E9791174-9C88-4ADD-A5F6-A59DF46C4A7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00867182-CAB4-4FA1-B65E-A8A79472AFD9}"/>
              </a:ext>
            </a:extLst>
          </p:cNvPr>
          <p:cNvSpPr>
            <a:spLocks noGrp="1"/>
          </p:cNvSpPr>
          <p:nvPr>
            <p:ph type="ftr" sz="quarter" idx="11"/>
          </p:nvPr>
        </p:nvSpPr>
        <p:spPr/>
        <p:txBody>
          <a:bodyPr/>
          <a:lstStyle>
            <a:lvl1pPr>
              <a:defRPr/>
            </a:lvl1pPr>
          </a:lstStyle>
          <a:p>
            <a:endParaRPr lang="en-MY" altLang="en-US"/>
          </a:p>
        </p:txBody>
      </p:sp>
      <p:sp>
        <p:nvSpPr>
          <p:cNvPr id="7" name="Oval 6">
            <a:extLst>
              <a:ext uri="{FF2B5EF4-FFF2-40B4-BE49-F238E27FC236}">
                <a16:creationId xmlns:a16="http://schemas.microsoft.com/office/drawing/2014/main" id="{6B716DD0-C7D5-458E-81A7-040C92068931}"/>
              </a:ext>
            </a:extLst>
          </p:cNvPr>
          <p:cNvSpPr/>
          <p:nvPr userDrawn="1"/>
        </p:nvSpPr>
        <p:spPr>
          <a:xfrm>
            <a:off x="7601508" y="5569632"/>
            <a:ext cx="1224136" cy="1052736"/>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6" name="Slide Number Placeholder 5">
            <a:extLst>
              <a:ext uri="{FF2B5EF4-FFF2-40B4-BE49-F238E27FC236}">
                <a16:creationId xmlns:a16="http://schemas.microsoft.com/office/drawing/2014/main" id="{497604F7-EC6A-46C5-983F-9A33F3C6FD3F}"/>
              </a:ext>
            </a:extLst>
          </p:cNvPr>
          <p:cNvSpPr>
            <a:spLocks noGrp="1"/>
          </p:cNvSpPr>
          <p:nvPr>
            <p:ph type="sldNum" sz="quarter" idx="12"/>
          </p:nvPr>
        </p:nvSpPr>
        <p:spPr/>
        <p:txBody>
          <a:bodyPr/>
          <a:lstStyle>
            <a:lvl1pPr>
              <a:defRPr/>
            </a:lvl1pPr>
          </a:lstStyle>
          <a:p>
            <a:fld id="{5FD03B09-2FAE-4F4A-B1F2-475D2AECBCD7}" type="slidenum">
              <a:rPr lang="en-MY" altLang="en-US"/>
              <a:pPr/>
              <a:t>‹#›</a:t>
            </a:fld>
            <a:endParaRPr lang="en-MY" altLang="en-US"/>
          </a:p>
        </p:txBody>
      </p:sp>
    </p:spTree>
    <p:extLst>
      <p:ext uri="{BB962C8B-B14F-4D97-AF65-F5344CB8AC3E}">
        <p14:creationId xmlns:p14="http://schemas.microsoft.com/office/powerpoint/2010/main" val="111269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27359-26BB-4679-B28D-139294F22C1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4FB9B2A3-0D0E-4EDC-B116-AA580B78E9D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144EE233-82B1-4E6A-A1F4-A88F4B204B88}"/>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B691ECFF-CF2F-4EA9-94E9-BD744CCD1668}"/>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FB7CE33D-6D97-494D-8472-D1C31959ED07}"/>
              </a:ext>
            </a:extLst>
          </p:cNvPr>
          <p:cNvSpPr>
            <a:spLocks noGrp="1"/>
          </p:cNvSpPr>
          <p:nvPr>
            <p:ph type="sldNum" sz="quarter" idx="12"/>
          </p:nvPr>
        </p:nvSpPr>
        <p:spPr/>
        <p:txBody>
          <a:bodyPr/>
          <a:lstStyle>
            <a:lvl1pPr>
              <a:defRPr/>
            </a:lvl1pPr>
          </a:lstStyle>
          <a:p>
            <a:fld id="{06E3386E-6DD8-461E-84B0-934A35F5DF23}" type="slidenum">
              <a:rPr lang="en-MY" altLang="en-US"/>
              <a:pPr/>
              <a:t>‹#›</a:t>
            </a:fld>
            <a:endParaRPr lang="en-MY" altLang="en-US"/>
          </a:p>
        </p:txBody>
      </p:sp>
    </p:spTree>
    <p:extLst>
      <p:ext uri="{BB962C8B-B14F-4D97-AF65-F5344CB8AC3E}">
        <p14:creationId xmlns:p14="http://schemas.microsoft.com/office/powerpoint/2010/main" val="313390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848A-E9A4-4E0B-9C84-EA2059E6E6A2}"/>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CA4F2174-B551-402E-96FD-52AD5465376F}"/>
              </a:ext>
            </a:extLst>
          </p:cNvPr>
          <p:cNvSpPr>
            <a:spLocks noGrp="1"/>
          </p:cNvSpPr>
          <p:nvPr>
            <p:ph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156D050C-402F-449B-80FC-B22AE12880C5}"/>
              </a:ext>
            </a:extLst>
          </p:cNvPr>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04AB731F-B83B-4D49-ACD8-B28128CF33AD}"/>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94B7D890-E0B7-4F50-957A-CB40D7E6FEC4}"/>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DBDB76DC-95D7-4A2D-8663-6E4F2D8E525B}"/>
              </a:ext>
            </a:extLst>
          </p:cNvPr>
          <p:cNvSpPr>
            <a:spLocks noGrp="1"/>
          </p:cNvSpPr>
          <p:nvPr>
            <p:ph type="sldNum" sz="quarter" idx="12"/>
          </p:nvPr>
        </p:nvSpPr>
        <p:spPr/>
        <p:txBody>
          <a:bodyPr/>
          <a:lstStyle>
            <a:lvl1pPr>
              <a:defRPr/>
            </a:lvl1pPr>
          </a:lstStyle>
          <a:p>
            <a:fld id="{DD5B1549-B84C-458D-82BF-96A8EED31540}" type="slidenum">
              <a:rPr lang="en-MY" altLang="en-US"/>
              <a:pPr/>
              <a:t>‹#›</a:t>
            </a:fld>
            <a:endParaRPr lang="en-MY" altLang="en-US"/>
          </a:p>
        </p:txBody>
      </p:sp>
    </p:spTree>
    <p:extLst>
      <p:ext uri="{BB962C8B-B14F-4D97-AF65-F5344CB8AC3E}">
        <p14:creationId xmlns:p14="http://schemas.microsoft.com/office/powerpoint/2010/main" val="2895729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81973-2EDC-43DE-A663-AAFB711DB1F9}"/>
              </a:ext>
            </a:extLst>
          </p:cNvPr>
          <p:cNvSpPr>
            <a:spLocks noGrp="1"/>
          </p:cNvSpPr>
          <p:nvPr>
            <p:ph type="title"/>
          </p:nvPr>
        </p:nvSpPr>
        <p:spPr>
          <a:xfrm>
            <a:off x="630238" y="365125"/>
            <a:ext cx="78867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F7DF4A74-7EDA-46D3-85B6-7F5B01B42B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B218BD-61DF-4451-9B51-4FA6C3842B7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597CA3A6-651C-4CB0-BB19-67E7ADC970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E21A7E-9EC1-45E2-8573-1736F3A7CA4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EB730119-F831-4227-8B3E-C90FB1418D5F}"/>
              </a:ext>
            </a:extLst>
          </p:cNvPr>
          <p:cNvSpPr>
            <a:spLocks noGrp="1"/>
          </p:cNvSpPr>
          <p:nvPr>
            <p:ph type="dt" sz="half" idx="10"/>
          </p:nvPr>
        </p:nvSpPr>
        <p:spPr/>
        <p:txBody>
          <a:bodyPr/>
          <a:lstStyle>
            <a:lvl1pPr>
              <a:defRPr/>
            </a:lvl1pPr>
          </a:lstStyle>
          <a:p>
            <a:endParaRPr lang="en-MY" altLang="en-US"/>
          </a:p>
        </p:txBody>
      </p:sp>
      <p:sp>
        <p:nvSpPr>
          <p:cNvPr id="8" name="Footer Placeholder 7">
            <a:extLst>
              <a:ext uri="{FF2B5EF4-FFF2-40B4-BE49-F238E27FC236}">
                <a16:creationId xmlns:a16="http://schemas.microsoft.com/office/drawing/2014/main" id="{BBE2A844-7355-4D9C-B881-F4120201AA37}"/>
              </a:ext>
            </a:extLst>
          </p:cNvPr>
          <p:cNvSpPr>
            <a:spLocks noGrp="1"/>
          </p:cNvSpPr>
          <p:nvPr>
            <p:ph type="ftr" sz="quarter" idx="11"/>
          </p:nvPr>
        </p:nvSpPr>
        <p:spPr/>
        <p:txBody>
          <a:bodyPr/>
          <a:lstStyle>
            <a:lvl1pPr>
              <a:defRPr/>
            </a:lvl1pPr>
          </a:lstStyle>
          <a:p>
            <a:endParaRPr lang="en-MY" altLang="en-US"/>
          </a:p>
        </p:txBody>
      </p:sp>
      <p:sp>
        <p:nvSpPr>
          <p:cNvPr id="9" name="Slide Number Placeholder 8">
            <a:extLst>
              <a:ext uri="{FF2B5EF4-FFF2-40B4-BE49-F238E27FC236}">
                <a16:creationId xmlns:a16="http://schemas.microsoft.com/office/drawing/2014/main" id="{DE9A9282-951D-4A52-B4B4-BC58E636A723}"/>
              </a:ext>
            </a:extLst>
          </p:cNvPr>
          <p:cNvSpPr>
            <a:spLocks noGrp="1"/>
          </p:cNvSpPr>
          <p:nvPr>
            <p:ph type="sldNum" sz="quarter" idx="12"/>
          </p:nvPr>
        </p:nvSpPr>
        <p:spPr/>
        <p:txBody>
          <a:bodyPr/>
          <a:lstStyle>
            <a:lvl1pPr>
              <a:defRPr/>
            </a:lvl1pPr>
          </a:lstStyle>
          <a:p>
            <a:fld id="{6304C2B2-5332-4584-96F8-BD5E34E84840}" type="slidenum">
              <a:rPr lang="en-MY" altLang="en-US"/>
              <a:pPr/>
              <a:t>‹#›</a:t>
            </a:fld>
            <a:endParaRPr lang="en-MY" altLang="en-US"/>
          </a:p>
        </p:txBody>
      </p:sp>
    </p:spTree>
    <p:extLst>
      <p:ext uri="{BB962C8B-B14F-4D97-AF65-F5344CB8AC3E}">
        <p14:creationId xmlns:p14="http://schemas.microsoft.com/office/powerpoint/2010/main" val="1827571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1250C-2F5C-4DE9-AA27-AA243EB77BFE}"/>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9D577100-1DE8-4095-8793-6AC964255AAB}"/>
              </a:ext>
            </a:extLst>
          </p:cNvPr>
          <p:cNvSpPr>
            <a:spLocks noGrp="1"/>
          </p:cNvSpPr>
          <p:nvPr>
            <p:ph type="dt" sz="half" idx="10"/>
          </p:nvPr>
        </p:nvSpPr>
        <p:spPr/>
        <p:txBody>
          <a:bodyPr/>
          <a:lstStyle>
            <a:lvl1pPr>
              <a:defRPr/>
            </a:lvl1pPr>
          </a:lstStyle>
          <a:p>
            <a:endParaRPr lang="en-MY" altLang="en-US"/>
          </a:p>
        </p:txBody>
      </p:sp>
      <p:sp>
        <p:nvSpPr>
          <p:cNvPr id="4" name="Footer Placeholder 3">
            <a:extLst>
              <a:ext uri="{FF2B5EF4-FFF2-40B4-BE49-F238E27FC236}">
                <a16:creationId xmlns:a16="http://schemas.microsoft.com/office/drawing/2014/main" id="{064E0400-8BDB-4788-BB34-1F23EDCE7973}"/>
              </a:ext>
            </a:extLst>
          </p:cNvPr>
          <p:cNvSpPr>
            <a:spLocks noGrp="1"/>
          </p:cNvSpPr>
          <p:nvPr>
            <p:ph type="ftr" sz="quarter" idx="11"/>
          </p:nvPr>
        </p:nvSpPr>
        <p:spPr/>
        <p:txBody>
          <a:bodyPr/>
          <a:lstStyle>
            <a:lvl1pPr>
              <a:defRPr/>
            </a:lvl1pPr>
          </a:lstStyle>
          <a:p>
            <a:endParaRPr lang="en-MY" altLang="en-US"/>
          </a:p>
        </p:txBody>
      </p:sp>
      <p:sp>
        <p:nvSpPr>
          <p:cNvPr id="5" name="Slide Number Placeholder 4">
            <a:extLst>
              <a:ext uri="{FF2B5EF4-FFF2-40B4-BE49-F238E27FC236}">
                <a16:creationId xmlns:a16="http://schemas.microsoft.com/office/drawing/2014/main" id="{6954CE33-D154-45F2-B9D0-36E44F5E4469}"/>
              </a:ext>
            </a:extLst>
          </p:cNvPr>
          <p:cNvSpPr>
            <a:spLocks noGrp="1"/>
          </p:cNvSpPr>
          <p:nvPr>
            <p:ph type="sldNum" sz="quarter" idx="12"/>
          </p:nvPr>
        </p:nvSpPr>
        <p:spPr/>
        <p:txBody>
          <a:bodyPr/>
          <a:lstStyle>
            <a:lvl1pPr>
              <a:defRPr/>
            </a:lvl1pPr>
          </a:lstStyle>
          <a:p>
            <a:fld id="{80F651BF-149D-47E5-90AA-949720DAA3E3}" type="slidenum">
              <a:rPr lang="en-MY" altLang="en-US"/>
              <a:pPr/>
              <a:t>‹#›</a:t>
            </a:fld>
            <a:endParaRPr lang="en-MY" altLang="en-US"/>
          </a:p>
        </p:txBody>
      </p:sp>
    </p:spTree>
    <p:extLst>
      <p:ext uri="{BB962C8B-B14F-4D97-AF65-F5344CB8AC3E}">
        <p14:creationId xmlns:p14="http://schemas.microsoft.com/office/powerpoint/2010/main" val="3803685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BC7044-EEFF-43EC-858D-5CDA560BB26D}"/>
              </a:ext>
            </a:extLst>
          </p:cNvPr>
          <p:cNvSpPr>
            <a:spLocks noGrp="1"/>
          </p:cNvSpPr>
          <p:nvPr>
            <p:ph type="dt" sz="half" idx="10"/>
          </p:nvPr>
        </p:nvSpPr>
        <p:spPr/>
        <p:txBody>
          <a:bodyPr/>
          <a:lstStyle>
            <a:lvl1pPr>
              <a:defRPr/>
            </a:lvl1pPr>
          </a:lstStyle>
          <a:p>
            <a:endParaRPr lang="en-MY" altLang="en-US"/>
          </a:p>
        </p:txBody>
      </p:sp>
      <p:sp>
        <p:nvSpPr>
          <p:cNvPr id="3" name="Footer Placeholder 2">
            <a:extLst>
              <a:ext uri="{FF2B5EF4-FFF2-40B4-BE49-F238E27FC236}">
                <a16:creationId xmlns:a16="http://schemas.microsoft.com/office/drawing/2014/main" id="{89435D0D-8D68-4D6C-BD8D-544CD24388AD}"/>
              </a:ext>
            </a:extLst>
          </p:cNvPr>
          <p:cNvSpPr>
            <a:spLocks noGrp="1"/>
          </p:cNvSpPr>
          <p:nvPr>
            <p:ph type="ftr" sz="quarter" idx="11"/>
          </p:nvPr>
        </p:nvSpPr>
        <p:spPr/>
        <p:txBody>
          <a:bodyPr/>
          <a:lstStyle>
            <a:lvl1pPr>
              <a:defRPr/>
            </a:lvl1pPr>
          </a:lstStyle>
          <a:p>
            <a:endParaRPr lang="en-MY" altLang="en-US"/>
          </a:p>
        </p:txBody>
      </p:sp>
      <p:sp>
        <p:nvSpPr>
          <p:cNvPr id="4" name="Slide Number Placeholder 3">
            <a:extLst>
              <a:ext uri="{FF2B5EF4-FFF2-40B4-BE49-F238E27FC236}">
                <a16:creationId xmlns:a16="http://schemas.microsoft.com/office/drawing/2014/main" id="{6B7CFB2E-4C93-408B-B64C-3EDBC17A9808}"/>
              </a:ext>
            </a:extLst>
          </p:cNvPr>
          <p:cNvSpPr>
            <a:spLocks noGrp="1"/>
          </p:cNvSpPr>
          <p:nvPr>
            <p:ph type="sldNum" sz="quarter" idx="12"/>
          </p:nvPr>
        </p:nvSpPr>
        <p:spPr/>
        <p:txBody>
          <a:bodyPr/>
          <a:lstStyle>
            <a:lvl1pPr>
              <a:defRPr/>
            </a:lvl1pPr>
          </a:lstStyle>
          <a:p>
            <a:fld id="{4C1AB570-E4D9-407B-83A6-4A2C0F0BD468}" type="slidenum">
              <a:rPr lang="en-MY" altLang="en-US"/>
              <a:pPr/>
              <a:t>‹#›</a:t>
            </a:fld>
            <a:endParaRPr lang="en-MY" altLang="en-US"/>
          </a:p>
        </p:txBody>
      </p:sp>
    </p:spTree>
    <p:extLst>
      <p:ext uri="{BB962C8B-B14F-4D97-AF65-F5344CB8AC3E}">
        <p14:creationId xmlns:p14="http://schemas.microsoft.com/office/powerpoint/2010/main" val="284722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C8888-690E-4CCC-B511-B63AA80437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B380383F-24DE-4488-8F82-4DFF34EAF7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063FC0E0-EAFA-4E36-99DD-956AE4DC87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12339-B958-4319-9806-ADC5494C6411}"/>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BB54FECD-99C7-4D85-9969-B289AF035C7F}"/>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378E0A93-F831-42EC-BCB0-4F55445BAED4}"/>
              </a:ext>
            </a:extLst>
          </p:cNvPr>
          <p:cNvSpPr>
            <a:spLocks noGrp="1"/>
          </p:cNvSpPr>
          <p:nvPr>
            <p:ph type="sldNum" sz="quarter" idx="12"/>
          </p:nvPr>
        </p:nvSpPr>
        <p:spPr/>
        <p:txBody>
          <a:bodyPr/>
          <a:lstStyle>
            <a:lvl1pPr>
              <a:defRPr/>
            </a:lvl1pPr>
          </a:lstStyle>
          <a:p>
            <a:fld id="{F2F141F0-F36C-4A40-BCC7-91E755E48E59}" type="slidenum">
              <a:rPr lang="en-MY" altLang="en-US"/>
              <a:pPr/>
              <a:t>‹#›</a:t>
            </a:fld>
            <a:endParaRPr lang="en-MY" altLang="en-US"/>
          </a:p>
        </p:txBody>
      </p:sp>
    </p:spTree>
    <p:extLst>
      <p:ext uri="{BB962C8B-B14F-4D97-AF65-F5344CB8AC3E}">
        <p14:creationId xmlns:p14="http://schemas.microsoft.com/office/powerpoint/2010/main" val="326797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8DAF3-9335-45D4-B1A9-AAB20DB864D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39528128-520F-4834-BA0E-66CA2EE72E5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MY"/>
          </a:p>
        </p:txBody>
      </p:sp>
      <p:sp>
        <p:nvSpPr>
          <p:cNvPr id="4" name="Text Placeholder 3">
            <a:extLst>
              <a:ext uri="{FF2B5EF4-FFF2-40B4-BE49-F238E27FC236}">
                <a16:creationId xmlns:a16="http://schemas.microsoft.com/office/drawing/2014/main" id="{13B11D66-7574-42EF-BF8E-FD15DD56D39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D917F-59FF-42AD-9ACD-A53A91177E76}"/>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02730841-A9E1-4FD4-A23E-E9B9E5E39B1B}"/>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CEA85814-7E4B-4EB2-8981-ED13D0266358}"/>
              </a:ext>
            </a:extLst>
          </p:cNvPr>
          <p:cNvSpPr>
            <a:spLocks noGrp="1"/>
          </p:cNvSpPr>
          <p:nvPr>
            <p:ph type="sldNum" sz="quarter" idx="12"/>
          </p:nvPr>
        </p:nvSpPr>
        <p:spPr/>
        <p:txBody>
          <a:bodyPr/>
          <a:lstStyle>
            <a:lvl1pPr>
              <a:defRPr/>
            </a:lvl1pPr>
          </a:lstStyle>
          <a:p>
            <a:fld id="{2621B674-A359-402F-A12E-B0BD184C4F91}" type="slidenum">
              <a:rPr lang="en-MY" altLang="en-US"/>
              <a:pPr/>
              <a:t>‹#›</a:t>
            </a:fld>
            <a:endParaRPr lang="en-MY" altLang="en-US"/>
          </a:p>
        </p:txBody>
      </p:sp>
    </p:spTree>
    <p:extLst>
      <p:ext uri="{BB962C8B-B14F-4D97-AF65-F5344CB8AC3E}">
        <p14:creationId xmlns:p14="http://schemas.microsoft.com/office/powerpoint/2010/main" val="410927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2156" name="Group 12">
            <a:extLst>
              <a:ext uri="{FF2B5EF4-FFF2-40B4-BE49-F238E27FC236}">
                <a16:creationId xmlns:a16="http://schemas.microsoft.com/office/drawing/2014/main" id="{85AECFB5-FA86-48F4-8169-3D8BE10D97FC}"/>
              </a:ext>
            </a:extLst>
          </p:cNvPr>
          <p:cNvGrpSpPr>
            <a:grpSpLocks/>
          </p:cNvGrpSpPr>
          <p:nvPr/>
        </p:nvGrpSpPr>
        <p:grpSpPr bwMode="auto">
          <a:xfrm>
            <a:off x="0" y="0"/>
            <a:ext cx="8686800" cy="4876800"/>
            <a:chOff x="0" y="0"/>
            <a:chExt cx="5472" cy="3072"/>
          </a:xfrm>
        </p:grpSpPr>
        <p:sp>
          <p:nvSpPr>
            <p:cNvPr id="262147" name="Rectangle 3">
              <a:extLst>
                <a:ext uri="{FF2B5EF4-FFF2-40B4-BE49-F238E27FC236}">
                  <a16:creationId xmlns:a16="http://schemas.microsoft.com/office/drawing/2014/main" id="{15115F7A-9803-462B-9D75-8158A7228A46}"/>
                </a:ext>
              </a:extLst>
            </p:cNvPr>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2155" name="Group 11">
              <a:extLst>
                <a:ext uri="{FF2B5EF4-FFF2-40B4-BE49-F238E27FC236}">
                  <a16:creationId xmlns:a16="http://schemas.microsoft.com/office/drawing/2014/main" id="{5F9BFE9E-1063-497B-BF05-FD2B6B3C46B9}"/>
                </a:ext>
              </a:extLst>
            </p:cNvPr>
            <p:cNvGrpSpPr>
              <a:grpSpLocks/>
            </p:cNvGrpSpPr>
            <p:nvPr/>
          </p:nvGrpSpPr>
          <p:grpSpPr bwMode="auto">
            <a:xfrm>
              <a:off x="240" y="893"/>
              <a:ext cx="5232" cy="115"/>
              <a:chOff x="240" y="893"/>
              <a:chExt cx="5232" cy="115"/>
            </a:xfrm>
          </p:grpSpPr>
          <p:sp>
            <p:nvSpPr>
              <p:cNvPr id="262146" name="Rectangle 2">
                <a:extLst>
                  <a:ext uri="{FF2B5EF4-FFF2-40B4-BE49-F238E27FC236}">
                    <a16:creationId xmlns:a16="http://schemas.microsoft.com/office/drawing/2014/main" id="{8369DF3D-D8D7-426A-9BB9-8D4837776FFD}"/>
                  </a:ext>
                </a:extLst>
              </p:cNvPr>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2148" name="Line 4">
                <a:extLst>
                  <a:ext uri="{FF2B5EF4-FFF2-40B4-BE49-F238E27FC236}">
                    <a16:creationId xmlns:a16="http://schemas.microsoft.com/office/drawing/2014/main" id="{C8B636D1-CA2E-4EDD-BEED-A22FF8D6AF51}"/>
                  </a:ext>
                </a:extLst>
              </p:cNvPr>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2149" name="Rectangle 5">
            <a:extLst>
              <a:ext uri="{FF2B5EF4-FFF2-40B4-BE49-F238E27FC236}">
                <a16:creationId xmlns:a16="http://schemas.microsoft.com/office/drawing/2014/main" id="{B9F31691-F57E-4EFC-81BB-516A291C866B}"/>
              </a:ext>
            </a:extLst>
          </p:cNvPr>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MY" altLang="en-US"/>
          </a:p>
        </p:txBody>
      </p:sp>
      <p:sp>
        <p:nvSpPr>
          <p:cNvPr id="262150" name="Rectangle 6">
            <a:extLst>
              <a:ext uri="{FF2B5EF4-FFF2-40B4-BE49-F238E27FC236}">
                <a16:creationId xmlns:a16="http://schemas.microsoft.com/office/drawing/2014/main" id="{C9747ECA-CE77-4129-83C8-7AA45332345F}"/>
              </a:ext>
            </a:extLst>
          </p:cNvPr>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MY" altLang="en-US"/>
          </a:p>
        </p:txBody>
      </p:sp>
      <p:sp>
        <p:nvSpPr>
          <p:cNvPr id="262151" name="Rectangle 7">
            <a:extLst>
              <a:ext uri="{FF2B5EF4-FFF2-40B4-BE49-F238E27FC236}">
                <a16:creationId xmlns:a16="http://schemas.microsoft.com/office/drawing/2014/main" id="{A47A4E0B-2352-4457-A0C9-117E88F081B4}"/>
              </a:ext>
            </a:extLst>
          </p:cNvPr>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MY" altLang="en-US"/>
          </a:p>
        </p:txBody>
      </p:sp>
      <p:sp>
        <p:nvSpPr>
          <p:cNvPr id="262152" name="Rectangle 8">
            <a:extLst>
              <a:ext uri="{FF2B5EF4-FFF2-40B4-BE49-F238E27FC236}">
                <a16:creationId xmlns:a16="http://schemas.microsoft.com/office/drawing/2014/main" id="{E05E0549-52F7-4943-84C7-A079282FC95E}"/>
              </a:ext>
            </a:extLst>
          </p:cNvPr>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MY" altLang="en-US"/>
          </a:p>
        </p:txBody>
      </p:sp>
      <p:sp>
        <p:nvSpPr>
          <p:cNvPr id="262153" name="Rectangle 9">
            <a:extLst>
              <a:ext uri="{FF2B5EF4-FFF2-40B4-BE49-F238E27FC236}">
                <a16:creationId xmlns:a16="http://schemas.microsoft.com/office/drawing/2014/main" id="{84D18305-0ACB-41F6-A6FA-C6FFFD39978A}"/>
              </a:ext>
            </a:extLst>
          </p:cNvPr>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71A1CC28-32E2-43F2-AF6F-F9FC88A5E36B}" type="slidenum">
              <a:rPr lang="en-MY" altLang="en-US"/>
              <a:pPr/>
              <a:t>‹#›</a:t>
            </a:fld>
            <a:endParaRPr lang="en-MY" altLang="en-US"/>
          </a:p>
        </p:txBody>
      </p:sp>
      <p:sp>
        <p:nvSpPr>
          <p:cNvPr id="262154" name="Line 10">
            <a:extLst>
              <a:ext uri="{FF2B5EF4-FFF2-40B4-BE49-F238E27FC236}">
                <a16:creationId xmlns:a16="http://schemas.microsoft.com/office/drawing/2014/main" id="{621491F0-5384-4526-AF73-56C6DAA6CF85}"/>
              </a:ext>
            </a:extLst>
          </p:cNvPr>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4200" kern="1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Times New Roman" panose="02020603050405020304" pitchFamily="18" charset="0"/>
        </a:defRPr>
      </a:lvl2pPr>
      <a:lvl3pPr algn="l" rtl="0" eaLnBrk="1" fontAlgn="base" hangingPunct="1">
        <a:spcBef>
          <a:spcPct val="0"/>
        </a:spcBef>
        <a:spcAft>
          <a:spcPct val="0"/>
        </a:spcAft>
        <a:defRPr sz="4200">
          <a:solidFill>
            <a:schemeClr val="tx2"/>
          </a:solidFill>
          <a:latin typeface="Times New Roman" panose="02020603050405020304" pitchFamily="18" charset="0"/>
        </a:defRPr>
      </a:lvl3pPr>
      <a:lvl4pPr algn="l" rtl="0" eaLnBrk="1" fontAlgn="base" hangingPunct="1">
        <a:spcBef>
          <a:spcPct val="0"/>
        </a:spcBef>
        <a:spcAft>
          <a:spcPct val="0"/>
        </a:spcAft>
        <a:defRPr sz="4200">
          <a:solidFill>
            <a:schemeClr val="tx2"/>
          </a:solidFill>
          <a:latin typeface="Times New Roman" panose="02020603050405020304" pitchFamily="18" charset="0"/>
        </a:defRPr>
      </a:lvl4pPr>
      <a:lvl5pPr algn="l" rtl="0" eaLnBrk="1" fontAlgn="base" hangingPunct="1">
        <a:spcBef>
          <a:spcPct val="0"/>
        </a:spcBef>
        <a:spcAft>
          <a:spcPct val="0"/>
        </a:spcAft>
        <a:defRPr sz="4200">
          <a:solidFill>
            <a:schemeClr val="tx2"/>
          </a:solidFill>
          <a:latin typeface="Times New Roman" panose="02020603050405020304" pitchFamily="18" charset="0"/>
        </a:defRPr>
      </a:lvl5pPr>
      <a:lvl6pPr marL="457200" algn="l" rtl="0" eaLnBrk="1" fontAlgn="base" hangingPunct="1">
        <a:spcBef>
          <a:spcPct val="0"/>
        </a:spcBef>
        <a:spcAft>
          <a:spcPct val="0"/>
        </a:spcAft>
        <a:defRPr sz="4200">
          <a:solidFill>
            <a:schemeClr val="tx2"/>
          </a:solidFill>
          <a:latin typeface="Times New Roman" panose="02020603050405020304" pitchFamily="18" charset="0"/>
        </a:defRPr>
      </a:lvl6pPr>
      <a:lvl7pPr marL="914400" algn="l" rtl="0" eaLnBrk="1" fontAlgn="base" hangingPunct="1">
        <a:spcBef>
          <a:spcPct val="0"/>
        </a:spcBef>
        <a:spcAft>
          <a:spcPct val="0"/>
        </a:spcAft>
        <a:defRPr sz="4200">
          <a:solidFill>
            <a:schemeClr val="tx2"/>
          </a:solidFill>
          <a:latin typeface="Times New Roman" panose="02020603050405020304" pitchFamily="18" charset="0"/>
        </a:defRPr>
      </a:lvl7pPr>
      <a:lvl8pPr marL="1371600" algn="l" rtl="0" eaLnBrk="1" fontAlgn="base" hangingPunct="1">
        <a:spcBef>
          <a:spcPct val="0"/>
        </a:spcBef>
        <a:spcAft>
          <a:spcPct val="0"/>
        </a:spcAft>
        <a:defRPr sz="4200">
          <a:solidFill>
            <a:schemeClr val="tx2"/>
          </a:solidFill>
          <a:latin typeface="Times New Roman" panose="02020603050405020304" pitchFamily="18" charset="0"/>
        </a:defRPr>
      </a:lvl8pPr>
      <a:lvl9pPr marL="1828800" algn="l" rtl="0" eaLnBrk="1" fontAlgn="base" hangingPunct="1">
        <a:spcBef>
          <a:spcPct val="0"/>
        </a:spcBef>
        <a:spcAft>
          <a:spcPct val="0"/>
        </a:spcAft>
        <a:defRPr sz="4200">
          <a:solidFill>
            <a:schemeClr val="tx2"/>
          </a:solidFill>
          <a:latin typeface="Times New Roman" panose="02020603050405020304" pitchFamily="18" charset="0"/>
        </a:defRPr>
      </a:lvl9pPr>
    </p:titleStyle>
    <p:bodyStyle>
      <a:lvl1pPr marL="342900" indent="-342900" algn="l" rtl="0" eaLnBrk="1" fontAlgn="base" hangingPunct="1">
        <a:spcBef>
          <a:spcPct val="20000"/>
        </a:spcBef>
        <a:spcAft>
          <a:spcPct val="0"/>
        </a:spcAft>
        <a:buClr>
          <a:schemeClr val="folHlink"/>
        </a:buClr>
        <a:buSzPct val="90000"/>
        <a:buFont typeface="Wingdings" panose="05000000000000000000" pitchFamily="2" charset="2"/>
        <a:buChar char="n"/>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anose="05000000000000000000" pitchFamily="2" charset="2"/>
        <a:buChar char="n"/>
        <a:defRPr sz="26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folHlink"/>
        </a:buClr>
        <a:buSzPct val="55000"/>
        <a:buFont typeface="Wingdings" panose="05000000000000000000" pitchFamily="2" charset="2"/>
        <a:buChar char="n"/>
        <a:defRPr sz="23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74CD-402F-4B22-AC79-4EBBD3FFA854}"/>
              </a:ext>
            </a:extLst>
          </p:cNvPr>
          <p:cNvSpPr>
            <a:spLocks noGrp="1"/>
          </p:cNvSpPr>
          <p:nvPr>
            <p:ph type="ctrTitle"/>
          </p:nvPr>
        </p:nvSpPr>
        <p:spPr>
          <a:xfrm>
            <a:off x="1907704" y="1047192"/>
            <a:ext cx="6629400" cy="2209800"/>
          </a:xfrm>
        </p:spPr>
        <p:txBody>
          <a:bodyPr/>
          <a:lstStyle/>
          <a:p>
            <a:r>
              <a:rPr lang="en-MY" dirty="0"/>
              <a:t>GLOBAL MOBILITY - I</a:t>
            </a:r>
          </a:p>
        </p:txBody>
      </p:sp>
      <p:sp>
        <p:nvSpPr>
          <p:cNvPr id="3" name="Subtitle 2">
            <a:extLst>
              <a:ext uri="{FF2B5EF4-FFF2-40B4-BE49-F238E27FC236}">
                <a16:creationId xmlns:a16="http://schemas.microsoft.com/office/drawing/2014/main" id="{DDCD4EA5-C14F-41D1-894D-E0D3BD47E6E5}"/>
              </a:ext>
            </a:extLst>
          </p:cNvPr>
          <p:cNvSpPr>
            <a:spLocks noGrp="1"/>
          </p:cNvSpPr>
          <p:nvPr>
            <p:ph type="subTitle" idx="1"/>
          </p:nvPr>
        </p:nvSpPr>
        <p:spPr/>
        <p:txBody>
          <a:bodyPr/>
          <a:lstStyle/>
          <a:p>
            <a:r>
              <a:rPr lang="en-MY" dirty="0"/>
              <a:t>GPHR</a:t>
            </a:r>
          </a:p>
        </p:txBody>
      </p:sp>
      <p:pic>
        <p:nvPicPr>
          <p:cNvPr id="5" name="Picture 4">
            <a:extLst>
              <a:ext uri="{FF2B5EF4-FFF2-40B4-BE49-F238E27FC236}">
                <a16:creationId xmlns:a16="http://schemas.microsoft.com/office/drawing/2014/main" id="{3DDCF09F-D38D-405F-970B-7E4F0CC499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608" y="5373216"/>
            <a:ext cx="1347984" cy="1333278"/>
          </a:xfrm>
          <a:prstGeom prst="rect">
            <a:avLst/>
          </a:prstGeom>
        </p:spPr>
      </p:pic>
    </p:spTree>
    <p:extLst>
      <p:ext uri="{BB962C8B-B14F-4D97-AF65-F5344CB8AC3E}">
        <p14:creationId xmlns:p14="http://schemas.microsoft.com/office/powerpoint/2010/main" val="2133342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FC34-035D-46CD-A4DD-59B8C06E8837}"/>
              </a:ext>
            </a:extLst>
          </p:cNvPr>
          <p:cNvSpPr>
            <a:spLocks noGrp="1"/>
          </p:cNvSpPr>
          <p:nvPr>
            <p:ph type="title"/>
          </p:nvPr>
        </p:nvSpPr>
        <p:spPr/>
        <p:txBody>
          <a:bodyPr/>
          <a:lstStyle/>
          <a:p>
            <a:r>
              <a:rPr lang="en-MY" dirty="0"/>
              <a:t>Types of Employees</a:t>
            </a:r>
          </a:p>
        </p:txBody>
      </p:sp>
      <p:sp>
        <p:nvSpPr>
          <p:cNvPr id="3" name="Content Placeholder 2">
            <a:extLst>
              <a:ext uri="{FF2B5EF4-FFF2-40B4-BE49-F238E27FC236}">
                <a16:creationId xmlns:a16="http://schemas.microsoft.com/office/drawing/2014/main" id="{B5EF191C-7033-46BF-94BC-B7BE3D22DF29}"/>
              </a:ext>
            </a:extLst>
          </p:cNvPr>
          <p:cNvSpPr>
            <a:spLocks noGrp="1"/>
          </p:cNvSpPr>
          <p:nvPr>
            <p:ph idx="1"/>
          </p:nvPr>
        </p:nvSpPr>
        <p:spPr/>
        <p:txBody>
          <a:bodyPr/>
          <a:lstStyle/>
          <a:p>
            <a:pPr marL="514350" indent="-514350">
              <a:buFont typeface="+mj-lt"/>
              <a:buAutoNum type="arabicPeriod"/>
            </a:pPr>
            <a:r>
              <a:rPr lang="en-MY" b="1" dirty="0"/>
              <a:t>Parent-country nationals </a:t>
            </a:r>
            <a:r>
              <a:rPr lang="en-MY" dirty="0"/>
              <a:t>(PCNs) - Citizens of the organization's headquarters country who reside and work abroad with the intent of returning to the home country.</a:t>
            </a:r>
          </a:p>
          <a:p>
            <a:pPr marL="514350" indent="-514350">
              <a:buFont typeface="+mj-lt"/>
              <a:buAutoNum type="arabicPeriod"/>
            </a:pPr>
            <a:r>
              <a:rPr lang="en-MY" b="1" dirty="0"/>
              <a:t>Third-country nationals </a:t>
            </a:r>
            <a:r>
              <a:rPr lang="en-MY" dirty="0"/>
              <a:t>(TCNs) - Employees who are citizens of countries other than where they work or where the organization’s headquarters resides.</a:t>
            </a:r>
          </a:p>
          <a:p>
            <a:pPr marL="514350" indent="-514350">
              <a:buFont typeface="+mj-lt"/>
              <a:buAutoNum type="arabicPeriod"/>
            </a:pPr>
            <a:r>
              <a:rPr lang="en-MY" b="1" dirty="0"/>
              <a:t>Host-country nationals </a:t>
            </a:r>
            <a:r>
              <a:rPr lang="en-MY" dirty="0"/>
              <a:t>(HCNs) or local nationals Employees working in their own country.</a:t>
            </a:r>
          </a:p>
        </p:txBody>
      </p:sp>
    </p:spTree>
    <p:extLst>
      <p:ext uri="{BB962C8B-B14F-4D97-AF65-F5344CB8AC3E}">
        <p14:creationId xmlns:p14="http://schemas.microsoft.com/office/powerpoint/2010/main" val="4331402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1501-46EC-4FE4-9A16-38D7C4322904}"/>
              </a:ext>
            </a:extLst>
          </p:cNvPr>
          <p:cNvSpPr>
            <a:spLocks noGrp="1"/>
          </p:cNvSpPr>
          <p:nvPr>
            <p:ph type="title"/>
          </p:nvPr>
        </p:nvSpPr>
        <p:spPr/>
        <p:txBody>
          <a:bodyPr/>
          <a:lstStyle/>
          <a:p>
            <a:r>
              <a:rPr lang="en-MY" dirty="0"/>
              <a:t>Measures of Global Assignment</a:t>
            </a:r>
          </a:p>
        </p:txBody>
      </p:sp>
      <p:pic>
        <p:nvPicPr>
          <p:cNvPr id="5" name="Picture 4">
            <a:extLst>
              <a:ext uri="{FF2B5EF4-FFF2-40B4-BE49-F238E27FC236}">
                <a16:creationId xmlns:a16="http://schemas.microsoft.com/office/drawing/2014/main" id="{A53E55D2-2562-4025-AF3A-12513178B4D3}"/>
              </a:ext>
            </a:extLst>
          </p:cNvPr>
          <p:cNvPicPr>
            <a:picLocks noChangeAspect="1"/>
          </p:cNvPicPr>
          <p:nvPr/>
        </p:nvPicPr>
        <p:blipFill>
          <a:blip r:embed="rId2"/>
          <a:stretch>
            <a:fillRect/>
          </a:stretch>
        </p:blipFill>
        <p:spPr>
          <a:xfrm>
            <a:off x="1433512" y="1912937"/>
            <a:ext cx="6734175" cy="4667250"/>
          </a:xfrm>
          <a:prstGeom prst="rect">
            <a:avLst/>
          </a:prstGeom>
        </p:spPr>
      </p:pic>
    </p:spTree>
    <p:extLst>
      <p:ext uri="{BB962C8B-B14F-4D97-AF65-F5344CB8AC3E}">
        <p14:creationId xmlns:p14="http://schemas.microsoft.com/office/powerpoint/2010/main" val="27056852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F31DE-17D6-4E72-9D4B-E69C49E33CD8}"/>
              </a:ext>
            </a:extLst>
          </p:cNvPr>
          <p:cNvSpPr>
            <a:spLocks noGrp="1"/>
          </p:cNvSpPr>
          <p:nvPr>
            <p:ph type="title"/>
          </p:nvPr>
        </p:nvSpPr>
        <p:spPr/>
        <p:txBody>
          <a:bodyPr/>
          <a:lstStyle/>
          <a:p>
            <a:endParaRPr lang="en-MY"/>
          </a:p>
        </p:txBody>
      </p:sp>
      <p:sp>
        <p:nvSpPr>
          <p:cNvPr id="3" name="Content Placeholder 2">
            <a:extLst>
              <a:ext uri="{FF2B5EF4-FFF2-40B4-BE49-F238E27FC236}">
                <a16:creationId xmlns:a16="http://schemas.microsoft.com/office/drawing/2014/main" id="{681D0148-1FB4-42E1-BA02-59E5929DEAA6}"/>
              </a:ext>
            </a:extLst>
          </p:cNvPr>
          <p:cNvSpPr>
            <a:spLocks noGrp="1"/>
          </p:cNvSpPr>
          <p:nvPr>
            <p:ph idx="1"/>
          </p:nvPr>
        </p:nvSpPr>
        <p:spPr/>
        <p:txBody>
          <a:bodyPr/>
          <a:lstStyle/>
          <a:p>
            <a:r>
              <a:rPr lang="en-MY" sz="3600" dirty="0"/>
              <a:t>Questions</a:t>
            </a:r>
          </a:p>
        </p:txBody>
      </p:sp>
    </p:spTree>
    <p:extLst>
      <p:ext uri="{BB962C8B-B14F-4D97-AF65-F5344CB8AC3E}">
        <p14:creationId xmlns:p14="http://schemas.microsoft.com/office/powerpoint/2010/main" val="3379520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9B26-3058-47F8-B13A-05916E802168}"/>
              </a:ext>
            </a:extLst>
          </p:cNvPr>
          <p:cNvSpPr>
            <a:spLocks noGrp="1"/>
          </p:cNvSpPr>
          <p:nvPr>
            <p:ph type="title"/>
          </p:nvPr>
        </p:nvSpPr>
        <p:spPr/>
        <p:txBody>
          <a:bodyPr/>
          <a:lstStyle/>
          <a:p>
            <a:r>
              <a:rPr lang="en-MY" dirty="0"/>
              <a:t>Parent Country National (PCN)</a:t>
            </a:r>
          </a:p>
        </p:txBody>
      </p:sp>
      <p:pic>
        <p:nvPicPr>
          <p:cNvPr id="5" name="Picture 4">
            <a:extLst>
              <a:ext uri="{FF2B5EF4-FFF2-40B4-BE49-F238E27FC236}">
                <a16:creationId xmlns:a16="http://schemas.microsoft.com/office/drawing/2014/main" id="{CEAB59AB-4F94-45D4-AA6E-182AEB3995EF}"/>
              </a:ext>
            </a:extLst>
          </p:cNvPr>
          <p:cNvPicPr>
            <a:picLocks noChangeAspect="1"/>
          </p:cNvPicPr>
          <p:nvPr/>
        </p:nvPicPr>
        <p:blipFill>
          <a:blip r:embed="rId2"/>
          <a:stretch>
            <a:fillRect/>
          </a:stretch>
        </p:blipFill>
        <p:spPr>
          <a:xfrm>
            <a:off x="1043608" y="1628800"/>
            <a:ext cx="6534150" cy="4800600"/>
          </a:xfrm>
          <a:prstGeom prst="rect">
            <a:avLst/>
          </a:prstGeom>
        </p:spPr>
      </p:pic>
    </p:spTree>
    <p:extLst>
      <p:ext uri="{BB962C8B-B14F-4D97-AF65-F5344CB8AC3E}">
        <p14:creationId xmlns:p14="http://schemas.microsoft.com/office/powerpoint/2010/main" val="3917846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7F49-5360-4407-8E31-C0801DE289BB}"/>
              </a:ext>
            </a:extLst>
          </p:cNvPr>
          <p:cNvSpPr>
            <a:spLocks noGrp="1"/>
          </p:cNvSpPr>
          <p:nvPr>
            <p:ph type="title"/>
          </p:nvPr>
        </p:nvSpPr>
        <p:spPr/>
        <p:txBody>
          <a:bodyPr/>
          <a:lstStyle/>
          <a:p>
            <a:r>
              <a:rPr lang="en-MY" dirty="0"/>
              <a:t>Host Country National</a:t>
            </a:r>
          </a:p>
        </p:txBody>
      </p:sp>
      <p:pic>
        <p:nvPicPr>
          <p:cNvPr id="5" name="Picture 4">
            <a:extLst>
              <a:ext uri="{FF2B5EF4-FFF2-40B4-BE49-F238E27FC236}">
                <a16:creationId xmlns:a16="http://schemas.microsoft.com/office/drawing/2014/main" id="{9BB4547C-4E64-4DB6-B5DA-A616AE1A0CEE}"/>
              </a:ext>
            </a:extLst>
          </p:cNvPr>
          <p:cNvPicPr>
            <a:picLocks noChangeAspect="1"/>
          </p:cNvPicPr>
          <p:nvPr/>
        </p:nvPicPr>
        <p:blipFill>
          <a:blip r:embed="rId2"/>
          <a:stretch>
            <a:fillRect/>
          </a:stretch>
        </p:blipFill>
        <p:spPr>
          <a:xfrm>
            <a:off x="1020002" y="2532112"/>
            <a:ext cx="7666798" cy="3540224"/>
          </a:xfrm>
          <a:prstGeom prst="rect">
            <a:avLst/>
          </a:prstGeom>
        </p:spPr>
      </p:pic>
      <p:sp>
        <p:nvSpPr>
          <p:cNvPr id="6" name="TextBox 5">
            <a:extLst>
              <a:ext uri="{FF2B5EF4-FFF2-40B4-BE49-F238E27FC236}">
                <a16:creationId xmlns:a16="http://schemas.microsoft.com/office/drawing/2014/main" id="{52B6FE11-BFDE-40C6-8262-71C79F231ED9}"/>
              </a:ext>
            </a:extLst>
          </p:cNvPr>
          <p:cNvSpPr txBox="1"/>
          <p:nvPr/>
        </p:nvSpPr>
        <p:spPr>
          <a:xfrm>
            <a:off x="2123728" y="1844824"/>
            <a:ext cx="2808312" cy="369332"/>
          </a:xfrm>
          <a:prstGeom prst="rect">
            <a:avLst/>
          </a:prstGeom>
          <a:noFill/>
        </p:spPr>
        <p:txBody>
          <a:bodyPr wrap="square" rtlCol="0">
            <a:spAutoFit/>
          </a:bodyPr>
          <a:lstStyle/>
          <a:p>
            <a:pPr algn="ctr"/>
            <a:r>
              <a:rPr lang="en-MY" b="1" dirty="0"/>
              <a:t>Advantages</a:t>
            </a:r>
          </a:p>
        </p:txBody>
      </p:sp>
      <p:sp>
        <p:nvSpPr>
          <p:cNvPr id="7" name="TextBox 6">
            <a:extLst>
              <a:ext uri="{FF2B5EF4-FFF2-40B4-BE49-F238E27FC236}">
                <a16:creationId xmlns:a16="http://schemas.microsoft.com/office/drawing/2014/main" id="{D8768E62-A129-494C-8E40-30657B3F827A}"/>
              </a:ext>
            </a:extLst>
          </p:cNvPr>
          <p:cNvSpPr txBox="1"/>
          <p:nvPr/>
        </p:nvSpPr>
        <p:spPr>
          <a:xfrm>
            <a:off x="5508104" y="1844824"/>
            <a:ext cx="2808312" cy="369332"/>
          </a:xfrm>
          <a:prstGeom prst="rect">
            <a:avLst/>
          </a:prstGeom>
          <a:noFill/>
        </p:spPr>
        <p:txBody>
          <a:bodyPr wrap="square" rtlCol="0">
            <a:spAutoFit/>
          </a:bodyPr>
          <a:lstStyle/>
          <a:p>
            <a:pPr algn="ctr"/>
            <a:r>
              <a:rPr lang="en-MY" b="1" dirty="0"/>
              <a:t>Disadvantages</a:t>
            </a:r>
          </a:p>
        </p:txBody>
      </p:sp>
    </p:spTree>
    <p:extLst>
      <p:ext uri="{BB962C8B-B14F-4D97-AF65-F5344CB8AC3E}">
        <p14:creationId xmlns:p14="http://schemas.microsoft.com/office/powerpoint/2010/main" val="3716550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9535B-8B6C-41CF-9490-D63B2E0328EF}"/>
              </a:ext>
            </a:extLst>
          </p:cNvPr>
          <p:cNvSpPr>
            <a:spLocks noGrp="1"/>
          </p:cNvSpPr>
          <p:nvPr>
            <p:ph type="title"/>
          </p:nvPr>
        </p:nvSpPr>
        <p:spPr/>
        <p:txBody>
          <a:bodyPr/>
          <a:lstStyle/>
          <a:p>
            <a:r>
              <a:rPr lang="en-MY" dirty="0"/>
              <a:t>Third Country Nationals</a:t>
            </a:r>
          </a:p>
        </p:txBody>
      </p:sp>
      <p:pic>
        <p:nvPicPr>
          <p:cNvPr id="5" name="Picture 4">
            <a:extLst>
              <a:ext uri="{FF2B5EF4-FFF2-40B4-BE49-F238E27FC236}">
                <a16:creationId xmlns:a16="http://schemas.microsoft.com/office/drawing/2014/main" id="{29363732-2EE7-4831-B4AE-B14BDB0F5ED3}"/>
              </a:ext>
            </a:extLst>
          </p:cNvPr>
          <p:cNvPicPr>
            <a:picLocks noChangeAspect="1"/>
          </p:cNvPicPr>
          <p:nvPr/>
        </p:nvPicPr>
        <p:blipFill>
          <a:blip r:embed="rId2"/>
          <a:stretch>
            <a:fillRect/>
          </a:stretch>
        </p:blipFill>
        <p:spPr>
          <a:xfrm>
            <a:off x="928003" y="2348880"/>
            <a:ext cx="8044264" cy="4104456"/>
          </a:xfrm>
          <a:prstGeom prst="rect">
            <a:avLst/>
          </a:prstGeom>
        </p:spPr>
      </p:pic>
      <p:sp>
        <p:nvSpPr>
          <p:cNvPr id="6" name="TextBox 5">
            <a:extLst>
              <a:ext uri="{FF2B5EF4-FFF2-40B4-BE49-F238E27FC236}">
                <a16:creationId xmlns:a16="http://schemas.microsoft.com/office/drawing/2014/main" id="{2FCA9294-ABF1-4FB9-9199-2CBC27CFEE0C}"/>
              </a:ext>
            </a:extLst>
          </p:cNvPr>
          <p:cNvSpPr txBox="1"/>
          <p:nvPr/>
        </p:nvSpPr>
        <p:spPr>
          <a:xfrm>
            <a:off x="2123728" y="1844824"/>
            <a:ext cx="2808312" cy="369332"/>
          </a:xfrm>
          <a:prstGeom prst="rect">
            <a:avLst/>
          </a:prstGeom>
          <a:noFill/>
        </p:spPr>
        <p:txBody>
          <a:bodyPr wrap="square" rtlCol="0">
            <a:spAutoFit/>
          </a:bodyPr>
          <a:lstStyle/>
          <a:p>
            <a:pPr algn="ctr"/>
            <a:r>
              <a:rPr lang="en-MY" b="1" dirty="0"/>
              <a:t>Advantages</a:t>
            </a:r>
          </a:p>
        </p:txBody>
      </p:sp>
      <p:sp>
        <p:nvSpPr>
          <p:cNvPr id="7" name="TextBox 6">
            <a:extLst>
              <a:ext uri="{FF2B5EF4-FFF2-40B4-BE49-F238E27FC236}">
                <a16:creationId xmlns:a16="http://schemas.microsoft.com/office/drawing/2014/main" id="{6E19A5EF-B18F-4CE1-96F6-64B24977E01E}"/>
              </a:ext>
            </a:extLst>
          </p:cNvPr>
          <p:cNvSpPr txBox="1"/>
          <p:nvPr/>
        </p:nvSpPr>
        <p:spPr>
          <a:xfrm>
            <a:off x="5508104" y="1844824"/>
            <a:ext cx="2808312" cy="369332"/>
          </a:xfrm>
          <a:prstGeom prst="rect">
            <a:avLst/>
          </a:prstGeom>
          <a:noFill/>
        </p:spPr>
        <p:txBody>
          <a:bodyPr wrap="square" rtlCol="0">
            <a:spAutoFit/>
          </a:bodyPr>
          <a:lstStyle/>
          <a:p>
            <a:pPr algn="ctr"/>
            <a:r>
              <a:rPr lang="en-MY" b="1" dirty="0"/>
              <a:t>Disadvantages</a:t>
            </a:r>
          </a:p>
        </p:txBody>
      </p:sp>
    </p:spTree>
    <p:extLst>
      <p:ext uri="{BB962C8B-B14F-4D97-AF65-F5344CB8AC3E}">
        <p14:creationId xmlns:p14="http://schemas.microsoft.com/office/powerpoint/2010/main" val="4113791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Staffing Approaches</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r>
              <a:rPr lang="en-MY" dirty="0"/>
              <a:t>MNCs following a polycentric staffing policy would prefer to appoint host country nationals (HCNs).</a:t>
            </a:r>
          </a:p>
          <a:p>
            <a:r>
              <a:rPr lang="en-MY"/>
              <a:t>Firms </a:t>
            </a:r>
            <a:r>
              <a:rPr lang="en-MY" dirty="0"/>
              <a:t>with a geocentric staffing policy would simply appoint the best person; regardless of his/her nationality and that could include third country nationals (TCNs).</a:t>
            </a:r>
          </a:p>
        </p:txBody>
      </p:sp>
    </p:spTree>
    <p:extLst>
      <p:ext uri="{BB962C8B-B14F-4D97-AF65-F5344CB8AC3E}">
        <p14:creationId xmlns:p14="http://schemas.microsoft.com/office/powerpoint/2010/main" val="2394190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A7F4-3B50-426E-9D0C-1746A8F07267}"/>
              </a:ext>
            </a:extLst>
          </p:cNvPr>
          <p:cNvSpPr>
            <a:spLocks noGrp="1"/>
          </p:cNvSpPr>
          <p:nvPr>
            <p:ph type="title"/>
          </p:nvPr>
        </p:nvSpPr>
        <p:spPr/>
        <p:txBody>
          <a:bodyPr/>
          <a:lstStyle/>
          <a:p>
            <a:r>
              <a:rPr lang="en-MY" dirty="0"/>
              <a:t>Other Global Workforces</a:t>
            </a:r>
          </a:p>
        </p:txBody>
      </p:sp>
      <p:sp>
        <p:nvSpPr>
          <p:cNvPr id="3" name="Content Placeholder 2">
            <a:extLst>
              <a:ext uri="{FF2B5EF4-FFF2-40B4-BE49-F238E27FC236}">
                <a16:creationId xmlns:a16="http://schemas.microsoft.com/office/drawing/2014/main" id="{47216DDE-F21F-4A23-9983-8338DDF36808}"/>
              </a:ext>
            </a:extLst>
          </p:cNvPr>
          <p:cNvSpPr>
            <a:spLocks noGrp="1"/>
          </p:cNvSpPr>
          <p:nvPr>
            <p:ph idx="1"/>
          </p:nvPr>
        </p:nvSpPr>
        <p:spPr>
          <a:xfrm>
            <a:off x="685800" y="1556792"/>
            <a:ext cx="8001000" cy="4530725"/>
          </a:xfrm>
        </p:spPr>
        <p:txBody>
          <a:bodyPr/>
          <a:lstStyle/>
          <a:p>
            <a:r>
              <a:rPr lang="en-MY" sz="2400" b="1" dirty="0"/>
              <a:t>Expatriates of host country origin / returnees </a:t>
            </a:r>
            <a:r>
              <a:rPr lang="en-MY" sz="2400" dirty="0"/>
              <a:t>– Permanent resident of the parent country but belongs to ethnicity of the host country and is hired and/or transferred by the parent country organization to the host location on a temporary assignment or permanent transfer.</a:t>
            </a:r>
          </a:p>
          <a:p>
            <a:r>
              <a:rPr lang="en-MY" sz="2400" b="1" dirty="0"/>
              <a:t>Foreign executives in local organizations </a:t>
            </a:r>
            <a:r>
              <a:rPr lang="en-MY" sz="2400" dirty="0"/>
              <a:t>– Foreign individuals at the executive level who hold local managerial positions supervising HCNs in local organizations where these organizations have their headquarters.</a:t>
            </a:r>
          </a:p>
          <a:p>
            <a:r>
              <a:rPr lang="en-MY" sz="2400" b="1" dirty="0"/>
              <a:t>Localized expatriates </a:t>
            </a:r>
            <a:r>
              <a:rPr lang="en-MY" sz="2400" dirty="0"/>
              <a:t>– Expatriates that originate from a home-country and are localized in the host-country.</a:t>
            </a:r>
          </a:p>
        </p:txBody>
      </p:sp>
    </p:spTree>
    <p:extLst>
      <p:ext uri="{BB962C8B-B14F-4D97-AF65-F5344CB8AC3E}">
        <p14:creationId xmlns:p14="http://schemas.microsoft.com/office/powerpoint/2010/main" val="1099449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8F7B-5145-4DA0-999E-3654EFFAF662}"/>
              </a:ext>
            </a:extLst>
          </p:cNvPr>
          <p:cNvSpPr>
            <a:spLocks noGrp="1"/>
          </p:cNvSpPr>
          <p:nvPr>
            <p:ph type="title"/>
          </p:nvPr>
        </p:nvSpPr>
        <p:spPr/>
        <p:txBody>
          <a:bodyPr/>
          <a:lstStyle/>
          <a:p>
            <a:r>
              <a:rPr lang="en-MY" dirty="0"/>
              <a:t>Poll Question # 1</a:t>
            </a:r>
          </a:p>
        </p:txBody>
      </p:sp>
      <p:sp>
        <p:nvSpPr>
          <p:cNvPr id="3" name="Content Placeholder 2">
            <a:extLst>
              <a:ext uri="{FF2B5EF4-FFF2-40B4-BE49-F238E27FC236}">
                <a16:creationId xmlns:a16="http://schemas.microsoft.com/office/drawing/2014/main" id="{9D43694D-BECC-4E6F-ADD3-AB3CF2C61764}"/>
              </a:ext>
            </a:extLst>
          </p:cNvPr>
          <p:cNvSpPr>
            <a:spLocks noGrp="1"/>
          </p:cNvSpPr>
          <p:nvPr>
            <p:ph idx="1"/>
          </p:nvPr>
        </p:nvSpPr>
        <p:spPr/>
        <p:txBody>
          <a:bodyPr/>
          <a:lstStyle/>
          <a:p>
            <a:pPr marL="0" indent="0">
              <a:buNone/>
            </a:pPr>
            <a:r>
              <a:rPr lang="en-MY" dirty="0"/>
              <a:t>What is the preferred term for local nationals (not working in the headquarters country) who go on international assignments to other than headquarters?</a:t>
            </a:r>
          </a:p>
          <a:p>
            <a:pPr marL="514350" indent="-514350">
              <a:buFont typeface="+mj-lt"/>
              <a:buAutoNum type="alphaUcPeriod"/>
            </a:pPr>
            <a:r>
              <a:rPr lang="en-MY" dirty="0"/>
              <a:t>Local-country nationals	</a:t>
            </a:r>
          </a:p>
          <a:p>
            <a:pPr marL="514350" indent="-514350">
              <a:buFont typeface="+mj-lt"/>
              <a:buAutoNum type="alphaUcPeriod"/>
            </a:pPr>
            <a:r>
              <a:rPr lang="en-MY" dirty="0"/>
              <a:t>Third-country nationals	</a:t>
            </a:r>
          </a:p>
          <a:p>
            <a:pPr marL="514350" indent="-514350">
              <a:buFont typeface="+mj-lt"/>
              <a:buAutoNum type="alphaUcPeriod"/>
            </a:pPr>
            <a:r>
              <a:rPr lang="en-MY" dirty="0"/>
              <a:t>Home-country nationals</a:t>
            </a:r>
          </a:p>
          <a:p>
            <a:pPr marL="514350" indent="-514350">
              <a:buFont typeface="+mj-lt"/>
              <a:buAutoNum type="alphaUcPeriod"/>
            </a:pPr>
            <a:r>
              <a:rPr lang="en-MY" dirty="0"/>
              <a:t>Headquarters assignees</a:t>
            </a:r>
          </a:p>
          <a:p>
            <a:pPr marL="0" indent="0">
              <a:buNone/>
            </a:pPr>
            <a:endParaRPr lang="en-MY" dirty="0"/>
          </a:p>
        </p:txBody>
      </p:sp>
    </p:spTree>
    <p:extLst>
      <p:ext uri="{BB962C8B-B14F-4D97-AF65-F5344CB8AC3E}">
        <p14:creationId xmlns:p14="http://schemas.microsoft.com/office/powerpoint/2010/main" val="526247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A7F4-3B50-426E-9D0C-1746A8F07267}"/>
              </a:ext>
            </a:extLst>
          </p:cNvPr>
          <p:cNvSpPr>
            <a:spLocks noGrp="1"/>
          </p:cNvSpPr>
          <p:nvPr>
            <p:ph type="title"/>
          </p:nvPr>
        </p:nvSpPr>
        <p:spPr/>
        <p:txBody>
          <a:bodyPr/>
          <a:lstStyle/>
          <a:p>
            <a:r>
              <a:rPr lang="en-MY" dirty="0"/>
              <a:t>Poll Answer # 1</a:t>
            </a:r>
          </a:p>
        </p:txBody>
      </p:sp>
      <p:sp>
        <p:nvSpPr>
          <p:cNvPr id="3" name="Content Placeholder 2">
            <a:extLst>
              <a:ext uri="{FF2B5EF4-FFF2-40B4-BE49-F238E27FC236}">
                <a16:creationId xmlns:a16="http://schemas.microsoft.com/office/drawing/2014/main" id="{47216DDE-F21F-4A23-9983-8338DDF36808}"/>
              </a:ext>
            </a:extLst>
          </p:cNvPr>
          <p:cNvSpPr>
            <a:spLocks noGrp="1"/>
          </p:cNvSpPr>
          <p:nvPr>
            <p:ph idx="1"/>
          </p:nvPr>
        </p:nvSpPr>
        <p:spPr/>
        <p:txBody>
          <a:bodyPr/>
          <a:lstStyle/>
          <a:p>
            <a:r>
              <a:rPr lang="en-MY" dirty="0"/>
              <a:t>Option B</a:t>
            </a:r>
          </a:p>
        </p:txBody>
      </p:sp>
    </p:spTree>
    <p:extLst>
      <p:ext uri="{BB962C8B-B14F-4D97-AF65-F5344CB8AC3E}">
        <p14:creationId xmlns:p14="http://schemas.microsoft.com/office/powerpoint/2010/main" val="2628574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886072348"/>
              </p:ext>
            </p:extLst>
          </p:nvPr>
        </p:nvGraphicFramePr>
        <p:xfrm>
          <a:off x="755576" y="404664"/>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21567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10951-DA7C-490A-85B7-75CD544A05EF}"/>
              </a:ext>
            </a:extLst>
          </p:cNvPr>
          <p:cNvSpPr>
            <a:spLocks noGrp="1"/>
          </p:cNvSpPr>
          <p:nvPr>
            <p:ph type="title"/>
          </p:nvPr>
        </p:nvSpPr>
        <p:spPr/>
        <p:txBody>
          <a:bodyPr/>
          <a:lstStyle/>
          <a:p>
            <a:r>
              <a:rPr lang="en-MY" dirty="0"/>
              <a:t>International Assignments</a:t>
            </a:r>
          </a:p>
        </p:txBody>
      </p:sp>
      <p:pic>
        <p:nvPicPr>
          <p:cNvPr id="5" name="Picture 4">
            <a:extLst>
              <a:ext uri="{FF2B5EF4-FFF2-40B4-BE49-F238E27FC236}">
                <a16:creationId xmlns:a16="http://schemas.microsoft.com/office/drawing/2014/main" id="{2A39E965-2865-40DB-9948-3BB94F362DE0}"/>
              </a:ext>
            </a:extLst>
          </p:cNvPr>
          <p:cNvPicPr>
            <a:picLocks noChangeAspect="1"/>
          </p:cNvPicPr>
          <p:nvPr/>
        </p:nvPicPr>
        <p:blipFill>
          <a:blip r:embed="rId2"/>
          <a:stretch>
            <a:fillRect/>
          </a:stretch>
        </p:blipFill>
        <p:spPr>
          <a:xfrm>
            <a:off x="1215864" y="1666279"/>
            <a:ext cx="7169472" cy="4913908"/>
          </a:xfrm>
          <a:prstGeom prst="rect">
            <a:avLst/>
          </a:prstGeom>
        </p:spPr>
      </p:pic>
    </p:spTree>
    <p:extLst>
      <p:ext uri="{BB962C8B-B14F-4D97-AF65-F5344CB8AC3E}">
        <p14:creationId xmlns:p14="http://schemas.microsoft.com/office/powerpoint/2010/main" val="1382425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Global Mobility (15%)</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Determining when to send employees abroad and ensuring smooth transitions for those on expatriate assignments and upon return, while ensuring compliance with applicable laws and regulations.</a:t>
            </a:r>
          </a:p>
          <a:p>
            <a:pPr marL="0" indent="0">
              <a:buNone/>
            </a:pPr>
            <a:endParaRPr lang="en-MY" dirty="0"/>
          </a:p>
        </p:txBody>
      </p:sp>
    </p:spTree>
    <p:extLst>
      <p:ext uri="{BB962C8B-B14F-4D97-AF65-F5344CB8AC3E}">
        <p14:creationId xmlns:p14="http://schemas.microsoft.com/office/powerpoint/2010/main" val="1949675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15F80-11F6-4DC0-9CA0-421878BF8D30}"/>
              </a:ext>
            </a:extLst>
          </p:cNvPr>
          <p:cNvSpPr>
            <a:spLocks noGrp="1"/>
          </p:cNvSpPr>
          <p:nvPr>
            <p:ph type="title"/>
          </p:nvPr>
        </p:nvSpPr>
        <p:spPr/>
        <p:txBody>
          <a:bodyPr/>
          <a:lstStyle/>
          <a:p>
            <a:r>
              <a:rPr lang="en-MY" dirty="0"/>
              <a:t>Expatriation</a:t>
            </a:r>
          </a:p>
        </p:txBody>
      </p:sp>
      <p:sp>
        <p:nvSpPr>
          <p:cNvPr id="3" name="Content Placeholder 2">
            <a:extLst>
              <a:ext uri="{FF2B5EF4-FFF2-40B4-BE49-F238E27FC236}">
                <a16:creationId xmlns:a16="http://schemas.microsoft.com/office/drawing/2014/main" id="{F5894F0A-4564-409B-958F-487489AAACD5}"/>
              </a:ext>
            </a:extLst>
          </p:cNvPr>
          <p:cNvSpPr>
            <a:spLocks noGrp="1"/>
          </p:cNvSpPr>
          <p:nvPr>
            <p:ph idx="1"/>
          </p:nvPr>
        </p:nvSpPr>
        <p:spPr/>
        <p:txBody>
          <a:bodyPr/>
          <a:lstStyle/>
          <a:p>
            <a:r>
              <a:rPr lang="en-MY" dirty="0"/>
              <a:t>Expatriation has been historically viewed as the process of moving from the parent company or headquarters to foreign subsidiaries or “overseas” operations. However, expatriation might better be viewed as the process of moving from one country to another while staying in the employment of the same firm.</a:t>
            </a:r>
          </a:p>
        </p:txBody>
      </p:sp>
    </p:spTree>
    <p:extLst>
      <p:ext uri="{BB962C8B-B14F-4D97-AF65-F5344CB8AC3E}">
        <p14:creationId xmlns:p14="http://schemas.microsoft.com/office/powerpoint/2010/main" val="19673321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15F80-11F6-4DC0-9CA0-421878BF8D30}"/>
              </a:ext>
            </a:extLst>
          </p:cNvPr>
          <p:cNvSpPr>
            <a:spLocks noGrp="1"/>
          </p:cNvSpPr>
          <p:nvPr>
            <p:ph type="title"/>
          </p:nvPr>
        </p:nvSpPr>
        <p:spPr/>
        <p:txBody>
          <a:bodyPr/>
          <a:lstStyle/>
          <a:p>
            <a:r>
              <a:rPr lang="en-MY" dirty="0"/>
              <a:t>Repatriation</a:t>
            </a:r>
          </a:p>
        </p:txBody>
      </p:sp>
      <p:sp>
        <p:nvSpPr>
          <p:cNvPr id="3" name="Content Placeholder 2">
            <a:extLst>
              <a:ext uri="{FF2B5EF4-FFF2-40B4-BE49-F238E27FC236}">
                <a16:creationId xmlns:a16="http://schemas.microsoft.com/office/drawing/2014/main" id="{F5894F0A-4564-409B-958F-487489AAACD5}"/>
              </a:ext>
            </a:extLst>
          </p:cNvPr>
          <p:cNvSpPr>
            <a:spLocks noGrp="1"/>
          </p:cNvSpPr>
          <p:nvPr>
            <p:ph idx="1"/>
          </p:nvPr>
        </p:nvSpPr>
        <p:spPr/>
        <p:txBody>
          <a:bodyPr/>
          <a:lstStyle/>
          <a:p>
            <a:r>
              <a:rPr lang="en-MY" dirty="0"/>
              <a:t>Repatriation is the opposite of expatriation that involves the move of the international assignee back to the parent company and country from the foreign assignment. For many expatriates, the move “back home” is even more difficult than the original move overseas</a:t>
            </a:r>
          </a:p>
        </p:txBody>
      </p:sp>
    </p:spTree>
    <p:extLst>
      <p:ext uri="{BB962C8B-B14F-4D97-AF65-F5344CB8AC3E}">
        <p14:creationId xmlns:p14="http://schemas.microsoft.com/office/powerpoint/2010/main" val="2277974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15F80-11F6-4DC0-9CA0-421878BF8D30}"/>
              </a:ext>
            </a:extLst>
          </p:cNvPr>
          <p:cNvSpPr>
            <a:spLocks noGrp="1"/>
          </p:cNvSpPr>
          <p:nvPr>
            <p:ph type="title"/>
          </p:nvPr>
        </p:nvSpPr>
        <p:spPr/>
        <p:txBody>
          <a:bodyPr/>
          <a:lstStyle/>
          <a:p>
            <a:r>
              <a:rPr lang="en-MY" dirty="0" err="1"/>
              <a:t>Inpatriation</a:t>
            </a:r>
            <a:endParaRPr lang="en-MY" dirty="0"/>
          </a:p>
        </p:txBody>
      </p:sp>
      <p:sp>
        <p:nvSpPr>
          <p:cNvPr id="3" name="Content Placeholder 2">
            <a:extLst>
              <a:ext uri="{FF2B5EF4-FFF2-40B4-BE49-F238E27FC236}">
                <a16:creationId xmlns:a16="http://schemas.microsoft.com/office/drawing/2014/main" id="{F5894F0A-4564-409B-958F-487489AAACD5}"/>
              </a:ext>
            </a:extLst>
          </p:cNvPr>
          <p:cNvSpPr>
            <a:spLocks noGrp="1"/>
          </p:cNvSpPr>
          <p:nvPr>
            <p:ph idx="1"/>
          </p:nvPr>
        </p:nvSpPr>
        <p:spPr>
          <a:xfrm>
            <a:off x="618964" y="1556792"/>
            <a:ext cx="7906072" cy="4530725"/>
          </a:xfrm>
        </p:spPr>
        <p:txBody>
          <a:bodyPr/>
          <a:lstStyle/>
          <a:p>
            <a:r>
              <a:rPr lang="en-MY" sz="2400" dirty="0" err="1"/>
              <a:t>Inpatriation</a:t>
            </a:r>
            <a:r>
              <a:rPr lang="en-MY" sz="2400" dirty="0"/>
              <a:t> means an employee (HCN or TCN) who is relocated from a foreign subsidiary or joint venture to the parent company. </a:t>
            </a:r>
          </a:p>
          <a:p>
            <a:r>
              <a:rPr lang="en-MY" sz="2400" dirty="0"/>
              <a:t>This posting is usually for a relatively short period of time (one to two years)</a:t>
            </a:r>
          </a:p>
          <a:p>
            <a:r>
              <a:rPr lang="en-MY" sz="2400" dirty="0"/>
              <a:t>It is for the purpose of teaching the subsidiary or international joint venture employee about the products and culture of the firm from the perspective of headquarters.</a:t>
            </a:r>
          </a:p>
          <a:p>
            <a:r>
              <a:rPr lang="en-MY" sz="2400" dirty="0"/>
              <a:t> Alternatively, increasingly it could be to fill a functional or technical need for a limited period of time or to serve on a multinational team for a specified period of time.</a:t>
            </a:r>
          </a:p>
        </p:txBody>
      </p:sp>
    </p:spTree>
    <p:extLst>
      <p:ext uri="{BB962C8B-B14F-4D97-AF65-F5344CB8AC3E}">
        <p14:creationId xmlns:p14="http://schemas.microsoft.com/office/powerpoint/2010/main" val="30877091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94528118"/>
              </p:ext>
            </p:extLst>
          </p:nvPr>
        </p:nvGraphicFramePr>
        <p:xfrm>
          <a:off x="539552" y="188640"/>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6838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9B26-3058-47F8-B13A-05916E802168}"/>
              </a:ext>
            </a:extLst>
          </p:cNvPr>
          <p:cNvSpPr>
            <a:spLocks noGrp="1"/>
          </p:cNvSpPr>
          <p:nvPr>
            <p:ph type="title"/>
          </p:nvPr>
        </p:nvSpPr>
        <p:spPr/>
        <p:txBody>
          <a:bodyPr/>
          <a:lstStyle/>
          <a:p>
            <a:r>
              <a:rPr lang="en-MY" dirty="0"/>
              <a:t>Type of Assignments</a:t>
            </a:r>
          </a:p>
        </p:txBody>
      </p:sp>
      <p:sp>
        <p:nvSpPr>
          <p:cNvPr id="3" name="Content Placeholder 2">
            <a:extLst>
              <a:ext uri="{FF2B5EF4-FFF2-40B4-BE49-F238E27FC236}">
                <a16:creationId xmlns:a16="http://schemas.microsoft.com/office/drawing/2014/main" id="{5DC520D2-FE63-47C9-B67C-39217396F76B}"/>
              </a:ext>
            </a:extLst>
          </p:cNvPr>
          <p:cNvSpPr>
            <a:spLocks noGrp="1"/>
          </p:cNvSpPr>
          <p:nvPr>
            <p:ph idx="1"/>
          </p:nvPr>
        </p:nvSpPr>
        <p:spPr/>
        <p:txBody>
          <a:bodyPr/>
          <a:lstStyle/>
          <a:p>
            <a:pPr marL="514350" indent="-514350">
              <a:buFont typeface="+mj-lt"/>
              <a:buAutoNum type="arabicPeriod"/>
            </a:pPr>
            <a:r>
              <a:rPr lang="en-MY" sz="2400" b="1" dirty="0"/>
              <a:t>Immigrants : </a:t>
            </a:r>
            <a:r>
              <a:rPr lang="en-MY" sz="2400" dirty="0"/>
              <a:t>They may be traditional TCNs or hired by parent firm to work in the parent country or for six-month to two-year internships.</a:t>
            </a:r>
          </a:p>
          <a:p>
            <a:pPr marL="514350" indent="-514350">
              <a:buFont typeface="+mj-lt"/>
              <a:buAutoNum type="arabicPeriod"/>
            </a:pPr>
            <a:endParaRPr lang="en-MY" sz="2400" dirty="0"/>
          </a:p>
          <a:p>
            <a:pPr marL="514350" indent="-514350">
              <a:buFont typeface="+mj-lt"/>
              <a:buAutoNum type="arabicPeriod"/>
            </a:pPr>
            <a:r>
              <a:rPr lang="en-MY" sz="2400" b="1" dirty="0"/>
              <a:t>Repatriates or Returnees : </a:t>
            </a:r>
            <a:r>
              <a:rPr lang="en-MY" sz="2400" dirty="0"/>
              <a:t>These are emigrants who are hired to return to their home countries. This term is used as “Boomerangs” in Japan.</a:t>
            </a:r>
          </a:p>
          <a:p>
            <a:pPr marL="514350" indent="-514350">
              <a:buFont typeface="+mj-lt"/>
              <a:buAutoNum type="arabicPeriod"/>
            </a:pPr>
            <a:endParaRPr lang="en-MY" sz="2400" dirty="0"/>
          </a:p>
          <a:p>
            <a:pPr marL="514350" indent="-514350">
              <a:buFont typeface="+mj-lt"/>
              <a:buAutoNum type="arabicPeriod"/>
            </a:pPr>
            <a:r>
              <a:rPr lang="en-MY" sz="2400" b="1" dirty="0"/>
              <a:t>Inpatriates : </a:t>
            </a:r>
            <a:r>
              <a:rPr lang="en-MY" sz="2400" dirty="0"/>
              <a:t>Employees brought in from another country to work in the headquarters country for a specified period.</a:t>
            </a:r>
          </a:p>
        </p:txBody>
      </p:sp>
    </p:spTree>
    <p:extLst>
      <p:ext uri="{BB962C8B-B14F-4D97-AF65-F5344CB8AC3E}">
        <p14:creationId xmlns:p14="http://schemas.microsoft.com/office/powerpoint/2010/main" val="1957280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7F49-5360-4407-8E31-C0801DE289BB}"/>
              </a:ext>
            </a:extLst>
          </p:cNvPr>
          <p:cNvSpPr>
            <a:spLocks noGrp="1"/>
          </p:cNvSpPr>
          <p:nvPr>
            <p:ph type="title"/>
          </p:nvPr>
        </p:nvSpPr>
        <p:spPr/>
        <p:txBody>
          <a:bodyPr/>
          <a:lstStyle/>
          <a:p>
            <a:r>
              <a:rPr lang="en-MY" dirty="0"/>
              <a:t>Type of Assignments</a:t>
            </a:r>
          </a:p>
        </p:txBody>
      </p:sp>
      <p:sp>
        <p:nvSpPr>
          <p:cNvPr id="3" name="Content Placeholder 2">
            <a:extLst>
              <a:ext uri="{FF2B5EF4-FFF2-40B4-BE49-F238E27FC236}">
                <a16:creationId xmlns:a16="http://schemas.microsoft.com/office/drawing/2014/main" id="{C3BF6C2C-1CFB-40A0-8606-77EFAF6549CC}"/>
              </a:ext>
            </a:extLst>
          </p:cNvPr>
          <p:cNvSpPr>
            <a:spLocks noGrp="1"/>
          </p:cNvSpPr>
          <p:nvPr>
            <p:ph idx="1"/>
          </p:nvPr>
        </p:nvSpPr>
        <p:spPr>
          <a:xfrm>
            <a:off x="733264" y="1772816"/>
            <a:ext cx="8134672" cy="4807371"/>
          </a:xfrm>
        </p:spPr>
        <p:txBody>
          <a:bodyPr/>
          <a:lstStyle/>
          <a:p>
            <a:pPr marL="514350" indent="-514350">
              <a:buFont typeface="+mj-lt"/>
              <a:buAutoNum type="arabicPeriod" startAt="4"/>
            </a:pPr>
            <a:r>
              <a:rPr lang="en-MY" sz="2400" b="1" dirty="0"/>
              <a:t>International Assignees or Expatriates : </a:t>
            </a:r>
            <a:r>
              <a:rPr lang="en-MY" sz="2400" dirty="0"/>
              <a:t>Anyone posted to a foreign assignment.</a:t>
            </a:r>
          </a:p>
          <a:p>
            <a:pPr marL="514350" indent="-514350">
              <a:buFont typeface="+mj-lt"/>
              <a:buAutoNum type="arabicPeriod" startAt="4"/>
            </a:pPr>
            <a:endParaRPr lang="en-MY" sz="2400" dirty="0"/>
          </a:p>
          <a:p>
            <a:pPr marL="514350" indent="-514350">
              <a:buFont typeface="+mj-lt"/>
              <a:buAutoNum type="arabicPeriod" startAt="4"/>
            </a:pPr>
            <a:r>
              <a:rPr lang="en-MY" sz="2400" b="1" dirty="0"/>
              <a:t>Virtual International Employees (IEs) </a:t>
            </a:r>
            <a:r>
              <a:rPr lang="en-MY" sz="2400" dirty="0"/>
              <a:t>: This is a situation where all or most of the wok is performed across borders via electronic media.</a:t>
            </a:r>
          </a:p>
          <a:p>
            <a:pPr marL="514350" indent="-514350">
              <a:buFont typeface="+mj-lt"/>
              <a:buAutoNum type="arabicPeriod" startAt="4"/>
            </a:pPr>
            <a:endParaRPr lang="en-MY" sz="2400" dirty="0"/>
          </a:p>
          <a:p>
            <a:pPr marL="514350" indent="-514350">
              <a:buFont typeface="+mj-lt"/>
              <a:buAutoNum type="arabicPeriod" startAt="4"/>
            </a:pPr>
            <a:r>
              <a:rPr lang="en-MY" sz="2400" b="1" dirty="0"/>
              <a:t>Sequential : </a:t>
            </a:r>
            <a:r>
              <a:rPr lang="en-MY" sz="2400" dirty="0"/>
              <a:t>Assignees who commute from the parent company to a workplace in another country for a specified short duration and then return home for a break are referred to sequential or rotational.</a:t>
            </a:r>
          </a:p>
        </p:txBody>
      </p:sp>
    </p:spTree>
    <p:extLst>
      <p:ext uri="{BB962C8B-B14F-4D97-AF65-F5344CB8AC3E}">
        <p14:creationId xmlns:p14="http://schemas.microsoft.com/office/powerpoint/2010/main" val="3046795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A2D7C-BBA7-4704-84B5-F4466B699E22}"/>
              </a:ext>
            </a:extLst>
          </p:cNvPr>
          <p:cNvSpPr>
            <a:spLocks noGrp="1"/>
          </p:cNvSpPr>
          <p:nvPr>
            <p:ph type="title"/>
          </p:nvPr>
        </p:nvSpPr>
        <p:spPr/>
        <p:txBody>
          <a:bodyPr/>
          <a:lstStyle/>
          <a:p>
            <a:r>
              <a:rPr lang="en-MY" dirty="0"/>
              <a:t>Type of Assignments</a:t>
            </a:r>
          </a:p>
        </p:txBody>
      </p:sp>
      <p:pic>
        <p:nvPicPr>
          <p:cNvPr id="5" name="Picture 4">
            <a:extLst>
              <a:ext uri="{FF2B5EF4-FFF2-40B4-BE49-F238E27FC236}">
                <a16:creationId xmlns:a16="http://schemas.microsoft.com/office/drawing/2014/main" id="{FA2982AD-B768-4446-B971-899A93462457}"/>
              </a:ext>
            </a:extLst>
          </p:cNvPr>
          <p:cNvPicPr>
            <a:picLocks noChangeAspect="1"/>
          </p:cNvPicPr>
          <p:nvPr/>
        </p:nvPicPr>
        <p:blipFill>
          <a:blip r:embed="rId2"/>
          <a:stretch>
            <a:fillRect/>
          </a:stretch>
        </p:blipFill>
        <p:spPr>
          <a:xfrm>
            <a:off x="1187624" y="1772816"/>
            <a:ext cx="6229350" cy="4219575"/>
          </a:xfrm>
          <a:prstGeom prst="rect">
            <a:avLst/>
          </a:prstGeom>
        </p:spPr>
      </p:pic>
    </p:spTree>
    <p:extLst>
      <p:ext uri="{BB962C8B-B14F-4D97-AF65-F5344CB8AC3E}">
        <p14:creationId xmlns:p14="http://schemas.microsoft.com/office/powerpoint/2010/main" val="4259158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158011907"/>
              </p:ext>
            </p:extLst>
          </p:nvPr>
        </p:nvGraphicFramePr>
        <p:xfrm>
          <a:off x="755576" y="404664"/>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2128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4666-BAD5-4D9E-AC7C-B5D20E6CF445}"/>
              </a:ext>
            </a:extLst>
          </p:cNvPr>
          <p:cNvSpPr>
            <a:spLocks noGrp="1"/>
          </p:cNvSpPr>
          <p:nvPr>
            <p:ph type="title"/>
          </p:nvPr>
        </p:nvSpPr>
        <p:spPr>
          <a:xfrm>
            <a:off x="914400" y="260648"/>
            <a:ext cx="7772400" cy="1143000"/>
          </a:xfrm>
        </p:spPr>
        <p:txBody>
          <a:bodyPr/>
          <a:lstStyle/>
          <a:p>
            <a:r>
              <a:rPr lang="en-MY" dirty="0"/>
              <a:t>International Assignee Allegiance</a:t>
            </a:r>
          </a:p>
        </p:txBody>
      </p:sp>
      <p:sp>
        <p:nvSpPr>
          <p:cNvPr id="3" name="Content Placeholder 2">
            <a:extLst>
              <a:ext uri="{FF2B5EF4-FFF2-40B4-BE49-F238E27FC236}">
                <a16:creationId xmlns:a16="http://schemas.microsoft.com/office/drawing/2014/main" id="{FE3007F8-6E86-4F87-858E-A3F43E059066}"/>
              </a:ext>
            </a:extLst>
          </p:cNvPr>
          <p:cNvSpPr>
            <a:spLocks noGrp="1"/>
          </p:cNvSpPr>
          <p:nvPr>
            <p:ph idx="1"/>
          </p:nvPr>
        </p:nvSpPr>
        <p:spPr>
          <a:xfrm>
            <a:off x="914400" y="1656471"/>
            <a:ext cx="7772400" cy="4530725"/>
          </a:xfrm>
        </p:spPr>
        <p:txBody>
          <a:bodyPr/>
          <a:lstStyle/>
          <a:p>
            <a:r>
              <a:rPr lang="en-MY" b="1" dirty="0"/>
              <a:t>Homebound : </a:t>
            </a:r>
            <a:r>
              <a:rPr lang="en-MY" dirty="0"/>
              <a:t>Homebound international assignees may not completely assimilate into the local culture or local operation. Their allegiance is to their home country. They will implement policies from their home country or headquarters without reservation and may struggle to achieve the proper balance between global integration and local differentiation.</a:t>
            </a:r>
          </a:p>
        </p:txBody>
      </p:sp>
    </p:spTree>
    <p:extLst>
      <p:ext uri="{BB962C8B-B14F-4D97-AF65-F5344CB8AC3E}">
        <p14:creationId xmlns:p14="http://schemas.microsoft.com/office/powerpoint/2010/main" val="28217183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8F7B-5145-4DA0-999E-3654EFFAF662}"/>
              </a:ext>
            </a:extLst>
          </p:cNvPr>
          <p:cNvSpPr>
            <a:spLocks noGrp="1"/>
          </p:cNvSpPr>
          <p:nvPr>
            <p:ph type="title"/>
          </p:nvPr>
        </p:nvSpPr>
        <p:spPr/>
        <p:txBody>
          <a:bodyPr/>
          <a:lstStyle/>
          <a:p>
            <a:r>
              <a:rPr lang="en-MY" dirty="0"/>
              <a:t>International Assignee Allegiance</a:t>
            </a:r>
          </a:p>
        </p:txBody>
      </p:sp>
      <p:sp>
        <p:nvSpPr>
          <p:cNvPr id="3" name="Content Placeholder 2">
            <a:extLst>
              <a:ext uri="{FF2B5EF4-FFF2-40B4-BE49-F238E27FC236}">
                <a16:creationId xmlns:a16="http://schemas.microsoft.com/office/drawing/2014/main" id="{9D43694D-BECC-4E6F-ADD3-AB3CF2C61764}"/>
              </a:ext>
            </a:extLst>
          </p:cNvPr>
          <p:cNvSpPr>
            <a:spLocks noGrp="1"/>
          </p:cNvSpPr>
          <p:nvPr>
            <p:ph idx="1"/>
          </p:nvPr>
        </p:nvSpPr>
        <p:spPr/>
        <p:txBody>
          <a:bodyPr/>
          <a:lstStyle/>
          <a:p>
            <a:r>
              <a:rPr lang="en-MY" b="1" dirty="0"/>
              <a:t>Dual citizens : </a:t>
            </a:r>
            <a:r>
              <a:rPr lang="en-MY" dirty="0"/>
              <a:t>Dual citizens probably experience the potential conflict between global integration and local differentiation most intensely because they see the value of both perspectives and both approaches and their allegiance to the needs of both entities is strong. They continually seek to find the right balance for each issue and are usually good at compromise and facilitation.</a:t>
            </a:r>
          </a:p>
        </p:txBody>
      </p:sp>
    </p:spTree>
    <p:extLst>
      <p:ext uri="{BB962C8B-B14F-4D97-AF65-F5344CB8AC3E}">
        <p14:creationId xmlns:p14="http://schemas.microsoft.com/office/powerpoint/2010/main" val="2409090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A7F4-3B50-426E-9D0C-1746A8F07267}"/>
              </a:ext>
            </a:extLst>
          </p:cNvPr>
          <p:cNvSpPr>
            <a:spLocks noGrp="1"/>
          </p:cNvSpPr>
          <p:nvPr>
            <p:ph type="title"/>
          </p:nvPr>
        </p:nvSpPr>
        <p:spPr/>
        <p:txBody>
          <a:bodyPr/>
          <a:lstStyle/>
          <a:p>
            <a:r>
              <a:rPr lang="en-MY" dirty="0"/>
              <a:t>Global Mobility</a:t>
            </a:r>
          </a:p>
        </p:txBody>
      </p:sp>
      <p:sp>
        <p:nvSpPr>
          <p:cNvPr id="3" name="Content Placeholder 2">
            <a:extLst>
              <a:ext uri="{FF2B5EF4-FFF2-40B4-BE49-F238E27FC236}">
                <a16:creationId xmlns:a16="http://schemas.microsoft.com/office/drawing/2014/main" id="{47216DDE-F21F-4A23-9983-8338DDF36808}"/>
              </a:ext>
            </a:extLst>
          </p:cNvPr>
          <p:cNvSpPr>
            <a:spLocks noGrp="1"/>
          </p:cNvSpPr>
          <p:nvPr>
            <p:ph idx="1"/>
          </p:nvPr>
        </p:nvSpPr>
        <p:spPr>
          <a:xfrm>
            <a:off x="914400" y="1600201"/>
            <a:ext cx="7618040" cy="2332856"/>
          </a:xfrm>
        </p:spPr>
        <p:txBody>
          <a:bodyPr/>
          <a:lstStyle/>
          <a:p>
            <a:endParaRPr lang="en-MY" dirty="0"/>
          </a:p>
          <a:p>
            <a:r>
              <a:rPr lang="en-MY" dirty="0"/>
              <a:t>Global Workforce and Staffing</a:t>
            </a:r>
          </a:p>
          <a:p>
            <a:endParaRPr lang="en-MY" dirty="0"/>
          </a:p>
          <a:p>
            <a:r>
              <a:rPr lang="en-MY" dirty="0"/>
              <a:t>Global Assignment and Mobility</a:t>
            </a:r>
          </a:p>
          <a:p>
            <a:endParaRPr lang="en-MY" dirty="0"/>
          </a:p>
          <a:p>
            <a:r>
              <a:rPr lang="en-MY" dirty="0"/>
              <a:t>Expatriate Performance and Measurement</a:t>
            </a:r>
          </a:p>
        </p:txBody>
      </p:sp>
    </p:spTree>
    <p:extLst>
      <p:ext uri="{BB962C8B-B14F-4D97-AF65-F5344CB8AC3E}">
        <p14:creationId xmlns:p14="http://schemas.microsoft.com/office/powerpoint/2010/main" val="42386331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1501-46EC-4FE4-9A16-38D7C4322904}"/>
              </a:ext>
            </a:extLst>
          </p:cNvPr>
          <p:cNvSpPr>
            <a:spLocks noGrp="1"/>
          </p:cNvSpPr>
          <p:nvPr>
            <p:ph type="title"/>
          </p:nvPr>
        </p:nvSpPr>
        <p:spPr/>
        <p:txBody>
          <a:bodyPr/>
          <a:lstStyle/>
          <a:p>
            <a:r>
              <a:rPr lang="en-MY" dirty="0"/>
              <a:t>International Assignee Allegiance</a:t>
            </a:r>
          </a:p>
        </p:txBody>
      </p:sp>
      <p:sp>
        <p:nvSpPr>
          <p:cNvPr id="3" name="Content Placeholder 2">
            <a:extLst>
              <a:ext uri="{FF2B5EF4-FFF2-40B4-BE49-F238E27FC236}">
                <a16:creationId xmlns:a16="http://schemas.microsoft.com/office/drawing/2014/main" id="{CD3B1233-3852-4F50-B168-A41685C800EA}"/>
              </a:ext>
            </a:extLst>
          </p:cNvPr>
          <p:cNvSpPr>
            <a:spLocks noGrp="1"/>
          </p:cNvSpPr>
          <p:nvPr>
            <p:ph idx="1"/>
          </p:nvPr>
        </p:nvSpPr>
        <p:spPr/>
        <p:txBody>
          <a:bodyPr/>
          <a:lstStyle/>
          <a:p>
            <a:r>
              <a:rPr lang="en-MY" b="1" dirty="0"/>
              <a:t>Free agents </a:t>
            </a:r>
            <a:r>
              <a:rPr lang="en-MY" dirty="0"/>
              <a:t>: Free agents are more committed to their personal careers than to the organization. As in the sports arena, the free agent plays for the team with the greatest need or the one that represents the best opportunity. Free agents are more likely than other international assignees to find another international job once the present assignment is completed.</a:t>
            </a:r>
          </a:p>
        </p:txBody>
      </p:sp>
    </p:spTree>
    <p:extLst>
      <p:ext uri="{BB962C8B-B14F-4D97-AF65-F5344CB8AC3E}">
        <p14:creationId xmlns:p14="http://schemas.microsoft.com/office/powerpoint/2010/main" val="1726682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F31DE-17D6-4E72-9D4B-E69C49E33CD8}"/>
              </a:ext>
            </a:extLst>
          </p:cNvPr>
          <p:cNvSpPr>
            <a:spLocks noGrp="1"/>
          </p:cNvSpPr>
          <p:nvPr>
            <p:ph type="title"/>
          </p:nvPr>
        </p:nvSpPr>
        <p:spPr/>
        <p:txBody>
          <a:bodyPr/>
          <a:lstStyle/>
          <a:p>
            <a:r>
              <a:rPr lang="en-MY" dirty="0"/>
              <a:t>International Assignee Allegiance</a:t>
            </a:r>
          </a:p>
        </p:txBody>
      </p:sp>
      <p:sp>
        <p:nvSpPr>
          <p:cNvPr id="3" name="Content Placeholder 2">
            <a:extLst>
              <a:ext uri="{FF2B5EF4-FFF2-40B4-BE49-F238E27FC236}">
                <a16:creationId xmlns:a16="http://schemas.microsoft.com/office/drawing/2014/main" id="{681D0148-1FB4-42E1-BA02-59E5929DEAA6}"/>
              </a:ext>
            </a:extLst>
          </p:cNvPr>
          <p:cNvSpPr>
            <a:spLocks noGrp="1"/>
          </p:cNvSpPr>
          <p:nvPr>
            <p:ph idx="1"/>
          </p:nvPr>
        </p:nvSpPr>
        <p:spPr/>
        <p:txBody>
          <a:bodyPr/>
          <a:lstStyle/>
          <a:p>
            <a:r>
              <a:rPr lang="en-MY" b="1" dirty="0"/>
              <a:t>Go native : </a:t>
            </a:r>
            <a:r>
              <a:rPr lang="en-MY" dirty="0"/>
              <a:t>Assignees who "go native" develop strong allegiances and become closely attached to the local operation, fully embracing local customs, ways of doing business, etc. </a:t>
            </a:r>
          </a:p>
        </p:txBody>
      </p:sp>
    </p:spTree>
    <p:extLst>
      <p:ext uri="{BB962C8B-B14F-4D97-AF65-F5344CB8AC3E}">
        <p14:creationId xmlns:p14="http://schemas.microsoft.com/office/powerpoint/2010/main" val="2307142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36823-AF58-49F0-A788-2FE83A5D1FF4}"/>
              </a:ext>
            </a:extLst>
          </p:cNvPr>
          <p:cNvSpPr>
            <a:spLocks noGrp="1"/>
          </p:cNvSpPr>
          <p:nvPr>
            <p:ph type="title"/>
          </p:nvPr>
        </p:nvSpPr>
        <p:spPr/>
        <p:txBody>
          <a:bodyPr/>
          <a:lstStyle/>
          <a:p>
            <a:r>
              <a:rPr lang="en-MY" dirty="0"/>
              <a:t>Allegiance</a:t>
            </a:r>
          </a:p>
        </p:txBody>
      </p:sp>
      <p:pic>
        <p:nvPicPr>
          <p:cNvPr id="5" name="Picture 4">
            <a:extLst>
              <a:ext uri="{FF2B5EF4-FFF2-40B4-BE49-F238E27FC236}">
                <a16:creationId xmlns:a16="http://schemas.microsoft.com/office/drawing/2014/main" id="{C8090510-1046-458B-869C-779EE0D53D28}"/>
              </a:ext>
            </a:extLst>
          </p:cNvPr>
          <p:cNvPicPr>
            <a:picLocks noChangeAspect="1"/>
          </p:cNvPicPr>
          <p:nvPr/>
        </p:nvPicPr>
        <p:blipFill>
          <a:blip r:embed="rId2"/>
          <a:stretch>
            <a:fillRect/>
          </a:stretch>
        </p:blipFill>
        <p:spPr>
          <a:xfrm>
            <a:off x="1547812" y="2060848"/>
            <a:ext cx="6048375" cy="3552825"/>
          </a:xfrm>
          <a:prstGeom prst="rect">
            <a:avLst/>
          </a:prstGeom>
        </p:spPr>
      </p:pic>
    </p:spTree>
    <p:extLst>
      <p:ext uri="{BB962C8B-B14F-4D97-AF65-F5344CB8AC3E}">
        <p14:creationId xmlns:p14="http://schemas.microsoft.com/office/powerpoint/2010/main" val="129157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sz="2400" dirty="0"/>
              <a:t>Which of the following states of allegiance is the most desirable for international assignment management programs?	</a:t>
            </a:r>
          </a:p>
          <a:p>
            <a:pPr marL="0" indent="0">
              <a:buNone/>
            </a:pPr>
            <a:endParaRPr lang="en-MY" sz="2400" dirty="0"/>
          </a:p>
          <a:p>
            <a:pPr marL="457200" indent="-457200">
              <a:buFont typeface="+mj-lt"/>
              <a:buAutoNum type="alphaUcPeriod"/>
            </a:pPr>
            <a:r>
              <a:rPr lang="en-MY" sz="2400" dirty="0"/>
              <a:t>Homebound	</a:t>
            </a:r>
          </a:p>
          <a:p>
            <a:pPr marL="457200" indent="-457200">
              <a:buFont typeface="+mj-lt"/>
              <a:buAutoNum type="alphaUcPeriod"/>
            </a:pPr>
            <a:r>
              <a:rPr lang="en-MY" sz="2400" dirty="0"/>
              <a:t>Go native	</a:t>
            </a:r>
          </a:p>
          <a:p>
            <a:pPr marL="457200" indent="-457200">
              <a:buFont typeface="+mj-lt"/>
              <a:buAutoNum type="alphaUcPeriod"/>
            </a:pPr>
            <a:r>
              <a:rPr lang="en-MY" sz="2400" dirty="0"/>
              <a:t>Dual citizen	</a:t>
            </a:r>
          </a:p>
          <a:p>
            <a:pPr marL="457200" indent="-457200">
              <a:buFont typeface="+mj-lt"/>
              <a:buAutoNum type="alphaUcPeriod"/>
            </a:pPr>
            <a:r>
              <a:rPr lang="en-MY" sz="2400" dirty="0"/>
              <a:t>Free agent</a:t>
            </a:r>
          </a:p>
          <a:p>
            <a:pPr marL="0" indent="0">
              <a:buNone/>
            </a:pPr>
            <a:endParaRPr lang="en-MY" sz="2400" dirty="0"/>
          </a:p>
        </p:txBody>
      </p:sp>
    </p:spTree>
    <p:extLst>
      <p:ext uri="{BB962C8B-B14F-4D97-AF65-F5344CB8AC3E}">
        <p14:creationId xmlns:p14="http://schemas.microsoft.com/office/powerpoint/2010/main" val="2354882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r>
              <a:rPr lang="en-MY" dirty="0"/>
              <a:t>Option C </a:t>
            </a:r>
          </a:p>
        </p:txBody>
      </p:sp>
    </p:spTree>
    <p:extLst>
      <p:ext uri="{BB962C8B-B14F-4D97-AF65-F5344CB8AC3E}">
        <p14:creationId xmlns:p14="http://schemas.microsoft.com/office/powerpoint/2010/main" val="1924900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155971101"/>
              </p:ext>
            </p:extLst>
          </p:nvPr>
        </p:nvGraphicFramePr>
        <p:xfrm>
          <a:off x="755576" y="404664"/>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07674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9E412-C0F7-4D20-BFA8-1DEF5E15FE01}"/>
              </a:ext>
            </a:extLst>
          </p:cNvPr>
          <p:cNvSpPr>
            <a:spLocks noGrp="1"/>
          </p:cNvSpPr>
          <p:nvPr>
            <p:ph type="title"/>
          </p:nvPr>
        </p:nvSpPr>
        <p:spPr/>
        <p:txBody>
          <a:bodyPr/>
          <a:lstStyle/>
          <a:p>
            <a:r>
              <a:rPr lang="en-MY" dirty="0"/>
              <a:t>Global Staffing</a:t>
            </a:r>
          </a:p>
        </p:txBody>
      </p:sp>
      <p:sp>
        <p:nvSpPr>
          <p:cNvPr id="3" name="Content Placeholder 2">
            <a:extLst>
              <a:ext uri="{FF2B5EF4-FFF2-40B4-BE49-F238E27FC236}">
                <a16:creationId xmlns:a16="http://schemas.microsoft.com/office/drawing/2014/main" id="{DF53C8DE-24E2-413F-9CCC-9F6617338143}"/>
              </a:ext>
            </a:extLst>
          </p:cNvPr>
          <p:cNvSpPr>
            <a:spLocks noGrp="1"/>
          </p:cNvSpPr>
          <p:nvPr>
            <p:ph idx="1"/>
          </p:nvPr>
        </p:nvSpPr>
        <p:spPr/>
        <p:txBody>
          <a:bodyPr/>
          <a:lstStyle/>
          <a:p>
            <a:pPr marL="0" indent="0">
              <a:buNone/>
            </a:pPr>
            <a:r>
              <a:rPr lang="en-MY" dirty="0"/>
              <a:t>Global staffing is the HR function that identifies staffing needs throughout a global enterprise and then recruits, selects, and deploys worldwide talent resources to meet those requirements. Similar to domestic workforce planning, a gap analysis must compare global requirements to present skill and competency levels and identify the need for additional or new staffing resources.</a:t>
            </a:r>
          </a:p>
        </p:txBody>
      </p:sp>
    </p:spTree>
    <p:extLst>
      <p:ext uri="{BB962C8B-B14F-4D97-AF65-F5344CB8AC3E}">
        <p14:creationId xmlns:p14="http://schemas.microsoft.com/office/powerpoint/2010/main" val="1632491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20D0D-4CE7-4069-BA46-EFE074868012}"/>
              </a:ext>
            </a:extLst>
          </p:cNvPr>
          <p:cNvSpPr>
            <a:spLocks noGrp="1"/>
          </p:cNvSpPr>
          <p:nvPr>
            <p:ph type="title"/>
          </p:nvPr>
        </p:nvSpPr>
        <p:spPr/>
        <p:txBody>
          <a:bodyPr/>
          <a:lstStyle/>
          <a:p>
            <a:r>
              <a:rPr lang="en-MY" dirty="0"/>
              <a:t>Global Staffing Plan</a:t>
            </a:r>
          </a:p>
        </p:txBody>
      </p:sp>
      <p:sp>
        <p:nvSpPr>
          <p:cNvPr id="3" name="Content Placeholder 2">
            <a:extLst>
              <a:ext uri="{FF2B5EF4-FFF2-40B4-BE49-F238E27FC236}">
                <a16:creationId xmlns:a16="http://schemas.microsoft.com/office/drawing/2014/main" id="{88D60515-C562-4B5F-B249-B343266F2AD6}"/>
              </a:ext>
            </a:extLst>
          </p:cNvPr>
          <p:cNvSpPr>
            <a:spLocks noGrp="1"/>
          </p:cNvSpPr>
          <p:nvPr>
            <p:ph idx="1"/>
          </p:nvPr>
        </p:nvSpPr>
        <p:spPr>
          <a:xfrm>
            <a:off x="685800" y="1556792"/>
            <a:ext cx="8001000" cy="5023395"/>
          </a:xfrm>
        </p:spPr>
        <p:txBody>
          <a:bodyPr/>
          <a:lstStyle/>
          <a:p>
            <a:r>
              <a:rPr lang="en-MY" dirty="0"/>
              <a:t>Focused directly on achieving elements of the global HR strategy while indirectly supporting the organizational strategy.</a:t>
            </a:r>
          </a:p>
          <a:p>
            <a:r>
              <a:rPr lang="en-MY" dirty="0"/>
              <a:t>Targeted on specific, short-term, and often country-specific objectives, as opposed to long-term and global strategic ones.</a:t>
            </a:r>
          </a:p>
          <a:p>
            <a:r>
              <a:rPr lang="en-MY" dirty="0"/>
              <a:t>Responsive to rapid changes in local country environments, as opposed to changing only as organizational strategic goals change.</a:t>
            </a:r>
          </a:p>
          <a:p>
            <a:r>
              <a:rPr lang="en-MY" dirty="0"/>
              <a:t>Implemented primarily by country-level managers</a:t>
            </a:r>
          </a:p>
        </p:txBody>
      </p:sp>
    </p:spTree>
    <p:extLst>
      <p:ext uri="{BB962C8B-B14F-4D97-AF65-F5344CB8AC3E}">
        <p14:creationId xmlns:p14="http://schemas.microsoft.com/office/powerpoint/2010/main" val="929614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9535B-8B6C-41CF-9490-D63B2E0328EF}"/>
              </a:ext>
            </a:extLst>
          </p:cNvPr>
          <p:cNvSpPr>
            <a:spLocks noGrp="1"/>
          </p:cNvSpPr>
          <p:nvPr>
            <p:ph type="title"/>
          </p:nvPr>
        </p:nvSpPr>
        <p:spPr/>
        <p:txBody>
          <a:bodyPr/>
          <a:lstStyle/>
          <a:p>
            <a:r>
              <a:rPr lang="en-MY" dirty="0"/>
              <a:t>Poll Question # </a:t>
            </a:r>
          </a:p>
        </p:txBody>
      </p:sp>
      <p:sp>
        <p:nvSpPr>
          <p:cNvPr id="3" name="Content Placeholder 2">
            <a:extLst>
              <a:ext uri="{FF2B5EF4-FFF2-40B4-BE49-F238E27FC236}">
                <a16:creationId xmlns:a16="http://schemas.microsoft.com/office/drawing/2014/main" id="{95A8103D-2E56-4D2F-BB3D-027C8C9E3A38}"/>
              </a:ext>
            </a:extLst>
          </p:cNvPr>
          <p:cNvSpPr>
            <a:spLocks noGrp="1"/>
          </p:cNvSpPr>
          <p:nvPr>
            <p:ph idx="1"/>
          </p:nvPr>
        </p:nvSpPr>
        <p:spPr/>
        <p:txBody>
          <a:bodyPr/>
          <a:lstStyle/>
          <a:p>
            <a:pPr marL="0" indent="0">
              <a:buNone/>
            </a:pPr>
            <a:r>
              <a:rPr lang="en-MY" dirty="0"/>
              <a:t>Which of the following must be in place as a foundation for effective global staffing management?</a:t>
            </a:r>
          </a:p>
          <a:p>
            <a:pPr marL="514350" indent="-514350">
              <a:buFont typeface="+mj-lt"/>
              <a:buAutoNum type="alphaUcPeriod"/>
            </a:pPr>
            <a:r>
              <a:rPr lang="en-MY" dirty="0"/>
              <a:t>A global staffing plan	</a:t>
            </a:r>
          </a:p>
          <a:p>
            <a:pPr marL="514350" indent="-514350">
              <a:buFont typeface="+mj-lt"/>
              <a:buAutoNum type="alphaUcPeriod"/>
            </a:pPr>
            <a:r>
              <a:rPr lang="en-MY" dirty="0"/>
              <a:t>International assignment management</a:t>
            </a:r>
          </a:p>
          <a:p>
            <a:pPr marL="514350" indent="-514350">
              <a:buFont typeface="+mj-lt"/>
              <a:buAutoNum type="alphaUcPeriod"/>
            </a:pPr>
            <a:r>
              <a:rPr lang="en-MY" dirty="0"/>
              <a:t>Data collection protocol</a:t>
            </a:r>
          </a:p>
          <a:p>
            <a:pPr marL="514350" indent="-514350">
              <a:buFont typeface="+mj-lt"/>
              <a:buAutoNum type="alphaUcPeriod"/>
            </a:pPr>
            <a:r>
              <a:rPr lang="en-MY" dirty="0"/>
              <a:t>An evaluation system</a:t>
            </a:r>
          </a:p>
          <a:p>
            <a:pPr marL="0" indent="0">
              <a:buNone/>
            </a:pPr>
            <a:endParaRPr lang="en-MY" dirty="0"/>
          </a:p>
        </p:txBody>
      </p:sp>
    </p:spTree>
    <p:extLst>
      <p:ext uri="{BB962C8B-B14F-4D97-AF65-F5344CB8AC3E}">
        <p14:creationId xmlns:p14="http://schemas.microsoft.com/office/powerpoint/2010/main" val="2084916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4666-BAD5-4D9E-AC7C-B5D20E6CF445}"/>
              </a:ext>
            </a:extLst>
          </p:cNvPr>
          <p:cNvSpPr>
            <a:spLocks noGrp="1"/>
          </p:cNvSpPr>
          <p:nvPr>
            <p:ph type="title"/>
          </p:nvPr>
        </p:nvSpPr>
        <p:spPr/>
        <p:txBody>
          <a:bodyPr/>
          <a:lstStyle/>
          <a:p>
            <a:r>
              <a:rPr lang="en-MY" dirty="0"/>
              <a:t>Poll Answer # </a:t>
            </a:r>
          </a:p>
        </p:txBody>
      </p:sp>
      <p:sp>
        <p:nvSpPr>
          <p:cNvPr id="3" name="Content Placeholder 2">
            <a:extLst>
              <a:ext uri="{FF2B5EF4-FFF2-40B4-BE49-F238E27FC236}">
                <a16:creationId xmlns:a16="http://schemas.microsoft.com/office/drawing/2014/main" id="{FE3007F8-6E86-4F87-858E-A3F43E059066}"/>
              </a:ext>
            </a:extLst>
          </p:cNvPr>
          <p:cNvSpPr>
            <a:spLocks noGrp="1"/>
          </p:cNvSpPr>
          <p:nvPr>
            <p:ph idx="1"/>
          </p:nvPr>
        </p:nvSpPr>
        <p:spPr/>
        <p:txBody>
          <a:bodyPr/>
          <a:lstStyle/>
          <a:p>
            <a:r>
              <a:rPr lang="en-MY" dirty="0"/>
              <a:t>Option A</a:t>
            </a:r>
          </a:p>
        </p:txBody>
      </p:sp>
    </p:spTree>
    <p:extLst>
      <p:ext uri="{BB962C8B-B14F-4D97-AF65-F5344CB8AC3E}">
        <p14:creationId xmlns:p14="http://schemas.microsoft.com/office/powerpoint/2010/main" val="309074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4195871535"/>
              </p:ext>
            </p:extLst>
          </p:nvPr>
        </p:nvGraphicFramePr>
        <p:xfrm>
          <a:off x="755576" y="404664"/>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2792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720083083"/>
              </p:ext>
            </p:extLst>
          </p:nvPr>
        </p:nvGraphicFramePr>
        <p:xfrm>
          <a:off x="755576" y="404664"/>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97564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A5691-2424-4258-8332-270889D87F9A}"/>
              </a:ext>
            </a:extLst>
          </p:cNvPr>
          <p:cNvSpPr>
            <a:spLocks noGrp="1"/>
          </p:cNvSpPr>
          <p:nvPr>
            <p:ph type="title"/>
          </p:nvPr>
        </p:nvSpPr>
        <p:spPr/>
        <p:txBody>
          <a:bodyPr/>
          <a:lstStyle/>
          <a:p>
            <a:r>
              <a:rPr lang="en-MY" dirty="0"/>
              <a:t>Global Staffing Approaches</a:t>
            </a:r>
          </a:p>
        </p:txBody>
      </p:sp>
      <p:pic>
        <p:nvPicPr>
          <p:cNvPr id="5" name="Picture 4">
            <a:extLst>
              <a:ext uri="{FF2B5EF4-FFF2-40B4-BE49-F238E27FC236}">
                <a16:creationId xmlns:a16="http://schemas.microsoft.com/office/drawing/2014/main" id="{0253D310-69AA-4F96-9656-999D76EC97DD}"/>
              </a:ext>
            </a:extLst>
          </p:cNvPr>
          <p:cNvPicPr>
            <a:picLocks noChangeAspect="1"/>
          </p:cNvPicPr>
          <p:nvPr/>
        </p:nvPicPr>
        <p:blipFill>
          <a:blip r:embed="rId2"/>
          <a:stretch>
            <a:fillRect/>
          </a:stretch>
        </p:blipFill>
        <p:spPr>
          <a:xfrm>
            <a:off x="904412" y="1700808"/>
            <a:ext cx="7893172" cy="4138960"/>
          </a:xfrm>
          <a:prstGeom prst="rect">
            <a:avLst/>
          </a:prstGeom>
        </p:spPr>
      </p:pic>
    </p:spTree>
    <p:extLst>
      <p:ext uri="{BB962C8B-B14F-4D97-AF65-F5344CB8AC3E}">
        <p14:creationId xmlns:p14="http://schemas.microsoft.com/office/powerpoint/2010/main" val="20884658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1501-46EC-4FE4-9A16-38D7C4322904}"/>
              </a:ext>
            </a:extLst>
          </p:cNvPr>
          <p:cNvSpPr>
            <a:spLocks noGrp="1"/>
          </p:cNvSpPr>
          <p:nvPr>
            <p:ph type="title"/>
          </p:nvPr>
        </p:nvSpPr>
        <p:spPr/>
        <p:txBody>
          <a:bodyPr/>
          <a:lstStyle/>
          <a:p>
            <a:r>
              <a:rPr lang="en-MY" dirty="0"/>
              <a:t>Ethnocentric approach</a:t>
            </a:r>
          </a:p>
        </p:txBody>
      </p:sp>
      <p:sp>
        <p:nvSpPr>
          <p:cNvPr id="3" name="Content Placeholder 2">
            <a:extLst>
              <a:ext uri="{FF2B5EF4-FFF2-40B4-BE49-F238E27FC236}">
                <a16:creationId xmlns:a16="http://schemas.microsoft.com/office/drawing/2014/main" id="{CD3B1233-3852-4F50-B168-A41685C800EA}"/>
              </a:ext>
            </a:extLst>
          </p:cNvPr>
          <p:cNvSpPr>
            <a:spLocks noGrp="1"/>
          </p:cNvSpPr>
          <p:nvPr>
            <p:ph idx="1"/>
          </p:nvPr>
        </p:nvSpPr>
        <p:spPr/>
        <p:txBody>
          <a:bodyPr/>
          <a:lstStyle/>
          <a:p>
            <a:pPr marL="0" indent="0">
              <a:buNone/>
            </a:pPr>
            <a:r>
              <a:rPr lang="en-MY" dirty="0"/>
              <a:t>When a company follows the strategy of choosing only from the citizens of the parent country to work in host nations, it is called an ethnocentric approach. Normally, higher-level foreign positions are filled with expatriate employees from the parent country. The general rationale behind the ethnocentric approach is that the staff from the parent country would represent the interests of the headquarters effectively and link well with the parent country.</a:t>
            </a:r>
          </a:p>
        </p:txBody>
      </p:sp>
    </p:spTree>
    <p:extLst>
      <p:ext uri="{BB962C8B-B14F-4D97-AF65-F5344CB8AC3E}">
        <p14:creationId xmlns:p14="http://schemas.microsoft.com/office/powerpoint/2010/main" val="21529416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F31DE-17D6-4E72-9D4B-E69C49E33CD8}"/>
              </a:ext>
            </a:extLst>
          </p:cNvPr>
          <p:cNvSpPr>
            <a:spLocks noGrp="1"/>
          </p:cNvSpPr>
          <p:nvPr>
            <p:ph type="title"/>
          </p:nvPr>
        </p:nvSpPr>
        <p:spPr/>
        <p:txBody>
          <a:bodyPr/>
          <a:lstStyle/>
          <a:p>
            <a:r>
              <a:rPr lang="en-MY" dirty="0"/>
              <a:t>Features of Ethnocentric approach</a:t>
            </a:r>
          </a:p>
        </p:txBody>
      </p:sp>
      <p:sp>
        <p:nvSpPr>
          <p:cNvPr id="3" name="Content Placeholder 2">
            <a:extLst>
              <a:ext uri="{FF2B5EF4-FFF2-40B4-BE49-F238E27FC236}">
                <a16:creationId xmlns:a16="http://schemas.microsoft.com/office/drawing/2014/main" id="{681D0148-1FB4-42E1-BA02-59E5929DEAA6}"/>
              </a:ext>
            </a:extLst>
          </p:cNvPr>
          <p:cNvSpPr>
            <a:spLocks noGrp="1"/>
          </p:cNvSpPr>
          <p:nvPr>
            <p:ph idx="1"/>
          </p:nvPr>
        </p:nvSpPr>
        <p:spPr>
          <a:xfrm>
            <a:off x="697260" y="1772816"/>
            <a:ext cx="8206680" cy="4530725"/>
          </a:xfrm>
        </p:spPr>
        <p:txBody>
          <a:bodyPr/>
          <a:lstStyle/>
          <a:p>
            <a:r>
              <a:rPr lang="en-MY" dirty="0"/>
              <a:t>Headquarters country personnel manage all operations.</a:t>
            </a:r>
          </a:p>
          <a:p>
            <a:r>
              <a:rPr lang="en-MY" dirty="0"/>
              <a:t>Home staffing policies are replicated in countries.</a:t>
            </a:r>
          </a:p>
          <a:p>
            <a:r>
              <a:rPr lang="en-MY" dirty="0"/>
              <a:t>Talent skills transfer essentially one-way.</a:t>
            </a:r>
          </a:p>
          <a:p>
            <a:r>
              <a:rPr lang="en-MY" dirty="0"/>
              <a:t>Rotate coaches into countries to develop talent.</a:t>
            </a:r>
          </a:p>
          <a:p>
            <a:r>
              <a:rPr lang="en-MY" dirty="0"/>
              <a:t>Require returning personnel to bring back lessons learned.</a:t>
            </a:r>
          </a:p>
          <a:p>
            <a:r>
              <a:rPr lang="en-MY" dirty="0"/>
              <a:t>Refine talent acquisition policies to reflect local country input.</a:t>
            </a:r>
          </a:p>
        </p:txBody>
      </p:sp>
    </p:spTree>
    <p:extLst>
      <p:ext uri="{BB962C8B-B14F-4D97-AF65-F5344CB8AC3E}">
        <p14:creationId xmlns:p14="http://schemas.microsoft.com/office/powerpoint/2010/main" val="3300466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4666-BAD5-4D9E-AC7C-B5D20E6CF445}"/>
              </a:ext>
            </a:extLst>
          </p:cNvPr>
          <p:cNvSpPr>
            <a:spLocks noGrp="1"/>
          </p:cNvSpPr>
          <p:nvPr>
            <p:ph type="title"/>
          </p:nvPr>
        </p:nvSpPr>
        <p:spPr/>
        <p:txBody>
          <a:bodyPr/>
          <a:lstStyle/>
          <a:p>
            <a:r>
              <a:rPr lang="en-MY" dirty="0"/>
              <a:t>Polycentric Approach</a:t>
            </a:r>
          </a:p>
        </p:txBody>
      </p:sp>
      <p:sp>
        <p:nvSpPr>
          <p:cNvPr id="3" name="Content Placeholder 2">
            <a:extLst>
              <a:ext uri="{FF2B5EF4-FFF2-40B4-BE49-F238E27FC236}">
                <a16:creationId xmlns:a16="http://schemas.microsoft.com/office/drawing/2014/main" id="{FE3007F8-6E86-4F87-858E-A3F43E059066}"/>
              </a:ext>
            </a:extLst>
          </p:cNvPr>
          <p:cNvSpPr>
            <a:spLocks noGrp="1"/>
          </p:cNvSpPr>
          <p:nvPr>
            <p:ph idx="1"/>
          </p:nvPr>
        </p:nvSpPr>
        <p:spPr/>
        <p:txBody>
          <a:bodyPr/>
          <a:lstStyle/>
          <a:p>
            <a:pPr marL="0" indent="0">
              <a:buNone/>
            </a:pPr>
            <a:r>
              <a:rPr lang="en-MY" sz="2400" dirty="0"/>
              <a:t>When a company adopts the strategy of limiting recruitment to the nationals of the host country (local people), it is called a polycentric approach. The purpose of adopting this approach is to reduce the cost of foreign operations gradually. </a:t>
            </a:r>
          </a:p>
        </p:txBody>
      </p:sp>
    </p:spTree>
    <p:extLst>
      <p:ext uri="{BB962C8B-B14F-4D97-AF65-F5344CB8AC3E}">
        <p14:creationId xmlns:p14="http://schemas.microsoft.com/office/powerpoint/2010/main" val="37064084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8F7B-5145-4DA0-999E-3654EFFAF662}"/>
              </a:ext>
            </a:extLst>
          </p:cNvPr>
          <p:cNvSpPr>
            <a:spLocks noGrp="1"/>
          </p:cNvSpPr>
          <p:nvPr>
            <p:ph type="title"/>
          </p:nvPr>
        </p:nvSpPr>
        <p:spPr/>
        <p:txBody>
          <a:bodyPr/>
          <a:lstStyle/>
          <a:p>
            <a:r>
              <a:rPr lang="en-MY" dirty="0"/>
              <a:t>Features of Polycentric Approach</a:t>
            </a:r>
          </a:p>
        </p:txBody>
      </p:sp>
      <p:sp>
        <p:nvSpPr>
          <p:cNvPr id="3" name="Content Placeholder 2">
            <a:extLst>
              <a:ext uri="{FF2B5EF4-FFF2-40B4-BE49-F238E27FC236}">
                <a16:creationId xmlns:a16="http://schemas.microsoft.com/office/drawing/2014/main" id="{9D43694D-BECC-4E6F-ADD3-AB3CF2C61764}"/>
              </a:ext>
            </a:extLst>
          </p:cNvPr>
          <p:cNvSpPr>
            <a:spLocks noGrp="1"/>
          </p:cNvSpPr>
          <p:nvPr>
            <p:ph idx="1"/>
          </p:nvPr>
        </p:nvSpPr>
        <p:spPr>
          <a:xfrm>
            <a:off x="685800" y="1628800"/>
            <a:ext cx="8134672" cy="4530725"/>
          </a:xfrm>
        </p:spPr>
        <p:txBody>
          <a:bodyPr/>
          <a:lstStyle/>
          <a:p>
            <a:r>
              <a:rPr lang="en-MY" dirty="0"/>
              <a:t>Headquarters country personnel have little impact on other countries.</a:t>
            </a:r>
          </a:p>
          <a:p>
            <a:r>
              <a:rPr lang="en-MY" dirty="0"/>
              <a:t>Talent acquisition policies are unique to each country.</a:t>
            </a:r>
          </a:p>
          <a:p>
            <a:r>
              <a:rPr lang="en-MY" dirty="0"/>
              <a:t>Little cross-border movement of talent and skills occurs.</a:t>
            </a:r>
          </a:p>
          <a:p>
            <a:r>
              <a:rPr lang="en-MY" dirty="0"/>
              <a:t>Encourage cross-border knowledge sharing.</a:t>
            </a:r>
          </a:p>
          <a:p>
            <a:r>
              <a:rPr lang="en-MY" dirty="0"/>
              <a:t>Encourage trading complementary talent between countries.</a:t>
            </a:r>
          </a:p>
          <a:p>
            <a:r>
              <a:rPr lang="en-MY" dirty="0"/>
              <a:t>Develop common processes where similarities exist.</a:t>
            </a:r>
          </a:p>
        </p:txBody>
      </p:sp>
    </p:spTree>
    <p:extLst>
      <p:ext uri="{BB962C8B-B14F-4D97-AF65-F5344CB8AC3E}">
        <p14:creationId xmlns:p14="http://schemas.microsoft.com/office/powerpoint/2010/main" val="41791322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1501-46EC-4FE4-9A16-38D7C4322904}"/>
              </a:ext>
            </a:extLst>
          </p:cNvPr>
          <p:cNvSpPr>
            <a:spLocks noGrp="1"/>
          </p:cNvSpPr>
          <p:nvPr>
            <p:ph type="title"/>
          </p:nvPr>
        </p:nvSpPr>
        <p:spPr/>
        <p:txBody>
          <a:bodyPr/>
          <a:lstStyle/>
          <a:p>
            <a:r>
              <a:rPr lang="en-MY" dirty="0"/>
              <a:t>Regio centric Approach</a:t>
            </a:r>
          </a:p>
        </p:txBody>
      </p:sp>
      <p:sp>
        <p:nvSpPr>
          <p:cNvPr id="3" name="Content Placeholder 2">
            <a:extLst>
              <a:ext uri="{FF2B5EF4-FFF2-40B4-BE49-F238E27FC236}">
                <a16:creationId xmlns:a16="http://schemas.microsoft.com/office/drawing/2014/main" id="{CD3B1233-3852-4F50-B168-A41685C800EA}"/>
              </a:ext>
            </a:extLst>
          </p:cNvPr>
          <p:cNvSpPr>
            <a:spLocks noGrp="1"/>
          </p:cNvSpPr>
          <p:nvPr>
            <p:ph idx="1"/>
          </p:nvPr>
        </p:nvSpPr>
        <p:spPr/>
        <p:txBody>
          <a:bodyPr/>
          <a:lstStyle/>
          <a:p>
            <a:pPr marL="0" indent="0">
              <a:buNone/>
            </a:pPr>
            <a:r>
              <a:rPr lang="en-MY" dirty="0"/>
              <a:t>Company's international business is divided into international geographic regions. The </a:t>
            </a:r>
            <a:r>
              <a:rPr lang="en-MY" dirty="0" err="1"/>
              <a:t>regiocentric</a:t>
            </a:r>
            <a:r>
              <a:rPr lang="en-MY" dirty="0"/>
              <a:t> approach uses managers from various countries within the geographic regions of business. Although the managers operate relatively independently in the region, they are not normally moved to the company headquarters.</a:t>
            </a:r>
          </a:p>
        </p:txBody>
      </p:sp>
    </p:spTree>
    <p:extLst>
      <p:ext uri="{BB962C8B-B14F-4D97-AF65-F5344CB8AC3E}">
        <p14:creationId xmlns:p14="http://schemas.microsoft.com/office/powerpoint/2010/main" val="1665249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Features of Regio centric Approach</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a:xfrm>
            <a:off x="914400" y="1600200"/>
            <a:ext cx="8050088" cy="4530725"/>
          </a:xfrm>
        </p:spPr>
        <p:txBody>
          <a:bodyPr/>
          <a:lstStyle/>
          <a:p>
            <a:r>
              <a:rPr lang="en-MY" sz="2400" dirty="0"/>
              <a:t>Employees circulate within regions, with a focus on regional business results.</a:t>
            </a:r>
          </a:p>
          <a:p>
            <a:r>
              <a:rPr lang="en-MY" sz="2400" dirty="0"/>
              <a:t>Talent acquisition policies are developed and coordinated within regions</a:t>
            </a:r>
          </a:p>
          <a:p>
            <a:r>
              <a:rPr lang="en-MY" sz="2400" dirty="0"/>
              <a:t>Talent and skills are developed within regions, with minimal inter-region transfer.</a:t>
            </a:r>
          </a:p>
          <a:p>
            <a:r>
              <a:rPr lang="en-MY" sz="2400" dirty="0"/>
              <a:t>Support succession planning among selected regions.</a:t>
            </a:r>
          </a:p>
          <a:p>
            <a:r>
              <a:rPr lang="en-MY" sz="2400" dirty="0"/>
              <a:t>Encourage cross-region knowledge sharing.</a:t>
            </a:r>
          </a:p>
          <a:p>
            <a:r>
              <a:rPr lang="en-MY" sz="2400" dirty="0"/>
              <a:t>Encourage trading of complementary talent across regions.</a:t>
            </a:r>
          </a:p>
          <a:p>
            <a:r>
              <a:rPr lang="en-MY" sz="2400" dirty="0"/>
              <a:t>Develop global approaches where a business case is strongest.</a:t>
            </a:r>
          </a:p>
        </p:txBody>
      </p:sp>
    </p:spTree>
    <p:extLst>
      <p:ext uri="{BB962C8B-B14F-4D97-AF65-F5344CB8AC3E}">
        <p14:creationId xmlns:p14="http://schemas.microsoft.com/office/powerpoint/2010/main" val="20322612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C19D6-EDB0-424B-AA5F-B8B728400893}"/>
              </a:ext>
            </a:extLst>
          </p:cNvPr>
          <p:cNvSpPr>
            <a:spLocks noGrp="1"/>
          </p:cNvSpPr>
          <p:nvPr>
            <p:ph type="title"/>
          </p:nvPr>
        </p:nvSpPr>
        <p:spPr/>
        <p:txBody>
          <a:bodyPr/>
          <a:lstStyle/>
          <a:p>
            <a:r>
              <a:rPr lang="en-MY" dirty="0"/>
              <a:t>Geocentric approach</a:t>
            </a:r>
          </a:p>
        </p:txBody>
      </p:sp>
      <p:sp>
        <p:nvSpPr>
          <p:cNvPr id="3" name="Content Placeholder 2">
            <a:extLst>
              <a:ext uri="{FF2B5EF4-FFF2-40B4-BE49-F238E27FC236}">
                <a16:creationId xmlns:a16="http://schemas.microsoft.com/office/drawing/2014/main" id="{76523DCE-F229-4F36-B08C-AEC8ED20716D}"/>
              </a:ext>
            </a:extLst>
          </p:cNvPr>
          <p:cNvSpPr>
            <a:spLocks noGrp="1"/>
          </p:cNvSpPr>
          <p:nvPr>
            <p:ph idx="1"/>
          </p:nvPr>
        </p:nvSpPr>
        <p:spPr>
          <a:xfrm>
            <a:off x="685800" y="1556792"/>
            <a:ext cx="8278688" cy="4530725"/>
          </a:xfrm>
        </p:spPr>
        <p:txBody>
          <a:bodyPr/>
          <a:lstStyle/>
          <a:p>
            <a:pPr marL="0" indent="0">
              <a:buNone/>
            </a:pPr>
            <a:r>
              <a:rPr lang="en-MY" dirty="0"/>
              <a:t>When a company adopts the strategy of recruiting the most suitable persons for the positions available in it, irrespective of their nationalities, it is called a geocentric approach. Companies that are truly global in nature adopt this approach since it utilizes a globally integrated business strategy. Since the HR operations are constrained by several factors like political and ethnical factors and government laws, it is difficult to adopt this approach. However, large international companies generally adopt the geocentric strategy with considerable success.</a:t>
            </a:r>
          </a:p>
        </p:txBody>
      </p:sp>
    </p:spTree>
    <p:extLst>
      <p:ext uri="{BB962C8B-B14F-4D97-AF65-F5344CB8AC3E}">
        <p14:creationId xmlns:p14="http://schemas.microsoft.com/office/powerpoint/2010/main" val="30997117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F31DE-17D6-4E72-9D4B-E69C49E33CD8}"/>
              </a:ext>
            </a:extLst>
          </p:cNvPr>
          <p:cNvSpPr>
            <a:spLocks noGrp="1"/>
          </p:cNvSpPr>
          <p:nvPr>
            <p:ph type="title"/>
          </p:nvPr>
        </p:nvSpPr>
        <p:spPr/>
        <p:txBody>
          <a:bodyPr/>
          <a:lstStyle/>
          <a:p>
            <a:r>
              <a:rPr lang="en-MY" dirty="0"/>
              <a:t>Features of Geocentric Approach</a:t>
            </a:r>
          </a:p>
        </p:txBody>
      </p:sp>
      <p:sp>
        <p:nvSpPr>
          <p:cNvPr id="3" name="Content Placeholder 2">
            <a:extLst>
              <a:ext uri="{FF2B5EF4-FFF2-40B4-BE49-F238E27FC236}">
                <a16:creationId xmlns:a16="http://schemas.microsoft.com/office/drawing/2014/main" id="{681D0148-1FB4-42E1-BA02-59E5929DEAA6}"/>
              </a:ext>
            </a:extLst>
          </p:cNvPr>
          <p:cNvSpPr>
            <a:spLocks noGrp="1"/>
          </p:cNvSpPr>
          <p:nvPr>
            <p:ph idx="1"/>
          </p:nvPr>
        </p:nvSpPr>
        <p:spPr>
          <a:xfrm>
            <a:off x="914400" y="1600200"/>
            <a:ext cx="7978080" cy="4530725"/>
          </a:xfrm>
        </p:spPr>
        <p:txBody>
          <a:bodyPr/>
          <a:lstStyle/>
          <a:p>
            <a:r>
              <a:rPr lang="en-MY" sz="2400" dirty="0"/>
              <a:t>Employees circulate throughout the global organization.</a:t>
            </a:r>
          </a:p>
          <a:p>
            <a:r>
              <a:rPr lang="en-MY" sz="2400" dirty="0"/>
              <a:t>Talent acquisition policies maximize long-term strength of the global organization.</a:t>
            </a:r>
          </a:p>
          <a:p>
            <a:r>
              <a:rPr lang="en-MY" sz="2400" dirty="0"/>
              <a:t>Talent and skills are deployed globally to achieve global goals while meeting local requirements.</a:t>
            </a:r>
          </a:p>
          <a:p>
            <a:r>
              <a:rPr lang="en-MY" sz="2400" dirty="0"/>
              <a:t>Evaluate and refine global talent acquisition processes based on organizational impact.</a:t>
            </a:r>
          </a:p>
          <a:p>
            <a:r>
              <a:rPr lang="en-MY" sz="2400" dirty="0"/>
              <a:t>Adjust the global talent acquisition plan to reflect changing global requirements.</a:t>
            </a:r>
          </a:p>
          <a:p>
            <a:r>
              <a:rPr lang="en-MY" sz="2400" dirty="0"/>
              <a:t>Leverage local talent and tools for cost-effective global talent acquisition.</a:t>
            </a:r>
          </a:p>
        </p:txBody>
      </p:sp>
    </p:spTree>
    <p:extLst>
      <p:ext uri="{BB962C8B-B14F-4D97-AF65-F5344CB8AC3E}">
        <p14:creationId xmlns:p14="http://schemas.microsoft.com/office/powerpoint/2010/main" val="3481196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D78D8-1F51-437F-ACF2-9F16DBB08A95}"/>
              </a:ext>
            </a:extLst>
          </p:cNvPr>
          <p:cNvSpPr>
            <a:spLocks noGrp="1"/>
          </p:cNvSpPr>
          <p:nvPr>
            <p:ph type="title"/>
          </p:nvPr>
        </p:nvSpPr>
        <p:spPr/>
        <p:txBody>
          <a:bodyPr/>
          <a:lstStyle/>
          <a:p>
            <a:r>
              <a:rPr lang="en-MY" dirty="0"/>
              <a:t>Global Workforce</a:t>
            </a:r>
          </a:p>
        </p:txBody>
      </p:sp>
      <p:sp>
        <p:nvSpPr>
          <p:cNvPr id="3" name="Content Placeholder 2">
            <a:extLst>
              <a:ext uri="{FF2B5EF4-FFF2-40B4-BE49-F238E27FC236}">
                <a16:creationId xmlns:a16="http://schemas.microsoft.com/office/drawing/2014/main" id="{8389F205-EF07-4E69-BC54-4FE43D8841B1}"/>
              </a:ext>
            </a:extLst>
          </p:cNvPr>
          <p:cNvSpPr>
            <a:spLocks noGrp="1"/>
          </p:cNvSpPr>
          <p:nvPr>
            <p:ph idx="1"/>
          </p:nvPr>
        </p:nvSpPr>
        <p:spPr/>
        <p:txBody>
          <a:bodyPr/>
          <a:lstStyle/>
          <a:p>
            <a:pPr marL="0" indent="0">
              <a:buNone/>
            </a:pPr>
            <a:r>
              <a:rPr lang="en-MY" dirty="0"/>
              <a:t>The extent of the firm’s internationalization and its degree of centralization or decentralization affects its philosophy regarding the nationality of its international managers. In General, there are three types of global workforce as Parent-country nationals (PCNs), Third-country nationals (TCNs) and Host-country nationals (HCNs) classified by their source (Where to find).</a:t>
            </a:r>
          </a:p>
        </p:txBody>
      </p:sp>
    </p:spTree>
    <p:extLst>
      <p:ext uri="{BB962C8B-B14F-4D97-AF65-F5344CB8AC3E}">
        <p14:creationId xmlns:p14="http://schemas.microsoft.com/office/powerpoint/2010/main" val="1613453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57037-9AB3-4E7F-8911-10F9A4EE678E}"/>
              </a:ext>
            </a:extLst>
          </p:cNvPr>
          <p:cNvSpPr>
            <a:spLocks noGrp="1"/>
          </p:cNvSpPr>
          <p:nvPr>
            <p:ph type="title"/>
          </p:nvPr>
        </p:nvSpPr>
        <p:spPr/>
        <p:txBody>
          <a:bodyPr/>
          <a:lstStyle/>
          <a:p>
            <a:r>
              <a:rPr lang="en-MY" dirty="0"/>
              <a:t>Staffing Approach</a:t>
            </a:r>
          </a:p>
        </p:txBody>
      </p:sp>
      <p:sp>
        <p:nvSpPr>
          <p:cNvPr id="6" name="TextBox 5">
            <a:extLst>
              <a:ext uri="{FF2B5EF4-FFF2-40B4-BE49-F238E27FC236}">
                <a16:creationId xmlns:a16="http://schemas.microsoft.com/office/drawing/2014/main" id="{86EC2F5F-CF76-4EF5-984F-08A7AE0E6C7A}"/>
              </a:ext>
            </a:extLst>
          </p:cNvPr>
          <p:cNvSpPr txBox="1"/>
          <p:nvPr/>
        </p:nvSpPr>
        <p:spPr>
          <a:xfrm>
            <a:off x="683568" y="1536174"/>
            <a:ext cx="8208912" cy="4832092"/>
          </a:xfrm>
          <a:prstGeom prst="rect">
            <a:avLst/>
          </a:prstGeom>
          <a:noFill/>
        </p:spPr>
        <p:txBody>
          <a:bodyPr wrap="square" rtlCol="0">
            <a:spAutoFit/>
          </a:bodyPr>
          <a:lstStyle/>
          <a:p>
            <a:pPr marL="457200" indent="-457200">
              <a:buAutoNum type="arabicPeriod"/>
            </a:pPr>
            <a:r>
              <a:rPr lang="en-MY" sz="2800" dirty="0"/>
              <a:t>Ethnocentric approach – fill key positions with parent country nationals</a:t>
            </a:r>
          </a:p>
          <a:p>
            <a:pPr marL="457200" indent="-457200">
              <a:buAutoNum type="arabicPeriod"/>
            </a:pPr>
            <a:r>
              <a:rPr lang="en-MY" sz="2800" dirty="0"/>
              <a:t>Polycentric approach – Recruit host country nationals to manage subsidiaries in their own country and parent country nationals for positions at headquarters</a:t>
            </a:r>
          </a:p>
          <a:p>
            <a:pPr marL="457200" indent="-457200">
              <a:buFontTx/>
              <a:buAutoNum type="arabicPeriod"/>
            </a:pPr>
            <a:r>
              <a:rPr lang="en-US" sz="2800" dirty="0"/>
              <a:t>Regio centric staffing is a lot like polycentric staffing in that host-country nationals staff each foreign subsidiary to a high degree</a:t>
            </a:r>
            <a:endParaRPr lang="en-MY" sz="2800" dirty="0"/>
          </a:p>
          <a:p>
            <a:pPr marL="457200" indent="-457200">
              <a:buAutoNum type="arabicPeriod"/>
            </a:pPr>
            <a:r>
              <a:rPr lang="en-MY" sz="2800" dirty="0"/>
              <a:t>Geocentric approach seek the best people regardless of nationality</a:t>
            </a:r>
          </a:p>
        </p:txBody>
      </p:sp>
    </p:spTree>
    <p:extLst>
      <p:ext uri="{BB962C8B-B14F-4D97-AF65-F5344CB8AC3E}">
        <p14:creationId xmlns:p14="http://schemas.microsoft.com/office/powerpoint/2010/main" val="22494277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6497D-B27B-4EAF-8EF1-BA84530ED7C5}"/>
              </a:ext>
            </a:extLst>
          </p:cNvPr>
          <p:cNvSpPr>
            <a:spLocks noGrp="1"/>
          </p:cNvSpPr>
          <p:nvPr>
            <p:ph type="title"/>
          </p:nvPr>
        </p:nvSpPr>
        <p:spPr/>
        <p:txBody>
          <a:bodyPr/>
          <a:lstStyle/>
          <a:p>
            <a:r>
              <a:rPr lang="en-MY" dirty="0"/>
              <a:t>Staffing Approaches</a:t>
            </a:r>
          </a:p>
        </p:txBody>
      </p:sp>
      <p:pic>
        <p:nvPicPr>
          <p:cNvPr id="4" name="Picture 3">
            <a:extLst>
              <a:ext uri="{FF2B5EF4-FFF2-40B4-BE49-F238E27FC236}">
                <a16:creationId xmlns:a16="http://schemas.microsoft.com/office/drawing/2014/main" id="{2B269D72-68E9-4AD7-8F2B-C0DA957928DE}"/>
              </a:ext>
            </a:extLst>
          </p:cNvPr>
          <p:cNvPicPr>
            <a:picLocks noChangeAspect="1"/>
          </p:cNvPicPr>
          <p:nvPr/>
        </p:nvPicPr>
        <p:blipFill>
          <a:blip r:embed="rId2"/>
          <a:stretch>
            <a:fillRect/>
          </a:stretch>
        </p:blipFill>
        <p:spPr>
          <a:xfrm>
            <a:off x="1115616" y="1844824"/>
            <a:ext cx="6709741" cy="3816424"/>
          </a:xfrm>
          <a:prstGeom prst="rect">
            <a:avLst/>
          </a:prstGeom>
        </p:spPr>
      </p:pic>
    </p:spTree>
    <p:extLst>
      <p:ext uri="{BB962C8B-B14F-4D97-AF65-F5344CB8AC3E}">
        <p14:creationId xmlns:p14="http://schemas.microsoft.com/office/powerpoint/2010/main" val="16756499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9B26-3058-47F8-B13A-05916E802168}"/>
              </a:ext>
            </a:extLst>
          </p:cNvPr>
          <p:cNvSpPr>
            <a:spLocks noGrp="1"/>
          </p:cNvSpPr>
          <p:nvPr>
            <p:ph type="title"/>
          </p:nvPr>
        </p:nvSpPr>
        <p:spPr/>
        <p:txBody>
          <a:bodyPr/>
          <a:lstStyle/>
          <a:p>
            <a:r>
              <a:rPr lang="en-MY" dirty="0"/>
              <a:t>Poll Question # </a:t>
            </a:r>
          </a:p>
        </p:txBody>
      </p:sp>
      <p:sp>
        <p:nvSpPr>
          <p:cNvPr id="3" name="Content Placeholder 2">
            <a:extLst>
              <a:ext uri="{FF2B5EF4-FFF2-40B4-BE49-F238E27FC236}">
                <a16:creationId xmlns:a16="http://schemas.microsoft.com/office/drawing/2014/main" id="{5DC520D2-FE63-47C9-B67C-39217396F76B}"/>
              </a:ext>
            </a:extLst>
          </p:cNvPr>
          <p:cNvSpPr>
            <a:spLocks noGrp="1"/>
          </p:cNvSpPr>
          <p:nvPr>
            <p:ph idx="1"/>
          </p:nvPr>
        </p:nvSpPr>
        <p:spPr/>
        <p:txBody>
          <a:bodyPr/>
          <a:lstStyle/>
          <a:p>
            <a:pPr marL="0" indent="0">
              <a:buNone/>
            </a:pPr>
            <a:r>
              <a:rPr lang="en-MY" dirty="0"/>
              <a:t>In which staffing approach does headquarters maintain the tightest control over international operations?</a:t>
            </a:r>
          </a:p>
          <a:p>
            <a:pPr marL="0" indent="0">
              <a:buNone/>
            </a:pPr>
            <a:endParaRPr lang="en-MY" dirty="0"/>
          </a:p>
          <a:p>
            <a:pPr marL="514350" indent="-514350">
              <a:buFont typeface="+mj-lt"/>
              <a:buAutoNum type="alphaUcPeriod"/>
            </a:pPr>
            <a:r>
              <a:rPr lang="en-MY" dirty="0"/>
              <a:t>Ethnocentric</a:t>
            </a:r>
          </a:p>
          <a:p>
            <a:pPr marL="514350" indent="-514350">
              <a:buFont typeface="+mj-lt"/>
              <a:buAutoNum type="alphaUcPeriod"/>
            </a:pPr>
            <a:r>
              <a:rPr lang="en-MY" dirty="0"/>
              <a:t>Geocentric</a:t>
            </a:r>
          </a:p>
          <a:p>
            <a:pPr marL="514350" indent="-514350">
              <a:buFont typeface="+mj-lt"/>
              <a:buAutoNum type="alphaUcPeriod"/>
            </a:pPr>
            <a:r>
              <a:rPr lang="en-MY" dirty="0"/>
              <a:t>International</a:t>
            </a:r>
          </a:p>
          <a:p>
            <a:pPr marL="514350" indent="-514350">
              <a:buFont typeface="+mj-lt"/>
              <a:buAutoNum type="alphaUcPeriod"/>
            </a:pPr>
            <a:r>
              <a:rPr lang="en-MY" dirty="0"/>
              <a:t>Domestic</a:t>
            </a:r>
          </a:p>
        </p:txBody>
      </p:sp>
    </p:spTree>
    <p:extLst>
      <p:ext uri="{BB962C8B-B14F-4D97-AF65-F5344CB8AC3E}">
        <p14:creationId xmlns:p14="http://schemas.microsoft.com/office/powerpoint/2010/main" val="2218528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7F49-5360-4407-8E31-C0801DE289BB}"/>
              </a:ext>
            </a:extLst>
          </p:cNvPr>
          <p:cNvSpPr>
            <a:spLocks noGrp="1"/>
          </p:cNvSpPr>
          <p:nvPr>
            <p:ph type="title"/>
          </p:nvPr>
        </p:nvSpPr>
        <p:spPr/>
        <p:txBody>
          <a:bodyPr/>
          <a:lstStyle/>
          <a:p>
            <a:r>
              <a:rPr lang="en-MY" dirty="0"/>
              <a:t>Poll Answer # </a:t>
            </a:r>
          </a:p>
        </p:txBody>
      </p:sp>
      <p:sp>
        <p:nvSpPr>
          <p:cNvPr id="3" name="Content Placeholder 2">
            <a:extLst>
              <a:ext uri="{FF2B5EF4-FFF2-40B4-BE49-F238E27FC236}">
                <a16:creationId xmlns:a16="http://schemas.microsoft.com/office/drawing/2014/main" id="{C3BF6C2C-1CFB-40A0-8606-77EFAF6549CC}"/>
              </a:ext>
            </a:extLst>
          </p:cNvPr>
          <p:cNvSpPr>
            <a:spLocks noGrp="1"/>
          </p:cNvSpPr>
          <p:nvPr>
            <p:ph idx="1"/>
          </p:nvPr>
        </p:nvSpPr>
        <p:spPr/>
        <p:txBody>
          <a:bodyPr/>
          <a:lstStyle/>
          <a:p>
            <a:r>
              <a:rPr lang="en-MY" dirty="0"/>
              <a:t>Option A</a:t>
            </a:r>
          </a:p>
        </p:txBody>
      </p:sp>
    </p:spTree>
    <p:extLst>
      <p:ext uri="{BB962C8B-B14F-4D97-AF65-F5344CB8AC3E}">
        <p14:creationId xmlns:p14="http://schemas.microsoft.com/office/powerpoint/2010/main" val="2466042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441986608"/>
              </p:ext>
            </p:extLst>
          </p:nvPr>
        </p:nvGraphicFramePr>
        <p:xfrm>
          <a:off x="755576" y="404664"/>
          <a:ext cx="7844408" cy="589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2537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Inpatriate assignments</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One alternative to expatriation is </a:t>
            </a:r>
            <a:r>
              <a:rPr lang="en-MY" dirty="0" err="1"/>
              <a:t>inpatriation</a:t>
            </a:r>
            <a:r>
              <a:rPr lang="en-MY" dirty="0"/>
              <a:t>, which involves the transfer of subsidiary managers to the HQ for a specific period of time. This would allow key subsidiary managers to get to know the workings of the parent company and build up informal communication networks. It also allows the HQ to inculcate the subsidiary managers into the corporate culture in a more direct way than would be possible by the transfer of expatriates.</a:t>
            </a:r>
          </a:p>
        </p:txBody>
      </p:sp>
    </p:spTree>
    <p:extLst>
      <p:ext uri="{BB962C8B-B14F-4D97-AF65-F5344CB8AC3E}">
        <p14:creationId xmlns:p14="http://schemas.microsoft.com/office/powerpoint/2010/main" val="41661637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A7F4-3B50-426E-9D0C-1746A8F07267}"/>
              </a:ext>
            </a:extLst>
          </p:cNvPr>
          <p:cNvSpPr>
            <a:spLocks noGrp="1"/>
          </p:cNvSpPr>
          <p:nvPr>
            <p:ph type="title"/>
          </p:nvPr>
        </p:nvSpPr>
        <p:spPr/>
        <p:txBody>
          <a:bodyPr/>
          <a:lstStyle/>
          <a:p>
            <a:r>
              <a:rPr lang="en-MY" dirty="0"/>
              <a:t>Short-term assignments</a:t>
            </a:r>
          </a:p>
        </p:txBody>
      </p:sp>
      <p:sp>
        <p:nvSpPr>
          <p:cNvPr id="3" name="Content Placeholder 2">
            <a:extLst>
              <a:ext uri="{FF2B5EF4-FFF2-40B4-BE49-F238E27FC236}">
                <a16:creationId xmlns:a16="http://schemas.microsoft.com/office/drawing/2014/main" id="{47216DDE-F21F-4A23-9983-8338DDF36808}"/>
              </a:ext>
            </a:extLst>
          </p:cNvPr>
          <p:cNvSpPr>
            <a:spLocks noGrp="1"/>
          </p:cNvSpPr>
          <p:nvPr>
            <p:ph idx="1"/>
          </p:nvPr>
        </p:nvSpPr>
        <p:spPr/>
        <p:txBody>
          <a:bodyPr/>
          <a:lstStyle/>
          <a:p>
            <a:pPr marL="0" indent="0">
              <a:buNone/>
            </a:pPr>
            <a:r>
              <a:rPr lang="en-MY" dirty="0"/>
              <a:t>Short-term assignments </a:t>
            </a:r>
            <a:r>
              <a:rPr lang="en-MY" dirty="0" err="1"/>
              <a:t>referes</a:t>
            </a:r>
            <a:r>
              <a:rPr lang="en-MY" dirty="0"/>
              <a:t> as postings between 1 to 12 months in length. In contrast to traditional expatriate or Inpatriate assignments, the assigned manager is usually unaccompanied by his/her family, thereby avoiding the disruption of relocating entire families. Moreover, selection and preparation procedures for short-term assignments tend to be more informal and ad hoc</a:t>
            </a:r>
          </a:p>
          <a:p>
            <a:pPr marL="0" indent="0">
              <a:buNone/>
            </a:pPr>
            <a:endParaRPr lang="en-MY" dirty="0"/>
          </a:p>
        </p:txBody>
      </p:sp>
    </p:spTree>
    <p:extLst>
      <p:ext uri="{BB962C8B-B14F-4D97-AF65-F5344CB8AC3E}">
        <p14:creationId xmlns:p14="http://schemas.microsoft.com/office/powerpoint/2010/main" val="34316299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9B26-3058-47F8-B13A-05916E802168}"/>
              </a:ext>
            </a:extLst>
          </p:cNvPr>
          <p:cNvSpPr>
            <a:spLocks noGrp="1"/>
          </p:cNvSpPr>
          <p:nvPr>
            <p:ph type="title"/>
          </p:nvPr>
        </p:nvSpPr>
        <p:spPr/>
        <p:txBody>
          <a:bodyPr/>
          <a:lstStyle/>
          <a:p>
            <a:r>
              <a:rPr lang="en-MY" sz="4400" dirty="0"/>
              <a:t>Self-initiated assignments</a:t>
            </a:r>
            <a:endParaRPr lang="en-MY" dirty="0"/>
          </a:p>
        </p:txBody>
      </p:sp>
      <p:sp>
        <p:nvSpPr>
          <p:cNvPr id="3" name="Content Placeholder 2">
            <a:extLst>
              <a:ext uri="{FF2B5EF4-FFF2-40B4-BE49-F238E27FC236}">
                <a16:creationId xmlns:a16="http://schemas.microsoft.com/office/drawing/2014/main" id="{5DC520D2-FE63-47C9-B67C-39217396F76B}"/>
              </a:ext>
            </a:extLst>
          </p:cNvPr>
          <p:cNvSpPr>
            <a:spLocks noGrp="1"/>
          </p:cNvSpPr>
          <p:nvPr>
            <p:ph idx="1"/>
          </p:nvPr>
        </p:nvSpPr>
        <p:spPr>
          <a:xfrm>
            <a:off x="914400" y="1600200"/>
            <a:ext cx="7978080" cy="4530725"/>
          </a:xfrm>
        </p:spPr>
        <p:txBody>
          <a:bodyPr/>
          <a:lstStyle/>
          <a:p>
            <a:pPr marL="0" indent="0">
              <a:buNone/>
            </a:pPr>
            <a:r>
              <a:rPr lang="en-MY" sz="2600" dirty="0"/>
              <a:t>While the traditional view of international assignments has been to focus on the employing organization to initiate the transfer, a growing number of assignees make their own arrangements to find work abroad, facilitated by the introduction of free movement of </a:t>
            </a:r>
            <a:r>
              <a:rPr lang="en-MY" sz="2600" dirty="0" err="1"/>
              <a:t>labor</a:t>
            </a:r>
            <a:r>
              <a:rPr lang="en-MY" sz="2600" dirty="0"/>
              <a:t> in the European Union and other economic regions. In contrast to the aforementioned types of assignments, these so-called self-initiated assignees are employed on local work contracts.</a:t>
            </a:r>
          </a:p>
        </p:txBody>
      </p:sp>
    </p:spTree>
    <p:extLst>
      <p:ext uri="{BB962C8B-B14F-4D97-AF65-F5344CB8AC3E}">
        <p14:creationId xmlns:p14="http://schemas.microsoft.com/office/powerpoint/2010/main" val="36410896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14EDF-E733-4882-9513-63757BC25539}"/>
              </a:ext>
            </a:extLst>
          </p:cNvPr>
          <p:cNvSpPr>
            <a:spLocks noGrp="1"/>
          </p:cNvSpPr>
          <p:nvPr>
            <p:ph type="title"/>
          </p:nvPr>
        </p:nvSpPr>
        <p:spPr/>
        <p:txBody>
          <a:bodyPr/>
          <a:lstStyle/>
          <a:p>
            <a:r>
              <a:rPr lang="en-MY" dirty="0"/>
              <a:t>Poll Question # 4</a:t>
            </a:r>
          </a:p>
        </p:txBody>
      </p:sp>
      <p:sp>
        <p:nvSpPr>
          <p:cNvPr id="3" name="Content Placeholder 2">
            <a:extLst>
              <a:ext uri="{FF2B5EF4-FFF2-40B4-BE49-F238E27FC236}">
                <a16:creationId xmlns:a16="http://schemas.microsoft.com/office/drawing/2014/main" id="{AA98A15B-1C37-4EF0-B304-9C91EA8CE566}"/>
              </a:ext>
            </a:extLst>
          </p:cNvPr>
          <p:cNvSpPr>
            <a:spLocks noGrp="1"/>
          </p:cNvSpPr>
          <p:nvPr>
            <p:ph idx="1"/>
          </p:nvPr>
        </p:nvSpPr>
        <p:spPr/>
        <p:txBody>
          <a:bodyPr/>
          <a:lstStyle/>
          <a:p>
            <a:pPr marL="0" indent="0">
              <a:buNone/>
            </a:pPr>
            <a:r>
              <a:rPr lang="en-MY" dirty="0"/>
              <a:t>Which of the following staffing options can supplement the staff at headquarters and also socialize foreign employees to headquarters company norms and values?</a:t>
            </a:r>
          </a:p>
          <a:p>
            <a:pPr marL="514350" indent="-514350">
              <a:buFont typeface="+mj-lt"/>
              <a:buAutoNum type="alphaUcPeriod"/>
            </a:pPr>
            <a:r>
              <a:rPr lang="en-MY" dirty="0"/>
              <a:t>LCNs</a:t>
            </a:r>
          </a:p>
          <a:p>
            <a:pPr marL="514350" indent="-514350">
              <a:buFont typeface="+mj-lt"/>
              <a:buAutoNum type="alphaUcPeriod"/>
            </a:pPr>
            <a:r>
              <a:rPr lang="en-MY" dirty="0"/>
              <a:t>Inpatriates</a:t>
            </a:r>
          </a:p>
          <a:p>
            <a:pPr marL="514350" indent="-514350">
              <a:buFont typeface="+mj-lt"/>
              <a:buAutoNum type="alphaUcPeriod"/>
            </a:pPr>
            <a:r>
              <a:rPr lang="en-MY" dirty="0"/>
              <a:t>Expatriates</a:t>
            </a:r>
          </a:p>
          <a:p>
            <a:pPr marL="514350" indent="-514350">
              <a:buFont typeface="+mj-lt"/>
              <a:buAutoNum type="alphaUcPeriod"/>
            </a:pPr>
            <a:r>
              <a:rPr lang="en-MY" dirty="0"/>
              <a:t>TCNs</a:t>
            </a:r>
          </a:p>
          <a:p>
            <a:pPr marL="514350" indent="-514350">
              <a:buFont typeface="+mj-lt"/>
              <a:buAutoNum type="alphaUcPeriod"/>
            </a:pPr>
            <a:endParaRPr lang="en-MY" dirty="0"/>
          </a:p>
        </p:txBody>
      </p:sp>
    </p:spTree>
    <p:extLst>
      <p:ext uri="{BB962C8B-B14F-4D97-AF65-F5344CB8AC3E}">
        <p14:creationId xmlns:p14="http://schemas.microsoft.com/office/powerpoint/2010/main" val="24446852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00FFC-7A65-46AB-89AB-4389BA687F13}"/>
              </a:ext>
            </a:extLst>
          </p:cNvPr>
          <p:cNvSpPr>
            <a:spLocks noGrp="1"/>
          </p:cNvSpPr>
          <p:nvPr>
            <p:ph type="title"/>
          </p:nvPr>
        </p:nvSpPr>
        <p:spPr/>
        <p:txBody>
          <a:bodyPr/>
          <a:lstStyle/>
          <a:p>
            <a:r>
              <a:rPr lang="en-MY" dirty="0"/>
              <a:t>Poll Answer # 4</a:t>
            </a:r>
          </a:p>
        </p:txBody>
      </p:sp>
      <p:sp>
        <p:nvSpPr>
          <p:cNvPr id="3" name="Content Placeholder 2">
            <a:extLst>
              <a:ext uri="{FF2B5EF4-FFF2-40B4-BE49-F238E27FC236}">
                <a16:creationId xmlns:a16="http://schemas.microsoft.com/office/drawing/2014/main" id="{BD7B4B99-A4EA-475A-ADA2-D43C6095DE12}"/>
              </a:ext>
            </a:extLst>
          </p:cNvPr>
          <p:cNvSpPr>
            <a:spLocks noGrp="1"/>
          </p:cNvSpPr>
          <p:nvPr>
            <p:ph idx="1"/>
          </p:nvPr>
        </p:nvSpPr>
        <p:spPr/>
        <p:txBody>
          <a:bodyPr/>
          <a:lstStyle/>
          <a:p>
            <a:r>
              <a:rPr lang="en-MY" dirty="0"/>
              <a:t>Option B</a:t>
            </a:r>
          </a:p>
        </p:txBody>
      </p:sp>
    </p:spTree>
    <p:extLst>
      <p:ext uri="{BB962C8B-B14F-4D97-AF65-F5344CB8AC3E}">
        <p14:creationId xmlns:p14="http://schemas.microsoft.com/office/powerpoint/2010/main" val="498914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0EF06-D982-4875-BB1A-294DF144E085}"/>
              </a:ext>
            </a:extLst>
          </p:cNvPr>
          <p:cNvSpPr>
            <a:spLocks noGrp="1"/>
          </p:cNvSpPr>
          <p:nvPr>
            <p:ph type="title"/>
          </p:nvPr>
        </p:nvSpPr>
        <p:spPr/>
        <p:txBody>
          <a:bodyPr/>
          <a:lstStyle/>
          <a:p>
            <a:r>
              <a:rPr lang="en-MY" dirty="0"/>
              <a:t>Global Workforce</a:t>
            </a:r>
          </a:p>
        </p:txBody>
      </p:sp>
      <p:pic>
        <p:nvPicPr>
          <p:cNvPr id="5" name="Picture 4">
            <a:extLst>
              <a:ext uri="{FF2B5EF4-FFF2-40B4-BE49-F238E27FC236}">
                <a16:creationId xmlns:a16="http://schemas.microsoft.com/office/drawing/2014/main" id="{9965C2D8-F1C5-4439-8B1A-3784538E011D}"/>
              </a:ext>
            </a:extLst>
          </p:cNvPr>
          <p:cNvPicPr>
            <a:picLocks noChangeAspect="1"/>
          </p:cNvPicPr>
          <p:nvPr/>
        </p:nvPicPr>
        <p:blipFill>
          <a:blip r:embed="rId3"/>
          <a:stretch>
            <a:fillRect/>
          </a:stretch>
        </p:blipFill>
        <p:spPr>
          <a:xfrm>
            <a:off x="1282914" y="1916832"/>
            <a:ext cx="6578171" cy="3996085"/>
          </a:xfrm>
          <a:prstGeom prst="rect">
            <a:avLst/>
          </a:prstGeom>
        </p:spPr>
      </p:pic>
    </p:spTree>
    <p:extLst>
      <p:ext uri="{BB962C8B-B14F-4D97-AF65-F5344CB8AC3E}">
        <p14:creationId xmlns:p14="http://schemas.microsoft.com/office/powerpoint/2010/main" val="12182191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7F49-5360-4407-8E31-C0801DE289BB}"/>
              </a:ext>
            </a:extLst>
          </p:cNvPr>
          <p:cNvSpPr>
            <a:spLocks noGrp="1"/>
          </p:cNvSpPr>
          <p:nvPr>
            <p:ph type="title"/>
          </p:nvPr>
        </p:nvSpPr>
        <p:spPr/>
        <p:txBody>
          <a:bodyPr/>
          <a:lstStyle/>
          <a:p>
            <a:endParaRPr lang="en-MY"/>
          </a:p>
        </p:txBody>
      </p:sp>
      <p:sp>
        <p:nvSpPr>
          <p:cNvPr id="3" name="Content Placeholder 2">
            <a:extLst>
              <a:ext uri="{FF2B5EF4-FFF2-40B4-BE49-F238E27FC236}">
                <a16:creationId xmlns:a16="http://schemas.microsoft.com/office/drawing/2014/main" id="{C3BF6C2C-1CFB-40A0-8606-77EFAF6549CC}"/>
              </a:ext>
            </a:extLst>
          </p:cNvPr>
          <p:cNvSpPr>
            <a:spLocks noGrp="1"/>
          </p:cNvSpPr>
          <p:nvPr>
            <p:ph idx="1"/>
          </p:nvPr>
        </p:nvSpPr>
        <p:spPr/>
        <p:txBody>
          <a:bodyPr/>
          <a:lstStyle/>
          <a:p>
            <a:pPr marL="0" indent="0">
              <a:buNone/>
            </a:pPr>
            <a:endParaRPr lang="en-MY" sz="2400" dirty="0"/>
          </a:p>
          <a:p>
            <a:pPr marL="0" indent="0">
              <a:buNone/>
            </a:pPr>
            <a:endParaRPr lang="en-MY" sz="2400" dirty="0"/>
          </a:p>
          <a:p>
            <a:pPr marL="0" indent="0">
              <a:buNone/>
            </a:pPr>
            <a:endParaRPr lang="en-MY" sz="2400" dirty="0"/>
          </a:p>
          <a:p>
            <a:pPr marL="0" indent="0" algn="ctr">
              <a:buNone/>
            </a:pPr>
            <a:r>
              <a:rPr lang="en-MY" sz="3200" dirty="0"/>
              <a:t>GLOBAL ASSIGNMENT AND MOBILITY</a:t>
            </a:r>
          </a:p>
          <a:p>
            <a:pPr marL="0" indent="0">
              <a:buNone/>
            </a:pPr>
            <a:endParaRPr lang="en-MY" sz="2400" dirty="0"/>
          </a:p>
        </p:txBody>
      </p:sp>
    </p:spTree>
    <p:extLst>
      <p:ext uri="{BB962C8B-B14F-4D97-AF65-F5344CB8AC3E}">
        <p14:creationId xmlns:p14="http://schemas.microsoft.com/office/powerpoint/2010/main" val="4069751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254588835"/>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23173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9535B-8B6C-41CF-9490-D63B2E0328EF}"/>
              </a:ext>
            </a:extLst>
          </p:cNvPr>
          <p:cNvSpPr>
            <a:spLocks noGrp="1"/>
          </p:cNvSpPr>
          <p:nvPr>
            <p:ph type="title"/>
          </p:nvPr>
        </p:nvSpPr>
        <p:spPr/>
        <p:txBody>
          <a:bodyPr/>
          <a:lstStyle/>
          <a:p>
            <a:r>
              <a:rPr lang="en-MY" dirty="0"/>
              <a:t>Motives of Global Assignment</a:t>
            </a:r>
          </a:p>
        </p:txBody>
      </p:sp>
      <p:sp>
        <p:nvSpPr>
          <p:cNvPr id="3" name="Content Placeholder 2">
            <a:extLst>
              <a:ext uri="{FF2B5EF4-FFF2-40B4-BE49-F238E27FC236}">
                <a16:creationId xmlns:a16="http://schemas.microsoft.com/office/drawing/2014/main" id="{95A8103D-2E56-4D2F-BB3D-027C8C9E3A38}"/>
              </a:ext>
            </a:extLst>
          </p:cNvPr>
          <p:cNvSpPr>
            <a:spLocks noGrp="1"/>
          </p:cNvSpPr>
          <p:nvPr>
            <p:ph idx="1"/>
          </p:nvPr>
        </p:nvSpPr>
        <p:spPr/>
        <p:txBody>
          <a:bodyPr/>
          <a:lstStyle/>
          <a:p>
            <a:r>
              <a:rPr lang="en-MY" sz="2000" dirty="0"/>
              <a:t>Firstly, when qualified local country nationals were not available, particularly in developing countries, expatriates were used to fill positions.</a:t>
            </a:r>
          </a:p>
          <a:p>
            <a:endParaRPr lang="en-MY" sz="2000" dirty="0"/>
          </a:p>
          <a:p>
            <a:r>
              <a:rPr lang="en-MY" sz="2000" dirty="0"/>
              <a:t>Secondly, organizations use international assignments (IAs) as a means of developing individual employees. This type of assignment is aimed at developing the global competence of the individual manager and indeed organizations utilizing this type of assignee are likely to do so regardless of the competence of employees in the host environment.</a:t>
            </a:r>
          </a:p>
          <a:p>
            <a:endParaRPr lang="en-MY" sz="2000" dirty="0"/>
          </a:p>
          <a:p>
            <a:r>
              <a:rPr lang="en-MY" sz="2000" dirty="0"/>
              <a:t>Finally, IAs could be utilized as a means of organizational development. In this instance IAs are used to transfer knowledge between subsidiaries and to modify and sustain organizational structure and decision process.</a:t>
            </a:r>
          </a:p>
        </p:txBody>
      </p:sp>
    </p:spTree>
    <p:extLst>
      <p:ext uri="{BB962C8B-B14F-4D97-AF65-F5344CB8AC3E}">
        <p14:creationId xmlns:p14="http://schemas.microsoft.com/office/powerpoint/2010/main" val="2126905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4666-BAD5-4D9E-AC7C-B5D20E6CF445}"/>
              </a:ext>
            </a:extLst>
          </p:cNvPr>
          <p:cNvSpPr>
            <a:spLocks noGrp="1"/>
          </p:cNvSpPr>
          <p:nvPr>
            <p:ph type="title"/>
          </p:nvPr>
        </p:nvSpPr>
        <p:spPr/>
        <p:txBody>
          <a:bodyPr/>
          <a:lstStyle/>
          <a:p>
            <a:r>
              <a:rPr lang="en-MY" dirty="0"/>
              <a:t>Purpose of Global Assignment</a:t>
            </a:r>
          </a:p>
        </p:txBody>
      </p:sp>
      <p:pic>
        <p:nvPicPr>
          <p:cNvPr id="5" name="Picture 4">
            <a:extLst>
              <a:ext uri="{FF2B5EF4-FFF2-40B4-BE49-F238E27FC236}">
                <a16:creationId xmlns:a16="http://schemas.microsoft.com/office/drawing/2014/main" id="{9850FBF5-F1B7-41ED-940F-2A21540466B3}"/>
              </a:ext>
            </a:extLst>
          </p:cNvPr>
          <p:cNvPicPr>
            <a:picLocks noChangeAspect="1"/>
          </p:cNvPicPr>
          <p:nvPr/>
        </p:nvPicPr>
        <p:blipFill>
          <a:blip r:embed="rId2"/>
          <a:stretch>
            <a:fillRect/>
          </a:stretch>
        </p:blipFill>
        <p:spPr>
          <a:xfrm>
            <a:off x="914400" y="1844824"/>
            <a:ext cx="6996167" cy="3899694"/>
          </a:xfrm>
          <a:prstGeom prst="rect">
            <a:avLst/>
          </a:prstGeom>
        </p:spPr>
      </p:pic>
    </p:spTree>
    <p:extLst>
      <p:ext uri="{BB962C8B-B14F-4D97-AF65-F5344CB8AC3E}">
        <p14:creationId xmlns:p14="http://schemas.microsoft.com/office/powerpoint/2010/main" val="10181279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315674627"/>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548681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8F7B-5145-4DA0-999E-3654EFFAF662}"/>
              </a:ext>
            </a:extLst>
          </p:cNvPr>
          <p:cNvSpPr>
            <a:spLocks noGrp="1"/>
          </p:cNvSpPr>
          <p:nvPr>
            <p:ph type="title"/>
          </p:nvPr>
        </p:nvSpPr>
        <p:spPr/>
        <p:txBody>
          <a:bodyPr/>
          <a:lstStyle/>
          <a:p>
            <a:r>
              <a:rPr lang="en-MY" dirty="0"/>
              <a:t>Categories of Global Assignment</a:t>
            </a:r>
          </a:p>
        </p:txBody>
      </p:sp>
      <p:sp>
        <p:nvSpPr>
          <p:cNvPr id="3" name="Content Placeholder 2">
            <a:extLst>
              <a:ext uri="{FF2B5EF4-FFF2-40B4-BE49-F238E27FC236}">
                <a16:creationId xmlns:a16="http://schemas.microsoft.com/office/drawing/2014/main" id="{9D43694D-BECC-4E6F-ADD3-AB3CF2C61764}"/>
              </a:ext>
            </a:extLst>
          </p:cNvPr>
          <p:cNvSpPr>
            <a:spLocks noGrp="1"/>
          </p:cNvSpPr>
          <p:nvPr>
            <p:ph idx="1"/>
          </p:nvPr>
        </p:nvSpPr>
        <p:spPr/>
        <p:txBody>
          <a:bodyPr/>
          <a:lstStyle/>
          <a:p>
            <a:r>
              <a:rPr lang="en-MY" dirty="0"/>
              <a:t>Technical Assignment</a:t>
            </a:r>
          </a:p>
          <a:p>
            <a:r>
              <a:rPr lang="en-MY" dirty="0"/>
              <a:t>Functional Assignment</a:t>
            </a:r>
          </a:p>
          <a:p>
            <a:r>
              <a:rPr lang="en-MY" dirty="0"/>
              <a:t>Developmental Assignment</a:t>
            </a:r>
          </a:p>
          <a:p>
            <a:r>
              <a:rPr lang="en-MY" dirty="0"/>
              <a:t>Strategic/Executive Assignees</a:t>
            </a:r>
          </a:p>
        </p:txBody>
      </p:sp>
    </p:spTree>
    <p:extLst>
      <p:ext uri="{BB962C8B-B14F-4D97-AF65-F5344CB8AC3E}">
        <p14:creationId xmlns:p14="http://schemas.microsoft.com/office/powerpoint/2010/main" val="18795990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1149E-B734-42BC-8A29-AB5154FB3D6E}"/>
              </a:ext>
            </a:extLst>
          </p:cNvPr>
          <p:cNvSpPr>
            <a:spLocks noGrp="1"/>
          </p:cNvSpPr>
          <p:nvPr>
            <p:ph type="title"/>
          </p:nvPr>
        </p:nvSpPr>
        <p:spPr/>
        <p:txBody>
          <a:bodyPr/>
          <a:lstStyle/>
          <a:p>
            <a:r>
              <a:rPr lang="en-MY" dirty="0"/>
              <a:t>Technical Assignment</a:t>
            </a:r>
          </a:p>
        </p:txBody>
      </p:sp>
      <p:sp>
        <p:nvSpPr>
          <p:cNvPr id="3" name="Content Placeholder 2">
            <a:extLst>
              <a:ext uri="{FF2B5EF4-FFF2-40B4-BE49-F238E27FC236}">
                <a16:creationId xmlns:a16="http://schemas.microsoft.com/office/drawing/2014/main" id="{9EE2D1B8-F60E-4764-8F6D-45CC5A71C64A}"/>
              </a:ext>
            </a:extLst>
          </p:cNvPr>
          <p:cNvSpPr>
            <a:spLocks noGrp="1"/>
          </p:cNvSpPr>
          <p:nvPr>
            <p:ph idx="1"/>
          </p:nvPr>
        </p:nvSpPr>
        <p:spPr/>
        <p:txBody>
          <a:bodyPr/>
          <a:lstStyle/>
          <a:p>
            <a:pPr marL="0" indent="0">
              <a:buNone/>
            </a:pPr>
            <a:r>
              <a:rPr lang="en-MY" dirty="0"/>
              <a:t>The technical assignment is similar in content to the assignee’s domestic position. Technical assignees are in an organizational setting fairly of the setting of the home country. Many of the global assignees on technical assignments describe their work experience as ‘quite similar’ to what they were doing hack home. When technical skills do not exist in one geographic region, a global assignment may be necessary to fill a technical need</a:t>
            </a:r>
          </a:p>
        </p:txBody>
      </p:sp>
    </p:spTree>
    <p:extLst>
      <p:ext uri="{BB962C8B-B14F-4D97-AF65-F5344CB8AC3E}">
        <p14:creationId xmlns:p14="http://schemas.microsoft.com/office/powerpoint/2010/main" val="30060994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D9E3B-F13E-4550-A3D9-3B5E5610089B}"/>
              </a:ext>
            </a:extLst>
          </p:cNvPr>
          <p:cNvSpPr>
            <a:spLocks noGrp="1"/>
          </p:cNvSpPr>
          <p:nvPr>
            <p:ph type="title"/>
          </p:nvPr>
        </p:nvSpPr>
        <p:spPr/>
        <p:txBody>
          <a:bodyPr/>
          <a:lstStyle/>
          <a:p>
            <a:r>
              <a:rPr lang="en-MY" dirty="0"/>
              <a:t>Functional Assignment</a:t>
            </a:r>
          </a:p>
        </p:txBody>
      </p:sp>
      <p:sp>
        <p:nvSpPr>
          <p:cNvPr id="3" name="Content Placeholder 2">
            <a:extLst>
              <a:ext uri="{FF2B5EF4-FFF2-40B4-BE49-F238E27FC236}">
                <a16:creationId xmlns:a16="http://schemas.microsoft.com/office/drawing/2014/main" id="{8E8D6A61-E5E8-4F00-8D87-3F0B5D434C66}"/>
              </a:ext>
            </a:extLst>
          </p:cNvPr>
          <p:cNvSpPr>
            <a:spLocks noGrp="1"/>
          </p:cNvSpPr>
          <p:nvPr>
            <p:ph idx="1"/>
          </p:nvPr>
        </p:nvSpPr>
        <p:spPr>
          <a:xfrm>
            <a:off x="832048" y="1772816"/>
            <a:ext cx="7690048" cy="2908920"/>
          </a:xfrm>
        </p:spPr>
        <p:txBody>
          <a:bodyPr/>
          <a:lstStyle/>
          <a:p>
            <a:pPr marL="0" indent="0">
              <a:buNone/>
            </a:pPr>
            <a:r>
              <a:rPr lang="en-MY" dirty="0"/>
              <a:t>Unlike technical assignees, functional assignees will need to interact with host nationals in order for the assignment to be deemed successful. Given their interaction with host nationals, cross-cultural skills are needed In order for functional assignees to be successful.</a:t>
            </a:r>
          </a:p>
        </p:txBody>
      </p:sp>
    </p:spTree>
    <p:extLst>
      <p:ext uri="{BB962C8B-B14F-4D97-AF65-F5344CB8AC3E}">
        <p14:creationId xmlns:p14="http://schemas.microsoft.com/office/powerpoint/2010/main" val="40364929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9E4C2-97FB-4520-894E-5B728B80E65A}"/>
              </a:ext>
            </a:extLst>
          </p:cNvPr>
          <p:cNvSpPr>
            <a:spLocks noGrp="1"/>
          </p:cNvSpPr>
          <p:nvPr>
            <p:ph type="title"/>
          </p:nvPr>
        </p:nvSpPr>
        <p:spPr/>
        <p:txBody>
          <a:bodyPr/>
          <a:lstStyle/>
          <a:p>
            <a:r>
              <a:rPr lang="en-MY" dirty="0"/>
              <a:t>Developmental Assignment</a:t>
            </a:r>
          </a:p>
        </p:txBody>
      </p:sp>
      <p:sp>
        <p:nvSpPr>
          <p:cNvPr id="3" name="Content Placeholder 2">
            <a:extLst>
              <a:ext uri="{FF2B5EF4-FFF2-40B4-BE49-F238E27FC236}">
                <a16:creationId xmlns:a16="http://schemas.microsoft.com/office/drawing/2014/main" id="{9786C74C-B7C9-423D-917C-31F719DA7754}"/>
              </a:ext>
            </a:extLst>
          </p:cNvPr>
          <p:cNvSpPr>
            <a:spLocks noGrp="1"/>
          </p:cNvSpPr>
          <p:nvPr>
            <p:ph idx="1"/>
          </p:nvPr>
        </p:nvSpPr>
        <p:spPr/>
        <p:txBody>
          <a:bodyPr/>
          <a:lstStyle/>
          <a:p>
            <a:pPr marL="0" indent="0">
              <a:buNone/>
            </a:pPr>
            <a:r>
              <a:rPr lang="en-MY" dirty="0"/>
              <a:t>For some MNCs, sending expatriates abroad on a developmental high potential assignment is consistent with their overall strategic human resource plan. Most organizations that utilize this type of global assignment do so within the context of their managerial development program. These programs are often rotational — with one of the rotations being in another country. While on this type of assignment, the goal is individual development.</a:t>
            </a:r>
          </a:p>
        </p:txBody>
      </p:sp>
    </p:spTree>
    <p:extLst>
      <p:ext uri="{BB962C8B-B14F-4D97-AF65-F5344CB8AC3E}">
        <p14:creationId xmlns:p14="http://schemas.microsoft.com/office/powerpoint/2010/main" val="6938084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1720F-B7F6-462D-A8D3-E80D595A2857}"/>
              </a:ext>
            </a:extLst>
          </p:cNvPr>
          <p:cNvSpPr>
            <a:spLocks noGrp="1"/>
          </p:cNvSpPr>
          <p:nvPr>
            <p:ph type="title"/>
          </p:nvPr>
        </p:nvSpPr>
        <p:spPr/>
        <p:txBody>
          <a:bodyPr/>
          <a:lstStyle/>
          <a:p>
            <a:r>
              <a:rPr lang="en-MY" dirty="0"/>
              <a:t>Strategic/Executive Assignees</a:t>
            </a:r>
          </a:p>
        </p:txBody>
      </p:sp>
      <p:sp>
        <p:nvSpPr>
          <p:cNvPr id="3" name="Content Placeholder 2">
            <a:extLst>
              <a:ext uri="{FF2B5EF4-FFF2-40B4-BE49-F238E27FC236}">
                <a16:creationId xmlns:a16="http://schemas.microsoft.com/office/drawing/2014/main" id="{D4962551-DD93-4296-8FAB-75E33D3BD2EF}"/>
              </a:ext>
            </a:extLst>
          </p:cNvPr>
          <p:cNvSpPr>
            <a:spLocks noGrp="1"/>
          </p:cNvSpPr>
          <p:nvPr>
            <p:ph idx="1"/>
          </p:nvPr>
        </p:nvSpPr>
        <p:spPr>
          <a:xfrm>
            <a:off x="914400" y="1600201"/>
            <a:ext cx="7474024" cy="3989040"/>
          </a:xfrm>
        </p:spPr>
        <p:txBody>
          <a:bodyPr/>
          <a:lstStyle/>
          <a:p>
            <a:pPr marL="0" indent="0">
              <a:buNone/>
            </a:pPr>
            <a:r>
              <a:rPr lang="en-MY" dirty="0"/>
              <a:t>Strategic/executive assignees tend to be high profile (e.g., general managers, vice - presidents) and very senior in the organizational hierarchy. Unlike the junior developmental assignees, the executive assignments are viewed as both developmental and strategic. These strategic assignees are the core ‘critical’ group of assignees and considered a competitive resource for the organization.</a:t>
            </a:r>
          </a:p>
        </p:txBody>
      </p:sp>
    </p:spTree>
    <p:extLst>
      <p:ext uri="{BB962C8B-B14F-4D97-AF65-F5344CB8AC3E}">
        <p14:creationId xmlns:p14="http://schemas.microsoft.com/office/powerpoint/2010/main" val="35476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B1EC9-DE0B-4FF4-AD93-0023D7DD4617}"/>
              </a:ext>
            </a:extLst>
          </p:cNvPr>
          <p:cNvSpPr>
            <a:spLocks noGrp="1"/>
          </p:cNvSpPr>
          <p:nvPr>
            <p:ph type="title"/>
          </p:nvPr>
        </p:nvSpPr>
        <p:spPr/>
        <p:txBody>
          <a:bodyPr/>
          <a:lstStyle/>
          <a:p>
            <a:r>
              <a:rPr lang="en-MY" dirty="0"/>
              <a:t>Different Dimensions of IHRM</a:t>
            </a:r>
          </a:p>
        </p:txBody>
      </p:sp>
      <p:pic>
        <p:nvPicPr>
          <p:cNvPr id="5" name="Picture 4">
            <a:extLst>
              <a:ext uri="{FF2B5EF4-FFF2-40B4-BE49-F238E27FC236}">
                <a16:creationId xmlns:a16="http://schemas.microsoft.com/office/drawing/2014/main" id="{DD34274A-D8AC-4E5A-8E71-75315FF9B14D}"/>
              </a:ext>
            </a:extLst>
          </p:cNvPr>
          <p:cNvPicPr>
            <a:picLocks noChangeAspect="1"/>
          </p:cNvPicPr>
          <p:nvPr/>
        </p:nvPicPr>
        <p:blipFill>
          <a:blip r:embed="rId2"/>
          <a:stretch>
            <a:fillRect/>
          </a:stretch>
        </p:blipFill>
        <p:spPr>
          <a:xfrm>
            <a:off x="1331640" y="1813721"/>
            <a:ext cx="6207001" cy="4740780"/>
          </a:xfrm>
          <a:prstGeom prst="rect">
            <a:avLst/>
          </a:prstGeom>
        </p:spPr>
      </p:pic>
    </p:spTree>
    <p:extLst>
      <p:ext uri="{BB962C8B-B14F-4D97-AF65-F5344CB8AC3E}">
        <p14:creationId xmlns:p14="http://schemas.microsoft.com/office/powerpoint/2010/main" val="42847360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250418790"/>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7648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1501-46EC-4FE4-9A16-38D7C4322904}"/>
              </a:ext>
            </a:extLst>
          </p:cNvPr>
          <p:cNvSpPr>
            <a:spLocks noGrp="1"/>
          </p:cNvSpPr>
          <p:nvPr>
            <p:ph type="title"/>
          </p:nvPr>
        </p:nvSpPr>
        <p:spPr/>
        <p:txBody>
          <a:bodyPr/>
          <a:lstStyle/>
          <a:p>
            <a:r>
              <a:rPr lang="en-MY" dirty="0"/>
              <a:t>Length of Global Assignment</a:t>
            </a:r>
          </a:p>
        </p:txBody>
      </p:sp>
      <p:pic>
        <p:nvPicPr>
          <p:cNvPr id="5" name="Picture 4">
            <a:extLst>
              <a:ext uri="{FF2B5EF4-FFF2-40B4-BE49-F238E27FC236}">
                <a16:creationId xmlns:a16="http://schemas.microsoft.com/office/drawing/2014/main" id="{14375679-2ED1-45F5-AECB-4C8DF1BE9A2F}"/>
              </a:ext>
            </a:extLst>
          </p:cNvPr>
          <p:cNvPicPr>
            <a:picLocks noChangeAspect="1"/>
          </p:cNvPicPr>
          <p:nvPr/>
        </p:nvPicPr>
        <p:blipFill>
          <a:blip r:embed="rId2"/>
          <a:stretch>
            <a:fillRect/>
          </a:stretch>
        </p:blipFill>
        <p:spPr>
          <a:xfrm>
            <a:off x="928468" y="1772816"/>
            <a:ext cx="6829425" cy="4476750"/>
          </a:xfrm>
          <a:prstGeom prst="rect">
            <a:avLst/>
          </a:prstGeom>
        </p:spPr>
      </p:pic>
    </p:spTree>
    <p:extLst>
      <p:ext uri="{BB962C8B-B14F-4D97-AF65-F5344CB8AC3E}">
        <p14:creationId xmlns:p14="http://schemas.microsoft.com/office/powerpoint/2010/main" val="34873594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6F55E-CFB9-4A73-A672-6B9C308DA8CB}"/>
              </a:ext>
            </a:extLst>
          </p:cNvPr>
          <p:cNvSpPr>
            <a:spLocks noGrp="1"/>
          </p:cNvSpPr>
          <p:nvPr>
            <p:ph type="title"/>
          </p:nvPr>
        </p:nvSpPr>
        <p:spPr/>
        <p:txBody>
          <a:bodyPr/>
          <a:lstStyle/>
          <a:p>
            <a:r>
              <a:rPr lang="en-MY" dirty="0"/>
              <a:t>Long-term temporary assignments</a:t>
            </a:r>
          </a:p>
        </p:txBody>
      </p:sp>
      <p:sp>
        <p:nvSpPr>
          <p:cNvPr id="3" name="Content Placeholder 2">
            <a:extLst>
              <a:ext uri="{FF2B5EF4-FFF2-40B4-BE49-F238E27FC236}">
                <a16:creationId xmlns:a16="http://schemas.microsoft.com/office/drawing/2014/main" id="{4648E289-FF43-4610-B41D-AA6C4EFB3EE2}"/>
              </a:ext>
            </a:extLst>
          </p:cNvPr>
          <p:cNvSpPr>
            <a:spLocks noGrp="1"/>
          </p:cNvSpPr>
          <p:nvPr>
            <p:ph idx="1"/>
          </p:nvPr>
        </p:nvSpPr>
        <p:spPr>
          <a:xfrm>
            <a:off x="914400" y="1628800"/>
            <a:ext cx="7772400" cy="4530725"/>
          </a:xfrm>
        </p:spPr>
        <p:txBody>
          <a:bodyPr/>
          <a:lstStyle/>
          <a:p>
            <a:r>
              <a:rPr lang="en-MY" dirty="0"/>
              <a:t>Long-term temporary assignments typically span one to three years, though it is not uncommon that they are extended to five years or more.</a:t>
            </a:r>
          </a:p>
          <a:p>
            <a:r>
              <a:rPr lang="en-MY" dirty="0"/>
              <a:t>Long-term assignments are used to meet a variety of business needs, including global leader development, expansion into new markets or a new facility start -up.</a:t>
            </a:r>
          </a:p>
        </p:txBody>
      </p:sp>
    </p:spTree>
    <p:extLst>
      <p:ext uri="{BB962C8B-B14F-4D97-AF65-F5344CB8AC3E}">
        <p14:creationId xmlns:p14="http://schemas.microsoft.com/office/powerpoint/2010/main" val="34019369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58D0D-4B81-4AF5-8B3A-7DA851932088}"/>
              </a:ext>
            </a:extLst>
          </p:cNvPr>
          <p:cNvSpPr>
            <a:spLocks noGrp="1"/>
          </p:cNvSpPr>
          <p:nvPr>
            <p:ph type="title"/>
          </p:nvPr>
        </p:nvSpPr>
        <p:spPr/>
        <p:txBody>
          <a:bodyPr/>
          <a:lstStyle/>
          <a:p>
            <a:r>
              <a:rPr lang="en-MY" dirty="0"/>
              <a:t>Commuter assignments</a:t>
            </a:r>
          </a:p>
        </p:txBody>
      </p:sp>
      <p:sp>
        <p:nvSpPr>
          <p:cNvPr id="3" name="Content Placeholder 2">
            <a:extLst>
              <a:ext uri="{FF2B5EF4-FFF2-40B4-BE49-F238E27FC236}">
                <a16:creationId xmlns:a16="http://schemas.microsoft.com/office/drawing/2014/main" id="{D1541AC4-09C0-4ADE-B87B-77E886011A92}"/>
              </a:ext>
            </a:extLst>
          </p:cNvPr>
          <p:cNvSpPr>
            <a:spLocks noGrp="1"/>
          </p:cNvSpPr>
          <p:nvPr>
            <p:ph idx="1"/>
          </p:nvPr>
        </p:nvSpPr>
        <p:spPr>
          <a:xfrm>
            <a:off x="685800" y="1556792"/>
            <a:ext cx="8001000" cy="4752528"/>
          </a:xfrm>
        </p:spPr>
        <p:txBody>
          <a:bodyPr/>
          <a:lstStyle/>
          <a:p>
            <a:r>
              <a:rPr lang="en-MY" dirty="0"/>
              <a:t>An employee may commute regularly between their home location and the work site in another country. Because of the need to commute regularly, these assignments are most frequently used intra-regionally.</a:t>
            </a:r>
          </a:p>
          <a:p>
            <a:r>
              <a:rPr lang="en-MY" dirty="0"/>
              <a:t>This option is the most effective for project assignments and other tactical initiatives. It offers flexibility and can be more cost effective, but may also require more frequent review.</a:t>
            </a:r>
          </a:p>
        </p:txBody>
      </p:sp>
    </p:spTree>
    <p:extLst>
      <p:ext uri="{BB962C8B-B14F-4D97-AF65-F5344CB8AC3E}">
        <p14:creationId xmlns:p14="http://schemas.microsoft.com/office/powerpoint/2010/main" val="3586608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487248182"/>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294562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F31DE-17D6-4E72-9D4B-E69C49E33CD8}"/>
              </a:ext>
            </a:extLst>
          </p:cNvPr>
          <p:cNvSpPr>
            <a:spLocks noGrp="1"/>
          </p:cNvSpPr>
          <p:nvPr>
            <p:ph type="title"/>
          </p:nvPr>
        </p:nvSpPr>
        <p:spPr/>
        <p:txBody>
          <a:bodyPr/>
          <a:lstStyle/>
          <a:p>
            <a:r>
              <a:rPr lang="en-MY" dirty="0"/>
              <a:t>Global Assignment Strategies</a:t>
            </a:r>
          </a:p>
        </p:txBody>
      </p:sp>
      <p:sp>
        <p:nvSpPr>
          <p:cNvPr id="3" name="Content Placeholder 2">
            <a:extLst>
              <a:ext uri="{FF2B5EF4-FFF2-40B4-BE49-F238E27FC236}">
                <a16:creationId xmlns:a16="http://schemas.microsoft.com/office/drawing/2014/main" id="{681D0148-1FB4-42E1-BA02-59E5929DEAA6}"/>
              </a:ext>
            </a:extLst>
          </p:cNvPr>
          <p:cNvSpPr>
            <a:spLocks noGrp="1"/>
          </p:cNvSpPr>
          <p:nvPr>
            <p:ph idx="1"/>
          </p:nvPr>
        </p:nvSpPr>
        <p:spPr/>
        <p:txBody>
          <a:bodyPr/>
          <a:lstStyle/>
          <a:p>
            <a:r>
              <a:rPr lang="en-MY" dirty="0"/>
              <a:t>Local strategy</a:t>
            </a:r>
          </a:p>
          <a:p>
            <a:r>
              <a:rPr lang="en-MY" dirty="0"/>
              <a:t>Centralized strategy</a:t>
            </a:r>
          </a:p>
          <a:p>
            <a:r>
              <a:rPr lang="en-MY" dirty="0"/>
              <a:t>Global strategy</a:t>
            </a:r>
          </a:p>
        </p:txBody>
      </p:sp>
    </p:spTree>
    <p:extLst>
      <p:ext uri="{BB962C8B-B14F-4D97-AF65-F5344CB8AC3E}">
        <p14:creationId xmlns:p14="http://schemas.microsoft.com/office/powerpoint/2010/main" val="934613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3DA0F-BE9E-48A9-B27B-E8477188E42D}"/>
              </a:ext>
            </a:extLst>
          </p:cNvPr>
          <p:cNvSpPr>
            <a:spLocks noGrp="1"/>
          </p:cNvSpPr>
          <p:nvPr>
            <p:ph type="title"/>
          </p:nvPr>
        </p:nvSpPr>
        <p:spPr/>
        <p:txBody>
          <a:bodyPr/>
          <a:lstStyle/>
          <a:p>
            <a:r>
              <a:rPr lang="en-MY" dirty="0"/>
              <a:t>Local Strategy</a:t>
            </a:r>
          </a:p>
        </p:txBody>
      </p:sp>
      <p:sp>
        <p:nvSpPr>
          <p:cNvPr id="3" name="Content Placeholder 2">
            <a:extLst>
              <a:ext uri="{FF2B5EF4-FFF2-40B4-BE49-F238E27FC236}">
                <a16:creationId xmlns:a16="http://schemas.microsoft.com/office/drawing/2014/main" id="{440A0827-7D4F-42D2-B0EB-399786C41F0A}"/>
              </a:ext>
            </a:extLst>
          </p:cNvPr>
          <p:cNvSpPr>
            <a:spLocks noGrp="1"/>
          </p:cNvSpPr>
          <p:nvPr>
            <p:ph idx="1"/>
          </p:nvPr>
        </p:nvSpPr>
        <p:spPr>
          <a:xfrm>
            <a:off x="914400" y="1600201"/>
            <a:ext cx="7618040" cy="3989040"/>
          </a:xfrm>
        </p:spPr>
        <p:txBody>
          <a:bodyPr/>
          <a:lstStyle/>
          <a:p>
            <a:r>
              <a:rPr lang="en-MY" dirty="0"/>
              <a:t>It follows that firms with a local strategy, trying to make host subsidiaries as locally responsive as possible, will still need to use expatriates to transfer technical and functional knowledge that is not available in the host subsidiaries. </a:t>
            </a:r>
          </a:p>
          <a:p>
            <a:r>
              <a:rPr lang="en-MY" dirty="0"/>
              <a:t>Expatriates within these categories go to a host location solely to do a given job and return to their home country.</a:t>
            </a:r>
          </a:p>
        </p:txBody>
      </p:sp>
    </p:spTree>
    <p:extLst>
      <p:ext uri="{BB962C8B-B14F-4D97-AF65-F5344CB8AC3E}">
        <p14:creationId xmlns:p14="http://schemas.microsoft.com/office/powerpoint/2010/main" val="27516629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03A1A-F92D-45B1-AD7A-C49CF81267E5}"/>
              </a:ext>
            </a:extLst>
          </p:cNvPr>
          <p:cNvSpPr>
            <a:spLocks noGrp="1"/>
          </p:cNvSpPr>
          <p:nvPr>
            <p:ph type="title"/>
          </p:nvPr>
        </p:nvSpPr>
        <p:spPr/>
        <p:txBody>
          <a:bodyPr/>
          <a:lstStyle/>
          <a:p>
            <a:r>
              <a:rPr lang="en-MY" dirty="0"/>
              <a:t>Centralized Strategy</a:t>
            </a:r>
          </a:p>
        </p:txBody>
      </p:sp>
      <p:sp>
        <p:nvSpPr>
          <p:cNvPr id="3" name="Content Placeholder 2">
            <a:extLst>
              <a:ext uri="{FF2B5EF4-FFF2-40B4-BE49-F238E27FC236}">
                <a16:creationId xmlns:a16="http://schemas.microsoft.com/office/drawing/2014/main" id="{DEAACDE8-6BFE-4327-8EF3-EA9A45F589B9}"/>
              </a:ext>
            </a:extLst>
          </p:cNvPr>
          <p:cNvSpPr>
            <a:spLocks noGrp="1"/>
          </p:cNvSpPr>
          <p:nvPr>
            <p:ph idx="1"/>
          </p:nvPr>
        </p:nvSpPr>
        <p:spPr/>
        <p:txBody>
          <a:bodyPr/>
          <a:lstStyle/>
          <a:p>
            <a:r>
              <a:rPr lang="en-MY" dirty="0"/>
              <a:t>Organizations with a centralized strategy attempt </a:t>
            </a:r>
            <a:r>
              <a:rPr lang="en-MY"/>
              <a:t>to implement </a:t>
            </a:r>
            <a:r>
              <a:rPr lang="en-MY" dirty="0"/>
              <a:t>the values, policies and culture of the parent company, despite environmental or cultural differences.</a:t>
            </a:r>
          </a:p>
          <a:p>
            <a:endParaRPr lang="en-MY" dirty="0"/>
          </a:p>
          <a:p>
            <a:r>
              <a:rPr lang="en-MY" dirty="0"/>
              <a:t>Controlling the subsidiaries is important and there is not much room for autonomy for the host locations.</a:t>
            </a:r>
          </a:p>
        </p:txBody>
      </p:sp>
    </p:spTree>
    <p:extLst>
      <p:ext uri="{BB962C8B-B14F-4D97-AF65-F5344CB8AC3E}">
        <p14:creationId xmlns:p14="http://schemas.microsoft.com/office/powerpoint/2010/main" val="30287465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7ADAC-5C58-478F-8CAC-A1CE0287F577}"/>
              </a:ext>
            </a:extLst>
          </p:cNvPr>
          <p:cNvSpPr>
            <a:spLocks noGrp="1"/>
          </p:cNvSpPr>
          <p:nvPr>
            <p:ph type="title"/>
          </p:nvPr>
        </p:nvSpPr>
        <p:spPr/>
        <p:txBody>
          <a:bodyPr/>
          <a:lstStyle/>
          <a:p>
            <a:r>
              <a:rPr lang="en-MY" dirty="0"/>
              <a:t>Global Strategy</a:t>
            </a:r>
          </a:p>
        </p:txBody>
      </p:sp>
      <p:sp>
        <p:nvSpPr>
          <p:cNvPr id="3" name="Content Placeholder 2">
            <a:extLst>
              <a:ext uri="{FF2B5EF4-FFF2-40B4-BE49-F238E27FC236}">
                <a16:creationId xmlns:a16="http://schemas.microsoft.com/office/drawing/2014/main" id="{2662E3C1-23D7-41E7-96B5-EDDDB1DFCDF5}"/>
              </a:ext>
            </a:extLst>
          </p:cNvPr>
          <p:cNvSpPr>
            <a:spLocks noGrp="1"/>
          </p:cNvSpPr>
          <p:nvPr>
            <p:ph idx="1"/>
          </p:nvPr>
        </p:nvSpPr>
        <p:spPr/>
        <p:txBody>
          <a:bodyPr/>
          <a:lstStyle/>
          <a:p>
            <a:pPr marL="0" indent="0">
              <a:buNone/>
            </a:pPr>
            <a:r>
              <a:rPr lang="en-MY" dirty="0"/>
              <a:t>These organizations try to integrate the best from all countries into one corporate culture and one global business strategy. In strategic assignments, the expatriates help the creation of a common organizational culture through the formation of an informal communication network throughout the MNC, and by realizing global integration through indirect control mechanisms.</a:t>
            </a:r>
          </a:p>
        </p:txBody>
      </p:sp>
    </p:spTree>
    <p:extLst>
      <p:ext uri="{BB962C8B-B14F-4D97-AF65-F5344CB8AC3E}">
        <p14:creationId xmlns:p14="http://schemas.microsoft.com/office/powerpoint/2010/main" val="9452485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799575642"/>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84125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0AF88-6925-46E1-BED3-D3D47F8D2B2E}"/>
              </a:ext>
            </a:extLst>
          </p:cNvPr>
          <p:cNvSpPr>
            <a:spLocks noGrp="1"/>
          </p:cNvSpPr>
          <p:nvPr>
            <p:ph type="title"/>
          </p:nvPr>
        </p:nvSpPr>
        <p:spPr/>
        <p:txBody>
          <a:bodyPr/>
          <a:lstStyle/>
          <a:p>
            <a:r>
              <a:rPr lang="en-MY" dirty="0" err="1"/>
              <a:t>P.V.Morgan</a:t>
            </a:r>
            <a:r>
              <a:rPr lang="en-MY" dirty="0"/>
              <a:t> Model of IHRM</a:t>
            </a:r>
          </a:p>
        </p:txBody>
      </p:sp>
      <p:sp>
        <p:nvSpPr>
          <p:cNvPr id="3" name="Content Placeholder 2">
            <a:extLst>
              <a:ext uri="{FF2B5EF4-FFF2-40B4-BE49-F238E27FC236}">
                <a16:creationId xmlns:a16="http://schemas.microsoft.com/office/drawing/2014/main" id="{47612A91-F0F6-4D03-8CAC-FC2FA4C0144D}"/>
              </a:ext>
            </a:extLst>
          </p:cNvPr>
          <p:cNvSpPr>
            <a:spLocks noGrp="1"/>
          </p:cNvSpPr>
          <p:nvPr>
            <p:ph idx="1"/>
          </p:nvPr>
        </p:nvSpPr>
        <p:spPr>
          <a:xfrm>
            <a:off x="914400" y="1600201"/>
            <a:ext cx="7772400" cy="1143000"/>
          </a:xfrm>
        </p:spPr>
        <p:txBody>
          <a:bodyPr/>
          <a:lstStyle/>
          <a:p>
            <a:pPr marL="0" indent="0">
              <a:buNone/>
            </a:pPr>
            <a:r>
              <a:rPr lang="en-MY" sz="2400" dirty="0"/>
              <a:t>P.V. Morgan explained the three-dimensional model of IHRM, it includes human resource activities, types of employees, and countries.</a:t>
            </a:r>
          </a:p>
        </p:txBody>
      </p:sp>
      <p:pic>
        <p:nvPicPr>
          <p:cNvPr id="5" name="Picture 4">
            <a:extLst>
              <a:ext uri="{FF2B5EF4-FFF2-40B4-BE49-F238E27FC236}">
                <a16:creationId xmlns:a16="http://schemas.microsoft.com/office/drawing/2014/main" id="{80950D32-3C79-4E64-87EE-99C576FAD283}"/>
              </a:ext>
            </a:extLst>
          </p:cNvPr>
          <p:cNvPicPr>
            <a:picLocks noChangeAspect="1"/>
          </p:cNvPicPr>
          <p:nvPr/>
        </p:nvPicPr>
        <p:blipFill>
          <a:blip r:embed="rId2"/>
          <a:stretch>
            <a:fillRect/>
          </a:stretch>
        </p:blipFill>
        <p:spPr>
          <a:xfrm>
            <a:off x="1043608" y="2922589"/>
            <a:ext cx="4636537" cy="3466703"/>
          </a:xfrm>
          <a:prstGeom prst="rect">
            <a:avLst/>
          </a:prstGeom>
        </p:spPr>
      </p:pic>
    </p:spTree>
    <p:extLst>
      <p:ext uri="{BB962C8B-B14F-4D97-AF65-F5344CB8AC3E}">
        <p14:creationId xmlns:p14="http://schemas.microsoft.com/office/powerpoint/2010/main" val="2157848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Global Assignment Process</a:t>
            </a:r>
          </a:p>
        </p:txBody>
      </p:sp>
      <p:pic>
        <p:nvPicPr>
          <p:cNvPr id="5" name="Picture 4">
            <a:extLst>
              <a:ext uri="{FF2B5EF4-FFF2-40B4-BE49-F238E27FC236}">
                <a16:creationId xmlns:a16="http://schemas.microsoft.com/office/drawing/2014/main" id="{2358730D-C53C-4B1F-9972-31208022FF43}"/>
              </a:ext>
            </a:extLst>
          </p:cNvPr>
          <p:cNvPicPr>
            <a:picLocks noChangeAspect="1"/>
          </p:cNvPicPr>
          <p:nvPr/>
        </p:nvPicPr>
        <p:blipFill>
          <a:blip r:embed="rId2"/>
          <a:stretch>
            <a:fillRect/>
          </a:stretch>
        </p:blipFill>
        <p:spPr>
          <a:xfrm>
            <a:off x="1377109" y="2132856"/>
            <a:ext cx="6389781" cy="3315246"/>
          </a:xfrm>
          <a:prstGeom prst="rect">
            <a:avLst/>
          </a:prstGeom>
        </p:spPr>
      </p:pic>
    </p:spTree>
    <p:extLst>
      <p:ext uri="{BB962C8B-B14F-4D97-AF65-F5344CB8AC3E}">
        <p14:creationId xmlns:p14="http://schemas.microsoft.com/office/powerpoint/2010/main" val="151306171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78399264"/>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21723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A7F4-3B50-426E-9D0C-1746A8F07267}"/>
              </a:ext>
            </a:extLst>
          </p:cNvPr>
          <p:cNvSpPr>
            <a:spLocks noGrp="1"/>
          </p:cNvSpPr>
          <p:nvPr>
            <p:ph type="title"/>
          </p:nvPr>
        </p:nvSpPr>
        <p:spPr/>
        <p:txBody>
          <a:bodyPr/>
          <a:lstStyle/>
          <a:p>
            <a:r>
              <a:rPr lang="en-MY" dirty="0"/>
              <a:t>Selecting International Assignees</a:t>
            </a:r>
          </a:p>
        </p:txBody>
      </p:sp>
      <p:pic>
        <p:nvPicPr>
          <p:cNvPr id="5" name="Picture 4">
            <a:extLst>
              <a:ext uri="{FF2B5EF4-FFF2-40B4-BE49-F238E27FC236}">
                <a16:creationId xmlns:a16="http://schemas.microsoft.com/office/drawing/2014/main" id="{59AEB107-199B-46F6-8B0E-5588FD7A98E8}"/>
              </a:ext>
            </a:extLst>
          </p:cNvPr>
          <p:cNvPicPr>
            <a:picLocks noChangeAspect="1"/>
          </p:cNvPicPr>
          <p:nvPr/>
        </p:nvPicPr>
        <p:blipFill>
          <a:blip r:embed="rId2"/>
          <a:stretch>
            <a:fillRect/>
          </a:stretch>
        </p:blipFill>
        <p:spPr>
          <a:xfrm>
            <a:off x="1115616" y="2132856"/>
            <a:ext cx="6226160" cy="3445545"/>
          </a:xfrm>
          <a:prstGeom prst="rect">
            <a:avLst/>
          </a:prstGeom>
        </p:spPr>
      </p:pic>
    </p:spTree>
    <p:extLst>
      <p:ext uri="{BB962C8B-B14F-4D97-AF65-F5344CB8AC3E}">
        <p14:creationId xmlns:p14="http://schemas.microsoft.com/office/powerpoint/2010/main" val="22448990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9B26-3058-47F8-B13A-05916E802168}"/>
              </a:ext>
            </a:extLst>
          </p:cNvPr>
          <p:cNvSpPr>
            <a:spLocks noGrp="1"/>
          </p:cNvSpPr>
          <p:nvPr>
            <p:ph type="title"/>
          </p:nvPr>
        </p:nvSpPr>
        <p:spPr/>
        <p:txBody>
          <a:bodyPr/>
          <a:lstStyle/>
          <a:p>
            <a:r>
              <a:rPr lang="en-MY" dirty="0"/>
              <a:t>Family Requirements</a:t>
            </a:r>
          </a:p>
        </p:txBody>
      </p:sp>
      <p:sp>
        <p:nvSpPr>
          <p:cNvPr id="3" name="Content Placeholder 2">
            <a:extLst>
              <a:ext uri="{FF2B5EF4-FFF2-40B4-BE49-F238E27FC236}">
                <a16:creationId xmlns:a16="http://schemas.microsoft.com/office/drawing/2014/main" id="{5DC520D2-FE63-47C9-B67C-39217396F76B}"/>
              </a:ext>
            </a:extLst>
          </p:cNvPr>
          <p:cNvSpPr>
            <a:spLocks noGrp="1"/>
          </p:cNvSpPr>
          <p:nvPr>
            <p:ph idx="1"/>
          </p:nvPr>
        </p:nvSpPr>
        <p:spPr/>
        <p:txBody>
          <a:bodyPr/>
          <a:lstStyle/>
          <a:p>
            <a:pPr marL="0" indent="0">
              <a:buNone/>
            </a:pPr>
            <a:r>
              <a:rPr lang="en-MY" sz="2400" dirty="0"/>
              <a:t>The contribution that the family, particularly the spouse, makes to the success of the overseas assignment is now well documented, as we mentioned above in relation to the impact of the accompanying spouse/partner on early return. Despite the importance of the accompanying spouse/partner, the focus has been on the expatriate. From the multinational’s perspective, expatriate performance in the host location is the important factor. However, the interaction between expatriate, spouse/partner and family members’ various adjustment experiences is now well documented.</a:t>
            </a:r>
          </a:p>
        </p:txBody>
      </p:sp>
    </p:spTree>
    <p:extLst>
      <p:ext uri="{BB962C8B-B14F-4D97-AF65-F5344CB8AC3E}">
        <p14:creationId xmlns:p14="http://schemas.microsoft.com/office/powerpoint/2010/main" val="10880871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375720533"/>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655327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7F49-5360-4407-8E31-C0801DE289BB}"/>
              </a:ext>
            </a:extLst>
          </p:cNvPr>
          <p:cNvSpPr>
            <a:spLocks noGrp="1"/>
          </p:cNvSpPr>
          <p:nvPr>
            <p:ph type="title"/>
          </p:nvPr>
        </p:nvSpPr>
        <p:spPr/>
        <p:txBody>
          <a:bodyPr/>
          <a:lstStyle/>
          <a:p>
            <a:r>
              <a:rPr lang="en-MY" dirty="0"/>
              <a:t>Assignment Preparation</a:t>
            </a:r>
          </a:p>
        </p:txBody>
      </p:sp>
      <p:sp>
        <p:nvSpPr>
          <p:cNvPr id="3" name="Content Placeholder 2">
            <a:extLst>
              <a:ext uri="{FF2B5EF4-FFF2-40B4-BE49-F238E27FC236}">
                <a16:creationId xmlns:a16="http://schemas.microsoft.com/office/drawing/2014/main" id="{C3BF6C2C-1CFB-40A0-8606-77EFAF6549CC}"/>
              </a:ext>
            </a:extLst>
          </p:cNvPr>
          <p:cNvSpPr>
            <a:spLocks noGrp="1"/>
          </p:cNvSpPr>
          <p:nvPr>
            <p:ph idx="1"/>
          </p:nvPr>
        </p:nvSpPr>
        <p:spPr/>
        <p:txBody>
          <a:bodyPr/>
          <a:lstStyle/>
          <a:p>
            <a:r>
              <a:rPr lang="en-MY" dirty="0"/>
              <a:t>Gather Employee and Family Information</a:t>
            </a:r>
          </a:p>
          <a:p>
            <a:r>
              <a:rPr lang="en-MY" dirty="0"/>
              <a:t>Draft Compensation Calculation</a:t>
            </a:r>
          </a:p>
          <a:p>
            <a:r>
              <a:rPr lang="en-MY" dirty="0"/>
              <a:t>Prepare for Relocation</a:t>
            </a:r>
          </a:p>
          <a:p>
            <a:r>
              <a:rPr lang="en-MY" dirty="0"/>
              <a:t>Assignment Approval</a:t>
            </a:r>
          </a:p>
        </p:txBody>
      </p:sp>
    </p:spTree>
    <p:extLst>
      <p:ext uri="{BB962C8B-B14F-4D97-AF65-F5344CB8AC3E}">
        <p14:creationId xmlns:p14="http://schemas.microsoft.com/office/powerpoint/2010/main" val="1307513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959998679"/>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616812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9535B-8B6C-41CF-9490-D63B2E0328EF}"/>
              </a:ext>
            </a:extLst>
          </p:cNvPr>
          <p:cNvSpPr>
            <a:spLocks noGrp="1"/>
          </p:cNvSpPr>
          <p:nvPr>
            <p:ph type="title"/>
          </p:nvPr>
        </p:nvSpPr>
        <p:spPr/>
        <p:txBody>
          <a:bodyPr/>
          <a:lstStyle/>
          <a:p>
            <a:r>
              <a:rPr lang="en-MY" dirty="0"/>
              <a:t>Relocation and Mobility</a:t>
            </a:r>
          </a:p>
        </p:txBody>
      </p:sp>
      <p:pic>
        <p:nvPicPr>
          <p:cNvPr id="5" name="Picture 4">
            <a:extLst>
              <a:ext uri="{FF2B5EF4-FFF2-40B4-BE49-F238E27FC236}">
                <a16:creationId xmlns:a16="http://schemas.microsoft.com/office/drawing/2014/main" id="{BBF29D22-0E5D-4FC8-B561-CA483D825CBA}"/>
              </a:ext>
            </a:extLst>
          </p:cNvPr>
          <p:cNvPicPr>
            <a:picLocks noChangeAspect="1"/>
          </p:cNvPicPr>
          <p:nvPr/>
        </p:nvPicPr>
        <p:blipFill>
          <a:blip r:embed="rId2"/>
          <a:stretch>
            <a:fillRect/>
          </a:stretch>
        </p:blipFill>
        <p:spPr>
          <a:xfrm>
            <a:off x="855429" y="1800224"/>
            <a:ext cx="7778495" cy="3861024"/>
          </a:xfrm>
          <a:prstGeom prst="rect">
            <a:avLst/>
          </a:prstGeom>
        </p:spPr>
      </p:pic>
      <p:grpSp>
        <p:nvGrpSpPr>
          <p:cNvPr id="4" name="Group 3">
            <a:extLst>
              <a:ext uri="{FF2B5EF4-FFF2-40B4-BE49-F238E27FC236}">
                <a16:creationId xmlns:a16="http://schemas.microsoft.com/office/drawing/2014/main" id="{95BC3D77-D4AF-4859-971E-FE448DFF10AD}"/>
              </a:ext>
            </a:extLst>
          </p:cNvPr>
          <p:cNvGrpSpPr/>
          <p:nvPr/>
        </p:nvGrpSpPr>
        <p:grpSpPr>
          <a:xfrm>
            <a:off x="1170738" y="3148201"/>
            <a:ext cx="6802524" cy="561599"/>
            <a:chOff x="0" y="3855944"/>
            <a:chExt cx="6802524" cy="561599"/>
          </a:xfrm>
        </p:grpSpPr>
        <p:sp>
          <p:nvSpPr>
            <p:cNvPr id="6" name="Rectangle: Rounded Corners 5">
              <a:extLst>
                <a:ext uri="{FF2B5EF4-FFF2-40B4-BE49-F238E27FC236}">
                  <a16:creationId xmlns:a16="http://schemas.microsoft.com/office/drawing/2014/main" id="{A9C3606F-5DC7-4056-B73D-105DE84C7132}"/>
                </a:ext>
              </a:extLst>
            </p:cNvPr>
            <p:cNvSpPr/>
            <p:nvPr/>
          </p:nvSpPr>
          <p:spPr>
            <a:xfrm>
              <a:off x="0" y="385594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7" name="Rectangle: Rounded Corners 4">
              <a:extLst>
                <a:ext uri="{FF2B5EF4-FFF2-40B4-BE49-F238E27FC236}">
                  <a16:creationId xmlns:a16="http://schemas.microsoft.com/office/drawing/2014/main" id="{878D41FE-C051-4C98-B78A-8E9CD73605A9}"/>
                </a:ext>
              </a:extLst>
            </p:cNvPr>
            <p:cNvSpPr txBox="1"/>
            <p:nvPr/>
          </p:nvSpPr>
          <p:spPr>
            <a:xfrm>
              <a:off x="27415" y="3883359"/>
              <a:ext cx="6747694" cy="50676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p:txBody>
        </p:sp>
      </p:grpSp>
      <p:grpSp>
        <p:nvGrpSpPr>
          <p:cNvPr id="8" name="Group 7">
            <a:extLst>
              <a:ext uri="{FF2B5EF4-FFF2-40B4-BE49-F238E27FC236}">
                <a16:creationId xmlns:a16="http://schemas.microsoft.com/office/drawing/2014/main" id="{6F43FCF2-753C-4D53-B632-41A701C0FA0F}"/>
              </a:ext>
            </a:extLst>
          </p:cNvPr>
          <p:cNvGrpSpPr/>
          <p:nvPr/>
        </p:nvGrpSpPr>
        <p:grpSpPr>
          <a:xfrm>
            <a:off x="1323138" y="3300601"/>
            <a:ext cx="6802524" cy="561599"/>
            <a:chOff x="0" y="3855944"/>
            <a:chExt cx="6802524" cy="561599"/>
          </a:xfrm>
        </p:grpSpPr>
        <p:sp>
          <p:nvSpPr>
            <p:cNvPr id="9" name="Rectangle: Rounded Corners 8">
              <a:extLst>
                <a:ext uri="{FF2B5EF4-FFF2-40B4-BE49-F238E27FC236}">
                  <a16:creationId xmlns:a16="http://schemas.microsoft.com/office/drawing/2014/main" id="{10241406-2243-4E0E-927A-EBAA711F934E}"/>
                </a:ext>
              </a:extLst>
            </p:cNvPr>
            <p:cNvSpPr/>
            <p:nvPr/>
          </p:nvSpPr>
          <p:spPr>
            <a:xfrm>
              <a:off x="0" y="3855944"/>
              <a:ext cx="6802524"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10" name="Rectangle: Rounded Corners 4">
              <a:extLst>
                <a:ext uri="{FF2B5EF4-FFF2-40B4-BE49-F238E27FC236}">
                  <a16:creationId xmlns:a16="http://schemas.microsoft.com/office/drawing/2014/main" id="{E42AE6E8-4966-4417-85A8-A6EECEEE5BFC}"/>
                </a:ext>
              </a:extLst>
            </p:cNvPr>
            <p:cNvSpPr txBox="1"/>
            <p:nvPr/>
          </p:nvSpPr>
          <p:spPr>
            <a:xfrm>
              <a:off x="27415" y="3883359"/>
              <a:ext cx="6747694" cy="50676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a:solidFill>
                    <a:srgbClr val="000000"/>
                  </a:solidFill>
                  <a:latin typeface="Arial"/>
                  <a:ea typeface="+mn-ea"/>
                  <a:cs typeface="+mn-cs"/>
                </a:rPr>
                <a:t>Assignment Preparation</a:t>
              </a:r>
              <a:endParaRPr lang="en-MY" sz="2400" kern="1200" dirty="0">
                <a:solidFill>
                  <a:srgbClr val="000000"/>
                </a:solidFill>
                <a:latin typeface="Arial"/>
                <a:ea typeface="+mn-ea"/>
                <a:cs typeface="+mn-cs"/>
              </a:endParaRPr>
            </a:p>
          </p:txBody>
        </p:sp>
      </p:grpSp>
    </p:spTree>
    <p:extLst>
      <p:ext uri="{BB962C8B-B14F-4D97-AF65-F5344CB8AC3E}">
        <p14:creationId xmlns:p14="http://schemas.microsoft.com/office/powerpoint/2010/main" val="36483084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24711717"/>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533065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4666-BAD5-4D9E-AC7C-B5D20E6CF445}"/>
              </a:ext>
            </a:extLst>
          </p:cNvPr>
          <p:cNvSpPr>
            <a:spLocks noGrp="1"/>
          </p:cNvSpPr>
          <p:nvPr>
            <p:ph type="title"/>
          </p:nvPr>
        </p:nvSpPr>
        <p:spPr/>
        <p:txBody>
          <a:bodyPr/>
          <a:lstStyle/>
          <a:p>
            <a:r>
              <a:rPr lang="en-MY" dirty="0"/>
              <a:t>On-going Support</a:t>
            </a:r>
          </a:p>
        </p:txBody>
      </p:sp>
      <p:pic>
        <p:nvPicPr>
          <p:cNvPr id="5" name="Picture 4">
            <a:extLst>
              <a:ext uri="{FF2B5EF4-FFF2-40B4-BE49-F238E27FC236}">
                <a16:creationId xmlns:a16="http://schemas.microsoft.com/office/drawing/2014/main" id="{DE8804E6-D213-4BF1-B901-CD88BB3D94B1}"/>
              </a:ext>
            </a:extLst>
          </p:cNvPr>
          <p:cNvPicPr>
            <a:picLocks noChangeAspect="1"/>
          </p:cNvPicPr>
          <p:nvPr/>
        </p:nvPicPr>
        <p:blipFill>
          <a:blip r:embed="rId2"/>
          <a:stretch>
            <a:fillRect/>
          </a:stretch>
        </p:blipFill>
        <p:spPr>
          <a:xfrm>
            <a:off x="2339752" y="1700808"/>
            <a:ext cx="4732362" cy="4603511"/>
          </a:xfrm>
          <a:prstGeom prst="rect">
            <a:avLst/>
          </a:prstGeom>
        </p:spPr>
      </p:pic>
    </p:spTree>
    <p:extLst>
      <p:ext uri="{BB962C8B-B14F-4D97-AF65-F5344CB8AC3E}">
        <p14:creationId xmlns:p14="http://schemas.microsoft.com/office/powerpoint/2010/main" val="2744498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3B526-92B4-4A97-815B-9C82E26AFC8B}"/>
              </a:ext>
            </a:extLst>
          </p:cNvPr>
          <p:cNvSpPr>
            <a:spLocks noGrp="1"/>
          </p:cNvSpPr>
          <p:nvPr>
            <p:ph type="title"/>
          </p:nvPr>
        </p:nvSpPr>
        <p:spPr/>
        <p:txBody>
          <a:bodyPr/>
          <a:lstStyle/>
          <a:p>
            <a:r>
              <a:rPr lang="en-MY" dirty="0"/>
              <a:t>HR Activities</a:t>
            </a:r>
          </a:p>
        </p:txBody>
      </p:sp>
      <p:sp>
        <p:nvSpPr>
          <p:cNvPr id="3" name="Content Placeholder 2">
            <a:extLst>
              <a:ext uri="{FF2B5EF4-FFF2-40B4-BE49-F238E27FC236}">
                <a16:creationId xmlns:a16="http://schemas.microsoft.com/office/drawing/2014/main" id="{A9BC219C-35C9-4413-8527-FB438D1B8B3A}"/>
              </a:ext>
            </a:extLst>
          </p:cNvPr>
          <p:cNvSpPr>
            <a:spLocks noGrp="1"/>
          </p:cNvSpPr>
          <p:nvPr>
            <p:ph idx="1"/>
          </p:nvPr>
        </p:nvSpPr>
        <p:spPr>
          <a:xfrm>
            <a:off x="685800" y="1628800"/>
            <a:ext cx="8229600" cy="4530725"/>
          </a:xfrm>
        </p:spPr>
        <p:txBody>
          <a:bodyPr/>
          <a:lstStyle/>
          <a:p>
            <a:r>
              <a:rPr lang="en-MY" sz="2400" dirty="0"/>
              <a:t>International human resource activities include major operative human resource functions such as </a:t>
            </a:r>
            <a:r>
              <a:rPr lang="en-MY" sz="2400" b="1" dirty="0"/>
              <a:t>procurement</a:t>
            </a:r>
            <a:r>
              <a:rPr lang="en-MY" sz="2400" dirty="0"/>
              <a:t>, which involves human resource planning and induction.</a:t>
            </a:r>
          </a:p>
          <a:p>
            <a:endParaRPr lang="en-MY" sz="2400" dirty="0"/>
          </a:p>
          <a:p>
            <a:r>
              <a:rPr lang="en-MY" sz="2400" dirty="0"/>
              <a:t> The second major activity is</a:t>
            </a:r>
            <a:r>
              <a:rPr lang="en-MY" sz="2400" b="1" dirty="0"/>
              <a:t> allocation</a:t>
            </a:r>
            <a:r>
              <a:rPr lang="en-MY" sz="2400" dirty="0"/>
              <a:t>; it involves the plan for using human resources among various subsidiaries or projects. </a:t>
            </a:r>
          </a:p>
          <a:p>
            <a:endParaRPr lang="en-MY" sz="2400" dirty="0"/>
          </a:p>
          <a:p>
            <a:r>
              <a:rPr lang="en-MY" sz="2400" dirty="0"/>
              <a:t>Effective </a:t>
            </a:r>
            <a:r>
              <a:rPr lang="en-MY" sz="2400" b="1" dirty="0"/>
              <a:t>utilization</a:t>
            </a:r>
            <a:r>
              <a:rPr lang="en-MY" sz="2400" dirty="0"/>
              <a:t> of human resources is the third human resource activity and helps in maximizing the skills and efficiency of the human resources and productivity</a:t>
            </a:r>
          </a:p>
        </p:txBody>
      </p:sp>
    </p:spTree>
    <p:extLst>
      <p:ext uri="{BB962C8B-B14F-4D97-AF65-F5344CB8AC3E}">
        <p14:creationId xmlns:p14="http://schemas.microsoft.com/office/powerpoint/2010/main" val="22090814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8F7B-5145-4DA0-999E-3654EFFAF662}"/>
              </a:ext>
            </a:extLst>
          </p:cNvPr>
          <p:cNvSpPr>
            <a:spLocks noGrp="1"/>
          </p:cNvSpPr>
          <p:nvPr>
            <p:ph type="title"/>
          </p:nvPr>
        </p:nvSpPr>
        <p:spPr>
          <a:xfrm>
            <a:off x="683568" y="277813"/>
            <a:ext cx="8003232" cy="1143000"/>
          </a:xfrm>
        </p:spPr>
        <p:txBody>
          <a:bodyPr/>
          <a:lstStyle/>
          <a:p>
            <a:r>
              <a:rPr lang="en-MY" sz="4000" dirty="0"/>
              <a:t>General/Work/Interaction Adjustment</a:t>
            </a:r>
          </a:p>
        </p:txBody>
      </p:sp>
      <p:sp>
        <p:nvSpPr>
          <p:cNvPr id="3" name="Content Placeholder 2">
            <a:extLst>
              <a:ext uri="{FF2B5EF4-FFF2-40B4-BE49-F238E27FC236}">
                <a16:creationId xmlns:a16="http://schemas.microsoft.com/office/drawing/2014/main" id="{9D43694D-BECC-4E6F-ADD3-AB3CF2C61764}"/>
              </a:ext>
            </a:extLst>
          </p:cNvPr>
          <p:cNvSpPr>
            <a:spLocks noGrp="1"/>
          </p:cNvSpPr>
          <p:nvPr>
            <p:ph idx="1"/>
          </p:nvPr>
        </p:nvSpPr>
        <p:spPr/>
        <p:txBody>
          <a:bodyPr/>
          <a:lstStyle/>
          <a:p>
            <a:pPr marL="0" indent="0">
              <a:buNone/>
            </a:pPr>
            <a:r>
              <a:rPr lang="en-MY" dirty="0"/>
              <a:t>Studies show that expatriates face three types of adjustment challenges: general adjustment, work adjustment, and interaction adjustment. General adjustment covers living conditions and host country culture. Work adjustment covers job satisfaction with international assignment position and tasks. Interaction adjustment covers interacting with locals in host country.</a:t>
            </a:r>
          </a:p>
        </p:txBody>
      </p:sp>
    </p:spTree>
    <p:extLst>
      <p:ext uri="{BB962C8B-B14F-4D97-AF65-F5344CB8AC3E}">
        <p14:creationId xmlns:p14="http://schemas.microsoft.com/office/powerpoint/2010/main" val="217121557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E1501-46EC-4FE4-9A16-38D7C4322904}"/>
              </a:ext>
            </a:extLst>
          </p:cNvPr>
          <p:cNvSpPr>
            <a:spLocks noGrp="1"/>
          </p:cNvSpPr>
          <p:nvPr>
            <p:ph type="title"/>
          </p:nvPr>
        </p:nvSpPr>
        <p:spPr/>
        <p:txBody>
          <a:bodyPr/>
          <a:lstStyle/>
          <a:p>
            <a:r>
              <a:rPr lang="en-MY" dirty="0"/>
              <a:t>Cross-cultural training</a:t>
            </a:r>
          </a:p>
        </p:txBody>
      </p:sp>
      <p:sp>
        <p:nvSpPr>
          <p:cNvPr id="3" name="Content Placeholder 2">
            <a:extLst>
              <a:ext uri="{FF2B5EF4-FFF2-40B4-BE49-F238E27FC236}">
                <a16:creationId xmlns:a16="http://schemas.microsoft.com/office/drawing/2014/main" id="{CD3B1233-3852-4F50-B168-A41685C800EA}"/>
              </a:ext>
            </a:extLst>
          </p:cNvPr>
          <p:cNvSpPr>
            <a:spLocks noGrp="1"/>
          </p:cNvSpPr>
          <p:nvPr>
            <p:ph idx="1"/>
          </p:nvPr>
        </p:nvSpPr>
        <p:spPr/>
        <p:txBody>
          <a:bodyPr/>
          <a:lstStyle/>
          <a:p>
            <a:pPr marL="0" indent="0">
              <a:buNone/>
            </a:pPr>
            <a:r>
              <a:rPr lang="en-MY" sz="1800" dirty="0"/>
              <a:t>CCT’s (cross-cultural training) purpose is to help people to communicate with people from other cultures and to build relationships with them. It prepares people to handle unexpected situations in another culture. Its objectives are to teach people to see issues from the perspective of a person from another culture, to reduce stereotyping and teach people to realize their own prejudices, and to teach appropriate </a:t>
            </a:r>
            <a:r>
              <a:rPr lang="en-MY" sz="1800" dirty="0" err="1"/>
              <a:t>behaviors</a:t>
            </a:r>
            <a:r>
              <a:rPr lang="en-MY" sz="1800" dirty="0"/>
              <a:t>. A scholar lists out six essential practical skills that are needed in close to all cultural settings, thus making them the backbone of CCT:</a:t>
            </a:r>
          </a:p>
          <a:p>
            <a:r>
              <a:rPr lang="en-MY" sz="1800" dirty="0"/>
              <a:t> The correct greeting </a:t>
            </a:r>
            <a:r>
              <a:rPr lang="en-MY" sz="1800" dirty="0" err="1"/>
              <a:t>behaviors</a:t>
            </a:r>
            <a:endParaRPr lang="en-MY" sz="1800" dirty="0"/>
          </a:p>
          <a:p>
            <a:r>
              <a:rPr lang="en-MY" sz="1800" dirty="0"/>
              <a:t> The correct nonverbal </a:t>
            </a:r>
            <a:r>
              <a:rPr lang="en-MY" sz="1800" dirty="0" err="1"/>
              <a:t>behaviors</a:t>
            </a:r>
            <a:endParaRPr lang="en-MY" sz="1800" dirty="0"/>
          </a:p>
          <a:p>
            <a:r>
              <a:rPr lang="en-MY" sz="1800" dirty="0"/>
              <a:t> Host culture-friendly means of expressing opinions and ideas</a:t>
            </a:r>
          </a:p>
          <a:p>
            <a:r>
              <a:rPr lang="en-MY" sz="1800" dirty="0"/>
              <a:t>What are appropriate topics and how to avoid discussions that one feels are inappropriate</a:t>
            </a:r>
          </a:p>
          <a:p>
            <a:r>
              <a:rPr lang="en-MY" sz="1800" dirty="0"/>
              <a:t>How to respond to others’ opinions in an appropriate way</a:t>
            </a:r>
          </a:p>
          <a:p>
            <a:r>
              <a:rPr lang="en-MY" sz="1800" dirty="0"/>
              <a:t> Active listening, paraphrasing, and questioning</a:t>
            </a:r>
          </a:p>
        </p:txBody>
      </p:sp>
    </p:spTree>
    <p:extLst>
      <p:ext uri="{BB962C8B-B14F-4D97-AF65-F5344CB8AC3E}">
        <p14:creationId xmlns:p14="http://schemas.microsoft.com/office/powerpoint/2010/main" val="188690086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040333640"/>
              </p:ext>
            </p:extLst>
          </p:nvPr>
        </p:nvGraphicFramePr>
        <p:xfrm>
          <a:off x="683568" y="238336"/>
          <a:ext cx="6802524"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327433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Re-expatriation </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a:xfrm>
            <a:off x="685800" y="1556792"/>
            <a:ext cx="8206680" cy="4530725"/>
          </a:xfrm>
        </p:spPr>
        <p:txBody>
          <a:bodyPr/>
          <a:lstStyle/>
          <a:p>
            <a:pPr marL="0" indent="0">
              <a:buNone/>
            </a:pPr>
            <a:r>
              <a:rPr lang="en-MY" sz="2200" dirty="0"/>
              <a:t>A returnee is likely to be posted to another host country unit. Re expatriation is, therefore, a common phenomenon and the international HR Professional should handle it effectively. When an expatriate succeeds on an overseas assignment, the individual’s competitiveness has been established and he/she proves to be the ideal choice for re-expatriation.</a:t>
            </a:r>
          </a:p>
          <a:p>
            <a:pPr marL="0" indent="0">
              <a:buNone/>
            </a:pPr>
            <a:r>
              <a:rPr lang="en-MY" sz="2200" dirty="0"/>
              <a:t> Re expatriation offers several benefits to MNC:</a:t>
            </a:r>
          </a:p>
          <a:p>
            <a:r>
              <a:rPr lang="en-MY" sz="2200" dirty="0"/>
              <a:t> Contributes to Skill of expatriates whose skill and abilities can be used as and when the need arises.</a:t>
            </a:r>
          </a:p>
          <a:p>
            <a:r>
              <a:rPr lang="en-MY" sz="2200" dirty="0"/>
              <a:t>Relocation of competent people in international assignment.</a:t>
            </a:r>
          </a:p>
          <a:p>
            <a:r>
              <a:rPr lang="en-MY" sz="2200" dirty="0"/>
              <a:t>The normal difficulties and challenges of managing expatriation and repatriation are few as the MNC has a pool of international managers who are ready to fly to any part of the globe at any time.</a:t>
            </a:r>
          </a:p>
        </p:txBody>
      </p:sp>
    </p:spTree>
    <p:extLst>
      <p:ext uri="{BB962C8B-B14F-4D97-AF65-F5344CB8AC3E}">
        <p14:creationId xmlns:p14="http://schemas.microsoft.com/office/powerpoint/2010/main" val="12534002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A7F4-3B50-426E-9D0C-1746A8F07267}"/>
              </a:ext>
            </a:extLst>
          </p:cNvPr>
          <p:cNvSpPr>
            <a:spLocks noGrp="1"/>
          </p:cNvSpPr>
          <p:nvPr>
            <p:ph type="title"/>
          </p:nvPr>
        </p:nvSpPr>
        <p:spPr/>
        <p:txBody>
          <a:bodyPr/>
          <a:lstStyle/>
          <a:p>
            <a:endParaRPr lang="en-MY"/>
          </a:p>
        </p:txBody>
      </p:sp>
      <p:sp>
        <p:nvSpPr>
          <p:cNvPr id="3" name="Content Placeholder 2">
            <a:extLst>
              <a:ext uri="{FF2B5EF4-FFF2-40B4-BE49-F238E27FC236}">
                <a16:creationId xmlns:a16="http://schemas.microsoft.com/office/drawing/2014/main" id="{47216DDE-F21F-4A23-9983-8338DDF36808}"/>
              </a:ext>
            </a:extLst>
          </p:cNvPr>
          <p:cNvSpPr>
            <a:spLocks noGrp="1"/>
          </p:cNvSpPr>
          <p:nvPr>
            <p:ph idx="1"/>
          </p:nvPr>
        </p:nvSpPr>
        <p:spPr/>
        <p:txBody>
          <a:bodyPr/>
          <a:lstStyle/>
          <a:p>
            <a:pPr marL="0" indent="0">
              <a:buNone/>
            </a:pPr>
            <a:endParaRPr lang="en-MY" dirty="0"/>
          </a:p>
          <a:p>
            <a:pPr marL="0" indent="0">
              <a:buNone/>
            </a:pPr>
            <a:endParaRPr lang="en-MY" dirty="0"/>
          </a:p>
          <a:p>
            <a:pPr marL="0" indent="0">
              <a:buNone/>
            </a:pPr>
            <a:endParaRPr lang="en-MY" dirty="0"/>
          </a:p>
          <a:p>
            <a:pPr marL="0" indent="0">
              <a:buNone/>
            </a:pPr>
            <a:r>
              <a:rPr lang="en-MY" sz="3600" dirty="0"/>
              <a:t>EXPATRIATE PERFORMANCE AND MEASUREMENT</a:t>
            </a:r>
          </a:p>
        </p:txBody>
      </p:sp>
    </p:spTree>
    <p:extLst>
      <p:ext uri="{BB962C8B-B14F-4D97-AF65-F5344CB8AC3E}">
        <p14:creationId xmlns:p14="http://schemas.microsoft.com/office/powerpoint/2010/main" val="23802328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9B26-3058-47F8-B13A-05916E802168}"/>
              </a:ext>
            </a:extLst>
          </p:cNvPr>
          <p:cNvSpPr>
            <a:spLocks noGrp="1"/>
          </p:cNvSpPr>
          <p:nvPr>
            <p:ph type="title"/>
          </p:nvPr>
        </p:nvSpPr>
        <p:spPr/>
        <p:txBody>
          <a:bodyPr/>
          <a:lstStyle/>
          <a:p>
            <a:r>
              <a:rPr lang="en-MY" dirty="0"/>
              <a:t>Performance of International Assignment</a:t>
            </a:r>
          </a:p>
        </p:txBody>
      </p:sp>
      <p:pic>
        <p:nvPicPr>
          <p:cNvPr id="5" name="Picture 4">
            <a:extLst>
              <a:ext uri="{FF2B5EF4-FFF2-40B4-BE49-F238E27FC236}">
                <a16:creationId xmlns:a16="http://schemas.microsoft.com/office/drawing/2014/main" id="{382B2405-C9B8-48DB-9CB7-012989DDBEA9}"/>
              </a:ext>
            </a:extLst>
          </p:cNvPr>
          <p:cNvPicPr>
            <a:picLocks noChangeAspect="1"/>
          </p:cNvPicPr>
          <p:nvPr/>
        </p:nvPicPr>
        <p:blipFill>
          <a:blip r:embed="rId2"/>
          <a:stretch>
            <a:fillRect/>
          </a:stretch>
        </p:blipFill>
        <p:spPr>
          <a:xfrm>
            <a:off x="2699792" y="1844824"/>
            <a:ext cx="4418021" cy="4488334"/>
          </a:xfrm>
          <a:prstGeom prst="rect">
            <a:avLst/>
          </a:prstGeom>
        </p:spPr>
      </p:pic>
    </p:spTree>
    <p:extLst>
      <p:ext uri="{BB962C8B-B14F-4D97-AF65-F5344CB8AC3E}">
        <p14:creationId xmlns:p14="http://schemas.microsoft.com/office/powerpoint/2010/main" val="4111771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7F49-5360-4407-8E31-C0801DE289BB}"/>
              </a:ext>
            </a:extLst>
          </p:cNvPr>
          <p:cNvSpPr>
            <a:spLocks noGrp="1"/>
          </p:cNvSpPr>
          <p:nvPr>
            <p:ph type="title"/>
          </p:nvPr>
        </p:nvSpPr>
        <p:spPr/>
        <p:txBody>
          <a:bodyPr/>
          <a:lstStyle/>
          <a:p>
            <a:r>
              <a:rPr lang="en-MY" dirty="0"/>
              <a:t>Intercultural performance</a:t>
            </a:r>
          </a:p>
        </p:txBody>
      </p:sp>
      <p:sp>
        <p:nvSpPr>
          <p:cNvPr id="3" name="Content Placeholder 2">
            <a:extLst>
              <a:ext uri="{FF2B5EF4-FFF2-40B4-BE49-F238E27FC236}">
                <a16:creationId xmlns:a16="http://schemas.microsoft.com/office/drawing/2014/main" id="{C3BF6C2C-1CFB-40A0-8606-77EFAF6549CC}"/>
              </a:ext>
            </a:extLst>
          </p:cNvPr>
          <p:cNvSpPr>
            <a:spLocks noGrp="1"/>
          </p:cNvSpPr>
          <p:nvPr>
            <p:ph idx="1"/>
          </p:nvPr>
        </p:nvSpPr>
        <p:spPr>
          <a:xfrm>
            <a:off x="755576" y="1600200"/>
            <a:ext cx="7931224" cy="4530725"/>
          </a:xfrm>
        </p:spPr>
        <p:txBody>
          <a:bodyPr/>
          <a:lstStyle/>
          <a:p>
            <a:pPr marL="0" indent="0">
              <a:buNone/>
            </a:pPr>
            <a:r>
              <a:rPr lang="en-MY" sz="2400" dirty="0"/>
              <a:t>With respect to intercultural performance dimensions, some assignments will have an extensive need for intercultural communication or intercultural effectiveness in order for the assignment to be deemed successful. Others will rely on technical performance alone with less variation as a function of the cultural or country-level context. Some performance dimensions are bound by the assignees ’ ability to be effective in the host country specifically. Examples include negotiating an international joint venture, conducting training seminars in another country, working on a multicultural research and development team, presenting to internal or external clients in different countries, adapting a marketing plan to a local context.</a:t>
            </a:r>
          </a:p>
        </p:txBody>
      </p:sp>
    </p:spTree>
    <p:extLst>
      <p:ext uri="{BB962C8B-B14F-4D97-AF65-F5344CB8AC3E}">
        <p14:creationId xmlns:p14="http://schemas.microsoft.com/office/powerpoint/2010/main" val="27210306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9535B-8B6C-41CF-9490-D63B2E0328EF}"/>
              </a:ext>
            </a:extLst>
          </p:cNvPr>
          <p:cNvSpPr>
            <a:spLocks noGrp="1"/>
          </p:cNvSpPr>
          <p:nvPr>
            <p:ph type="title"/>
          </p:nvPr>
        </p:nvSpPr>
        <p:spPr/>
        <p:txBody>
          <a:bodyPr/>
          <a:lstStyle/>
          <a:p>
            <a:r>
              <a:rPr lang="en-MY" dirty="0"/>
              <a:t>Success Criteria for International Transfers</a:t>
            </a:r>
          </a:p>
        </p:txBody>
      </p:sp>
      <p:pic>
        <p:nvPicPr>
          <p:cNvPr id="5" name="Picture 4">
            <a:extLst>
              <a:ext uri="{FF2B5EF4-FFF2-40B4-BE49-F238E27FC236}">
                <a16:creationId xmlns:a16="http://schemas.microsoft.com/office/drawing/2014/main" id="{B54DE335-1CD1-49EE-BB18-E49DFD261369}"/>
              </a:ext>
            </a:extLst>
          </p:cNvPr>
          <p:cNvPicPr>
            <a:picLocks noChangeAspect="1"/>
          </p:cNvPicPr>
          <p:nvPr/>
        </p:nvPicPr>
        <p:blipFill>
          <a:blip r:embed="rId2"/>
          <a:stretch>
            <a:fillRect/>
          </a:stretch>
        </p:blipFill>
        <p:spPr>
          <a:xfrm>
            <a:off x="827584" y="1844824"/>
            <a:ext cx="7765879" cy="4513287"/>
          </a:xfrm>
          <a:prstGeom prst="rect">
            <a:avLst/>
          </a:prstGeom>
        </p:spPr>
      </p:pic>
    </p:spTree>
    <p:extLst>
      <p:ext uri="{BB962C8B-B14F-4D97-AF65-F5344CB8AC3E}">
        <p14:creationId xmlns:p14="http://schemas.microsoft.com/office/powerpoint/2010/main" val="75230371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4666-BAD5-4D9E-AC7C-B5D20E6CF445}"/>
              </a:ext>
            </a:extLst>
          </p:cNvPr>
          <p:cNvSpPr>
            <a:spLocks noGrp="1"/>
          </p:cNvSpPr>
          <p:nvPr>
            <p:ph type="title"/>
          </p:nvPr>
        </p:nvSpPr>
        <p:spPr/>
        <p:txBody>
          <a:bodyPr/>
          <a:lstStyle/>
          <a:p>
            <a:r>
              <a:rPr lang="en-MY" dirty="0"/>
              <a:t>Failure of International Assignment</a:t>
            </a:r>
          </a:p>
        </p:txBody>
      </p:sp>
      <p:pic>
        <p:nvPicPr>
          <p:cNvPr id="5" name="Picture 4">
            <a:extLst>
              <a:ext uri="{FF2B5EF4-FFF2-40B4-BE49-F238E27FC236}">
                <a16:creationId xmlns:a16="http://schemas.microsoft.com/office/drawing/2014/main" id="{4BBD1102-289C-4258-A5D4-AD5F01870626}"/>
              </a:ext>
            </a:extLst>
          </p:cNvPr>
          <p:cNvPicPr>
            <a:picLocks noChangeAspect="1"/>
          </p:cNvPicPr>
          <p:nvPr/>
        </p:nvPicPr>
        <p:blipFill>
          <a:blip r:embed="rId2"/>
          <a:stretch>
            <a:fillRect/>
          </a:stretch>
        </p:blipFill>
        <p:spPr>
          <a:xfrm>
            <a:off x="1775865" y="2132856"/>
            <a:ext cx="5592270" cy="4091905"/>
          </a:xfrm>
          <a:prstGeom prst="rect">
            <a:avLst/>
          </a:prstGeom>
        </p:spPr>
      </p:pic>
    </p:spTree>
    <p:extLst>
      <p:ext uri="{BB962C8B-B14F-4D97-AF65-F5344CB8AC3E}">
        <p14:creationId xmlns:p14="http://schemas.microsoft.com/office/powerpoint/2010/main" val="20031154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8F7B-5145-4DA0-999E-3654EFFAF662}"/>
              </a:ext>
            </a:extLst>
          </p:cNvPr>
          <p:cNvSpPr>
            <a:spLocks noGrp="1"/>
          </p:cNvSpPr>
          <p:nvPr>
            <p:ph type="title"/>
          </p:nvPr>
        </p:nvSpPr>
        <p:spPr/>
        <p:txBody>
          <a:bodyPr/>
          <a:lstStyle/>
          <a:p>
            <a:r>
              <a:rPr lang="en-MY" dirty="0"/>
              <a:t>Main Reasons of Expatriate Failure</a:t>
            </a:r>
          </a:p>
        </p:txBody>
      </p:sp>
      <p:pic>
        <p:nvPicPr>
          <p:cNvPr id="5" name="Picture 4">
            <a:extLst>
              <a:ext uri="{FF2B5EF4-FFF2-40B4-BE49-F238E27FC236}">
                <a16:creationId xmlns:a16="http://schemas.microsoft.com/office/drawing/2014/main" id="{753A2749-6EF9-4118-82F7-1D58FE2E17A0}"/>
              </a:ext>
            </a:extLst>
          </p:cNvPr>
          <p:cNvPicPr>
            <a:picLocks noChangeAspect="1"/>
          </p:cNvPicPr>
          <p:nvPr/>
        </p:nvPicPr>
        <p:blipFill>
          <a:blip r:embed="rId2"/>
          <a:stretch>
            <a:fillRect/>
          </a:stretch>
        </p:blipFill>
        <p:spPr>
          <a:xfrm>
            <a:off x="2208658" y="1916832"/>
            <a:ext cx="5183883" cy="4314602"/>
          </a:xfrm>
          <a:prstGeom prst="rect">
            <a:avLst/>
          </a:prstGeom>
        </p:spPr>
      </p:pic>
    </p:spTree>
    <p:extLst>
      <p:ext uri="{BB962C8B-B14F-4D97-AF65-F5344CB8AC3E}">
        <p14:creationId xmlns:p14="http://schemas.microsoft.com/office/powerpoint/2010/main" val="1568335671"/>
      </p:ext>
    </p:extLst>
  </p:cSld>
  <p:clrMapOvr>
    <a:masterClrMapping/>
  </p:clrMapOvr>
</p:sld>
</file>

<file path=ppt/theme/theme1.xml><?xml version="1.0" encoding="utf-8"?>
<a:theme xmlns:a="http://schemas.openxmlformats.org/drawingml/2006/main" name="Office Theme">
  <a:themeElements>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Office Them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Office Them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Office Them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Office Them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Office Them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tf10203777</Template>
  <TotalTime>980</TotalTime>
  <Words>3910</Words>
  <Application>Microsoft Office PowerPoint</Application>
  <PresentationFormat>On-screen Show (4:3)</PresentationFormat>
  <Paragraphs>425</Paragraphs>
  <Slides>101</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101</vt:i4>
      </vt:variant>
    </vt:vector>
  </HeadingPairs>
  <TitlesOfParts>
    <vt:vector size="105" baseType="lpstr">
      <vt:lpstr>Arial</vt:lpstr>
      <vt:lpstr>Times New Roman</vt:lpstr>
      <vt:lpstr>Wingdings</vt:lpstr>
      <vt:lpstr>Office Theme</vt:lpstr>
      <vt:lpstr>GLOBAL MOBILITY - I</vt:lpstr>
      <vt:lpstr>Global Mobility (15%)</vt:lpstr>
      <vt:lpstr>Global Mobility</vt:lpstr>
      <vt:lpstr>PowerPoint Presentation</vt:lpstr>
      <vt:lpstr>Global Workforce</vt:lpstr>
      <vt:lpstr>Global Workforce</vt:lpstr>
      <vt:lpstr>Different Dimensions of IHRM</vt:lpstr>
      <vt:lpstr>P.V.Morgan Model of IHRM</vt:lpstr>
      <vt:lpstr>HR Activities</vt:lpstr>
      <vt:lpstr>Types of Employees</vt:lpstr>
      <vt:lpstr>Parent Country National (PCN)</vt:lpstr>
      <vt:lpstr>Host Country National</vt:lpstr>
      <vt:lpstr>Third Country Nationals</vt:lpstr>
      <vt:lpstr>Staffing Approaches</vt:lpstr>
      <vt:lpstr>Other Global Workforces</vt:lpstr>
      <vt:lpstr>Poll Question # 1</vt:lpstr>
      <vt:lpstr>Poll Answer # 1</vt:lpstr>
      <vt:lpstr>PowerPoint Presentation</vt:lpstr>
      <vt:lpstr>International Assignments</vt:lpstr>
      <vt:lpstr>Expatriation</vt:lpstr>
      <vt:lpstr>Repatriation</vt:lpstr>
      <vt:lpstr>Inpatriation</vt:lpstr>
      <vt:lpstr>PowerPoint Presentation</vt:lpstr>
      <vt:lpstr>Type of Assignments</vt:lpstr>
      <vt:lpstr>Type of Assignments</vt:lpstr>
      <vt:lpstr>Type of Assignments</vt:lpstr>
      <vt:lpstr>PowerPoint Presentation</vt:lpstr>
      <vt:lpstr>International Assignee Allegiance</vt:lpstr>
      <vt:lpstr>International Assignee Allegiance</vt:lpstr>
      <vt:lpstr>International Assignee Allegiance</vt:lpstr>
      <vt:lpstr>International Assignee Allegiance</vt:lpstr>
      <vt:lpstr>Allegiance</vt:lpstr>
      <vt:lpstr>Question # </vt:lpstr>
      <vt:lpstr>Answer # </vt:lpstr>
      <vt:lpstr>PowerPoint Presentation</vt:lpstr>
      <vt:lpstr>Global Staffing</vt:lpstr>
      <vt:lpstr>Global Staffing Plan</vt:lpstr>
      <vt:lpstr>Poll Question # </vt:lpstr>
      <vt:lpstr>Poll Answer # </vt:lpstr>
      <vt:lpstr>PowerPoint Presentation</vt:lpstr>
      <vt:lpstr>Global Staffing Approaches</vt:lpstr>
      <vt:lpstr>Ethnocentric approach</vt:lpstr>
      <vt:lpstr>Features of Ethnocentric approach</vt:lpstr>
      <vt:lpstr>Polycentric Approach</vt:lpstr>
      <vt:lpstr>Features of Polycentric Approach</vt:lpstr>
      <vt:lpstr>Regio centric Approach</vt:lpstr>
      <vt:lpstr>Features of Regio centric Approach</vt:lpstr>
      <vt:lpstr>Geocentric approach</vt:lpstr>
      <vt:lpstr>Features of Geocentric Approach</vt:lpstr>
      <vt:lpstr>Staffing Approach</vt:lpstr>
      <vt:lpstr>Staffing Approaches</vt:lpstr>
      <vt:lpstr>Poll Question # </vt:lpstr>
      <vt:lpstr>Poll Answer # </vt:lpstr>
      <vt:lpstr>PowerPoint Presentation</vt:lpstr>
      <vt:lpstr>Inpatriate assignments</vt:lpstr>
      <vt:lpstr>Short-term assignments</vt:lpstr>
      <vt:lpstr>Self-initiated assignments</vt:lpstr>
      <vt:lpstr>Poll Question # 4</vt:lpstr>
      <vt:lpstr>Poll Answer # 4</vt:lpstr>
      <vt:lpstr>PowerPoint Presentation</vt:lpstr>
      <vt:lpstr>PowerPoint Presentation</vt:lpstr>
      <vt:lpstr>Motives of Global Assignment</vt:lpstr>
      <vt:lpstr>Purpose of Global Assignment</vt:lpstr>
      <vt:lpstr>PowerPoint Presentation</vt:lpstr>
      <vt:lpstr>Categories of Global Assignment</vt:lpstr>
      <vt:lpstr>Technical Assignment</vt:lpstr>
      <vt:lpstr>Functional Assignment</vt:lpstr>
      <vt:lpstr>Developmental Assignment</vt:lpstr>
      <vt:lpstr>Strategic/Executive Assignees</vt:lpstr>
      <vt:lpstr>PowerPoint Presentation</vt:lpstr>
      <vt:lpstr>Length of Global Assignment</vt:lpstr>
      <vt:lpstr>Long-term temporary assignments</vt:lpstr>
      <vt:lpstr>Commuter assignments</vt:lpstr>
      <vt:lpstr>PowerPoint Presentation</vt:lpstr>
      <vt:lpstr>Global Assignment Strategies</vt:lpstr>
      <vt:lpstr>Local Strategy</vt:lpstr>
      <vt:lpstr>Centralized Strategy</vt:lpstr>
      <vt:lpstr>Global Strategy</vt:lpstr>
      <vt:lpstr>PowerPoint Presentation</vt:lpstr>
      <vt:lpstr>Global Assignment Process</vt:lpstr>
      <vt:lpstr>PowerPoint Presentation</vt:lpstr>
      <vt:lpstr>Selecting International Assignees</vt:lpstr>
      <vt:lpstr>Family Requirements</vt:lpstr>
      <vt:lpstr>PowerPoint Presentation</vt:lpstr>
      <vt:lpstr>Assignment Preparation</vt:lpstr>
      <vt:lpstr>PowerPoint Presentation</vt:lpstr>
      <vt:lpstr>Relocation and Mobility</vt:lpstr>
      <vt:lpstr>PowerPoint Presentation</vt:lpstr>
      <vt:lpstr>On-going Support</vt:lpstr>
      <vt:lpstr>General/Work/Interaction Adjustment</vt:lpstr>
      <vt:lpstr>Cross-cultural training</vt:lpstr>
      <vt:lpstr>PowerPoint Presentation</vt:lpstr>
      <vt:lpstr>Re-expatriation </vt:lpstr>
      <vt:lpstr>PowerPoint Presentation</vt:lpstr>
      <vt:lpstr>Performance of International Assignment</vt:lpstr>
      <vt:lpstr>Intercultural performance</vt:lpstr>
      <vt:lpstr>Success Criteria for International Transfers</vt:lpstr>
      <vt:lpstr>Failure of International Assignment</vt:lpstr>
      <vt:lpstr>Main Reasons of Expatriate Failure</vt:lpstr>
      <vt:lpstr>Measures of Global Assignment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Venkatesan Muraledharan</dc:creator>
  <cp:keywords/>
  <dc:description/>
  <cp:lastModifiedBy>Venkatesan Muraledharan</cp:lastModifiedBy>
  <cp:revision>50</cp:revision>
  <cp:lastPrinted>1601-01-01T00:00:00Z</cp:lastPrinted>
  <dcterms:created xsi:type="dcterms:W3CDTF">2020-07-09T15:12:46Z</dcterms:created>
  <dcterms:modified xsi:type="dcterms:W3CDTF">2021-12-12T09:29:45Z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TC102037771033</vt:lpwstr>
  </property>
</Properties>
</file>