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3.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4.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5.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6.xml" ContentType="application/vnd.openxmlformats-officedocument.presentationml.notesSlide+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notesSlides/notesSlide7.xml" ContentType="application/vnd.openxmlformats-officedocument.presentationml.notesSlide+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7" r:id="rId1"/>
  </p:sldMasterIdLst>
  <p:notesMasterIdLst>
    <p:notesMasterId r:id="rId86"/>
  </p:notesMasterIdLst>
  <p:handoutMasterIdLst>
    <p:handoutMasterId r:id="rId87"/>
  </p:handoutMasterIdLst>
  <p:sldIdLst>
    <p:sldId id="256" r:id="rId2"/>
    <p:sldId id="286" r:id="rId3"/>
    <p:sldId id="258" r:id="rId4"/>
    <p:sldId id="259" r:id="rId5"/>
    <p:sldId id="290" r:id="rId6"/>
    <p:sldId id="260" r:id="rId7"/>
    <p:sldId id="261" r:id="rId8"/>
    <p:sldId id="317" r:id="rId9"/>
    <p:sldId id="318" r:id="rId10"/>
    <p:sldId id="319" r:id="rId11"/>
    <p:sldId id="320" r:id="rId12"/>
    <p:sldId id="321" r:id="rId13"/>
    <p:sldId id="322" r:id="rId14"/>
    <p:sldId id="262" r:id="rId15"/>
    <p:sldId id="264" r:id="rId16"/>
    <p:sldId id="265" r:id="rId17"/>
    <p:sldId id="266" r:id="rId18"/>
    <p:sldId id="267" r:id="rId19"/>
    <p:sldId id="387" r:id="rId20"/>
    <p:sldId id="388" r:id="rId21"/>
    <p:sldId id="389" r:id="rId22"/>
    <p:sldId id="390" r:id="rId23"/>
    <p:sldId id="391" r:id="rId24"/>
    <p:sldId id="403" r:id="rId25"/>
    <p:sldId id="404" r:id="rId26"/>
    <p:sldId id="344" r:id="rId27"/>
    <p:sldId id="345" r:id="rId28"/>
    <p:sldId id="346" r:id="rId29"/>
    <p:sldId id="397" r:id="rId30"/>
    <p:sldId id="347" r:id="rId31"/>
    <p:sldId id="348" r:id="rId32"/>
    <p:sldId id="349" r:id="rId33"/>
    <p:sldId id="351" r:id="rId34"/>
    <p:sldId id="350" r:id="rId35"/>
    <p:sldId id="352" r:id="rId36"/>
    <p:sldId id="405" r:id="rId37"/>
    <p:sldId id="406" r:id="rId38"/>
    <p:sldId id="398" r:id="rId39"/>
    <p:sldId id="407" r:id="rId40"/>
    <p:sldId id="408" r:id="rId41"/>
    <p:sldId id="393" r:id="rId42"/>
    <p:sldId id="394" r:id="rId43"/>
    <p:sldId id="396" r:id="rId44"/>
    <p:sldId id="409" r:id="rId45"/>
    <p:sldId id="410" r:id="rId46"/>
    <p:sldId id="399" r:id="rId47"/>
    <p:sldId id="274" r:id="rId48"/>
    <p:sldId id="275" r:id="rId49"/>
    <p:sldId id="276" r:id="rId50"/>
    <p:sldId id="277" r:id="rId51"/>
    <p:sldId id="278" r:id="rId52"/>
    <p:sldId id="279" r:id="rId53"/>
    <p:sldId id="280" r:id="rId54"/>
    <p:sldId id="281" r:id="rId55"/>
    <p:sldId id="400" r:id="rId56"/>
    <p:sldId id="282" r:id="rId57"/>
    <p:sldId id="300" r:id="rId58"/>
    <p:sldId id="301" r:id="rId59"/>
    <p:sldId id="302" r:id="rId60"/>
    <p:sldId id="303" r:id="rId61"/>
    <p:sldId id="283" r:id="rId62"/>
    <p:sldId id="304" r:id="rId63"/>
    <p:sldId id="401" r:id="rId64"/>
    <p:sldId id="309" r:id="rId65"/>
    <p:sldId id="308" r:id="rId66"/>
    <p:sldId id="310" r:id="rId67"/>
    <p:sldId id="305" r:id="rId68"/>
    <p:sldId id="306" r:id="rId69"/>
    <p:sldId id="402" r:id="rId70"/>
    <p:sldId id="285" r:id="rId71"/>
    <p:sldId id="299" r:id="rId72"/>
    <p:sldId id="411" r:id="rId73"/>
    <p:sldId id="287" r:id="rId74"/>
    <p:sldId id="291" r:id="rId75"/>
    <p:sldId id="288" r:id="rId76"/>
    <p:sldId id="289" r:id="rId77"/>
    <p:sldId id="412" r:id="rId78"/>
    <p:sldId id="311" r:id="rId79"/>
    <p:sldId id="312" r:id="rId80"/>
    <p:sldId id="313" r:id="rId81"/>
    <p:sldId id="314" r:id="rId82"/>
    <p:sldId id="315" r:id="rId83"/>
    <p:sldId id="392" r:id="rId84"/>
    <p:sldId id="316" r:id="rId85"/>
  </p:sldIdLst>
  <p:sldSz cx="9144000" cy="6858000" type="screen4x3"/>
  <p:notesSz cx="6858000" cy="9144000"/>
  <p:defaultTextStyle>
    <a:defPPr>
      <a:defRPr lang="en-MY"/>
    </a:defPPr>
    <a:lvl1pPr algn="l" rtl="0" fontAlgn="base">
      <a:spcBef>
        <a:spcPct val="0"/>
      </a:spcBef>
      <a:spcAft>
        <a:spcPct val="0"/>
      </a:spcAft>
      <a:defRPr kern="1200">
        <a:solidFill>
          <a:schemeClr val="tx1"/>
        </a:solidFill>
        <a:latin typeface="Arial" panose="020B0604020202020204" pitchFamily="34" charset="0"/>
        <a:ea typeface="+mn-ea"/>
        <a:cs typeface="+mn-cs"/>
      </a:defRPr>
    </a:lvl1pPr>
    <a:lvl2pPr marL="457200" algn="l" rtl="0" fontAlgn="base">
      <a:spcBef>
        <a:spcPct val="0"/>
      </a:spcBef>
      <a:spcAft>
        <a:spcPct val="0"/>
      </a:spcAft>
      <a:defRPr kern="1200">
        <a:solidFill>
          <a:schemeClr val="tx1"/>
        </a:solidFill>
        <a:latin typeface="Arial" panose="020B0604020202020204" pitchFamily="34" charset="0"/>
        <a:ea typeface="+mn-ea"/>
        <a:cs typeface="+mn-cs"/>
      </a:defRPr>
    </a:lvl2pPr>
    <a:lvl3pPr marL="914400" algn="l" rtl="0" fontAlgn="base">
      <a:spcBef>
        <a:spcPct val="0"/>
      </a:spcBef>
      <a:spcAft>
        <a:spcPct val="0"/>
      </a:spcAft>
      <a:defRPr kern="1200">
        <a:solidFill>
          <a:schemeClr val="tx1"/>
        </a:solidFill>
        <a:latin typeface="Arial" panose="020B0604020202020204" pitchFamily="34" charset="0"/>
        <a:ea typeface="+mn-ea"/>
        <a:cs typeface="+mn-cs"/>
      </a:defRPr>
    </a:lvl3pPr>
    <a:lvl4pPr marL="1371600" algn="l" rtl="0" fontAlgn="base">
      <a:spcBef>
        <a:spcPct val="0"/>
      </a:spcBef>
      <a:spcAft>
        <a:spcPct val="0"/>
      </a:spcAft>
      <a:defRPr kern="1200">
        <a:solidFill>
          <a:schemeClr val="tx1"/>
        </a:solidFill>
        <a:latin typeface="Arial" panose="020B0604020202020204" pitchFamily="34" charset="0"/>
        <a:ea typeface="+mn-ea"/>
        <a:cs typeface="+mn-cs"/>
      </a:defRPr>
    </a:lvl4pPr>
    <a:lvl5pPr marL="1828800" algn="l" rtl="0" fontAlgn="base">
      <a:spcBef>
        <a:spcPct val="0"/>
      </a:spcBef>
      <a:spcAft>
        <a:spcPct val="0"/>
      </a:spcAft>
      <a:defRPr kern="1200">
        <a:solidFill>
          <a:schemeClr val="tx1"/>
        </a:solidFill>
        <a:latin typeface="Arial" panose="020B0604020202020204" pitchFamily="34" charset="0"/>
        <a:ea typeface="+mn-ea"/>
        <a:cs typeface="+mn-cs"/>
      </a:defRPr>
    </a:lvl5pPr>
    <a:lvl6pPr marL="2286000" algn="l" defTabSz="914400" rtl="0" eaLnBrk="1" latinLnBrk="0" hangingPunct="1">
      <a:defRPr kern="1200">
        <a:solidFill>
          <a:schemeClr val="tx1"/>
        </a:solidFill>
        <a:latin typeface="Arial" panose="020B0604020202020204" pitchFamily="34" charset="0"/>
        <a:ea typeface="+mn-ea"/>
        <a:cs typeface="+mn-cs"/>
      </a:defRPr>
    </a:lvl6pPr>
    <a:lvl7pPr marL="2743200" algn="l" defTabSz="914400" rtl="0" eaLnBrk="1" latinLnBrk="0" hangingPunct="1">
      <a:defRPr kern="1200">
        <a:solidFill>
          <a:schemeClr val="tx1"/>
        </a:solidFill>
        <a:latin typeface="Arial" panose="020B0604020202020204" pitchFamily="34" charset="0"/>
        <a:ea typeface="+mn-ea"/>
        <a:cs typeface="+mn-cs"/>
      </a:defRPr>
    </a:lvl7pPr>
    <a:lvl8pPr marL="3200400" algn="l" defTabSz="914400" rtl="0" eaLnBrk="1" latinLnBrk="0" hangingPunct="1">
      <a:defRPr kern="1200">
        <a:solidFill>
          <a:schemeClr val="tx1"/>
        </a:solidFill>
        <a:latin typeface="Arial" panose="020B0604020202020204" pitchFamily="34" charset="0"/>
        <a:ea typeface="+mn-ea"/>
        <a:cs typeface="+mn-cs"/>
      </a:defRPr>
    </a:lvl8pPr>
    <a:lvl9pPr marL="3657600" algn="l" defTabSz="914400" rtl="0" eaLnBrk="1" latinLnBrk="0" hangingPunct="1">
      <a:defRPr kern="120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40" autoAdjust="0"/>
    <p:restoredTop sz="94660" autoAdjust="0"/>
  </p:normalViewPr>
  <p:slideViewPr>
    <p:cSldViewPr>
      <p:cViewPr varScale="1">
        <p:scale>
          <a:sx n="68" d="100"/>
          <a:sy n="68" d="100"/>
        </p:scale>
        <p:origin x="1440" y="7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slide" Target="slides/slide83.xml"/><Relationship Id="rId89" Type="http://schemas.openxmlformats.org/officeDocument/2006/relationships/viewProps" Target="viewProps.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handoutMaster" Target="handoutMasters/handoutMaster1.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theme" Target="theme/theme1.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presProps" Target="presProps.xml"/><Relationship Id="rId9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703D4D02-5513-427D-B6E9-B2E187EE0C3A}"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MY"/>
        </a:p>
      </dgm:t>
    </dgm:pt>
    <dgm:pt modelId="{6F996A8B-0DA8-4C7F-A559-FC37973A2FE9}">
      <dgm:prSet phldrT="[Text]"/>
      <dgm:spPr>
        <a:solidFill>
          <a:srgbClr val="FFFFFF"/>
        </a:solidFill>
      </dgm:spPr>
      <dgm:t>
        <a:bodyPr/>
        <a:lstStyle/>
        <a:p>
          <a:r>
            <a:rPr lang="en-MY" dirty="0">
              <a:solidFill>
                <a:schemeClr val="tx1"/>
              </a:solidFill>
            </a:rPr>
            <a:t>Differential Pay</a:t>
          </a:r>
        </a:p>
      </dgm:t>
    </dgm:pt>
    <dgm:pt modelId="{2CBE4AB1-3A56-4F83-BB37-4E0A2F0BCD4B}" type="parTrans" cxnId="{51C56D21-80FC-426A-9242-A5328CC70A7E}">
      <dgm:prSet/>
      <dgm:spPr/>
      <dgm:t>
        <a:bodyPr/>
        <a:lstStyle/>
        <a:p>
          <a:endParaRPr lang="en-MY"/>
        </a:p>
      </dgm:t>
    </dgm:pt>
    <dgm:pt modelId="{E9035AF7-8F94-41FB-A73D-D61692A6D937}" type="sibTrans" cxnId="{51C56D21-80FC-426A-9242-A5328CC70A7E}">
      <dgm:prSet/>
      <dgm:spPr/>
      <dgm:t>
        <a:bodyPr/>
        <a:lstStyle/>
        <a:p>
          <a:endParaRPr lang="en-MY"/>
        </a:p>
      </dgm:t>
    </dgm:pt>
    <dgm:pt modelId="{DA4DF341-6F7D-4B89-8358-91D99FE4C900}">
      <dgm:prSet phldrT="[Text]"/>
      <dgm:spPr>
        <a:solidFill>
          <a:srgbClr val="FFFFFF"/>
        </a:solidFill>
      </dgm:spPr>
      <dgm:t>
        <a:bodyPr/>
        <a:lstStyle/>
        <a:p>
          <a:r>
            <a:rPr lang="en-MY" dirty="0">
              <a:solidFill>
                <a:schemeClr val="tx1"/>
              </a:solidFill>
            </a:rPr>
            <a:t>Approaches of Expat Compensation</a:t>
          </a:r>
        </a:p>
      </dgm:t>
    </dgm:pt>
    <dgm:pt modelId="{6D87F9C7-C165-485F-B868-FC92D96A1C8D}" type="parTrans" cxnId="{62E653FF-C2EE-4141-A09B-A50E932CB305}">
      <dgm:prSet/>
      <dgm:spPr/>
      <dgm:t>
        <a:bodyPr/>
        <a:lstStyle/>
        <a:p>
          <a:endParaRPr lang="en-MY"/>
        </a:p>
      </dgm:t>
    </dgm:pt>
    <dgm:pt modelId="{B2CF4BD6-F162-401A-BF20-6050B8FFE171}" type="sibTrans" cxnId="{62E653FF-C2EE-4141-A09B-A50E932CB305}">
      <dgm:prSet/>
      <dgm:spPr/>
      <dgm:t>
        <a:bodyPr/>
        <a:lstStyle/>
        <a:p>
          <a:endParaRPr lang="en-MY"/>
        </a:p>
      </dgm:t>
    </dgm:pt>
    <dgm:pt modelId="{4AF65FE0-2F36-4F1D-A183-89BF2A75D4BB}">
      <dgm:prSet phldrT="[Text]"/>
      <dgm:spPr>
        <a:solidFill>
          <a:srgbClr val="FFFFFF"/>
        </a:solidFill>
      </dgm:spPr>
      <dgm:t>
        <a:bodyPr/>
        <a:lstStyle/>
        <a:p>
          <a:r>
            <a:rPr lang="en-MY" dirty="0">
              <a:solidFill>
                <a:schemeClr val="tx1"/>
              </a:solidFill>
            </a:rPr>
            <a:t>Totalization Agreement and Tax Treaty</a:t>
          </a:r>
        </a:p>
      </dgm:t>
    </dgm:pt>
    <dgm:pt modelId="{3A1608F3-11C2-4250-95DA-B89899F25A7D}" type="parTrans" cxnId="{1F873C8A-F0C8-4AD6-ABBB-F8E2934D6A37}">
      <dgm:prSet/>
      <dgm:spPr/>
      <dgm:t>
        <a:bodyPr/>
        <a:lstStyle/>
        <a:p>
          <a:endParaRPr lang="en-MY"/>
        </a:p>
      </dgm:t>
    </dgm:pt>
    <dgm:pt modelId="{AB4D0581-E63A-45FC-B031-561BFDD66ADA}" type="sibTrans" cxnId="{1F873C8A-F0C8-4AD6-ABBB-F8E2934D6A37}">
      <dgm:prSet/>
      <dgm:spPr/>
      <dgm:t>
        <a:bodyPr/>
        <a:lstStyle/>
        <a:p>
          <a:endParaRPr lang="en-MY"/>
        </a:p>
      </dgm:t>
    </dgm:pt>
    <dgm:pt modelId="{53CD9DB4-12A4-49A5-B63D-FD09D698C79A}">
      <dgm:prSet phldrT="[Text]"/>
      <dgm:spPr>
        <a:solidFill>
          <a:srgbClr val="FFFFFF"/>
        </a:solidFill>
      </dgm:spPr>
      <dgm:t>
        <a:bodyPr/>
        <a:lstStyle/>
        <a:p>
          <a:r>
            <a:rPr lang="en-MY" dirty="0">
              <a:solidFill>
                <a:schemeClr val="tx1"/>
              </a:solidFill>
            </a:rPr>
            <a:t>International Retirement Plans</a:t>
          </a:r>
        </a:p>
      </dgm:t>
    </dgm:pt>
    <dgm:pt modelId="{4D46EED8-ED70-4F39-90ED-B1FC8AED3980}" type="parTrans" cxnId="{09396AE7-2174-4443-B290-C07541F95825}">
      <dgm:prSet/>
      <dgm:spPr/>
      <dgm:t>
        <a:bodyPr/>
        <a:lstStyle/>
        <a:p>
          <a:endParaRPr lang="en-MY"/>
        </a:p>
      </dgm:t>
    </dgm:pt>
    <dgm:pt modelId="{4EBBA1E9-38EA-4385-A41D-2EDF2DB69B57}" type="sibTrans" cxnId="{09396AE7-2174-4443-B290-C07541F95825}">
      <dgm:prSet/>
      <dgm:spPr/>
      <dgm:t>
        <a:bodyPr/>
        <a:lstStyle/>
        <a:p>
          <a:endParaRPr lang="en-MY"/>
        </a:p>
      </dgm:t>
    </dgm:pt>
    <dgm:pt modelId="{54AA76A3-6F56-4C06-A33D-8BF49A89C2A1}">
      <dgm:prSet phldrT="[Text]"/>
      <dgm:spPr>
        <a:solidFill>
          <a:schemeClr val="accent4">
            <a:lumMod val="50000"/>
            <a:lumOff val="50000"/>
          </a:schemeClr>
        </a:solidFill>
      </dgm:spPr>
      <dgm:t>
        <a:bodyPr/>
        <a:lstStyle/>
        <a:p>
          <a:r>
            <a:rPr lang="en-MY" dirty="0">
              <a:solidFill>
                <a:schemeClr val="accent3"/>
              </a:solidFill>
            </a:rPr>
            <a:t>Components of International Compensation</a:t>
          </a:r>
        </a:p>
      </dgm:t>
    </dgm:pt>
    <dgm:pt modelId="{5E9A3917-59D8-40FD-8325-491FF5AEFEC5}" type="sibTrans" cxnId="{8439ACDD-E0CE-4443-A55B-3A7625F1BE85}">
      <dgm:prSet/>
      <dgm:spPr/>
      <dgm:t>
        <a:bodyPr/>
        <a:lstStyle/>
        <a:p>
          <a:endParaRPr lang="en-MY"/>
        </a:p>
      </dgm:t>
    </dgm:pt>
    <dgm:pt modelId="{707427D2-1F8E-4247-957C-EEBAFE1AABB5}" type="parTrans" cxnId="{8439ACDD-E0CE-4443-A55B-3A7625F1BE85}">
      <dgm:prSet/>
      <dgm:spPr/>
      <dgm:t>
        <a:bodyPr/>
        <a:lstStyle/>
        <a:p>
          <a:endParaRPr lang="en-MY"/>
        </a:p>
      </dgm:t>
    </dgm:pt>
    <dgm:pt modelId="{4C513672-85BD-4BAE-8E87-F0D276B14101}">
      <dgm:prSet phldrT="[Text]"/>
      <dgm:spPr>
        <a:solidFill>
          <a:srgbClr val="FFFFFF"/>
        </a:solidFill>
      </dgm:spPr>
      <dgm:t>
        <a:bodyPr/>
        <a:lstStyle/>
        <a:p>
          <a:r>
            <a:rPr lang="en-MY" dirty="0">
              <a:solidFill>
                <a:schemeClr val="tx1"/>
              </a:solidFill>
            </a:rPr>
            <a:t>Tax Reimbursement</a:t>
          </a:r>
        </a:p>
      </dgm:t>
    </dgm:pt>
    <dgm:pt modelId="{459B6EA3-A2F0-43CE-8746-CAD79830BD98}" type="parTrans" cxnId="{21455991-5D9F-4B1D-9657-3E984FCEE3E6}">
      <dgm:prSet/>
      <dgm:spPr/>
      <dgm:t>
        <a:bodyPr/>
        <a:lstStyle/>
        <a:p>
          <a:endParaRPr lang="en-MY"/>
        </a:p>
      </dgm:t>
    </dgm:pt>
    <dgm:pt modelId="{E5C6BA27-8C4C-4946-9C25-ED83BA4EBCE5}" type="sibTrans" cxnId="{21455991-5D9F-4B1D-9657-3E984FCEE3E6}">
      <dgm:prSet/>
      <dgm:spPr/>
      <dgm:t>
        <a:bodyPr/>
        <a:lstStyle/>
        <a:p>
          <a:endParaRPr lang="en-MY"/>
        </a:p>
      </dgm:t>
    </dgm:pt>
    <dgm:pt modelId="{933CC472-8576-48F2-94A3-EFF8045BBD62}">
      <dgm:prSet phldrT="[Text]"/>
      <dgm:spPr>
        <a:solidFill>
          <a:srgbClr val="FFFFFF"/>
        </a:solidFill>
      </dgm:spPr>
      <dgm:t>
        <a:bodyPr/>
        <a:lstStyle/>
        <a:p>
          <a:r>
            <a:rPr lang="en-MY">
              <a:solidFill>
                <a:schemeClr val="tx1"/>
              </a:solidFill>
            </a:rPr>
            <a:t>Purchasing Power Parity </a:t>
          </a:r>
          <a:endParaRPr lang="en-MY" dirty="0">
            <a:solidFill>
              <a:schemeClr val="tx1"/>
            </a:solidFill>
          </a:endParaRPr>
        </a:p>
      </dgm:t>
    </dgm:pt>
    <dgm:pt modelId="{383ED4F1-E02D-4EB2-BF5E-1BD064C358E1}" type="parTrans" cxnId="{AC7DB9BB-A009-4377-9FA5-18FD3CCB571F}">
      <dgm:prSet/>
      <dgm:spPr/>
      <dgm:t>
        <a:bodyPr/>
        <a:lstStyle/>
        <a:p>
          <a:endParaRPr lang="en-MY"/>
        </a:p>
      </dgm:t>
    </dgm:pt>
    <dgm:pt modelId="{74BB60C3-AA80-4DC6-948E-AAB1F6F43C29}" type="sibTrans" cxnId="{AC7DB9BB-A009-4377-9FA5-18FD3CCB571F}">
      <dgm:prSet/>
      <dgm:spPr/>
      <dgm:t>
        <a:bodyPr/>
        <a:lstStyle/>
        <a:p>
          <a:endParaRPr lang="en-MY"/>
        </a:p>
      </dgm:t>
    </dgm:pt>
    <dgm:pt modelId="{CC8763B3-4621-4666-B669-3C5BA2A30DBE}" type="pres">
      <dgm:prSet presAssocID="{703D4D02-5513-427D-B6E9-B2E187EE0C3A}" presName="linear" presStyleCnt="0">
        <dgm:presLayoutVars>
          <dgm:animLvl val="lvl"/>
          <dgm:resizeHandles val="exact"/>
        </dgm:presLayoutVars>
      </dgm:prSet>
      <dgm:spPr/>
    </dgm:pt>
    <dgm:pt modelId="{B2F358A6-2EFE-4558-94D7-B86EC5050C91}" type="pres">
      <dgm:prSet presAssocID="{54AA76A3-6F56-4C06-A33D-8BF49A89C2A1}" presName="parentText" presStyleLbl="node1" presStyleIdx="0" presStyleCnt="7" custLinFactNeighborY="1762">
        <dgm:presLayoutVars>
          <dgm:chMax val="0"/>
          <dgm:bulletEnabled val="1"/>
        </dgm:presLayoutVars>
      </dgm:prSet>
      <dgm:spPr/>
    </dgm:pt>
    <dgm:pt modelId="{D10E9AD5-6E9D-453C-BF76-07F1B701D45A}" type="pres">
      <dgm:prSet presAssocID="{5E9A3917-59D8-40FD-8325-491FF5AEFEC5}" presName="spacer" presStyleCnt="0"/>
      <dgm:spPr/>
    </dgm:pt>
    <dgm:pt modelId="{04765EF5-9D12-4272-82A1-954A0BCA8F51}" type="pres">
      <dgm:prSet presAssocID="{6F996A8B-0DA8-4C7F-A559-FC37973A2FE9}" presName="parentText" presStyleLbl="node1" presStyleIdx="1" presStyleCnt="7">
        <dgm:presLayoutVars>
          <dgm:chMax val="0"/>
          <dgm:bulletEnabled val="1"/>
        </dgm:presLayoutVars>
      </dgm:prSet>
      <dgm:spPr/>
    </dgm:pt>
    <dgm:pt modelId="{F469EEAB-D6C4-4819-87AB-16A7C500F8FD}" type="pres">
      <dgm:prSet presAssocID="{E9035AF7-8F94-41FB-A73D-D61692A6D937}" presName="spacer" presStyleCnt="0"/>
      <dgm:spPr/>
    </dgm:pt>
    <dgm:pt modelId="{7650BE21-D677-430A-AB3A-5F36F806E362}" type="pres">
      <dgm:prSet presAssocID="{933CC472-8576-48F2-94A3-EFF8045BBD62}" presName="parentText" presStyleLbl="node1" presStyleIdx="2" presStyleCnt="7">
        <dgm:presLayoutVars>
          <dgm:chMax val="0"/>
          <dgm:bulletEnabled val="1"/>
        </dgm:presLayoutVars>
      </dgm:prSet>
      <dgm:spPr/>
    </dgm:pt>
    <dgm:pt modelId="{3EAD756F-32C7-4D43-8660-8A55878BFF87}" type="pres">
      <dgm:prSet presAssocID="{74BB60C3-AA80-4DC6-948E-AAB1F6F43C29}" presName="spacer" presStyleCnt="0"/>
      <dgm:spPr/>
    </dgm:pt>
    <dgm:pt modelId="{A4A6EE28-BF09-45AA-AD37-2734D801E311}" type="pres">
      <dgm:prSet presAssocID="{DA4DF341-6F7D-4B89-8358-91D99FE4C900}" presName="parentText" presStyleLbl="node1" presStyleIdx="3" presStyleCnt="7">
        <dgm:presLayoutVars>
          <dgm:chMax val="0"/>
          <dgm:bulletEnabled val="1"/>
        </dgm:presLayoutVars>
      </dgm:prSet>
      <dgm:spPr/>
    </dgm:pt>
    <dgm:pt modelId="{25D89E96-C06F-4A01-A04F-558CA060C5C5}" type="pres">
      <dgm:prSet presAssocID="{B2CF4BD6-F162-401A-BF20-6050B8FFE171}" presName="spacer" presStyleCnt="0"/>
      <dgm:spPr/>
    </dgm:pt>
    <dgm:pt modelId="{FAD12CD3-9380-4204-BE22-1E9130D07FBF}" type="pres">
      <dgm:prSet presAssocID="{4C513672-85BD-4BAE-8E87-F0D276B14101}" presName="parentText" presStyleLbl="node1" presStyleIdx="4" presStyleCnt="7">
        <dgm:presLayoutVars>
          <dgm:chMax val="0"/>
          <dgm:bulletEnabled val="1"/>
        </dgm:presLayoutVars>
      </dgm:prSet>
      <dgm:spPr/>
    </dgm:pt>
    <dgm:pt modelId="{AEF470F5-7663-4361-AAF6-9AD8B67BCDA8}" type="pres">
      <dgm:prSet presAssocID="{E5C6BA27-8C4C-4946-9C25-ED83BA4EBCE5}" presName="spacer" presStyleCnt="0"/>
      <dgm:spPr/>
    </dgm:pt>
    <dgm:pt modelId="{D4009E07-91F3-4DB4-AC12-84087D11945C}" type="pres">
      <dgm:prSet presAssocID="{4AF65FE0-2F36-4F1D-A183-89BF2A75D4BB}" presName="parentText" presStyleLbl="node1" presStyleIdx="5" presStyleCnt="7">
        <dgm:presLayoutVars>
          <dgm:chMax val="0"/>
          <dgm:bulletEnabled val="1"/>
        </dgm:presLayoutVars>
      </dgm:prSet>
      <dgm:spPr/>
    </dgm:pt>
    <dgm:pt modelId="{25024D82-F9E8-4BC7-8BEA-78B33C3A1E76}" type="pres">
      <dgm:prSet presAssocID="{AB4D0581-E63A-45FC-B031-561BFDD66ADA}" presName="spacer" presStyleCnt="0"/>
      <dgm:spPr/>
    </dgm:pt>
    <dgm:pt modelId="{A4FB7172-B5DE-4F7E-9CC0-0CD72EB61434}" type="pres">
      <dgm:prSet presAssocID="{53CD9DB4-12A4-49A5-B63D-FD09D698C79A}" presName="parentText" presStyleLbl="node1" presStyleIdx="6" presStyleCnt="7">
        <dgm:presLayoutVars>
          <dgm:chMax val="0"/>
          <dgm:bulletEnabled val="1"/>
        </dgm:presLayoutVars>
      </dgm:prSet>
      <dgm:spPr/>
    </dgm:pt>
  </dgm:ptLst>
  <dgm:cxnLst>
    <dgm:cxn modelId="{4593DF0A-EFD4-472D-9809-A3619401A154}" type="presOf" srcId="{53CD9DB4-12A4-49A5-B63D-FD09D698C79A}" destId="{A4FB7172-B5DE-4F7E-9CC0-0CD72EB61434}" srcOrd="0" destOrd="0" presId="urn:microsoft.com/office/officeart/2005/8/layout/vList2"/>
    <dgm:cxn modelId="{51C56D21-80FC-426A-9242-A5328CC70A7E}" srcId="{703D4D02-5513-427D-B6E9-B2E187EE0C3A}" destId="{6F996A8B-0DA8-4C7F-A559-FC37973A2FE9}" srcOrd="1" destOrd="0" parTransId="{2CBE4AB1-3A56-4F83-BB37-4E0A2F0BCD4B}" sibTransId="{E9035AF7-8F94-41FB-A73D-D61692A6D937}"/>
    <dgm:cxn modelId="{0776CD26-612F-4C16-A206-CBC85BE84954}" type="presOf" srcId="{DA4DF341-6F7D-4B89-8358-91D99FE4C900}" destId="{A4A6EE28-BF09-45AA-AD37-2734D801E311}" srcOrd="0" destOrd="0" presId="urn:microsoft.com/office/officeart/2005/8/layout/vList2"/>
    <dgm:cxn modelId="{D8E5245F-5877-4C75-AFFC-4398745AE7C0}" type="presOf" srcId="{54AA76A3-6F56-4C06-A33D-8BF49A89C2A1}" destId="{B2F358A6-2EFE-4558-94D7-B86EC5050C91}" srcOrd="0" destOrd="0" presId="urn:microsoft.com/office/officeart/2005/8/layout/vList2"/>
    <dgm:cxn modelId="{E716A953-B5FB-4A87-9999-E57FF3BF03B0}" type="presOf" srcId="{6F996A8B-0DA8-4C7F-A559-FC37973A2FE9}" destId="{04765EF5-9D12-4272-82A1-954A0BCA8F51}" srcOrd="0" destOrd="0" presId="urn:microsoft.com/office/officeart/2005/8/layout/vList2"/>
    <dgm:cxn modelId="{4852AC56-123F-40D5-9C49-3091FB5015A2}" type="presOf" srcId="{4AF65FE0-2F36-4F1D-A183-89BF2A75D4BB}" destId="{D4009E07-91F3-4DB4-AC12-84087D11945C}" srcOrd="0" destOrd="0" presId="urn:microsoft.com/office/officeart/2005/8/layout/vList2"/>
    <dgm:cxn modelId="{1F873C8A-F0C8-4AD6-ABBB-F8E2934D6A37}" srcId="{703D4D02-5513-427D-B6E9-B2E187EE0C3A}" destId="{4AF65FE0-2F36-4F1D-A183-89BF2A75D4BB}" srcOrd="5" destOrd="0" parTransId="{3A1608F3-11C2-4250-95DA-B89899F25A7D}" sibTransId="{AB4D0581-E63A-45FC-B031-561BFDD66ADA}"/>
    <dgm:cxn modelId="{FC24D18C-A953-4B87-8D64-6BB4C06B7DEE}" type="presOf" srcId="{4C513672-85BD-4BAE-8E87-F0D276B14101}" destId="{FAD12CD3-9380-4204-BE22-1E9130D07FBF}" srcOrd="0" destOrd="0" presId="urn:microsoft.com/office/officeart/2005/8/layout/vList2"/>
    <dgm:cxn modelId="{21455991-5D9F-4B1D-9657-3E984FCEE3E6}" srcId="{703D4D02-5513-427D-B6E9-B2E187EE0C3A}" destId="{4C513672-85BD-4BAE-8E87-F0D276B14101}" srcOrd="4" destOrd="0" parTransId="{459B6EA3-A2F0-43CE-8746-CAD79830BD98}" sibTransId="{E5C6BA27-8C4C-4946-9C25-ED83BA4EBCE5}"/>
    <dgm:cxn modelId="{AC7DB9BB-A009-4377-9FA5-18FD3CCB571F}" srcId="{703D4D02-5513-427D-B6E9-B2E187EE0C3A}" destId="{933CC472-8576-48F2-94A3-EFF8045BBD62}" srcOrd="2" destOrd="0" parTransId="{383ED4F1-E02D-4EB2-BF5E-1BD064C358E1}" sibTransId="{74BB60C3-AA80-4DC6-948E-AAB1F6F43C29}"/>
    <dgm:cxn modelId="{87A92DBF-812C-47C9-8DD6-6138E484BBFF}" type="presOf" srcId="{703D4D02-5513-427D-B6E9-B2E187EE0C3A}" destId="{CC8763B3-4621-4666-B669-3C5BA2A30DBE}" srcOrd="0" destOrd="0" presId="urn:microsoft.com/office/officeart/2005/8/layout/vList2"/>
    <dgm:cxn modelId="{8439ACDD-E0CE-4443-A55B-3A7625F1BE85}" srcId="{703D4D02-5513-427D-B6E9-B2E187EE0C3A}" destId="{54AA76A3-6F56-4C06-A33D-8BF49A89C2A1}" srcOrd="0" destOrd="0" parTransId="{707427D2-1F8E-4247-957C-EEBAFE1AABB5}" sibTransId="{5E9A3917-59D8-40FD-8325-491FF5AEFEC5}"/>
    <dgm:cxn modelId="{09396AE7-2174-4443-B290-C07541F95825}" srcId="{703D4D02-5513-427D-B6E9-B2E187EE0C3A}" destId="{53CD9DB4-12A4-49A5-B63D-FD09D698C79A}" srcOrd="6" destOrd="0" parTransId="{4D46EED8-ED70-4F39-90ED-B1FC8AED3980}" sibTransId="{4EBBA1E9-38EA-4385-A41D-2EDF2DB69B57}"/>
    <dgm:cxn modelId="{F2072CEA-3E56-46B1-BFC0-98E5D870EE59}" type="presOf" srcId="{933CC472-8576-48F2-94A3-EFF8045BBD62}" destId="{7650BE21-D677-430A-AB3A-5F36F806E362}" srcOrd="0" destOrd="0" presId="urn:microsoft.com/office/officeart/2005/8/layout/vList2"/>
    <dgm:cxn modelId="{62E653FF-C2EE-4141-A09B-A50E932CB305}" srcId="{703D4D02-5513-427D-B6E9-B2E187EE0C3A}" destId="{DA4DF341-6F7D-4B89-8358-91D99FE4C900}" srcOrd="3" destOrd="0" parTransId="{6D87F9C7-C165-485F-B868-FC92D96A1C8D}" sibTransId="{B2CF4BD6-F162-401A-BF20-6050B8FFE171}"/>
    <dgm:cxn modelId="{6B2EFFE0-4046-4F09-B454-F591F8790795}" type="presParOf" srcId="{CC8763B3-4621-4666-B669-3C5BA2A30DBE}" destId="{B2F358A6-2EFE-4558-94D7-B86EC5050C91}" srcOrd="0" destOrd="0" presId="urn:microsoft.com/office/officeart/2005/8/layout/vList2"/>
    <dgm:cxn modelId="{B1C136A0-6EE1-4F22-A63D-1227854EDBAC}" type="presParOf" srcId="{CC8763B3-4621-4666-B669-3C5BA2A30DBE}" destId="{D10E9AD5-6E9D-453C-BF76-07F1B701D45A}" srcOrd="1" destOrd="0" presId="urn:microsoft.com/office/officeart/2005/8/layout/vList2"/>
    <dgm:cxn modelId="{57F19C51-C8D9-4AAD-92AC-8C48F34D1623}" type="presParOf" srcId="{CC8763B3-4621-4666-B669-3C5BA2A30DBE}" destId="{04765EF5-9D12-4272-82A1-954A0BCA8F51}" srcOrd="2" destOrd="0" presId="urn:microsoft.com/office/officeart/2005/8/layout/vList2"/>
    <dgm:cxn modelId="{ADFCE89C-5407-4DD8-BD13-C7ACA9670A8D}" type="presParOf" srcId="{CC8763B3-4621-4666-B669-3C5BA2A30DBE}" destId="{F469EEAB-D6C4-4819-87AB-16A7C500F8FD}" srcOrd="3" destOrd="0" presId="urn:microsoft.com/office/officeart/2005/8/layout/vList2"/>
    <dgm:cxn modelId="{BB33B37A-9C50-4DAC-ABCB-F1BAC837AACD}" type="presParOf" srcId="{CC8763B3-4621-4666-B669-3C5BA2A30DBE}" destId="{7650BE21-D677-430A-AB3A-5F36F806E362}" srcOrd="4" destOrd="0" presId="urn:microsoft.com/office/officeart/2005/8/layout/vList2"/>
    <dgm:cxn modelId="{85112B5F-F096-485B-978E-A312F0189157}" type="presParOf" srcId="{CC8763B3-4621-4666-B669-3C5BA2A30DBE}" destId="{3EAD756F-32C7-4D43-8660-8A55878BFF87}" srcOrd="5" destOrd="0" presId="urn:microsoft.com/office/officeart/2005/8/layout/vList2"/>
    <dgm:cxn modelId="{36CB0714-4CEC-4141-B761-C7FE0E4BBC7E}" type="presParOf" srcId="{CC8763B3-4621-4666-B669-3C5BA2A30DBE}" destId="{A4A6EE28-BF09-45AA-AD37-2734D801E311}" srcOrd="6" destOrd="0" presId="urn:microsoft.com/office/officeart/2005/8/layout/vList2"/>
    <dgm:cxn modelId="{680C8D22-AB16-4ADB-BA97-3EC0B080EFC8}" type="presParOf" srcId="{CC8763B3-4621-4666-B669-3C5BA2A30DBE}" destId="{25D89E96-C06F-4A01-A04F-558CA060C5C5}" srcOrd="7" destOrd="0" presId="urn:microsoft.com/office/officeart/2005/8/layout/vList2"/>
    <dgm:cxn modelId="{5FA1BA1C-8B13-417A-86C5-2CFDA361DA6D}" type="presParOf" srcId="{CC8763B3-4621-4666-B669-3C5BA2A30DBE}" destId="{FAD12CD3-9380-4204-BE22-1E9130D07FBF}" srcOrd="8" destOrd="0" presId="urn:microsoft.com/office/officeart/2005/8/layout/vList2"/>
    <dgm:cxn modelId="{F80B80BE-546C-4ED8-A2DE-E5E13B063E8E}" type="presParOf" srcId="{CC8763B3-4621-4666-B669-3C5BA2A30DBE}" destId="{AEF470F5-7663-4361-AAF6-9AD8B67BCDA8}" srcOrd="9" destOrd="0" presId="urn:microsoft.com/office/officeart/2005/8/layout/vList2"/>
    <dgm:cxn modelId="{3206A05A-CBCD-466A-A59F-AFD1468CD408}" type="presParOf" srcId="{CC8763B3-4621-4666-B669-3C5BA2A30DBE}" destId="{D4009E07-91F3-4DB4-AC12-84087D11945C}" srcOrd="10" destOrd="0" presId="urn:microsoft.com/office/officeart/2005/8/layout/vList2"/>
    <dgm:cxn modelId="{72603A65-4AA5-4708-BCC3-2DF16A39EF1F}" type="presParOf" srcId="{CC8763B3-4621-4666-B669-3C5BA2A30DBE}" destId="{25024D82-F9E8-4BC7-8BEA-78B33C3A1E76}" srcOrd="11" destOrd="0" presId="urn:microsoft.com/office/officeart/2005/8/layout/vList2"/>
    <dgm:cxn modelId="{7DF71EE0-2123-4478-9AAD-FC9EF8EBBBC7}" type="presParOf" srcId="{CC8763B3-4621-4666-B669-3C5BA2A30DBE}" destId="{A4FB7172-B5DE-4F7E-9CC0-0CD72EB61434}" srcOrd="12"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703D4D02-5513-427D-B6E9-B2E187EE0C3A}"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MY"/>
        </a:p>
      </dgm:t>
    </dgm:pt>
    <dgm:pt modelId="{6F996A8B-0DA8-4C7F-A559-FC37973A2FE9}">
      <dgm:prSet phldrT="[Text]" custT="1"/>
      <dgm:spPr>
        <a:solidFill>
          <a:srgbClr val="000000">
            <a:lumMod val="50000"/>
            <a:lumOff val="50000"/>
          </a:srgbClr>
        </a:solidFill>
        <a:ln w="12700" cap="flat" cmpd="sng" algn="ctr">
          <a:solidFill>
            <a:srgbClr val="FFFFE1">
              <a:hueOff val="0"/>
              <a:satOff val="0"/>
              <a:lumOff val="0"/>
              <a:alphaOff val="0"/>
            </a:srgbClr>
          </a:solidFill>
          <a:prstDash val="solid"/>
          <a:miter lim="800000"/>
        </a:ln>
        <a:effectLst/>
      </dgm:spPr>
      <dgm:t>
        <a:bodyPr spcFirstLastPara="0" vert="horz" wrap="square" lIns="118110" tIns="118110" rIns="118110" bIns="118110" numCol="1" spcCol="1270" anchor="ctr" anchorCtr="0"/>
        <a:lstStyle/>
        <a:p>
          <a:pPr marL="0" lvl="0" indent="0" algn="l" defTabSz="1377950">
            <a:lnSpc>
              <a:spcPct val="90000"/>
            </a:lnSpc>
            <a:spcBef>
              <a:spcPct val="0"/>
            </a:spcBef>
            <a:spcAft>
              <a:spcPct val="35000"/>
            </a:spcAft>
            <a:buNone/>
          </a:pPr>
          <a:r>
            <a:rPr lang="en-MY" sz="3100" kern="1200" dirty="0">
              <a:solidFill>
                <a:srgbClr val="FFFFEE"/>
              </a:solidFill>
              <a:latin typeface="Arial"/>
              <a:ea typeface="+mn-ea"/>
              <a:cs typeface="+mn-cs"/>
            </a:rPr>
            <a:t>Differential Pay</a:t>
          </a:r>
        </a:p>
      </dgm:t>
    </dgm:pt>
    <dgm:pt modelId="{2CBE4AB1-3A56-4F83-BB37-4E0A2F0BCD4B}" type="parTrans" cxnId="{51C56D21-80FC-426A-9242-A5328CC70A7E}">
      <dgm:prSet/>
      <dgm:spPr/>
      <dgm:t>
        <a:bodyPr/>
        <a:lstStyle/>
        <a:p>
          <a:endParaRPr lang="en-MY"/>
        </a:p>
      </dgm:t>
    </dgm:pt>
    <dgm:pt modelId="{E9035AF7-8F94-41FB-A73D-D61692A6D937}" type="sibTrans" cxnId="{51C56D21-80FC-426A-9242-A5328CC70A7E}">
      <dgm:prSet/>
      <dgm:spPr/>
      <dgm:t>
        <a:bodyPr/>
        <a:lstStyle/>
        <a:p>
          <a:endParaRPr lang="en-MY"/>
        </a:p>
      </dgm:t>
    </dgm:pt>
    <dgm:pt modelId="{DA4DF341-6F7D-4B89-8358-91D99FE4C900}">
      <dgm:prSet phldrT="[Text]"/>
      <dgm:spPr>
        <a:solidFill>
          <a:srgbClr val="FFFFFF"/>
        </a:solidFill>
      </dgm:spPr>
      <dgm:t>
        <a:bodyPr/>
        <a:lstStyle/>
        <a:p>
          <a:r>
            <a:rPr lang="en-MY" dirty="0">
              <a:solidFill>
                <a:schemeClr val="tx1"/>
              </a:solidFill>
            </a:rPr>
            <a:t>Approaches of Expat Compensation</a:t>
          </a:r>
        </a:p>
      </dgm:t>
    </dgm:pt>
    <dgm:pt modelId="{6D87F9C7-C165-485F-B868-FC92D96A1C8D}" type="parTrans" cxnId="{62E653FF-C2EE-4141-A09B-A50E932CB305}">
      <dgm:prSet/>
      <dgm:spPr/>
      <dgm:t>
        <a:bodyPr/>
        <a:lstStyle/>
        <a:p>
          <a:endParaRPr lang="en-MY"/>
        </a:p>
      </dgm:t>
    </dgm:pt>
    <dgm:pt modelId="{B2CF4BD6-F162-401A-BF20-6050B8FFE171}" type="sibTrans" cxnId="{62E653FF-C2EE-4141-A09B-A50E932CB305}">
      <dgm:prSet/>
      <dgm:spPr/>
      <dgm:t>
        <a:bodyPr/>
        <a:lstStyle/>
        <a:p>
          <a:endParaRPr lang="en-MY"/>
        </a:p>
      </dgm:t>
    </dgm:pt>
    <dgm:pt modelId="{4AF65FE0-2F36-4F1D-A183-89BF2A75D4BB}">
      <dgm:prSet phldrT="[Text]"/>
      <dgm:spPr>
        <a:solidFill>
          <a:srgbClr val="FFFFFF"/>
        </a:solidFill>
      </dgm:spPr>
      <dgm:t>
        <a:bodyPr/>
        <a:lstStyle/>
        <a:p>
          <a:r>
            <a:rPr lang="en-MY" dirty="0">
              <a:solidFill>
                <a:schemeClr val="tx1"/>
              </a:solidFill>
            </a:rPr>
            <a:t>Totalization Agreement and Tax Treaty</a:t>
          </a:r>
        </a:p>
      </dgm:t>
    </dgm:pt>
    <dgm:pt modelId="{3A1608F3-11C2-4250-95DA-B89899F25A7D}" type="parTrans" cxnId="{1F873C8A-F0C8-4AD6-ABBB-F8E2934D6A37}">
      <dgm:prSet/>
      <dgm:spPr/>
      <dgm:t>
        <a:bodyPr/>
        <a:lstStyle/>
        <a:p>
          <a:endParaRPr lang="en-MY"/>
        </a:p>
      </dgm:t>
    </dgm:pt>
    <dgm:pt modelId="{AB4D0581-E63A-45FC-B031-561BFDD66ADA}" type="sibTrans" cxnId="{1F873C8A-F0C8-4AD6-ABBB-F8E2934D6A37}">
      <dgm:prSet/>
      <dgm:spPr/>
      <dgm:t>
        <a:bodyPr/>
        <a:lstStyle/>
        <a:p>
          <a:endParaRPr lang="en-MY"/>
        </a:p>
      </dgm:t>
    </dgm:pt>
    <dgm:pt modelId="{53CD9DB4-12A4-49A5-B63D-FD09D698C79A}">
      <dgm:prSet phldrT="[Text]"/>
      <dgm:spPr>
        <a:solidFill>
          <a:srgbClr val="FFFFFF"/>
        </a:solidFill>
      </dgm:spPr>
      <dgm:t>
        <a:bodyPr/>
        <a:lstStyle/>
        <a:p>
          <a:r>
            <a:rPr lang="en-MY" dirty="0">
              <a:solidFill>
                <a:schemeClr val="tx1"/>
              </a:solidFill>
            </a:rPr>
            <a:t>International Retirement Plans</a:t>
          </a:r>
        </a:p>
      </dgm:t>
    </dgm:pt>
    <dgm:pt modelId="{4D46EED8-ED70-4F39-90ED-B1FC8AED3980}" type="parTrans" cxnId="{09396AE7-2174-4443-B290-C07541F95825}">
      <dgm:prSet/>
      <dgm:spPr/>
      <dgm:t>
        <a:bodyPr/>
        <a:lstStyle/>
        <a:p>
          <a:endParaRPr lang="en-MY"/>
        </a:p>
      </dgm:t>
    </dgm:pt>
    <dgm:pt modelId="{4EBBA1E9-38EA-4385-A41D-2EDF2DB69B57}" type="sibTrans" cxnId="{09396AE7-2174-4443-B290-C07541F95825}">
      <dgm:prSet/>
      <dgm:spPr/>
      <dgm:t>
        <a:bodyPr/>
        <a:lstStyle/>
        <a:p>
          <a:endParaRPr lang="en-MY"/>
        </a:p>
      </dgm:t>
    </dgm:pt>
    <dgm:pt modelId="{54AA76A3-6F56-4C06-A33D-8BF49A89C2A1}">
      <dgm:prSet phldrT="[Text]" custT="1"/>
      <dgm:spPr>
        <a:solidFill>
          <a:srgbClr val="FFFFFF"/>
        </a:solidFill>
        <a:ln w="12700" cap="flat" cmpd="sng" algn="ctr">
          <a:solidFill>
            <a:srgbClr val="FFFFE1">
              <a:hueOff val="0"/>
              <a:satOff val="0"/>
              <a:lumOff val="0"/>
              <a:alphaOff val="0"/>
            </a:srgbClr>
          </a:solidFill>
          <a:prstDash val="solid"/>
          <a:miter lim="800000"/>
        </a:ln>
        <a:effectLst/>
      </dgm:spPr>
      <dgm:t>
        <a:bodyPr spcFirstLastPara="0" vert="horz" wrap="square" lIns="118110" tIns="118110" rIns="118110" bIns="118110" numCol="1" spcCol="1270" anchor="ctr" anchorCtr="0"/>
        <a:lstStyle/>
        <a:p>
          <a:pPr marL="0" lvl="0" indent="0" algn="l" defTabSz="1377950">
            <a:lnSpc>
              <a:spcPct val="90000"/>
            </a:lnSpc>
            <a:spcBef>
              <a:spcPct val="0"/>
            </a:spcBef>
            <a:spcAft>
              <a:spcPct val="35000"/>
            </a:spcAft>
            <a:buNone/>
          </a:pPr>
          <a:r>
            <a:rPr lang="en-MY" sz="3100" kern="1200" dirty="0">
              <a:solidFill>
                <a:srgbClr val="000000"/>
              </a:solidFill>
              <a:latin typeface="Arial"/>
              <a:ea typeface="+mn-ea"/>
              <a:cs typeface="+mn-cs"/>
            </a:rPr>
            <a:t>Components of International Compensation</a:t>
          </a:r>
        </a:p>
      </dgm:t>
    </dgm:pt>
    <dgm:pt modelId="{5E9A3917-59D8-40FD-8325-491FF5AEFEC5}" type="sibTrans" cxnId="{8439ACDD-E0CE-4443-A55B-3A7625F1BE85}">
      <dgm:prSet/>
      <dgm:spPr/>
      <dgm:t>
        <a:bodyPr/>
        <a:lstStyle/>
        <a:p>
          <a:endParaRPr lang="en-MY"/>
        </a:p>
      </dgm:t>
    </dgm:pt>
    <dgm:pt modelId="{707427D2-1F8E-4247-957C-EEBAFE1AABB5}" type="parTrans" cxnId="{8439ACDD-E0CE-4443-A55B-3A7625F1BE85}">
      <dgm:prSet/>
      <dgm:spPr/>
      <dgm:t>
        <a:bodyPr/>
        <a:lstStyle/>
        <a:p>
          <a:endParaRPr lang="en-MY"/>
        </a:p>
      </dgm:t>
    </dgm:pt>
    <dgm:pt modelId="{4C513672-85BD-4BAE-8E87-F0D276B14101}">
      <dgm:prSet phldrT="[Text]"/>
      <dgm:spPr>
        <a:solidFill>
          <a:srgbClr val="FFFFFF"/>
        </a:solidFill>
      </dgm:spPr>
      <dgm:t>
        <a:bodyPr/>
        <a:lstStyle/>
        <a:p>
          <a:r>
            <a:rPr lang="en-MY" dirty="0">
              <a:solidFill>
                <a:schemeClr val="tx1"/>
              </a:solidFill>
            </a:rPr>
            <a:t>Tax Reimbursement</a:t>
          </a:r>
        </a:p>
      </dgm:t>
    </dgm:pt>
    <dgm:pt modelId="{459B6EA3-A2F0-43CE-8746-CAD79830BD98}" type="parTrans" cxnId="{21455991-5D9F-4B1D-9657-3E984FCEE3E6}">
      <dgm:prSet/>
      <dgm:spPr/>
      <dgm:t>
        <a:bodyPr/>
        <a:lstStyle/>
        <a:p>
          <a:endParaRPr lang="en-MY"/>
        </a:p>
      </dgm:t>
    </dgm:pt>
    <dgm:pt modelId="{E5C6BA27-8C4C-4946-9C25-ED83BA4EBCE5}" type="sibTrans" cxnId="{21455991-5D9F-4B1D-9657-3E984FCEE3E6}">
      <dgm:prSet/>
      <dgm:spPr/>
      <dgm:t>
        <a:bodyPr/>
        <a:lstStyle/>
        <a:p>
          <a:endParaRPr lang="en-MY"/>
        </a:p>
      </dgm:t>
    </dgm:pt>
    <dgm:pt modelId="{933CC472-8576-48F2-94A3-EFF8045BBD62}">
      <dgm:prSet phldrT="[Text]"/>
      <dgm:spPr>
        <a:solidFill>
          <a:srgbClr val="FFFFFF"/>
        </a:solidFill>
      </dgm:spPr>
      <dgm:t>
        <a:bodyPr/>
        <a:lstStyle/>
        <a:p>
          <a:r>
            <a:rPr lang="en-MY">
              <a:solidFill>
                <a:schemeClr val="tx1"/>
              </a:solidFill>
            </a:rPr>
            <a:t>Purchasing Power Parity </a:t>
          </a:r>
          <a:endParaRPr lang="en-MY" dirty="0">
            <a:solidFill>
              <a:schemeClr val="tx1"/>
            </a:solidFill>
          </a:endParaRPr>
        </a:p>
      </dgm:t>
    </dgm:pt>
    <dgm:pt modelId="{383ED4F1-E02D-4EB2-BF5E-1BD064C358E1}" type="parTrans" cxnId="{AC7DB9BB-A009-4377-9FA5-18FD3CCB571F}">
      <dgm:prSet/>
      <dgm:spPr/>
      <dgm:t>
        <a:bodyPr/>
        <a:lstStyle/>
        <a:p>
          <a:endParaRPr lang="en-MY"/>
        </a:p>
      </dgm:t>
    </dgm:pt>
    <dgm:pt modelId="{74BB60C3-AA80-4DC6-948E-AAB1F6F43C29}" type="sibTrans" cxnId="{AC7DB9BB-A009-4377-9FA5-18FD3CCB571F}">
      <dgm:prSet/>
      <dgm:spPr/>
      <dgm:t>
        <a:bodyPr/>
        <a:lstStyle/>
        <a:p>
          <a:endParaRPr lang="en-MY"/>
        </a:p>
      </dgm:t>
    </dgm:pt>
    <dgm:pt modelId="{CC8763B3-4621-4666-B669-3C5BA2A30DBE}" type="pres">
      <dgm:prSet presAssocID="{703D4D02-5513-427D-B6E9-B2E187EE0C3A}" presName="linear" presStyleCnt="0">
        <dgm:presLayoutVars>
          <dgm:animLvl val="lvl"/>
          <dgm:resizeHandles val="exact"/>
        </dgm:presLayoutVars>
      </dgm:prSet>
      <dgm:spPr/>
    </dgm:pt>
    <dgm:pt modelId="{B2F358A6-2EFE-4558-94D7-B86EC5050C91}" type="pres">
      <dgm:prSet presAssocID="{54AA76A3-6F56-4C06-A33D-8BF49A89C2A1}" presName="parentText" presStyleLbl="node1" presStyleIdx="0" presStyleCnt="7" custLinFactNeighborY="-61264">
        <dgm:presLayoutVars>
          <dgm:chMax val="0"/>
          <dgm:bulletEnabled val="1"/>
        </dgm:presLayoutVars>
      </dgm:prSet>
      <dgm:spPr>
        <a:xfrm>
          <a:off x="0" y="66043"/>
          <a:ext cx="7992888" cy="725399"/>
        </a:xfrm>
        <a:prstGeom prst="roundRect">
          <a:avLst/>
        </a:prstGeom>
      </dgm:spPr>
    </dgm:pt>
    <dgm:pt modelId="{D10E9AD5-6E9D-453C-BF76-07F1B701D45A}" type="pres">
      <dgm:prSet presAssocID="{5E9A3917-59D8-40FD-8325-491FF5AEFEC5}" presName="spacer" presStyleCnt="0"/>
      <dgm:spPr/>
    </dgm:pt>
    <dgm:pt modelId="{04765EF5-9D12-4272-82A1-954A0BCA8F51}" type="pres">
      <dgm:prSet presAssocID="{6F996A8B-0DA8-4C7F-A559-FC37973A2FE9}" presName="parentText" presStyleLbl="node1" presStyleIdx="1" presStyleCnt="7">
        <dgm:presLayoutVars>
          <dgm:chMax val="0"/>
          <dgm:bulletEnabled val="1"/>
        </dgm:presLayoutVars>
      </dgm:prSet>
      <dgm:spPr>
        <a:xfrm>
          <a:off x="0" y="935420"/>
          <a:ext cx="7992888" cy="725399"/>
        </a:xfrm>
        <a:prstGeom prst="roundRect">
          <a:avLst/>
        </a:prstGeom>
      </dgm:spPr>
    </dgm:pt>
    <dgm:pt modelId="{F469EEAB-D6C4-4819-87AB-16A7C500F8FD}" type="pres">
      <dgm:prSet presAssocID="{E9035AF7-8F94-41FB-A73D-D61692A6D937}" presName="spacer" presStyleCnt="0"/>
      <dgm:spPr/>
    </dgm:pt>
    <dgm:pt modelId="{7650BE21-D677-430A-AB3A-5F36F806E362}" type="pres">
      <dgm:prSet presAssocID="{933CC472-8576-48F2-94A3-EFF8045BBD62}" presName="parentText" presStyleLbl="node1" presStyleIdx="2" presStyleCnt="7" custLinFactNeighborY="63028">
        <dgm:presLayoutVars>
          <dgm:chMax val="0"/>
          <dgm:bulletEnabled val="1"/>
        </dgm:presLayoutVars>
      </dgm:prSet>
      <dgm:spPr/>
    </dgm:pt>
    <dgm:pt modelId="{3EAD756F-32C7-4D43-8660-8A55878BFF87}" type="pres">
      <dgm:prSet presAssocID="{74BB60C3-AA80-4DC6-948E-AAB1F6F43C29}" presName="spacer" presStyleCnt="0"/>
      <dgm:spPr/>
    </dgm:pt>
    <dgm:pt modelId="{A4A6EE28-BF09-45AA-AD37-2734D801E311}" type="pres">
      <dgm:prSet presAssocID="{DA4DF341-6F7D-4B89-8358-91D99FE4C900}" presName="parentText" presStyleLbl="node1" presStyleIdx="3" presStyleCnt="7">
        <dgm:presLayoutVars>
          <dgm:chMax val="0"/>
          <dgm:bulletEnabled val="1"/>
        </dgm:presLayoutVars>
      </dgm:prSet>
      <dgm:spPr/>
    </dgm:pt>
    <dgm:pt modelId="{25D89E96-C06F-4A01-A04F-558CA060C5C5}" type="pres">
      <dgm:prSet presAssocID="{B2CF4BD6-F162-401A-BF20-6050B8FFE171}" presName="spacer" presStyleCnt="0"/>
      <dgm:spPr/>
    </dgm:pt>
    <dgm:pt modelId="{FAD12CD3-9380-4204-BE22-1E9130D07FBF}" type="pres">
      <dgm:prSet presAssocID="{4C513672-85BD-4BAE-8E87-F0D276B14101}" presName="parentText" presStyleLbl="node1" presStyleIdx="4" presStyleCnt="7">
        <dgm:presLayoutVars>
          <dgm:chMax val="0"/>
          <dgm:bulletEnabled val="1"/>
        </dgm:presLayoutVars>
      </dgm:prSet>
      <dgm:spPr/>
    </dgm:pt>
    <dgm:pt modelId="{AEF470F5-7663-4361-AAF6-9AD8B67BCDA8}" type="pres">
      <dgm:prSet presAssocID="{E5C6BA27-8C4C-4946-9C25-ED83BA4EBCE5}" presName="spacer" presStyleCnt="0"/>
      <dgm:spPr/>
    </dgm:pt>
    <dgm:pt modelId="{D4009E07-91F3-4DB4-AC12-84087D11945C}" type="pres">
      <dgm:prSet presAssocID="{4AF65FE0-2F36-4F1D-A183-89BF2A75D4BB}" presName="parentText" presStyleLbl="node1" presStyleIdx="5" presStyleCnt="7">
        <dgm:presLayoutVars>
          <dgm:chMax val="0"/>
          <dgm:bulletEnabled val="1"/>
        </dgm:presLayoutVars>
      </dgm:prSet>
      <dgm:spPr/>
    </dgm:pt>
    <dgm:pt modelId="{25024D82-F9E8-4BC7-8BEA-78B33C3A1E76}" type="pres">
      <dgm:prSet presAssocID="{AB4D0581-E63A-45FC-B031-561BFDD66ADA}" presName="spacer" presStyleCnt="0"/>
      <dgm:spPr/>
    </dgm:pt>
    <dgm:pt modelId="{A4FB7172-B5DE-4F7E-9CC0-0CD72EB61434}" type="pres">
      <dgm:prSet presAssocID="{53CD9DB4-12A4-49A5-B63D-FD09D698C79A}" presName="parentText" presStyleLbl="node1" presStyleIdx="6" presStyleCnt="7">
        <dgm:presLayoutVars>
          <dgm:chMax val="0"/>
          <dgm:bulletEnabled val="1"/>
        </dgm:presLayoutVars>
      </dgm:prSet>
      <dgm:spPr/>
    </dgm:pt>
  </dgm:ptLst>
  <dgm:cxnLst>
    <dgm:cxn modelId="{4593DF0A-EFD4-472D-9809-A3619401A154}" type="presOf" srcId="{53CD9DB4-12A4-49A5-B63D-FD09D698C79A}" destId="{A4FB7172-B5DE-4F7E-9CC0-0CD72EB61434}" srcOrd="0" destOrd="0" presId="urn:microsoft.com/office/officeart/2005/8/layout/vList2"/>
    <dgm:cxn modelId="{51C56D21-80FC-426A-9242-A5328CC70A7E}" srcId="{703D4D02-5513-427D-B6E9-B2E187EE0C3A}" destId="{6F996A8B-0DA8-4C7F-A559-FC37973A2FE9}" srcOrd="1" destOrd="0" parTransId="{2CBE4AB1-3A56-4F83-BB37-4E0A2F0BCD4B}" sibTransId="{E9035AF7-8F94-41FB-A73D-D61692A6D937}"/>
    <dgm:cxn modelId="{0776CD26-612F-4C16-A206-CBC85BE84954}" type="presOf" srcId="{DA4DF341-6F7D-4B89-8358-91D99FE4C900}" destId="{A4A6EE28-BF09-45AA-AD37-2734D801E311}" srcOrd="0" destOrd="0" presId="urn:microsoft.com/office/officeart/2005/8/layout/vList2"/>
    <dgm:cxn modelId="{D8E5245F-5877-4C75-AFFC-4398745AE7C0}" type="presOf" srcId="{54AA76A3-6F56-4C06-A33D-8BF49A89C2A1}" destId="{B2F358A6-2EFE-4558-94D7-B86EC5050C91}" srcOrd="0" destOrd="0" presId="urn:microsoft.com/office/officeart/2005/8/layout/vList2"/>
    <dgm:cxn modelId="{E716A953-B5FB-4A87-9999-E57FF3BF03B0}" type="presOf" srcId="{6F996A8B-0DA8-4C7F-A559-FC37973A2FE9}" destId="{04765EF5-9D12-4272-82A1-954A0BCA8F51}" srcOrd="0" destOrd="0" presId="urn:microsoft.com/office/officeart/2005/8/layout/vList2"/>
    <dgm:cxn modelId="{4852AC56-123F-40D5-9C49-3091FB5015A2}" type="presOf" srcId="{4AF65FE0-2F36-4F1D-A183-89BF2A75D4BB}" destId="{D4009E07-91F3-4DB4-AC12-84087D11945C}" srcOrd="0" destOrd="0" presId="urn:microsoft.com/office/officeart/2005/8/layout/vList2"/>
    <dgm:cxn modelId="{1F873C8A-F0C8-4AD6-ABBB-F8E2934D6A37}" srcId="{703D4D02-5513-427D-B6E9-B2E187EE0C3A}" destId="{4AF65FE0-2F36-4F1D-A183-89BF2A75D4BB}" srcOrd="5" destOrd="0" parTransId="{3A1608F3-11C2-4250-95DA-B89899F25A7D}" sibTransId="{AB4D0581-E63A-45FC-B031-561BFDD66ADA}"/>
    <dgm:cxn modelId="{FC24D18C-A953-4B87-8D64-6BB4C06B7DEE}" type="presOf" srcId="{4C513672-85BD-4BAE-8E87-F0D276B14101}" destId="{FAD12CD3-9380-4204-BE22-1E9130D07FBF}" srcOrd="0" destOrd="0" presId="urn:microsoft.com/office/officeart/2005/8/layout/vList2"/>
    <dgm:cxn modelId="{21455991-5D9F-4B1D-9657-3E984FCEE3E6}" srcId="{703D4D02-5513-427D-B6E9-B2E187EE0C3A}" destId="{4C513672-85BD-4BAE-8E87-F0D276B14101}" srcOrd="4" destOrd="0" parTransId="{459B6EA3-A2F0-43CE-8746-CAD79830BD98}" sibTransId="{E5C6BA27-8C4C-4946-9C25-ED83BA4EBCE5}"/>
    <dgm:cxn modelId="{AC7DB9BB-A009-4377-9FA5-18FD3CCB571F}" srcId="{703D4D02-5513-427D-B6E9-B2E187EE0C3A}" destId="{933CC472-8576-48F2-94A3-EFF8045BBD62}" srcOrd="2" destOrd="0" parTransId="{383ED4F1-E02D-4EB2-BF5E-1BD064C358E1}" sibTransId="{74BB60C3-AA80-4DC6-948E-AAB1F6F43C29}"/>
    <dgm:cxn modelId="{87A92DBF-812C-47C9-8DD6-6138E484BBFF}" type="presOf" srcId="{703D4D02-5513-427D-B6E9-B2E187EE0C3A}" destId="{CC8763B3-4621-4666-B669-3C5BA2A30DBE}" srcOrd="0" destOrd="0" presId="urn:microsoft.com/office/officeart/2005/8/layout/vList2"/>
    <dgm:cxn modelId="{8439ACDD-E0CE-4443-A55B-3A7625F1BE85}" srcId="{703D4D02-5513-427D-B6E9-B2E187EE0C3A}" destId="{54AA76A3-6F56-4C06-A33D-8BF49A89C2A1}" srcOrd="0" destOrd="0" parTransId="{707427D2-1F8E-4247-957C-EEBAFE1AABB5}" sibTransId="{5E9A3917-59D8-40FD-8325-491FF5AEFEC5}"/>
    <dgm:cxn modelId="{09396AE7-2174-4443-B290-C07541F95825}" srcId="{703D4D02-5513-427D-B6E9-B2E187EE0C3A}" destId="{53CD9DB4-12A4-49A5-B63D-FD09D698C79A}" srcOrd="6" destOrd="0" parTransId="{4D46EED8-ED70-4F39-90ED-B1FC8AED3980}" sibTransId="{4EBBA1E9-38EA-4385-A41D-2EDF2DB69B57}"/>
    <dgm:cxn modelId="{F2072CEA-3E56-46B1-BFC0-98E5D870EE59}" type="presOf" srcId="{933CC472-8576-48F2-94A3-EFF8045BBD62}" destId="{7650BE21-D677-430A-AB3A-5F36F806E362}" srcOrd="0" destOrd="0" presId="urn:microsoft.com/office/officeart/2005/8/layout/vList2"/>
    <dgm:cxn modelId="{62E653FF-C2EE-4141-A09B-A50E932CB305}" srcId="{703D4D02-5513-427D-B6E9-B2E187EE0C3A}" destId="{DA4DF341-6F7D-4B89-8358-91D99FE4C900}" srcOrd="3" destOrd="0" parTransId="{6D87F9C7-C165-485F-B868-FC92D96A1C8D}" sibTransId="{B2CF4BD6-F162-401A-BF20-6050B8FFE171}"/>
    <dgm:cxn modelId="{6B2EFFE0-4046-4F09-B454-F591F8790795}" type="presParOf" srcId="{CC8763B3-4621-4666-B669-3C5BA2A30DBE}" destId="{B2F358A6-2EFE-4558-94D7-B86EC5050C91}" srcOrd="0" destOrd="0" presId="urn:microsoft.com/office/officeart/2005/8/layout/vList2"/>
    <dgm:cxn modelId="{B1C136A0-6EE1-4F22-A63D-1227854EDBAC}" type="presParOf" srcId="{CC8763B3-4621-4666-B669-3C5BA2A30DBE}" destId="{D10E9AD5-6E9D-453C-BF76-07F1B701D45A}" srcOrd="1" destOrd="0" presId="urn:microsoft.com/office/officeart/2005/8/layout/vList2"/>
    <dgm:cxn modelId="{57F19C51-C8D9-4AAD-92AC-8C48F34D1623}" type="presParOf" srcId="{CC8763B3-4621-4666-B669-3C5BA2A30DBE}" destId="{04765EF5-9D12-4272-82A1-954A0BCA8F51}" srcOrd="2" destOrd="0" presId="urn:microsoft.com/office/officeart/2005/8/layout/vList2"/>
    <dgm:cxn modelId="{ADFCE89C-5407-4DD8-BD13-C7ACA9670A8D}" type="presParOf" srcId="{CC8763B3-4621-4666-B669-3C5BA2A30DBE}" destId="{F469EEAB-D6C4-4819-87AB-16A7C500F8FD}" srcOrd="3" destOrd="0" presId="urn:microsoft.com/office/officeart/2005/8/layout/vList2"/>
    <dgm:cxn modelId="{BB33B37A-9C50-4DAC-ABCB-F1BAC837AACD}" type="presParOf" srcId="{CC8763B3-4621-4666-B669-3C5BA2A30DBE}" destId="{7650BE21-D677-430A-AB3A-5F36F806E362}" srcOrd="4" destOrd="0" presId="urn:microsoft.com/office/officeart/2005/8/layout/vList2"/>
    <dgm:cxn modelId="{85112B5F-F096-485B-978E-A312F0189157}" type="presParOf" srcId="{CC8763B3-4621-4666-B669-3C5BA2A30DBE}" destId="{3EAD756F-32C7-4D43-8660-8A55878BFF87}" srcOrd="5" destOrd="0" presId="urn:microsoft.com/office/officeart/2005/8/layout/vList2"/>
    <dgm:cxn modelId="{36CB0714-4CEC-4141-B761-C7FE0E4BBC7E}" type="presParOf" srcId="{CC8763B3-4621-4666-B669-3C5BA2A30DBE}" destId="{A4A6EE28-BF09-45AA-AD37-2734D801E311}" srcOrd="6" destOrd="0" presId="urn:microsoft.com/office/officeart/2005/8/layout/vList2"/>
    <dgm:cxn modelId="{680C8D22-AB16-4ADB-BA97-3EC0B080EFC8}" type="presParOf" srcId="{CC8763B3-4621-4666-B669-3C5BA2A30DBE}" destId="{25D89E96-C06F-4A01-A04F-558CA060C5C5}" srcOrd="7" destOrd="0" presId="urn:microsoft.com/office/officeart/2005/8/layout/vList2"/>
    <dgm:cxn modelId="{5FA1BA1C-8B13-417A-86C5-2CFDA361DA6D}" type="presParOf" srcId="{CC8763B3-4621-4666-B669-3C5BA2A30DBE}" destId="{FAD12CD3-9380-4204-BE22-1E9130D07FBF}" srcOrd="8" destOrd="0" presId="urn:microsoft.com/office/officeart/2005/8/layout/vList2"/>
    <dgm:cxn modelId="{F80B80BE-546C-4ED8-A2DE-E5E13B063E8E}" type="presParOf" srcId="{CC8763B3-4621-4666-B669-3C5BA2A30DBE}" destId="{AEF470F5-7663-4361-AAF6-9AD8B67BCDA8}" srcOrd="9" destOrd="0" presId="urn:microsoft.com/office/officeart/2005/8/layout/vList2"/>
    <dgm:cxn modelId="{3206A05A-CBCD-466A-A59F-AFD1468CD408}" type="presParOf" srcId="{CC8763B3-4621-4666-B669-3C5BA2A30DBE}" destId="{D4009E07-91F3-4DB4-AC12-84087D11945C}" srcOrd="10" destOrd="0" presId="urn:microsoft.com/office/officeart/2005/8/layout/vList2"/>
    <dgm:cxn modelId="{72603A65-4AA5-4708-BCC3-2DF16A39EF1F}" type="presParOf" srcId="{CC8763B3-4621-4666-B669-3C5BA2A30DBE}" destId="{25024D82-F9E8-4BC7-8BEA-78B33C3A1E76}" srcOrd="11" destOrd="0" presId="urn:microsoft.com/office/officeart/2005/8/layout/vList2"/>
    <dgm:cxn modelId="{7DF71EE0-2123-4478-9AAD-FC9EF8EBBBC7}" type="presParOf" srcId="{CC8763B3-4621-4666-B669-3C5BA2A30DBE}" destId="{A4FB7172-B5DE-4F7E-9CC0-0CD72EB61434}" srcOrd="12"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703D4D02-5513-427D-B6E9-B2E187EE0C3A}"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MY"/>
        </a:p>
      </dgm:t>
    </dgm:pt>
    <dgm:pt modelId="{6F996A8B-0DA8-4C7F-A559-FC37973A2FE9}">
      <dgm:prSet phldrT="[Text]" custT="1"/>
      <dgm:spPr>
        <a:solidFill>
          <a:srgbClr val="FFFFFF"/>
        </a:solidFill>
        <a:ln w="12700" cap="flat" cmpd="sng" algn="ctr">
          <a:solidFill>
            <a:srgbClr val="FFFFE1">
              <a:hueOff val="0"/>
              <a:satOff val="0"/>
              <a:lumOff val="0"/>
              <a:alphaOff val="0"/>
            </a:srgbClr>
          </a:solidFill>
          <a:prstDash val="solid"/>
          <a:miter lim="800000"/>
        </a:ln>
        <a:effectLst/>
      </dgm:spPr>
      <dgm:t>
        <a:bodyPr spcFirstLastPara="0" vert="horz" wrap="square" lIns="121920" tIns="121920" rIns="121920" bIns="121920" numCol="1" spcCol="1270" anchor="ctr" anchorCtr="0"/>
        <a:lstStyle/>
        <a:p>
          <a:pPr marL="0" lvl="0" indent="0" algn="l" defTabSz="1422400">
            <a:lnSpc>
              <a:spcPct val="90000"/>
            </a:lnSpc>
            <a:spcBef>
              <a:spcPct val="0"/>
            </a:spcBef>
            <a:spcAft>
              <a:spcPct val="35000"/>
            </a:spcAft>
            <a:buNone/>
          </a:pPr>
          <a:r>
            <a:rPr lang="en-MY" sz="3200" kern="1200" dirty="0">
              <a:solidFill>
                <a:srgbClr val="000000"/>
              </a:solidFill>
              <a:latin typeface="Arial"/>
              <a:ea typeface="+mn-ea"/>
              <a:cs typeface="+mn-cs"/>
            </a:rPr>
            <a:t>Differential Pay</a:t>
          </a:r>
        </a:p>
      </dgm:t>
    </dgm:pt>
    <dgm:pt modelId="{2CBE4AB1-3A56-4F83-BB37-4E0A2F0BCD4B}" type="parTrans" cxnId="{51C56D21-80FC-426A-9242-A5328CC70A7E}">
      <dgm:prSet/>
      <dgm:spPr/>
      <dgm:t>
        <a:bodyPr/>
        <a:lstStyle/>
        <a:p>
          <a:endParaRPr lang="en-MY"/>
        </a:p>
      </dgm:t>
    </dgm:pt>
    <dgm:pt modelId="{E9035AF7-8F94-41FB-A73D-D61692A6D937}" type="sibTrans" cxnId="{51C56D21-80FC-426A-9242-A5328CC70A7E}">
      <dgm:prSet/>
      <dgm:spPr/>
      <dgm:t>
        <a:bodyPr/>
        <a:lstStyle/>
        <a:p>
          <a:endParaRPr lang="en-MY"/>
        </a:p>
      </dgm:t>
    </dgm:pt>
    <dgm:pt modelId="{DA4DF341-6F7D-4B89-8358-91D99FE4C900}">
      <dgm:prSet phldrT="[Text]"/>
      <dgm:spPr>
        <a:solidFill>
          <a:srgbClr val="FFFFFF"/>
        </a:solidFill>
      </dgm:spPr>
      <dgm:t>
        <a:bodyPr/>
        <a:lstStyle/>
        <a:p>
          <a:r>
            <a:rPr lang="en-MY" dirty="0">
              <a:solidFill>
                <a:schemeClr val="tx1"/>
              </a:solidFill>
            </a:rPr>
            <a:t>Approaches of Expat Compensation</a:t>
          </a:r>
        </a:p>
      </dgm:t>
    </dgm:pt>
    <dgm:pt modelId="{6D87F9C7-C165-485F-B868-FC92D96A1C8D}" type="parTrans" cxnId="{62E653FF-C2EE-4141-A09B-A50E932CB305}">
      <dgm:prSet/>
      <dgm:spPr/>
      <dgm:t>
        <a:bodyPr/>
        <a:lstStyle/>
        <a:p>
          <a:endParaRPr lang="en-MY"/>
        </a:p>
      </dgm:t>
    </dgm:pt>
    <dgm:pt modelId="{B2CF4BD6-F162-401A-BF20-6050B8FFE171}" type="sibTrans" cxnId="{62E653FF-C2EE-4141-A09B-A50E932CB305}">
      <dgm:prSet/>
      <dgm:spPr/>
      <dgm:t>
        <a:bodyPr/>
        <a:lstStyle/>
        <a:p>
          <a:endParaRPr lang="en-MY"/>
        </a:p>
      </dgm:t>
    </dgm:pt>
    <dgm:pt modelId="{4AF65FE0-2F36-4F1D-A183-89BF2A75D4BB}">
      <dgm:prSet phldrT="[Text]"/>
      <dgm:spPr>
        <a:solidFill>
          <a:srgbClr val="FFFFFF"/>
        </a:solidFill>
      </dgm:spPr>
      <dgm:t>
        <a:bodyPr/>
        <a:lstStyle/>
        <a:p>
          <a:r>
            <a:rPr lang="en-MY" dirty="0">
              <a:solidFill>
                <a:schemeClr val="tx1"/>
              </a:solidFill>
            </a:rPr>
            <a:t>Totalization Agreement and Tax Treaty</a:t>
          </a:r>
        </a:p>
      </dgm:t>
    </dgm:pt>
    <dgm:pt modelId="{3A1608F3-11C2-4250-95DA-B89899F25A7D}" type="parTrans" cxnId="{1F873C8A-F0C8-4AD6-ABBB-F8E2934D6A37}">
      <dgm:prSet/>
      <dgm:spPr/>
      <dgm:t>
        <a:bodyPr/>
        <a:lstStyle/>
        <a:p>
          <a:endParaRPr lang="en-MY"/>
        </a:p>
      </dgm:t>
    </dgm:pt>
    <dgm:pt modelId="{AB4D0581-E63A-45FC-B031-561BFDD66ADA}" type="sibTrans" cxnId="{1F873C8A-F0C8-4AD6-ABBB-F8E2934D6A37}">
      <dgm:prSet/>
      <dgm:spPr/>
      <dgm:t>
        <a:bodyPr/>
        <a:lstStyle/>
        <a:p>
          <a:endParaRPr lang="en-MY"/>
        </a:p>
      </dgm:t>
    </dgm:pt>
    <dgm:pt modelId="{53CD9DB4-12A4-49A5-B63D-FD09D698C79A}">
      <dgm:prSet phldrT="[Text]"/>
      <dgm:spPr>
        <a:solidFill>
          <a:srgbClr val="FFFFFF"/>
        </a:solidFill>
      </dgm:spPr>
      <dgm:t>
        <a:bodyPr/>
        <a:lstStyle/>
        <a:p>
          <a:r>
            <a:rPr lang="en-MY" dirty="0">
              <a:solidFill>
                <a:schemeClr val="tx1"/>
              </a:solidFill>
            </a:rPr>
            <a:t>International Retirement Plans</a:t>
          </a:r>
        </a:p>
      </dgm:t>
    </dgm:pt>
    <dgm:pt modelId="{4D46EED8-ED70-4F39-90ED-B1FC8AED3980}" type="parTrans" cxnId="{09396AE7-2174-4443-B290-C07541F95825}">
      <dgm:prSet/>
      <dgm:spPr/>
      <dgm:t>
        <a:bodyPr/>
        <a:lstStyle/>
        <a:p>
          <a:endParaRPr lang="en-MY"/>
        </a:p>
      </dgm:t>
    </dgm:pt>
    <dgm:pt modelId="{4EBBA1E9-38EA-4385-A41D-2EDF2DB69B57}" type="sibTrans" cxnId="{09396AE7-2174-4443-B290-C07541F95825}">
      <dgm:prSet/>
      <dgm:spPr/>
      <dgm:t>
        <a:bodyPr/>
        <a:lstStyle/>
        <a:p>
          <a:endParaRPr lang="en-MY"/>
        </a:p>
      </dgm:t>
    </dgm:pt>
    <dgm:pt modelId="{54AA76A3-6F56-4C06-A33D-8BF49A89C2A1}">
      <dgm:prSet phldrT="[Text]" custT="1"/>
      <dgm:spPr>
        <a:solidFill>
          <a:srgbClr val="FFFFFF"/>
        </a:solidFill>
        <a:ln w="12700" cap="flat" cmpd="sng" algn="ctr">
          <a:solidFill>
            <a:srgbClr val="FFFFE1">
              <a:hueOff val="0"/>
              <a:satOff val="0"/>
              <a:lumOff val="0"/>
              <a:alphaOff val="0"/>
            </a:srgbClr>
          </a:solidFill>
          <a:prstDash val="solid"/>
          <a:miter lim="800000"/>
        </a:ln>
        <a:effectLst/>
      </dgm:spPr>
      <dgm:t>
        <a:bodyPr spcFirstLastPara="0" vert="horz" wrap="square" lIns="118110" tIns="118110" rIns="118110" bIns="118110" numCol="1" spcCol="1270" anchor="ctr" anchorCtr="0"/>
        <a:lstStyle/>
        <a:p>
          <a:pPr marL="0" lvl="0" indent="0" algn="l" defTabSz="1377950">
            <a:lnSpc>
              <a:spcPct val="90000"/>
            </a:lnSpc>
            <a:spcBef>
              <a:spcPct val="0"/>
            </a:spcBef>
            <a:spcAft>
              <a:spcPct val="35000"/>
            </a:spcAft>
            <a:buNone/>
          </a:pPr>
          <a:r>
            <a:rPr lang="en-MY" sz="3100" kern="1200" dirty="0">
              <a:solidFill>
                <a:srgbClr val="000000"/>
              </a:solidFill>
              <a:latin typeface="Arial"/>
              <a:ea typeface="+mn-ea"/>
              <a:cs typeface="+mn-cs"/>
            </a:rPr>
            <a:t>Components of International Compensation</a:t>
          </a:r>
        </a:p>
      </dgm:t>
    </dgm:pt>
    <dgm:pt modelId="{5E9A3917-59D8-40FD-8325-491FF5AEFEC5}" type="sibTrans" cxnId="{8439ACDD-E0CE-4443-A55B-3A7625F1BE85}">
      <dgm:prSet/>
      <dgm:spPr/>
      <dgm:t>
        <a:bodyPr/>
        <a:lstStyle/>
        <a:p>
          <a:endParaRPr lang="en-MY"/>
        </a:p>
      </dgm:t>
    </dgm:pt>
    <dgm:pt modelId="{707427D2-1F8E-4247-957C-EEBAFE1AABB5}" type="parTrans" cxnId="{8439ACDD-E0CE-4443-A55B-3A7625F1BE85}">
      <dgm:prSet/>
      <dgm:spPr/>
      <dgm:t>
        <a:bodyPr/>
        <a:lstStyle/>
        <a:p>
          <a:endParaRPr lang="en-MY"/>
        </a:p>
      </dgm:t>
    </dgm:pt>
    <dgm:pt modelId="{4C513672-85BD-4BAE-8E87-F0D276B14101}">
      <dgm:prSet phldrT="[Text]"/>
      <dgm:spPr>
        <a:solidFill>
          <a:srgbClr val="FFFFFF"/>
        </a:solidFill>
      </dgm:spPr>
      <dgm:t>
        <a:bodyPr/>
        <a:lstStyle/>
        <a:p>
          <a:r>
            <a:rPr lang="en-MY" dirty="0">
              <a:solidFill>
                <a:schemeClr val="tx1"/>
              </a:solidFill>
            </a:rPr>
            <a:t>Tax Reimbursement</a:t>
          </a:r>
        </a:p>
      </dgm:t>
    </dgm:pt>
    <dgm:pt modelId="{459B6EA3-A2F0-43CE-8746-CAD79830BD98}" type="parTrans" cxnId="{21455991-5D9F-4B1D-9657-3E984FCEE3E6}">
      <dgm:prSet/>
      <dgm:spPr/>
      <dgm:t>
        <a:bodyPr/>
        <a:lstStyle/>
        <a:p>
          <a:endParaRPr lang="en-MY"/>
        </a:p>
      </dgm:t>
    </dgm:pt>
    <dgm:pt modelId="{E5C6BA27-8C4C-4946-9C25-ED83BA4EBCE5}" type="sibTrans" cxnId="{21455991-5D9F-4B1D-9657-3E984FCEE3E6}">
      <dgm:prSet/>
      <dgm:spPr/>
      <dgm:t>
        <a:bodyPr/>
        <a:lstStyle/>
        <a:p>
          <a:endParaRPr lang="en-MY"/>
        </a:p>
      </dgm:t>
    </dgm:pt>
    <dgm:pt modelId="{933CC472-8576-48F2-94A3-EFF8045BBD62}">
      <dgm:prSet phldrT="[Text]" custT="1"/>
      <dgm:spPr>
        <a:solidFill>
          <a:srgbClr val="000000">
            <a:lumMod val="50000"/>
            <a:lumOff val="50000"/>
          </a:srgbClr>
        </a:solidFill>
        <a:ln w="12700" cap="flat" cmpd="sng" algn="ctr">
          <a:solidFill>
            <a:srgbClr val="FFFFE1">
              <a:hueOff val="0"/>
              <a:satOff val="0"/>
              <a:lumOff val="0"/>
              <a:alphaOff val="0"/>
            </a:srgbClr>
          </a:solidFill>
          <a:prstDash val="solid"/>
          <a:miter lim="800000"/>
        </a:ln>
        <a:effectLst/>
      </dgm:spPr>
      <dgm:t>
        <a:bodyPr spcFirstLastPara="0" vert="horz" wrap="square" lIns="118110" tIns="118110" rIns="118110" bIns="118110" numCol="1" spcCol="1270" anchor="ctr" anchorCtr="0"/>
        <a:lstStyle/>
        <a:p>
          <a:pPr marL="0" lvl="0" indent="0" algn="l" defTabSz="1377950">
            <a:lnSpc>
              <a:spcPct val="90000"/>
            </a:lnSpc>
            <a:spcBef>
              <a:spcPct val="0"/>
            </a:spcBef>
            <a:spcAft>
              <a:spcPct val="35000"/>
            </a:spcAft>
            <a:buNone/>
          </a:pPr>
          <a:r>
            <a:rPr lang="en-MY" sz="3100" kern="1200">
              <a:solidFill>
                <a:srgbClr val="FFFFEE"/>
              </a:solidFill>
              <a:latin typeface="Arial"/>
              <a:ea typeface="+mn-ea"/>
              <a:cs typeface="+mn-cs"/>
            </a:rPr>
            <a:t>Purchasing Power Parity </a:t>
          </a:r>
          <a:endParaRPr lang="en-MY" sz="3100" kern="1200" dirty="0">
            <a:solidFill>
              <a:srgbClr val="FFFFEE"/>
            </a:solidFill>
            <a:latin typeface="Arial"/>
            <a:ea typeface="+mn-ea"/>
            <a:cs typeface="+mn-cs"/>
          </a:endParaRPr>
        </a:p>
      </dgm:t>
    </dgm:pt>
    <dgm:pt modelId="{383ED4F1-E02D-4EB2-BF5E-1BD064C358E1}" type="parTrans" cxnId="{AC7DB9BB-A009-4377-9FA5-18FD3CCB571F}">
      <dgm:prSet/>
      <dgm:spPr/>
      <dgm:t>
        <a:bodyPr/>
        <a:lstStyle/>
        <a:p>
          <a:endParaRPr lang="en-MY"/>
        </a:p>
      </dgm:t>
    </dgm:pt>
    <dgm:pt modelId="{74BB60C3-AA80-4DC6-948E-AAB1F6F43C29}" type="sibTrans" cxnId="{AC7DB9BB-A009-4377-9FA5-18FD3CCB571F}">
      <dgm:prSet/>
      <dgm:spPr/>
      <dgm:t>
        <a:bodyPr/>
        <a:lstStyle/>
        <a:p>
          <a:endParaRPr lang="en-MY"/>
        </a:p>
      </dgm:t>
    </dgm:pt>
    <dgm:pt modelId="{CC8763B3-4621-4666-B669-3C5BA2A30DBE}" type="pres">
      <dgm:prSet presAssocID="{703D4D02-5513-427D-B6E9-B2E187EE0C3A}" presName="linear" presStyleCnt="0">
        <dgm:presLayoutVars>
          <dgm:animLvl val="lvl"/>
          <dgm:resizeHandles val="exact"/>
        </dgm:presLayoutVars>
      </dgm:prSet>
      <dgm:spPr/>
    </dgm:pt>
    <dgm:pt modelId="{B2F358A6-2EFE-4558-94D7-B86EC5050C91}" type="pres">
      <dgm:prSet presAssocID="{54AA76A3-6F56-4C06-A33D-8BF49A89C2A1}" presName="parentText" presStyleLbl="node1" presStyleIdx="0" presStyleCnt="7" custLinFactNeighborY="-61264">
        <dgm:presLayoutVars>
          <dgm:chMax val="0"/>
          <dgm:bulletEnabled val="1"/>
        </dgm:presLayoutVars>
      </dgm:prSet>
      <dgm:spPr>
        <a:xfrm>
          <a:off x="0" y="66043"/>
          <a:ext cx="7992888" cy="725399"/>
        </a:xfrm>
        <a:prstGeom prst="roundRect">
          <a:avLst/>
        </a:prstGeom>
      </dgm:spPr>
    </dgm:pt>
    <dgm:pt modelId="{D10E9AD5-6E9D-453C-BF76-07F1B701D45A}" type="pres">
      <dgm:prSet presAssocID="{5E9A3917-59D8-40FD-8325-491FF5AEFEC5}" presName="spacer" presStyleCnt="0"/>
      <dgm:spPr/>
    </dgm:pt>
    <dgm:pt modelId="{04765EF5-9D12-4272-82A1-954A0BCA8F51}" type="pres">
      <dgm:prSet presAssocID="{6F996A8B-0DA8-4C7F-A559-FC37973A2FE9}" presName="parentText" presStyleLbl="node1" presStyleIdx="1" presStyleCnt="7">
        <dgm:presLayoutVars>
          <dgm:chMax val="0"/>
          <dgm:bulletEnabled val="1"/>
        </dgm:presLayoutVars>
      </dgm:prSet>
      <dgm:spPr>
        <a:xfrm>
          <a:off x="0" y="860922"/>
          <a:ext cx="7992888" cy="752894"/>
        </a:xfrm>
        <a:prstGeom prst="roundRect">
          <a:avLst/>
        </a:prstGeom>
      </dgm:spPr>
    </dgm:pt>
    <dgm:pt modelId="{F469EEAB-D6C4-4819-87AB-16A7C500F8FD}" type="pres">
      <dgm:prSet presAssocID="{E9035AF7-8F94-41FB-A73D-D61692A6D937}" presName="spacer" presStyleCnt="0"/>
      <dgm:spPr/>
    </dgm:pt>
    <dgm:pt modelId="{7650BE21-D677-430A-AB3A-5F36F806E362}" type="pres">
      <dgm:prSet presAssocID="{933CC472-8576-48F2-94A3-EFF8045BBD62}" presName="parentText" presStyleLbl="node1" presStyleIdx="2" presStyleCnt="7" custLinFactNeighborY="63028">
        <dgm:presLayoutVars>
          <dgm:chMax val="0"/>
          <dgm:bulletEnabled val="1"/>
        </dgm:presLayoutVars>
      </dgm:prSet>
      <dgm:spPr>
        <a:xfrm>
          <a:off x="0" y="1764064"/>
          <a:ext cx="7992888" cy="752894"/>
        </a:xfrm>
        <a:prstGeom prst="roundRect">
          <a:avLst/>
        </a:prstGeom>
      </dgm:spPr>
    </dgm:pt>
    <dgm:pt modelId="{3EAD756F-32C7-4D43-8660-8A55878BFF87}" type="pres">
      <dgm:prSet presAssocID="{74BB60C3-AA80-4DC6-948E-AAB1F6F43C29}" presName="spacer" presStyleCnt="0"/>
      <dgm:spPr/>
    </dgm:pt>
    <dgm:pt modelId="{A4A6EE28-BF09-45AA-AD37-2734D801E311}" type="pres">
      <dgm:prSet presAssocID="{DA4DF341-6F7D-4B89-8358-91D99FE4C900}" presName="parentText" presStyleLbl="node1" presStyleIdx="3" presStyleCnt="7">
        <dgm:presLayoutVars>
          <dgm:chMax val="0"/>
          <dgm:bulletEnabled val="1"/>
        </dgm:presLayoutVars>
      </dgm:prSet>
      <dgm:spPr/>
    </dgm:pt>
    <dgm:pt modelId="{25D89E96-C06F-4A01-A04F-558CA060C5C5}" type="pres">
      <dgm:prSet presAssocID="{B2CF4BD6-F162-401A-BF20-6050B8FFE171}" presName="spacer" presStyleCnt="0"/>
      <dgm:spPr/>
    </dgm:pt>
    <dgm:pt modelId="{FAD12CD3-9380-4204-BE22-1E9130D07FBF}" type="pres">
      <dgm:prSet presAssocID="{4C513672-85BD-4BAE-8E87-F0D276B14101}" presName="parentText" presStyleLbl="node1" presStyleIdx="4" presStyleCnt="7" custLinFactNeighborY="11503">
        <dgm:presLayoutVars>
          <dgm:chMax val="0"/>
          <dgm:bulletEnabled val="1"/>
        </dgm:presLayoutVars>
      </dgm:prSet>
      <dgm:spPr/>
    </dgm:pt>
    <dgm:pt modelId="{AEF470F5-7663-4361-AAF6-9AD8B67BCDA8}" type="pres">
      <dgm:prSet presAssocID="{E5C6BA27-8C4C-4946-9C25-ED83BA4EBCE5}" presName="spacer" presStyleCnt="0"/>
      <dgm:spPr/>
    </dgm:pt>
    <dgm:pt modelId="{D4009E07-91F3-4DB4-AC12-84087D11945C}" type="pres">
      <dgm:prSet presAssocID="{4AF65FE0-2F36-4F1D-A183-89BF2A75D4BB}" presName="parentText" presStyleLbl="node1" presStyleIdx="5" presStyleCnt="7">
        <dgm:presLayoutVars>
          <dgm:chMax val="0"/>
          <dgm:bulletEnabled val="1"/>
        </dgm:presLayoutVars>
      </dgm:prSet>
      <dgm:spPr/>
    </dgm:pt>
    <dgm:pt modelId="{25024D82-F9E8-4BC7-8BEA-78B33C3A1E76}" type="pres">
      <dgm:prSet presAssocID="{AB4D0581-E63A-45FC-B031-561BFDD66ADA}" presName="spacer" presStyleCnt="0"/>
      <dgm:spPr/>
    </dgm:pt>
    <dgm:pt modelId="{A4FB7172-B5DE-4F7E-9CC0-0CD72EB61434}" type="pres">
      <dgm:prSet presAssocID="{53CD9DB4-12A4-49A5-B63D-FD09D698C79A}" presName="parentText" presStyleLbl="node1" presStyleIdx="6" presStyleCnt="7">
        <dgm:presLayoutVars>
          <dgm:chMax val="0"/>
          <dgm:bulletEnabled val="1"/>
        </dgm:presLayoutVars>
      </dgm:prSet>
      <dgm:spPr/>
    </dgm:pt>
  </dgm:ptLst>
  <dgm:cxnLst>
    <dgm:cxn modelId="{4593DF0A-EFD4-472D-9809-A3619401A154}" type="presOf" srcId="{53CD9DB4-12A4-49A5-B63D-FD09D698C79A}" destId="{A4FB7172-B5DE-4F7E-9CC0-0CD72EB61434}" srcOrd="0" destOrd="0" presId="urn:microsoft.com/office/officeart/2005/8/layout/vList2"/>
    <dgm:cxn modelId="{51C56D21-80FC-426A-9242-A5328CC70A7E}" srcId="{703D4D02-5513-427D-B6E9-B2E187EE0C3A}" destId="{6F996A8B-0DA8-4C7F-A559-FC37973A2FE9}" srcOrd="1" destOrd="0" parTransId="{2CBE4AB1-3A56-4F83-BB37-4E0A2F0BCD4B}" sibTransId="{E9035AF7-8F94-41FB-A73D-D61692A6D937}"/>
    <dgm:cxn modelId="{0776CD26-612F-4C16-A206-CBC85BE84954}" type="presOf" srcId="{DA4DF341-6F7D-4B89-8358-91D99FE4C900}" destId="{A4A6EE28-BF09-45AA-AD37-2734D801E311}" srcOrd="0" destOrd="0" presId="urn:microsoft.com/office/officeart/2005/8/layout/vList2"/>
    <dgm:cxn modelId="{D8E5245F-5877-4C75-AFFC-4398745AE7C0}" type="presOf" srcId="{54AA76A3-6F56-4C06-A33D-8BF49A89C2A1}" destId="{B2F358A6-2EFE-4558-94D7-B86EC5050C91}" srcOrd="0" destOrd="0" presId="urn:microsoft.com/office/officeart/2005/8/layout/vList2"/>
    <dgm:cxn modelId="{E716A953-B5FB-4A87-9999-E57FF3BF03B0}" type="presOf" srcId="{6F996A8B-0DA8-4C7F-A559-FC37973A2FE9}" destId="{04765EF5-9D12-4272-82A1-954A0BCA8F51}" srcOrd="0" destOrd="0" presId="urn:microsoft.com/office/officeart/2005/8/layout/vList2"/>
    <dgm:cxn modelId="{4852AC56-123F-40D5-9C49-3091FB5015A2}" type="presOf" srcId="{4AF65FE0-2F36-4F1D-A183-89BF2A75D4BB}" destId="{D4009E07-91F3-4DB4-AC12-84087D11945C}" srcOrd="0" destOrd="0" presId="urn:microsoft.com/office/officeart/2005/8/layout/vList2"/>
    <dgm:cxn modelId="{1F873C8A-F0C8-4AD6-ABBB-F8E2934D6A37}" srcId="{703D4D02-5513-427D-B6E9-B2E187EE0C3A}" destId="{4AF65FE0-2F36-4F1D-A183-89BF2A75D4BB}" srcOrd="5" destOrd="0" parTransId="{3A1608F3-11C2-4250-95DA-B89899F25A7D}" sibTransId="{AB4D0581-E63A-45FC-B031-561BFDD66ADA}"/>
    <dgm:cxn modelId="{FC24D18C-A953-4B87-8D64-6BB4C06B7DEE}" type="presOf" srcId="{4C513672-85BD-4BAE-8E87-F0D276B14101}" destId="{FAD12CD3-9380-4204-BE22-1E9130D07FBF}" srcOrd="0" destOrd="0" presId="urn:microsoft.com/office/officeart/2005/8/layout/vList2"/>
    <dgm:cxn modelId="{21455991-5D9F-4B1D-9657-3E984FCEE3E6}" srcId="{703D4D02-5513-427D-B6E9-B2E187EE0C3A}" destId="{4C513672-85BD-4BAE-8E87-F0D276B14101}" srcOrd="4" destOrd="0" parTransId="{459B6EA3-A2F0-43CE-8746-CAD79830BD98}" sibTransId="{E5C6BA27-8C4C-4946-9C25-ED83BA4EBCE5}"/>
    <dgm:cxn modelId="{AC7DB9BB-A009-4377-9FA5-18FD3CCB571F}" srcId="{703D4D02-5513-427D-B6E9-B2E187EE0C3A}" destId="{933CC472-8576-48F2-94A3-EFF8045BBD62}" srcOrd="2" destOrd="0" parTransId="{383ED4F1-E02D-4EB2-BF5E-1BD064C358E1}" sibTransId="{74BB60C3-AA80-4DC6-948E-AAB1F6F43C29}"/>
    <dgm:cxn modelId="{87A92DBF-812C-47C9-8DD6-6138E484BBFF}" type="presOf" srcId="{703D4D02-5513-427D-B6E9-B2E187EE0C3A}" destId="{CC8763B3-4621-4666-B669-3C5BA2A30DBE}" srcOrd="0" destOrd="0" presId="urn:microsoft.com/office/officeart/2005/8/layout/vList2"/>
    <dgm:cxn modelId="{8439ACDD-E0CE-4443-A55B-3A7625F1BE85}" srcId="{703D4D02-5513-427D-B6E9-B2E187EE0C3A}" destId="{54AA76A3-6F56-4C06-A33D-8BF49A89C2A1}" srcOrd="0" destOrd="0" parTransId="{707427D2-1F8E-4247-957C-EEBAFE1AABB5}" sibTransId="{5E9A3917-59D8-40FD-8325-491FF5AEFEC5}"/>
    <dgm:cxn modelId="{09396AE7-2174-4443-B290-C07541F95825}" srcId="{703D4D02-5513-427D-B6E9-B2E187EE0C3A}" destId="{53CD9DB4-12A4-49A5-B63D-FD09D698C79A}" srcOrd="6" destOrd="0" parTransId="{4D46EED8-ED70-4F39-90ED-B1FC8AED3980}" sibTransId="{4EBBA1E9-38EA-4385-A41D-2EDF2DB69B57}"/>
    <dgm:cxn modelId="{F2072CEA-3E56-46B1-BFC0-98E5D870EE59}" type="presOf" srcId="{933CC472-8576-48F2-94A3-EFF8045BBD62}" destId="{7650BE21-D677-430A-AB3A-5F36F806E362}" srcOrd="0" destOrd="0" presId="urn:microsoft.com/office/officeart/2005/8/layout/vList2"/>
    <dgm:cxn modelId="{62E653FF-C2EE-4141-A09B-A50E932CB305}" srcId="{703D4D02-5513-427D-B6E9-B2E187EE0C3A}" destId="{DA4DF341-6F7D-4B89-8358-91D99FE4C900}" srcOrd="3" destOrd="0" parTransId="{6D87F9C7-C165-485F-B868-FC92D96A1C8D}" sibTransId="{B2CF4BD6-F162-401A-BF20-6050B8FFE171}"/>
    <dgm:cxn modelId="{6B2EFFE0-4046-4F09-B454-F591F8790795}" type="presParOf" srcId="{CC8763B3-4621-4666-B669-3C5BA2A30DBE}" destId="{B2F358A6-2EFE-4558-94D7-B86EC5050C91}" srcOrd="0" destOrd="0" presId="urn:microsoft.com/office/officeart/2005/8/layout/vList2"/>
    <dgm:cxn modelId="{B1C136A0-6EE1-4F22-A63D-1227854EDBAC}" type="presParOf" srcId="{CC8763B3-4621-4666-B669-3C5BA2A30DBE}" destId="{D10E9AD5-6E9D-453C-BF76-07F1B701D45A}" srcOrd="1" destOrd="0" presId="urn:microsoft.com/office/officeart/2005/8/layout/vList2"/>
    <dgm:cxn modelId="{57F19C51-C8D9-4AAD-92AC-8C48F34D1623}" type="presParOf" srcId="{CC8763B3-4621-4666-B669-3C5BA2A30DBE}" destId="{04765EF5-9D12-4272-82A1-954A0BCA8F51}" srcOrd="2" destOrd="0" presId="urn:microsoft.com/office/officeart/2005/8/layout/vList2"/>
    <dgm:cxn modelId="{ADFCE89C-5407-4DD8-BD13-C7ACA9670A8D}" type="presParOf" srcId="{CC8763B3-4621-4666-B669-3C5BA2A30DBE}" destId="{F469EEAB-D6C4-4819-87AB-16A7C500F8FD}" srcOrd="3" destOrd="0" presId="urn:microsoft.com/office/officeart/2005/8/layout/vList2"/>
    <dgm:cxn modelId="{BB33B37A-9C50-4DAC-ABCB-F1BAC837AACD}" type="presParOf" srcId="{CC8763B3-4621-4666-B669-3C5BA2A30DBE}" destId="{7650BE21-D677-430A-AB3A-5F36F806E362}" srcOrd="4" destOrd="0" presId="urn:microsoft.com/office/officeart/2005/8/layout/vList2"/>
    <dgm:cxn modelId="{85112B5F-F096-485B-978E-A312F0189157}" type="presParOf" srcId="{CC8763B3-4621-4666-B669-3C5BA2A30DBE}" destId="{3EAD756F-32C7-4D43-8660-8A55878BFF87}" srcOrd="5" destOrd="0" presId="urn:microsoft.com/office/officeart/2005/8/layout/vList2"/>
    <dgm:cxn modelId="{36CB0714-4CEC-4141-B761-C7FE0E4BBC7E}" type="presParOf" srcId="{CC8763B3-4621-4666-B669-3C5BA2A30DBE}" destId="{A4A6EE28-BF09-45AA-AD37-2734D801E311}" srcOrd="6" destOrd="0" presId="urn:microsoft.com/office/officeart/2005/8/layout/vList2"/>
    <dgm:cxn modelId="{680C8D22-AB16-4ADB-BA97-3EC0B080EFC8}" type="presParOf" srcId="{CC8763B3-4621-4666-B669-3C5BA2A30DBE}" destId="{25D89E96-C06F-4A01-A04F-558CA060C5C5}" srcOrd="7" destOrd="0" presId="urn:microsoft.com/office/officeart/2005/8/layout/vList2"/>
    <dgm:cxn modelId="{5FA1BA1C-8B13-417A-86C5-2CFDA361DA6D}" type="presParOf" srcId="{CC8763B3-4621-4666-B669-3C5BA2A30DBE}" destId="{FAD12CD3-9380-4204-BE22-1E9130D07FBF}" srcOrd="8" destOrd="0" presId="urn:microsoft.com/office/officeart/2005/8/layout/vList2"/>
    <dgm:cxn modelId="{F80B80BE-546C-4ED8-A2DE-E5E13B063E8E}" type="presParOf" srcId="{CC8763B3-4621-4666-B669-3C5BA2A30DBE}" destId="{AEF470F5-7663-4361-AAF6-9AD8B67BCDA8}" srcOrd="9" destOrd="0" presId="urn:microsoft.com/office/officeart/2005/8/layout/vList2"/>
    <dgm:cxn modelId="{3206A05A-CBCD-466A-A59F-AFD1468CD408}" type="presParOf" srcId="{CC8763B3-4621-4666-B669-3C5BA2A30DBE}" destId="{D4009E07-91F3-4DB4-AC12-84087D11945C}" srcOrd="10" destOrd="0" presId="urn:microsoft.com/office/officeart/2005/8/layout/vList2"/>
    <dgm:cxn modelId="{72603A65-4AA5-4708-BCC3-2DF16A39EF1F}" type="presParOf" srcId="{CC8763B3-4621-4666-B669-3C5BA2A30DBE}" destId="{25024D82-F9E8-4BC7-8BEA-78B33C3A1E76}" srcOrd="11" destOrd="0" presId="urn:microsoft.com/office/officeart/2005/8/layout/vList2"/>
    <dgm:cxn modelId="{7DF71EE0-2123-4478-9AAD-FC9EF8EBBBC7}" type="presParOf" srcId="{CC8763B3-4621-4666-B669-3C5BA2A30DBE}" destId="{A4FB7172-B5DE-4F7E-9CC0-0CD72EB61434}" srcOrd="12"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703D4D02-5513-427D-B6E9-B2E187EE0C3A}"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MY"/>
        </a:p>
      </dgm:t>
    </dgm:pt>
    <dgm:pt modelId="{6F996A8B-0DA8-4C7F-A559-FC37973A2FE9}">
      <dgm:prSet phldrT="[Text]" custT="1"/>
      <dgm:spPr>
        <a:solidFill>
          <a:srgbClr val="FFFFFF"/>
        </a:solidFill>
        <a:ln w="12700" cap="flat" cmpd="sng" algn="ctr">
          <a:solidFill>
            <a:srgbClr val="FFFFE1">
              <a:hueOff val="0"/>
              <a:satOff val="0"/>
              <a:lumOff val="0"/>
              <a:alphaOff val="0"/>
            </a:srgbClr>
          </a:solidFill>
          <a:prstDash val="solid"/>
          <a:miter lim="800000"/>
        </a:ln>
        <a:effectLst/>
      </dgm:spPr>
      <dgm:t>
        <a:bodyPr spcFirstLastPara="0" vert="horz" wrap="square" lIns="121920" tIns="121920" rIns="121920" bIns="121920" numCol="1" spcCol="1270" anchor="ctr" anchorCtr="0"/>
        <a:lstStyle/>
        <a:p>
          <a:pPr marL="0" lvl="0" indent="0" algn="l" defTabSz="1422400">
            <a:lnSpc>
              <a:spcPct val="90000"/>
            </a:lnSpc>
            <a:spcBef>
              <a:spcPct val="0"/>
            </a:spcBef>
            <a:spcAft>
              <a:spcPct val="35000"/>
            </a:spcAft>
            <a:buNone/>
          </a:pPr>
          <a:r>
            <a:rPr lang="en-MY" sz="3200" kern="1200" dirty="0">
              <a:solidFill>
                <a:srgbClr val="000000"/>
              </a:solidFill>
              <a:latin typeface="Arial"/>
              <a:ea typeface="+mn-ea"/>
              <a:cs typeface="+mn-cs"/>
            </a:rPr>
            <a:t>Differential Pay</a:t>
          </a:r>
        </a:p>
      </dgm:t>
    </dgm:pt>
    <dgm:pt modelId="{2CBE4AB1-3A56-4F83-BB37-4E0A2F0BCD4B}" type="parTrans" cxnId="{51C56D21-80FC-426A-9242-A5328CC70A7E}">
      <dgm:prSet/>
      <dgm:spPr/>
      <dgm:t>
        <a:bodyPr/>
        <a:lstStyle/>
        <a:p>
          <a:endParaRPr lang="en-MY"/>
        </a:p>
      </dgm:t>
    </dgm:pt>
    <dgm:pt modelId="{E9035AF7-8F94-41FB-A73D-D61692A6D937}" type="sibTrans" cxnId="{51C56D21-80FC-426A-9242-A5328CC70A7E}">
      <dgm:prSet/>
      <dgm:spPr/>
      <dgm:t>
        <a:bodyPr/>
        <a:lstStyle/>
        <a:p>
          <a:endParaRPr lang="en-MY"/>
        </a:p>
      </dgm:t>
    </dgm:pt>
    <dgm:pt modelId="{DA4DF341-6F7D-4B89-8358-91D99FE4C900}">
      <dgm:prSet phldrT="[Text]" custT="1"/>
      <dgm:spPr>
        <a:solidFill>
          <a:srgbClr val="000000">
            <a:lumMod val="50000"/>
            <a:lumOff val="50000"/>
          </a:srgbClr>
        </a:solidFill>
        <a:ln w="12700" cap="flat" cmpd="sng" algn="ctr">
          <a:solidFill>
            <a:srgbClr val="FFFFE1">
              <a:hueOff val="0"/>
              <a:satOff val="0"/>
              <a:lumOff val="0"/>
              <a:alphaOff val="0"/>
            </a:srgbClr>
          </a:solidFill>
          <a:prstDash val="solid"/>
          <a:miter lim="800000"/>
        </a:ln>
        <a:effectLst/>
      </dgm:spPr>
      <dgm:t>
        <a:bodyPr spcFirstLastPara="0" vert="horz" wrap="square" lIns="118110" tIns="118110" rIns="118110" bIns="118110" numCol="1" spcCol="1270" anchor="ctr" anchorCtr="0"/>
        <a:lstStyle/>
        <a:p>
          <a:pPr marL="0" lvl="0" indent="0" algn="l" defTabSz="1377950">
            <a:lnSpc>
              <a:spcPct val="90000"/>
            </a:lnSpc>
            <a:spcBef>
              <a:spcPct val="0"/>
            </a:spcBef>
            <a:spcAft>
              <a:spcPct val="35000"/>
            </a:spcAft>
            <a:buNone/>
          </a:pPr>
          <a:r>
            <a:rPr lang="en-MY" sz="3100" kern="1200" dirty="0">
              <a:solidFill>
                <a:srgbClr val="FFFFEE"/>
              </a:solidFill>
              <a:latin typeface="Arial"/>
              <a:ea typeface="+mn-ea"/>
              <a:cs typeface="+mn-cs"/>
            </a:rPr>
            <a:t>Approaches of Expat Compensation</a:t>
          </a:r>
        </a:p>
      </dgm:t>
    </dgm:pt>
    <dgm:pt modelId="{6D87F9C7-C165-485F-B868-FC92D96A1C8D}" type="parTrans" cxnId="{62E653FF-C2EE-4141-A09B-A50E932CB305}">
      <dgm:prSet/>
      <dgm:spPr/>
      <dgm:t>
        <a:bodyPr/>
        <a:lstStyle/>
        <a:p>
          <a:endParaRPr lang="en-MY"/>
        </a:p>
      </dgm:t>
    </dgm:pt>
    <dgm:pt modelId="{B2CF4BD6-F162-401A-BF20-6050B8FFE171}" type="sibTrans" cxnId="{62E653FF-C2EE-4141-A09B-A50E932CB305}">
      <dgm:prSet/>
      <dgm:spPr/>
      <dgm:t>
        <a:bodyPr/>
        <a:lstStyle/>
        <a:p>
          <a:endParaRPr lang="en-MY"/>
        </a:p>
      </dgm:t>
    </dgm:pt>
    <dgm:pt modelId="{4AF65FE0-2F36-4F1D-A183-89BF2A75D4BB}">
      <dgm:prSet phldrT="[Text]"/>
      <dgm:spPr>
        <a:solidFill>
          <a:srgbClr val="FFFFFF"/>
        </a:solidFill>
      </dgm:spPr>
      <dgm:t>
        <a:bodyPr/>
        <a:lstStyle/>
        <a:p>
          <a:r>
            <a:rPr lang="en-MY" dirty="0">
              <a:solidFill>
                <a:schemeClr val="tx1"/>
              </a:solidFill>
            </a:rPr>
            <a:t>Totalization Agreement and Tax Treaty</a:t>
          </a:r>
        </a:p>
      </dgm:t>
    </dgm:pt>
    <dgm:pt modelId="{3A1608F3-11C2-4250-95DA-B89899F25A7D}" type="parTrans" cxnId="{1F873C8A-F0C8-4AD6-ABBB-F8E2934D6A37}">
      <dgm:prSet/>
      <dgm:spPr/>
      <dgm:t>
        <a:bodyPr/>
        <a:lstStyle/>
        <a:p>
          <a:endParaRPr lang="en-MY"/>
        </a:p>
      </dgm:t>
    </dgm:pt>
    <dgm:pt modelId="{AB4D0581-E63A-45FC-B031-561BFDD66ADA}" type="sibTrans" cxnId="{1F873C8A-F0C8-4AD6-ABBB-F8E2934D6A37}">
      <dgm:prSet/>
      <dgm:spPr/>
      <dgm:t>
        <a:bodyPr/>
        <a:lstStyle/>
        <a:p>
          <a:endParaRPr lang="en-MY"/>
        </a:p>
      </dgm:t>
    </dgm:pt>
    <dgm:pt modelId="{53CD9DB4-12A4-49A5-B63D-FD09D698C79A}">
      <dgm:prSet phldrT="[Text]"/>
      <dgm:spPr>
        <a:solidFill>
          <a:srgbClr val="FFFFFF"/>
        </a:solidFill>
      </dgm:spPr>
      <dgm:t>
        <a:bodyPr/>
        <a:lstStyle/>
        <a:p>
          <a:r>
            <a:rPr lang="en-MY" dirty="0">
              <a:solidFill>
                <a:schemeClr val="tx1"/>
              </a:solidFill>
            </a:rPr>
            <a:t>International Retirement Plans</a:t>
          </a:r>
        </a:p>
      </dgm:t>
    </dgm:pt>
    <dgm:pt modelId="{4D46EED8-ED70-4F39-90ED-B1FC8AED3980}" type="parTrans" cxnId="{09396AE7-2174-4443-B290-C07541F95825}">
      <dgm:prSet/>
      <dgm:spPr/>
      <dgm:t>
        <a:bodyPr/>
        <a:lstStyle/>
        <a:p>
          <a:endParaRPr lang="en-MY"/>
        </a:p>
      </dgm:t>
    </dgm:pt>
    <dgm:pt modelId="{4EBBA1E9-38EA-4385-A41D-2EDF2DB69B57}" type="sibTrans" cxnId="{09396AE7-2174-4443-B290-C07541F95825}">
      <dgm:prSet/>
      <dgm:spPr/>
      <dgm:t>
        <a:bodyPr/>
        <a:lstStyle/>
        <a:p>
          <a:endParaRPr lang="en-MY"/>
        </a:p>
      </dgm:t>
    </dgm:pt>
    <dgm:pt modelId="{54AA76A3-6F56-4C06-A33D-8BF49A89C2A1}">
      <dgm:prSet phldrT="[Text]" custT="1"/>
      <dgm:spPr>
        <a:solidFill>
          <a:srgbClr val="FFFFFF"/>
        </a:solidFill>
        <a:ln w="12700" cap="flat" cmpd="sng" algn="ctr">
          <a:solidFill>
            <a:srgbClr val="FFFFE1">
              <a:hueOff val="0"/>
              <a:satOff val="0"/>
              <a:lumOff val="0"/>
              <a:alphaOff val="0"/>
            </a:srgbClr>
          </a:solidFill>
          <a:prstDash val="solid"/>
          <a:miter lim="800000"/>
        </a:ln>
        <a:effectLst/>
      </dgm:spPr>
      <dgm:t>
        <a:bodyPr spcFirstLastPara="0" vert="horz" wrap="square" lIns="118110" tIns="118110" rIns="118110" bIns="118110" numCol="1" spcCol="1270" anchor="ctr" anchorCtr="0"/>
        <a:lstStyle/>
        <a:p>
          <a:pPr marL="0" lvl="0" indent="0" algn="l" defTabSz="1377950">
            <a:lnSpc>
              <a:spcPct val="90000"/>
            </a:lnSpc>
            <a:spcBef>
              <a:spcPct val="0"/>
            </a:spcBef>
            <a:spcAft>
              <a:spcPct val="35000"/>
            </a:spcAft>
            <a:buNone/>
          </a:pPr>
          <a:r>
            <a:rPr lang="en-MY" sz="3100" kern="1200" dirty="0">
              <a:solidFill>
                <a:srgbClr val="000000"/>
              </a:solidFill>
              <a:latin typeface="Arial"/>
              <a:ea typeface="+mn-ea"/>
              <a:cs typeface="+mn-cs"/>
            </a:rPr>
            <a:t>Components of International Compensation</a:t>
          </a:r>
        </a:p>
      </dgm:t>
    </dgm:pt>
    <dgm:pt modelId="{5E9A3917-59D8-40FD-8325-491FF5AEFEC5}" type="sibTrans" cxnId="{8439ACDD-E0CE-4443-A55B-3A7625F1BE85}">
      <dgm:prSet/>
      <dgm:spPr/>
      <dgm:t>
        <a:bodyPr/>
        <a:lstStyle/>
        <a:p>
          <a:endParaRPr lang="en-MY"/>
        </a:p>
      </dgm:t>
    </dgm:pt>
    <dgm:pt modelId="{707427D2-1F8E-4247-957C-EEBAFE1AABB5}" type="parTrans" cxnId="{8439ACDD-E0CE-4443-A55B-3A7625F1BE85}">
      <dgm:prSet/>
      <dgm:spPr/>
      <dgm:t>
        <a:bodyPr/>
        <a:lstStyle/>
        <a:p>
          <a:endParaRPr lang="en-MY"/>
        </a:p>
      </dgm:t>
    </dgm:pt>
    <dgm:pt modelId="{4C513672-85BD-4BAE-8E87-F0D276B14101}">
      <dgm:prSet phldrT="[Text]"/>
      <dgm:spPr>
        <a:solidFill>
          <a:srgbClr val="FFFFFF"/>
        </a:solidFill>
      </dgm:spPr>
      <dgm:t>
        <a:bodyPr/>
        <a:lstStyle/>
        <a:p>
          <a:r>
            <a:rPr lang="en-MY" dirty="0">
              <a:solidFill>
                <a:schemeClr val="tx1"/>
              </a:solidFill>
            </a:rPr>
            <a:t>Tax Reimbursement</a:t>
          </a:r>
        </a:p>
      </dgm:t>
    </dgm:pt>
    <dgm:pt modelId="{459B6EA3-A2F0-43CE-8746-CAD79830BD98}" type="parTrans" cxnId="{21455991-5D9F-4B1D-9657-3E984FCEE3E6}">
      <dgm:prSet/>
      <dgm:spPr/>
      <dgm:t>
        <a:bodyPr/>
        <a:lstStyle/>
        <a:p>
          <a:endParaRPr lang="en-MY"/>
        </a:p>
      </dgm:t>
    </dgm:pt>
    <dgm:pt modelId="{E5C6BA27-8C4C-4946-9C25-ED83BA4EBCE5}" type="sibTrans" cxnId="{21455991-5D9F-4B1D-9657-3E984FCEE3E6}">
      <dgm:prSet/>
      <dgm:spPr/>
      <dgm:t>
        <a:bodyPr/>
        <a:lstStyle/>
        <a:p>
          <a:endParaRPr lang="en-MY"/>
        </a:p>
      </dgm:t>
    </dgm:pt>
    <dgm:pt modelId="{933CC472-8576-48F2-94A3-EFF8045BBD62}">
      <dgm:prSet phldrT="[Text]" custT="1"/>
      <dgm:spPr>
        <a:solidFill>
          <a:srgbClr val="FFFFFF"/>
        </a:solidFill>
        <a:ln w="12700" cap="flat" cmpd="sng" algn="ctr">
          <a:solidFill>
            <a:srgbClr val="FFFFE1">
              <a:hueOff val="0"/>
              <a:satOff val="0"/>
              <a:lumOff val="0"/>
              <a:alphaOff val="0"/>
            </a:srgbClr>
          </a:solidFill>
          <a:prstDash val="solid"/>
          <a:miter lim="800000"/>
        </a:ln>
        <a:effectLst/>
      </dgm:spPr>
      <dgm:t>
        <a:bodyPr spcFirstLastPara="0" vert="horz" wrap="square" lIns="121920" tIns="121920" rIns="121920" bIns="121920" numCol="1" spcCol="1270" anchor="ctr" anchorCtr="0"/>
        <a:lstStyle/>
        <a:p>
          <a:pPr marL="0" lvl="0" indent="0" algn="l" defTabSz="1422400">
            <a:lnSpc>
              <a:spcPct val="90000"/>
            </a:lnSpc>
            <a:spcBef>
              <a:spcPct val="0"/>
            </a:spcBef>
            <a:spcAft>
              <a:spcPct val="35000"/>
            </a:spcAft>
            <a:buNone/>
          </a:pPr>
          <a:r>
            <a:rPr lang="en-MY" sz="3200" kern="1200">
              <a:solidFill>
                <a:srgbClr val="000000"/>
              </a:solidFill>
              <a:latin typeface="Arial"/>
              <a:ea typeface="+mn-ea"/>
              <a:cs typeface="+mn-cs"/>
            </a:rPr>
            <a:t>Purchasing Power Parity </a:t>
          </a:r>
          <a:endParaRPr lang="en-MY" sz="3200" kern="1200" dirty="0">
            <a:solidFill>
              <a:srgbClr val="000000"/>
            </a:solidFill>
            <a:latin typeface="Arial"/>
            <a:ea typeface="+mn-ea"/>
            <a:cs typeface="+mn-cs"/>
          </a:endParaRPr>
        </a:p>
      </dgm:t>
    </dgm:pt>
    <dgm:pt modelId="{383ED4F1-E02D-4EB2-BF5E-1BD064C358E1}" type="parTrans" cxnId="{AC7DB9BB-A009-4377-9FA5-18FD3CCB571F}">
      <dgm:prSet/>
      <dgm:spPr/>
      <dgm:t>
        <a:bodyPr/>
        <a:lstStyle/>
        <a:p>
          <a:endParaRPr lang="en-MY"/>
        </a:p>
      </dgm:t>
    </dgm:pt>
    <dgm:pt modelId="{74BB60C3-AA80-4DC6-948E-AAB1F6F43C29}" type="sibTrans" cxnId="{AC7DB9BB-A009-4377-9FA5-18FD3CCB571F}">
      <dgm:prSet/>
      <dgm:spPr/>
      <dgm:t>
        <a:bodyPr/>
        <a:lstStyle/>
        <a:p>
          <a:endParaRPr lang="en-MY"/>
        </a:p>
      </dgm:t>
    </dgm:pt>
    <dgm:pt modelId="{CC8763B3-4621-4666-B669-3C5BA2A30DBE}" type="pres">
      <dgm:prSet presAssocID="{703D4D02-5513-427D-B6E9-B2E187EE0C3A}" presName="linear" presStyleCnt="0">
        <dgm:presLayoutVars>
          <dgm:animLvl val="lvl"/>
          <dgm:resizeHandles val="exact"/>
        </dgm:presLayoutVars>
      </dgm:prSet>
      <dgm:spPr/>
    </dgm:pt>
    <dgm:pt modelId="{B2F358A6-2EFE-4558-94D7-B86EC5050C91}" type="pres">
      <dgm:prSet presAssocID="{54AA76A3-6F56-4C06-A33D-8BF49A89C2A1}" presName="parentText" presStyleLbl="node1" presStyleIdx="0" presStyleCnt="7" custLinFactNeighborY="-61264">
        <dgm:presLayoutVars>
          <dgm:chMax val="0"/>
          <dgm:bulletEnabled val="1"/>
        </dgm:presLayoutVars>
      </dgm:prSet>
      <dgm:spPr>
        <a:xfrm>
          <a:off x="0" y="66043"/>
          <a:ext cx="7992888" cy="725399"/>
        </a:xfrm>
        <a:prstGeom prst="roundRect">
          <a:avLst/>
        </a:prstGeom>
      </dgm:spPr>
    </dgm:pt>
    <dgm:pt modelId="{D10E9AD5-6E9D-453C-BF76-07F1B701D45A}" type="pres">
      <dgm:prSet presAssocID="{5E9A3917-59D8-40FD-8325-491FF5AEFEC5}" presName="spacer" presStyleCnt="0"/>
      <dgm:spPr/>
    </dgm:pt>
    <dgm:pt modelId="{04765EF5-9D12-4272-82A1-954A0BCA8F51}" type="pres">
      <dgm:prSet presAssocID="{6F996A8B-0DA8-4C7F-A559-FC37973A2FE9}" presName="parentText" presStyleLbl="node1" presStyleIdx="1" presStyleCnt="7" custLinFactNeighborY="27654">
        <dgm:presLayoutVars>
          <dgm:chMax val="0"/>
          <dgm:bulletEnabled val="1"/>
        </dgm:presLayoutVars>
      </dgm:prSet>
      <dgm:spPr>
        <a:xfrm>
          <a:off x="0" y="860922"/>
          <a:ext cx="7992888" cy="752894"/>
        </a:xfrm>
        <a:prstGeom prst="roundRect">
          <a:avLst/>
        </a:prstGeom>
      </dgm:spPr>
    </dgm:pt>
    <dgm:pt modelId="{F469EEAB-D6C4-4819-87AB-16A7C500F8FD}" type="pres">
      <dgm:prSet presAssocID="{E9035AF7-8F94-41FB-A73D-D61692A6D937}" presName="spacer" presStyleCnt="0"/>
      <dgm:spPr/>
    </dgm:pt>
    <dgm:pt modelId="{7650BE21-D677-430A-AB3A-5F36F806E362}" type="pres">
      <dgm:prSet presAssocID="{933CC472-8576-48F2-94A3-EFF8045BBD62}" presName="parentText" presStyleLbl="node1" presStyleIdx="2" presStyleCnt="7" custLinFactNeighborY="63028">
        <dgm:presLayoutVars>
          <dgm:chMax val="0"/>
          <dgm:bulletEnabled val="1"/>
        </dgm:presLayoutVars>
      </dgm:prSet>
      <dgm:spPr>
        <a:xfrm>
          <a:off x="0" y="1764064"/>
          <a:ext cx="7992888" cy="752894"/>
        </a:xfrm>
        <a:prstGeom prst="roundRect">
          <a:avLst/>
        </a:prstGeom>
      </dgm:spPr>
    </dgm:pt>
    <dgm:pt modelId="{3EAD756F-32C7-4D43-8660-8A55878BFF87}" type="pres">
      <dgm:prSet presAssocID="{74BB60C3-AA80-4DC6-948E-AAB1F6F43C29}" presName="spacer" presStyleCnt="0"/>
      <dgm:spPr/>
    </dgm:pt>
    <dgm:pt modelId="{A4A6EE28-BF09-45AA-AD37-2734D801E311}" type="pres">
      <dgm:prSet presAssocID="{DA4DF341-6F7D-4B89-8358-91D99FE4C900}" presName="parentText" presStyleLbl="node1" presStyleIdx="3" presStyleCnt="7">
        <dgm:presLayoutVars>
          <dgm:chMax val="0"/>
          <dgm:bulletEnabled val="1"/>
        </dgm:presLayoutVars>
      </dgm:prSet>
      <dgm:spPr>
        <a:xfrm>
          <a:off x="0" y="2551032"/>
          <a:ext cx="7992888" cy="752894"/>
        </a:xfrm>
        <a:prstGeom prst="roundRect">
          <a:avLst/>
        </a:prstGeom>
      </dgm:spPr>
    </dgm:pt>
    <dgm:pt modelId="{25D89E96-C06F-4A01-A04F-558CA060C5C5}" type="pres">
      <dgm:prSet presAssocID="{B2CF4BD6-F162-401A-BF20-6050B8FFE171}" presName="spacer" presStyleCnt="0"/>
      <dgm:spPr/>
    </dgm:pt>
    <dgm:pt modelId="{FAD12CD3-9380-4204-BE22-1E9130D07FBF}" type="pres">
      <dgm:prSet presAssocID="{4C513672-85BD-4BAE-8E87-F0D276B14101}" presName="parentText" presStyleLbl="node1" presStyleIdx="4" presStyleCnt="7" custLinFactNeighborY="11503">
        <dgm:presLayoutVars>
          <dgm:chMax val="0"/>
          <dgm:bulletEnabled val="1"/>
        </dgm:presLayoutVars>
      </dgm:prSet>
      <dgm:spPr/>
    </dgm:pt>
    <dgm:pt modelId="{AEF470F5-7663-4361-AAF6-9AD8B67BCDA8}" type="pres">
      <dgm:prSet presAssocID="{E5C6BA27-8C4C-4946-9C25-ED83BA4EBCE5}" presName="spacer" presStyleCnt="0"/>
      <dgm:spPr/>
    </dgm:pt>
    <dgm:pt modelId="{D4009E07-91F3-4DB4-AC12-84087D11945C}" type="pres">
      <dgm:prSet presAssocID="{4AF65FE0-2F36-4F1D-A183-89BF2A75D4BB}" presName="parentText" presStyleLbl="node1" presStyleIdx="5" presStyleCnt="7">
        <dgm:presLayoutVars>
          <dgm:chMax val="0"/>
          <dgm:bulletEnabled val="1"/>
        </dgm:presLayoutVars>
      </dgm:prSet>
      <dgm:spPr/>
    </dgm:pt>
    <dgm:pt modelId="{25024D82-F9E8-4BC7-8BEA-78B33C3A1E76}" type="pres">
      <dgm:prSet presAssocID="{AB4D0581-E63A-45FC-B031-561BFDD66ADA}" presName="spacer" presStyleCnt="0"/>
      <dgm:spPr/>
    </dgm:pt>
    <dgm:pt modelId="{A4FB7172-B5DE-4F7E-9CC0-0CD72EB61434}" type="pres">
      <dgm:prSet presAssocID="{53CD9DB4-12A4-49A5-B63D-FD09D698C79A}" presName="parentText" presStyleLbl="node1" presStyleIdx="6" presStyleCnt="7">
        <dgm:presLayoutVars>
          <dgm:chMax val="0"/>
          <dgm:bulletEnabled val="1"/>
        </dgm:presLayoutVars>
      </dgm:prSet>
      <dgm:spPr/>
    </dgm:pt>
  </dgm:ptLst>
  <dgm:cxnLst>
    <dgm:cxn modelId="{4593DF0A-EFD4-472D-9809-A3619401A154}" type="presOf" srcId="{53CD9DB4-12A4-49A5-B63D-FD09D698C79A}" destId="{A4FB7172-B5DE-4F7E-9CC0-0CD72EB61434}" srcOrd="0" destOrd="0" presId="urn:microsoft.com/office/officeart/2005/8/layout/vList2"/>
    <dgm:cxn modelId="{51C56D21-80FC-426A-9242-A5328CC70A7E}" srcId="{703D4D02-5513-427D-B6E9-B2E187EE0C3A}" destId="{6F996A8B-0DA8-4C7F-A559-FC37973A2FE9}" srcOrd="1" destOrd="0" parTransId="{2CBE4AB1-3A56-4F83-BB37-4E0A2F0BCD4B}" sibTransId="{E9035AF7-8F94-41FB-A73D-D61692A6D937}"/>
    <dgm:cxn modelId="{0776CD26-612F-4C16-A206-CBC85BE84954}" type="presOf" srcId="{DA4DF341-6F7D-4B89-8358-91D99FE4C900}" destId="{A4A6EE28-BF09-45AA-AD37-2734D801E311}" srcOrd="0" destOrd="0" presId="urn:microsoft.com/office/officeart/2005/8/layout/vList2"/>
    <dgm:cxn modelId="{D8E5245F-5877-4C75-AFFC-4398745AE7C0}" type="presOf" srcId="{54AA76A3-6F56-4C06-A33D-8BF49A89C2A1}" destId="{B2F358A6-2EFE-4558-94D7-B86EC5050C91}" srcOrd="0" destOrd="0" presId="urn:microsoft.com/office/officeart/2005/8/layout/vList2"/>
    <dgm:cxn modelId="{E716A953-B5FB-4A87-9999-E57FF3BF03B0}" type="presOf" srcId="{6F996A8B-0DA8-4C7F-A559-FC37973A2FE9}" destId="{04765EF5-9D12-4272-82A1-954A0BCA8F51}" srcOrd="0" destOrd="0" presId="urn:microsoft.com/office/officeart/2005/8/layout/vList2"/>
    <dgm:cxn modelId="{4852AC56-123F-40D5-9C49-3091FB5015A2}" type="presOf" srcId="{4AF65FE0-2F36-4F1D-A183-89BF2A75D4BB}" destId="{D4009E07-91F3-4DB4-AC12-84087D11945C}" srcOrd="0" destOrd="0" presId="urn:microsoft.com/office/officeart/2005/8/layout/vList2"/>
    <dgm:cxn modelId="{1F873C8A-F0C8-4AD6-ABBB-F8E2934D6A37}" srcId="{703D4D02-5513-427D-B6E9-B2E187EE0C3A}" destId="{4AF65FE0-2F36-4F1D-A183-89BF2A75D4BB}" srcOrd="5" destOrd="0" parTransId="{3A1608F3-11C2-4250-95DA-B89899F25A7D}" sibTransId="{AB4D0581-E63A-45FC-B031-561BFDD66ADA}"/>
    <dgm:cxn modelId="{FC24D18C-A953-4B87-8D64-6BB4C06B7DEE}" type="presOf" srcId="{4C513672-85BD-4BAE-8E87-F0D276B14101}" destId="{FAD12CD3-9380-4204-BE22-1E9130D07FBF}" srcOrd="0" destOrd="0" presId="urn:microsoft.com/office/officeart/2005/8/layout/vList2"/>
    <dgm:cxn modelId="{21455991-5D9F-4B1D-9657-3E984FCEE3E6}" srcId="{703D4D02-5513-427D-B6E9-B2E187EE0C3A}" destId="{4C513672-85BD-4BAE-8E87-F0D276B14101}" srcOrd="4" destOrd="0" parTransId="{459B6EA3-A2F0-43CE-8746-CAD79830BD98}" sibTransId="{E5C6BA27-8C4C-4946-9C25-ED83BA4EBCE5}"/>
    <dgm:cxn modelId="{AC7DB9BB-A009-4377-9FA5-18FD3CCB571F}" srcId="{703D4D02-5513-427D-B6E9-B2E187EE0C3A}" destId="{933CC472-8576-48F2-94A3-EFF8045BBD62}" srcOrd="2" destOrd="0" parTransId="{383ED4F1-E02D-4EB2-BF5E-1BD064C358E1}" sibTransId="{74BB60C3-AA80-4DC6-948E-AAB1F6F43C29}"/>
    <dgm:cxn modelId="{87A92DBF-812C-47C9-8DD6-6138E484BBFF}" type="presOf" srcId="{703D4D02-5513-427D-B6E9-B2E187EE0C3A}" destId="{CC8763B3-4621-4666-B669-3C5BA2A30DBE}" srcOrd="0" destOrd="0" presId="urn:microsoft.com/office/officeart/2005/8/layout/vList2"/>
    <dgm:cxn modelId="{8439ACDD-E0CE-4443-A55B-3A7625F1BE85}" srcId="{703D4D02-5513-427D-B6E9-B2E187EE0C3A}" destId="{54AA76A3-6F56-4C06-A33D-8BF49A89C2A1}" srcOrd="0" destOrd="0" parTransId="{707427D2-1F8E-4247-957C-EEBAFE1AABB5}" sibTransId="{5E9A3917-59D8-40FD-8325-491FF5AEFEC5}"/>
    <dgm:cxn modelId="{09396AE7-2174-4443-B290-C07541F95825}" srcId="{703D4D02-5513-427D-B6E9-B2E187EE0C3A}" destId="{53CD9DB4-12A4-49A5-B63D-FD09D698C79A}" srcOrd="6" destOrd="0" parTransId="{4D46EED8-ED70-4F39-90ED-B1FC8AED3980}" sibTransId="{4EBBA1E9-38EA-4385-A41D-2EDF2DB69B57}"/>
    <dgm:cxn modelId="{F2072CEA-3E56-46B1-BFC0-98E5D870EE59}" type="presOf" srcId="{933CC472-8576-48F2-94A3-EFF8045BBD62}" destId="{7650BE21-D677-430A-AB3A-5F36F806E362}" srcOrd="0" destOrd="0" presId="urn:microsoft.com/office/officeart/2005/8/layout/vList2"/>
    <dgm:cxn modelId="{62E653FF-C2EE-4141-A09B-A50E932CB305}" srcId="{703D4D02-5513-427D-B6E9-B2E187EE0C3A}" destId="{DA4DF341-6F7D-4B89-8358-91D99FE4C900}" srcOrd="3" destOrd="0" parTransId="{6D87F9C7-C165-485F-B868-FC92D96A1C8D}" sibTransId="{B2CF4BD6-F162-401A-BF20-6050B8FFE171}"/>
    <dgm:cxn modelId="{6B2EFFE0-4046-4F09-B454-F591F8790795}" type="presParOf" srcId="{CC8763B3-4621-4666-B669-3C5BA2A30DBE}" destId="{B2F358A6-2EFE-4558-94D7-B86EC5050C91}" srcOrd="0" destOrd="0" presId="urn:microsoft.com/office/officeart/2005/8/layout/vList2"/>
    <dgm:cxn modelId="{B1C136A0-6EE1-4F22-A63D-1227854EDBAC}" type="presParOf" srcId="{CC8763B3-4621-4666-B669-3C5BA2A30DBE}" destId="{D10E9AD5-6E9D-453C-BF76-07F1B701D45A}" srcOrd="1" destOrd="0" presId="urn:microsoft.com/office/officeart/2005/8/layout/vList2"/>
    <dgm:cxn modelId="{57F19C51-C8D9-4AAD-92AC-8C48F34D1623}" type="presParOf" srcId="{CC8763B3-4621-4666-B669-3C5BA2A30DBE}" destId="{04765EF5-9D12-4272-82A1-954A0BCA8F51}" srcOrd="2" destOrd="0" presId="urn:microsoft.com/office/officeart/2005/8/layout/vList2"/>
    <dgm:cxn modelId="{ADFCE89C-5407-4DD8-BD13-C7ACA9670A8D}" type="presParOf" srcId="{CC8763B3-4621-4666-B669-3C5BA2A30DBE}" destId="{F469EEAB-D6C4-4819-87AB-16A7C500F8FD}" srcOrd="3" destOrd="0" presId="urn:microsoft.com/office/officeart/2005/8/layout/vList2"/>
    <dgm:cxn modelId="{BB33B37A-9C50-4DAC-ABCB-F1BAC837AACD}" type="presParOf" srcId="{CC8763B3-4621-4666-B669-3C5BA2A30DBE}" destId="{7650BE21-D677-430A-AB3A-5F36F806E362}" srcOrd="4" destOrd="0" presId="urn:microsoft.com/office/officeart/2005/8/layout/vList2"/>
    <dgm:cxn modelId="{85112B5F-F096-485B-978E-A312F0189157}" type="presParOf" srcId="{CC8763B3-4621-4666-B669-3C5BA2A30DBE}" destId="{3EAD756F-32C7-4D43-8660-8A55878BFF87}" srcOrd="5" destOrd="0" presId="urn:microsoft.com/office/officeart/2005/8/layout/vList2"/>
    <dgm:cxn modelId="{36CB0714-4CEC-4141-B761-C7FE0E4BBC7E}" type="presParOf" srcId="{CC8763B3-4621-4666-B669-3C5BA2A30DBE}" destId="{A4A6EE28-BF09-45AA-AD37-2734D801E311}" srcOrd="6" destOrd="0" presId="urn:microsoft.com/office/officeart/2005/8/layout/vList2"/>
    <dgm:cxn modelId="{680C8D22-AB16-4ADB-BA97-3EC0B080EFC8}" type="presParOf" srcId="{CC8763B3-4621-4666-B669-3C5BA2A30DBE}" destId="{25D89E96-C06F-4A01-A04F-558CA060C5C5}" srcOrd="7" destOrd="0" presId="urn:microsoft.com/office/officeart/2005/8/layout/vList2"/>
    <dgm:cxn modelId="{5FA1BA1C-8B13-417A-86C5-2CFDA361DA6D}" type="presParOf" srcId="{CC8763B3-4621-4666-B669-3C5BA2A30DBE}" destId="{FAD12CD3-9380-4204-BE22-1E9130D07FBF}" srcOrd="8" destOrd="0" presId="urn:microsoft.com/office/officeart/2005/8/layout/vList2"/>
    <dgm:cxn modelId="{F80B80BE-546C-4ED8-A2DE-E5E13B063E8E}" type="presParOf" srcId="{CC8763B3-4621-4666-B669-3C5BA2A30DBE}" destId="{AEF470F5-7663-4361-AAF6-9AD8B67BCDA8}" srcOrd="9" destOrd="0" presId="urn:microsoft.com/office/officeart/2005/8/layout/vList2"/>
    <dgm:cxn modelId="{3206A05A-CBCD-466A-A59F-AFD1468CD408}" type="presParOf" srcId="{CC8763B3-4621-4666-B669-3C5BA2A30DBE}" destId="{D4009E07-91F3-4DB4-AC12-84087D11945C}" srcOrd="10" destOrd="0" presId="urn:microsoft.com/office/officeart/2005/8/layout/vList2"/>
    <dgm:cxn modelId="{72603A65-4AA5-4708-BCC3-2DF16A39EF1F}" type="presParOf" srcId="{CC8763B3-4621-4666-B669-3C5BA2A30DBE}" destId="{25024D82-F9E8-4BC7-8BEA-78B33C3A1E76}" srcOrd="11" destOrd="0" presId="urn:microsoft.com/office/officeart/2005/8/layout/vList2"/>
    <dgm:cxn modelId="{7DF71EE0-2123-4478-9AAD-FC9EF8EBBBC7}" type="presParOf" srcId="{CC8763B3-4621-4666-B669-3C5BA2A30DBE}" destId="{A4FB7172-B5DE-4F7E-9CC0-0CD72EB61434}" srcOrd="12"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703D4D02-5513-427D-B6E9-B2E187EE0C3A}"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MY"/>
        </a:p>
      </dgm:t>
    </dgm:pt>
    <dgm:pt modelId="{6F996A8B-0DA8-4C7F-A559-FC37973A2FE9}">
      <dgm:prSet phldrT="[Text]" custT="1"/>
      <dgm:spPr>
        <a:solidFill>
          <a:srgbClr val="FFFFFF"/>
        </a:solidFill>
        <a:ln w="12700" cap="flat" cmpd="sng" algn="ctr">
          <a:solidFill>
            <a:srgbClr val="FFFFE1">
              <a:hueOff val="0"/>
              <a:satOff val="0"/>
              <a:lumOff val="0"/>
              <a:alphaOff val="0"/>
            </a:srgbClr>
          </a:solidFill>
          <a:prstDash val="solid"/>
          <a:miter lim="800000"/>
        </a:ln>
        <a:effectLst/>
      </dgm:spPr>
      <dgm:t>
        <a:bodyPr spcFirstLastPara="0" vert="horz" wrap="square" lIns="121920" tIns="121920" rIns="121920" bIns="121920" numCol="1" spcCol="1270" anchor="ctr" anchorCtr="0"/>
        <a:lstStyle/>
        <a:p>
          <a:pPr marL="0" lvl="0" indent="0" algn="l" defTabSz="1422400">
            <a:lnSpc>
              <a:spcPct val="90000"/>
            </a:lnSpc>
            <a:spcBef>
              <a:spcPct val="0"/>
            </a:spcBef>
            <a:spcAft>
              <a:spcPct val="35000"/>
            </a:spcAft>
            <a:buNone/>
          </a:pPr>
          <a:r>
            <a:rPr lang="en-MY" sz="3200" kern="1200" dirty="0">
              <a:solidFill>
                <a:srgbClr val="000000"/>
              </a:solidFill>
              <a:latin typeface="Arial"/>
              <a:ea typeface="+mn-ea"/>
              <a:cs typeface="+mn-cs"/>
            </a:rPr>
            <a:t>Differential Pay</a:t>
          </a:r>
        </a:p>
      </dgm:t>
    </dgm:pt>
    <dgm:pt modelId="{2CBE4AB1-3A56-4F83-BB37-4E0A2F0BCD4B}" type="parTrans" cxnId="{51C56D21-80FC-426A-9242-A5328CC70A7E}">
      <dgm:prSet/>
      <dgm:spPr/>
      <dgm:t>
        <a:bodyPr/>
        <a:lstStyle/>
        <a:p>
          <a:endParaRPr lang="en-MY"/>
        </a:p>
      </dgm:t>
    </dgm:pt>
    <dgm:pt modelId="{E9035AF7-8F94-41FB-A73D-D61692A6D937}" type="sibTrans" cxnId="{51C56D21-80FC-426A-9242-A5328CC70A7E}">
      <dgm:prSet/>
      <dgm:spPr/>
      <dgm:t>
        <a:bodyPr/>
        <a:lstStyle/>
        <a:p>
          <a:endParaRPr lang="en-MY"/>
        </a:p>
      </dgm:t>
    </dgm:pt>
    <dgm:pt modelId="{DA4DF341-6F7D-4B89-8358-91D99FE4C900}">
      <dgm:prSet phldrT="[Text]" custT="1"/>
      <dgm:spPr>
        <a:solidFill>
          <a:srgbClr val="FFFFFF"/>
        </a:solidFill>
        <a:ln w="12700" cap="flat" cmpd="sng" algn="ctr">
          <a:solidFill>
            <a:srgbClr val="FFFFE1">
              <a:hueOff val="0"/>
              <a:satOff val="0"/>
              <a:lumOff val="0"/>
              <a:alphaOff val="0"/>
            </a:srgbClr>
          </a:solidFill>
          <a:prstDash val="solid"/>
          <a:miter lim="800000"/>
        </a:ln>
        <a:effectLst/>
      </dgm:spPr>
      <dgm:t>
        <a:bodyPr spcFirstLastPara="0" vert="horz" wrap="square" lIns="121920" tIns="121920" rIns="121920" bIns="121920" numCol="1" spcCol="1270" anchor="ctr" anchorCtr="0"/>
        <a:lstStyle/>
        <a:p>
          <a:pPr marL="0" lvl="0" indent="0" algn="l" defTabSz="1422400">
            <a:lnSpc>
              <a:spcPct val="90000"/>
            </a:lnSpc>
            <a:spcBef>
              <a:spcPct val="0"/>
            </a:spcBef>
            <a:spcAft>
              <a:spcPct val="35000"/>
            </a:spcAft>
            <a:buNone/>
          </a:pPr>
          <a:r>
            <a:rPr lang="en-MY" sz="3200" kern="1200" dirty="0">
              <a:solidFill>
                <a:srgbClr val="000000"/>
              </a:solidFill>
              <a:latin typeface="Arial"/>
              <a:ea typeface="+mn-ea"/>
              <a:cs typeface="+mn-cs"/>
            </a:rPr>
            <a:t>Approaches of Expat Compensation</a:t>
          </a:r>
        </a:p>
      </dgm:t>
    </dgm:pt>
    <dgm:pt modelId="{6D87F9C7-C165-485F-B868-FC92D96A1C8D}" type="parTrans" cxnId="{62E653FF-C2EE-4141-A09B-A50E932CB305}">
      <dgm:prSet/>
      <dgm:spPr/>
      <dgm:t>
        <a:bodyPr/>
        <a:lstStyle/>
        <a:p>
          <a:endParaRPr lang="en-MY"/>
        </a:p>
      </dgm:t>
    </dgm:pt>
    <dgm:pt modelId="{B2CF4BD6-F162-401A-BF20-6050B8FFE171}" type="sibTrans" cxnId="{62E653FF-C2EE-4141-A09B-A50E932CB305}">
      <dgm:prSet/>
      <dgm:spPr/>
      <dgm:t>
        <a:bodyPr/>
        <a:lstStyle/>
        <a:p>
          <a:endParaRPr lang="en-MY"/>
        </a:p>
      </dgm:t>
    </dgm:pt>
    <dgm:pt modelId="{4AF65FE0-2F36-4F1D-A183-89BF2A75D4BB}">
      <dgm:prSet phldrT="[Text]"/>
      <dgm:spPr>
        <a:solidFill>
          <a:srgbClr val="FFFFFF"/>
        </a:solidFill>
      </dgm:spPr>
      <dgm:t>
        <a:bodyPr/>
        <a:lstStyle/>
        <a:p>
          <a:r>
            <a:rPr lang="en-MY" dirty="0">
              <a:solidFill>
                <a:schemeClr val="tx1"/>
              </a:solidFill>
            </a:rPr>
            <a:t>Totalization Agreement and Tax Treaty</a:t>
          </a:r>
        </a:p>
      </dgm:t>
    </dgm:pt>
    <dgm:pt modelId="{3A1608F3-11C2-4250-95DA-B89899F25A7D}" type="parTrans" cxnId="{1F873C8A-F0C8-4AD6-ABBB-F8E2934D6A37}">
      <dgm:prSet/>
      <dgm:spPr/>
      <dgm:t>
        <a:bodyPr/>
        <a:lstStyle/>
        <a:p>
          <a:endParaRPr lang="en-MY"/>
        </a:p>
      </dgm:t>
    </dgm:pt>
    <dgm:pt modelId="{AB4D0581-E63A-45FC-B031-561BFDD66ADA}" type="sibTrans" cxnId="{1F873C8A-F0C8-4AD6-ABBB-F8E2934D6A37}">
      <dgm:prSet/>
      <dgm:spPr/>
      <dgm:t>
        <a:bodyPr/>
        <a:lstStyle/>
        <a:p>
          <a:endParaRPr lang="en-MY"/>
        </a:p>
      </dgm:t>
    </dgm:pt>
    <dgm:pt modelId="{53CD9DB4-12A4-49A5-B63D-FD09D698C79A}">
      <dgm:prSet phldrT="[Text]"/>
      <dgm:spPr>
        <a:solidFill>
          <a:srgbClr val="FFFFFF"/>
        </a:solidFill>
      </dgm:spPr>
      <dgm:t>
        <a:bodyPr/>
        <a:lstStyle/>
        <a:p>
          <a:r>
            <a:rPr lang="en-MY" dirty="0">
              <a:solidFill>
                <a:schemeClr val="tx1"/>
              </a:solidFill>
            </a:rPr>
            <a:t>International Retirement Plans</a:t>
          </a:r>
        </a:p>
      </dgm:t>
    </dgm:pt>
    <dgm:pt modelId="{4D46EED8-ED70-4F39-90ED-B1FC8AED3980}" type="parTrans" cxnId="{09396AE7-2174-4443-B290-C07541F95825}">
      <dgm:prSet/>
      <dgm:spPr/>
      <dgm:t>
        <a:bodyPr/>
        <a:lstStyle/>
        <a:p>
          <a:endParaRPr lang="en-MY"/>
        </a:p>
      </dgm:t>
    </dgm:pt>
    <dgm:pt modelId="{4EBBA1E9-38EA-4385-A41D-2EDF2DB69B57}" type="sibTrans" cxnId="{09396AE7-2174-4443-B290-C07541F95825}">
      <dgm:prSet/>
      <dgm:spPr/>
      <dgm:t>
        <a:bodyPr/>
        <a:lstStyle/>
        <a:p>
          <a:endParaRPr lang="en-MY"/>
        </a:p>
      </dgm:t>
    </dgm:pt>
    <dgm:pt modelId="{54AA76A3-6F56-4C06-A33D-8BF49A89C2A1}">
      <dgm:prSet phldrT="[Text]" custT="1"/>
      <dgm:spPr>
        <a:solidFill>
          <a:srgbClr val="FFFFFF"/>
        </a:solidFill>
        <a:ln w="12700" cap="flat" cmpd="sng" algn="ctr">
          <a:solidFill>
            <a:srgbClr val="FFFFE1">
              <a:hueOff val="0"/>
              <a:satOff val="0"/>
              <a:lumOff val="0"/>
              <a:alphaOff val="0"/>
            </a:srgbClr>
          </a:solidFill>
          <a:prstDash val="solid"/>
          <a:miter lim="800000"/>
        </a:ln>
        <a:effectLst/>
      </dgm:spPr>
      <dgm:t>
        <a:bodyPr spcFirstLastPara="0" vert="horz" wrap="square" lIns="118110" tIns="118110" rIns="118110" bIns="118110" numCol="1" spcCol="1270" anchor="ctr" anchorCtr="0"/>
        <a:lstStyle/>
        <a:p>
          <a:pPr marL="0" lvl="0" indent="0" algn="l" defTabSz="1377950">
            <a:lnSpc>
              <a:spcPct val="90000"/>
            </a:lnSpc>
            <a:spcBef>
              <a:spcPct val="0"/>
            </a:spcBef>
            <a:spcAft>
              <a:spcPct val="35000"/>
            </a:spcAft>
            <a:buNone/>
          </a:pPr>
          <a:r>
            <a:rPr lang="en-MY" sz="3100" kern="1200" dirty="0">
              <a:solidFill>
                <a:srgbClr val="000000"/>
              </a:solidFill>
              <a:latin typeface="Arial"/>
              <a:ea typeface="+mn-ea"/>
              <a:cs typeface="+mn-cs"/>
            </a:rPr>
            <a:t>Components of International Compensation</a:t>
          </a:r>
        </a:p>
      </dgm:t>
    </dgm:pt>
    <dgm:pt modelId="{5E9A3917-59D8-40FD-8325-491FF5AEFEC5}" type="sibTrans" cxnId="{8439ACDD-E0CE-4443-A55B-3A7625F1BE85}">
      <dgm:prSet/>
      <dgm:spPr/>
      <dgm:t>
        <a:bodyPr/>
        <a:lstStyle/>
        <a:p>
          <a:endParaRPr lang="en-MY"/>
        </a:p>
      </dgm:t>
    </dgm:pt>
    <dgm:pt modelId="{707427D2-1F8E-4247-957C-EEBAFE1AABB5}" type="parTrans" cxnId="{8439ACDD-E0CE-4443-A55B-3A7625F1BE85}">
      <dgm:prSet/>
      <dgm:spPr/>
      <dgm:t>
        <a:bodyPr/>
        <a:lstStyle/>
        <a:p>
          <a:endParaRPr lang="en-MY"/>
        </a:p>
      </dgm:t>
    </dgm:pt>
    <dgm:pt modelId="{4C513672-85BD-4BAE-8E87-F0D276B14101}">
      <dgm:prSet phldrT="[Text]" custT="1"/>
      <dgm:spPr>
        <a:solidFill>
          <a:srgbClr val="000000">
            <a:lumMod val="50000"/>
            <a:lumOff val="50000"/>
          </a:srgbClr>
        </a:solidFill>
        <a:ln w="12700" cap="flat" cmpd="sng" algn="ctr">
          <a:solidFill>
            <a:srgbClr val="FFFFE1">
              <a:hueOff val="0"/>
              <a:satOff val="0"/>
              <a:lumOff val="0"/>
              <a:alphaOff val="0"/>
            </a:srgbClr>
          </a:solidFill>
          <a:prstDash val="solid"/>
          <a:miter lim="800000"/>
        </a:ln>
        <a:effectLst/>
      </dgm:spPr>
      <dgm:t>
        <a:bodyPr spcFirstLastPara="0" vert="horz" wrap="square" lIns="118110" tIns="118110" rIns="118110" bIns="118110" numCol="1" spcCol="1270" anchor="ctr" anchorCtr="0"/>
        <a:lstStyle/>
        <a:p>
          <a:pPr marL="0" lvl="0" indent="0" algn="l" defTabSz="1377950">
            <a:lnSpc>
              <a:spcPct val="90000"/>
            </a:lnSpc>
            <a:spcBef>
              <a:spcPct val="0"/>
            </a:spcBef>
            <a:spcAft>
              <a:spcPct val="35000"/>
            </a:spcAft>
            <a:buNone/>
          </a:pPr>
          <a:r>
            <a:rPr lang="en-MY" sz="3100" kern="1200" dirty="0">
              <a:solidFill>
                <a:srgbClr val="FFFFEE"/>
              </a:solidFill>
              <a:latin typeface="Arial"/>
              <a:ea typeface="+mn-ea"/>
              <a:cs typeface="+mn-cs"/>
            </a:rPr>
            <a:t>Tax Reimbursement</a:t>
          </a:r>
        </a:p>
      </dgm:t>
    </dgm:pt>
    <dgm:pt modelId="{459B6EA3-A2F0-43CE-8746-CAD79830BD98}" type="parTrans" cxnId="{21455991-5D9F-4B1D-9657-3E984FCEE3E6}">
      <dgm:prSet/>
      <dgm:spPr/>
      <dgm:t>
        <a:bodyPr/>
        <a:lstStyle/>
        <a:p>
          <a:endParaRPr lang="en-MY"/>
        </a:p>
      </dgm:t>
    </dgm:pt>
    <dgm:pt modelId="{E5C6BA27-8C4C-4946-9C25-ED83BA4EBCE5}" type="sibTrans" cxnId="{21455991-5D9F-4B1D-9657-3E984FCEE3E6}">
      <dgm:prSet/>
      <dgm:spPr/>
      <dgm:t>
        <a:bodyPr/>
        <a:lstStyle/>
        <a:p>
          <a:endParaRPr lang="en-MY"/>
        </a:p>
      </dgm:t>
    </dgm:pt>
    <dgm:pt modelId="{933CC472-8576-48F2-94A3-EFF8045BBD62}">
      <dgm:prSet phldrT="[Text]" custT="1"/>
      <dgm:spPr>
        <a:solidFill>
          <a:srgbClr val="FFFFFF"/>
        </a:solidFill>
        <a:ln w="12700" cap="flat" cmpd="sng" algn="ctr">
          <a:solidFill>
            <a:srgbClr val="FFFFE1">
              <a:hueOff val="0"/>
              <a:satOff val="0"/>
              <a:lumOff val="0"/>
              <a:alphaOff val="0"/>
            </a:srgbClr>
          </a:solidFill>
          <a:prstDash val="solid"/>
          <a:miter lim="800000"/>
        </a:ln>
        <a:effectLst/>
      </dgm:spPr>
      <dgm:t>
        <a:bodyPr spcFirstLastPara="0" vert="horz" wrap="square" lIns="121920" tIns="121920" rIns="121920" bIns="121920" numCol="1" spcCol="1270" anchor="ctr" anchorCtr="0"/>
        <a:lstStyle/>
        <a:p>
          <a:pPr marL="0" lvl="0" indent="0" algn="l" defTabSz="1422400">
            <a:lnSpc>
              <a:spcPct val="90000"/>
            </a:lnSpc>
            <a:spcBef>
              <a:spcPct val="0"/>
            </a:spcBef>
            <a:spcAft>
              <a:spcPct val="35000"/>
            </a:spcAft>
            <a:buNone/>
          </a:pPr>
          <a:r>
            <a:rPr lang="en-MY" sz="3200" kern="1200">
              <a:solidFill>
                <a:srgbClr val="000000"/>
              </a:solidFill>
              <a:latin typeface="Arial"/>
              <a:ea typeface="+mn-ea"/>
              <a:cs typeface="+mn-cs"/>
            </a:rPr>
            <a:t>Purchasing Power Parity </a:t>
          </a:r>
          <a:endParaRPr lang="en-MY" sz="3200" kern="1200" dirty="0">
            <a:solidFill>
              <a:srgbClr val="000000"/>
            </a:solidFill>
            <a:latin typeface="Arial"/>
            <a:ea typeface="+mn-ea"/>
            <a:cs typeface="+mn-cs"/>
          </a:endParaRPr>
        </a:p>
      </dgm:t>
    </dgm:pt>
    <dgm:pt modelId="{383ED4F1-E02D-4EB2-BF5E-1BD064C358E1}" type="parTrans" cxnId="{AC7DB9BB-A009-4377-9FA5-18FD3CCB571F}">
      <dgm:prSet/>
      <dgm:spPr/>
      <dgm:t>
        <a:bodyPr/>
        <a:lstStyle/>
        <a:p>
          <a:endParaRPr lang="en-MY"/>
        </a:p>
      </dgm:t>
    </dgm:pt>
    <dgm:pt modelId="{74BB60C3-AA80-4DC6-948E-AAB1F6F43C29}" type="sibTrans" cxnId="{AC7DB9BB-A009-4377-9FA5-18FD3CCB571F}">
      <dgm:prSet/>
      <dgm:spPr/>
      <dgm:t>
        <a:bodyPr/>
        <a:lstStyle/>
        <a:p>
          <a:endParaRPr lang="en-MY"/>
        </a:p>
      </dgm:t>
    </dgm:pt>
    <dgm:pt modelId="{CC8763B3-4621-4666-B669-3C5BA2A30DBE}" type="pres">
      <dgm:prSet presAssocID="{703D4D02-5513-427D-B6E9-B2E187EE0C3A}" presName="linear" presStyleCnt="0">
        <dgm:presLayoutVars>
          <dgm:animLvl val="lvl"/>
          <dgm:resizeHandles val="exact"/>
        </dgm:presLayoutVars>
      </dgm:prSet>
      <dgm:spPr/>
    </dgm:pt>
    <dgm:pt modelId="{B2F358A6-2EFE-4558-94D7-B86EC5050C91}" type="pres">
      <dgm:prSet presAssocID="{54AA76A3-6F56-4C06-A33D-8BF49A89C2A1}" presName="parentText" presStyleLbl="node1" presStyleIdx="0" presStyleCnt="7" custLinFactNeighborY="-61264">
        <dgm:presLayoutVars>
          <dgm:chMax val="0"/>
          <dgm:bulletEnabled val="1"/>
        </dgm:presLayoutVars>
      </dgm:prSet>
      <dgm:spPr>
        <a:xfrm>
          <a:off x="0" y="66043"/>
          <a:ext cx="7992888" cy="725399"/>
        </a:xfrm>
        <a:prstGeom prst="roundRect">
          <a:avLst/>
        </a:prstGeom>
      </dgm:spPr>
    </dgm:pt>
    <dgm:pt modelId="{D10E9AD5-6E9D-453C-BF76-07F1B701D45A}" type="pres">
      <dgm:prSet presAssocID="{5E9A3917-59D8-40FD-8325-491FF5AEFEC5}" presName="spacer" presStyleCnt="0"/>
      <dgm:spPr/>
    </dgm:pt>
    <dgm:pt modelId="{04765EF5-9D12-4272-82A1-954A0BCA8F51}" type="pres">
      <dgm:prSet presAssocID="{6F996A8B-0DA8-4C7F-A559-FC37973A2FE9}" presName="parentText" presStyleLbl="node1" presStyleIdx="1" presStyleCnt="7" custLinFactNeighborY="27654">
        <dgm:presLayoutVars>
          <dgm:chMax val="0"/>
          <dgm:bulletEnabled val="1"/>
        </dgm:presLayoutVars>
      </dgm:prSet>
      <dgm:spPr>
        <a:xfrm>
          <a:off x="0" y="860922"/>
          <a:ext cx="7992888" cy="752894"/>
        </a:xfrm>
        <a:prstGeom prst="roundRect">
          <a:avLst/>
        </a:prstGeom>
      </dgm:spPr>
    </dgm:pt>
    <dgm:pt modelId="{F469EEAB-D6C4-4819-87AB-16A7C500F8FD}" type="pres">
      <dgm:prSet presAssocID="{E9035AF7-8F94-41FB-A73D-D61692A6D937}" presName="spacer" presStyleCnt="0"/>
      <dgm:spPr/>
    </dgm:pt>
    <dgm:pt modelId="{7650BE21-D677-430A-AB3A-5F36F806E362}" type="pres">
      <dgm:prSet presAssocID="{933CC472-8576-48F2-94A3-EFF8045BBD62}" presName="parentText" presStyleLbl="node1" presStyleIdx="2" presStyleCnt="7" custLinFactNeighborY="63028">
        <dgm:presLayoutVars>
          <dgm:chMax val="0"/>
          <dgm:bulletEnabled val="1"/>
        </dgm:presLayoutVars>
      </dgm:prSet>
      <dgm:spPr>
        <a:xfrm>
          <a:off x="0" y="1764064"/>
          <a:ext cx="7992888" cy="752894"/>
        </a:xfrm>
        <a:prstGeom prst="roundRect">
          <a:avLst/>
        </a:prstGeom>
      </dgm:spPr>
    </dgm:pt>
    <dgm:pt modelId="{3EAD756F-32C7-4D43-8660-8A55878BFF87}" type="pres">
      <dgm:prSet presAssocID="{74BB60C3-AA80-4DC6-948E-AAB1F6F43C29}" presName="spacer" presStyleCnt="0"/>
      <dgm:spPr/>
    </dgm:pt>
    <dgm:pt modelId="{A4A6EE28-BF09-45AA-AD37-2734D801E311}" type="pres">
      <dgm:prSet presAssocID="{DA4DF341-6F7D-4B89-8358-91D99FE4C900}" presName="parentText" presStyleLbl="node1" presStyleIdx="3" presStyleCnt="7">
        <dgm:presLayoutVars>
          <dgm:chMax val="0"/>
          <dgm:bulletEnabled val="1"/>
        </dgm:presLayoutVars>
      </dgm:prSet>
      <dgm:spPr>
        <a:xfrm>
          <a:off x="0" y="2551032"/>
          <a:ext cx="7992888" cy="752894"/>
        </a:xfrm>
        <a:prstGeom prst="roundRect">
          <a:avLst/>
        </a:prstGeom>
      </dgm:spPr>
    </dgm:pt>
    <dgm:pt modelId="{25D89E96-C06F-4A01-A04F-558CA060C5C5}" type="pres">
      <dgm:prSet presAssocID="{B2CF4BD6-F162-401A-BF20-6050B8FFE171}" presName="spacer" presStyleCnt="0"/>
      <dgm:spPr/>
    </dgm:pt>
    <dgm:pt modelId="{FAD12CD3-9380-4204-BE22-1E9130D07FBF}" type="pres">
      <dgm:prSet presAssocID="{4C513672-85BD-4BAE-8E87-F0D276B14101}" presName="parentText" presStyleLbl="node1" presStyleIdx="4" presStyleCnt="7" custLinFactNeighborY="11503">
        <dgm:presLayoutVars>
          <dgm:chMax val="0"/>
          <dgm:bulletEnabled val="1"/>
        </dgm:presLayoutVars>
      </dgm:prSet>
      <dgm:spPr>
        <a:xfrm>
          <a:off x="0" y="3406688"/>
          <a:ext cx="7992888" cy="752894"/>
        </a:xfrm>
        <a:prstGeom prst="roundRect">
          <a:avLst/>
        </a:prstGeom>
      </dgm:spPr>
    </dgm:pt>
    <dgm:pt modelId="{AEF470F5-7663-4361-AAF6-9AD8B67BCDA8}" type="pres">
      <dgm:prSet presAssocID="{E5C6BA27-8C4C-4946-9C25-ED83BA4EBCE5}" presName="spacer" presStyleCnt="0"/>
      <dgm:spPr/>
    </dgm:pt>
    <dgm:pt modelId="{D4009E07-91F3-4DB4-AC12-84087D11945C}" type="pres">
      <dgm:prSet presAssocID="{4AF65FE0-2F36-4F1D-A183-89BF2A75D4BB}" presName="parentText" presStyleLbl="node1" presStyleIdx="5" presStyleCnt="7">
        <dgm:presLayoutVars>
          <dgm:chMax val="0"/>
          <dgm:bulletEnabled val="1"/>
        </dgm:presLayoutVars>
      </dgm:prSet>
      <dgm:spPr/>
    </dgm:pt>
    <dgm:pt modelId="{25024D82-F9E8-4BC7-8BEA-78B33C3A1E76}" type="pres">
      <dgm:prSet presAssocID="{AB4D0581-E63A-45FC-B031-561BFDD66ADA}" presName="spacer" presStyleCnt="0"/>
      <dgm:spPr/>
    </dgm:pt>
    <dgm:pt modelId="{A4FB7172-B5DE-4F7E-9CC0-0CD72EB61434}" type="pres">
      <dgm:prSet presAssocID="{53CD9DB4-12A4-49A5-B63D-FD09D698C79A}" presName="parentText" presStyleLbl="node1" presStyleIdx="6" presStyleCnt="7">
        <dgm:presLayoutVars>
          <dgm:chMax val="0"/>
          <dgm:bulletEnabled val="1"/>
        </dgm:presLayoutVars>
      </dgm:prSet>
      <dgm:spPr/>
    </dgm:pt>
  </dgm:ptLst>
  <dgm:cxnLst>
    <dgm:cxn modelId="{4593DF0A-EFD4-472D-9809-A3619401A154}" type="presOf" srcId="{53CD9DB4-12A4-49A5-B63D-FD09D698C79A}" destId="{A4FB7172-B5DE-4F7E-9CC0-0CD72EB61434}" srcOrd="0" destOrd="0" presId="urn:microsoft.com/office/officeart/2005/8/layout/vList2"/>
    <dgm:cxn modelId="{51C56D21-80FC-426A-9242-A5328CC70A7E}" srcId="{703D4D02-5513-427D-B6E9-B2E187EE0C3A}" destId="{6F996A8B-0DA8-4C7F-A559-FC37973A2FE9}" srcOrd="1" destOrd="0" parTransId="{2CBE4AB1-3A56-4F83-BB37-4E0A2F0BCD4B}" sibTransId="{E9035AF7-8F94-41FB-A73D-D61692A6D937}"/>
    <dgm:cxn modelId="{0776CD26-612F-4C16-A206-CBC85BE84954}" type="presOf" srcId="{DA4DF341-6F7D-4B89-8358-91D99FE4C900}" destId="{A4A6EE28-BF09-45AA-AD37-2734D801E311}" srcOrd="0" destOrd="0" presId="urn:microsoft.com/office/officeart/2005/8/layout/vList2"/>
    <dgm:cxn modelId="{D8E5245F-5877-4C75-AFFC-4398745AE7C0}" type="presOf" srcId="{54AA76A3-6F56-4C06-A33D-8BF49A89C2A1}" destId="{B2F358A6-2EFE-4558-94D7-B86EC5050C91}" srcOrd="0" destOrd="0" presId="urn:microsoft.com/office/officeart/2005/8/layout/vList2"/>
    <dgm:cxn modelId="{E716A953-B5FB-4A87-9999-E57FF3BF03B0}" type="presOf" srcId="{6F996A8B-0DA8-4C7F-A559-FC37973A2FE9}" destId="{04765EF5-9D12-4272-82A1-954A0BCA8F51}" srcOrd="0" destOrd="0" presId="urn:microsoft.com/office/officeart/2005/8/layout/vList2"/>
    <dgm:cxn modelId="{4852AC56-123F-40D5-9C49-3091FB5015A2}" type="presOf" srcId="{4AF65FE0-2F36-4F1D-A183-89BF2A75D4BB}" destId="{D4009E07-91F3-4DB4-AC12-84087D11945C}" srcOrd="0" destOrd="0" presId="urn:microsoft.com/office/officeart/2005/8/layout/vList2"/>
    <dgm:cxn modelId="{1F873C8A-F0C8-4AD6-ABBB-F8E2934D6A37}" srcId="{703D4D02-5513-427D-B6E9-B2E187EE0C3A}" destId="{4AF65FE0-2F36-4F1D-A183-89BF2A75D4BB}" srcOrd="5" destOrd="0" parTransId="{3A1608F3-11C2-4250-95DA-B89899F25A7D}" sibTransId="{AB4D0581-E63A-45FC-B031-561BFDD66ADA}"/>
    <dgm:cxn modelId="{FC24D18C-A953-4B87-8D64-6BB4C06B7DEE}" type="presOf" srcId="{4C513672-85BD-4BAE-8E87-F0D276B14101}" destId="{FAD12CD3-9380-4204-BE22-1E9130D07FBF}" srcOrd="0" destOrd="0" presId="urn:microsoft.com/office/officeart/2005/8/layout/vList2"/>
    <dgm:cxn modelId="{21455991-5D9F-4B1D-9657-3E984FCEE3E6}" srcId="{703D4D02-5513-427D-B6E9-B2E187EE0C3A}" destId="{4C513672-85BD-4BAE-8E87-F0D276B14101}" srcOrd="4" destOrd="0" parTransId="{459B6EA3-A2F0-43CE-8746-CAD79830BD98}" sibTransId="{E5C6BA27-8C4C-4946-9C25-ED83BA4EBCE5}"/>
    <dgm:cxn modelId="{AC7DB9BB-A009-4377-9FA5-18FD3CCB571F}" srcId="{703D4D02-5513-427D-B6E9-B2E187EE0C3A}" destId="{933CC472-8576-48F2-94A3-EFF8045BBD62}" srcOrd="2" destOrd="0" parTransId="{383ED4F1-E02D-4EB2-BF5E-1BD064C358E1}" sibTransId="{74BB60C3-AA80-4DC6-948E-AAB1F6F43C29}"/>
    <dgm:cxn modelId="{87A92DBF-812C-47C9-8DD6-6138E484BBFF}" type="presOf" srcId="{703D4D02-5513-427D-B6E9-B2E187EE0C3A}" destId="{CC8763B3-4621-4666-B669-3C5BA2A30DBE}" srcOrd="0" destOrd="0" presId="urn:microsoft.com/office/officeart/2005/8/layout/vList2"/>
    <dgm:cxn modelId="{8439ACDD-E0CE-4443-A55B-3A7625F1BE85}" srcId="{703D4D02-5513-427D-B6E9-B2E187EE0C3A}" destId="{54AA76A3-6F56-4C06-A33D-8BF49A89C2A1}" srcOrd="0" destOrd="0" parTransId="{707427D2-1F8E-4247-957C-EEBAFE1AABB5}" sibTransId="{5E9A3917-59D8-40FD-8325-491FF5AEFEC5}"/>
    <dgm:cxn modelId="{09396AE7-2174-4443-B290-C07541F95825}" srcId="{703D4D02-5513-427D-B6E9-B2E187EE0C3A}" destId="{53CD9DB4-12A4-49A5-B63D-FD09D698C79A}" srcOrd="6" destOrd="0" parTransId="{4D46EED8-ED70-4F39-90ED-B1FC8AED3980}" sibTransId="{4EBBA1E9-38EA-4385-A41D-2EDF2DB69B57}"/>
    <dgm:cxn modelId="{F2072CEA-3E56-46B1-BFC0-98E5D870EE59}" type="presOf" srcId="{933CC472-8576-48F2-94A3-EFF8045BBD62}" destId="{7650BE21-D677-430A-AB3A-5F36F806E362}" srcOrd="0" destOrd="0" presId="urn:microsoft.com/office/officeart/2005/8/layout/vList2"/>
    <dgm:cxn modelId="{62E653FF-C2EE-4141-A09B-A50E932CB305}" srcId="{703D4D02-5513-427D-B6E9-B2E187EE0C3A}" destId="{DA4DF341-6F7D-4B89-8358-91D99FE4C900}" srcOrd="3" destOrd="0" parTransId="{6D87F9C7-C165-485F-B868-FC92D96A1C8D}" sibTransId="{B2CF4BD6-F162-401A-BF20-6050B8FFE171}"/>
    <dgm:cxn modelId="{6B2EFFE0-4046-4F09-B454-F591F8790795}" type="presParOf" srcId="{CC8763B3-4621-4666-B669-3C5BA2A30DBE}" destId="{B2F358A6-2EFE-4558-94D7-B86EC5050C91}" srcOrd="0" destOrd="0" presId="urn:microsoft.com/office/officeart/2005/8/layout/vList2"/>
    <dgm:cxn modelId="{B1C136A0-6EE1-4F22-A63D-1227854EDBAC}" type="presParOf" srcId="{CC8763B3-4621-4666-B669-3C5BA2A30DBE}" destId="{D10E9AD5-6E9D-453C-BF76-07F1B701D45A}" srcOrd="1" destOrd="0" presId="urn:microsoft.com/office/officeart/2005/8/layout/vList2"/>
    <dgm:cxn modelId="{57F19C51-C8D9-4AAD-92AC-8C48F34D1623}" type="presParOf" srcId="{CC8763B3-4621-4666-B669-3C5BA2A30DBE}" destId="{04765EF5-9D12-4272-82A1-954A0BCA8F51}" srcOrd="2" destOrd="0" presId="urn:microsoft.com/office/officeart/2005/8/layout/vList2"/>
    <dgm:cxn modelId="{ADFCE89C-5407-4DD8-BD13-C7ACA9670A8D}" type="presParOf" srcId="{CC8763B3-4621-4666-B669-3C5BA2A30DBE}" destId="{F469EEAB-D6C4-4819-87AB-16A7C500F8FD}" srcOrd="3" destOrd="0" presId="urn:microsoft.com/office/officeart/2005/8/layout/vList2"/>
    <dgm:cxn modelId="{BB33B37A-9C50-4DAC-ABCB-F1BAC837AACD}" type="presParOf" srcId="{CC8763B3-4621-4666-B669-3C5BA2A30DBE}" destId="{7650BE21-D677-430A-AB3A-5F36F806E362}" srcOrd="4" destOrd="0" presId="urn:microsoft.com/office/officeart/2005/8/layout/vList2"/>
    <dgm:cxn modelId="{85112B5F-F096-485B-978E-A312F0189157}" type="presParOf" srcId="{CC8763B3-4621-4666-B669-3C5BA2A30DBE}" destId="{3EAD756F-32C7-4D43-8660-8A55878BFF87}" srcOrd="5" destOrd="0" presId="urn:microsoft.com/office/officeart/2005/8/layout/vList2"/>
    <dgm:cxn modelId="{36CB0714-4CEC-4141-B761-C7FE0E4BBC7E}" type="presParOf" srcId="{CC8763B3-4621-4666-B669-3C5BA2A30DBE}" destId="{A4A6EE28-BF09-45AA-AD37-2734D801E311}" srcOrd="6" destOrd="0" presId="urn:microsoft.com/office/officeart/2005/8/layout/vList2"/>
    <dgm:cxn modelId="{680C8D22-AB16-4ADB-BA97-3EC0B080EFC8}" type="presParOf" srcId="{CC8763B3-4621-4666-B669-3C5BA2A30DBE}" destId="{25D89E96-C06F-4A01-A04F-558CA060C5C5}" srcOrd="7" destOrd="0" presId="urn:microsoft.com/office/officeart/2005/8/layout/vList2"/>
    <dgm:cxn modelId="{5FA1BA1C-8B13-417A-86C5-2CFDA361DA6D}" type="presParOf" srcId="{CC8763B3-4621-4666-B669-3C5BA2A30DBE}" destId="{FAD12CD3-9380-4204-BE22-1E9130D07FBF}" srcOrd="8" destOrd="0" presId="urn:microsoft.com/office/officeart/2005/8/layout/vList2"/>
    <dgm:cxn modelId="{F80B80BE-546C-4ED8-A2DE-E5E13B063E8E}" type="presParOf" srcId="{CC8763B3-4621-4666-B669-3C5BA2A30DBE}" destId="{AEF470F5-7663-4361-AAF6-9AD8B67BCDA8}" srcOrd="9" destOrd="0" presId="urn:microsoft.com/office/officeart/2005/8/layout/vList2"/>
    <dgm:cxn modelId="{3206A05A-CBCD-466A-A59F-AFD1468CD408}" type="presParOf" srcId="{CC8763B3-4621-4666-B669-3C5BA2A30DBE}" destId="{D4009E07-91F3-4DB4-AC12-84087D11945C}" srcOrd="10" destOrd="0" presId="urn:microsoft.com/office/officeart/2005/8/layout/vList2"/>
    <dgm:cxn modelId="{72603A65-4AA5-4708-BCC3-2DF16A39EF1F}" type="presParOf" srcId="{CC8763B3-4621-4666-B669-3C5BA2A30DBE}" destId="{25024D82-F9E8-4BC7-8BEA-78B33C3A1E76}" srcOrd="11" destOrd="0" presId="urn:microsoft.com/office/officeart/2005/8/layout/vList2"/>
    <dgm:cxn modelId="{7DF71EE0-2123-4478-9AAD-FC9EF8EBBBC7}" type="presParOf" srcId="{CC8763B3-4621-4666-B669-3C5BA2A30DBE}" destId="{A4FB7172-B5DE-4F7E-9CC0-0CD72EB61434}" srcOrd="12"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703D4D02-5513-427D-B6E9-B2E187EE0C3A}"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MY"/>
        </a:p>
      </dgm:t>
    </dgm:pt>
    <dgm:pt modelId="{6F996A8B-0DA8-4C7F-A559-FC37973A2FE9}">
      <dgm:prSet phldrT="[Text]" custT="1"/>
      <dgm:spPr>
        <a:solidFill>
          <a:srgbClr val="FFFFFF"/>
        </a:solidFill>
        <a:ln w="12700" cap="flat" cmpd="sng" algn="ctr">
          <a:solidFill>
            <a:srgbClr val="FFFFE1">
              <a:hueOff val="0"/>
              <a:satOff val="0"/>
              <a:lumOff val="0"/>
              <a:alphaOff val="0"/>
            </a:srgbClr>
          </a:solidFill>
          <a:prstDash val="solid"/>
          <a:miter lim="800000"/>
        </a:ln>
        <a:effectLst/>
      </dgm:spPr>
      <dgm:t>
        <a:bodyPr spcFirstLastPara="0" vert="horz" wrap="square" lIns="121920" tIns="121920" rIns="121920" bIns="121920" numCol="1" spcCol="1270" anchor="ctr" anchorCtr="0"/>
        <a:lstStyle/>
        <a:p>
          <a:pPr marL="0" lvl="0" indent="0" algn="l" defTabSz="1422400">
            <a:lnSpc>
              <a:spcPct val="90000"/>
            </a:lnSpc>
            <a:spcBef>
              <a:spcPct val="0"/>
            </a:spcBef>
            <a:spcAft>
              <a:spcPct val="35000"/>
            </a:spcAft>
            <a:buNone/>
          </a:pPr>
          <a:r>
            <a:rPr lang="en-MY" sz="3200" kern="1200" dirty="0">
              <a:solidFill>
                <a:srgbClr val="000000"/>
              </a:solidFill>
              <a:latin typeface="Arial"/>
              <a:ea typeface="+mn-ea"/>
              <a:cs typeface="+mn-cs"/>
            </a:rPr>
            <a:t>Differential Pay</a:t>
          </a:r>
        </a:p>
      </dgm:t>
    </dgm:pt>
    <dgm:pt modelId="{2CBE4AB1-3A56-4F83-BB37-4E0A2F0BCD4B}" type="parTrans" cxnId="{51C56D21-80FC-426A-9242-A5328CC70A7E}">
      <dgm:prSet/>
      <dgm:spPr/>
      <dgm:t>
        <a:bodyPr/>
        <a:lstStyle/>
        <a:p>
          <a:endParaRPr lang="en-MY"/>
        </a:p>
      </dgm:t>
    </dgm:pt>
    <dgm:pt modelId="{E9035AF7-8F94-41FB-A73D-D61692A6D937}" type="sibTrans" cxnId="{51C56D21-80FC-426A-9242-A5328CC70A7E}">
      <dgm:prSet/>
      <dgm:spPr/>
      <dgm:t>
        <a:bodyPr/>
        <a:lstStyle/>
        <a:p>
          <a:endParaRPr lang="en-MY"/>
        </a:p>
      </dgm:t>
    </dgm:pt>
    <dgm:pt modelId="{DA4DF341-6F7D-4B89-8358-91D99FE4C900}">
      <dgm:prSet phldrT="[Text]" custT="1"/>
      <dgm:spPr>
        <a:solidFill>
          <a:srgbClr val="FFFFFF"/>
        </a:solidFill>
        <a:ln w="12700" cap="flat" cmpd="sng" algn="ctr">
          <a:solidFill>
            <a:srgbClr val="FFFFE1">
              <a:hueOff val="0"/>
              <a:satOff val="0"/>
              <a:lumOff val="0"/>
              <a:alphaOff val="0"/>
            </a:srgbClr>
          </a:solidFill>
          <a:prstDash val="solid"/>
          <a:miter lim="800000"/>
        </a:ln>
        <a:effectLst/>
      </dgm:spPr>
      <dgm:t>
        <a:bodyPr spcFirstLastPara="0" vert="horz" wrap="square" lIns="121920" tIns="121920" rIns="121920" bIns="121920" numCol="1" spcCol="1270" anchor="ctr" anchorCtr="0"/>
        <a:lstStyle/>
        <a:p>
          <a:pPr marL="0" lvl="0" indent="0" algn="l" defTabSz="1422400">
            <a:lnSpc>
              <a:spcPct val="90000"/>
            </a:lnSpc>
            <a:spcBef>
              <a:spcPct val="0"/>
            </a:spcBef>
            <a:spcAft>
              <a:spcPct val="35000"/>
            </a:spcAft>
            <a:buNone/>
          </a:pPr>
          <a:r>
            <a:rPr lang="en-MY" sz="3200" kern="1200" dirty="0">
              <a:solidFill>
                <a:srgbClr val="000000"/>
              </a:solidFill>
              <a:latin typeface="Arial"/>
              <a:ea typeface="+mn-ea"/>
              <a:cs typeface="+mn-cs"/>
            </a:rPr>
            <a:t>Approaches of Expat Compensation</a:t>
          </a:r>
        </a:p>
      </dgm:t>
    </dgm:pt>
    <dgm:pt modelId="{6D87F9C7-C165-485F-B868-FC92D96A1C8D}" type="parTrans" cxnId="{62E653FF-C2EE-4141-A09B-A50E932CB305}">
      <dgm:prSet/>
      <dgm:spPr/>
      <dgm:t>
        <a:bodyPr/>
        <a:lstStyle/>
        <a:p>
          <a:endParaRPr lang="en-MY"/>
        </a:p>
      </dgm:t>
    </dgm:pt>
    <dgm:pt modelId="{B2CF4BD6-F162-401A-BF20-6050B8FFE171}" type="sibTrans" cxnId="{62E653FF-C2EE-4141-A09B-A50E932CB305}">
      <dgm:prSet/>
      <dgm:spPr/>
      <dgm:t>
        <a:bodyPr/>
        <a:lstStyle/>
        <a:p>
          <a:endParaRPr lang="en-MY"/>
        </a:p>
      </dgm:t>
    </dgm:pt>
    <dgm:pt modelId="{4AF65FE0-2F36-4F1D-A183-89BF2A75D4BB}">
      <dgm:prSet phldrT="[Text]" custT="1"/>
      <dgm:spPr>
        <a:solidFill>
          <a:srgbClr val="000000">
            <a:lumMod val="50000"/>
            <a:lumOff val="50000"/>
          </a:srgbClr>
        </a:solidFill>
        <a:ln w="12700" cap="flat" cmpd="sng" algn="ctr">
          <a:solidFill>
            <a:srgbClr val="FFFFE1">
              <a:hueOff val="0"/>
              <a:satOff val="0"/>
              <a:lumOff val="0"/>
              <a:alphaOff val="0"/>
            </a:srgbClr>
          </a:solidFill>
          <a:prstDash val="solid"/>
          <a:miter lim="800000"/>
        </a:ln>
        <a:effectLst/>
      </dgm:spPr>
      <dgm:t>
        <a:bodyPr spcFirstLastPara="0" vert="horz" wrap="square" lIns="118110" tIns="118110" rIns="118110" bIns="118110" numCol="1" spcCol="1270" anchor="ctr" anchorCtr="0"/>
        <a:lstStyle/>
        <a:p>
          <a:pPr marL="0" lvl="0" indent="0" algn="l" defTabSz="1377950">
            <a:lnSpc>
              <a:spcPct val="90000"/>
            </a:lnSpc>
            <a:spcBef>
              <a:spcPct val="0"/>
            </a:spcBef>
            <a:spcAft>
              <a:spcPct val="35000"/>
            </a:spcAft>
            <a:buNone/>
          </a:pPr>
          <a:r>
            <a:rPr lang="en-MY" sz="3100" kern="1200" dirty="0">
              <a:solidFill>
                <a:srgbClr val="FFFFEE"/>
              </a:solidFill>
              <a:latin typeface="Arial"/>
              <a:ea typeface="+mn-ea"/>
              <a:cs typeface="+mn-cs"/>
            </a:rPr>
            <a:t>Totalization Agreement and Tax Treaty</a:t>
          </a:r>
        </a:p>
      </dgm:t>
    </dgm:pt>
    <dgm:pt modelId="{3A1608F3-11C2-4250-95DA-B89899F25A7D}" type="parTrans" cxnId="{1F873C8A-F0C8-4AD6-ABBB-F8E2934D6A37}">
      <dgm:prSet/>
      <dgm:spPr/>
      <dgm:t>
        <a:bodyPr/>
        <a:lstStyle/>
        <a:p>
          <a:endParaRPr lang="en-MY"/>
        </a:p>
      </dgm:t>
    </dgm:pt>
    <dgm:pt modelId="{AB4D0581-E63A-45FC-B031-561BFDD66ADA}" type="sibTrans" cxnId="{1F873C8A-F0C8-4AD6-ABBB-F8E2934D6A37}">
      <dgm:prSet/>
      <dgm:spPr/>
      <dgm:t>
        <a:bodyPr/>
        <a:lstStyle/>
        <a:p>
          <a:endParaRPr lang="en-MY"/>
        </a:p>
      </dgm:t>
    </dgm:pt>
    <dgm:pt modelId="{53CD9DB4-12A4-49A5-B63D-FD09D698C79A}">
      <dgm:prSet phldrT="[Text]"/>
      <dgm:spPr>
        <a:solidFill>
          <a:srgbClr val="FFFFFF"/>
        </a:solidFill>
      </dgm:spPr>
      <dgm:t>
        <a:bodyPr/>
        <a:lstStyle/>
        <a:p>
          <a:r>
            <a:rPr lang="en-MY" dirty="0">
              <a:solidFill>
                <a:schemeClr val="tx1"/>
              </a:solidFill>
            </a:rPr>
            <a:t>International Retirement Plans</a:t>
          </a:r>
        </a:p>
      </dgm:t>
    </dgm:pt>
    <dgm:pt modelId="{4D46EED8-ED70-4F39-90ED-B1FC8AED3980}" type="parTrans" cxnId="{09396AE7-2174-4443-B290-C07541F95825}">
      <dgm:prSet/>
      <dgm:spPr/>
      <dgm:t>
        <a:bodyPr/>
        <a:lstStyle/>
        <a:p>
          <a:endParaRPr lang="en-MY"/>
        </a:p>
      </dgm:t>
    </dgm:pt>
    <dgm:pt modelId="{4EBBA1E9-38EA-4385-A41D-2EDF2DB69B57}" type="sibTrans" cxnId="{09396AE7-2174-4443-B290-C07541F95825}">
      <dgm:prSet/>
      <dgm:spPr/>
      <dgm:t>
        <a:bodyPr/>
        <a:lstStyle/>
        <a:p>
          <a:endParaRPr lang="en-MY"/>
        </a:p>
      </dgm:t>
    </dgm:pt>
    <dgm:pt modelId="{54AA76A3-6F56-4C06-A33D-8BF49A89C2A1}">
      <dgm:prSet phldrT="[Text]" custT="1"/>
      <dgm:spPr>
        <a:solidFill>
          <a:srgbClr val="FFFFFF"/>
        </a:solidFill>
        <a:ln w="12700" cap="flat" cmpd="sng" algn="ctr">
          <a:solidFill>
            <a:srgbClr val="FFFFE1">
              <a:hueOff val="0"/>
              <a:satOff val="0"/>
              <a:lumOff val="0"/>
              <a:alphaOff val="0"/>
            </a:srgbClr>
          </a:solidFill>
          <a:prstDash val="solid"/>
          <a:miter lim="800000"/>
        </a:ln>
        <a:effectLst/>
      </dgm:spPr>
      <dgm:t>
        <a:bodyPr spcFirstLastPara="0" vert="horz" wrap="square" lIns="118110" tIns="118110" rIns="118110" bIns="118110" numCol="1" spcCol="1270" anchor="ctr" anchorCtr="0"/>
        <a:lstStyle/>
        <a:p>
          <a:pPr marL="0" lvl="0" indent="0" algn="l" defTabSz="1377950">
            <a:lnSpc>
              <a:spcPct val="90000"/>
            </a:lnSpc>
            <a:spcBef>
              <a:spcPct val="0"/>
            </a:spcBef>
            <a:spcAft>
              <a:spcPct val="35000"/>
            </a:spcAft>
            <a:buNone/>
          </a:pPr>
          <a:r>
            <a:rPr lang="en-MY" sz="3100" kern="1200" dirty="0">
              <a:solidFill>
                <a:srgbClr val="000000"/>
              </a:solidFill>
              <a:latin typeface="Arial"/>
              <a:ea typeface="+mn-ea"/>
              <a:cs typeface="+mn-cs"/>
            </a:rPr>
            <a:t>Components of International Compensation</a:t>
          </a:r>
        </a:p>
      </dgm:t>
    </dgm:pt>
    <dgm:pt modelId="{5E9A3917-59D8-40FD-8325-491FF5AEFEC5}" type="sibTrans" cxnId="{8439ACDD-E0CE-4443-A55B-3A7625F1BE85}">
      <dgm:prSet/>
      <dgm:spPr/>
      <dgm:t>
        <a:bodyPr/>
        <a:lstStyle/>
        <a:p>
          <a:endParaRPr lang="en-MY"/>
        </a:p>
      </dgm:t>
    </dgm:pt>
    <dgm:pt modelId="{707427D2-1F8E-4247-957C-EEBAFE1AABB5}" type="parTrans" cxnId="{8439ACDD-E0CE-4443-A55B-3A7625F1BE85}">
      <dgm:prSet/>
      <dgm:spPr/>
      <dgm:t>
        <a:bodyPr/>
        <a:lstStyle/>
        <a:p>
          <a:endParaRPr lang="en-MY"/>
        </a:p>
      </dgm:t>
    </dgm:pt>
    <dgm:pt modelId="{4C513672-85BD-4BAE-8E87-F0D276B14101}">
      <dgm:prSet phldrT="[Text]" custT="1"/>
      <dgm:spPr>
        <a:solidFill>
          <a:srgbClr val="FFFFFF"/>
        </a:solidFill>
        <a:ln w="12700" cap="flat" cmpd="sng" algn="ctr">
          <a:solidFill>
            <a:srgbClr val="FFFFE1">
              <a:hueOff val="0"/>
              <a:satOff val="0"/>
              <a:lumOff val="0"/>
              <a:alphaOff val="0"/>
            </a:srgbClr>
          </a:solidFill>
          <a:prstDash val="solid"/>
          <a:miter lim="800000"/>
        </a:ln>
        <a:effectLst/>
      </dgm:spPr>
      <dgm:t>
        <a:bodyPr spcFirstLastPara="0" vert="horz" wrap="square" lIns="121920" tIns="121920" rIns="121920" bIns="121920" numCol="1" spcCol="1270" anchor="ctr" anchorCtr="0"/>
        <a:lstStyle/>
        <a:p>
          <a:pPr marL="0" lvl="0" indent="0" algn="l" defTabSz="1422400">
            <a:lnSpc>
              <a:spcPct val="90000"/>
            </a:lnSpc>
            <a:spcBef>
              <a:spcPct val="0"/>
            </a:spcBef>
            <a:spcAft>
              <a:spcPct val="35000"/>
            </a:spcAft>
            <a:buNone/>
          </a:pPr>
          <a:r>
            <a:rPr lang="en-MY" sz="3200" kern="1200" dirty="0">
              <a:solidFill>
                <a:srgbClr val="000000"/>
              </a:solidFill>
              <a:latin typeface="Arial"/>
              <a:ea typeface="+mn-ea"/>
              <a:cs typeface="+mn-cs"/>
            </a:rPr>
            <a:t>Tax Reimbursement</a:t>
          </a:r>
        </a:p>
      </dgm:t>
    </dgm:pt>
    <dgm:pt modelId="{459B6EA3-A2F0-43CE-8746-CAD79830BD98}" type="parTrans" cxnId="{21455991-5D9F-4B1D-9657-3E984FCEE3E6}">
      <dgm:prSet/>
      <dgm:spPr/>
      <dgm:t>
        <a:bodyPr/>
        <a:lstStyle/>
        <a:p>
          <a:endParaRPr lang="en-MY"/>
        </a:p>
      </dgm:t>
    </dgm:pt>
    <dgm:pt modelId="{E5C6BA27-8C4C-4946-9C25-ED83BA4EBCE5}" type="sibTrans" cxnId="{21455991-5D9F-4B1D-9657-3E984FCEE3E6}">
      <dgm:prSet/>
      <dgm:spPr/>
      <dgm:t>
        <a:bodyPr/>
        <a:lstStyle/>
        <a:p>
          <a:endParaRPr lang="en-MY"/>
        </a:p>
      </dgm:t>
    </dgm:pt>
    <dgm:pt modelId="{933CC472-8576-48F2-94A3-EFF8045BBD62}">
      <dgm:prSet phldrT="[Text]" custT="1"/>
      <dgm:spPr>
        <a:solidFill>
          <a:srgbClr val="FFFFFF"/>
        </a:solidFill>
        <a:ln w="12700" cap="flat" cmpd="sng" algn="ctr">
          <a:solidFill>
            <a:srgbClr val="FFFFE1">
              <a:hueOff val="0"/>
              <a:satOff val="0"/>
              <a:lumOff val="0"/>
              <a:alphaOff val="0"/>
            </a:srgbClr>
          </a:solidFill>
          <a:prstDash val="solid"/>
          <a:miter lim="800000"/>
        </a:ln>
        <a:effectLst/>
      </dgm:spPr>
      <dgm:t>
        <a:bodyPr spcFirstLastPara="0" vert="horz" wrap="square" lIns="121920" tIns="121920" rIns="121920" bIns="121920" numCol="1" spcCol="1270" anchor="ctr" anchorCtr="0"/>
        <a:lstStyle/>
        <a:p>
          <a:pPr marL="0" lvl="0" indent="0" algn="l" defTabSz="1422400">
            <a:lnSpc>
              <a:spcPct val="90000"/>
            </a:lnSpc>
            <a:spcBef>
              <a:spcPct val="0"/>
            </a:spcBef>
            <a:spcAft>
              <a:spcPct val="35000"/>
            </a:spcAft>
            <a:buNone/>
          </a:pPr>
          <a:r>
            <a:rPr lang="en-MY" sz="3200" kern="1200">
              <a:solidFill>
                <a:srgbClr val="000000"/>
              </a:solidFill>
              <a:latin typeface="Arial"/>
              <a:ea typeface="+mn-ea"/>
              <a:cs typeface="+mn-cs"/>
            </a:rPr>
            <a:t>Purchasing Power Parity </a:t>
          </a:r>
          <a:endParaRPr lang="en-MY" sz="3200" kern="1200" dirty="0">
            <a:solidFill>
              <a:srgbClr val="000000"/>
            </a:solidFill>
            <a:latin typeface="Arial"/>
            <a:ea typeface="+mn-ea"/>
            <a:cs typeface="+mn-cs"/>
          </a:endParaRPr>
        </a:p>
      </dgm:t>
    </dgm:pt>
    <dgm:pt modelId="{383ED4F1-E02D-4EB2-BF5E-1BD064C358E1}" type="parTrans" cxnId="{AC7DB9BB-A009-4377-9FA5-18FD3CCB571F}">
      <dgm:prSet/>
      <dgm:spPr/>
      <dgm:t>
        <a:bodyPr/>
        <a:lstStyle/>
        <a:p>
          <a:endParaRPr lang="en-MY"/>
        </a:p>
      </dgm:t>
    </dgm:pt>
    <dgm:pt modelId="{74BB60C3-AA80-4DC6-948E-AAB1F6F43C29}" type="sibTrans" cxnId="{AC7DB9BB-A009-4377-9FA5-18FD3CCB571F}">
      <dgm:prSet/>
      <dgm:spPr/>
      <dgm:t>
        <a:bodyPr/>
        <a:lstStyle/>
        <a:p>
          <a:endParaRPr lang="en-MY"/>
        </a:p>
      </dgm:t>
    </dgm:pt>
    <dgm:pt modelId="{CC8763B3-4621-4666-B669-3C5BA2A30DBE}" type="pres">
      <dgm:prSet presAssocID="{703D4D02-5513-427D-B6E9-B2E187EE0C3A}" presName="linear" presStyleCnt="0">
        <dgm:presLayoutVars>
          <dgm:animLvl val="lvl"/>
          <dgm:resizeHandles val="exact"/>
        </dgm:presLayoutVars>
      </dgm:prSet>
      <dgm:spPr/>
    </dgm:pt>
    <dgm:pt modelId="{B2F358A6-2EFE-4558-94D7-B86EC5050C91}" type="pres">
      <dgm:prSet presAssocID="{54AA76A3-6F56-4C06-A33D-8BF49A89C2A1}" presName="parentText" presStyleLbl="node1" presStyleIdx="0" presStyleCnt="7" custLinFactNeighborY="-61264">
        <dgm:presLayoutVars>
          <dgm:chMax val="0"/>
          <dgm:bulletEnabled val="1"/>
        </dgm:presLayoutVars>
      </dgm:prSet>
      <dgm:spPr>
        <a:xfrm>
          <a:off x="0" y="66043"/>
          <a:ext cx="7992888" cy="725399"/>
        </a:xfrm>
        <a:prstGeom prst="roundRect">
          <a:avLst/>
        </a:prstGeom>
      </dgm:spPr>
    </dgm:pt>
    <dgm:pt modelId="{D10E9AD5-6E9D-453C-BF76-07F1B701D45A}" type="pres">
      <dgm:prSet presAssocID="{5E9A3917-59D8-40FD-8325-491FF5AEFEC5}" presName="spacer" presStyleCnt="0"/>
      <dgm:spPr/>
    </dgm:pt>
    <dgm:pt modelId="{04765EF5-9D12-4272-82A1-954A0BCA8F51}" type="pres">
      <dgm:prSet presAssocID="{6F996A8B-0DA8-4C7F-A559-FC37973A2FE9}" presName="parentText" presStyleLbl="node1" presStyleIdx="1" presStyleCnt="7" custLinFactNeighborY="27654">
        <dgm:presLayoutVars>
          <dgm:chMax val="0"/>
          <dgm:bulletEnabled val="1"/>
        </dgm:presLayoutVars>
      </dgm:prSet>
      <dgm:spPr>
        <a:xfrm>
          <a:off x="0" y="860922"/>
          <a:ext cx="7992888" cy="752894"/>
        </a:xfrm>
        <a:prstGeom prst="roundRect">
          <a:avLst/>
        </a:prstGeom>
      </dgm:spPr>
    </dgm:pt>
    <dgm:pt modelId="{F469EEAB-D6C4-4819-87AB-16A7C500F8FD}" type="pres">
      <dgm:prSet presAssocID="{E9035AF7-8F94-41FB-A73D-D61692A6D937}" presName="spacer" presStyleCnt="0"/>
      <dgm:spPr/>
    </dgm:pt>
    <dgm:pt modelId="{7650BE21-D677-430A-AB3A-5F36F806E362}" type="pres">
      <dgm:prSet presAssocID="{933CC472-8576-48F2-94A3-EFF8045BBD62}" presName="parentText" presStyleLbl="node1" presStyleIdx="2" presStyleCnt="7" custLinFactNeighborY="63028">
        <dgm:presLayoutVars>
          <dgm:chMax val="0"/>
          <dgm:bulletEnabled val="1"/>
        </dgm:presLayoutVars>
      </dgm:prSet>
      <dgm:spPr>
        <a:xfrm>
          <a:off x="0" y="1764064"/>
          <a:ext cx="7992888" cy="752894"/>
        </a:xfrm>
        <a:prstGeom prst="roundRect">
          <a:avLst/>
        </a:prstGeom>
      </dgm:spPr>
    </dgm:pt>
    <dgm:pt modelId="{3EAD756F-32C7-4D43-8660-8A55878BFF87}" type="pres">
      <dgm:prSet presAssocID="{74BB60C3-AA80-4DC6-948E-AAB1F6F43C29}" presName="spacer" presStyleCnt="0"/>
      <dgm:spPr/>
    </dgm:pt>
    <dgm:pt modelId="{A4A6EE28-BF09-45AA-AD37-2734D801E311}" type="pres">
      <dgm:prSet presAssocID="{DA4DF341-6F7D-4B89-8358-91D99FE4C900}" presName="parentText" presStyleLbl="node1" presStyleIdx="3" presStyleCnt="7">
        <dgm:presLayoutVars>
          <dgm:chMax val="0"/>
          <dgm:bulletEnabled val="1"/>
        </dgm:presLayoutVars>
      </dgm:prSet>
      <dgm:spPr>
        <a:xfrm>
          <a:off x="0" y="2551032"/>
          <a:ext cx="7992888" cy="752894"/>
        </a:xfrm>
        <a:prstGeom prst="roundRect">
          <a:avLst/>
        </a:prstGeom>
      </dgm:spPr>
    </dgm:pt>
    <dgm:pt modelId="{25D89E96-C06F-4A01-A04F-558CA060C5C5}" type="pres">
      <dgm:prSet presAssocID="{B2CF4BD6-F162-401A-BF20-6050B8FFE171}" presName="spacer" presStyleCnt="0"/>
      <dgm:spPr/>
    </dgm:pt>
    <dgm:pt modelId="{FAD12CD3-9380-4204-BE22-1E9130D07FBF}" type="pres">
      <dgm:prSet presAssocID="{4C513672-85BD-4BAE-8E87-F0D276B14101}" presName="parentText" presStyleLbl="node1" presStyleIdx="4" presStyleCnt="7" custLinFactNeighborY="11503">
        <dgm:presLayoutVars>
          <dgm:chMax val="0"/>
          <dgm:bulletEnabled val="1"/>
        </dgm:presLayoutVars>
      </dgm:prSet>
      <dgm:spPr>
        <a:xfrm>
          <a:off x="0" y="3406688"/>
          <a:ext cx="7992888" cy="752894"/>
        </a:xfrm>
        <a:prstGeom prst="roundRect">
          <a:avLst/>
        </a:prstGeom>
      </dgm:spPr>
    </dgm:pt>
    <dgm:pt modelId="{AEF470F5-7663-4361-AAF6-9AD8B67BCDA8}" type="pres">
      <dgm:prSet presAssocID="{E5C6BA27-8C4C-4946-9C25-ED83BA4EBCE5}" presName="spacer" presStyleCnt="0"/>
      <dgm:spPr/>
    </dgm:pt>
    <dgm:pt modelId="{D4009E07-91F3-4DB4-AC12-84087D11945C}" type="pres">
      <dgm:prSet presAssocID="{4AF65FE0-2F36-4F1D-A183-89BF2A75D4BB}" presName="parentText" presStyleLbl="node1" presStyleIdx="5" presStyleCnt="7">
        <dgm:presLayoutVars>
          <dgm:chMax val="0"/>
          <dgm:bulletEnabled val="1"/>
        </dgm:presLayoutVars>
      </dgm:prSet>
      <dgm:spPr>
        <a:xfrm>
          <a:off x="0" y="4241142"/>
          <a:ext cx="7992888" cy="752894"/>
        </a:xfrm>
        <a:prstGeom prst="roundRect">
          <a:avLst/>
        </a:prstGeom>
      </dgm:spPr>
    </dgm:pt>
    <dgm:pt modelId="{25024D82-F9E8-4BC7-8BEA-78B33C3A1E76}" type="pres">
      <dgm:prSet presAssocID="{AB4D0581-E63A-45FC-B031-561BFDD66ADA}" presName="spacer" presStyleCnt="0"/>
      <dgm:spPr/>
    </dgm:pt>
    <dgm:pt modelId="{A4FB7172-B5DE-4F7E-9CC0-0CD72EB61434}" type="pres">
      <dgm:prSet presAssocID="{53CD9DB4-12A4-49A5-B63D-FD09D698C79A}" presName="parentText" presStyleLbl="node1" presStyleIdx="6" presStyleCnt="7">
        <dgm:presLayoutVars>
          <dgm:chMax val="0"/>
          <dgm:bulletEnabled val="1"/>
        </dgm:presLayoutVars>
      </dgm:prSet>
      <dgm:spPr/>
    </dgm:pt>
  </dgm:ptLst>
  <dgm:cxnLst>
    <dgm:cxn modelId="{4593DF0A-EFD4-472D-9809-A3619401A154}" type="presOf" srcId="{53CD9DB4-12A4-49A5-B63D-FD09D698C79A}" destId="{A4FB7172-B5DE-4F7E-9CC0-0CD72EB61434}" srcOrd="0" destOrd="0" presId="urn:microsoft.com/office/officeart/2005/8/layout/vList2"/>
    <dgm:cxn modelId="{51C56D21-80FC-426A-9242-A5328CC70A7E}" srcId="{703D4D02-5513-427D-B6E9-B2E187EE0C3A}" destId="{6F996A8B-0DA8-4C7F-A559-FC37973A2FE9}" srcOrd="1" destOrd="0" parTransId="{2CBE4AB1-3A56-4F83-BB37-4E0A2F0BCD4B}" sibTransId="{E9035AF7-8F94-41FB-A73D-D61692A6D937}"/>
    <dgm:cxn modelId="{0776CD26-612F-4C16-A206-CBC85BE84954}" type="presOf" srcId="{DA4DF341-6F7D-4B89-8358-91D99FE4C900}" destId="{A4A6EE28-BF09-45AA-AD37-2734D801E311}" srcOrd="0" destOrd="0" presId="urn:microsoft.com/office/officeart/2005/8/layout/vList2"/>
    <dgm:cxn modelId="{D8E5245F-5877-4C75-AFFC-4398745AE7C0}" type="presOf" srcId="{54AA76A3-6F56-4C06-A33D-8BF49A89C2A1}" destId="{B2F358A6-2EFE-4558-94D7-B86EC5050C91}" srcOrd="0" destOrd="0" presId="urn:microsoft.com/office/officeart/2005/8/layout/vList2"/>
    <dgm:cxn modelId="{E716A953-B5FB-4A87-9999-E57FF3BF03B0}" type="presOf" srcId="{6F996A8B-0DA8-4C7F-A559-FC37973A2FE9}" destId="{04765EF5-9D12-4272-82A1-954A0BCA8F51}" srcOrd="0" destOrd="0" presId="urn:microsoft.com/office/officeart/2005/8/layout/vList2"/>
    <dgm:cxn modelId="{4852AC56-123F-40D5-9C49-3091FB5015A2}" type="presOf" srcId="{4AF65FE0-2F36-4F1D-A183-89BF2A75D4BB}" destId="{D4009E07-91F3-4DB4-AC12-84087D11945C}" srcOrd="0" destOrd="0" presId="urn:microsoft.com/office/officeart/2005/8/layout/vList2"/>
    <dgm:cxn modelId="{1F873C8A-F0C8-4AD6-ABBB-F8E2934D6A37}" srcId="{703D4D02-5513-427D-B6E9-B2E187EE0C3A}" destId="{4AF65FE0-2F36-4F1D-A183-89BF2A75D4BB}" srcOrd="5" destOrd="0" parTransId="{3A1608F3-11C2-4250-95DA-B89899F25A7D}" sibTransId="{AB4D0581-E63A-45FC-B031-561BFDD66ADA}"/>
    <dgm:cxn modelId="{FC24D18C-A953-4B87-8D64-6BB4C06B7DEE}" type="presOf" srcId="{4C513672-85BD-4BAE-8E87-F0D276B14101}" destId="{FAD12CD3-9380-4204-BE22-1E9130D07FBF}" srcOrd="0" destOrd="0" presId="urn:microsoft.com/office/officeart/2005/8/layout/vList2"/>
    <dgm:cxn modelId="{21455991-5D9F-4B1D-9657-3E984FCEE3E6}" srcId="{703D4D02-5513-427D-B6E9-B2E187EE0C3A}" destId="{4C513672-85BD-4BAE-8E87-F0D276B14101}" srcOrd="4" destOrd="0" parTransId="{459B6EA3-A2F0-43CE-8746-CAD79830BD98}" sibTransId="{E5C6BA27-8C4C-4946-9C25-ED83BA4EBCE5}"/>
    <dgm:cxn modelId="{AC7DB9BB-A009-4377-9FA5-18FD3CCB571F}" srcId="{703D4D02-5513-427D-B6E9-B2E187EE0C3A}" destId="{933CC472-8576-48F2-94A3-EFF8045BBD62}" srcOrd="2" destOrd="0" parTransId="{383ED4F1-E02D-4EB2-BF5E-1BD064C358E1}" sibTransId="{74BB60C3-AA80-4DC6-948E-AAB1F6F43C29}"/>
    <dgm:cxn modelId="{87A92DBF-812C-47C9-8DD6-6138E484BBFF}" type="presOf" srcId="{703D4D02-5513-427D-B6E9-B2E187EE0C3A}" destId="{CC8763B3-4621-4666-B669-3C5BA2A30DBE}" srcOrd="0" destOrd="0" presId="urn:microsoft.com/office/officeart/2005/8/layout/vList2"/>
    <dgm:cxn modelId="{8439ACDD-E0CE-4443-A55B-3A7625F1BE85}" srcId="{703D4D02-5513-427D-B6E9-B2E187EE0C3A}" destId="{54AA76A3-6F56-4C06-A33D-8BF49A89C2A1}" srcOrd="0" destOrd="0" parTransId="{707427D2-1F8E-4247-957C-EEBAFE1AABB5}" sibTransId="{5E9A3917-59D8-40FD-8325-491FF5AEFEC5}"/>
    <dgm:cxn modelId="{09396AE7-2174-4443-B290-C07541F95825}" srcId="{703D4D02-5513-427D-B6E9-B2E187EE0C3A}" destId="{53CD9DB4-12A4-49A5-B63D-FD09D698C79A}" srcOrd="6" destOrd="0" parTransId="{4D46EED8-ED70-4F39-90ED-B1FC8AED3980}" sibTransId="{4EBBA1E9-38EA-4385-A41D-2EDF2DB69B57}"/>
    <dgm:cxn modelId="{F2072CEA-3E56-46B1-BFC0-98E5D870EE59}" type="presOf" srcId="{933CC472-8576-48F2-94A3-EFF8045BBD62}" destId="{7650BE21-D677-430A-AB3A-5F36F806E362}" srcOrd="0" destOrd="0" presId="urn:microsoft.com/office/officeart/2005/8/layout/vList2"/>
    <dgm:cxn modelId="{62E653FF-C2EE-4141-A09B-A50E932CB305}" srcId="{703D4D02-5513-427D-B6E9-B2E187EE0C3A}" destId="{DA4DF341-6F7D-4B89-8358-91D99FE4C900}" srcOrd="3" destOrd="0" parTransId="{6D87F9C7-C165-485F-B868-FC92D96A1C8D}" sibTransId="{B2CF4BD6-F162-401A-BF20-6050B8FFE171}"/>
    <dgm:cxn modelId="{6B2EFFE0-4046-4F09-B454-F591F8790795}" type="presParOf" srcId="{CC8763B3-4621-4666-B669-3C5BA2A30DBE}" destId="{B2F358A6-2EFE-4558-94D7-B86EC5050C91}" srcOrd="0" destOrd="0" presId="urn:microsoft.com/office/officeart/2005/8/layout/vList2"/>
    <dgm:cxn modelId="{B1C136A0-6EE1-4F22-A63D-1227854EDBAC}" type="presParOf" srcId="{CC8763B3-4621-4666-B669-3C5BA2A30DBE}" destId="{D10E9AD5-6E9D-453C-BF76-07F1B701D45A}" srcOrd="1" destOrd="0" presId="urn:microsoft.com/office/officeart/2005/8/layout/vList2"/>
    <dgm:cxn modelId="{57F19C51-C8D9-4AAD-92AC-8C48F34D1623}" type="presParOf" srcId="{CC8763B3-4621-4666-B669-3C5BA2A30DBE}" destId="{04765EF5-9D12-4272-82A1-954A0BCA8F51}" srcOrd="2" destOrd="0" presId="urn:microsoft.com/office/officeart/2005/8/layout/vList2"/>
    <dgm:cxn modelId="{ADFCE89C-5407-4DD8-BD13-C7ACA9670A8D}" type="presParOf" srcId="{CC8763B3-4621-4666-B669-3C5BA2A30DBE}" destId="{F469EEAB-D6C4-4819-87AB-16A7C500F8FD}" srcOrd="3" destOrd="0" presId="urn:microsoft.com/office/officeart/2005/8/layout/vList2"/>
    <dgm:cxn modelId="{BB33B37A-9C50-4DAC-ABCB-F1BAC837AACD}" type="presParOf" srcId="{CC8763B3-4621-4666-B669-3C5BA2A30DBE}" destId="{7650BE21-D677-430A-AB3A-5F36F806E362}" srcOrd="4" destOrd="0" presId="urn:microsoft.com/office/officeart/2005/8/layout/vList2"/>
    <dgm:cxn modelId="{85112B5F-F096-485B-978E-A312F0189157}" type="presParOf" srcId="{CC8763B3-4621-4666-B669-3C5BA2A30DBE}" destId="{3EAD756F-32C7-4D43-8660-8A55878BFF87}" srcOrd="5" destOrd="0" presId="urn:microsoft.com/office/officeart/2005/8/layout/vList2"/>
    <dgm:cxn modelId="{36CB0714-4CEC-4141-B761-C7FE0E4BBC7E}" type="presParOf" srcId="{CC8763B3-4621-4666-B669-3C5BA2A30DBE}" destId="{A4A6EE28-BF09-45AA-AD37-2734D801E311}" srcOrd="6" destOrd="0" presId="urn:microsoft.com/office/officeart/2005/8/layout/vList2"/>
    <dgm:cxn modelId="{680C8D22-AB16-4ADB-BA97-3EC0B080EFC8}" type="presParOf" srcId="{CC8763B3-4621-4666-B669-3C5BA2A30DBE}" destId="{25D89E96-C06F-4A01-A04F-558CA060C5C5}" srcOrd="7" destOrd="0" presId="urn:microsoft.com/office/officeart/2005/8/layout/vList2"/>
    <dgm:cxn modelId="{5FA1BA1C-8B13-417A-86C5-2CFDA361DA6D}" type="presParOf" srcId="{CC8763B3-4621-4666-B669-3C5BA2A30DBE}" destId="{FAD12CD3-9380-4204-BE22-1E9130D07FBF}" srcOrd="8" destOrd="0" presId="urn:microsoft.com/office/officeart/2005/8/layout/vList2"/>
    <dgm:cxn modelId="{F80B80BE-546C-4ED8-A2DE-E5E13B063E8E}" type="presParOf" srcId="{CC8763B3-4621-4666-B669-3C5BA2A30DBE}" destId="{AEF470F5-7663-4361-AAF6-9AD8B67BCDA8}" srcOrd="9" destOrd="0" presId="urn:microsoft.com/office/officeart/2005/8/layout/vList2"/>
    <dgm:cxn modelId="{3206A05A-CBCD-466A-A59F-AFD1468CD408}" type="presParOf" srcId="{CC8763B3-4621-4666-B669-3C5BA2A30DBE}" destId="{D4009E07-91F3-4DB4-AC12-84087D11945C}" srcOrd="10" destOrd="0" presId="urn:microsoft.com/office/officeart/2005/8/layout/vList2"/>
    <dgm:cxn modelId="{72603A65-4AA5-4708-BCC3-2DF16A39EF1F}" type="presParOf" srcId="{CC8763B3-4621-4666-B669-3C5BA2A30DBE}" destId="{25024D82-F9E8-4BC7-8BEA-78B33C3A1E76}" srcOrd="11" destOrd="0" presId="urn:microsoft.com/office/officeart/2005/8/layout/vList2"/>
    <dgm:cxn modelId="{7DF71EE0-2123-4478-9AAD-FC9EF8EBBBC7}" type="presParOf" srcId="{CC8763B3-4621-4666-B669-3C5BA2A30DBE}" destId="{A4FB7172-B5DE-4F7E-9CC0-0CD72EB61434}" srcOrd="12"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703D4D02-5513-427D-B6E9-B2E187EE0C3A}"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MY"/>
        </a:p>
      </dgm:t>
    </dgm:pt>
    <dgm:pt modelId="{6F996A8B-0DA8-4C7F-A559-FC37973A2FE9}">
      <dgm:prSet phldrT="[Text]" custT="1"/>
      <dgm:spPr>
        <a:solidFill>
          <a:srgbClr val="FFFFFF"/>
        </a:solidFill>
        <a:ln w="12700" cap="flat" cmpd="sng" algn="ctr">
          <a:solidFill>
            <a:srgbClr val="FFFFE1">
              <a:hueOff val="0"/>
              <a:satOff val="0"/>
              <a:lumOff val="0"/>
              <a:alphaOff val="0"/>
            </a:srgbClr>
          </a:solidFill>
          <a:prstDash val="solid"/>
          <a:miter lim="800000"/>
        </a:ln>
        <a:effectLst/>
      </dgm:spPr>
      <dgm:t>
        <a:bodyPr spcFirstLastPara="0" vert="horz" wrap="square" lIns="121920" tIns="121920" rIns="121920" bIns="121920" numCol="1" spcCol="1270" anchor="ctr" anchorCtr="0"/>
        <a:lstStyle/>
        <a:p>
          <a:pPr marL="0" lvl="0" indent="0" algn="l" defTabSz="1422400">
            <a:lnSpc>
              <a:spcPct val="90000"/>
            </a:lnSpc>
            <a:spcBef>
              <a:spcPct val="0"/>
            </a:spcBef>
            <a:spcAft>
              <a:spcPct val="35000"/>
            </a:spcAft>
            <a:buNone/>
          </a:pPr>
          <a:r>
            <a:rPr lang="en-MY" sz="3200" kern="1200" dirty="0">
              <a:solidFill>
                <a:srgbClr val="000000"/>
              </a:solidFill>
              <a:latin typeface="Arial"/>
              <a:ea typeface="+mn-ea"/>
              <a:cs typeface="+mn-cs"/>
            </a:rPr>
            <a:t>Differential Pay</a:t>
          </a:r>
        </a:p>
      </dgm:t>
    </dgm:pt>
    <dgm:pt modelId="{2CBE4AB1-3A56-4F83-BB37-4E0A2F0BCD4B}" type="parTrans" cxnId="{51C56D21-80FC-426A-9242-A5328CC70A7E}">
      <dgm:prSet/>
      <dgm:spPr/>
      <dgm:t>
        <a:bodyPr/>
        <a:lstStyle/>
        <a:p>
          <a:endParaRPr lang="en-MY"/>
        </a:p>
      </dgm:t>
    </dgm:pt>
    <dgm:pt modelId="{E9035AF7-8F94-41FB-A73D-D61692A6D937}" type="sibTrans" cxnId="{51C56D21-80FC-426A-9242-A5328CC70A7E}">
      <dgm:prSet/>
      <dgm:spPr/>
      <dgm:t>
        <a:bodyPr/>
        <a:lstStyle/>
        <a:p>
          <a:endParaRPr lang="en-MY"/>
        </a:p>
      </dgm:t>
    </dgm:pt>
    <dgm:pt modelId="{DA4DF341-6F7D-4B89-8358-91D99FE4C900}">
      <dgm:prSet phldrT="[Text]" custT="1"/>
      <dgm:spPr>
        <a:solidFill>
          <a:srgbClr val="FFFFFF"/>
        </a:solidFill>
        <a:ln w="12700" cap="flat" cmpd="sng" algn="ctr">
          <a:solidFill>
            <a:srgbClr val="FFFFE1">
              <a:hueOff val="0"/>
              <a:satOff val="0"/>
              <a:lumOff val="0"/>
              <a:alphaOff val="0"/>
            </a:srgbClr>
          </a:solidFill>
          <a:prstDash val="solid"/>
          <a:miter lim="800000"/>
        </a:ln>
        <a:effectLst/>
      </dgm:spPr>
      <dgm:t>
        <a:bodyPr spcFirstLastPara="0" vert="horz" wrap="square" lIns="121920" tIns="121920" rIns="121920" bIns="121920" numCol="1" spcCol="1270" anchor="ctr" anchorCtr="0"/>
        <a:lstStyle/>
        <a:p>
          <a:pPr marL="0" lvl="0" indent="0" algn="l" defTabSz="1422400">
            <a:lnSpc>
              <a:spcPct val="90000"/>
            </a:lnSpc>
            <a:spcBef>
              <a:spcPct val="0"/>
            </a:spcBef>
            <a:spcAft>
              <a:spcPct val="35000"/>
            </a:spcAft>
            <a:buNone/>
          </a:pPr>
          <a:r>
            <a:rPr lang="en-MY" sz="3200" kern="1200" dirty="0">
              <a:solidFill>
                <a:srgbClr val="000000"/>
              </a:solidFill>
              <a:latin typeface="Arial"/>
              <a:ea typeface="+mn-ea"/>
              <a:cs typeface="+mn-cs"/>
            </a:rPr>
            <a:t>Approaches of Expat Compensation</a:t>
          </a:r>
        </a:p>
      </dgm:t>
    </dgm:pt>
    <dgm:pt modelId="{6D87F9C7-C165-485F-B868-FC92D96A1C8D}" type="parTrans" cxnId="{62E653FF-C2EE-4141-A09B-A50E932CB305}">
      <dgm:prSet/>
      <dgm:spPr/>
      <dgm:t>
        <a:bodyPr/>
        <a:lstStyle/>
        <a:p>
          <a:endParaRPr lang="en-MY"/>
        </a:p>
      </dgm:t>
    </dgm:pt>
    <dgm:pt modelId="{B2CF4BD6-F162-401A-BF20-6050B8FFE171}" type="sibTrans" cxnId="{62E653FF-C2EE-4141-A09B-A50E932CB305}">
      <dgm:prSet/>
      <dgm:spPr/>
      <dgm:t>
        <a:bodyPr/>
        <a:lstStyle/>
        <a:p>
          <a:endParaRPr lang="en-MY"/>
        </a:p>
      </dgm:t>
    </dgm:pt>
    <dgm:pt modelId="{4AF65FE0-2F36-4F1D-A183-89BF2A75D4BB}">
      <dgm:prSet phldrT="[Text]" custT="1"/>
      <dgm:spPr>
        <a:solidFill>
          <a:srgbClr val="FFFFFF"/>
        </a:solidFill>
        <a:ln w="12700" cap="flat" cmpd="sng" algn="ctr">
          <a:solidFill>
            <a:srgbClr val="FFFFE1">
              <a:hueOff val="0"/>
              <a:satOff val="0"/>
              <a:lumOff val="0"/>
              <a:alphaOff val="0"/>
            </a:srgbClr>
          </a:solidFill>
          <a:prstDash val="solid"/>
          <a:miter lim="800000"/>
        </a:ln>
        <a:effectLst/>
      </dgm:spPr>
      <dgm:t>
        <a:bodyPr spcFirstLastPara="0" vert="horz" wrap="square" lIns="121920" tIns="121920" rIns="121920" bIns="121920" numCol="1" spcCol="1270" anchor="ctr" anchorCtr="0"/>
        <a:lstStyle/>
        <a:p>
          <a:pPr marL="0" lvl="0" indent="0" algn="l" defTabSz="1422400">
            <a:lnSpc>
              <a:spcPct val="90000"/>
            </a:lnSpc>
            <a:spcBef>
              <a:spcPct val="0"/>
            </a:spcBef>
            <a:spcAft>
              <a:spcPct val="35000"/>
            </a:spcAft>
            <a:buNone/>
          </a:pPr>
          <a:r>
            <a:rPr lang="en-MY" sz="3200" kern="1200" dirty="0">
              <a:solidFill>
                <a:srgbClr val="000000"/>
              </a:solidFill>
              <a:latin typeface="Arial"/>
              <a:ea typeface="+mn-ea"/>
              <a:cs typeface="+mn-cs"/>
            </a:rPr>
            <a:t>Totalization Agreement and Tax Treaty</a:t>
          </a:r>
        </a:p>
      </dgm:t>
    </dgm:pt>
    <dgm:pt modelId="{3A1608F3-11C2-4250-95DA-B89899F25A7D}" type="parTrans" cxnId="{1F873C8A-F0C8-4AD6-ABBB-F8E2934D6A37}">
      <dgm:prSet/>
      <dgm:spPr/>
      <dgm:t>
        <a:bodyPr/>
        <a:lstStyle/>
        <a:p>
          <a:endParaRPr lang="en-MY"/>
        </a:p>
      </dgm:t>
    </dgm:pt>
    <dgm:pt modelId="{AB4D0581-E63A-45FC-B031-561BFDD66ADA}" type="sibTrans" cxnId="{1F873C8A-F0C8-4AD6-ABBB-F8E2934D6A37}">
      <dgm:prSet/>
      <dgm:spPr/>
      <dgm:t>
        <a:bodyPr/>
        <a:lstStyle/>
        <a:p>
          <a:endParaRPr lang="en-MY"/>
        </a:p>
      </dgm:t>
    </dgm:pt>
    <dgm:pt modelId="{53CD9DB4-12A4-49A5-B63D-FD09D698C79A}">
      <dgm:prSet phldrT="[Text]" custT="1"/>
      <dgm:spPr>
        <a:solidFill>
          <a:srgbClr val="000000">
            <a:lumMod val="50000"/>
            <a:lumOff val="50000"/>
          </a:srgbClr>
        </a:solidFill>
        <a:ln w="12700" cap="flat" cmpd="sng" algn="ctr">
          <a:solidFill>
            <a:srgbClr val="FFFFE1">
              <a:hueOff val="0"/>
              <a:satOff val="0"/>
              <a:lumOff val="0"/>
              <a:alphaOff val="0"/>
            </a:srgbClr>
          </a:solidFill>
          <a:prstDash val="solid"/>
          <a:miter lim="800000"/>
        </a:ln>
        <a:effectLst/>
      </dgm:spPr>
      <dgm:t>
        <a:bodyPr spcFirstLastPara="0" vert="horz" wrap="square" lIns="118110" tIns="118110" rIns="118110" bIns="118110" numCol="1" spcCol="1270" anchor="ctr" anchorCtr="0"/>
        <a:lstStyle/>
        <a:p>
          <a:pPr marL="0" lvl="0" indent="0" algn="l" defTabSz="1377950">
            <a:lnSpc>
              <a:spcPct val="90000"/>
            </a:lnSpc>
            <a:spcBef>
              <a:spcPct val="0"/>
            </a:spcBef>
            <a:spcAft>
              <a:spcPct val="35000"/>
            </a:spcAft>
            <a:buNone/>
          </a:pPr>
          <a:r>
            <a:rPr lang="en-MY" sz="3100" kern="1200" dirty="0">
              <a:solidFill>
                <a:srgbClr val="FFFFEE"/>
              </a:solidFill>
              <a:latin typeface="Arial"/>
              <a:ea typeface="+mn-ea"/>
              <a:cs typeface="+mn-cs"/>
            </a:rPr>
            <a:t>International Retirement Plans</a:t>
          </a:r>
        </a:p>
      </dgm:t>
    </dgm:pt>
    <dgm:pt modelId="{4D46EED8-ED70-4F39-90ED-B1FC8AED3980}" type="parTrans" cxnId="{09396AE7-2174-4443-B290-C07541F95825}">
      <dgm:prSet/>
      <dgm:spPr/>
      <dgm:t>
        <a:bodyPr/>
        <a:lstStyle/>
        <a:p>
          <a:endParaRPr lang="en-MY"/>
        </a:p>
      </dgm:t>
    </dgm:pt>
    <dgm:pt modelId="{4EBBA1E9-38EA-4385-A41D-2EDF2DB69B57}" type="sibTrans" cxnId="{09396AE7-2174-4443-B290-C07541F95825}">
      <dgm:prSet/>
      <dgm:spPr/>
      <dgm:t>
        <a:bodyPr/>
        <a:lstStyle/>
        <a:p>
          <a:endParaRPr lang="en-MY"/>
        </a:p>
      </dgm:t>
    </dgm:pt>
    <dgm:pt modelId="{54AA76A3-6F56-4C06-A33D-8BF49A89C2A1}">
      <dgm:prSet phldrT="[Text]" custT="1"/>
      <dgm:spPr>
        <a:solidFill>
          <a:srgbClr val="FFFFFF"/>
        </a:solidFill>
        <a:ln w="12700" cap="flat" cmpd="sng" algn="ctr">
          <a:solidFill>
            <a:srgbClr val="FFFFE1">
              <a:hueOff val="0"/>
              <a:satOff val="0"/>
              <a:lumOff val="0"/>
              <a:alphaOff val="0"/>
            </a:srgbClr>
          </a:solidFill>
          <a:prstDash val="solid"/>
          <a:miter lim="800000"/>
        </a:ln>
        <a:effectLst/>
      </dgm:spPr>
      <dgm:t>
        <a:bodyPr spcFirstLastPara="0" vert="horz" wrap="square" lIns="118110" tIns="118110" rIns="118110" bIns="118110" numCol="1" spcCol="1270" anchor="ctr" anchorCtr="0"/>
        <a:lstStyle/>
        <a:p>
          <a:pPr marL="0" lvl="0" indent="0" algn="l" defTabSz="1377950">
            <a:lnSpc>
              <a:spcPct val="90000"/>
            </a:lnSpc>
            <a:spcBef>
              <a:spcPct val="0"/>
            </a:spcBef>
            <a:spcAft>
              <a:spcPct val="35000"/>
            </a:spcAft>
            <a:buNone/>
          </a:pPr>
          <a:r>
            <a:rPr lang="en-MY" sz="3100" kern="1200" dirty="0">
              <a:solidFill>
                <a:srgbClr val="000000"/>
              </a:solidFill>
              <a:latin typeface="Arial"/>
              <a:ea typeface="+mn-ea"/>
              <a:cs typeface="+mn-cs"/>
            </a:rPr>
            <a:t>Components of International Compensation</a:t>
          </a:r>
        </a:p>
      </dgm:t>
    </dgm:pt>
    <dgm:pt modelId="{5E9A3917-59D8-40FD-8325-491FF5AEFEC5}" type="sibTrans" cxnId="{8439ACDD-E0CE-4443-A55B-3A7625F1BE85}">
      <dgm:prSet/>
      <dgm:spPr/>
      <dgm:t>
        <a:bodyPr/>
        <a:lstStyle/>
        <a:p>
          <a:endParaRPr lang="en-MY"/>
        </a:p>
      </dgm:t>
    </dgm:pt>
    <dgm:pt modelId="{707427D2-1F8E-4247-957C-EEBAFE1AABB5}" type="parTrans" cxnId="{8439ACDD-E0CE-4443-A55B-3A7625F1BE85}">
      <dgm:prSet/>
      <dgm:spPr/>
      <dgm:t>
        <a:bodyPr/>
        <a:lstStyle/>
        <a:p>
          <a:endParaRPr lang="en-MY"/>
        </a:p>
      </dgm:t>
    </dgm:pt>
    <dgm:pt modelId="{4C513672-85BD-4BAE-8E87-F0D276B14101}">
      <dgm:prSet phldrT="[Text]" custT="1"/>
      <dgm:spPr>
        <a:solidFill>
          <a:srgbClr val="FFFFFF"/>
        </a:solidFill>
        <a:ln w="12700" cap="flat" cmpd="sng" algn="ctr">
          <a:solidFill>
            <a:srgbClr val="FFFFE1">
              <a:hueOff val="0"/>
              <a:satOff val="0"/>
              <a:lumOff val="0"/>
              <a:alphaOff val="0"/>
            </a:srgbClr>
          </a:solidFill>
          <a:prstDash val="solid"/>
          <a:miter lim="800000"/>
        </a:ln>
        <a:effectLst/>
      </dgm:spPr>
      <dgm:t>
        <a:bodyPr spcFirstLastPara="0" vert="horz" wrap="square" lIns="121920" tIns="121920" rIns="121920" bIns="121920" numCol="1" spcCol="1270" anchor="ctr" anchorCtr="0"/>
        <a:lstStyle/>
        <a:p>
          <a:pPr marL="0" lvl="0" indent="0" algn="l" defTabSz="1422400">
            <a:lnSpc>
              <a:spcPct val="90000"/>
            </a:lnSpc>
            <a:spcBef>
              <a:spcPct val="0"/>
            </a:spcBef>
            <a:spcAft>
              <a:spcPct val="35000"/>
            </a:spcAft>
            <a:buNone/>
          </a:pPr>
          <a:r>
            <a:rPr lang="en-MY" sz="3200" kern="1200" dirty="0">
              <a:solidFill>
                <a:srgbClr val="000000"/>
              </a:solidFill>
              <a:latin typeface="Arial"/>
              <a:ea typeface="+mn-ea"/>
              <a:cs typeface="+mn-cs"/>
            </a:rPr>
            <a:t>Tax Reimbursement</a:t>
          </a:r>
        </a:p>
      </dgm:t>
    </dgm:pt>
    <dgm:pt modelId="{459B6EA3-A2F0-43CE-8746-CAD79830BD98}" type="parTrans" cxnId="{21455991-5D9F-4B1D-9657-3E984FCEE3E6}">
      <dgm:prSet/>
      <dgm:spPr/>
      <dgm:t>
        <a:bodyPr/>
        <a:lstStyle/>
        <a:p>
          <a:endParaRPr lang="en-MY"/>
        </a:p>
      </dgm:t>
    </dgm:pt>
    <dgm:pt modelId="{E5C6BA27-8C4C-4946-9C25-ED83BA4EBCE5}" type="sibTrans" cxnId="{21455991-5D9F-4B1D-9657-3E984FCEE3E6}">
      <dgm:prSet/>
      <dgm:spPr/>
      <dgm:t>
        <a:bodyPr/>
        <a:lstStyle/>
        <a:p>
          <a:endParaRPr lang="en-MY"/>
        </a:p>
      </dgm:t>
    </dgm:pt>
    <dgm:pt modelId="{933CC472-8576-48F2-94A3-EFF8045BBD62}">
      <dgm:prSet phldrT="[Text]" custT="1"/>
      <dgm:spPr>
        <a:solidFill>
          <a:srgbClr val="FFFFFF"/>
        </a:solidFill>
        <a:ln w="12700" cap="flat" cmpd="sng" algn="ctr">
          <a:solidFill>
            <a:srgbClr val="FFFFE1">
              <a:hueOff val="0"/>
              <a:satOff val="0"/>
              <a:lumOff val="0"/>
              <a:alphaOff val="0"/>
            </a:srgbClr>
          </a:solidFill>
          <a:prstDash val="solid"/>
          <a:miter lim="800000"/>
        </a:ln>
        <a:effectLst/>
      </dgm:spPr>
      <dgm:t>
        <a:bodyPr spcFirstLastPara="0" vert="horz" wrap="square" lIns="121920" tIns="121920" rIns="121920" bIns="121920" numCol="1" spcCol="1270" anchor="ctr" anchorCtr="0"/>
        <a:lstStyle/>
        <a:p>
          <a:pPr marL="0" lvl="0" indent="0" algn="l" defTabSz="1422400">
            <a:lnSpc>
              <a:spcPct val="90000"/>
            </a:lnSpc>
            <a:spcBef>
              <a:spcPct val="0"/>
            </a:spcBef>
            <a:spcAft>
              <a:spcPct val="35000"/>
            </a:spcAft>
            <a:buNone/>
          </a:pPr>
          <a:r>
            <a:rPr lang="en-MY" sz="3200" kern="1200">
              <a:solidFill>
                <a:srgbClr val="000000"/>
              </a:solidFill>
              <a:latin typeface="Arial"/>
              <a:ea typeface="+mn-ea"/>
              <a:cs typeface="+mn-cs"/>
            </a:rPr>
            <a:t>Purchasing Power Parity </a:t>
          </a:r>
          <a:endParaRPr lang="en-MY" sz="3200" kern="1200" dirty="0">
            <a:solidFill>
              <a:srgbClr val="000000"/>
            </a:solidFill>
            <a:latin typeface="Arial"/>
            <a:ea typeface="+mn-ea"/>
            <a:cs typeface="+mn-cs"/>
          </a:endParaRPr>
        </a:p>
      </dgm:t>
    </dgm:pt>
    <dgm:pt modelId="{383ED4F1-E02D-4EB2-BF5E-1BD064C358E1}" type="parTrans" cxnId="{AC7DB9BB-A009-4377-9FA5-18FD3CCB571F}">
      <dgm:prSet/>
      <dgm:spPr/>
      <dgm:t>
        <a:bodyPr/>
        <a:lstStyle/>
        <a:p>
          <a:endParaRPr lang="en-MY"/>
        </a:p>
      </dgm:t>
    </dgm:pt>
    <dgm:pt modelId="{74BB60C3-AA80-4DC6-948E-AAB1F6F43C29}" type="sibTrans" cxnId="{AC7DB9BB-A009-4377-9FA5-18FD3CCB571F}">
      <dgm:prSet/>
      <dgm:spPr/>
      <dgm:t>
        <a:bodyPr/>
        <a:lstStyle/>
        <a:p>
          <a:endParaRPr lang="en-MY"/>
        </a:p>
      </dgm:t>
    </dgm:pt>
    <dgm:pt modelId="{CC8763B3-4621-4666-B669-3C5BA2A30DBE}" type="pres">
      <dgm:prSet presAssocID="{703D4D02-5513-427D-B6E9-B2E187EE0C3A}" presName="linear" presStyleCnt="0">
        <dgm:presLayoutVars>
          <dgm:animLvl val="lvl"/>
          <dgm:resizeHandles val="exact"/>
        </dgm:presLayoutVars>
      </dgm:prSet>
      <dgm:spPr/>
    </dgm:pt>
    <dgm:pt modelId="{B2F358A6-2EFE-4558-94D7-B86EC5050C91}" type="pres">
      <dgm:prSet presAssocID="{54AA76A3-6F56-4C06-A33D-8BF49A89C2A1}" presName="parentText" presStyleLbl="node1" presStyleIdx="0" presStyleCnt="7" custLinFactNeighborY="-61264">
        <dgm:presLayoutVars>
          <dgm:chMax val="0"/>
          <dgm:bulletEnabled val="1"/>
        </dgm:presLayoutVars>
      </dgm:prSet>
      <dgm:spPr>
        <a:xfrm>
          <a:off x="0" y="66043"/>
          <a:ext cx="7992888" cy="725399"/>
        </a:xfrm>
        <a:prstGeom prst="roundRect">
          <a:avLst/>
        </a:prstGeom>
      </dgm:spPr>
    </dgm:pt>
    <dgm:pt modelId="{D10E9AD5-6E9D-453C-BF76-07F1B701D45A}" type="pres">
      <dgm:prSet presAssocID="{5E9A3917-59D8-40FD-8325-491FF5AEFEC5}" presName="spacer" presStyleCnt="0"/>
      <dgm:spPr/>
    </dgm:pt>
    <dgm:pt modelId="{04765EF5-9D12-4272-82A1-954A0BCA8F51}" type="pres">
      <dgm:prSet presAssocID="{6F996A8B-0DA8-4C7F-A559-FC37973A2FE9}" presName="parentText" presStyleLbl="node1" presStyleIdx="1" presStyleCnt="7" custLinFactNeighborY="27654">
        <dgm:presLayoutVars>
          <dgm:chMax val="0"/>
          <dgm:bulletEnabled val="1"/>
        </dgm:presLayoutVars>
      </dgm:prSet>
      <dgm:spPr>
        <a:xfrm>
          <a:off x="0" y="860922"/>
          <a:ext cx="7992888" cy="752894"/>
        </a:xfrm>
        <a:prstGeom prst="roundRect">
          <a:avLst/>
        </a:prstGeom>
      </dgm:spPr>
    </dgm:pt>
    <dgm:pt modelId="{F469EEAB-D6C4-4819-87AB-16A7C500F8FD}" type="pres">
      <dgm:prSet presAssocID="{E9035AF7-8F94-41FB-A73D-D61692A6D937}" presName="spacer" presStyleCnt="0"/>
      <dgm:spPr/>
    </dgm:pt>
    <dgm:pt modelId="{7650BE21-D677-430A-AB3A-5F36F806E362}" type="pres">
      <dgm:prSet presAssocID="{933CC472-8576-48F2-94A3-EFF8045BBD62}" presName="parentText" presStyleLbl="node1" presStyleIdx="2" presStyleCnt="7" custLinFactNeighborY="63028">
        <dgm:presLayoutVars>
          <dgm:chMax val="0"/>
          <dgm:bulletEnabled val="1"/>
        </dgm:presLayoutVars>
      </dgm:prSet>
      <dgm:spPr>
        <a:xfrm>
          <a:off x="0" y="1764064"/>
          <a:ext cx="7992888" cy="752894"/>
        </a:xfrm>
        <a:prstGeom prst="roundRect">
          <a:avLst/>
        </a:prstGeom>
      </dgm:spPr>
    </dgm:pt>
    <dgm:pt modelId="{3EAD756F-32C7-4D43-8660-8A55878BFF87}" type="pres">
      <dgm:prSet presAssocID="{74BB60C3-AA80-4DC6-948E-AAB1F6F43C29}" presName="spacer" presStyleCnt="0"/>
      <dgm:spPr/>
    </dgm:pt>
    <dgm:pt modelId="{A4A6EE28-BF09-45AA-AD37-2734D801E311}" type="pres">
      <dgm:prSet presAssocID="{DA4DF341-6F7D-4B89-8358-91D99FE4C900}" presName="parentText" presStyleLbl="node1" presStyleIdx="3" presStyleCnt="7">
        <dgm:presLayoutVars>
          <dgm:chMax val="0"/>
          <dgm:bulletEnabled val="1"/>
        </dgm:presLayoutVars>
      </dgm:prSet>
      <dgm:spPr>
        <a:xfrm>
          <a:off x="0" y="2551032"/>
          <a:ext cx="7992888" cy="752894"/>
        </a:xfrm>
        <a:prstGeom prst="roundRect">
          <a:avLst/>
        </a:prstGeom>
      </dgm:spPr>
    </dgm:pt>
    <dgm:pt modelId="{25D89E96-C06F-4A01-A04F-558CA060C5C5}" type="pres">
      <dgm:prSet presAssocID="{B2CF4BD6-F162-401A-BF20-6050B8FFE171}" presName="spacer" presStyleCnt="0"/>
      <dgm:spPr/>
    </dgm:pt>
    <dgm:pt modelId="{FAD12CD3-9380-4204-BE22-1E9130D07FBF}" type="pres">
      <dgm:prSet presAssocID="{4C513672-85BD-4BAE-8E87-F0D276B14101}" presName="parentText" presStyleLbl="node1" presStyleIdx="4" presStyleCnt="7" custLinFactNeighborY="11503">
        <dgm:presLayoutVars>
          <dgm:chMax val="0"/>
          <dgm:bulletEnabled val="1"/>
        </dgm:presLayoutVars>
      </dgm:prSet>
      <dgm:spPr>
        <a:xfrm>
          <a:off x="0" y="3406688"/>
          <a:ext cx="7992888" cy="752894"/>
        </a:xfrm>
        <a:prstGeom prst="roundRect">
          <a:avLst/>
        </a:prstGeom>
      </dgm:spPr>
    </dgm:pt>
    <dgm:pt modelId="{AEF470F5-7663-4361-AAF6-9AD8B67BCDA8}" type="pres">
      <dgm:prSet presAssocID="{E5C6BA27-8C4C-4946-9C25-ED83BA4EBCE5}" presName="spacer" presStyleCnt="0"/>
      <dgm:spPr/>
    </dgm:pt>
    <dgm:pt modelId="{D4009E07-91F3-4DB4-AC12-84087D11945C}" type="pres">
      <dgm:prSet presAssocID="{4AF65FE0-2F36-4F1D-A183-89BF2A75D4BB}" presName="parentText" presStyleLbl="node1" presStyleIdx="5" presStyleCnt="7">
        <dgm:presLayoutVars>
          <dgm:chMax val="0"/>
          <dgm:bulletEnabled val="1"/>
        </dgm:presLayoutVars>
      </dgm:prSet>
      <dgm:spPr>
        <a:xfrm>
          <a:off x="0" y="4245509"/>
          <a:ext cx="7992888" cy="736606"/>
        </a:xfrm>
        <a:prstGeom prst="roundRect">
          <a:avLst/>
        </a:prstGeom>
      </dgm:spPr>
    </dgm:pt>
    <dgm:pt modelId="{25024D82-F9E8-4BC7-8BEA-78B33C3A1E76}" type="pres">
      <dgm:prSet presAssocID="{AB4D0581-E63A-45FC-B031-561BFDD66ADA}" presName="spacer" presStyleCnt="0"/>
      <dgm:spPr/>
    </dgm:pt>
    <dgm:pt modelId="{A4FB7172-B5DE-4F7E-9CC0-0CD72EB61434}" type="pres">
      <dgm:prSet presAssocID="{53CD9DB4-12A4-49A5-B63D-FD09D698C79A}" presName="parentText" presStyleLbl="node1" presStyleIdx="6" presStyleCnt="7">
        <dgm:presLayoutVars>
          <dgm:chMax val="0"/>
          <dgm:bulletEnabled val="1"/>
        </dgm:presLayoutVars>
      </dgm:prSet>
      <dgm:spPr>
        <a:xfrm>
          <a:off x="0" y="5086197"/>
          <a:ext cx="7992888" cy="752894"/>
        </a:xfrm>
        <a:prstGeom prst="roundRect">
          <a:avLst/>
        </a:prstGeom>
      </dgm:spPr>
    </dgm:pt>
  </dgm:ptLst>
  <dgm:cxnLst>
    <dgm:cxn modelId="{4593DF0A-EFD4-472D-9809-A3619401A154}" type="presOf" srcId="{53CD9DB4-12A4-49A5-B63D-FD09D698C79A}" destId="{A4FB7172-B5DE-4F7E-9CC0-0CD72EB61434}" srcOrd="0" destOrd="0" presId="urn:microsoft.com/office/officeart/2005/8/layout/vList2"/>
    <dgm:cxn modelId="{51C56D21-80FC-426A-9242-A5328CC70A7E}" srcId="{703D4D02-5513-427D-B6E9-B2E187EE0C3A}" destId="{6F996A8B-0DA8-4C7F-A559-FC37973A2FE9}" srcOrd="1" destOrd="0" parTransId="{2CBE4AB1-3A56-4F83-BB37-4E0A2F0BCD4B}" sibTransId="{E9035AF7-8F94-41FB-A73D-D61692A6D937}"/>
    <dgm:cxn modelId="{0776CD26-612F-4C16-A206-CBC85BE84954}" type="presOf" srcId="{DA4DF341-6F7D-4B89-8358-91D99FE4C900}" destId="{A4A6EE28-BF09-45AA-AD37-2734D801E311}" srcOrd="0" destOrd="0" presId="urn:microsoft.com/office/officeart/2005/8/layout/vList2"/>
    <dgm:cxn modelId="{D8E5245F-5877-4C75-AFFC-4398745AE7C0}" type="presOf" srcId="{54AA76A3-6F56-4C06-A33D-8BF49A89C2A1}" destId="{B2F358A6-2EFE-4558-94D7-B86EC5050C91}" srcOrd="0" destOrd="0" presId="urn:microsoft.com/office/officeart/2005/8/layout/vList2"/>
    <dgm:cxn modelId="{E716A953-B5FB-4A87-9999-E57FF3BF03B0}" type="presOf" srcId="{6F996A8B-0DA8-4C7F-A559-FC37973A2FE9}" destId="{04765EF5-9D12-4272-82A1-954A0BCA8F51}" srcOrd="0" destOrd="0" presId="urn:microsoft.com/office/officeart/2005/8/layout/vList2"/>
    <dgm:cxn modelId="{4852AC56-123F-40D5-9C49-3091FB5015A2}" type="presOf" srcId="{4AF65FE0-2F36-4F1D-A183-89BF2A75D4BB}" destId="{D4009E07-91F3-4DB4-AC12-84087D11945C}" srcOrd="0" destOrd="0" presId="urn:microsoft.com/office/officeart/2005/8/layout/vList2"/>
    <dgm:cxn modelId="{1F873C8A-F0C8-4AD6-ABBB-F8E2934D6A37}" srcId="{703D4D02-5513-427D-B6E9-B2E187EE0C3A}" destId="{4AF65FE0-2F36-4F1D-A183-89BF2A75D4BB}" srcOrd="5" destOrd="0" parTransId="{3A1608F3-11C2-4250-95DA-B89899F25A7D}" sibTransId="{AB4D0581-E63A-45FC-B031-561BFDD66ADA}"/>
    <dgm:cxn modelId="{FC24D18C-A953-4B87-8D64-6BB4C06B7DEE}" type="presOf" srcId="{4C513672-85BD-4BAE-8E87-F0D276B14101}" destId="{FAD12CD3-9380-4204-BE22-1E9130D07FBF}" srcOrd="0" destOrd="0" presId="urn:microsoft.com/office/officeart/2005/8/layout/vList2"/>
    <dgm:cxn modelId="{21455991-5D9F-4B1D-9657-3E984FCEE3E6}" srcId="{703D4D02-5513-427D-B6E9-B2E187EE0C3A}" destId="{4C513672-85BD-4BAE-8E87-F0D276B14101}" srcOrd="4" destOrd="0" parTransId="{459B6EA3-A2F0-43CE-8746-CAD79830BD98}" sibTransId="{E5C6BA27-8C4C-4946-9C25-ED83BA4EBCE5}"/>
    <dgm:cxn modelId="{AC7DB9BB-A009-4377-9FA5-18FD3CCB571F}" srcId="{703D4D02-5513-427D-B6E9-B2E187EE0C3A}" destId="{933CC472-8576-48F2-94A3-EFF8045BBD62}" srcOrd="2" destOrd="0" parTransId="{383ED4F1-E02D-4EB2-BF5E-1BD064C358E1}" sibTransId="{74BB60C3-AA80-4DC6-948E-AAB1F6F43C29}"/>
    <dgm:cxn modelId="{87A92DBF-812C-47C9-8DD6-6138E484BBFF}" type="presOf" srcId="{703D4D02-5513-427D-B6E9-B2E187EE0C3A}" destId="{CC8763B3-4621-4666-B669-3C5BA2A30DBE}" srcOrd="0" destOrd="0" presId="urn:microsoft.com/office/officeart/2005/8/layout/vList2"/>
    <dgm:cxn modelId="{8439ACDD-E0CE-4443-A55B-3A7625F1BE85}" srcId="{703D4D02-5513-427D-B6E9-B2E187EE0C3A}" destId="{54AA76A3-6F56-4C06-A33D-8BF49A89C2A1}" srcOrd="0" destOrd="0" parTransId="{707427D2-1F8E-4247-957C-EEBAFE1AABB5}" sibTransId="{5E9A3917-59D8-40FD-8325-491FF5AEFEC5}"/>
    <dgm:cxn modelId="{09396AE7-2174-4443-B290-C07541F95825}" srcId="{703D4D02-5513-427D-B6E9-B2E187EE0C3A}" destId="{53CD9DB4-12A4-49A5-B63D-FD09D698C79A}" srcOrd="6" destOrd="0" parTransId="{4D46EED8-ED70-4F39-90ED-B1FC8AED3980}" sibTransId="{4EBBA1E9-38EA-4385-A41D-2EDF2DB69B57}"/>
    <dgm:cxn modelId="{F2072CEA-3E56-46B1-BFC0-98E5D870EE59}" type="presOf" srcId="{933CC472-8576-48F2-94A3-EFF8045BBD62}" destId="{7650BE21-D677-430A-AB3A-5F36F806E362}" srcOrd="0" destOrd="0" presId="urn:microsoft.com/office/officeart/2005/8/layout/vList2"/>
    <dgm:cxn modelId="{62E653FF-C2EE-4141-A09B-A50E932CB305}" srcId="{703D4D02-5513-427D-B6E9-B2E187EE0C3A}" destId="{DA4DF341-6F7D-4B89-8358-91D99FE4C900}" srcOrd="3" destOrd="0" parTransId="{6D87F9C7-C165-485F-B868-FC92D96A1C8D}" sibTransId="{B2CF4BD6-F162-401A-BF20-6050B8FFE171}"/>
    <dgm:cxn modelId="{6B2EFFE0-4046-4F09-B454-F591F8790795}" type="presParOf" srcId="{CC8763B3-4621-4666-B669-3C5BA2A30DBE}" destId="{B2F358A6-2EFE-4558-94D7-B86EC5050C91}" srcOrd="0" destOrd="0" presId="urn:microsoft.com/office/officeart/2005/8/layout/vList2"/>
    <dgm:cxn modelId="{B1C136A0-6EE1-4F22-A63D-1227854EDBAC}" type="presParOf" srcId="{CC8763B3-4621-4666-B669-3C5BA2A30DBE}" destId="{D10E9AD5-6E9D-453C-BF76-07F1B701D45A}" srcOrd="1" destOrd="0" presId="urn:microsoft.com/office/officeart/2005/8/layout/vList2"/>
    <dgm:cxn modelId="{57F19C51-C8D9-4AAD-92AC-8C48F34D1623}" type="presParOf" srcId="{CC8763B3-4621-4666-B669-3C5BA2A30DBE}" destId="{04765EF5-9D12-4272-82A1-954A0BCA8F51}" srcOrd="2" destOrd="0" presId="urn:microsoft.com/office/officeart/2005/8/layout/vList2"/>
    <dgm:cxn modelId="{ADFCE89C-5407-4DD8-BD13-C7ACA9670A8D}" type="presParOf" srcId="{CC8763B3-4621-4666-B669-3C5BA2A30DBE}" destId="{F469EEAB-D6C4-4819-87AB-16A7C500F8FD}" srcOrd="3" destOrd="0" presId="urn:microsoft.com/office/officeart/2005/8/layout/vList2"/>
    <dgm:cxn modelId="{BB33B37A-9C50-4DAC-ABCB-F1BAC837AACD}" type="presParOf" srcId="{CC8763B3-4621-4666-B669-3C5BA2A30DBE}" destId="{7650BE21-D677-430A-AB3A-5F36F806E362}" srcOrd="4" destOrd="0" presId="urn:microsoft.com/office/officeart/2005/8/layout/vList2"/>
    <dgm:cxn modelId="{85112B5F-F096-485B-978E-A312F0189157}" type="presParOf" srcId="{CC8763B3-4621-4666-B669-3C5BA2A30DBE}" destId="{3EAD756F-32C7-4D43-8660-8A55878BFF87}" srcOrd="5" destOrd="0" presId="urn:microsoft.com/office/officeart/2005/8/layout/vList2"/>
    <dgm:cxn modelId="{36CB0714-4CEC-4141-B761-C7FE0E4BBC7E}" type="presParOf" srcId="{CC8763B3-4621-4666-B669-3C5BA2A30DBE}" destId="{A4A6EE28-BF09-45AA-AD37-2734D801E311}" srcOrd="6" destOrd="0" presId="urn:microsoft.com/office/officeart/2005/8/layout/vList2"/>
    <dgm:cxn modelId="{680C8D22-AB16-4ADB-BA97-3EC0B080EFC8}" type="presParOf" srcId="{CC8763B3-4621-4666-B669-3C5BA2A30DBE}" destId="{25D89E96-C06F-4A01-A04F-558CA060C5C5}" srcOrd="7" destOrd="0" presId="urn:microsoft.com/office/officeart/2005/8/layout/vList2"/>
    <dgm:cxn modelId="{5FA1BA1C-8B13-417A-86C5-2CFDA361DA6D}" type="presParOf" srcId="{CC8763B3-4621-4666-B669-3C5BA2A30DBE}" destId="{FAD12CD3-9380-4204-BE22-1E9130D07FBF}" srcOrd="8" destOrd="0" presId="urn:microsoft.com/office/officeart/2005/8/layout/vList2"/>
    <dgm:cxn modelId="{F80B80BE-546C-4ED8-A2DE-E5E13B063E8E}" type="presParOf" srcId="{CC8763B3-4621-4666-B669-3C5BA2A30DBE}" destId="{AEF470F5-7663-4361-AAF6-9AD8B67BCDA8}" srcOrd="9" destOrd="0" presId="urn:microsoft.com/office/officeart/2005/8/layout/vList2"/>
    <dgm:cxn modelId="{3206A05A-CBCD-466A-A59F-AFD1468CD408}" type="presParOf" srcId="{CC8763B3-4621-4666-B669-3C5BA2A30DBE}" destId="{D4009E07-91F3-4DB4-AC12-84087D11945C}" srcOrd="10" destOrd="0" presId="urn:microsoft.com/office/officeart/2005/8/layout/vList2"/>
    <dgm:cxn modelId="{72603A65-4AA5-4708-BCC3-2DF16A39EF1F}" type="presParOf" srcId="{CC8763B3-4621-4666-B669-3C5BA2A30DBE}" destId="{25024D82-F9E8-4BC7-8BEA-78B33C3A1E76}" srcOrd="11" destOrd="0" presId="urn:microsoft.com/office/officeart/2005/8/layout/vList2"/>
    <dgm:cxn modelId="{7DF71EE0-2123-4478-9AAD-FC9EF8EBBBC7}" type="presParOf" srcId="{CC8763B3-4621-4666-B669-3C5BA2A30DBE}" destId="{A4FB7172-B5DE-4F7E-9CC0-0CD72EB61434}" srcOrd="12"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2F358A6-2EFE-4558-94D7-B86EC5050C91}">
      <dsp:nvSpPr>
        <dsp:cNvPr id="0" name=""/>
        <dsp:cNvSpPr/>
      </dsp:nvSpPr>
      <dsp:spPr>
        <a:xfrm>
          <a:off x="0" y="122313"/>
          <a:ext cx="7992888" cy="725399"/>
        </a:xfrm>
        <a:prstGeom prst="roundRect">
          <a:avLst/>
        </a:prstGeom>
        <a:solidFill>
          <a:schemeClr val="accent4">
            <a:lumMod val="50000"/>
            <a:lumOff val="5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8110" tIns="118110" rIns="118110" bIns="118110" numCol="1" spcCol="1270" anchor="ctr" anchorCtr="0">
          <a:noAutofit/>
        </a:bodyPr>
        <a:lstStyle/>
        <a:p>
          <a:pPr marL="0" lvl="0" indent="0" algn="l" defTabSz="1377950">
            <a:lnSpc>
              <a:spcPct val="90000"/>
            </a:lnSpc>
            <a:spcBef>
              <a:spcPct val="0"/>
            </a:spcBef>
            <a:spcAft>
              <a:spcPct val="35000"/>
            </a:spcAft>
            <a:buNone/>
          </a:pPr>
          <a:r>
            <a:rPr lang="en-MY" sz="3100" kern="1200" dirty="0">
              <a:solidFill>
                <a:schemeClr val="accent3"/>
              </a:solidFill>
            </a:rPr>
            <a:t>Components of International Compensation</a:t>
          </a:r>
        </a:p>
      </dsp:txBody>
      <dsp:txXfrm>
        <a:off x="35411" y="157724"/>
        <a:ext cx="7922066" cy="654577"/>
      </dsp:txXfrm>
    </dsp:sp>
    <dsp:sp modelId="{04765EF5-9D12-4272-82A1-954A0BCA8F51}">
      <dsp:nvSpPr>
        <dsp:cNvPr id="0" name=""/>
        <dsp:cNvSpPr/>
      </dsp:nvSpPr>
      <dsp:spPr>
        <a:xfrm>
          <a:off x="0" y="935420"/>
          <a:ext cx="7992888" cy="725399"/>
        </a:xfrm>
        <a:prstGeom prst="roundRect">
          <a:avLst/>
        </a:prstGeom>
        <a:solidFill>
          <a:srgbClr val="FFFFFF"/>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8110" tIns="118110" rIns="118110" bIns="118110" numCol="1" spcCol="1270" anchor="ctr" anchorCtr="0">
          <a:noAutofit/>
        </a:bodyPr>
        <a:lstStyle/>
        <a:p>
          <a:pPr marL="0" lvl="0" indent="0" algn="l" defTabSz="1377950">
            <a:lnSpc>
              <a:spcPct val="90000"/>
            </a:lnSpc>
            <a:spcBef>
              <a:spcPct val="0"/>
            </a:spcBef>
            <a:spcAft>
              <a:spcPct val="35000"/>
            </a:spcAft>
            <a:buNone/>
          </a:pPr>
          <a:r>
            <a:rPr lang="en-MY" sz="3100" kern="1200" dirty="0">
              <a:solidFill>
                <a:schemeClr val="tx1"/>
              </a:solidFill>
            </a:rPr>
            <a:t>Differential Pay</a:t>
          </a:r>
        </a:p>
      </dsp:txBody>
      <dsp:txXfrm>
        <a:off x="35411" y="970831"/>
        <a:ext cx="7922066" cy="654577"/>
      </dsp:txXfrm>
    </dsp:sp>
    <dsp:sp modelId="{7650BE21-D677-430A-AB3A-5F36F806E362}">
      <dsp:nvSpPr>
        <dsp:cNvPr id="0" name=""/>
        <dsp:cNvSpPr/>
      </dsp:nvSpPr>
      <dsp:spPr>
        <a:xfrm>
          <a:off x="0" y="1750100"/>
          <a:ext cx="7992888" cy="725399"/>
        </a:xfrm>
        <a:prstGeom prst="roundRect">
          <a:avLst/>
        </a:prstGeom>
        <a:solidFill>
          <a:srgbClr val="FFFFFF"/>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8110" tIns="118110" rIns="118110" bIns="118110" numCol="1" spcCol="1270" anchor="ctr" anchorCtr="0">
          <a:noAutofit/>
        </a:bodyPr>
        <a:lstStyle/>
        <a:p>
          <a:pPr marL="0" lvl="0" indent="0" algn="l" defTabSz="1377950">
            <a:lnSpc>
              <a:spcPct val="90000"/>
            </a:lnSpc>
            <a:spcBef>
              <a:spcPct val="0"/>
            </a:spcBef>
            <a:spcAft>
              <a:spcPct val="35000"/>
            </a:spcAft>
            <a:buNone/>
          </a:pPr>
          <a:r>
            <a:rPr lang="en-MY" sz="3100" kern="1200">
              <a:solidFill>
                <a:schemeClr val="tx1"/>
              </a:solidFill>
            </a:rPr>
            <a:t>Purchasing Power Parity </a:t>
          </a:r>
          <a:endParaRPr lang="en-MY" sz="3100" kern="1200" dirty="0">
            <a:solidFill>
              <a:schemeClr val="tx1"/>
            </a:solidFill>
          </a:endParaRPr>
        </a:p>
      </dsp:txBody>
      <dsp:txXfrm>
        <a:off x="35411" y="1785511"/>
        <a:ext cx="7922066" cy="654577"/>
      </dsp:txXfrm>
    </dsp:sp>
    <dsp:sp modelId="{A4A6EE28-BF09-45AA-AD37-2734D801E311}">
      <dsp:nvSpPr>
        <dsp:cNvPr id="0" name=""/>
        <dsp:cNvSpPr/>
      </dsp:nvSpPr>
      <dsp:spPr>
        <a:xfrm>
          <a:off x="0" y="2564780"/>
          <a:ext cx="7992888" cy="725399"/>
        </a:xfrm>
        <a:prstGeom prst="roundRect">
          <a:avLst/>
        </a:prstGeom>
        <a:solidFill>
          <a:srgbClr val="FFFFFF"/>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8110" tIns="118110" rIns="118110" bIns="118110" numCol="1" spcCol="1270" anchor="ctr" anchorCtr="0">
          <a:noAutofit/>
        </a:bodyPr>
        <a:lstStyle/>
        <a:p>
          <a:pPr marL="0" lvl="0" indent="0" algn="l" defTabSz="1377950">
            <a:lnSpc>
              <a:spcPct val="90000"/>
            </a:lnSpc>
            <a:spcBef>
              <a:spcPct val="0"/>
            </a:spcBef>
            <a:spcAft>
              <a:spcPct val="35000"/>
            </a:spcAft>
            <a:buNone/>
          </a:pPr>
          <a:r>
            <a:rPr lang="en-MY" sz="3100" kern="1200" dirty="0">
              <a:solidFill>
                <a:schemeClr val="tx1"/>
              </a:solidFill>
            </a:rPr>
            <a:t>Approaches of Expat Compensation</a:t>
          </a:r>
        </a:p>
      </dsp:txBody>
      <dsp:txXfrm>
        <a:off x="35411" y="2600191"/>
        <a:ext cx="7922066" cy="654577"/>
      </dsp:txXfrm>
    </dsp:sp>
    <dsp:sp modelId="{FAD12CD3-9380-4204-BE22-1E9130D07FBF}">
      <dsp:nvSpPr>
        <dsp:cNvPr id="0" name=""/>
        <dsp:cNvSpPr/>
      </dsp:nvSpPr>
      <dsp:spPr>
        <a:xfrm>
          <a:off x="0" y="3379460"/>
          <a:ext cx="7992888" cy="725399"/>
        </a:xfrm>
        <a:prstGeom prst="roundRect">
          <a:avLst/>
        </a:prstGeom>
        <a:solidFill>
          <a:srgbClr val="FFFFFF"/>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8110" tIns="118110" rIns="118110" bIns="118110" numCol="1" spcCol="1270" anchor="ctr" anchorCtr="0">
          <a:noAutofit/>
        </a:bodyPr>
        <a:lstStyle/>
        <a:p>
          <a:pPr marL="0" lvl="0" indent="0" algn="l" defTabSz="1377950">
            <a:lnSpc>
              <a:spcPct val="90000"/>
            </a:lnSpc>
            <a:spcBef>
              <a:spcPct val="0"/>
            </a:spcBef>
            <a:spcAft>
              <a:spcPct val="35000"/>
            </a:spcAft>
            <a:buNone/>
          </a:pPr>
          <a:r>
            <a:rPr lang="en-MY" sz="3100" kern="1200" dirty="0">
              <a:solidFill>
                <a:schemeClr val="tx1"/>
              </a:solidFill>
            </a:rPr>
            <a:t>Tax Reimbursement</a:t>
          </a:r>
        </a:p>
      </dsp:txBody>
      <dsp:txXfrm>
        <a:off x="35411" y="3414871"/>
        <a:ext cx="7922066" cy="654577"/>
      </dsp:txXfrm>
    </dsp:sp>
    <dsp:sp modelId="{D4009E07-91F3-4DB4-AC12-84087D11945C}">
      <dsp:nvSpPr>
        <dsp:cNvPr id="0" name=""/>
        <dsp:cNvSpPr/>
      </dsp:nvSpPr>
      <dsp:spPr>
        <a:xfrm>
          <a:off x="0" y="4194140"/>
          <a:ext cx="7992888" cy="725399"/>
        </a:xfrm>
        <a:prstGeom prst="roundRect">
          <a:avLst/>
        </a:prstGeom>
        <a:solidFill>
          <a:srgbClr val="FFFFFF"/>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8110" tIns="118110" rIns="118110" bIns="118110" numCol="1" spcCol="1270" anchor="ctr" anchorCtr="0">
          <a:noAutofit/>
        </a:bodyPr>
        <a:lstStyle/>
        <a:p>
          <a:pPr marL="0" lvl="0" indent="0" algn="l" defTabSz="1377950">
            <a:lnSpc>
              <a:spcPct val="90000"/>
            </a:lnSpc>
            <a:spcBef>
              <a:spcPct val="0"/>
            </a:spcBef>
            <a:spcAft>
              <a:spcPct val="35000"/>
            </a:spcAft>
            <a:buNone/>
          </a:pPr>
          <a:r>
            <a:rPr lang="en-MY" sz="3100" kern="1200" dirty="0">
              <a:solidFill>
                <a:schemeClr val="tx1"/>
              </a:solidFill>
            </a:rPr>
            <a:t>Totalization Agreement and Tax Treaty</a:t>
          </a:r>
        </a:p>
      </dsp:txBody>
      <dsp:txXfrm>
        <a:off x="35411" y="4229551"/>
        <a:ext cx="7922066" cy="654577"/>
      </dsp:txXfrm>
    </dsp:sp>
    <dsp:sp modelId="{A4FB7172-B5DE-4F7E-9CC0-0CD72EB61434}">
      <dsp:nvSpPr>
        <dsp:cNvPr id="0" name=""/>
        <dsp:cNvSpPr/>
      </dsp:nvSpPr>
      <dsp:spPr>
        <a:xfrm>
          <a:off x="0" y="5008819"/>
          <a:ext cx="7992888" cy="725399"/>
        </a:xfrm>
        <a:prstGeom prst="roundRect">
          <a:avLst/>
        </a:prstGeom>
        <a:solidFill>
          <a:srgbClr val="FFFFFF"/>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8110" tIns="118110" rIns="118110" bIns="118110" numCol="1" spcCol="1270" anchor="ctr" anchorCtr="0">
          <a:noAutofit/>
        </a:bodyPr>
        <a:lstStyle/>
        <a:p>
          <a:pPr marL="0" lvl="0" indent="0" algn="l" defTabSz="1377950">
            <a:lnSpc>
              <a:spcPct val="90000"/>
            </a:lnSpc>
            <a:spcBef>
              <a:spcPct val="0"/>
            </a:spcBef>
            <a:spcAft>
              <a:spcPct val="35000"/>
            </a:spcAft>
            <a:buNone/>
          </a:pPr>
          <a:r>
            <a:rPr lang="en-MY" sz="3100" kern="1200" dirty="0">
              <a:solidFill>
                <a:schemeClr val="tx1"/>
              </a:solidFill>
            </a:rPr>
            <a:t>International Retirement Plans</a:t>
          </a:r>
        </a:p>
      </dsp:txBody>
      <dsp:txXfrm>
        <a:off x="35411" y="5044230"/>
        <a:ext cx="7922066" cy="654577"/>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2F358A6-2EFE-4558-94D7-B86EC5050C91}">
      <dsp:nvSpPr>
        <dsp:cNvPr id="0" name=""/>
        <dsp:cNvSpPr/>
      </dsp:nvSpPr>
      <dsp:spPr>
        <a:xfrm>
          <a:off x="0" y="0"/>
          <a:ext cx="7992888" cy="752894"/>
        </a:xfrm>
        <a:prstGeom prst="roundRect">
          <a:avLst/>
        </a:prstGeom>
        <a:solidFill>
          <a:srgbClr val="FFFFFF"/>
        </a:solidFill>
        <a:ln w="12700" cap="flat" cmpd="sng" algn="ctr">
          <a:solidFill>
            <a:srgbClr val="FFFFE1">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8110" tIns="118110" rIns="118110" bIns="118110" numCol="1" spcCol="1270" anchor="ctr" anchorCtr="0">
          <a:noAutofit/>
        </a:bodyPr>
        <a:lstStyle/>
        <a:p>
          <a:pPr marL="0" lvl="0" indent="0" algn="l" defTabSz="1377950">
            <a:lnSpc>
              <a:spcPct val="90000"/>
            </a:lnSpc>
            <a:spcBef>
              <a:spcPct val="0"/>
            </a:spcBef>
            <a:spcAft>
              <a:spcPct val="35000"/>
            </a:spcAft>
            <a:buNone/>
          </a:pPr>
          <a:r>
            <a:rPr lang="en-MY" sz="3100" kern="1200" dirty="0">
              <a:solidFill>
                <a:srgbClr val="000000"/>
              </a:solidFill>
              <a:latin typeface="Arial"/>
              <a:ea typeface="+mn-ea"/>
              <a:cs typeface="+mn-cs"/>
            </a:rPr>
            <a:t>Components of International Compensation</a:t>
          </a:r>
        </a:p>
      </dsp:txBody>
      <dsp:txXfrm>
        <a:off x="36753" y="36753"/>
        <a:ext cx="7919382" cy="679388"/>
      </dsp:txXfrm>
    </dsp:sp>
    <dsp:sp modelId="{04765EF5-9D12-4272-82A1-954A0BCA8F51}">
      <dsp:nvSpPr>
        <dsp:cNvPr id="0" name=""/>
        <dsp:cNvSpPr/>
      </dsp:nvSpPr>
      <dsp:spPr>
        <a:xfrm>
          <a:off x="0" y="860922"/>
          <a:ext cx="7992888" cy="752894"/>
        </a:xfrm>
        <a:prstGeom prst="roundRect">
          <a:avLst/>
        </a:prstGeom>
        <a:solidFill>
          <a:srgbClr val="000000">
            <a:lumMod val="50000"/>
            <a:lumOff val="50000"/>
          </a:srgbClr>
        </a:solidFill>
        <a:ln w="12700" cap="flat" cmpd="sng" algn="ctr">
          <a:solidFill>
            <a:srgbClr val="FFFFE1">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8110" tIns="118110" rIns="118110" bIns="118110" numCol="1" spcCol="1270" anchor="ctr" anchorCtr="0">
          <a:noAutofit/>
        </a:bodyPr>
        <a:lstStyle/>
        <a:p>
          <a:pPr marL="0" lvl="0" indent="0" algn="l" defTabSz="1377950">
            <a:lnSpc>
              <a:spcPct val="90000"/>
            </a:lnSpc>
            <a:spcBef>
              <a:spcPct val="0"/>
            </a:spcBef>
            <a:spcAft>
              <a:spcPct val="35000"/>
            </a:spcAft>
            <a:buNone/>
          </a:pPr>
          <a:r>
            <a:rPr lang="en-MY" sz="3100" kern="1200" dirty="0">
              <a:solidFill>
                <a:srgbClr val="FFFFEE"/>
              </a:solidFill>
              <a:latin typeface="Arial"/>
              <a:ea typeface="+mn-ea"/>
              <a:cs typeface="+mn-cs"/>
            </a:rPr>
            <a:t>Differential Pay</a:t>
          </a:r>
        </a:p>
      </dsp:txBody>
      <dsp:txXfrm>
        <a:off x="36753" y="897675"/>
        <a:ext cx="7919382" cy="679388"/>
      </dsp:txXfrm>
    </dsp:sp>
    <dsp:sp modelId="{7650BE21-D677-430A-AB3A-5F36F806E362}">
      <dsp:nvSpPr>
        <dsp:cNvPr id="0" name=""/>
        <dsp:cNvSpPr/>
      </dsp:nvSpPr>
      <dsp:spPr>
        <a:xfrm>
          <a:off x="0" y="1764064"/>
          <a:ext cx="7992888" cy="752894"/>
        </a:xfrm>
        <a:prstGeom prst="roundRect">
          <a:avLst/>
        </a:prstGeom>
        <a:solidFill>
          <a:srgbClr val="FFFFFF"/>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121920" rIns="121920" bIns="121920" numCol="1" spcCol="1270" anchor="ctr" anchorCtr="0">
          <a:noAutofit/>
        </a:bodyPr>
        <a:lstStyle/>
        <a:p>
          <a:pPr marL="0" lvl="0" indent="0" algn="l" defTabSz="1422400">
            <a:lnSpc>
              <a:spcPct val="90000"/>
            </a:lnSpc>
            <a:spcBef>
              <a:spcPct val="0"/>
            </a:spcBef>
            <a:spcAft>
              <a:spcPct val="35000"/>
            </a:spcAft>
            <a:buNone/>
          </a:pPr>
          <a:r>
            <a:rPr lang="en-MY" sz="3200" kern="1200">
              <a:solidFill>
                <a:schemeClr val="tx1"/>
              </a:solidFill>
            </a:rPr>
            <a:t>Purchasing Power Parity </a:t>
          </a:r>
          <a:endParaRPr lang="en-MY" sz="3200" kern="1200" dirty="0">
            <a:solidFill>
              <a:schemeClr val="tx1"/>
            </a:solidFill>
          </a:endParaRPr>
        </a:p>
      </dsp:txBody>
      <dsp:txXfrm>
        <a:off x="36753" y="1800817"/>
        <a:ext cx="7919382" cy="679388"/>
      </dsp:txXfrm>
    </dsp:sp>
    <dsp:sp modelId="{A4A6EE28-BF09-45AA-AD37-2734D801E311}">
      <dsp:nvSpPr>
        <dsp:cNvPr id="0" name=""/>
        <dsp:cNvSpPr/>
      </dsp:nvSpPr>
      <dsp:spPr>
        <a:xfrm>
          <a:off x="0" y="2551032"/>
          <a:ext cx="7992888" cy="752894"/>
        </a:xfrm>
        <a:prstGeom prst="roundRect">
          <a:avLst/>
        </a:prstGeom>
        <a:solidFill>
          <a:srgbClr val="FFFFFF"/>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121920" rIns="121920" bIns="121920" numCol="1" spcCol="1270" anchor="ctr" anchorCtr="0">
          <a:noAutofit/>
        </a:bodyPr>
        <a:lstStyle/>
        <a:p>
          <a:pPr marL="0" lvl="0" indent="0" algn="l" defTabSz="1422400">
            <a:lnSpc>
              <a:spcPct val="90000"/>
            </a:lnSpc>
            <a:spcBef>
              <a:spcPct val="0"/>
            </a:spcBef>
            <a:spcAft>
              <a:spcPct val="35000"/>
            </a:spcAft>
            <a:buNone/>
          </a:pPr>
          <a:r>
            <a:rPr lang="en-MY" sz="3200" kern="1200" dirty="0">
              <a:solidFill>
                <a:schemeClr val="tx1"/>
              </a:solidFill>
            </a:rPr>
            <a:t>Approaches of Expat Compensation</a:t>
          </a:r>
        </a:p>
      </dsp:txBody>
      <dsp:txXfrm>
        <a:off x="36753" y="2587785"/>
        <a:ext cx="7919382" cy="679388"/>
      </dsp:txXfrm>
    </dsp:sp>
    <dsp:sp modelId="{FAD12CD3-9380-4204-BE22-1E9130D07FBF}">
      <dsp:nvSpPr>
        <dsp:cNvPr id="0" name=""/>
        <dsp:cNvSpPr/>
      </dsp:nvSpPr>
      <dsp:spPr>
        <a:xfrm>
          <a:off x="0" y="3396087"/>
          <a:ext cx="7992888" cy="752894"/>
        </a:xfrm>
        <a:prstGeom prst="roundRect">
          <a:avLst/>
        </a:prstGeom>
        <a:solidFill>
          <a:srgbClr val="FFFFFF"/>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121920" rIns="121920" bIns="121920" numCol="1" spcCol="1270" anchor="ctr" anchorCtr="0">
          <a:noAutofit/>
        </a:bodyPr>
        <a:lstStyle/>
        <a:p>
          <a:pPr marL="0" lvl="0" indent="0" algn="l" defTabSz="1422400">
            <a:lnSpc>
              <a:spcPct val="90000"/>
            </a:lnSpc>
            <a:spcBef>
              <a:spcPct val="0"/>
            </a:spcBef>
            <a:spcAft>
              <a:spcPct val="35000"/>
            </a:spcAft>
            <a:buNone/>
          </a:pPr>
          <a:r>
            <a:rPr lang="en-MY" sz="3200" kern="1200" dirty="0">
              <a:solidFill>
                <a:schemeClr val="tx1"/>
              </a:solidFill>
            </a:rPr>
            <a:t>Tax Reimbursement</a:t>
          </a:r>
        </a:p>
      </dsp:txBody>
      <dsp:txXfrm>
        <a:off x="36753" y="3432840"/>
        <a:ext cx="7919382" cy="679388"/>
      </dsp:txXfrm>
    </dsp:sp>
    <dsp:sp modelId="{D4009E07-91F3-4DB4-AC12-84087D11945C}">
      <dsp:nvSpPr>
        <dsp:cNvPr id="0" name=""/>
        <dsp:cNvSpPr/>
      </dsp:nvSpPr>
      <dsp:spPr>
        <a:xfrm>
          <a:off x="0" y="4241142"/>
          <a:ext cx="7992888" cy="752894"/>
        </a:xfrm>
        <a:prstGeom prst="roundRect">
          <a:avLst/>
        </a:prstGeom>
        <a:solidFill>
          <a:srgbClr val="FFFFFF"/>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121920" rIns="121920" bIns="121920" numCol="1" spcCol="1270" anchor="ctr" anchorCtr="0">
          <a:noAutofit/>
        </a:bodyPr>
        <a:lstStyle/>
        <a:p>
          <a:pPr marL="0" lvl="0" indent="0" algn="l" defTabSz="1422400">
            <a:lnSpc>
              <a:spcPct val="90000"/>
            </a:lnSpc>
            <a:spcBef>
              <a:spcPct val="0"/>
            </a:spcBef>
            <a:spcAft>
              <a:spcPct val="35000"/>
            </a:spcAft>
            <a:buNone/>
          </a:pPr>
          <a:r>
            <a:rPr lang="en-MY" sz="3200" kern="1200" dirty="0">
              <a:solidFill>
                <a:schemeClr val="tx1"/>
              </a:solidFill>
            </a:rPr>
            <a:t>Totalization Agreement and Tax Treaty</a:t>
          </a:r>
        </a:p>
      </dsp:txBody>
      <dsp:txXfrm>
        <a:off x="36753" y="4277895"/>
        <a:ext cx="7919382" cy="679388"/>
      </dsp:txXfrm>
    </dsp:sp>
    <dsp:sp modelId="{A4FB7172-B5DE-4F7E-9CC0-0CD72EB61434}">
      <dsp:nvSpPr>
        <dsp:cNvPr id="0" name=""/>
        <dsp:cNvSpPr/>
      </dsp:nvSpPr>
      <dsp:spPr>
        <a:xfrm>
          <a:off x="0" y="5086197"/>
          <a:ext cx="7992888" cy="752894"/>
        </a:xfrm>
        <a:prstGeom prst="roundRect">
          <a:avLst/>
        </a:prstGeom>
        <a:solidFill>
          <a:srgbClr val="FFFFFF"/>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121920" rIns="121920" bIns="121920" numCol="1" spcCol="1270" anchor="ctr" anchorCtr="0">
          <a:noAutofit/>
        </a:bodyPr>
        <a:lstStyle/>
        <a:p>
          <a:pPr marL="0" lvl="0" indent="0" algn="l" defTabSz="1422400">
            <a:lnSpc>
              <a:spcPct val="90000"/>
            </a:lnSpc>
            <a:spcBef>
              <a:spcPct val="0"/>
            </a:spcBef>
            <a:spcAft>
              <a:spcPct val="35000"/>
            </a:spcAft>
            <a:buNone/>
          </a:pPr>
          <a:r>
            <a:rPr lang="en-MY" sz="3200" kern="1200" dirty="0">
              <a:solidFill>
                <a:schemeClr val="tx1"/>
              </a:solidFill>
            </a:rPr>
            <a:t>International Retirement Plans</a:t>
          </a:r>
        </a:p>
      </dsp:txBody>
      <dsp:txXfrm>
        <a:off x="36753" y="5122950"/>
        <a:ext cx="7919382" cy="679388"/>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2F358A6-2EFE-4558-94D7-B86EC5050C91}">
      <dsp:nvSpPr>
        <dsp:cNvPr id="0" name=""/>
        <dsp:cNvSpPr/>
      </dsp:nvSpPr>
      <dsp:spPr>
        <a:xfrm>
          <a:off x="0" y="0"/>
          <a:ext cx="7992888" cy="752894"/>
        </a:xfrm>
        <a:prstGeom prst="roundRect">
          <a:avLst/>
        </a:prstGeom>
        <a:solidFill>
          <a:srgbClr val="FFFFFF"/>
        </a:solidFill>
        <a:ln w="12700" cap="flat" cmpd="sng" algn="ctr">
          <a:solidFill>
            <a:srgbClr val="FFFFE1">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8110" tIns="118110" rIns="118110" bIns="118110" numCol="1" spcCol="1270" anchor="ctr" anchorCtr="0">
          <a:noAutofit/>
        </a:bodyPr>
        <a:lstStyle/>
        <a:p>
          <a:pPr marL="0" lvl="0" indent="0" algn="l" defTabSz="1377950">
            <a:lnSpc>
              <a:spcPct val="90000"/>
            </a:lnSpc>
            <a:spcBef>
              <a:spcPct val="0"/>
            </a:spcBef>
            <a:spcAft>
              <a:spcPct val="35000"/>
            </a:spcAft>
            <a:buNone/>
          </a:pPr>
          <a:r>
            <a:rPr lang="en-MY" sz="3100" kern="1200" dirty="0">
              <a:solidFill>
                <a:srgbClr val="000000"/>
              </a:solidFill>
              <a:latin typeface="Arial"/>
              <a:ea typeface="+mn-ea"/>
              <a:cs typeface="+mn-cs"/>
            </a:rPr>
            <a:t>Components of International Compensation</a:t>
          </a:r>
        </a:p>
      </dsp:txBody>
      <dsp:txXfrm>
        <a:off x="36753" y="36753"/>
        <a:ext cx="7919382" cy="679388"/>
      </dsp:txXfrm>
    </dsp:sp>
    <dsp:sp modelId="{04765EF5-9D12-4272-82A1-954A0BCA8F51}">
      <dsp:nvSpPr>
        <dsp:cNvPr id="0" name=""/>
        <dsp:cNvSpPr/>
      </dsp:nvSpPr>
      <dsp:spPr>
        <a:xfrm>
          <a:off x="0" y="860922"/>
          <a:ext cx="7992888" cy="752894"/>
        </a:xfrm>
        <a:prstGeom prst="roundRect">
          <a:avLst/>
        </a:prstGeom>
        <a:solidFill>
          <a:srgbClr val="FFFFFF"/>
        </a:solidFill>
        <a:ln w="12700" cap="flat" cmpd="sng" algn="ctr">
          <a:solidFill>
            <a:srgbClr val="FFFFE1">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121920" rIns="121920" bIns="121920" numCol="1" spcCol="1270" anchor="ctr" anchorCtr="0">
          <a:noAutofit/>
        </a:bodyPr>
        <a:lstStyle/>
        <a:p>
          <a:pPr marL="0" lvl="0" indent="0" algn="l" defTabSz="1422400">
            <a:lnSpc>
              <a:spcPct val="90000"/>
            </a:lnSpc>
            <a:spcBef>
              <a:spcPct val="0"/>
            </a:spcBef>
            <a:spcAft>
              <a:spcPct val="35000"/>
            </a:spcAft>
            <a:buNone/>
          </a:pPr>
          <a:r>
            <a:rPr lang="en-MY" sz="3200" kern="1200" dirty="0">
              <a:solidFill>
                <a:srgbClr val="000000"/>
              </a:solidFill>
              <a:latin typeface="Arial"/>
              <a:ea typeface="+mn-ea"/>
              <a:cs typeface="+mn-cs"/>
            </a:rPr>
            <a:t>Differential Pay</a:t>
          </a:r>
        </a:p>
      </dsp:txBody>
      <dsp:txXfrm>
        <a:off x="36753" y="897675"/>
        <a:ext cx="7919382" cy="679388"/>
      </dsp:txXfrm>
    </dsp:sp>
    <dsp:sp modelId="{7650BE21-D677-430A-AB3A-5F36F806E362}">
      <dsp:nvSpPr>
        <dsp:cNvPr id="0" name=""/>
        <dsp:cNvSpPr/>
      </dsp:nvSpPr>
      <dsp:spPr>
        <a:xfrm>
          <a:off x="0" y="1764064"/>
          <a:ext cx="7992888" cy="752894"/>
        </a:xfrm>
        <a:prstGeom prst="roundRect">
          <a:avLst/>
        </a:prstGeom>
        <a:solidFill>
          <a:srgbClr val="000000">
            <a:lumMod val="50000"/>
            <a:lumOff val="50000"/>
          </a:srgbClr>
        </a:solidFill>
        <a:ln w="12700" cap="flat" cmpd="sng" algn="ctr">
          <a:solidFill>
            <a:srgbClr val="FFFFE1">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8110" tIns="118110" rIns="118110" bIns="118110" numCol="1" spcCol="1270" anchor="ctr" anchorCtr="0">
          <a:noAutofit/>
        </a:bodyPr>
        <a:lstStyle/>
        <a:p>
          <a:pPr marL="0" lvl="0" indent="0" algn="l" defTabSz="1377950">
            <a:lnSpc>
              <a:spcPct val="90000"/>
            </a:lnSpc>
            <a:spcBef>
              <a:spcPct val="0"/>
            </a:spcBef>
            <a:spcAft>
              <a:spcPct val="35000"/>
            </a:spcAft>
            <a:buNone/>
          </a:pPr>
          <a:r>
            <a:rPr lang="en-MY" sz="3100" kern="1200">
              <a:solidFill>
                <a:srgbClr val="FFFFEE"/>
              </a:solidFill>
              <a:latin typeface="Arial"/>
              <a:ea typeface="+mn-ea"/>
              <a:cs typeface="+mn-cs"/>
            </a:rPr>
            <a:t>Purchasing Power Parity </a:t>
          </a:r>
          <a:endParaRPr lang="en-MY" sz="3100" kern="1200" dirty="0">
            <a:solidFill>
              <a:srgbClr val="FFFFEE"/>
            </a:solidFill>
            <a:latin typeface="Arial"/>
            <a:ea typeface="+mn-ea"/>
            <a:cs typeface="+mn-cs"/>
          </a:endParaRPr>
        </a:p>
      </dsp:txBody>
      <dsp:txXfrm>
        <a:off x="36753" y="1800817"/>
        <a:ext cx="7919382" cy="679388"/>
      </dsp:txXfrm>
    </dsp:sp>
    <dsp:sp modelId="{A4A6EE28-BF09-45AA-AD37-2734D801E311}">
      <dsp:nvSpPr>
        <dsp:cNvPr id="0" name=""/>
        <dsp:cNvSpPr/>
      </dsp:nvSpPr>
      <dsp:spPr>
        <a:xfrm>
          <a:off x="0" y="2551032"/>
          <a:ext cx="7992888" cy="752894"/>
        </a:xfrm>
        <a:prstGeom prst="roundRect">
          <a:avLst/>
        </a:prstGeom>
        <a:solidFill>
          <a:srgbClr val="FFFFFF"/>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121920" rIns="121920" bIns="121920" numCol="1" spcCol="1270" anchor="ctr" anchorCtr="0">
          <a:noAutofit/>
        </a:bodyPr>
        <a:lstStyle/>
        <a:p>
          <a:pPr marL="0" lvl="0" indent="0" algn="l" defTabSz="1422400">
            <a:lnSpc>
              <a:spcPct val="90000"/>
            </a:lnSpc>
            <a:spcBef>
              <a:spcPct val="0"/>
            </a:spcBef>
            <a:spcAft>
              <a:spcPct val="35000"/>
            </a:spcAft>
            <a:buNone/>
          </a:pPr>
          <a:r>
            <a:rPr lang="en-MY" sz="3200" kern="1200" dirty="0">
              <a:solidFill>
                <a:schemeClr val="tx1"/>
              </a:solidFill>
            </a:rPr>
            <a:t>Approaches of Expat Compensation</a:t>
          </a:r>
        </a:p>
      </dsp:txBody>
      <dsp:txXfrm>
        <a:off x="36753" y="2587785"/>
        <a:ext cx="7919382" cy="679388"/>
      </dsp:txXfrm>
    </dsp:sp>
    <dsp:sp modelId="{FAD12CD3-9380-4204-BE22-1E9130D07FBF}">
      <dsp:nvSpPr>
        <dsp:cNvPr id="0" name=""/>
        <dsp:cNvSpPr/>
      </dsp:nvSpPr>
      <dsp:spPr>
        <a:xfrm>
          <a:off x="0" y="3406688"/>
          <a:ext cx="7992888" cy="752894"/>
        </a:xfrm>
        <a:prstGeom prst="roundRect">
          <a:avLst/>
        </a:prstGeom>
        <a:solidFill>
          <a:srgbClr val="FFFFFF"/>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121920" rIns="121920" bIns="121920" numCol="1" spcCol="1270" anchor="ctr" anchorCtr="0">
          <a:noAutofit/>
        </a:bodyPr>
        <a:lstStyle/>
        <a:p>
          <a:pPr marL="0" lvl="0" indent="0" algn="l" defTabSz="1422400">
            <a:lnSpc>
              <a:spcPct val="90000"/>
            </a:lnSpc>
            <a:spcBef>
              <a:spcPct val="0"/>
            </a:spcBef>
            <a:spcAft>
              <a:spcPct val="35000"/>
            </a:spcAft>
            <a:buNone/>
          </a:pPr>
          <a:r>
            <a:rPr lang="en-MY" sz="3200" kern="1200" dirty="0">
              <a:solidFill>
                <a:schemeClr val="tx1"/>
              </a:solidFill>
            </a:rPr>
            <a:t>Tax Reimbursement</a:t>
          </a:r>
        </a:p>
      </dsp:txBody>
      <dsp:txXfrm>
        <a:off x="36753" y="3443441"/>
        <a:ext cx="7919382" cy="679388"/>
      </dsp:txXfrm>
    </dsp:sp>
    <dsp:sp modelId="{D4009E07-91F3-4DB4-AC12-84087D11945C}">
      <dsp:nvSpPr>
        <dsp:cNvPr id="0" name=""/>
        <dsp:cNvSpPr/>
      </dsp:nvSpPr>
      <dsp:spPr>
        <a:xfrm>
          <a:off x="0" y="4241142"/>
          <a:ext cx="7992888" cy="752894"/>
        </a:xfrm>
        <a:prstGeom prst="roundRect">
          <a:avLst/>
        </a:prstGeom>
        <a:solidFill>
          <a:srgbClr val="FFFFFF"/>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121920" rIns="121920" bIns="121920" numCol="1" spcCol="1270" anchor="ctr" anchorCtr="0">
          <a:noAutofit/>
        </a:bodyPr>
        <a:lstStyle/>
        <a:p>
          <a:pPr marL="0" lvl="0" indent="0" algn="l" defTabSz="1422400">
            <a:lnSpc>
              <a:spcPct val="90000"/>
            </a:lnSpc>
            <a:spcBef>
              <a:spcPct val="0"/>
            </a:spcBef>
            <a:spcAft>
              <a:spcPct val="35000"/>
            </a:spcAft>
            <a:buNone/>
          </a:pPr>
          <a:r>
            <a:rPr lang="en-MY" sz="3200" kern="1200" dirty="0">
              <a:solidFill>
                <a:schemeClr val="tx1"/>
              </a:solidFill>
            </a:rPr>
            <a:t>Totalization Agreement and Tax Treaty</a:t>
          </a:r>
        </a:p>
      </dsp:txBody>
      <dsp:txXfrm>
        <a:off x="36753" y="4277895"/>
        <a:ext cx="7919382" cy="679388"/>
      </dsp:txXfrm>
    </dsp:sp>
    <dsp:sp modelId="{A4FB7172-B5DE-4F7E-9CC0-0CD72EB61434}">
      <dsp:nvSpPr>
        <dsp:cNvPr id="0" name=""/>
        <dsp:cNvSpPr/>
      </dsp:nvSpPr>
      <dsp:spPr>
        <a:xfrm>
          <a:off x="0" y="5086197"/>
          <a:ext cx="7992888" cy="752894"/>
        </a:xfrm>
        <a:prstGeom prst="roundRect">
          <a:avLst/>
        </a:prstGeom>
        <a:solidFill>
          <a:srgbClr val="FFFFFF"/>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121920" rIns="121920" bIns="121920" numCol="1" spcCol="1270" anchor="ctr" anchorCtr="0">
          <a:noAutofit/>
        </a:bodyPr>
        <a:lstStyle/>
        <a:p>
          <a:pPr marL="0" lvl="0" indent="0" algn="l" defTabSz="1422400">
            <a:lnSpc>
              <a:spcPct val="90000"/>
            </a:lnSpc>
            <a:spcBef>
              <a:spcPct val="0"/>
            </a:spcBef>
            <a:spcAft>
              <a:spcPct val="35000"/>
            </a:spcAft>
            <a:buNone/>
          </a:pPr>
          <a:r>
            <a:rPr lang="en-MY" sz="3200" kern="1200" dirty="0">
              <a:solidFill>
                <a:schemeClr val="tx1"/>
              </a:solidFill>
            </a:rPr>
            <a:t>International Retirement Plans</a:t>
          </a:r>
        </a:p>
      </dsp:txBody>
      <dsp:txXfrm>
        <a:off x="36753" y="5122950"/>
        <a:ext cx="7919382" cy="679388"/>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2F358A6-2EFE-4558-94D7-B86EC5050C91}">
      <dsp:nvSpPr>
        <dsp:cNvPr id="0" name=""/>
        <dsp:cNvSpPr/>
      </dsp:nvSpPr>
      <dsp:spPr>
        <a:xfrm>
          <a:off x="0" y="0"/>
          <a:ext cx="7992888" cy="752894"/>
        </a:xfrm>
        <a:prstGeom prst="roundRect">
          <a:avLst/>
        </a:prstGeom>
        <a:solidFill>
          <a:srgbClr val="FFFFFF"/>
        </a:solidFill>
        <a:ln w="12700" cap="flat" cmpd="sng" algn="ctr">
          <a:solidFill>
            <a:srgbClr val="FFFFE1">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8110" tIns="118110" rIns="118110" bIns="118110" numCol="1" spcCol="1270" anchor="ctr" anchorCtr="0">
          <a:noAutofit/>
        </a:bodyPr>
        <a:lstStyle/>
        <a:p>
          <a:pPr marL="0" lvl="0" indent="0" algn="l" defTabSz="1377950">
            <a:lnSpc>
              <a:spcPct val="90000"/>
            </a:lnSpc>
            <a:spcBef>
              <a:spcPct val="0"/>
            </a:spcBef>
            <a:spcAft>
              <a:spcPct val="35000"/>
            </a:spcAft>
            <a:buNone/>
          </a:pPr>
          <a:r>
            <a:rPr lang="en-MY" sz="3100" kern="1200" dirty="0">
              <a:solidFill>
                <a:srgbClr val="000000"/>
              </a:solidFill>
              <a:latin typeface="Arial"/>
              <a:ea typeface="+mn-ea"/>
              <a:cs typeface="+mn-cs"/>
            </a:rPr>
            <a:t>Components of International Compensation</a:t>
          </a:r>
        </a:p>
      </dsp:txBody>
      <dsp:txXfrm>
        <a:off x="36753" y="36753"/>
        <a:ext cx="7919382" cy="679388"/>
      </dsp:txXfrm>
    </dsp:sp>
    <dsp:sp modelId="{04765EF5-9D12-4272-82A1-954A0BCA8F51}">
      <dsp:nvSpPr>
        <dsp:cNvPr id="0" name=""/>
        <dsp:cNvSpPr/>
      </dsp:nvSpPr>
      <dsp:spPr>
        <a:xfrm>
          <a:off x="0" y="886408"/>
          <a:ext cx="7992888" cy="752894"/>
        </a:xfrm>
        <a:prstGeom prst="roundRect">
          <a:avLst/>
        </a:prstGeom>
        <a:solidFill>
          <a:srgbClr val="FFFFFF"/>
        </a:solidFill>
        <a:ln w="12700" cap="flat" cmpd="sng" algn="ctr">
          <a:solidFill>
            <a:srgbClr val="FFFFE1">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121920" rIns="121920" bIns="121920" numCol="1" spcCol="1270" anchor="ctr" anchorCtr="0">
          <a:noAutofit/>
        </a:bodyPr>
        <a:lstStyle/>
        <a:p>
          <a:pPr marL="0" lvl="0" indent="0" algn="l" defTabSz="1422400">
            <a:lnSpc>
              <a:spcPct val="90000"/>
            </a:lnSpc>
            <a:spcBef>
              <a:spcPct val="0"/>
            </a:spcBef>
            <a:spcAft>
              <a:spcPct val="35000"/>
            </a:spcAft>
            <a:buNone/>
          </a:pPr>
          <a:r>
            <a:rPr lang="en-MY" sz="3200" kern="1200" dirty="0">
              <a:solidFill>
                <a:srgbClr val="000000"/>
              </a:solidFill>
              <a:latin typeface="Arial"/>
              <a:ea typeface="+mn-ea"/>
              <a:cs typeface="+mn-cs"/>
            </a:rPr>
            <a:t>Differential Pay</a:t>
          </a:r>
        </a:p>
      </dsp:txBody>
      <dsp:txXfrm>
        <a:off x="36753" y="923161"/>
        <a:ext cx="7919382" cy="679388"/>
      </dsp:txXfrm>
    </dsp:sp>
    <dsp:sp modelId="{7650BE21-D677-430A-AB3A-5F36F806E362}">
      <dsp:nvSpPr>
        <dsp:cNvPr id="0" name=""/>
        <dsp:cNvSpPr/>
      </dsp:nvSpPr>
      <dsp:spPr>
        <a:xfrm>
          <a:off x="0" y="1764064"/>
          <a:ext cx="7992888" cy="752894"/>
        </a:xfrm>
        <a:prstGeom prst="roundRect">
          <a:avLst/>
        </a:prstGeom>
        <a:solidFill>
          <a:srgbClr val="FFFFFF"/>
        </a:solidFill>
        <a:ln w="12700" cap="flat" cmpd="sng" algn="ctr">
          <a:solidFill>
            <a:srgbClr val="FFFFE1">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121920" rIns="121920" bIns="121920" numCol="1" spcCol="1270" anchor="ctr" anchorCtr="0">
          <a:noAutofit/>
        </a:bodyPr>
        <a:lstStyle/>
        <a:p>
          <a:pPr marL="0" lvl="0" indent="0" algn="l" defTabSz="1422400">
            <a:lnSpc>
              <a:spcPct val="90000"/>
            </a:lnSpc>
            <a:spcBef>
              <a:spcPct val="0"/>
            </a:spcBef>
            <a:spcAft>
              <a:spcPct val="35000"/>
            </a:spcAft>
            <a:buNone/>
          </a:pPr>
          <a:r>
            <a:rPr lang="en-MY" sz="3200" kern="1200">
              <a:solidFill>
                <a:srgbClr val="000000"/>
              </a:solidFill>
              <a:latin typeface="Arial"/>
              <a:ea typeface="+mn-ea"/>
              <a:cs typeface="+mn-cs"/>
            </a:rPr>
            <a:t>Purchasing Power Parity </a:t>
          </a:r>
          <a:endParaRPr lang="en-MY" sz="3200" kern="1200" dirty="0">
            <a:solidFill>
              <a:srgbClr val="000000"/>
            </a:solidFill>
            <a:latin typeface="Arial"/>
            <a:ea typeface="+mn-ea"/>
            <a:cs typeface="+mn-cs"/>
          </a:endParaRPr>
        </a:p>
      </dsp:txBody>
      <dsp:txXfrm>
        <a:off x="36753" y="1800817"/>
        <a:ext cx="7919382" cy="679388"/>
      </dsp:txXfrm>
    </dsp:sp>
    <dsp:sp modelId="{A4A6EE28-BF09-45AA-AD37-2734D801E311}">
      <dsp:nvSpPr>
        <dsp:cNvPr id="0" name=""/>
        <dsp:cNvSpPr/>
      </dsp:nvSpPr>
      <dsp:spPr>
        <a:xfrm>
          <a:off x="0" y="2551032"/>
          <a:ext cx="7992888" cy="752894"/>
        </a:xfrm>
        <a:prstGeom prst="roundRect">
          <a:avLst/>
        </a:prstGeom>
        <a:solidFill>
          <a:srgbClr val="000000">
            <a:lumMod val="50000"/>
            <a:lumOff val="50000"/>
          </a:srgbClr>
        </a:solidFill>
        <a:ln w="12700" cap="flat" cmpd="sng" algn="ctr">
          <a:solidFill>
            <a:srgbClr val="FFFFE1">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8110" tIns="118110" rIns="118110" bIns="118110" numCol="1" spcCol="1270" anchor="ctr" anchorCtr="0">
          <a:noAutofit/>
        </a:bodyPr>
        <a:lstStyle/>
        <a:p>
          <a:pPr marL="0" lvl="0" indent="0" algn="l" defTabSz="1377950">
            <a:lnSpc>
              <a:spcPct val="90000"/>
            </a:lnSpc>
            <a:spcBef>
              <a:spcPct val="0"/>
            </a:spcBef>
            <a:spcAft>
              <a:spcPct val="35000"/>
            </a:spcAft>
            <a:buNone/>
          </a:pPr>
          <a:r>
            <a:rPr lang="en-MY" sz="3100" kern="1200" dirty="0">
              <a:solidFill>
                <a:srgbClr val="FFFFEE"/>
              </a:solidFill>
              <a:latin typeface="Arial"/>
              <a:ea typeface="+mn-ea"/>
              <a:cs typeface="+mn-cs"/>
            </a:rPr>
            <a:t>Approaches of Expat Compensation</a:t>
          </a:r>
        </a:p>
      </dsp:txBody>
      <dsp:txXfrm>
        <a:off x="36753" y="2587785"/>
        <a:ext cx="7919382" cy="679388"/>
      </dsp:txXfrm>
    </dsp:sp>
    <dsp:sp modelId="{FAD12CD3-9380-4204-BE22-1E9130D07FBF}">
      <dsp:nvSpPr>
        <dsp:cNvPr id="0" name=""/>
        <dsp:cNvSpPr/>
      </dsp:nvSpPr>
      <dsp:spPr>
        <a:xfrm>
          <a:off x="0" y="3406688"/>
          <a:ext cx="7992888" cy="752894"/>
        </a:xfrm>
        <a:prstGeom prst="roundRect">
          <a:avLst/>
        </a:prstGeom>
        <a:solidFill>
          <a:srgbClr val="FFFFFF"/>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121920" rIns="121920" bIns="121920" numCol="1" spcCol="1270" anchor="ctr" anchorCtr="0">
          <a:noAutofit/>
        </a:bodyPr>
        <a:lstStyle/>
        <a:p>
          <a:pPr marL="0" lvl="0" indent="0" algn="l" defTabSz="1422400">
            <a:lnSpc>
              <a:spcPct val="90000"/>
            </a:lnSpc>
            <a:spcBef>
              <a:spcPct val="0"/>
            </a:spcBef>
            <a:spcAft>
              <a:spcPct val="35000"/>
            </a:spcAft>
            <a:buNone/>
          </a:pPr>
          <a:r>
            <a:rPr lang="en-MY" sz="3200" kern="1200" dirty="0">
              <a:solidFill>
                <a:schemeClr val="tx1"/>
              </a:solidFill>
            </a:rPr>
            <a:t>Tax Reimbursement</a:t>
          </a:r>
        </a:p>
      </dsp:txBody>
      <dsp:txXfrm>
        <a:off x="36753" y="3443441"/>
        <a:ext cx="7919382" cy="679388"/>
      </dsp:txXfrm>
    </dsp:sp>
    <dsp:sp modelId="{D4009E07-91F3-4DB4-AC12-84087D11945C}">
      <dsp:nvSpPr>
        <dsp:cNvPr id="0" name=""/>
        <dsp:cNvSpPr/>
      </dsp:nvSpPr>
      <dsp:spPr>
        <a:xfrm>
          <a:off x="0" y="4241142"/>
          <a:ext cx="7992888" cy="752894"/>
        </a:xfrm>
        <a:prstGeom prst="roundRect">
          <a:avLst/>
        </a:prstGeom>
        <a:solidFill>
          <a:srgbClr val="FFFFFF"/>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121920" rIns="121920" bIns="121920" numCol="1" spcCol="1270" anchor="ctr" anchorCtr="0">
          <a:noAutofit/>
        </a:bodyPr>
        <a:lstStyle/>
        <a:p>
          <a:pPr marL="0" lvl="0" indent="0" algn="l" defTabSz="1422400">
            <a:lnSpc>
              <a:spcPct val="90000"/>
            </a:lnSpc>
            <a:spcBef>
              <a:spcPct val="0"/>
            </a:spcBef>
            <a:spcAft>
              <a:spcPct val="35000"/>
            </a:spcAft>
            <a:buNone/>
          </a:pPr>
          <a:r>
            <a:rPr lang="en-MY" sz="3200" kern="1200" dirty="0">
              <a:solidFill>
                <a:schemeClr val="tx1"/>
              </a:solidFill>
            </a:rPr>
            <a:t>Totalization Agreement and Tax Treaty</a:t>
          </a:r>
        </a:p>
      </dsp:txBody>
      <dsp:txXfrm>
        <a:off x="36753" y="4277895"/>
        <a:ext cx="7919382" cy="679388"/>
      </dsp:txXfrm>
    </dsp:sp>
    <dsp:sp modelId="{A4FB7172-B5DE-4F7E-9CC0-0CD72EB61434}">
      <dsp:nvSpPr>
        <dsp:cNvPr id="0" name=""/>
        <dsp:cNvSpPr/>
      </dsp:nvSpPr>
      <dsp:spPr>
        <a:xfrm>
          <a:off x="0" y="5086197"/>
          <a:ext cx="7992888" cy="752894"/>
        </a:xfrm>
        <a:prstGeom prst="roundRect">
          <a:avLst/>
        </a:prstGeom>
        <a:solidFill>
          <a:srgbClr val="FFFFFF"/>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121920" rIns="121920" bIns="121920" numCol="1" spcCol="1270" anchor="ctr" anchorCtr="0">
          <a:noAutofit/>
        </a:bodyPr>
        <a:lstStyle/>
        <a:p>
          <a:pPr marL="0" lvl="0" indent="0" algn="l" defTabSz="1422400">
            <a:lnSpc>
              <a:spcPct val="90000"/>
            </a:lnSpc>
            <a:spcBef>
              <a:spcPct val="0"/>
            </a:spcBef>
            <a:spcAft>
              <a:spcPct val="35000"/>
            </a:spcAft>
            <a:buNone/>
          </a:pPr>
          <a:r>
            <a:rPr lang="en-MY" sz="3200" kern="1200" dirty="0">
              <a:solidFill>
                <a:schemeClr val="tx1"/>
              </a:solidFill>
            </a:rPr>
            <a:t>International Retirement Plans</a:t>
          </a:r>
        </a:p>
      </dsp:txBody>
      <dsp:txXfrm>
        <a:off x="36753" y="5122950"/>
        <a:ext cx="7919382" cy="679388"/>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2F358A6-2EFE-4558-94D7-B86EC5050C91}">
      <dsp:nvSpPr>
        <dsp:cNvPr id="0" name=""/>
        <dsp:cNvSpPr/>
      </dsp:nvSpPr>
      <dsp:spPr>
        <a:xfrm>
          <a:off x="0" y="0"/>
          <a:ext cx="7992888" cy="752894"/>
        </a:xfrm>
        <a:prstGeom prst="roundRect">
          <a:avLst/>
        </a:prstGeom>
        <a:solidFill>
          <a:srgbClr val="FFFFFF"/>
        </a:solidFill>
        <a:ln w="12700" cap="flat" cmpd="sng" algn="ctr">
          <a:solidFill>
            <a:srgbClr val="FFFFE1">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8110" tIns="118110" rIns="118110" bIns="118110" numCol="1" spcCol="1270" anchor="ctr" anchorCtr="0">
          <a:noAutofit/>
        </a:bodyPr>
        <a:lstStyle/>
        <a:p>
          <a:pPr marL="0" lvl="0" indent="0" algn="l" defTabSz="1377950">
            <a:lnSpc>
              <a:spcPct val="90000"/>
            </a:lnSpc>
            <a:spcBef>
              <a:spcPct val="0"/>
            </a:spcBef>
            <a:spcAft>
              <a:spcPct val="35000"/>
            </a:spcAft>
            <a:buNone/>
          </a:pPr>
          <a:r>
            <a:rPr lang="en-MY" sz="3100" kern="1200" dirty="0">
              <a:solidFill>
                <a:srgbClr val="000000"/>
              </a:solidFill>
              <a:latin typeface="Arial"/>
              <a:ea typeface="+mn-ea"/>
              <a:cs typeface="+mn-cs"/>
            </a:rPr>
            <a:t>Components of International Compensation</a:t>
          </a:r>
        </a:p>
      </dsp:txBody>
      <dsp:txXfrm>
        <a:off x="36753" y="36753"/>
        <a:ext cx="7919382" cy="679388"/>
      </dsp:txXfrm>
    </dsp:sp>
    <dsp:sp modelId="{04765EF5-9D12-4272-82A1-954A0BCA8F51}">
      <dsp:nvSpPr>
        <dsp:cNvPr id="0" name=""/>
        <dsp:cNvSpPr/>
      </dsp:nvSpPr>
      <dsp:spPr>
        <a:xfrm>
          <a:off x="0" y="886408"/>
          <a:ext cx="7992888" cy="752894"/>
        </a:xfrm>
        <a:prstGeom prst="roundRect">
          <a:avLst/>
        </a:prstGeom>
        <a:solidFill>
          <a:srgbClr val="FFFFFF"/>
        </a:solidFill>
        <a:ln w="12700" cap="flat" cmpd="sng" algn="ctr">
          <a:solidFill>
            <a:srgbClr val="FFFFE1">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121920" rIns="121920" bIns="121920" numCol="1" spcCol="1270" anchor="ctr" anchorCtr="0">
          <a:noAutofit/>
        </a:bodyPr>
        <a:lstStyle/>
        <a:p>
          <a:pPr marL="0" lvl="0" indent="0" algn="l" defTabSz="1422400">
            <a:lnSpc>
              <a:spcPct val="90000"/>
            </a:lnSpc>
            <a:spcBef>
              <a:spcPct val="0"/>
            </a:spcBef>
            <a:spcAft>
              <a:spcPct val="35000"/>
            </a:spcAft>
            <a:buNone/>
          </a:pPr>
          <a:r>
            <a:rPr lang="en-MY" sz="3200" kern="1200" dirty="0">
              <a:solidFill>
                <a:srgbClr val="000000"/>
              </a:solidFill>
              <a:latin typeface="Arial"/>
              <a:ea typeface="+mn-ea"/>
              <a:cs typeface="+mn-cs"/>
            </a:rPr>
            <a:t>Differential Pay</a:t>
          </a:r>
        </a:p>
      </dsp:txBody>
      <dsp:txXfrm>
        <a:off x="36753" y="923161"/>
        <a:ext cx="7919382" cy="679388"/>
      </dsp:txXfrm>
    </dsp:sp>
    <dsp:sp modelId="{7650BE21-D677-430A-AB3A-5F36F806E362}">
      <dsp:nvSpPr>
        <dsp:cNvPr id="0" name=""/>
        <dsp:cNvSpPr/>
      </dsp:nvSpPr>
      <dsp:spPr>
        <a:xfrm>
          <a:off x="0" y="1764064"/>
          <a:ext cx="7992888" cy="752894"/>
        </a:xfrm>
        <a:prstGeom prst="roundRect">
          <a:avLst/>
        </a:prstGeom>
        <a:solidFill>
          <a:srgbClr val="FFFFFF"/>
        </a:solidFill>
        <a:ln w="12700" cap="flat" cmpd="sng" algn="ctr">
          <a:solidFill>
            <a:srgbClr val="FFFFE1">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121920" rIns="121920" bIns="121920" numCol="1" spcCol="1270" anchor="ctr" anchorCtr="0">
          <a:noAutofit/>
        </a:bodyPr>
        <a:lstStyle/>
        <a:p>
          <a:pPr marL="0" lvl="0" indent="0" algn="l" defTabSz="1422400">
            <a:lnSpc>
              <a:spcPct val="90000"/>
            </a:lnSpc>
            <a:spcBef>
              <a:spcPct val="0"/>
            </a:spcBef>
            <a:spcAft>
              <a:spcPct val="35000"/>
            </a:spcAft>
            <a:buNone/>
          </a:pPr>
          <a:r>
            <a:rPr lang="en-MY" sz="3200" kern="1200">
              <a:solidFill>
                <a:srgbClr val="000000"/>
              </a:solidFill>
              <a:latin typeface="Arial"/>
              <a:ea typeface="+mn-ea"/>
              <a:cs typeface="+mn-cs"/>
            </a:rPr>
            <a:t>Purchasing Power Parity </a:t>
          </a:r>
          <a:endParaRPr lang="en-MY" sz="3200" kern="1200" dirty="0">
            <a:solidFill>
              <a:srgbClr val="000000"/>
            </a:solidFill>
            <a:latin typeface="Arial"/>
            <a:ea typeface="+mn-ea"/>
            <a:cs typeface="+mn-cs"/>
          </a:endParaRPr>
        </a:p>
      </dsp:txBody>
      <dsp:txXfrm>
        <a:off x="36753" y="1800817"/>
        <a:ext cx="7919382" cy="679388"/>
      </dsp:txXfrm>
    </dsp:sp>
    <dsp:sp modelId="{A4A6EE28-BF09-45AA-AD37-2734D801E311}">
      <dsp:nvSpPr>
        <dsp:cNvPr id="0" name=""/>
        <dsp:cNvSpPr/>
      </dsp:nvSpPr>
      <dsp:spPr>
        <a:xfrm>
          <a:off x="0" y="2551032"/>
          <a:ext cx="7992888" cy="752894"/>
        </a:xfrm>
        <a:prstGeom prst="roundRect">
          <a:avLst/>
        </a:prstGeom>
        <a:solidFill>
          <a:srgbClr val="FFFFFF"/>
        </a:solidFill>
        <a:ln w="12700" cap="flat" cmpd="sng" algn="ctr">
          <a:solidFill>
            <a:srgbClr val="FFFFE1">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121920" rIns="121920" bIns="121920" numCol="1" spcCol="1270" anchor="ctr" anchorCtr="0">
          <a:noAutofit/>
        </a:bodyPr>
        <a:lstStyle/>
        <a:p>
          <a:pPr marL="0" lvl="0" indent="0" algn="l" defTabSz="1422400">
            <a:lnSpc>
              <a:spcPct val="90000"/>
            </a:lnSpc>
            <a:spcBef>
              <a:spcPct val="0"/>
            </a:spcBef>
            <a:spcAft>
              <a:spcPct val="35000"/>
            </a:spcAft>
            <a:buNone/>
          </a:pPr>
          <a:r>
            <a:rPr lang="en-MY" sz="3200" kern="1200" dirty="0">
              <a:solidFill>
                <a:srgbClr val="000000"/>
              </a:solidFill>
              <a:latin typeface="Arial"/>
              <a:ea typeface="+mn-ea"/>
              <a:cs typeface="+mn-cs"/>
            </a:rPr>
            <a:t>Approaches of Expat Compensation</a:t>
          </a:r>
        </a:p>
      </dsp:txBody>
      <dsp:txXfrm>
        <a:off x="36753" y="2587785"/>
        <a:ext cx="7919382" cy="679388"/>
      </dsp:txXfrm>
    </dsp:sp>
    <dsp:sp modelId="{FAD12CD3-9380-4204-BE22-1E9130D07FBF}">
      <dsp:nvSpPr>
        <dsp:cNvPr id="0" name=""/>
        <dsp:cNvSpPr/>
      </dsp:nvSpPr>
      <dsp:spPr>
        <a:xfrm>
          <a:off x="0" y="3406688"/>
          <a:ext cx="7992888" cy="752894"/>
        </a:xfrm>
        <a:prstGeom prst="roundRect">
          <a:avLst/>
        </a:prstGeom>
        <a:solidFill>
          <a:srgbClr val="000000">
            <a:lumMod val="50000"/>
            <a:lumOff val="50000"/>
          </a:srgbClr>
        </a:solidFill>
        <a:ln w="12700" cap="flat" cmpd="sng" algn="ctr">
          <a:solidFill>
            <a:srgbClr val="FFFFE1">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8110" tIns="118110" rIns="118110" bIns="118110" numCol="1" spcCol="1270" anchor="ctr" anchorCtr="0">
          <a:noAutofit/>
        </a:bodyPr>
        <a:lstStyle/>
        <a:p>
          <a:pPr marL="0" lvl="0" indent="0" algn="l" defTabSz="1377950">
            <a:lnSpc>
              <a:spcPct val="90000"/>
            </a:lnSpc>
            <a:spcBef>
              <a:spcPct val="0"/>
            </a:spcBef>
            <a:spcAft>
              <a:spcPct val="35000"/>
            </a:spcAft>
            <a:buNone/>
          </a:pPr>
          <a:r>
            <a:rPr lang="en-MY" sz="3100" kern="1200" dirty="0">
              <a:solidFill>
                <a:srgbClr val="FFFFEE"/>
              </a:solidFill>
              <a:latin typeface="Arial"/>
              <a:ea typeface="+mn-ea"/>
              <a:cs typeface="+mn-cs"/>
            </a:rPr>
            <a:t>Tax Reimbursement</a:t>
          </a:r>
        </a:p>
      </dsp:txBody>
      <dsp:txXfrm>
        <a:off x="36753" y="3443441"/>
        <a:ext cx="7919382" cy="679388"/>
      </dsp:txXfrm>
    </dsp:sp>
    <dsp:sp modelId="{D4009E07-91F3-4DB4-AC12-84087D11945C}">
      <dsp:nvSpPr>
        <dsp:cNvPr id="0" name=""/>
        <dsp:cNvSpPr/>
      </dsp:nvSpPr>
      <dsp:spPr>
        <a:xfrm>
          <a:off x="0" y="4241142"/>
          <a:ext cx="7992888" cy="752894"/>
        </a:xfrm>
        <a:prstGeom prst="roundRect">
          <a:avLst/>
        </a:prstGeom>
        <a:solidFill>
          <a:srgbClr val="FFFFFF"/>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121920" rIns="121920" bIns="121920" numCol="1" spcCol="1270" anchor="ctr" anchorCtr="0">
          <a:noAutofit/>
        </a:bodyPr>
        <a:lstStyle/>
        <a:p>
          <a:pPr marL="0" lvl="0" indent="0" algn="l" defTabSz="1422400">
            <a:lnSpc>
              <a:spcPct val="90000"/>
            </a:lnSpc>
            <a:spcBef>
              <a:spcPct val="0"/>
            </a:spcBef>
            <a:spcAft>
              <a:spcPct val="35000"/>
            </a:spcAft>
            <a:buNone/>
          </a:pPr>
          <a:r>
            <a:rPr lang="en-MY" sz="3200" kern="1200" dirty="0">
              <a:solidFill>
                <a:schemeClr val="tx1"/>
              </a:solidFill>
            </a:rPr>
            <a:t>Totalization Agreement and Tax Treaty</a:t>
          </a:r>
        </a:p>
      </dsp:txBody>
      <dsp:txXfrm>
        <a:off x="36753" y="4277895"/>
        <a:ext cx="7919382" cy="679388"/>
      </dsp:txXfrm>
    </dsp:sp>
    <dsp:sp modelId="{A4FB7172-B5DE-4F7E-9CC0-0CD72EB61434}">
      <dsp:nvSpPr>
        <dsp:cNvPr id="0" name=""/>
        <dsp:cNvSpPr/>
      </dsp:nvSpPr>
      <dsp:spPr>
        <a:xfrm>
          <a:off x="0" y="5086197"/>
          <a:ext cx="7992888" cy="752894"/>
        </a:xfrm>
        <a:prstGeom prst="roundRect">
          <a:avLst/>
        </a:prstGeom>
        <a:solidFill>
          <a:srgbClr val="FFFFFF"/>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121920" rIns="121920" bIns="121920" numCol="1" spcCol="1270" anchor="ctr" anchorCtr="0">
          <a:noAutofit/>
        </a:bodyPr>
        <a:lstStyle/>
        <a:p>
          <a:pPr marL="0" lvl="0" indent="0" algn="l" defTabSz="1422400">
            <a:lnSpc>
              <a:spcPct val="90000"/>
            </a:lnSpc>
            <a:spcBef>
              <a:spcPct val="0"/>
            </a:spcBef>
            <a:spcAft>
              <a:spcPct val="35000"/>
            </a:spcAft>
            <a:buNone/>
          </a:pPr>
          <a:r>
            <a:rPr lang="en-MY" sz="3200" kern="1200" dirty="0">
              <a:solidFill>
                <a:schemeClr val="tx1"/>
              </a:solidFill>
            </a:rPr>
            <a:t>International Retirement Plans</a:t>
          </a:r>
        </a:p>
      </dsp:txBody>
      <dsp:txXfrm>
        <a:off x="36753" y="5122950"/>
        <a:ext cx="7919382" cy="679388"/>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2F358A6-2EFE-4558-94D7-B86EC5050C91}">
      <dsp:nvSpPr>
        <dsp:cNvPr id="0" name=""/>
        <dsp:cNvSpPr/>
      </dsp:nvSpPr>
      <dsp:spPr>
        <a:xfrm>
          <a:off x="0" y="0"/>
          <a:ext cx="7992888" cy="752894"/>
        </a:xfrm>
        <a:prstGeom prst="roundRect">
          <a:avLst/>
        </a:prstGeom>
        <a:solidFill>
          <a:srgbClr val="FFFFFF"/>
        </a:solidFill>
        <a:ln w="12700" cap="flat" cmpd="sng" algn="ctr">
          <a:solidFill>
            <a:srgbClr val="FFFFE1">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8110" tIns="118110" rIns="118110" bIns="118110" numCol="1" spcCol="1270" anchor="ctr" anchorCtr="0">
          <a:noAutofit/>
        </a:bodyPr>
        <a:lstStyle/>
        <a:p>
          <a:pPr marL="0" lvl="0" indent="0" algn="l" defTabSz="1377950">
            <a:lnSpc>
              <a:spcPct val="90000"/>
            </a:lnSpc>
            <a:spcBef>
              <a:spcPct val="0"/>
            </a:spcBef>
            <a:spcAft>
              <a:spcPct val="35000"/>
            </a:spcAft>
            <a:buNone/>
          </a:pPr>
          <a:r>
            <a:rPr lang="en-MY" sz="3100" kern="1200" dirty="0">
              <a:solidFill>
                <a:srgbClr val="000000"/>
              </a:solidFill>
              <a:latin typeface="Arial"/>
              <a:ea typeface="+mn-ea"/>
              <a:cs typeface="+mn-cs"/>
            </a:rPr>
            <a:t>Components of International Compensation</a:t>
          </a:r>
        </a:p>
      </dsp:txBody>
      <dsp:txXfrm>
        <a:off x="36753" y="36753"/>
        <a:ext cx="7919382" cy="679388"/>
      </dsp:txXfrm>
    </dsp:sp>
    <dsp:sp modelId="{04765EF5-9D12-4272-82A1-954A0BCA8F51}">
      <dsp:nvSpPr>
        <dsp:cNvPr id="0" name=""/>
        <dsp:cNvSpPr/>
      </dsp:nvSpPr>
      <dsp:spPr>
        <a:xfrm>
          <a:off x="0" y="886408"/>
          <a:ext cx="7992888" cy="752894"/>
        </a:xfrm>
        <a:prstGeom prst="roundRect">
          <a:avLst/>
        </a:prstGeom>
        <a:solidFill>
          <a:srgbClr val="FFFFFF"/>
        </a:solidFill>
        <a:ln w="12700" cap="flat" cmpd="sng" algn="ctr">
          <a:solidFill>
            <a:srgbClr val="FFFFE1">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121920" rIns="121920" bIns="121920" numCol="1" spcCol="1270" anchor="ctr" anchorCtr="0">
          <a:noAutofit/>
        </a:bodyPr>
        <a:lstStyle/>
        <a:p>
          <a:pPr marL="0" lvl="0" indent="0" algn="l" defTabSz="1422400">
            <a:lnSpc>
              <a:spcPct val="90000"/>
            </a:lnSpc>
            <a:spcBef>
              <a:spcPct val="0"/>
            </a:spcBef>
            <a:spcAft>
              <a:spcPct val="35000"/>
            </a:spcAft>
            <a:buNone/>
          </a:pPr>
          <a:r>
            <a:rPr lang="en-MY" sz="3200" kern="1200" dirty="0">
              <a:solidFill>
                <a:srgbClr val="000000"/>
              </a:solidFill>
              <a:latin typeface="Arial"/>
              <a:ea typeface="+mn-ea"/>
              <a:cs typeface="+mn-cs"/>
            </a:rPr>
            <a:t>Differential Pay</a:t>
          </a:r>
        </a:p>
      </dsp:txBody>
      <dsp:txXfrm>
        <a:off x="36753" y="923161"/>
        <a:ext cx="7919382" cy="679388"/>
      </dsp:txXfrm>
    </dsp:sp>
    <dsp:sp modelId="{7650BE21-D677-430A-AB3A-5F36F806E362}">
      <dsp:nvSpPr>
        <dsp:cNvPr id="0" name=""/>
        <dsp:cNvSpPr/>
      </dsp:nvSpPr>
      <dsp:spPr>
        <a:xfrm>
          <a:off x="0" y="1764064"/>
          <a:ext cx="7992888" cy="752894"/>
        </a:xfrm>
        <a:prstGeom prst="roundRect">
          <a:avLst/>
        </a:prstGeom>
        <a:solidFill>
          <a:srgbClr val="FFFFFF"/>
        </a:solidFill>
        <a:ln w="12700" cap="flat" cmpd="sng" algn="ctr">
          <a:solidFill>
            <a:srgbClr val="FFFFE1">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121920" rIns="121920" bIns="121920" numCol="1" spcCol="1270" anchor="ctr" anchorCtr="0">
          <a:noAutofit/>
        </a:bodyPr>
        <a:lstStyle/>
        <a:p>
          <a:pPr marL="0" lvl="0" indent="0" algn="l" defTabSz="1422400">
            <a:lnSpc>
              <a:spcPct val="90000"/>
            </a:lnSpc>
            <a:spcBef>
              <a:spcPct val="0"/>
            </a:spcBef>
            <a:spcAft>
              <a:spcPct val="35000"/>
            </a:spcAft>
            <a:buNone/>
          </a:pPr>
          <a:r>
            <a:rPr lang="en-MY" sz="3200" kern="1200">
              <a:solidFill>
                <a:srgbClr val="000000"/>
              </a:solidFill>
              <a:latin typeface="Arial"/>
              <a:ea typeface="+mn-ea"/>
              <a:cs typeface="+mn-cs"/>
            </a:rPr>
            <a:t>Purchasing Power Parity </a:t>
          </a:r>
          <a:endParaRPr lang="en-MY" sz="3200" kern="1200" dirty="0">
            <a:solidFill>
              <a:srgbClr val="000000"/>
            </a:solidFill>
            <a:latin typeface="Arial"/>
            <a:ea typeface="+mn-ea"/>
            <a:cs typeface="+mn-cs"/>
          </a:endParaRPr>
        </a:p>
      </dsp:txBody>
      <dsp:txXfrm>
        <a:off x="36753" y="1800817"/>
        <a:ext cx="7919382" cy="679388"/>
      </dsp:txXfrm>
    </dsp:sp>
    <dsp:sp modelId="{A4A6EE28-BF09-45AA-AD37-2734D801E311}">
      <dsp:nvSpPr>
        <dsp:cNvPr id="0" name=""/>
        <dsp:cNvSpPr/>
      </dsp:nvSpPr>
      <dsp:spPr>
        <a:xfrm>
          <a:off x="0" y="2551032"/>
          <a:ext cx="7992888" cy="752894"/>
        </a:xfrm>
        <a:prstGeom prst="roundRect">
          <a:avLst/>
        </a:prstGeom>
        <a:solidFill>
          <a:srgbClr val="FFFFFF"/>
        </a:solidFill>
        <a:ln w="12700" cap="flat" cmpd="sng" algn="ctr">
          <a:solidFill>
            <a:srgbClr val="FFFFE1">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121920" rIns="121920" bIns="121920" numCol="1" spcCol="1270" anchor="ctr" anchorCtr="0">
          <a:noAutofit/>
        </a:bodyPr>
        <a:lstStyle/>
        <a:p>
          <a:pPr marL="0" lvl="0" indent="0" algn="l" defTabSz="1422400">
            <a:lnSpc>
              <a:spcPct val="90000"/>
            </a:lnSpc>
            <a:spcBef>
              <a:spcPct val="0"/>
            </a:spcBef>
            <a:spcAft>
              <a:spcPct val="35000"/>
            </a:spcAft>
            <a:buNone/>
          </a:pPr>
          <a:r>
            <a:rPr lang="en-MY" sz="3200" kern="1200" dirty="0">
              <a:solidFill>
                <a:srgbClr val="000000"/>
              </a:solidFill>
              <a:latin typeface="Arial"/>
              <a:ea typeface="+mn-ea"/>
              <a:cs typeface="+mn-cs"/>
            </a:rPr>
            <a:t>Approaches of Expat Compensation</a:t>
          </a:r>
        </a:p>
      </dsp:txBody>
      <dsp:txXfrm>
        <a:off x="36753" y="2587785"/>
        <a:ext cx="7919382" cy="679388"/>
      </dsp:txXfrm>
    </dsp:sp>
    <dsp:sp modelId="{FAD12CD3-9380-4204-BE22-1E9130D07FBF}">
      <dsp:nvSpPr>
        <dsp:cNvPr id="0" name=""/>
        <dsp:cNvSpPr/>
      </dsp:nvSpPr>
      <dsp:spPr>
        <a:xfrm>
          <a:off x="0" y="3406688"/>
          <a:ext cx="7992888" cy="752894"/>
        </a:xfrm>
        <a:prstGeom prst="roundRect">
          <a:avLst/>
        </a:prstGeom>
        <a:solidFill>
          <a:srgbClr val="FFFFFF"/>
        </a:solidFill>
        <a:ln w="12700" cap="flat" cmpd="sng" algn="ctr">
          <a:solidFill>
            <a:srgbClr val="FFFFE1">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121920" rIns="121920" bIns="121920" numCol="1" spcCol="1270" anchor="ctr" anchorCtr="0">
          <a:noAutofit/>
        </a:bodyPr>
        <a:lstStyle/>
        <a:p>
          <a:pPr marL="0" lvl="0" indent="0" algn="l" defTabSz="1422400">
            <a:lnSpc>
              <a:spcPct val="90000"/>
            </a:lnSpc>
            <a:spcBef>
              <a:spcPct val="0"/>
            </a:spcBef>
            <a:spcAft>
              <a:spcPct val="35000"/>
            </a:spcAft>
            <a:buNone/>
          </a:pPr>
          <a:r>
            <a:rPr lang="en-MY" sz="3200" kern="1200" dirty="0">
              <a:solidFill>
                <a:srgbClr val="000000"/>
              </a:solidFill>
              <a:latin typeface="Arial"/>
              <a:ea typeface="+mn-ea"/>
              <a:cs typeface="+mn-cs"/>
            </a:rPr>
            <a:t>Tax Reimbursement</a:t>
          </a:r>
        </a:p>
      </dsp:txBody>
      <dsp:txXfrm>
        <a:off x="36753" y="3443441"/>
        <a:ext cx="7919382" cy="679388"/>
      </dsp:txXfrm>
    </dsp:sp>
    <dsp:sp modelId="{D4009E07-91F3-4DB4-AC12-84087D11945C}">
      <dsp:nvSpPr>
        <dsp:cNvPr id="0" name=""/>
        <dsp:cNvSpPr/>
      </dsp:nvSpPr>
      <dsp:spPr>
        <a:xfrm>
          <a:off x="0" y="4241142"/>
          <a:ext cx="7992888" cy="752894"/>
        </a:xfrm>
        <a:prstGeom prst="roundRect">
          <a:avLst/>
        </a:prstGeom>
        <a:solidFill>
          <a:srgbClr val="000000">
            <a:lumMod val="50000"/>
            <a:lumOff val="50000"/>
          </a:srgbClr>
        </a:solidFill>
        <a:ln w="12700" cap="flat" cmpd="sng" algn="ctr">
          <a:solidFill>
            <a:srgbClr val="FFFFE1">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8110" tIns="118110" rIns="118110" bIns="118110" numCol="1" spcCol="1270" anchor="ctr" anchorCtr="0">
          <a:noAutofit/>
        </a:bodyPr>
        <a:lstStyle/>
        <a:p>
          <a:pPr marL="0" lvl="0" indent="0" algn="l" defTabSz="1377950">
            <a:lnSpc>
              <a:spcPct val="90000"/>
            </a:lnSpc>
            <a:spcBef>
              <a:spcPct val="0"/>
            </a:spcBef>
            <a:spcAft>
              <a:spcPct val="35000"/>
            </a:spcAft>
            <a:buNone/>
          </a:pPr>
          <a:r>
            <a:rPr lang="en-MY" sz="3100" kern="1200" dirty="0">
              <a:solidFill>
                <a:srgbClr val="FFFFEE"/>
              </a:solidFill>
              <a:latin typeface="Arial"/>
              <a:ea typeface="+mn-ea"/>
              <a:cs typeface="+mn-cs"/>
            </a:rPr>
            <a:t>Totalization Agreement and Tax Treaty</a:t>
          </a:r>
        </a:p>
      </dsp:txBody>
      <dsp:txXfrm>
        <a:off x="36753" y="4277895"/>
        <a:ext cx="7919382" cy="679388"/>
      </dsp:txXfrm>
    </dsp:sp>
    <dsp:sp modelId="{A4FB7172-B5DE-4F7E-9CC0-0CD72EB61434}">
      <dsp:nvSpPr>
        <dsp:cNvPr id="0" name=""/>
        <dsp:cNvSpPr/>
      </dsp:nvSpPr>
      <dsp:spPr>
        <a:xfrm>
          <a:off x="0" y="5086197"/>
          <a:ext cx="7992888" cy="752894"/>
        </a:xfrm>
        <a:prstGeom prst="roundRect">
          <a:avLst/>
        </a:prstGeom>
        <a:solidFill>
          <a:srgbClr val="FFFFFF"/>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121920" rIns="121920" bIns="121920" numCol="1" spcCol="1270" anchor="ctr" anchorCtr="0">
          <a:noAutofit/>
        </a:bodyPr>
        <a:lstStyle/>
        <a:p>
          <a:pPr marL="0" lvl="0" indent="0" algn="l" defTabSz="1422400">
            <a:lnSpc>
              <a:spcPct val="90000"/>
            </a:lnSpc>
            <a:spcBef>
              <a:spcPct val="0"/>
            </a:spcBef>
            <a:spcAft>
              <a:spcPct val="35000"/>
            </a:spcAft>
            <a:buNone/>
          </a:pPr>
          <a:r>
            <a:rPr lang="en-MY" sz="3200" kern="1200" dirty="0">
              <a:solidFill>
                <a:schemeClr val="tx1"/>
              </a:solidFill>
            </a:rPr>
            <a:t>International Retirement Plans</a:t>
          </a:r>
        </a:p>
      </dsp:txBody>
      <dsp:txXfrm>
        <a:off x="36753" y="5122950"/>
        <a:ext cx="7919382" cy="679388"/>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2F358A6-2EFE-4558-94D7-B86EC5050C91}">
      <dsp:nvSpPr>
        <dsp:cNvPr id="0" name=""/>
        <dsp:cNvSpPr/>
      </dsp:nvSpPr>
      <dsp:spPr>
        <a:xfrm>
          <a:off x="0" y="0"/>
          <a:ext cx="7992888" cy="736606"/>
        </a:xfrm>
        <a:prstGeom prst="roundRect">
          <a:avLst/>
        </a:prstGeom>
        <a:solidFill>
          <a:srgbClr val="FFFFFF"/>
        </a:solidFill>
        <a:ln w="12700" cap="flat" cmpd="sng" algn="ctr">
          <a:solidFill>
            <a:srgbClr val="FFFFE1">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8110" tIns="118110" rIns="118110" bIns="118110" numCol="1" spcCol="1270" anchor="ctr" anchorCtr="0">
          <a:noAutofit/>
        </a:bodyPr>
        <a:lstStyle/>
        <a:p>
          <a:pPr marL="0" lvl="0" indent="0" algn="l" defTabSz="1377950">
            <a:lnSpc>
              <a:spcPct val="90000"/>
            </a:lnSpc>
            <a:spcBef>
              <a:spcPct val="0"/>
            </a:spcBef>
            <a:spcAft>
              <a:spcPct val="35000"/>
            </a:spcAft>
            <a:buNone/>
          </a:pPr>
          <a:r>
            <a:rPr lang="en-MY" sz="3100" kern="1200" dirty="0">
              <a:solidFill>
                <a:srgbClr val="000000"/>
              </a:solidFill>
              <a:latin typeface="Arial"/>
              <a:ea typeface="+mn-ea"/>
              <a:cs typeface="+mn-cs"/>
            </a:rPr>
            <a:t>Components of International Compensation</a:t>
          </a:r>
        </a:p>
      </dsp:txBody>
      <dsp:txXfrm>
        <a:off x="35958" y="35958"/>
        <a:ext cx="7920972" cy="664690"/>
      </dsp:txXfrm>
    </dsp:sp>
    <dsp:sp modelId="{04765EF5-9D12-4272-82A1-954A0BCA8F51}">
      <dsp:nvSpPr>
        <dsp:cNvPr id="0" name=""/>
        <dsp:cNvSpPr/>
      </dsp:nvSpPr>
      <dsp:spPr>
        <a:xfrm>
          <a:off x="0" y="902312"/>
          <a:ext cx="7992888" cy="736606"/>
        </a:xfrm>
        <a:prstGeom prst="roundRect">
          <a:avLst/>
        </a:prstGeom>
        <a:solidFill>
          <a:srgbClr val="FFFFFF"/>
        </a:solidFill>
        <a:ln w="12700" cap="flat" cmpd="sng" algn="ctr">
          <a:solidFill>
            <a:srgbClr val="FFFFE1">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121920" rIns="121920" bIns="121920" numCol="1" spcCol="1270" anchor="ctr" anchorCtr="0">
          <a:noAutofit/>
        </a:bodyPr>
        <a:lstStyle/>
        <a:p>
          <a:pPr marL="0" lvl="0" indent="0" algn="l" defTabSz="1422400">
            <a:lnSpc>
              <a:spcPct val="90000"/>
            </a:lnSpc>
            <a:spcBef>
              <a:spcPct val="0"/>
            </a:spcBef>
            <a:spcAft>
              <a:spcPct val="35000"/>
            </a:spcAft>
            <a:buNone/>
          </a:pPr>
          <a:r>
            <a:rPr lang="en-MY" sz="3200" kern="1200" dirty="0">
              <a:solidFill>
                <a:srgbClr val="000000"/>
              </a:solidFill>
              <a:latin typeface="Arial"/>
              <a:ea typeface="+mn-ea"/>
              <a:cs typeface="+mn-cs"/>
            </a:rPr>
            <a:t>Differential Pay</a:t>
          </a:r>
        </a:p>
      </dsp:txBody>
      <dsp:txXfrm>
        <a:off x="35958" y="938270"/>
        <a:ext cx="7920972" cy="664690"/>
      </dsp:txXfrm>
    </dsp:sp>
    <dsp:sp modelId="{7650BE21-D677-430A-AB3A-5F36F806E362}">
      <dsp:nvSpPr>
        <dsp:cNvPr id="0" name=""/>
        <dsp:cNvSpPr/>
      </dsp:nvSpPr>
      <dsp:spPr>
        <a:xfrm>
          <a:off x="0" y="1783173"/>
          <a:ext cx="7992888" cy="736606"/>
        </a:xfrm>
        <a:prstGeom prst="roundRect">
          <a:avLst/>
        </a:prstGeom>
        <a:solidFill>
          <a:srgbClr val="FFFFFF"/>
        </a:solidFill>
        <a:ln w="12700" cap="flat" cmpd="sng" algn="ctr">
          <a:solidFill>
            <a:srgbClr val="FFFFE1">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121920" rIns="121920" bIns="121920" numCol="1" spcCol="1270" anchor="ctr" anchorCtr="0">
          <a:noAutofit/>
        </a:bodyPr>
        <a:lstStyle/>
        <a:p>
          <a:pPr marL="0" lvl="0" indent="0" algn="l" defTabSz="1422400">
            <a:lnSpc>
              <a:spcPct val="90000"/>
            </a:lnSpc>
            <a:spcBef>
              <a:spcPct val="0"/>
            </a:spcBef>
            <a:spcAft>
              <a:spcPct val="35000"/>
            </a:spcAft>
            <a:buNone/>
          </a:pPr>
          <a:r>
            <a:rPr lang="en-MY" sz="3200" kern="1200">
              <a:solidFill>
                <a:srgbClr val="000000"/>
              </a:solidFill>
              <a:latin typeface="Arial"/>
              <a:ea typeface="+mn-ea"/>
              <a:cs typeface="+mn-cs"/>
            </a:rPr>
            <a:t>Purchasing Power Parity </a:t>
          </a:r>
          <a:endParaRPr lang="en-MY" sz="3200" kern="1200" dirty="0">
            <a:solidFill>
              <a:srgbClr val="000000"/>
            </a:solidFill>
            <a:latin typeface="Arial"/>
            <a:ea typeface="+mn-ea"/>
            <a:cs typeface="+mn-cs"/>
          </a:endParaRPr>
        </a:p>
      </dsp:txBody>
      <dsp:txXfrm>
        <a:off x="35958" y="1819131"/>
        <a:ext cx="7920972" cy="664690"/>
      </dsp:txXfrm>
    </dsp:sp>
    <dsp:sp modelId="{A4A6EE28-BF09-45AA-AD37-2734D801E311}">
      <dsp:nvSpPr>
        <dsp:cNvPr id="0" name=""/>
        <dsp:cNvSpPr/>
      </dsp:nvSpPr>
      <dsp:spPr>
        <a:xfrm>
          <a:off x="0" y="2559176"/>
          <a:ext cx="7992888" cy="736606"/>
        </a:xfrm>
        <a:prstGeom prst="roundRect">
          <a:avLst/>
        </a:prstGeom>
        <a:solidFill>
          <a:srgbClr val="FFFFFF"/>
        </a:solidFill>
        <a:ln w="12700" cap="flat" cmpd="sng" algn="ctr">
          <a:solidFill>
            <a:srgbClr val="FFFFE1">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121920" rIns="121920" bIns="121920" numCol="1" spcCol="1270" anchor="ctr" anchorCtr="0">
          <a:noAutofit/>
        </a:bodyPr>
        <a:lstStyle/>
        <a:p>
          <a:pPr marL="0" lvl="0" indent="0" algn="l" defTabSz="1422400">
            <a:lnSpc>
              <a:spcPct val="90000"/>
            </a:lnSpc>
            <a:spcBef>
              <a:spcPct val="0"/>
            </a:spcBef>
            <a:spcAft>
              <a:spcPct val="35000"/>
            </a:spcAft>
            <a:buNone/>
          </a:pPr>
          <a:r>
            <a:rPr lang="en-MY" sz="3200" kern="1200" dirty="0">
              <a:solidFill>
                <a:srgbClr val="000000"/>
              </a:solidFill>
              <a:latin typeface="Arial"/>
              <a:ea typeface="+mn-ea"/>
              <a:cs typeface="+mn-cs"/>
            </a:rPr>
            <a:t>Approaches of Expat Compensation</a:t>
          </a:r>
        </a:p>
      </dsp:txBody>
      <dsp:txXfrm>
        <a:off x="35958" y="2595134"/>
        <a:ext cx="7920972" cy="664690"/>
      </dsp:txXfrm>
    </dsp:sp>
    <dsp:sp modelId="{FAD12CD3-9380-4204-BE22-1E9130D07FBF}">
      <dsp:nvSpPr>
        <dsp:cNvPr id="0" name=""/>
        <dsp:cNvSpPr/>
      </dsp:nvSpPr>
      <dsp:spPr>
        <a:xfrm>
          <a:off x="0" y="3414600"/>
          <a:ext cx="7992888" cy="736606"/>
        </a:xfrm>
        <a:prstGeom prst="roundRect">
          <a:avLst/>
        </a:prstGeom>
        <a:solidFill>
          <a:srgbClr val="FFFFFF"/>
        </a:solidFill>
        <a:ln w="12700" cap="flat" cmpd="sng" algn="ctr">
          <a:solidFill>
            <a:srgbClr val="FFFFE1">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121920" rIns="121920" bIns="121920" numCol="1" spcCol="1270" anchor="ctr" anchorCtr="0">
          <a:noAutofit/>
        </a:bodyPr>
        <a:lstStyle/>
        <a:p>
          <a:pPr marL="0" lvl="0" indent="0" algn="l" defTabSz="1422400">
            <a:lnSpc>
              <a:spcPct val="90000"/>
            </a:lnSpc>
            <a:spcBef>
              <a:spcPct val="0"/>
            </a:spcBef>
            <a:spcAft>
              <a:spcPct val="35000"/>
            </a:spcAft>
            <a:buNone/>
          </a:pPr>
          <a:r>
            <a:rPr lang="en-MY" sz="3200" kern="1200" dirty="0">
              <a:solidFill>
                <a:srgbClr val="000000"/>
              </a:solidFill>
              <a:latin typeface="Arial"/>
              <a:ea typeface="+mn-ea"/>
              <a:cs typeface="+mn-cs"/>
            </a:rPr>
            <a:t>Tax Reimbursement</a:t>
          </a:r>
        </a:p>
      </dsp:txBody>
      <dsp:txXfrm>
        <a:off x="35958" y="3450558"/>
        <a:ext cx="7920972" cy="664690"/>
      </dsp:txXfrm>
    </dsp:sp>
    <dsp:sp modelId="{D4009E07-91F3-4DB4-AC12-84087D11945C}">
      <dsp:nvSpPr>
        <dsp:cNvPr id="0" name=""/>
        <dsp:cNvSpPr/>
      </dsp:nvSpPr>
      <dsp:spPr>
        <a:xfrm>
          <a:off x="0" y="4245509"/>
          <a:ext cx="7992888" cy="736606"/>
        </a:xfrm>
        <a:prstGeom prst="roundRect">
          <a:avLst/>
        </a:prstGeom>
        <a:solidFill>
          <a:srgbClr val="FFFFFF"/>
        </a:solidFill>
        <a:ln w="12700" cap="flat" cmpd="sng" algn="ctr">
          <a:solidFill>
            <a:srgbClr val="FFFFE1">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121920" rIns="121920" bIns="121920" numCol="1" spcCol="1270" anchor="ctr" anchorCtr="0">
          <a:noAutofit/>
        </a:bodyPr>
        <a:lstStyle/>
        <a:p>
          <a:pPr marL="0" lvl="0" indent="0" algn="l" defTabSz="1422400">
            <a:lnSpc>
              <a:spcPct val="90000"/>
            </a:lnSpc>
            <a:spcBef>
              <a:spcPct val="0"/>
            </a:spcBef>
            <a:spcAft>
              <a:spcPct val="35000"/>
            </a:spcAft>
            <a:buNone/>
          </a:pPr>
          <a:r>
            <a:rPr lang="en-MY" sz="3200" kern="1200" dirty="0">
              <a:solidFill>
                <a:srgbClr val="000000"/>
              </a:solidFill>
              <a:latin typeface="Arial"/>
              <a:ea typeface="+mn-ea"/>
              <a:cs typeface="+mn-cs"/>
            </a:rPr>
            <a:t>Totalization Agreement and Tax Treaty</a:t>
          </a:r>
        </a:p>
      </dsp:txBody>
      <dsp:txXfrm>
        <a:off x="35958" y="4281467"/>
        <a:ext cx="7920972" cy="664690"/>
      </dsp:txXfrm>
    </dsp:sp>
    <dsp:sp modelId="{A4FB7172-B5DE-4F7E-9CC0-0CD72EB61434}">
      <dsp:nvSpPr>
        <dsp:cNvPr id="0" name=""/>
        <dsp:cNvSpPr/>
      </dsp:nvSpPr>
      <dsp:spPr>
        <a:xfrm>
          <a:off x="0" y="5088676"/>
          <a:ext cx="7992888" cy="736606"/>
        </a:xfrm>
        <a:prstGeom prst="roundRect">
          <a:avLst/>
        </a:prstGeom>
        <a:solidFill>
          <a:srgbClr val="000000">
            <a:lumMod val="50000"/>
            <a:lumOff val="50000"/>
          </a:srgbClr>
        </a:solidFill>
        <a:ln w="12700" cap="flat" cmpd="sng" algn="ctr">
          <a:solidFill>
            <a:srgbClr val="FFFFE1">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8110" tIns="118110" rIns="118110" bIns="118110" numCol="1" spcCol="1270" anchor="ctr" anchorCtr="0">
          <a:noAutofit/>
        </a:bodyPr>
        <a:lstStyle/>
        <a:p>
          <a:pPr marL="0" lvl="0" indent="0" algn="l" defTabSz="1377950">
            <a:lnSpc>
              <a:spcPct val="90000"/>
            </a:lnSpc>
            <a:spcBef>
              <a:spcPct val="0"/>
            </a:spcBef>
            <a:spcAft>
              <a:spcPct val="35000"/>
            </a:spcAft>
            <a:buNone/>
          </a:pPr>
          <a:r>
            <a:rPr lang="en-MY" sz="3100" kern="1200" dirty="0">
              <a:solidFill>
                <a:srgbClr val="FFFFEE"/>
              </a:solidFill>
              <a:latin typeface="Arial"/>
              <a:ea typeface="+mn-ea"/>
              <a:cs typeface="+mn-cs"/>
            </a:rPr>
            <a:t>International Retirement Plans</a:t>
          </a:r>
        </a:p>
      </dsp:txBody>
      <dsp:txXfrm>
        <a:off x="35958" y="5124634"/>
        <a:ext cx="7920972" cy="664690"/>
      </dsp:txXfrm>
    </dsp:sp>
  </dsp:spTree>
</dsp:drawing>
</file>

<file path=ppt/diagrams/layout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3.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4.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5.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6.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7.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99010" name="Rectangle 2">
            <a:extLst>
              <a:ext uri="{FF2B5EF4-FFF2-40B4-BE49-F238E27FC236}">
                <a16:creationId xmlns:a16="http://schemas.microsoft.com/office/drawing/2014/main" id="{44CFC66B-926C-49E2-BB4F-D957CA761AA8}"/>
              </a:ext>
            </a:extLst>
          </p:cNvPr>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200"/>
            </a:lvl1pPr>
          </a:lstStyle>
          <a:p>
            <a:endParaRPr lang="en-MY" altLang="en-US"/>
          </a:p>
        </p:txBody>
      </p:sp>
      <p:sp>
        <p:nvSpPr>
          <p:cNvPr id="299011" name="Rectangle 3">
            <a:extLst>
              <a:ext uri="{FF2B5EF4-FFF2-40B4-BE49-F238E27FC236}">
                <a16:creationId xmlns:a16="http://schemas.microsoft.com/office/drawing/2014/main" id="{6BF3797B-5374-4335-ACED-6F4682D28A0D}"/>
              </a:ext>
            </a:extLst>
          </p:cNvPr>
          <p:cNvSpPr>
            <a:spLocks noGrp="1" noChangeArrowheads="1"/>
          </p:cNvSpPr>
          <p:nvPr>
            <p:ph type="dt" sz="quarter"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200"/>
            </a:lvl1pPr>
          </a:lstStyle>
          <a:p>
            <a:endParaRPr lang="en-MY" altLang="en-US"/>
          </a:p>
        </p:txBody>
      </p:sp>
      <p:sp>
        <p:nvSpPr>
          <p:cNvPr id="299012" name="Rectangle 4">
            <a:extLst>
              <a:ext uri="{FF2B5EF4-FFF2-40B4-BE49-F238E27FC236}">
                <a16:creationId xmlns:a16="http://schemas.microsoft.com/office/drawing/2014/main" id="{67606191-143D-49C5-98D4-F0CE75222DA6}"/>
              </a:ext>
            </a:extLst>
          </p:cNvPr>
          <p:cNvSpPr>
            <a:spLocks noGrp="1" noChangeArrowheads="1"/>
          </p:cNvSpPr>
          <p:nvPr>
            <p:ph type="ftr" sz="quarter" idx="2"/>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defRPr sz="1200"/>
            </a:lvl1pPr>
          </a:lstStyle>
          <a:p>
            <a:endParaRPr lang="en-MY" altLang="en-US"/>
          </a:p>
        </p:txBody>
      </p:sp>
      <p:sp>
        <p:nvSpPr>
          <p:cNvPr id="299013" name="Rectangle 5">
            <a:extLst>
              <a:ext uri="{FF2B5EF4-FFF2-40B4-BE49-F238E27FC236}">
                <a16:creationId xmlns:a16="http://schemas.microsoft.com/office/drawing/2014/main" id="{02328D4B-1E48-4A5F-A493-C4B0F80AD312}"/>
              </a:ext>
            </a:extLst>
          </p:cNvPr>
          <p:cNvSpPr>
            <a:spLocks noGrp="1" noChangeArrowheads="1"/>
          </p:cNvSpPr>
          <p:nvPr>
            <p:ph type="sldNum" sz="quarter" idx="3"/>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200"/>
            </a:lvl1pPr>
          </a:lstStyle>
          <a:p>
            <a:fld id="{A41DC0C7-DF11-428D-953E-7D8534EE8144}" type="slidenum">
              <a:rPr lang="en-MY" altLang="en-US"/>
              <a:pPr/>
              <a:t>‹#›</a:t>
            </a:fld>
            <a:endParaRPr lang="en-MY"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97986" name="Rectangle 2">
            <a:extLst>
              <a:ext uri="{FF2B5EF4-FFF2-40B4-BE49-F238E27FC236}">
                <a16:creationId xmlns:a16="http://schemas.microsoft.com/office/drawing/2014/main" id="{3C5897B9-B69D-4AB6-B38B-725AD8CE3749}"/>
              </a:ext>
            </a:extLst>
          </p:cNvPr>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200"/>
            </a:lvl1pPr>
          </a:lstStyle>
          <a:p>
            <a:endParaRPr lang="en-MY" altLang="en-US"/>
          </a:p>
        </p:txBody>
      </p:sp>
      <p:sp>
        <p:nvSpPr>
          <p:cNvPr id="297987" name="Rectangle 3">
            <a:extLst>
              <a:ext uri="{FF2B5EF4-FFF2-40B4-BE49-F238E27FC236}">
                <a16:creationId xmlns:a16="http://schemas.microsoft.com/office/drawing/2014/main" id="{3D2F5250-CA64-4251-BB94-B12F56E47880}"/>
              </a:ext>
            </a:extLst>
          </p:cNvPr>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200"/>
            </a:lvl1pPr>
          </a:lstStyle>
          <a:p>
            <a:endParaRPr lang="en-MY" altLang="en-US"/>
          </a:p>
        </p:txBody>
      </p:sp>
      <p:sp>
        <p:nvSpPr>
          <p:cNvPr id="297988" name="Rectangle 4">
            <a:extLst>
              <a:ext uri="{FF2B5EF4-FFF2-40B4-BE49-F238E27FC236}">
                <a16:creationId xmlns:a16="http://schemas.microsoft.com/office/drawing/2014/main" id="{FEC755E8-BBD7-46BD-8EA0-5BD6AC1B7E90}"/>
              </a:ext>
            </a:extLst>
          </p:cNvPr>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297989" name="Rectangle 5">
            <a:extLst>
              <a:ext uri="{FF2B5EF4-FFF2-40B4-BE49-F238E27FC236}">
                <a16:creationId xmlns:a16="http://schemas.microsoft.com/office/drawing/2014/main" id="{513E1FA7-0869-425C-950B-683C1D0202E2}"/>
              </a:ext>
            </a:extLst>
          </p:cNvPr>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MY" altLang="en-US"/>
              <a:t>Click to edit Master text styles</a:t>
            </a:r>
          </a:p>
          <a:p>
            <a:pPr lvl="1"/>
            <a:r>
              <a:rPr lang="en-MY" altLang="en-US"/>
              <a:t>Second level</a:t>
            </a:r>
          </a:p>
          <a:p>
            <a:pPr lvl="2"/>
            <a:r>
              <a:rPr lang="en-MY" altLang="en-US"/>
              <a:t>Third level</a:t>
            </a:r>
          </a:p>
          <a:p>
            <a:pPr lvl="3"/>
            <a:r>
              <a:rPr lang="en-MY" altLang="en-US"/>
              <a:t>Fourth level</a:t>
            </a:r>
          </a:p>
          <a:p>
            <a:pPr lvl="4"/>
            <a:r>
              <a:rPr lang="en-MY" altLang="en-US"/>
              <a:t>Fifth level</a:t>
            </a:r>
          </a:p>
        </p:txBody>
      </p:sp>
      <p:sp>
        <p:nvSpPr>
          <p:cNvPr id="297990" name="Rectangle 6">
            <a:extLst>
              <a:ext uri="{FF2B5EF4-FFF2-40B4-BE49-F238E27FC236}">
                <a16:creationId xmlns:a16="http://schemas.microsoft.com/office/drawing/2014/main" id="{3FE75875-6D8C-47A6-9F3B-83AF95C39DB8}"/>
              </a:ext>
            </a:extLst>
          </p:cNvPr>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defRPr sz="1200"/>
            </a:lvl1pPr>
          </a:lstStyle>
          <a:p>
            <a:endParaRPr lang="en-MY" altLang="en-US"/>
          </a:p>
        </p:txBody>
      </p:sp>
      <p:sp>
        <p:nvSpPr>
          <p:cNvPr id="297991" name="Rectangle 7">
            <a:extLst>
              <a:ext uri="{FF2B5EF4-FFF2-40B4-BE49-F238E27FC236}">
                <a16:creationId xmlns:a16="http://schemas.microsoft.com/office/drawing/2014/main" id="{DB2754EB-EB6E-47B0-87A6-89D5A99F210A}"/>
              </a:ext>
            </a:extLst>
          </p:cNvPr>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200"/>
            </a:lvl1pPr>
          </a:lstStyle>
          <a:p>
            <a:fld id="{8BFF03E6-D93C-4673-B38F-723B55140C03}" type="slidenum">
              <a:rPr lang="en-MY" altLang="en-US"/>
              <a:pPr/>
              <a:t>‹#›</a:t>
            </a:fld>
            <a:endParaRPr lang="en-MY" altLang="en-US"/>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Arial" panose="020B0604020202020204" pitchFamily="34" charset="0"/>
        <a:ea typeface="+mn-ea"/>
        <a:cs typeface="+mn-cs"/>
      </a:defRPr>
    </a:lvl1pPr>
    <a:lvl2pPr marL="457200" algn="l" rtl="0" fontAlgn="base">
      <a:spcBef>
        <a:spcPct val="30000"/>
      </a:spcBef>
      <a:spcAft>
        <a:spcPct val="0"/>
      </a:spcAft>
      <a:defRPr sz="1200" kern="1200">
        <a:solidFill>
          <a:schemeClr val="tx1"/>
        </a:solidFill>
        <a:latin typeface="Arial" panose="020B0604020202020204" pitchFamily="34" charset="0"/>
        <a:ea typeface="+mn-ea"/>
        <a:cs typeface="+mn-cs"/>
      </a:defRPr>
    </a:lvl2pPr>
    <a:lvl3pPr marL="914400" algn="l" rtl="0" fontAlgn="base">
      <a:spcBef>
        <a:spcPct val="30000"/>
      </a:spcBef>
      <a:spcAft>
        <a:spcPct val="0"/>
      </a:spcAft>
      <a:defRPr sz="1200" kern="1200">
        <a:solidFill>
          <a:schemeClr val="tx1"/>
        </a:solidFill>
        <a:latin typeface="Arial" panose="020B0604020202020204" pitchFamily="34" charset="0"/>
        <a:ea typeface="+mn-ea"/>
        <a:cs typeface="+mn-cs"/>
      </a:defRPr>
    </a:lvl3pPr>
    <a:lvl4pPr marL="1371600" algn="l" rtl="0" fontAlgn="base">
      <a:spcBef>
        <a:spcPct val="30000"/>
      </a:spcBef>
      <a:spcAft>
        <a:spcPct val="0"/>
      </a:spcAft>
      <a:defRPr sz="1200" kern="1200">
        <a:solidFill>
          <a:schemeClr val="tx1"/>
        </a:solidFill>
        <a:latin typeface="Arial" panose="020B0604020202020204" pitchFamily="34" charset="0"/>
        <a:ea typeface="+mn-ea"/>
        <a:cs typeface="+mn-cs"/>
      </a:defRPr>
    </a:lvl4pPr>
    <a:lvl5pPr marL="1828800" algn="l" rtl="0" fontAlgn="base">
      <a:spcBef>
        <a:spcPct val="30000"/>
      </a:spcBef>
      <a:spcAft>
        <a:spcPct val="0"/>
      </a:spcAft>
      <a:defRPr sz="1200" kern="1200">
        <a:solidFill>
          <a:schemeClr val="tx1"/>
        </a:solidFill>
        <a:latin typeface="Arial" panose="020B060402020202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MY" dirty="0"/>
          </a:p>
        </p:txBody>
      </p:sp>
      <p:sp>
        <p:nvSpPr>
          <p:cNvPr id="4" name="Slide Number Placeholder 3"/>
          <p:cNvSpPr>
            <a:spLocks noGrp="1"/>
          </p:cNvSpPr>
          <p:nvPr>
            <p:ph type="sldNum" sz="quarter" idx="5"/>
          </p:nvPr>
        </p:nvSpPr>
        <p:spPr/>
        <p:txBody>
          <a:bodyPr/>
          <a:lstStyle/>
          <a:p>
            <a:fld id="{8BFF03E6-D93C-4673-B38F-723B55140C03}" type="slidenum">
              <a:rPr lang="en-MY" altLang="en-US" smtClean="0"/>
              <a:pPr/>
              <a:t>19</a:t>
            </a:fld>
            <a:endParaRPr lang="en-MY" altLang="en-US"/>
          </a:p>
        </p:txBody>
      </p:sp>
    </p:spTree>
    <p:extLst>
      <p:ext uri="{BB962C8B-B14F-4D97-AF65-F5344CB8AC3E}">
        <p14:creationId xmlns:p14="http://schemas.microsoft.com/office/powerpoint/2010/main" val="97380895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MY" dirty="0"/>
          </a:p>
        </p:txBody>
      </p:sp>
      <p:sp>
        <p:nvSpPr>
          <p:cNvPr id="4" name="Slide Number Placeholder 3"/>
          <p:cNvSpPr>
            <a:spLocks noGrp="1"/>
          </p:cNvSpPr>
          <p:nvPr>
            <p:ph type="sldNum" sz="quarter" idx="5"/>
          </p:nvPr>
        </p:nvSpPr>
        <p:spPr/>
        <p:txBody>
          <a:bodyPr/>
          <a:lstStyle/>
          <a:p>
            <a:fld id="{8BFF03E6-D93C-4673-B38F-723B55140C03}" type="slidenum">
              <a:rPr lang="en-MY" altLang="en-US" smtClean="0"/>
              <a:pPr/>
              <a:t>29</a:t>
            </a:fld>
            <a:endParaRPr lang="en-MY" altLang="en-US"/>
          </a:p>
        </p:txBody>
      </p:sp>
    </p:spTree>
    <p:extLst>
      <p:ext uri="{BB962C8B-B14F-4D97-AF65-F5344CB8AC3E}">
        <p14:creationId xmlns:p14="http://schemas.microsoft.com/office/powerpoint/2010/main" val="225970506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MY" dirty="0"/>
          </a:p>
        </p:txBody>
      </p:sp>
      <p:sp>
        <p:nvSpPr>
          <p:cNvPr id="4" name="Slide Number Placeholder 3"/>
          <p:cNvSpPr>
            <a:spLocks noGrp="1"/>
          </p:cNvSpPr>
          <p:nvPr>
            <p:ph type="sldNum" sz="quarter" idx="5"/>
          </p:nvPr>
        </p:nvSpPr>
        <p:spPr/>
        <p:txBody>
          <a:bodyPr/>
          <a:lstStyle/>
          <a:p>
            <a:fld id="{8BFF03E6-D93C-4673-B38F-723B55140C03}" type="slidenum">
              <a:rPr lang="en-MY" altLang="en-US" smtClean="0"/>
              <a:pPr/>
              <a:t>38</a:t>
            </a:fld>
            <a:endParaRPr lang="en-MY" altLang="en-US"/>
          </a:p>
        </p:txBody>
      </p:sp>
    </p:spTree>
    <p:extLst>
      <p:ext uri="{BB962C8B-B14F-4D97-AF65-F5344CB8AC3E}">
        <p14:creationId xmlns:p14="http://schemas.microsoft.com/office/powerpoint/2010/main" val="42841373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MY" dirty="0"/>
          </a:p>
        </p:txBody>
      </p:sp>
      <p:sp>
        <p:nvSpPr>
          <p:cNvPr id="4" name="Slide Number Placeholder 3"/>
          <p:cNvSpPr>
            <a:spLocks noGrp="1"/>
          </p:cNvSpPr>
          <p:nvPr>
            <p:ph type="sldNum" sz="quarter" idx="5"/>
          </p:nvPr>
        </p:nvSpPr>
        <p:spPr/>
        <p:txBody>
          <a:bodyPr/>
          <a:lstStyle/>
          <a:p>
            <a:fld id="{8BFF03E6-D93C-4673-B38F-723B55140C03}" type="slidenum">
              <a:rPr lang="en-MY" altLang="en-US" smtClean="0"/>
              <a:pPr/>
              <a:t>46</a:t>
            </a:fld>
            <a:endParaRPr lang="en-MY" altLang="en-US"/>
          </a:p>
        </p:txBody>
      </p:sp>
    </p:spTree>
    <p:extLst>
      <p:ext uri="{BB962C8B-B14F-4D97-AF65-F5344CB8AC3E}">
        <p14:creationId xmlns:p14="http://schemas.microsoft.com/office/powerpoint/2010/main" val="307923712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MY" dirty="0"/>
          </a:p>
        </p:txBody>
      </p:sp>
      <p:sp>
        <p:nvSpPr>
          <p:cNvPr id="4" name="Slide Number Placeholder 3"/>
          <p:cNvSpPr>
            <a:spLocks noGrp="1"/>
          </p:cNvSpPr>
          <p:nvPr>
            <p:ph type="sldNum" sz="quarter" idx="5"/>
          </p:nvPr>
        </p:nvSpPr>
        <p:spPr/>
        <p:txBody>
          <a:bodyPr/>
          <a:lstStyle/>
          <a:p>
            <a:fld id="{8BFF03E6-D93C-4673-B38F-723B55140C03}" type="slidenum">
              <a:rPr lang="en-MY" altLang="en-US" smtClean="0"/>
              <a:pPr/>
              <a:t>55</a:t>
            </a:fld>
            <a:endParaRPr lang="en-MY" altLang="en-US"/>
          </a:p>
        </p:txBody>
      </p:sp>
    </p:spTree>
    <p:extLst>
      <p:ext uri="{BB962C8B-B14F-4D97-AF65-F5344CB8AC3E}">
        <p14:creationId xmlns:p14="http://schemas.microsoft.com/office/powerpoint/2010/main" val="269892124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MY" dirty="0"/>
          </a:p>
        </p:txBody>
      </p:sp>
      <p:sp>
        <p:nvSpPr>
          <p:cNvPr id="4" name="Slide Number Placeholder 3"/>
          <p:cNvSpPr>
            <a:spLocks noGrp="1"/>
          </p:cNvSpPr>
          <p:nvPr>
            <p:ph type="sldNum" sz="quarter" idx="5"/>
          </p:nvPr>
        </p:nvSpPr>
        <p:spPr/>
        <p:txBody>
          <a:bodyPr/>
          <a:lstStyle/>
          <a:p>
            <a:fld id="{8BFF03E6-D93C-4673-B38F-723B55140C03}" type="slidenum">
              <a:rPr lang="en-MY" altLang="en-US" smtClean="0"/>
              <a:pPr/>
              <a:t>63</a:t>
            </a:fld>
            <a:endParaRPr lang="en-MY" altLang="en-US"/>
          </a:p>
        </p:txBody>
      </p:sp>
    </p:spTree>
    <p:extLst>
      <p:ext uri="{BB962C8B-B14F-4D97-AF65-F5344CB8AC3E}">
        <p14:creationId xmlns:p14="http://schemas.microsoft.com/office/powerpoint/2010/main" val="311468543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MY" dirty="0"/>
          </a:p>
        </p:txBody>
      </p:sp>
      <p:sp>
        <p:nvSpPr>
          <p:cNvPr id="4" name="Slide Number Placeholder 3"/>
          <p:cNvSpPr>
            <a:spLocks noGrp="1"/>
          </p:cNvSpPr>
          <p:nvPr>
            <p:ph type="sldNum" sz="quarter" idx="5"/>
          </p:nvPr>
        </p:nvSpPr>
        <p:spPr/>
        <p:txBody>
          <a:bodyPr/>
          <a:lstStyle/>
          <a:p>
            <a:fld id="{8BFF03E6-D93C-4673-B38F-723B55140C03}" type="slidenum">
              <a:rPr lang="en-MY" altLang="en-US" smtClean="0"/>
              <a:pPr/>
              <a:t>69</a:t>
            </a:fld>
            <a:endParaRPr lang="en-MY" altLang="en-US"/>
          </a:p>
        </p:txBody>
      </p:sp>
    </p:spTree>
    <p:extLst>
      <p:ext uri="{BB962C8B-B14F-4D97-AF65-F5344CB8AC3E}">
        <p14:creationId xmlns:p14="http://schemas.microsoft.com/office/powerpoint/2010/main" val="30502434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263184" name="Group 16">
            <a:extLst>
              <a:ext uri="{FF2B5EF4-FFF2-40B4-BE49-F238E27FC236}">
                <a16:creationId xmlns:a16="http://schemas.microsoft.com/office/drawing/2014/main" id="{4AB0506D-1BB9-43FD-87B1-CA6CC3EBB62B}"/>
              </a:ext>
            </a:extLst>
          </p:cNvPr>
          <p:cNvGrpSpPr>
            <a:grpSpLocks/>
          </p:cNvGrpSpPr>
          <p:nvPr/>
        </p:nvGrpSpPr>
        <p:grpSpPr bwMode="auto">
          <a:xfrm>
            <a:off x="0" y="0"/>
            <a:ext cx="8763000" cy="5943600"/>
            <a:chOff x="0" y="0"/>
            <a:chExt cx="5520" cy="3744"/>
          </a:xfrm>
        </p:grpSpPr>
        <p:sp>
          <p:nvSpPr>
            <p:cNvPr id="263170" name="Rectangle 2">
              <a:extLst>
                <a:ext uri="{FF2B5EF4-FFF2-40B4-BE49-F238E27FC236}">
                  <a16:creationId xmlns:a16="http://schemas.microsoft.com/office/drawing/2014/main" id="{DB3E74AC-0346-4AA8-B6A1-FC43D263E139}"/>
                </a:ext>
              </a:extLst>
            </p:cNvPr>
            <p:cNvSpPr>
              <a:spLocks noChangeArrowheads="1"/>
            </p:cNvSpPr>
            <p:nvPr/>
          </p:nvSpPr>
          <p:spPr bwMode="auto">
            <a:xfrm>
              <a:off x="0" y="0"/>
              <a:ext cx="1104" cy="3072"/>
            </a:xfrm>
            <a:prstGeom prst="rect">
              <a:avLst/>
            </a:prstGeom>
            <a:solidFill>
              <a:schemeClr val="accent1"/>
            </a:solidFill>
            <a:ln>
              <a:noFill/>
            </a:ln>
            <a:effectLst/>
            <a:extLst>
              <a:ext uri="{91240B29-F687-4F45-9708-019B960494DF}">
                <a14:hiddenLine xmlns:a14="http://schemas.microsoft.com/office/drawing/2010/main" w="9525">
                  <a:solidFill>
                    <a:schemeClr val="bg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en-US" altLang="en-US" sz="2400">
                <a:latin typeface="Times New Roman" panose="02020603050405020304" pitchFamily="18" charset="0"/>
              </a:endParaRPr>
            </a:p>
          </p:txBody>
        </p:sp>
        <p:grpSp>
          <p:nvGrpSpPr>
            <p:cNvPr id="263182" name="Group 14">
              <a:extLst>
                <a:ext uri="{FF2B5EF4-FFF2-40B4-BE49-F238E27FC236}">
                  <a16:creationId xmlns:a16="http://schemas.microsoft.com/office/drawing/2014/main" id="{B431F97A-7D51-4834-AA1A-0E5B0BD7C005}"/>
                </a:ext>
              </a:extLst>
            </p:cNvPr>
            <p:cNvGrpSpPr>
              <a:grpSpLocks/>
            </p:cNvGrpSpPr>
            <p:nvPr userDrawn="1"/>
          </p:nvGrpSpPr>
          <p:grpSpPr bwMode="auto">
            <a:xfrm>
              <a:off x="0" y="2208"/>
              <a:ext cx="5520" cy="1536"/>
              <a:chOff x="0" y="2208"/>
              <a:chExt cx="5520" cy="1536"/>
            </a:xfrm>
          </p:grpSpPr>
          <p:sp>
            <p:nvSpPr>
              <p:cNvPr id="263171" name="Rectangle 3">
                <a:extLst>
                  <a:ext uri="{FF2B5EF4-FFF2-40B4-BE49-F238E27FC236}">
                    <a16:creationId xmlns:a16="http://schemas.microsoft.com/office/drawing/2014/main" id="{7F61C18D-24CA-4869-B041-16B3D3EC05C2}"/>
                  </a:ext>
                </a:extLst>
              </p:cNvPr>
              <p:cNvSpPr>
                <a:spLocks noChangeArrowheads="1"/>
              </p:cNvSpPr>
              <p:nvPr/>
            </p:nvSpPr>
            <p:spPr bwMode="ltGray">
              <a:xfrm>
                <a:off x="624" y="2208"/>
                <a:ext cx="4896" cy="1536"/>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en-US" altLang="en-US" sz="2400">
                  <a:latin typeface="Times New Roman" panose="02020603050405020304" pitchFamily="18" charset="0"/>
                </a:endParaRPr>
              </a:p>
            </p:txBody>
          </p:sp>
          <p:sp>
            <p:nvSpPr>
              <p:cNvPr id="263172" name="Rectangle 4">
                <a:extLst>
                  <a:ext uri="{FF2B5EF4-FFF2-40B4-BE49-F238E27FC236}">
                    <a16:creationId xmlns:a16="http://schemas.microsoft.com/office/drawing/2014/main" id="{3BC0C28E-3EB9-4013-8C16-202BEB3490BE}"/>
                  </a:ext>
                </a:extLst>
              </p:cNvPr>
              <p:cNvSpPr>
                <a:spLocks noChangeArrowheads="1"/>
              </p:cNvSpPr>
              <p:nvPr/>
            </p:nvSpPr>
            <p:spPr bwMode="white">
              <a:xfrm>
                <a:off x="654" y="2352"/>
                <a:ext cx="4818" cy="1347"/>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en-US" altLang="en-US" sz="2400">
                  <a:latin typeface="Times New Roman" panose="02020603050405020304" pitchFamily="18" charset="0"/>
                </a:endParaRPr>
              </a:p>
            </p:txBody>
          </p:sp>
          <p:sp>
            <p:nvSpPr>
              <p:cNvPr id="263178" name="Line 10">
                <a:extLst>
                  <a:ext uri="{FF2B5EF4-FFF2-40B4-BE49-F238E27FC236}">
                    <a16:creationId xmlns:a16="http://schemas.microsoft.com/office/drawing/2014/main" id="{15BAE4C6-E5CF-49A3-95B5-A93CB76CA2BF}"/>
                  </a:ext>
                </a:extLst>
              </p:cNvPr>
              <p:cNvSpPr>
                <a:spLocks noChangeShapeType="1"/>
              </p:cNvSpPr>
              <p:nvPr/>
            </p:nvSpPr>
            <p:spPr bwMode="auto">
              <a:xfrm>
                <a:off x="0" y="3072"/>
                <a:ext cx="624" cy="0"/>
              </a:xfrm>
              <a:prstGeom prst="line">
                <a:avLst/>
              </a:prstGeom>
              <a:noFill/>
              <a:ln w="508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MY"/>
              </a:p>
            </p:txBody>
          </p:sp>
        </p:grpSp>
        <p:grpSp>
          <p:nvGrpSpPr>
            <p:cNvPr id="263183" name="Group 15">
              <a:extLst>
                <a:ext uri="{FF2B5EF4-FFF2-40B4-BE49-F238E27FC236}">
                  <a16:creationId xmlns:a16="http://schemas.microsoft.com/office/drawing/2014/main" id="{B4BB5748-80F5-4CF3-A71D-E0B7E6301197}"/>
                </a:ext>
              </a:extLst>
            </p:cNvPr>
            <p:cNvGrpSpPr>
              <a:grpSpLocks/>
            </p:cNvGrpSpPr>
            <p:nvPr userDrawn="1"/>
          </p:nvGrpSpPr>
          <p:grpSpPr bwMode="auto">
            <a:xfrm>
              <a:off x="400" y="336"/>
              <a:ext cx="5088" cy="192"/>
              <a:chOff x="400" y="336"/>
              <a:chExt cx="5088" cy="192"/>
            </a:xfrm>
          </p:grpSpPr>
          <p:sp>
            <p:nvSpPr>
              <p:cNvPr id="263179" name="Rectangle 11">
                <a:extLst>
                  <a:ext uri="{FF2B5EF4-FFF2-40B4-BE49-F238E27FC236}">
                    <a16:creationId xmlns:a16="http://schemas.microsoft.com/office/drawing/2014/main" id="{4956BFDE-12E5-4B36-8474-6C8A6756AF33}"/>
                  </a:ext>
                </a:extLst>
              </p:cNvPr>
              <p:cNvSpPr>
                <a:spLocks noChangeArrowheads="1"/>
              </p:cNvSpPr>
              <p:nvPr/>
            </p:nvSpPr>
            <p:spPr bwMode="auto">
              <a:xfrm>
                <a:off x="3952" y="336"/>
                <a:ext cx="1536" cy="192"/>
              </a:xfrm>
              <a:prstGeom prst="rect">
                <a:avLst/>
              </a:prstGeom>
              <a:solidFill>
                <a:schemeClr val="folHlink"/>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en-US" altLang="en-US" sz="2400">
                  <a:latin typeface="Times New Roman" panose="02020603050405020304" pitchFamily="18" charset="0"/>
                </a:endParaRPr>
              </a:p>
            </p:txBody>
          </p:sp>
          <p:sp>
            <p:nvSpPr>
              <p:cNvPr id="263180" name="Line 12">
                <a:extLst>
                  <a:ext uri="{FF2B5EF4-FFF2-40B4-BE49-F238E27FC236}">
                    <a16:creationId xmlns:a16="http://schemas.microsoft.com/office/drawing/2014/main" id="{AC5B5F60-1A27-4EE4-98D9-2A125E29808F}"/>
                  </a:ext>
                </a:extLst>
              </p:cNvPr>
              <p:cNvSpPr>
                <a:spLocks noChangeShapeType="1"/>
              </p:cNvSpPr>
              <p:nvPr/>
            </p:nvSpPr>
            <p:spPr bwMode="auto">
              <a:xfrm>
                <a:off x="400" y="432"/>
                <a:ext cx="5088" cy="0"/>
              </a:xfrm>
              <a:prstGeom prst="line">
                <a:avLst/>
              </a:prstGeom>
              <a:noFill/>
              <a:ln w="4445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MY"/>
              </a:p>
            </p:txBody>
          </p:sp>
        </p:grpSp>
      </p:grpSp>
      <p:sp>
        <p:nvSpPr>
          <p:cNvPr id="263173" name="Rectangle 5">
            <a:extLst>
              <a:ext uri="{FF2B5EF4-FFF2-40B4-BE49-F238E27FC236}">
                <a16:creationId xmlns:a16="http://schemas.microsoft.com/office/drawing/2014/main" id="{5765E1FF-FE2D-42F5-834D-CD1DD5ED3DB2}"/>
              </a:ext>
            </a:extLst>
          </p:cNvPr>
          <p:cNvSpPr>
            <a:spLocks noGrp="1" noChangeArrowheads="1"/>
          </p:cNvSpPr>
          <p:nvPr>
            <p:ph type="ctrTitle"/>
          </p:nvPr>
        </p:nvSpPr>
        <p:spPr>
          <a:xfrm>
            <a:off x="2057400" y="1143000"/>
            <a:ext cx="6629400" cy="2209800"/>
          </a:xfrm>
        </p:spPr>
        <p:txBody>
          <a:bodyPr/>
          <a:lstStyle>
            <a:lvl1pPr>
              <a:defRPr sz="4800"/>
            </a:lvl1pPr>
          </a:lstStyle>
          <a:p>
            <a:pPr lvl="0"/>
            <a:r>
              <a:rPr lang="en-US" altLang="en-US" noProof="0"/>
              <a:t>Click to edit Master title style</a:t>
            </a:r>
            <a:endParaRPr lang="en-MY" altLang="en-US" noProof="0"/>
          </a:p>
        </p:txBody>
      </p:sp>
      <p:sp>
        <p:nvSpPr>
          <p:cNvPr id="263174" name="Rectangle 6">
            <a:extLst>
              <a:ext uri="{FF2B5EF4-FFF2-40B4-BE49-F238E27FC236}">
                <a16:creationId xmlns:a16="http://schemas.microsoft.com/office/drawing/2014/main" id="{FC7EA3C9-5184-48DB-93B0-B6160D53DD1E}"/>
              </a:ext>
            </a:extLst>
          </p:cNvPr>
          <p:cNvSpPr>
            <a:spLocks noGrp="1" noChangeArrowheads="1"/>
          </p:cNvSpPr>
          <p:nvPr>
            <p:ph type="subTitle" idx="1"/>
          </p:nvPr>
        </p:nvSpPr>
        <p:spPr>
          <a:xfrm>
            <a:off x="1371600" y="3962400"/>
            <a:ext cx="6858000" cy="1600200"/>
          </a:xfrm>
        </p:spPr>
        <p:txBody>
          <a:bodyPr anchor="ctr"/>
          <a:lstStyle>
            <a:lvl1pPr marL="0" indent="0" algn="ctr">
              <a:buFont typeface="Wingdings" panose="05000000000000000000" pitchFamily="2" charset="2"/>
              <a:buNone/>
              <a:defRPr/>
            </a:lvl1pPr>
          </a:lstStyle>
          <a:p>
            <a:pPr lvl="0"/>
            <a:r>
              <a:rPr lang="en-US" altLang="en-US" noProof="0"/>
              <a:t>Click to edit Master subtitle style</a:t>
            </a:r>
            <a:endParaRPr lang="en-MY" altLang="en-US" noProof="0"/>
          </a:p>
        </p:txBody>
      </p:sp>
      <p:sp>
        <p:nvSpPr>
          <p:cNvPr id="263175" name="Rectangle 7">
            <a:extLst>
              <a:ext uri="{FF2B5EF4-FFF2-40B4-BE49-F238E27FC236}">
                <a16:creationId xmlns:a16="http://schemas.microsoft.com/office/drawing/2014/main" id="{9FD068B2-2E46-4D7D-821C-D64B5709CA98}"/>
              </a:ext>
            </a:extLst>
          </p:cNvPr>
          <p:cNvSpPr>
            <a:spLocks noGrp="1" noChangeArrowheads="1"/>
          </p:cNvSpPr>
          <p:nvPr>
            <p:ph type="dt" sz="half" idx="2"/>
          </p:nvPr>
        </p:nvSpPr>
        <p:spPr>
          <a:xfrm>
            <a:off x="912813" y="6251575"/>
            <a:ext cx="1905000" cy="457200"/>
          </a:xfrm>
        </p:spPr>
        <p:txBody>
          <a:bodyPr/>
          <a:lstStyle>
            <a:lvl1pPr>
              <a:defRPr/>
            </a:lvl1pPr>
          </a:lstStyle>
          <a:p>
            <a:endParaRPr lang="en-MY" altLang="en-US"/>
          </a:p>
        </p:txBody>
      </p:sp>
      <p:sp>
        <p:nvSpPr>
          <p:cNvPr id="263176" name="Rectangle 8">
            <a:extLst>
              <a:ext uri="{FF2B5EF4-FFF2-40B4-BE49-F238E27FC236}">
                <a16:creationId xmlns:a16="http://schemas.microsoft.com/office/drawing/2014/main" id="{30451056-F381-4608-A0D3-81D730E16485}"/>
              </a:ext>
            </a:extLst>
          </p:cNvPr>
          <p:cNvSpPr>
            <a:spLocks noGrp="1" noChangeArrowheads="1"/>
          </p:cNvSpPr>
          <p:nvPr>
            <p:ph type="ftr" sz="quarter" idx="3"/>
          </p:nvPr>
        </p:nvSpPr>
        <p:spPr>
          <a:xfrm>
            <a:off x="3354388" y="6248400"/>
            <a:ext cx="2895600" cy="457200"/>
          </a:xfrm>
        </p:spPr>
        <p:txBody>
          <a:bodyPr/>
          <a:lstStyle>
            <a:lvl1pPr>
              <a:defRPr/>
            </a:lvl1pPr>
          </a:lstStyle>
          <a:p>
            <a:endParaRPr lang="en-MY" altLang="en-US"/>
          </a:p>
        </p:txBody>
      </p:sp>
      <p:sp>
        <p:nvSpPr>
          <p:cNvPr id="263177" name="Rectangle 9">
            <a:extLst>
              <a:ext uri="{FF2B5EF4-FFF2-40B4-BE49-F238E27FC236}">
                <a16:creationId xmlns:a16="http://schemas.microsoft.com/office/drawing/2014/main" id="{197A81A2-2E3F-4AD1-AA2D-837056E96063}"/>
              </a:ext>
            </a:extLst>
          </p:cNvPr>
          <p:cNvSpPr>
            <a:spLocks noGrp="1" noChangeArrowheads="1"/>
          </p:cNvSpPr>
          <p:nvPr>
            <p:ph type="sldNum" sz="quarter" idx="4"/>
          </p:nvPr>
        </p:nvSpPr>
        <p:spPr/>
        <p:txBody>
          <a:bodyPr/>
          <a:lstStyle>
            <a:lvl1pPr>
              <a:defRPr/>
            </a:lvl1pPr>
          </a:lstStyle>
          <a:p>
            <a:fld id="{8AE7E157-2D24-47E5-95A0-338FBF5A665B}" type="slidenum">
              <a:rPr lang="en-MY" altLang="en-US"/>
              <a:pPr/>
              <a:t>‹#›</a:t>
            </a:fld>
            <a:endParaRPr lang="en-MY"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CECB8D-3CCF-4F88-A80C-E4E317BF6B0E}"/>
              </a:ext>
            </a:extLst>
          </p:cNvPr>
          <p:cNvSpPr>
            <a:spLocks noGrp="1"/>
          </p:cNvSpPr>
          <p:nvPr>
            <p:ph type="title"/>
          </p:nvPr>
        </p:nvSpPr>
        <p:spPr/>
        <p:txBody>
          <a:bodyPr/>
          <a:lstStyle/>
          <a:p>
            <a:r>
              <a:rPr lang="en-US"/>
              <a:t>Click to edit Master title style</a:t>
            </a:r>
            <a:endParaRPr lang="en-MY"/>
          </a:p>
        </p:txBody>
      </p:sp>
      <p:sp>
        <p:nvSpPr>
          <p:cNvPr id="3" name="Vertical Text Placeholder 2">
            <a:extLst>
              <a:ext uri="{FF2B5EF4-FFF2-40B4-BE49-F238E27FC236}">
                <a16:creationId xmlns:a16="http://schemas.microsoft.com/office/drawing/2014/main" id="{120E4D61-64FB-47EF-A235-783098D56CD4}"/>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MY"/>
          </a:p>
        </p:txBody>
      </p:sp>
      <p:sp>
        <p:nvSpPr>
          <p:cNvPr id="4" name="Date Placeholder 3">
            <a:extLst>
              <a:ext uri="{FF2B5EF4-FFF2-40B4-BE49-F238E27FC236}">
                <a16:creationId xmlns:a16="http://schemas.microsoft.com/office/drawing/2014/main" id="{7FAC9A9A-55A9-4CE9-A97D-C023A478C727}"/>
              </a:ext>
            </a:extLst>
          </p:cNvPr>
          <p:cNvSpPr>
            <a:spLocks noGrp="1"/>
          </p:cNvSpPr>
          <p:nvPr>
            <p:ph type="dt" sz="half" idx="10"/>
          </p:nvPr>
        </p:nvSpPr>
        <p:spPr/>
        <p:txBody>
          <a:bodyPr/>
          <a:lstStyle>
            <a:lvl1pPr>
              <a:defRPr/>
            </a:lvl1pPr>
          </a:lstStyle>
          <a:p>
            <a:endParaRPr lang="en-MY" altLang="en-US"/>
          </a:p>
        </p:txBody>
      </p:sp>
      <p:sp>
        <p:nvSpPr>
          <p:cNvPr id="5" name="Footer Placeholder 4">
            <a:extLst>
              <a:ext uri="{FF2B5EF4-FFF2-40B4-BE49-F238E27FC236}">
                <a16:creationId xmlns:a16="http://schemas.microsoft.com/office/drawing/2014/main" id="{E22BF401-9124-4FF9-B2FA-D9BC709BF832}"/>
              </a:ext>
            </a:extLst>
          </p:cNvPr>
          <p:cNvSpPr>
            <a:spLocks noGrp="1"/>
          </p:cNvSpPr>
          <p:nvPr>
            <p:ph type="ftr" sz="quarter" idx="11"/>
          </p:nvPr>
        </p:nvSpPr>
        <p:spPr/>
        <p:txBody>
          <a:bodyPr/>
          <a:lstStyle>
            <a:lvl1pPr>
              <a:defRPr/>
            </a:lvl1pPr>
          </a:lstStyle>
          <a:p>
            <a:endParaRPr lang="en-MY" altLang="en-US"/>
          </a:p>
        </p:txBody>
      </p:sp>
      <p:sp>
        <p:nvSpPr>
          <p:cNvPr id="6" name="Slide Number Placeholder 5">
            <a:extLst>
              <a:ext uri="{FF2B5EF4-FFF2-40B4-BE49-F238E27FC236}">
                <a16:creationId xmlns:a16="http://schemas.microsoft.com/office/drawing/2014/main" id="{644F9A71-BFCC-4696-97CC-6968B565E7D1}"/>
              </a:ext>
            </a:extLst>
          </p:cNvPr>
          <p:cNvSpPr>
            <a:spLocks noGrp="1"/>
          </p:cNvSpPr>
          <p:nvPr>
            <p:ph type="sldNum" sz="quarter" idx="12"/>
          </p:nvPr>
        </p:nvSpPr>
        <p:spPr/>
        <p:txBody>
          <a:bodyPr/>
          <a:lstStyle>
            <a:lvl1pPr>
              <a:defRPr/>
            </a:lvl1pPr>
          </a:lstStyle>
          <a:p>
            <a:fld id="{6EB78320-356D-46FB-B4DD-7B32F997E051}" type="slidenum">
              <a:rPr lang="en-MY" altLang="en-US"/>
              <a:pPr/>
              <a:t>‹#›</a:t>
            </a:fld>
            <a:endParaRPr lang="en-MY" altLang="en-US"/>
          </a:p>
        </p:txBody>
      </p:sp>
    </p:spTree>
    <p:extLst>
      <p:ext uri="{BB962C8B-B14F-4D97-AF65-F5344CB8AC3E}">
        <p14:creationId xmlns:p14="http://schemas.microsoft.com/office/powerpoint/2010/main" val="239630168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24CF8453-F631-4A39-A984-FDB8E4A73958}"/>
              </a:ext>
            </a:extLst>
          </p:cNvPr>
          <p:cNvSpPr>
            <a:spLocks noGrp="1"/>
          </p:cNvSpPr>
          <p:nvPr>
            <p:ph type="title" orient="vert"/>
          </p:nvPr>
        </p:nvSpPr>
        <p:spPr>
          <a:xfrm>
            <a:off x="6743700" y="277813"/>
            <a:ext cx="1943100" cy="5853112"/>
          </a:xfrm>
        </p:spPr>
        <p:txBody>
          <a:bodyPr vert="eaVert"/>
          <a:lstStyle/>
          <a:p>
            <a:r>
              <a:rPr lang="en-US"/>
              <a:t>Click to edit Master title style</a:t>
            </a:r>
            <a:endParaRPr lang="en-MY"/>
          </a:p>
        </p:txBody>
      </p:sp>
      <p:sp>
        <p:nvSpPr>
          <p:cNvPr id="3" name="Vertical Text Placeholder 2">
            <a:extLst>
              <a:ext uri="{FF2B5EF4-FFF2-40B4-BE49-F238E27FC236}">
                <a16:creationId xmlns:a16="http://schemas.microsoft.com/office/drawing/2014/main" id="{29282E11-C2A6-42A1-81E7-7889AAFE84D9}"/>
              </a:ext>
            </a:extLst>
          </p:cNvPr>
          <p:cNvSpPr>
            <a:spLocks noGrp="1"/>
          </p:cNvSpPr>
          <p:nvPr>
            <p:ph type="body" orient="vert" idx="1"/>
          </p:nvPr>
        </p:nvSpPr>
        <p:spPr>
          <a:xfrm>
            <a:off x="914400" y="277813"/>
            <a:ext cx="5676900" cy="5853112"/>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MY"/>
          </a:p>
        </p:txBody>
      </p:sp>
      <p:sp>
        <p:nvSpPr>
          <p:cNvPr id="4" name="Date Placeholder 3">
            <a:extLst>
              <a:ext uri="{FF2B5EF4-FFF2-40B4-BE49-F238E27FC236}">
                <a16:creationId xmlns:a16="http://schemas.microsoft.com/office/drawing/2014/main" id="{757B17E3-3A04-4659-A762-A76013E3B2F2}"/>
              </a:ext>
            </a:extLst>
          </p:cNvPr>
          <p:cNvSpPr>
            <a:spLocks noGrp="1"/>
          </p:cNvSpPr>
          <p:nvPr>
            <p:ph type="dt" sz="half" idx="10"/>
          </p:nvPr>
        </p:nvSpPr>
        <p:spPr/>
        <p:txBody>
          <a:bodyPr/>
          <a:lstStyle>
            <a:lvl1pPr>
              <a:defRPr/>
            </a:lvl1pPr>
          </a:lstStyle>
          <a:p>
            <a:endParaRPr lang="en-MY" altLang="en-US"/>
          </a:p>
        </p:txBody>
      </p:sp>
      <p:sp>
        <p:nvSpPr>
          <p:cNvPr id="5" name="Footer Placeholder 4">
            <a:extLst>
              <a:ext uri="{FF2B5EF4-FFF2-40B4-BE49-F238E27FC236}">
                <a16:creationId xmlns:a16="http://schemas.microsoft.com/office/drawing/2014/main" id="{D062C327-B2CA-41D0-AE71-A2E99155CAEB}"/>
              </a:ext>
            </a:extLst>
          </p:cNvPr>
          <p:cNvSpPr>
            <a:spLocks noGrp="1"/>
          </p:cNvSpPr>
          <p:nvPr>
            <p:ph type="ftr" sz="quarter" idx="11"/>
          </p:nvPr>
        </p:nvSpPr>
        <p:spPr/>
        <p:txBody>
          <a:bodyPr/>
          <a:lstStyle>
            <a:lvl1pPr>
              <a:defRPr/>
            </a:lvl1pPr>
          </a:lstStyle>
          <a:p>
            <a:endParaRPr lang="en-MY" altLang="en-US"/>
          </a:p>
        </p:txBody>
      </p:sp>
      <p:sp>
        <p:nvSpPr>
          <p:cNvPr id="6" name="Slide Number Placeholder 5">
            <a:extLst>
              <a:ext uri="{FF2B5EF4-FFF2-40B4-BE49-F238E27FC236}">
                <a16:creationId xmlns:a16="http://schemas.microsoft.com/office/drawing/2014/main" id="{AB2E1794-0325-411D-A44F-5403185F7F12}"/>
              </a:ext>
            </a:extLst>
          </p:cNvPr>
          <p:cNvSpPr>
            <a:spLocks noGrp="1"/>
          </p:cNvSpPr>
          <p:nvPr>
            <p:ph type="sldNum" sz="quarter" idx="12"/>
          </p:nvPr>
        </p:nvSpPr>
        <p:spPr/>
        <p:txBody>
          <a:bodyPr/>
          <a:lstStyle>
            <a:lvl1pPr>
              <a:defRPr/>
            </a:lvl1pPr>
          </a:lstStyle>
          <a:p>
            <a:fld id="{D12A719B-8C4C-46F0-BF45-FADB735175CA}" type="slidenum">
              <a:rPr lang="en-MY" altLang="en-US"/>
              <a:pPr/>
              <a:t>‹#›</a:t>
            </a:fld>
            <a:endParaRPr lang="en-MY" altLang="en-US"/>
          </a:p>
        </p:txBody>
      </p:sp>
    </p:spTree>
    <p:extLst>
      <p:ext uri="{BB962C8B-B14F-4D97-AF65-F5344CB8AC3E}">
        <p14:creationId xmlns:p14="http://schemas.microsoft.com/office/powerpoint/2010/main" val="242087508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4D4D3FD-945F-4F28-A7B7-7BA244FFE637}"/>
              </a:ext>
            </a:extLst>
          </p:cNvPr>
          <p:cNvSpPr>
            <a:spLocks noGrp="1"/>
          </p:cNvSpPr>
          <p:nvPr>
            <p:ph type="title"/>
          </p:nvPr>
        </p:nvSpPr>
        <p:spPr/>
        <p:txBody>
          <a:bodyPr/>
          <a:lstStyle/>
          <a:p>
            <a:r>
              <a:rPr lang="en-US"/>
              <a:t>Click to edit Master title style</a:t>
            </a:r>
            <a:endParaRPr lang="en-MY"/>
          </a:p>
        </p:txBody>
      </p:sp>
      <p:sp>
        <p:nvSpPr>
          <p:cNvPr id="3" name="Content Placeholder 2">
            <a:extLst>
              <a:ext uri="{FF2B5EF4-FFF2-40B4-BE49-F238E27FC236}">
                <a16:creationId xmlns:a16="http://schemas.microsoft.com/office/drawing/2014/main" id="{53CD3ADD-7712-4694-AD96-7E6E312097E0}"/>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MY"/>
          </a:p>
        </p:txBody>
      </p:sp>
      <p:sp>
        <p:nvSpPr>
          <p:cNvPr id="4" name="Date Placeholder 3">
            <a:extLst>
              <a:ext uri="{FF2B5EF4-FFF2-40B4-BE49-F238E27FC236}">
                <a16:creationId xmlns:a16="http://schemas.microsoft.com/office/drawing/2014/main" id="{E9791174-9C88-4ADD-A5F6-A59DF46C4A72}"/>
              </a:ext>
            </a:extLst>
          </p:cNvPr>
          <p:cNvSpPr>
            <a:spLocks noGrp="1"/>
          </p:cNvSpPr>
          <p:nvPr>
            <p:ph type="dt" sz="half" idx="10"/>
          </p:nvPr>
        </p:nvSpPr>
        <p:spPr/>
        <p:txBody>
          <a:bodyPr/>
          <a:lstStyle>
            <a:lvl1pPr>
              <a:defRPr/>
            </a:lvl1pPr>
          </a:lstStyle>
          <a:p>
            <a:endParaRPr lang="en-MY" altLang="en-US"/>
          </a:p>
        </p:txBody>
      </p:sp>
      <p:sp>
        <p:nvSpPr>
          <p:cNvPr id="5" name="Footer Placeholder 4">
            <a:extLst>
              <a:ext uri="{FF2B5EF4-FFF2-40B4-BE49-F238E27FC236}">
                <a16:creationId xmlns:a16="http://schemas.microsoft.com/office/drawing/2014/main" id="{00867182-CAB4-4FA1-B65E-A8A79472AFD9}"/>
              </a:ext>
            </a:extLst>
          </p:cNvPr>
          <p:cNvSpPr>
            <a:spLocks noGrp="1"/>
          </p:cNvSpPr>
          <p:nvPr>
            <p:ph type="ftr" sz="quarter" idx="11"/>
          </p:nvPr>
        </p:nvSpPr>
        <p:spPr/>
        <p:txBody>
          <a:bodyPr/>
          <a:lstStyle>
            <a:lvl1pPr>
              <a:defRPr/>
            </a:lvl1pPr>
          </a:lstStyle>
          <a:p>
            <a:endParaRPr lang="en-MY" altLang="en-US"/>
          </a:p>
        </p:txBody>
      </p:sp>
      <p:sp>
        <p:nvSpPr>
          <p:cNvPr id="6" name="Slide Number Placeholder 5">
            <a:extLst>
              <a:ext uri="{FF2B5EF4-FFF2-40B4-BE49-F238E27FC236}">
                <a16:creationId xmlns:a16="http://schemas.microsoft.com/office/drawing/2014/main" id="{497604F7-EC6A-46C5-983F-9A33F3C6FD3F}"/>
              </a:ext>
            </a:extLst>
          </p:cNvPr>
          <p:cNvSpPr>
            <a:spLocks noGrp="1"/>
          </p:cNvSpPr>
          <p:nvPr>
            <p:ph type="sldNum" sz="quarter" idx="12"/>
          </p:nvPr>
        </p:nvSpPr>
        <p:spPr/>
        <p:txBody>
          <a:bodyPr/>
          <a:lstStyle>
            <a:lvl1pPr>
              <a:defRPr/>
            </a:lvl1pPr>
          </a:lstStyle>
          <a:p>
            <a:fld id="{5FD03B09-2FAE-4F4A-B1F2-475D2AECBCD7}" type="slidenum">
              <a:rPr lang="en-MY" altLang="en-US"/>
              <a:pPr/>
              <a:t>‹#›</a:t>
            </a:fld>
            <a:endParaRPr lang="en-MY" altLang="en-US"/>
          </a:p>
        </p:txBody>
      </p:sp>
    </p:spTree>
    <p:extLst>
      <p:ext uri="{BB962C8B-B14F-4D97-AF65-F5344CB8AC3E}">
        <p14:creationId xmlns:p14="http://schemas.microsoft.com/office/powerpoint/2010/main" val="111269182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627359-26BB-4679-B28D-139294F22C1B}"/>
              </a:ext>
            </a:extLst>
          </p:cNvPr>
          <p:cNvSpPr>
            <a:spLocks noGrp="1"/>
          </p:cNvSpPr>
          <p:nvPr>
            <p:ph type="title"/>
          </p:nvPr>
        </p:nvSpPr>
        <p:spPr>
          <a:xfrm>
            <a:off x="623888" y="1709738"/>
            <a:ext cx="7886700" cy="2852737"/>
          </a:xfrm>
        </p:spPr>
        <p:txBody>
          <a:bodyPr anchor="b"/>
          <a:lstStyle>
            <a:lvl1pPr>
              <a:defRPr sz="6000"/>
            </a:lvl1pPr>
          </a:lstStyle>
          <a:p>
            <a:r>
              <a:rPr lang="en-US"/>
              <a:t>Click to edit Master title style</a:t>
            </a:r>
            <a:endParaRPr lang="en-MY"/>
          </a:p>
        </p:txBody>
      </p:sp>
      <p:sp>
        <p:nvSpPr>
          <p:cNvPr id="3" name="Text Placeholder 2">
            <a:extLst>
              <a:ext uri="{FF2B5EF4-FFF2-40B4-BE49-F238E27FC236}">
                <a16:creationId xmlns:a16="http://schemas.microsoft.com/office/drawing/2014/main" id="{4FB9B2A3-0D0E-4EDC-B116-AA580B78E9DF}"/>
              </a:ext>
            </a:extLst>
          </p:cNvPr>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a:t>Click to edit Master text styles</a:t>
            </a:r>
          </a:p>
        </p:txBody>
      </p:sp>
      <p:sp>
        <p:nvSpPr>
          <p:cNvPr id="4" name="Date Placeholder 3">
            <a:extLst>
              <a:ext uri="{FF2B5EF4-FFF2-40B4-BE49-F238E27FC236}">
                <a16:creationId xmlns:a16="http://schemas.microsoft.com/office/drawing/2014/main" id="{144EE233-82B1-4E6A-A1F4-A88F4B204B88}"/>
              </a:ext>
            </a:extLst>
          </p:cNvPr>
          <p:cNvSpPr>
            <a:spLocks noGrp="1"/>
          </p:cNvSpPr>
          <p:nvPr>
            <p:ph type="dt" sz="half" idx="10"/>
          </p:nvPr>
        </p:nvSpPr>
        <p:spPr/>
        <p:txBody>
          <a:bodyPr/>
          <a:lstStyle>
            <a:lvl1pPr>
              <a:defRPr/>
            </a:lvl1pPr>
          </a:lstStyle>
          <a:p>
            <a:endParaRPr lang="en-MY" altLang="en-US"/>
          </a:p>
        </p:txBody>
      </p:sp>
      <p:sp>
        <p:nvSpPr>
          <p:cNvPr id="5" name="Footer Placeholder 4">
            <a:extLst>
              <a:ext uri="{FF2B5EF4-FFF2-40B4-BE49-F238E27FC236}">
                <a16:creationId xmlns:a16="http://schemas.microsoft.com/office/drawing/2014/main" id="{B691ECFF-CF2F-4EA9-94E9-BD744CCD1668}"/>
              </a:ext>
            </a:extLst>
          </p:cNvPr>
          <p:cNvSpPr>
            <a:spLocks noGrp="1"/>
          </p:cNvSpPr>
          <p:nvPr>
            <p:ph type="ftr" sz="quarter" idx="11"/>
          </p:nvPr>
        </p:nvSpPr>
        <p:spPr/>
        <p:txBody>
          <a:bodyPr/>
          <a:lstStyle>
            <a:lvl1pPr>
              <a:defRPr/>
            </a:lvl1pPr>
          </a:lstStyle>
          <a:p>
            <a:endParaRPr lang="en-MY" altLang="en-US"/>
          </a:p>
        </p:txBody>
      </p:sp>
      <p:sp>
        <p:nvSpPr>
          <p:cNvPr id="6" name="Slide Number Placeholder 5">
            <a:extLst>
              <a:ext uri="{FF2B5EF4-FFF2-40B4-BE49-F238E27FC236}">
                <a16:creationId xmlns:a16="http://schemas.microsoft.com/office/drawing/2014/main" id="{FB7CE33D-6D97-494D-8472-D1C31959ED07}"/>
              </a:ext>
            </a:extLst>
          </p:cNvPr>
          <p:cNvSpPr>
            <a:spLocks noGrp="1"/>
          </p:cNvSpPr>
          <p:nvPr>
            <p:ph type="sldNum" sz="quarter" idx="12"/>
          </p:nvPr>
        </p:nvSpPr>
        <p:spPr/>
        <p:txBody>
          <a:bodyPr/>
          <a:lstStyle>
            <a:lvl1pPr>
              <a:defRPr/>
            </a:lvl1pPr>
          </a:lstStyle>
          <a:p>
            <a:fld id="{06E3386E-6DD8-461E-84B0-934A35F5DF23}" type="slidenum">
              <a:rPr lang="en-MY" altLang="en-US"/>
              <a:pPr/>
              <a:t>‹#›</a:t>
            </a:fld>
            <a:endParaRPr lang="en-MY" altLang="en-US"/>
          </a:p>
        </p:txBody>
      </p:sp>
    </p:spTree>
    <p:extLst>
      <p:ext uri="{BB962C8B-B14F-4D97-AF65-F5344CB8AC3E}">
        <p14:creationId xmlns:p14="http://schemas.microsoft.com/office/powerpoint/2010/main" val="313390111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CC2848A-E9A4-4E0B-9C84-EA2059E6E6A2}"/>
              </a:ext>
            </a:extLst>
          </p:cNvPr>
          <p:cNvSpPr>
            <a:spLocks noGrp="1"/>
          </p:cNvSpPr>
          <p:nvPr>
            <p:ph type="title"/>
          </p:nvPr>
        </p:nvSpPr>
        <p:spPr/>
        <p:txBody>
          <a:bodyPr/>
          <a:lstStyle/>
          <a:p>
            <a:r>
              <a:rPr lang="en-US"/>
              <a:t>Click to edit Master title style</a:t>
            </a:r>
            <a:endParaRPr lang="en-MY"/>
          </a:p>
        </p:txBody>
      </p:sp>
      <p:sp>
        <p:nvSpPr>
          <p:cNvPr id="3" name="Content Placeholder 2">
            <a:extLst>
              <a:ext uri="{FF2B5EF4-FFF2-40B4-BE49-F238E27FC236}">
                <a16:creationId xmlns:a16="http://schemas.microsoft.com/office/drawing/2014/main" id="{CA4F2174-B551-402E-96FD-52AD5465376F}"/>
              </a:ext>
            </a:extLst>
          </p:cNvPr>
          <p:cNvSpPr>
            <a:spLocks noGrp="1"/>
          </p:cNvSpPr>
          <p:nvPr>
            <p:ph sz="half" idx="1"/>
          </p:nvPr>
        </p:nvSpPr>
        <p:spPr>
          <a:xfrm>
            <a:off x="914400" y="1600200"/>
            <a:ext cx="3810000" cy="45307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MY"/>
          </a:p>
        </p:txBody>
      </p:sp>
      <p:sp>
        <p:nvSpPr>
          <p:cNvPr id="4" name="Content Placeholder 3">
            <a:extLst>
              <a:ext uri="{FF2B5EF4-FFF2-40B4-BE49-F238E27FC236}">
                <a16:creationId xmlns:a16="http://schemas.microsoft.com/office/drawing/2014/main" id="{156D050C-402F-449B-80FC-B22AE12880C5}"/>
              </a:ext>
            </a:extLst>
          </p:cNvPr>
          <p:cNvSpPr>
            <a:spLocks noGrp="1"/>
          </p:cNvSpPr>
          <p:nvPr>
            <p:ph sz="half" idx="2"/>
          </p:nvPr>
        </p:nvSpPr>
        <p:spPr>
          <a:xfrm>
            <a:off x="4876800" y="1600200"/>
            <a:ext cx="3810000" cy="45307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MY"/>
          </a:p>
        </p:txBody>
      </p:sp>
      <p:sp>
        <p:nvSpPr>
          <p:cNvPr id="5" name="Date Placeholder 4">
            <a:extLst>
              <a:ext uri="{FF2B5EF4-FFF2-40B4-BE49-F238E27FC236}">
                <a16:creationId xmlns:a16="http://schemas.microsoft.com/office/drawing/2014/main" id="{04AB731F-B83B-4D49-ACD8-B28128CF33AD}"/>
              </a:ext>
            </a:extLst>
          </p:cNvPr>
          <p:cNvSpPr>
            <a:spLocks noGrp="1"/>
          </p:cNvSpPr>
          <p:nvPr>
            <p:ph type="dt" sz="half" idx="10"/>
          </p:nvPr>
        </p:nvSpPr>
        <p:spPr/>
        <p:txBody>
          <a:bodyPr/>
          <a:lstStyle>
            <a:lvl1pPr>
              <a:defRPr/>
            </a:lvl1pPr>
          </a:lstStyle>
          <a:p>
            <a:endParaRPr lang="en-MY" altLang="en-US"/>
          </a:p>
        </p:txBody>
      </p:sp>
      <p:sp>
        <p:nvSpPr>
          <p:cNvPr id="6" name="Footer Placeholder 5">
            <a:extLst>
              <a:ext uri="{FF2B5EF4-FFF2-40B4-BE49-F238E27FC236}">
                <a16:creationId xmlns:a16="http://schemas.microsoft.com/office/drawing/2014/main" id="{94B7D890-E0B7-4F50-957A-CB40D7E6FEC4}"/>
              </a:ext>
            </a:extLst>
          </p:cNvPr>
          <p:cNvSpPr>
            <a:spLocks noGrp="1"/>
          </p:cNvSpPr>
          <p:nvPr>
            <p:ph type="ftr" sz="quarter" idx="11"/>
          </p:nvPr>
        </p:nvSpPr>
        <p:spPr/>
        <p:txBody>
          <a:bodyPr/>
          <a:lstStyle>
            <a:lvl1pPr>
              <a:defRPr/>
            </a:lvl1pPr>
          </a:lstStyle>
          <a:p>
            <a:endParaRPr lang="en-MY" altLang="en-US"/>
          </a:p>
        </p:txBody>
      </p:sp>
      <p:sp>
        <p:nvSpPr>
          <p:cNvPr id="7" name="Slide Number Placeholder 6">
            <a:extLst>
              <a:ext uri="{FF2B5EF4-FFF2-40B4-BE49-F238E27FC236}">
                <a16:creationId xmlns:a16="http://schemas.microsoft.com/office/drawing/2014/main" id="{DBDB76DC-95D7-4A2D-8663-6E4F2D8E525B}"/>
              </a:ext>
            </a:extLst>
          </p:cNvPr>
          <p:cNvSpPr>
            <a:spLocks noGrp="1"/>
          </p:cNvSpPr>
          <p:nvPr>
            <p:ph type="sldNum" sz="quarter" idx="12"/>
          </p:nvPr>
        </p:nvSpPr>
        <p:spPr/>
        <p:txBody>
          <a:bodyPr/>
          <a:lstStyle>
            <a:lvl1pPr>
              <a:defRPr/>
            </a:lvl1pPr>
          </a:lstStyle>
          <a:p>
            <a:fld id="{DD5B1549-B84C-458D-82BF-96A8EED31540}" type="slidenum">
              <a:rPr lang="en-MY" altLang="en-US"/>
              <a:pPr/>
              <a:t>‹#›</a:t>
            </a:fld>
            <a:endParaRPr lang="en-MY" altLang="en-US"/>
          </a:p>
        </p:txBody>
      </p:sp>
    </p:spTree>
    <p:extLst>
      <p:ext uri="{BB962C8B-B14F-4D97-AF65-F5344CB8AC3E}">
        <p14:creationId xmlns:p14="http://schemas.microsoft.com/office/powerpoint/2010/main" val="289572955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1181973-2EDC-43DE-A663-AAFB711DB1F9}"/>
              </a:ext>
            </a:extLst>
          </p:cNvPr>
          <p:cNvSpPr>
            <a:spLocks noGrp="1"/>
          </p:cNvSpPr>
          <p:nvPr>
            <p:ph type="title"/>
          </p:nvPr>
        </p:nvSpPr>
        <p:spPr>
          <a:xfrm>
            <a:off x="630238" y="365125"/>
            <a:ext cx="7886700" cy="1325563"/>
          </a:xfrm>
        </p:spPr>
        <p:txBody>
          <a:bodyPr/>
          <a:lstStyle/>
          <a:p>
            <a:r>
              <a:rPr lang="en-US"/>
              <a:t>Click to edit Master title style</a:t>
            </a:r>
            <a:endParaRPr lang="en-MY"/>
          </a:p>
        </p:txBody>
      </p:sp>
      <p:sp>
        <p:nvSpPr>
          <p:cNvPr id="3" name="Text Placeholder 2">
            <a:extLst>
              <a:ext uri="{FF2B5EF4-FFF2-40B4-BE49-F238E27FC236}">
                <a16:creationId xmlns:a16="http://schemas.microsoft.com/office/drawing/2014/main" id="{F7DF4A74-7EDA-46D3-85B6-7F5B01B42B57}"/>
              </a:ext>
            </a:extLst>
          </p:cNvPr>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45B218BD-61DF-4451-9B51-4FA6C3842B7B}"/>
              </a:ext>
            </a:extLst>
          </p:cNvPr>
          <p:cNvSpPr>
            <a:spLocks noGrp="1"/>
          </p:cNvSpPr>
          <p:nvPr>
            <p:ph sz="half" idx="2"/>
          </p:nvPr>
        </p:nvSpPr>
        <p:spPr>
          <a:xfrm>
            <a:off x="630238" y="2505075"/>
            <a:ext cx="386873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MY"/>
          </a:p>
        </p:txBody>
      </p:sp>
      <p:sp>
        <p:nvSpPr>
          <p:cNvPr id="5" name="Text Placeholder 4">
            <a:extLst>
              <a:ext uri="{FF2B5EF4-FFF2-40B4-BE49-F238E27FC236}">
                <a16:creationId xmlns:a16="http://schemas.microsoft.com/office/drawing/2014/main" id="{597CA3A6-651C-4CB0-BB19-67E7ADC9700E}"/>
              </a:ext>
            </a:extLst>
          </p:cNvPr>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A9E21A7E-9EC1-45E2-8573-1736F3A7CA42}"/>
              </a:ext>
            </a:extLst>
          </p:cNvPr>
          <p:cNvSpPr>
            <a:spLocks noGrp="1"/>
          </p:cNvSpPr>
          <p:nvPr>
            <p:ph sz="quarter" idx="4"/>
          </p:nvPr>
        </p:nvSpPr>
        <p:spPr>
          <a:xfrm>
            <a:off x="4629150" y="2505075"/>
            <a:ext cx="38877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MY"/>
          </a:p>
        </p:txBody>
      </p:sp>
      <p:sp>
        <p:nvSpPr>
          <p:cNvPr id="7" name="Date Placeholder 6">
            <a:extLst>
              <a:ext uri="{FF2B5EF4-FFF2-40B4-BE49-F238E27FC236}">
                <a16:creationId xmlns:a16="http://schemas.microsoft.com/office/drawing/2014/main" id="{EB730119-F831-4227-8B3E-C90FB1418D5F}"/>
              </a:ext>
            </a:extLst>
          </p:cNvPr>
          <p:cNvSpPr>
            <a:spLocks noGrp="1"/>
          </p:cNvSpPr>
          <p:nvPr>
            <p:ph type="dt" sz="half" idx="10"/>
          </p:nvPr>
        </p:nvSpPr>
        <p:spPr/>
        <p:txBody>
          <a:bodyPr/>
          <a:lstStyle>
            <a:lvl1pPr>
              <a:defRPr/>
            </a:lvl1pPr>
          </a:lstStyle>
          <a:p>
            <a:endParaRPr lang="en-MY" altLang="en-US"/>
          </a:p>
        </p:txBody>
      </p:sp>
      <p:sp>
        <p:nvSpPr>
          <p:cNvPr id="8" name="Footer Placeholder 7">
            <a:extLst>
              <a:ext uri="{FF2B5EF4-FFF2-40B4-BE49-F238E27FC236}">
                <a16:creationId xmlns:a16="http://schemas.microsoft.com/office/drawing/2014/main" id="{BBE2A844-7355-4D9C-B881-F4120201AA37}"/>
              </a:ext>
            </a:extLst>
          </p:cNvPr>
          <p:cNvSpPr>
            <a:spLocks noGrp="1"/>
          </p:cNvSpPr>
          <p:nvPr>
            <p:ph type="ftr" sz="quarter" idx="11"/>
          </p:nvPr>
        </p:nvSpPr>
        <p:spPr/>
        <p:txBody>
          <a:bodyPr/>
          <a:lstStyle>
            <a:lvl1pPr>
              <a:defRPr/>
            </a:lvl1pPr>
          </a:lstStyle>
          <a:p>
            <a:endParaRPr lang="en-MY" altLang="en-US"/>
          </a:p>
        </p:txBody>
      </p:sp>
      <p:sp>
        <p:nvSpPr>
          <p:cNvPr id="9" name="Slide Number Placeholder 8">
            <a:extLst>
              <a:ext uri="{FF2B5EF4-FFF2-40B4-BE49-F238E27FC236}">
                <a16:creationId xmlns:a16="http://schemas.microsoft.com/office/drawing/2014/main" id="{DE9A9282-951D-4A52-B4B4-BC58E636A723}"/>
              </a:ext>
            </a:extLst>
          </p:cNvPr>
          <p:cNvSpPr>
            <a:spLocks noGrp="1"/>
          </p:cNvSpPr>
          <p:nvPr>
            <p:ph type="sldNum" sz="quarter" idx="12"/>
          </p:nvPr>
        </p:nvSpPr>
        <p:spPr/>
        <p:txBody>
          <a:bodyPr/>
          <a:lstStyle>
            <a:lvl1pPr>
              <a:defRPr/>
            </a:lvl1pPr>
          </a:lstStyle>
          <a:p>
            <a:fld id="{6304C2B2-5332-4584-96F8-BD5E34E84840}" type="slidenum">
              <a:rPr lang="en-MY" altLang="en-US"/>
              <a:pPr/>
              <a:t>‹#›</a:t>
            </a:fld>
            <a:endParaRPr lang="en-MY" altLang="en-US"/>
          </a:p>
        </p:txBody>
      </p:sp>
    </p:spTree>
    <p:extLst>
      <p:ext uri="{BB962C8B-B14F-4D97-AF65-F5344CB8AC3E}">
        <p14:creationId xmlns:p14="http://schemas.microsoft.com/office/powerpoint/2010/main" val="182757132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A1250C-2F5C-4DE9-AA27-AA243EB77BFE}"/>
              </a:ext>
            </a:extLst>
          </p:cNvPr>
          <p:cNvSpPr>
            <a:spLocks noGrp="1"/>
          </p:cNvSpPr>
          <p:nvPr>
            <p:ph type="title"/>
          </p:nvPr>
        </p:nvSpPr>
        <p:spPr/>
        <p:txBody>
          <a:bodyPr/>
          <a:lstStyle/>
          <a:p>
            <a:r>
              <a:rPr lang="en-US"/>
              <a:t>Click to edit Master title style</a:t>
            </a:r>
            <a:endParaRPr lang="en-MY"/>
          </a:p>
        </p:txBody>
      </p:sp>
      <p:sp>
        <p:nvSpPr>
          <p:cNvPr id="3" name="Date Placeholder 2">
            <a:extLst>
              <a:ext uri="{FF2B5EF4-FFF2-40B4-BE49-F238E27FC236}">
                <a16:creationId xmlns:a16="http://schemas.microsoft.com/office/drawing/2014/main" id="{9D577100-1DE8-4095-8793-6AC964255AAB}"/>
              </a:ext>
            </a:extLst>
          </p:cNvPr>
          <p:cNvSpPr>
            <a:spLocks noGrp="1"/>
          </p:cNvSpPr>
          <p:nvPr>
            <p:ph type="dt" sz="half" idx="10"/>
          </p:nvPr>
        </p:nvSpPr>
        <p:spPr/>
        <p:txBody>
          <a:bodyPr/>
          <a:lstStyle>
            <a:lvl1pPr>
              <a:defRPr/>
            </a:lvl1pPr>
          </a:lstStyle>
          <a:p>
            <a:endParaRPr lang="en-MY" altLang="en-US"/>
          </a:p>
        </p:txBody>
      </p:sp>
      <p:sp>
        <p:nvSpPr>
          <p:cNvPr id="4" name="Footer Placeholder 3">
            <a:extLst>
              <a:ext uri="{FF2B5EF4-FFF2-40B4-BE49-F238E27FC236}">
                <a16:creationId xmlns:a16="http://schemas.microsoft.com/office/drawing/2014/main" id="{064E0400-8BDB-4788-BB34-1F23EDCE7973}"/>
              </a:ext>
            </a:extLst>
          </p:cNvPr>
          <p:cNvSpPr>
            <a:spLocks noGrp="1"/>
          </p:cNvSpPr>
          <p:nvPr>
            <p:ph type="ftr" sz="quarter" idx="11"/>
          </p:nvPr>
        </p:nvSpPr>
        <p:spPr/>
        <p:txBody>
          <a:bodyPr/>
          <a:lstStyle>
            <a:lvl1pPr>
              <a:defRPr/>
            </a:lvl1pPr>
          </a:lstStyle>
          <a:p>
            <a:endParaRPr lang="en-MY" altLang="en-US"/>
          </a:p>
        </p:txBody>
      </p:sp>
      <p:sp>
        <p:nvSpPr>
          <p:cNvPr id="5" name="Slide Number Placeholder 4">
            <a:extLst>
              <a:ext uri="{FF2B5EF4-FFF2-40B4-BE49-F238E27FC236}">
                <a16:creationId xmlns:a16="http://schemas.microsoft.com/office/drawing/2014/main" id="{6954CE33-D154-45F2-B9D0-36E44F5E4469}"/>
              </a:ext>
            </a:extLst>
          </p:cNvPr>
          <p:cNvSpPr>
            <a:spLocks noGrp="1"/>
          </p:cNvSpPr>
          <p:nvPr>
            <p:ph type="sldNum" sz="quarter" idx="12"/>
          </p:nvPr>
        </p:nvSpPr>
        <p:spPr/>
        <p:txBody>
          <a:bodyPr/>
          <a:lstStyle>
            <a:lvl1pPr>
              <a:defRPr/>
            </a:lvl1pPr>
          </a:lstStyle>
          <a:p>
            <a:fld id="{80F651BF-149D-47E5-90AA-949720DAA3E3}" type="slidenum">
              <a:rPr lang="en-MY" altLang="en-US"/>
              <a:pPr/>
              <a:t>‹#›</a:t>
            </a:fld>
            <a:endParaRPr lang="en-MY" altLang="en-US"/>
          </a:p>
        </p:txBody>
      </p:sp>
    </p:spTree>
    <p:extLst>
      <p:ext uri="{BB962C8B-B14F-4D97-AF65-F5344CB8AC3E}">
        <p14:creationId xmlns:p14="http://schemas.microsoft.com/office/powerpoint/2010/main" val="380368548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63BC7044-EEFF-43EC-858D-5CDA560BB26D}"/>
              </a:ext>
            </a:extLst>
          </p:cNvPr>
          <p:cNvSpPr>
            <a:spLocks noGrp="1"/>
          </p:cNvSpPr>
          <p:nvPr>
            <p:ph type="dt" sz="half" idx="10"/>
          </p:nvPr>
        </p:nvSpPr>
        <p:spPr/>
        <p:txBody>
          <a:bodyPr/>
          <a:lstStyle>
            <a:lvl1pPr>
              <a:defRPr/>
            </a:lvl1pPr>
          </a:lstStyle>
          <a:p>
            <a:endParaRPr lang="en-MY" altLang="en-US"/>
          </a:p>
        </p:txBody>
      </p:sp>
      <p:sp>
        <p:nvSpPr>
          <p:cNvPr id="3" name="Footer Placeholder 2">
            <a:extLst>
              <a:ext uri="{FF2B5EF4-FFF2-40B4-BE49-F238E27FC236}">
                <a16:creationId xmlns:a16="http://schemas.microsoft.com/office/drawing/2014/main" id="{89435D0D-8D68-4D6C-BD8D-544CD24388AD}"/>
              </a:ext>
            </a:extLst>
          </p:cNvPr>
          <p:cNvSpPr>
            <a:spLocks noGrp="1"/>
          </p:cNvSpPr>
          <p:nvPr>
            <p:ph type="ftr" sz="quarter" idx="11"/>
          </p:nvPr>
        </p:nvSpPr>
        <p:spPr/>
        <p:txBody>
          <a:bodyPr/>
          <a:lstStyle>
            <a:lvl1pPr>
              <a:defRPr/>
            </a:lvl1pPr>
          </a:lstStyle>
          <a:p>
            <a:endParaRPr lang="en-MY" altLang="en-US"/>
          </a:p>
        </p:txBody>
      </p:sp>
      <p:sp>
        <p:nvSpPr>
          <p:cNvPr id="4" name="Slide Number Placeholder 3">
            <a:extLst>
              <a:ext uri="{FF2B5EF4-FFF2-40B4-BE49-F238E27FC236}">
                <a16:creationId xmlns:a16="http://schemas.microsoft.com/office/drawing/2014/main" id="{6B7CFB2E-4C93-408B-B64C-3EDBC17A9808}"/>
              </a:ext>
            </a:extLst>
          </p:cNvPr>
          <p:cNvSpPr>
            <a:spLocks noGrp="1"/>
          </p:cNvSpPr>
          <p:nvPr>
            <p:ph type="sldNum" sz="quarter" idx="12"/>
          </p:nvPr>
        </p:nvSpPr>
        <p:spPr/>
        <p:txBody>
          <a:bodyPr/>
          <a:lstStyle>
            <a:lvl1pPr>
              <a:defRPr/>
            </a:lvl1pPr>
          </a:lstStyle>
          <a:p>
            <a:fld id="{4C1AB570-E4D9-407B-83A6-4A2C0F0BD468}" type="slidenum">
              <a:rPr lang="en-MY" altLang="en-US"/>
              <a:pPr/>
              <a:t>‹#›</a:t>
            </a:fld>
            <a:endParaRPr lang="en-MY" altLang="en-US"/>
          </a:p>
        </p:txBody>
      </p:sp>
    </p:spTree>
    <p:extLst>
      <p:ext uri="{BB962C8B-B14F-4D97-AF65-F5344CB8AC3E}">
        <p14:creationId xmlns:p14="http://schemas.microsoft.com/office/powerpoint/2010/main" val="284722226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67C8888-690E-4CCC-B511-B63AA8043782}"/>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endParaRPr lang="en-MY"/>
          </a:p>
        </p:txBody>
      </p:sp>
      <p:sp>
        <p:nvSpPr>
          <p:cNvPr id="3" name="Content Placeholder 2">
            <a:extLst>
              <a:ext uri="{FF2B5EF4-FFF2-40B4-BE49-F238E27FC236}">
                <a16:creationId xmlns:a16="http://schemas.microsoft.com/office/drawing/2014/main" id="{B380383F-24DE-4488-8F82-4DFF34EAF705}"/>
              </a:ext>
            </a:extLst>
          </p:cNvPr>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MY"/>
          </a:p>
        </p:txBody>
      </p:sp>
      <p:sp>
        <p:nvSpPr>
          <p:cNvPr id="4" name="Text Placeholder 3">
            <a:extLst>
              <a:ext uri="{FF2B5EF4-FFF2-40B4-BE49-F238E27FC236}">
                <a16:creationId xmlns:a16="http://schemas.microsoft.com/office/drawing/2014/main" id="{063FC0E0-EAFA-4E36-99DD-956AE4DC87C8}"/>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05C12339-B958-4319-9806-ADC5494C6411}"/>
              </a:ext>
            </a:extLst>
          </p:cNvPr>
          <p:cNvSpPr>
            <a:spLocks noGrp="1"/>
          </p:cNvSpPr>
          <p:nvPr>
            <p:ph type="dt" sz="half" idx="10"/>
          </p:nvPr>
        </p:nvSpPr>
        <p:spPr/>
        <p:txBody>
          <a:bodyPr/>
          <a:lstStyle>
            <a:lvl1pPr>
              <a:defRPr/>
            </a:lvl1pPr>
          </a:lstStyle>
          <a:p>
            <a:endParaRPr lang="en-MY" altLang="en-US"/>
          </a:p>
        </p:txBody>
      </p:sp>
      <p:sp>
        <p:nvSpPr>
          <p:cNvPr id="6" name="Footer Placeholder 5">
            <a:extLst>
              <a:ext uri="{FF2B5EF4-FFF2-40B4-BE49-F238E27FC236}">
                <a16:creationId xmlns:a16="http://schemas.microsoft.com/office/drawing/2014/main" id="{BB54FECD-99C7-4D85-9969-B289AF035C7F}"/>
              </a:ext>
            </a:extLst>
          </p:cNvPr>
          <p:cNvSpPr>
            <a:spLocks noGrp="1"/>
          </p:cNvSpPr>
          <p:nvPr>
            <p:ph type="ftr" sz="quarter" idx="11"/>
          </p:nvPr>
        </p:nvSpPr>
        <p:spPr/>
        <p:txBody>
          <a:bodyPr/>
          <a:lstStyle>
            <a:lvl1pPr>
              <a:defRPr/>
            </a:lvl1pPr>
          </a:lstStyle>
          <a:p>
            <a:endParaRPr lang="en-MY" altLang="en-US"/>
          </a:p>
        </p:txBody>
      </p:sp>
      <p:sp>
        <p:nvSpPr>
          <p:cNvPr id="7" name="Slide Number Placeholder 6">
            <a:extLst>
              <a:ext uri="{FF2B5EF4-FFF2-40B4-BE49-F238E27FC236}">
                <a16:creationId xmlns:a16="http://schemas.microsoft.com/office/drawing/2014/main" id="{378E0A93-F831-42EC-BCB0-4F55445BAED4}"/>
              </a:ext>
            </a:extLst>
          </p:cNvPr>
          <p:cNvSpPr>
            <a:spLocks noGrp="1"/>
          </p:cNvSpPr>
          <p:nvPr>
            <p:ph type="sldNum" sz="quarter" idx="12"/>
          </p:nvPr>
        </p:nvSpPr>
        <p:spPr/>
        <p:txBody>
          <a:bodyPr/>
          <a:lstStyle>
            <a:lvl1pPr>
              <a:defRPr/>
            </a:lvl1pPr>
          </a:lstStyle>
          <a:p>
            <a:fld id="{F2F141F0-F36C-4A40-BCC7-91E755E48E59}" type="slidenum">
              <a:rPr lang="en-MY" altLang="en-US"/>
              <a:pPr/>
              <a:t>‹#›</a:t>
            </a:fld>
            <a:endParaRPr lang="en-MY" altLang="en-US"/>
          </a:p>
        </p:txBody>
      </p:sp>
    </p:spTree>
    <p:extLst>
      <p:ext uri="{BB962C8B-B14F-4D97-AF65-F5344CB8AC3E}">
        <p14:creationId xmlns:p14="http://schemas.microsoft.com/office/powerpoint/2010/main" val="326797318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38DAF3-9335-45D4-B1A9-AAB20DB864DA}"/>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endParaRPr lang="en-MY"/>
          </a:p>
        </p:txBody>
      </p:sp>
      <p:sp>
        <p:nvSpPr>
          <p:cNvPr id="3" name="Picture Placeholder 2">
            <a:extLst>
              <a:ext uri="{FF2B5EF4-FFF2-40B4-BE49-F238E27FC236}">
                <a16:creationId xmlns:a16="http://schemas.microsoft.com/office/drawing/2014/main" id="{39528128-520F-4834-BA0E-66CA2EE72E52}"/>
              </a:ext>
            </a:extLst>
          </p:cNvPr>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MY"/>
          </a:p>
        </p:txBody>
      </p:sp>
      <p:sp>
        <p:nvSpPr>
          <p:cNvPr id="4" name="Text Placeholder 3">
            <a:extLst>
              <a:ext uri="{FF2B5EF4-FFF2-40B4-BE49-F238E27FC236}">
                <a16:creationId xmlns:a16="http://schemas.microsoft.com/office/drawing/2014/main" id="{13B11D66-7574-42EF-BF8E-FD15DD56D391}"/>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818D917F-59FF-42AD-9ACD-A53A91177E76}"/>
              </a:ext>
            </a:extLst>
          </p:cNvPr>
          <p:cNvSpPr>
            <a:spLocks noGrp="1"/>
          </p:cNvSpPr>
          <p:nvPr>
            <p:ph type="dt" sz="half" idx="10"/>
          </p:nvPr>
        </p:nvSpPr>
        <p:spPr/>
        <p:txBody>
          <a:bodyPr/>
          <a:lstStyle>
            <a:lvl1pPr>
              <a:defRPr/>
            </a:lvl1pPr>
          </a:lstStyle>
          <a:p>
            <a:endParaRPr lang="en-MY" altLang="en-US"/>
          </a:p>
        </p:txBody>
      </p:sp>
      <p:sp>
        <p:nvSpPr>
          <p:cNvPr id="6" name="Footer Placeholder 5">
            <a:extLst>
              <a:ext uri="{FF2B5EF4-FFF2-40B4-BE49-F238E27FC236}">
                <a16:creationId xmlns:a16="http://schemas.microsoft.com/office/drawing/2014/main" id="{02730841-A9E1-4FD4-A23E-E9B9E5E39B1B}"/>
              </a:ext>
            </a:extLst>
          </p:cNvPr>
          <p:cNvSpPr>
            <a:spLocks noGrp="1"/>
          </p:cNvSpPr>
          <p:nvPr>
            <p:ph type="ftr" sz="quarter" idx="11"/>
          </p:nvPr>
        </p:nvSpPr>
        <p:spPr/>
        <p:txBody>
          <a:bodyPr/>
          <a:lstStyle>
            <a:lvl1pPr>
              <a:defRPr/>
            </a:lvl1pPr>
          </a:lstStyle>
          <a:p>
            <a:endParaRPr lang="en-MY" altLang="en-US"/>
          </a:p>
        </p:txBody>
      </p:sp>
      <p:sp>
        <p:nvSpPr>
          <p:cNvPr id="7" name="Slide Number Placeholder 6">
            <a:extLst>
              <a:ext uri="{FF2B5EF4-FFF2-40B4-BE49-F238E27FC236}">
                <a16:creationId xmlns:a16="http://schemas.microsoft.com/office/drawing/2014/main" id="{CEA85814-7E4B-4EB2-8981-ED13D0266358}"/>
              </a:ext>
            </a:extLst>
          </p:cNvPr>
          <p:cNvSpPr>
            <a:spLocks noGrp="1"/>
          </p:cNvSpPr>
          <p:nvPr>
            <p:ph type="sldNum" sz="quarter" idx="12"/>
          </p:nvPr>
        </p:nvSpPr>
        <p:spPr/>
        <p:txBody>
          <a:bodyPr/>
          <a:lstStyle>
            <a:lvl1pPr>
              <a:defRPr/>
            </a:lvl1pPr>
          </a:lstStyle>
          <a:p>
            <a:fld id="{2621B674-A359-402F-A12E-B0BD184C4F91}" type="slidenum">
              <a:rPr lang="en-MY" altLang="en-US"/>
              <a:pPr/>
              <a:t>‹#›</a:t>
            </a:fld>
            <a:endParaRPr lang="en-MY" altLang="en-US"/>
          </a:p>
        </p:txBody>
      </p:sp>
    </p:spTree>
    <p:extLst>
      <p:ext uri="{BB962C8B-B14F-4D97-AF65-F5344CB8AC3E}">
        <p14:creationId xmlns:p14="http://schemas.microsoft.com/office/powerpoint/2010/main" val="410927822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262156" name="Group 12">
            <a:extLst>
              <a:ext uri="{FF2B5EF4-FFF2-40B4-BE49-F238E27FC236}">
                <a16:creationId xmlns:a16="http://schemas.microsoft.com/office/drawing/2014/main" id="{85AECFB5-FA86-48F4-8169-3D8BE10D97FC}"/>
              </a:ext>
            </a:extLst>
          </p:cNvPr>
          <p:cNvGrpSpPr>
            <a:grpSpLocks/>
          </p:cNvGrpSpPr>
          <p:nvPr/>
        </p:nvGrpSpPr>
        <p:grpSpPr bwMode="auto">
          <a:xfrm>
            <a:off x="0" y="0"/>
            <a:ext cx="8686800" cy="4876800"/>
            <a:chOff x="0" y="0"/>
            <a:chExt cx="5472" cy="3072"/>
          </a:xfrm>
        </p:grpSpPr>
        <p:sp>
          <p:nvSpPr>
            <p:cNvPr id="262147" name="Rectangle 3">
              <a:extLst>
                <a:ext uri="{FF2B5EF4-FFF2-40B4-BE49-F238E27FC236}">
                  <a16:creationId xmlns:a16="http://schemas.microsoft.com/office/drawing/2014/main" id="{15115F7A-9803-462B-9D75-8158A7228A46}"/>
                </a:ext>
              </a:extLst>
            </p:cNvPr>
            <p:cNvSpPr>
              <a:spLocks noChangeArrowheads="1"/>
            </p:cNvSpPr>
            <p:nvPr/>
          </p:nvSpPr>
          <p:spPr bwMode="auto">
            <a:xfrm>
              <a:off x="0" y="0"/>
              <a:ext cx="384" cy="3072"/>
            </a:xfrm>
            <a:prstGeom prst="rect">
              <a:avLst/>
            </a:prstGeom>
            <a:solidFill>
              <a:schemeClr val="accent1"/>
            </a:solidFill>
            <a:ln>
              <a:noFill/>
            </a:ln>
            <a:effectLst/>
            <a:extLst>
              <a:ext uri="{91240B29-F687-4F45-9708-019B960494DF}">
                <a14:hiddenLine xmlns:a14="http://schemas.microsoft.com/office/drawing/2010/main" w="9525">
                  <a:solidFill>
                    <a:schemeClr val="bg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en-US" altLang="en-US" sz="2400">
                <a:latin typeface="Times New Roman" panose="02020603050405020304" pitchFamily="18" charset="0"/>
              </a:endParaRPr>
            </a:p>
          </p:txBody>
        </p:sp>
        <p:grpSp>
          <p:nvGrpSpPr>
            <p:cNvPr id="262155" name="Group 11">
              <a:extLst>
                <a:ext uri="{FF2B5EF4-FFF2-40B4-BE49-F238E27FC236}">
                  <a16:creationId xmlns:a16="http://schemas.microsoft.com/office/drawing/2014/main" id="{5F9BFE9E-1063-497B-BF05-FD2B6B3C46B9}"/>
                </a:ext>
              </a:extLst>
            </p:cNvPr>
            <p:cNvGrpSpPr>
              <a:grpSpLocks/>
            </p:cNvGrpSpPr>
            <p:nvPr/>
          </p:nvGrpSpPr>
          <p:grpSpPr bwMode="auto">
            <a:xfrm>
              <a:off x="240" y="893"/>
              <a:ext cx="5232" cy="115"/>
              <a:chOff x="240" y="893"/>
              <a:chExt cx="5232" cy="115"/>
            </a:xfrm>
          </p:grpSpPr>
          <p:sp>
            <p:nvSpPr>
              <p:cNvPr id="262146" name="Rectangle 2">
                <a:extLst>
                  <a:ext uri="{FF2B5EF4-FFF2-40B4-BE49-F238E27FC236}">
                    <a16:creationId xmlns:a16="http://schemas.microsoft.com/office/drawing/2014/main" id="{8369DF3D-D8D7-426A-9BB9-8D4837776FFD}"/>
                  </a:ext>
                </a:extLst>
              </p:cNvPr>
              <p:cNvSpPr>
                <a:spLocks noChangeArrowheads="1"/>
              </p:cNvSpPr>
              <p:nvPr/>
            </p:nvSpPr>
            <p:spPr bwMode="auto">
              <a:xfrm>
                <a:off x="4320" y="893"/>
                <a:ext cx="1152" cy="115"/>
              </a:xfrm>
              <a:prstGeom prst="rect">
                <a:avLst/>
              </a:prstGeom>
              <a:solidFill>
                <a:schemeClr val="folHlink"/>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en-US" altLang="en-US" sz="2400">
                  <a:latin typeface="Times New Roman" panose="02020603050405020304" pitchFamily="18" charset="0"/>
                </a:endParaRPr>
              </a:p>
            </p:txBody>
          </p:sp>
          <p:sp>
            <p:nvSpPr>
              <p:cNvPr id="262148" name="Line 4">
                <a:extLst>
                  <a:ext uri="{FF2B5EF4-FFF2-40B4-BE49-F238E27FC236}">
                    <a16:creationId xmlns:a16="http://schemas.microsoft.com/office/drawing/2014/main" id="{C8B636D1-CA2E-4EDD-BEED-A22FF8D6AF51}"/>
                  </a:ext>
                </a:extLst>
              </p:cNvPr>
              <p:cNvSpPr>
                <a:spLocks noChangeShapeType="1"/>
              </p:cNvSpPr>
              <p:nvPr/>
            </p:nvSpPr>
            <p:spPr bwMode="auto">
              <a:xfrm>
                <a:off x="240" y="941"/>
                <a:ext cx="5232" cy="0"/>
              </a:xfrm>
              <a:prstGeom prst="line">
                <a:avLst/>
              </a:prstGeom>
              <a:noFill/>
              <a:ln w="1905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MY"/>
              </a:p>
            </p:txBody>
          </p:sp>
        </p:grpSp>
      </p:grpSp>
      <p:sp>
        <p:nvSpPr>
          <p:cNvPr id="262149" name="Rectangle 5">
            <a:extLst>
              <a:ext uri="{FF2B5EF4-FFF2-40B4-BE49-F238E27FC236}">
                <a16:creationId xmlns:a16="http://schemas.microsoft.com/office/drawing/2014/main" id="{B9F31691-F57E-4EFC-81BB-516A291C866B}"/>
              </a:ext>
            </a:extLst>
          </p:cNvPr>
          <p:cNvSpPr>
            <a:spLocks noGrp="1" noChangeArrowheads="1"/>
          </p:cNvSpPr>
          <p:nvPr>
            <p:ph type="title"/>
          </p:nvPr>
        </p:nvSpPr>
        <p:spPr bwMode="auto">
          <a:xfrm>
            <a:off x="914400" y="277813"/>
            <a:ext cx="77724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MY" altLang="en-US"/>
          </a:p>
        </p:txBody>
      </p:sp>
      <p:sp>
        <p:nvSpPr>
          <p:cNvPr id="262150" name="Rectangle 6">
            <a:extLst>
              <a:ext uri="{FF2B5EF4-FFF2-40B4-BE49-F238E27FC236}">
                <a16:creationId xmlns:a16="http://schemas.microsoft.com/office/drawing/2014/main" id="{C9747ECA-CE77-4129-83C8-7AA45332345F}"/>
              </a:ext>
            </a:extLst>
          </p:cNvPr>
          <p:cNvSpPr>
            <a:spLocks noGrp="1" noChangeArrowheads="1"/>
          </p:cNvSpPr>
          <p:nvPr>
            <p:ph type="body" idx="1"/>
          </p:nvPr>
        </p:nvSpPr>
        <p:spPr bwMode="auto">
          <a:xfrm>
            <a:off x="914400" y="1600200"/>
            <a:ext cx="7772400" cy="4530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endParaRPr lang="en-MY" altLang="en-US"/>
          </a:p>
        </p:txBody>
      </p:sp>
      <p:sp>
        <p:nvSpPr>
          <p:cNvPr id="262151" name="Rectangle 7">
            <a:extLst>
              <a:ext uri="{FF2B5EF4-FFF2-40B4-BE49-F238E27FC236}">
                <a16:creationId xmlns:a16="http://schemas.microsoft.com/office/drawing/2014/main" id="{A47A4E0B-2352-4457-A0C9-117E88F081B4}"/>
              </a:ext>
            </a:extLst>
          </p:cNvPr>
          <p:cNvSpPr>
            <a:spLocks noGrp="1" noChangeArrowheads="1"/>
          </p:cNvSpPr>
          <p:nvPr>
            <p:ph type="dt" sz="half" idx="2"/>
          </p:nvPr>
        </p:nvSpPr>
        <p:spPr bwMode="auto">
          <a:xfrm>
            <a:off x="914400" y="6251575"/>
            <a:ext cx="19812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000"/>
            </a:lvl1pPr>
          </a:lstStyle>
          <a:p>
            <a:endParaRPr lang="en-MY" altLang="en-US"/>
          </a:p>
        </p:txBody>
      </p:sp>
      <p:sp>
        <p:nvSpPr>
          <p:cNvPr id="262152" name="Rectangle 8">
            <a:extLst>
              <a:ext uri="{FF2B5EF4-FFF2-40B4-BE49-F238E27FC236}">
                <a16:creationId xmlns:a16="http://schemas.microsoft.com/office/drawing/2014/main" id="{E05E0549-52F7-4943-84C7-A079282FC95E}"/>
              </a:ext>
            </a:extLst>
          </p:cNvPr>
          <p:cNvSpPr>
            <a:spLocks noGrp="1" noChangeArrowheads="1"/>
          </p:cNvSpPr>
          <p:nvPr>
            <p:ph type="ftr" sz="quarter" idx="3"/>
          </p:nvPr>
        </p:nvSpPr>
        <p:spPr bwMode="auto">
          <a:xfrm>
            <a:off x="3352800" y="624840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000"/>
            </a:lvl1pPr>
          </a:lstStyle>
          <a:p>
            <a:endParaRPr lang="en-MY" altLang="en-US"/>
          </a:p>
        </p:txBody>
      </p:sp>
      <p:sp>
        <p:nvSpPr>
          <p:cNvPr id="262153" name="Rectangle 9">
            <a:extLst>
              <a:ext uri="{FF2B5EF4-FFF2-40B4-BE49-F238E27FC236}">
                <a16:creationId xmlns:a16="http://schemas.microsoft.com/office/drawing/2014/main" id="{84D18305-0ACB-41F6-A6FA-C6FFFD39978A}"/>
              </a:ext>
            </a:extLst>
          </p:cNvPr>
          <p:cNvSpPr>
            <a:spLocks noGrp="1" noChangeArrowheads="1"/>
          </p:cNvSpPr>
          <p:nvPr>
            <p:ph type="sldNum" sz="quarter" idx="4"/>
          </p:nvPr>
        </p:nvSpPr>
        <p:spPr bwMode="auto">
          <a:xfrm>
            <a:off x="67818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000"/>
            </a:lvl1pPr>
          </a:lstStyle>
          <a:p>
            <a:fld id="{71A1CC28-32E2-43F2-AF6F-F9FC88A5E36B}" type="slidenum">
              <a:rPr lang="en-MY" altLang="en-US"/>
              <a:pPr/>
              <a:t>‹#›</a:t>
            </a:fld>
            <a:endParaRPr lang="en-MY" altLang="en-US"/>
          </a:p>
        </p:txBody>
      </p:sp>
      <p:sp>
        <p:nvSpPr>
          <p:cNvPr id="262154" name="Line 10">
            <a:extLst>
              <a:ext uri="{FF2B5EF4-FFF2-40B4-BE49-F238E27FC236}">
                <a16:creationId xmlns:a16="http://schemas.microsoft.com/office/drawing/2014/main" id="{621491F0-5384-4526-AF73-56C6DAA6CF85}"/>
              </a:ext>
            </a:extLst>
          </p:cNvPr>
          <p:cNvSpPr>
            <a:spLocks noChangeShapeType="1"/>
          </p:cNvSpPr>
          <p:nvPr/>
        </p:nvSpPr>
        <p:spPr bwMode="auto">
          <a:xfrm>
            <a:off x="0" y="4876800"/>
            <a:ext cx="609600" cy="0"/>
          </a:xfrm>
          <a:prstGeom prst="line">
            <a:avLst/>
          </a:prstGeom>
          <a:noFill/>
          <a:ln w="4445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MY"/>
          </a:p>
        </p:txBody>
      </p:sp>
    </p:spTree>
  </p:cSld>
  <p:clrMap bg1="lt1" tx1="dk1" bg2="lt2" tx2="dk2" accent1="accent1" accent2="accent2" accent3="accent3" accent4="accent4" accent5="accent5" accent6="accent6" hlink="hlink" folHlink="folHlink"/>
  <p:sldLayoutIdLst>
    <p:sldLayoutId id="2147483688" r:id="rId1"/>
    <p:sldLayoutId id="2147483689" r:id="rId2"/>
    <p:sldLayoutId id="2147483690" r:id="rId3"/>
    <p:sldLayoutId id="2147483691" r:id="rId4"/>
    <p:sldLayoutId id="2147483692" r:id="rId5"/>
    <p:sldLayoutId id="2147483693" r:id="rId6"/>
    <p:sldLayoutId id="2147483694" r:id="rId7"/>
    <p:sldLayoutId id="2147483695" r:id="rId8"/>
    <p:sldLayoutId id="2147483696" r:id="rId9"/>
    <p:sldLayoutId id="2147483697" r:id="rId10"/>
    <p:sldLayoutId id="2147483698" r:id="rId11"/>
  </p:sldLayoutIdLst>
  <p:txStyles>
    <p:titleStyle>
      <a:lvl1pPr algn="l" rtl="0" eaLnBrk="1" fontAlgn="base" hangingPunct="1">
        <a:spcBef>
          <a:spcPct val="0"/>
        </a:spcBef>
        <a:spcAft>
          <a:spcPct val="0"/>
        </a:spcAft>
        <a:defRPr sz="4200" kern="1200">
          <a:solidFill>
            <a:schemeClr val="tx2"/>
          </a:solidFill>
          <a:latin typeface="+mj-lt"/>
          <a:ea typeface="+mj-ea"/>
          <a:cs typeface="+mj-cs"/>
        </a:defRPr>
      </a:lvl1pPr>
      <a:lvl2pPr algn="l" rtl="0" eaLnBrk="1" fontAlgn="base" hangingPunct="1">
        <a:spcBef>
          <a:spcPct val="0"/>
        </a:spcBef>
        <a:spcAft>
          <a:spcPct val="0"/>
        </a:spcAft>
        <a:defRPr sz="4200">
          <a:solidFill>
            <a:schemeClr val="tx2"/>
          </a:solidFill>
          <a:latin typeface="Times New Roman" panose="02020603050405020304" pitchFamily="18" charset="0"/>
        </a:defRPr>
      </a:lvl2pPr>
      <a:lvl3pPr algn="l" rtl="0" eaLnBrk="1" fontAlgn="base" hangingPunct="1">
        <a:spcBef>
          <a:spcPct val="0"/>
        </a:spcBef>
        <a:spcAft>
          <a:spcPct val="0"/>
        </a:spcAft>
        <a:defRPr sz="4200">
          <a:solidFill>
            <a:schemeClr val="tx2"/>
          </a:solidFill>
          <a:latin typeface="Times New Roman" panose="02020603050405020304" pitchFamily="18" charset="0"/>
        </a:defRPr>
      </a:lvl3pPr>
      <a:lvl4pPr algn="l" rtl="0" eaLnBrk="1" fontAlgn="base" hangingPunct="1">
        <a:spcBef>
          <a:spcPct val="0"/>
        </a:spcBef>
        <a:spcAft>
          <a:spcPct val="0"/>
        </a:spcAft>
        <a:defRPr sz="4200">
          <a:solidFill>
            <a:schemeClr val="tx2"/>
          </a:solidFill>
          <a:latin typeface="Times New Roman" panose="02020603050405020304" pitchFamily="18" charset="0"/>
        </a:defRPr>
      </a:lvl4pPr>
      <a:lvl5pPr algn="l" rtl="0" eaLnBrk="1" fontAlgn="base" hangingPunct="1">
        <a:spcBef>
          <a:spcPct val="0"/>
        </a:spcBef>
        <a:spcAft>
          <a:spcPct val="0"/>
        </a:spcAft>
        <a:defRPr sz="4200">
          <a:solidFill>
            <a:schemeClr val="tx2"/>
          </a:solidFill>
          <a:latin typeface="Times New Roman" panose="02020603050405020304" pitchFamily="18" charset="0"/>
        </a:defRPr>
      </a:lvl5pPr>
      <a:lvl6pPr marL="457200" algn="l" rtl="0" eaLnBrk="1" fontAlgn="base" hangingPunct="1">
        <a:spcBef>
          <a:spcPct val="0"/>
        </a:spcBef>
        <a:spcAft>
          <a:spcPct val="0"/>
        </a:spcAft>
        <a:defRPr sz="4200">
          <a:solidFill>
            <a:schemeClr val="tx2"/>
          </a:solidFill>
          <a:latin typeface="Times New Roman" panose="02020603050405020304" pitchFamily="18" charset="0"/>
        </a:defRPr>
      </a:lvl6pPr>
      <a:lvl7pPr marL="914400" algn="l" rtl="0" eaLnBrk="1" fontAlgn="base" hangingPunct="1">
        <a:spcBef>
          <a:spcPct val="0"/>
        </a:spcBef>
        <a:spcAft>
          <a:spcPct val="0"/>
        </a:spcAft>
        <a:defRPr sz="4200">
          <a:solidFill>
            <a:schemeClr val="tx2"/>
          </a:solidFill>
          <a:latin typeface="Times New Roman" panose="02020603050405020304" pitchFamily="18" charset="0"/>
        </a:defRPr>
      </a:lvl7pPr>
      <a:lvl8pPr marL="1371600" algn="l" rtl="0" eaLnBrk="1" fontAlgn="base" hangingPunct="1">
        <a:spcBef>
          <a:spcPct val="0"/>
        </a:spcBef>
        <a:spcAft>
          <a:spcPct val="0"/>
        </a:spcAft>
        <a:defRPr sz="4200">
          <a:solidFill>
            <a:schemeClr val="tx2"/>
          </a:solidFill>
          <a:latin typeface="Times New Roman" panose="02020603050405020304" pitchFamily="18" charset="0"/>
        </a:defRPr>
      </a:lvl8pPr>
      <a:lvl9pPr marL="1828800" algn="l" rtl="0" eaLnBrk="1" fontAlgn="base" hangingPunct="1">
        <a:spcBef>
          <a:spcPct val="0"/>
        </a:spcBef>
        <a:spcAft>
          <a:spcPct val="0"/>
        </a:spcAft>
        <a:defRPr sz="4200">
          <a:solidFill>
            <a:schemeClr val="tx2"/>
          </a:solidFill>
          <a:latin typeface="Times New Roman" panose="02020603050405020304" pitchFamily="18" charset="0"/>
        </a:defRPr>
      </a:lvl9pPr>
    </p:titleStyle>
    <p:bodyStyle>
      <a:lvl1pPr marL="342900" indent="-342900" algn="l" rtl="0" eaLnBrk="1" fontAlgn="base" hangingPunct="1">
        <a:spcBef>
          <a:spcPct val="20000"/>
        </a:spcBef>
        <a:spcAft>
          <a:spcPct val="0"/>
        </a:spcAft>
        <a:buClr>
          <a:schemeClr val="folHlink"/>
        </a:buClr>
        <a:buSzPct val="90000"/>
        <a:buFont typeface="Wingdings" panose="05000000000000000000" pitchFamily="2" charset="2"/>
        <a:buChar char="n"/>
        <a:defRPr sz="2800" kern="1200">
          <a:solidFill>
            <a:schemeClr val="tx1"/>
          </a:solidFill>
          <a:latin typeface="+mn-lt"/>
          <a:ea typeface="+mn-ea"/>
          <a:cs typeface="+mn-cs"/>
        </a:defRPr>
      </a:lvl1pPr>
      <a:lvl2pPr marL="742950" indent="-285750" algn="l" rtl="0" eaLnBrk="1" fontAlgn="base" hangingPunct="1">
        <a:spcBef>
          <a:spcPct val="20000"/>
        </a:spcBef>
        <a:spcAft>
          <a:spcPct val="0"/>
        </a:spcAft>
        <a:buClr>
          <a:schemeClr val="accent1"/>
        </a:buClr>
        <a:buSzPct val="75000"/>
        <a:buFont typeface="Wingdings" panose="05000000000000000000" pitchFamily="2" charset="2"/>
        <a:buChar char="n"/>
        <a:defRPr sz="2600" kern="1200">
          <a:solidFill>
            <a:schemeClr val="tx1"/>
          </a:solidFill>
          <a:latin typeface="+mn-lt"/>
          <a:ea typeface="+mn-ea"/>
          <a:cs typeface="+mn-cs"/>
        </a:defRPr>
      </a:lvl2pPr>
      <a:lvl3pPr marL="1143000" indent="-228600" algn="l" rtl="0" eaLnBrk="1" fontAlgn="base" hangingPunct="1">
        <a:spcBef>
          <a:spcPct val="20000"/>
        </a:spcBef>
        <a:spcAft>
          <a:spcPct val="0"/>
        </a:spcAft>
        <a:buClr>
          <a:schemeClr val="folHlink"/>
        </a:buClr>
        <a:buSzPct val="55000"/>
        <a:buFont typeface="Wingdings" panose="05000000000000000000" pitchFamily="2" charset="2"/>
        <a:buChar char="n"/>
        <a:defRPr sz="2300" kern="1200">
          <a:solidFill>
            <a:schemeClr val="tx1"/>
          </a:solidFill>
          <a:latin typeface="+mn-lt"/>
          <a:ea typeface="+mn-ea"/>
          <a:cs typeface="+mn-cs"/>
        </a:defRPr>
      </a:lvl3pPr>
      <a:lvl4pPr marL="1600200" indent="-228600" algn="l" rtl="0" eaLnBrk="1" fontAlgn="base" hangingPunct="1">
        <a:spcBef>
          <a:spcPct val="20000"/>
        </a:spcBef>
        <a:spcAft>
          <a:spcPct val="0"/>
        </a:spcAft>
        <a:buClr>
          <a:schemeClr val="accent1"/>
        </a:buClr>
        <a:buFont typeface="Wingdings" panose="05000000000000000000" pitchFamily="2" charset="2"/>
        <a:buChar char="§"/>
        <a:defRPr sz="2000" kern="1200">
          <a:solidFill>
            <a:schemeClr val="tx1"/>
          </a:solidFill>
          <a:latin typeface="+mn-lt"/>
          <a:ea typeface="+mn-ea"/>
          <a:cs typeface="+mn-cs"/>
        </a:defRPr>
      </a:lvl4pPr>
      <a:lvl5pPr marL="2057400" indent="-228600" algn="l" rtl="0" eaLnBrk="1" fontAlgn="base" hangingPunct="1">
        <a:spcBef>
          <a:spcPct val="20000"/>
        </a:spcBef>
        <a:spcAft>
          <a:spcPct val="0"/>
        </a:spcAft>
        <a:buClr>
          <a:schemeClr val="accent1"/>
        </a:buClr>
        <a:buFont typeface="Wingdings" panose="05000000000000000000" pitchFamily="2" charset="2"/>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diagramData" Target="../diagrams/data5.xml"/><Relationship Id="rId7" Type="http://schemas.microsoft.com/office/2007/relationships/diagramDrawing" Target="../diagrams/drawing5.xml"/><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diagramColors" Target="../diagrams/colors5.xml"/><Relationship Id="rId5" Type="http://schemas.openxmlformats.org/officeDocument/2006/relationships/diagramQuickStyle" Target="../diagrams/quickStyle5.xml"/><Relationship Id="rId4" Type="http://schemas.openxmlformats.org/officeDocument/2006/relationships/diagramLayout" Target="../diagrams/layout5.xml"/></Relationships>
</file>

<file path=ppt/slides/_rels/slide56.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3" Type="http://schemas.openxmlformats.org/officeDocument/2006/relationships/diagramData" Target="../diagrams/data6.xml"/><Relationship Id="rId7" Type="http://schemas.microsoft.com/office/2007/relationships/diagramDrawing" Target="../diagrams/drawing6.xml"/><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diagramColors" Target="../diagrams/colors6.xml"/><Relationship Id="rId5" Type="http://schemas.openxmlformats.org/officeDocument/2006/relationships/diagramQuickStyle" Target="../diagrams/quickStyle6.xml"/><Relationship Id="rId4" Type="http://schemas.openxmlformats.org/officeDocument/2006/relationships/diagramLayout" Target="../diagrams/layout6.xml"/></Relationships>
</file>

<file path=ppt/slides/_rels/slide64.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3" Type="http://schemas.openxmlformats.org/officeDocument/2006/relationships/diagramData" Target="../diagrams/data7.xml"/><Relationship Id="rId7" Type="http://schemas.microsoft.com/office/2007/relationships/diagramDrawing" Target="../diagrams/drawing7.xml"/><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diagramColors" Target="../diagrams/colors7.xml"/><Relationship Id="rId5" Type="http://schemas.openxmlformats.org/officeDocument/2006/relationships/diagramQuickStyle" Target="../diagrams/quickStyle7.xml"/><Relationship Id="rId4" Type="http://schemas.openxmlformats.org/officeDocument/2006/relationships/diagramLayout" Target="../diagrams/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1174CD-402F-4B22-AC79-4EBBD3FFA854}"/>
              </a:ext>
            </a:extLst>
          </p:cNvPr>
          <p:cNvSpPr>
            <a:spLocks noGrp="1"/>
          </p:cNvSpPr>
          <p:nvPr>
            <p:ph type="ctrTitle"/>
          </p:nvPr>
        </p:nvSpPr>
        <p:spPr/>
        <p:txBody>
          <a:bodyPr/>
          <a:lstStyle/>
          <a:p>
            <a:r>
              <a:rPr lang="en-MY" dirty="0"/>
              <a:t>TOTAL REWARDS - I</a:t>
            </a:r>
          </a:p>
        </p:txBody>
      </p:sp>
      <p:sp>
        <p:nvSpPr>
          <p:cNvPr id="3" name="Subtitle 2">
            <a:extLst>
              <a:ext uri="{FF2B5EF4-FFF2-40B4-BE49-F238E27FC236}">
                <a16:creationId xmlns:a16="http://schemas.microsoft.com/office/drawing/2014/main" id="{DDCD4EA5-C14F-41D1-894D-E0D3BD47E6E5}"/>
              </a:ext>
            </a:extLst>
          </p:cNvPr>
          <p:cNvSpPr>
            <a:spLocks noGrp="1"/>
          </p:cNvSpPr>
          <p:nvPr>
            <p:ph type="subTitle" idx="1"/>
          </p:nvPr>
        </p:nvSpPr>
        <p:spPr/>
        <p:txBody>
          <a:bodyPr/>
          <a:lstStyle/>
          <a:p>
            <a:r>
              <a:rPr lang="en-MY" dirty="0"/>
              <a:t>GPHR</a:t>
            </a:r>
          </a:p>
        </p:txBody>
      </p:sp>
    </p:spTree>
    <p:extLst>
      <p:ext uri="{BB962C8B-B14F-4D97-AF65-F5344CB8AC3E}">
        <p14:creationId xmlns:p14="http://schemas.microsoft.com/office/powerpoint/2010/main" val="213334208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5ED268-91D3-4454-8259-3660F7A0888D}"/>
              </a:ext>
            </a:extLst>
          </p:cNvPr>
          <p:cNvSpPr>
            <a:spLocks noGrp="1"/>
          </p:cNvSpPr>
          <p:nvPr>
            <p:ph type="title"/>
          </p:nvPr>
        </p:nvSpPr>
        <p:spPr/>
        <p:txBody>
          <a:bodyPr/>
          <a:lstStyle/>
          <a:p>
            <a:r>
              <a:rPr lang="en-MY" dirty="0"/>
              <a:t>Variable Pay</a:t>
            </a:r>
          </a:p>
        </p:txBody>
      </p:sp>
      <p:sp>
        <p:nvSpPr>
          <p:cNvPr id="3" name="Content Placeholder 2">
            <a:extLst>
              <a:ext uri="{FF2B5EF4-FFF2-40B4-BE49-F238E27FC236}">
                <a16:creationId xmlns:a16="http://schemas.microsoft.com/office/drawing/2014/main" id="{B1195693-6B44-4327-BC9E-0C147546E3D5}"/>
              </a:ext>
            </a:extLst>
          </p:cNvPr>
          <p:cNvSpPr>
            <a:spLocks noGrp="1"/>
          </p:cNvSpPr>
          <p:nvPr>
            <p:ph idx="1"/>
          </p:nvPr>
        </p:nvSpPr>
        <p:spPr/>
        <p:txBody>
          <a:bodyPr/>
          <a:lstStyle/>
          <a:p>
            <a:pPr marL="0" indent="0">
              <a:buNone/>
            </a:pPr>
            <a:r>
              <a:rPr lang="en-MY" dirty="0"/>
              <a:t>Incentive or Variable pay, also known as pay at risk, is compensation that is contingent on discretion, performance or results achieved. Much of the innovation in compensation is occurring in the variable pay element. </a:t>
            </a:r>
          </a:p>
          <a:p>
            <a:pPr marL="0" indent="0">
              <a:buNone/>
            </a:pPr>
            <a:endParaRPr lang="en-MY" dirty="0"/>
          </a:p>
          <a:p>
            <a:pPr marL="0" indent="0">
              <a:buNone/>
            </a:pPr>
            <a:r>
              <a:rPr lang="en-MY" dirty="0"/>
              <a:t>These schemes are adopted by many corporations in order to improve the employee morale and increase the motivation to work for the employees. </a:t>
            </a:r>
          </a:p>
        </p:txBody>
      </p:sp>
    </p:spTree>
    <p:extLst>
      <p:ext uri="{BB962C8B-B14F-4D97-AF65-F5344CB8AC3E}">
        <p14:creationId xmlns:p14="http://schemas.microsoft.com/office/powerpoint/2010/main" val="403094471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5AFD55-A1A7-4783-8BE6-19A3515040EA}"/>
              </a:ext>
            </a:extLst>
          </p:cNvPr>
          <p:cNvSpPr>
            <a:spLocks noGrp="1"/>
          </p:cNvSpPr>
          <p:nvPr>
            <p:ph type="title"/>
          </p:nvPr>
        </p:nvSpPr>
        <p:spPr/>
        <p:txBody>
          <a:bodyPr/>
          <a:lstStyle/>
          <a:p>
            <a:r>
              <a:rPr lang="en-MY" dirty="0"/>
              <a:t>Types of Variable Pay</a:t>
            </a:r>
          </a:p>
        </p:txBody>
      </p:sp>
      <p:sp>
        <p:nvSpPr>
          <p:cNvPr id="3" name="Content Placeholder 2">
            <a:extLst>
              <a:ext uri="{FF2B5EF4-FFF2-40B4-BE49-F238E27FC236}">
                <a16:creationId xmlns:a16="http://schemas.microsoft.com/office/drawing/2014/main" id="{20E85002-53CB-4BD9-8682-D7CD5019429E}"/>
              </a:ext>
            </a:extLst>
          </p:cNvPr>
          <p:cNvSpPr>
            <a:spLocks noGrp="1"/>
          </p:cNvSpPr>
          <p:nvPr>
            <p:ph idx="1"/>
          </p:nvPr>
        </p:nvSpPr>
        <p:spPr>
          <a:xfrm>
            <a:off x="914400" y="1600200"/>
            <a:ext cx="8229600" cy="4530725"/>
          </a:xfrm>
        </p:spPr>
        <p:txBody>
          <a:bodyPr/>
          <a:lstStyle/>
          <a:p>
            <a:r>
              <a:rPr lang="en-MY" sz="2400" b="1" dirty="0"/>
              <a:t>Bonuses or Incentives </a:t>
            </a:r>
            <a:r>
              <a:rPr lang="en-MY" sz="2400" dirty="0"/>
              <a:t>are delivered through plans that predetermine a performance and reward schedule.</a:t>
            </a:r>
          </a:p>
          <a:p>
            <a:r>
              <a:rPr lang="en-MY" sz="2400" b="1" dirty="0"/>
              <a:t>Commission</a:t>
            </a:r>
            <a:r>
              <a:rPr lang="en-MY" sz="2400" dirty="0"/>
              <a:t> is a sum of money that is paid to an employee upon completion of a task, usually selling a certain amount of goods or services.</a:t>
            </a:r>
          </a:p>
          <a:p>
            <a:r>
              <a:rPr lang="en-MY" sz="2400" b="1" dirty="0"/>
              <a:t>Profit- Sharing </a:t>
            </a:r>
            <a:r>
              <a:rPr lang="en-MY" sz="2400" dirty="0"/>
              <a:t>is a form of variable pay provided to all employees based on the profits of the company.</a:t>
            </a:r>
          </a:p>
          <a:p>
            <a:r>
              <a:rPr lang="en-MY" sz="2400" b="1" dirty="0"/>
              <a:t>Performance-Sharing Plans </a:t>
            </a:r>
            <a:r>
              <a:rPr lang="en-MY" sz="2400" dirty="0"/>
              <a:t>: A variable pay plan bases rewards on the performance of a combination of quantitative and/or qualitative measures</a:t>
            </a:r>
          </a:p>
        </p:txBody>
      </p:sp>
    </p:spTree>
    <p:extLst>
      <p:ext uri="{BB962C8B-B14F-4D97-AF65-F5344CB8AC3E}">
        <p14:creationId xmlns:p14="http://schemas.microsoft.com/office/powerpoint/2010/main" val="274533047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6E9637-F31C-40FC-B414-373050D05DED}"/>
              </a:ext>
            </a:extLst>
          </p:cNvPr>
          <p:cNvSpPr>
            <a:spLocks noGrp="1"/>
          </p:cNvSpPr>
          <p:nvPr>
            <p:ph type="title"/>
          </p:nvPr>
        </p:nvSpPr>
        <p:spPr/>
        <p:txBody>
          <a:bodyPr/>
          <a:lstStyle/>
          <a:p>
            <a:r>
              <a:rPr lang="en-MY" dirty="0"/>
              <a:t>Benefits</a:t>
            </a:r>
          </a:p>
        </p:txBody>
      </p:sp>
      <p:sp>
        <p:nvSpPr>
          <p:cNvPr id="3" name="Content Placeholder 2">
            <a:extLst>
              <a:ext uri="{FF2B5EF4-FFF2-40B4-BE49-F238E27FC236}">
                <a16:creationId xmlns:a16="http://schemas.microsoft.com/office/drawing/2014/main" id="{38ACC284-14DD-491A-82C5-ACA16B50B635}"/>
              </a:ext>
            </a:extLst>
          </p:cNvPr>
          <p:cNvSpPr>
            <a:spLocks noGrp="1"/>
          </p:cNvSpPr>
          <p:nvPr>
            <p:ph idx="1"/>
          </p:nvPr>
        </p:nvSpPr>
        <p:spPr/>
        <p:txBody>
          <a:bodyPr/>
          <a:lstStyle/>
          <a:p>
            <a:pPr marL="0" indent="0">
              <a:buNone/>
            </a:pPr>
            <a:r>
              <a:rPr lang="en-MY" dirty="0"/>
              <a:t>Programs an employer uses to supplement the cash compensation that employees receive. These health, income protection, savings and retirement programs provide security for employees and their families</a:t>
            </a:r>
          </a:p>
          <a:p>
            <a:r>
              <a:rPr lang="en-MY" dirty="0"/>
              <a:t>Housing Allowance</a:t>
            </a:r>
          </a:p>
          <a:p>
            <a:r>
              <a:rPr lang="en-MY" dirty="0"/>
              <a:t>Transportation Allowance</a:t>
            </a:r>
          </a:p>
          <a:p>
            <a:r>
              <a:rPr lang="en-MY" dirty="0"/>
              <a:t>Meal Allowance</a:t>
            </a:r>
          </a:p>
          <a:p>
            <a:r>
              <a:rPr lang="en-MY" dirty="0"/>
              <a:t>Phone Allowance</a:t>
            </a:r>
          </a:p>
          <a:p>
            <a:r>
              <a:rPr lang="en-MY" dirty="0"/>
              <a:t>Training Allowance</a:t>
            </a:r>
          </a:p>
        </p:txBody>
      </p:sp>
    </p:spTree>
    <p:extLst>
      <p:ext uri="{BB962C8B-B14F-4D97-AF65-F5344CB8AC3E}">
        <p14:creationId xmlns:p14="http://schemas.microsoft.com/office/powerpoint/2010/main" val="330794599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7FE696-4A1B-4367-8C53-808ABDB03DFB}"/>
              </a:ext>
            </a:extLst>
          </p:cNvPr>
          <p:cNvSpPr>
            <a:spLocks noGrp="1"/>
          </p:cNvSpPr>
          <p:nvPr>
            <p:ph type="title"/>
          </p:nvPr>
        </p:nvSpPr>
        <p:spPr/>
        <p:txBody>
          <a:bodyPr/>
          <a:lstStyle/>
          <a:p>
            <a:r>
              <a:rPr lang="en-MY" dirty="0"/>
              <a:t>Flexible benefits</a:t>
            </a:r>
          </a:p>
        </p:txBody>
      </p:sp>
      <p:sp>
        <p:nvSpPr>
          <p:cNvPr id="3" name="Content Placeholder 2">
            <a:extLst>
              <a:ext uri="{FF2B5EF4-FFF2-40B4-BE49-F238E27FC236}">
                <a16:creationId xmlns:a16="http://schemas.microsoft.com/office/drawing/2014/main" id="{4852336B-3B4C-489F-A651-F918C43ECEB6}"/>
              </a:ext>
            </a:extLst>
          </p:cNvPr>
          <p:cNvSpPr>
            <a:spLocks noGrp="1"/>
          </p:cNvSpPr>
          <p:nvPr>
            <p:ph idx="1"/>
          </p:nvPr>
        </p:nvSpPr>
        <p:spPr/>
        <p:txBody>
          <a:bodyPr/>
          <a:lstStyle/>
          <a:p>
            <a:pPr marL="0" indent="0">
              <a:buNone/>
            </a:pPr>
            <a:r>
              <a:rPr lang="en-MY" dirty="0"/>
              <a:t>Flexible benefits are the approach to benefits in an increasing number of American organizations. In essence, employees are typically given choices, up to a certain dollar limit, among a series of options for their benefits, including such things as pension contributions, health insurance options, dental insurance, life insurance,</a:t>
            </a:r>
          </a:p>
        </p:txBody>
      </p:sp>
    </p:spTree>
    <p:extLst>
      <p:ext uri="{BB962C8B-B14F-4D97-AF65-F5344CB8AC3E}">
        <p14:creationId xmlns:p14="http://schemas.microsoft.com/office/powerpoint/2010/main" val="224629525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42FE7BE-A54D-402E-9496-42D29F50B6C6}"/>
              </a:ext>
            </a:extLst>
          </p:cNvPr>
          <p:cNvSpPr>
            <a:spLocks noGrp="1"/>
          </p:cNvSpPr>
          <p:nvPr>
            <p:ph type="title"/>
          </p:nvPr>
        </p:nvSpPr>
        <p:spPr/>
        <p:txBody>
          <a:bodyPr/>
          <a:lstStyle/>
          <a:p>
            <a:r>
              <a:rPr lang="en-MY" dirty="0"/>
              <a:t>Global Compensation Approaches</a:t>
            </a:r>
          </a:p>
        </p:txBody>
      </p:sp>
      <p:sp>
        <p:nvSpPr>
          <p:cNvPr id="3" name="Content Placeholder 2">
            <a:extLst>
              <a:ext uri="{FF2B5EF4-FFF2-40B4-BE49-F238E27FC236}">
                <a16:creationId xmlns:a16="http://schemas.microsoft.com/office/drawing/2014/main" id="{4C395DCF-3A0C-4782-ABDA-CD4E53332FF4}"/>
              </a:ext>
            </a:extLst>
          </p:cNvPr>
          <p:cNvSpPr>
            <a:spLocks noGrp="1"/>
          </p:cNvSpPr>
          <p:nvPr>
            <p:ph idx="1"/>
          </p:nvPr>
        </p:nvSpPr>
        <p:spPr>
          <a:xfrm>
            <a:off x="611560" y="1600200"/>
            <a:ext cx="8075240" cy="4530725"/>
          </a:xfrm>
        </p:spPr>
        <p:txBody>
          <a:bodyPr/>
          <a:lstStyle/>
          <a:p>
            <a:r>
              <a:rPr lang="en-MY" sz="2400" b="1" dirty="0"/>
              <a:t>Headquarters (HQ) scale </a:t>
            </a:r>
            <a:r>
              <a:rPr lang="en-MY" sz="2400" dirty="0"/>
              <a:t>: Worldwide salary levels are established at HQ with differentials for each affiliate subsidiary according to the local cost of living. This option is usually reserved for managers and executives.</a:t>
            </a:r>
          </a:p>
          <a:p>
            <a:r>
              <a:rPr lang="en-MY" sz="2400" b="1" dirty="0"/>
              <a:t>Salary scale based on location  </a:t>
            </a:r>
            <a:r>
              <a:rPr lang="en-MY" sz="2400" dirty="0"/>
              <a:t>: Wages or salary levels are based on location-the local scale and norms. This option is primarily for the broader base of employees and usually excludes executives and globally mobile employees.</a:t>
            </a:r>
          </a:p>
        </p:txBody>
      </p:sp>
    </p:spTree>
    <p:extLst>
      <p:ext uri="{BB962C8B-B14F-4D97-AF65-F5344CB8AC3E}">
        <p14:creationId xmlns:p14="http://schemas.microsoft.com/office/powerpoint/2010/main" val="102449076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4462F9-947B-4E45-A098-3A2C4DEE1D0E}"/>
              </a:ext>
            </a:extLst>
          </p:cNvPr>
          <p:cNvSpPr>
            <a:spLocks noGrp="1"/>
          </p:cNvSpPr>
          <p:nvPr>
            <p:ph type="title"/>
          </p:nvPr>
        </p:nvSpPr>
        <p:spPr/>
        <p:txBody>
          <a:bodyPr/>
          <a:lstStyle/>
          <a:p>
            <a:r>
              <a:rPr lang="en-MY" dirty="0"/>
              <a:t>Global Job Grading</a:t>
            </a:r>
          </a:p>
        </p:txBody>
      </p:sp>
      <p:sp>
        <p:nvSpPr>
          <p:cNvPr id="3" name="Content Placeholder 2">
            <a:extLst>
              <a:ext uri="{FF2B5EF4-FFF2-40B4-BE49-F238E27FC236}">
                <a16:creationId xmlns:a16="http://schemas.microsoft.com/office/drawing/2014/main" id="{BF44F86A-8F74-4970-BCEE-3A50A2EEB823}"/>
              </a:ext>
            </a:extLst>
          </p:cNvPr>
          <p:cNvSpPr>
            <a:spLocks noGrp="1"/>
          </p:cNvSpPr>
          <p:nvPr>
            <p:ph idx="1"/>
          </p:nvPr>
        </p:nvSpPr>
        <p:spPr>
          <a:xfrm>
            <a:off x="755576" y="1600200"/>
            <a:ext cx="8136904" cy="4530725"/>
          </a:xfrm>
        </p:spPr>
        <p:txBody>
          <a:bodyPr/>
          <a:lstStyle/>
          <a:p>
            <a:pPr marL="0" indent="0">
              <a:buNone/>
            </a:pPr>
            <a:r>
              <a:rPr lang="en-MY" dirty="0"/>
              <a:t>Global job grading approach recognizes this organizational reality by aligning job levels with both the internal value companies place on individual contributor positions relative to managerial positions, as well as the value the market places on each type of job. The system combines individual contributors and managers into global grades where market pay suggests equivalence. Below is an example of how different job families are graded and grouped into two tracks—one for management and one for individual contributor.</a:t>
            </a:r>
          </a:p>
        </p:txBody>
      </p:sp>
    </p:spTree>
    <p:extLst>
      <p:ext uri="{BB962C8B-B14F-4D97-AF65-F5344CB8AC3E}">
        <p14:creationId xmlns:p14="http://schemas.microsoft.com/office/powerpoint/2010/main" val="270563068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42FE7BE-A54D-402E-9496-42D29F50B6C6}"/>
              </a:ext>
            </a:extLst>
          </p:cNvPr>
          <p:cNvSpPr>
            <a:spLocks noGrp="1"/>
          </p:cNvSpPr>
          <p:nvPr>
            <p:ph type="title"/>
          </p:nvPr>
        </p:nvSpPr>
        <p:spPr/>
        <p:txBody>
          <a:bodyPr/>
          <a:lstStyle/>
          <a:p>
            <a:r>
              <a:rPr lang="en-MY" dirty="0"/>
              <a:t>Global Job Grading</a:t>
            </a:r>
          </a:p>
        </p:txBody>
      </p:sp>
      <p:pic>
        <p:nvPicPr>
          <p:cNvPr id="5" name="Picture 4">
            <a:extLst>
              <a:ext uri="{FF2B5EF4-FFF2-40B4-BE49-F238E27FC236}">
                <a16:creationId xmlns:a16="http://schemas.microsoft.com/office/drawing/2014/main" id="{CD04A6C8-6467-449D-AB49-AF78B95A5836}"/>
              </a:ext>
            </a:extLst>
          </p:cNvPr>
          <p:cNvPicPr>
            <a:picLocks noChangeAspect="1"/>
          </p:cNvPicPr>
          <p:nvPr/>
        </p:nvPicPr>
        <p:blipFill>
          <a:blip r:embed="rId2"/>
          <a:stretch>
            <a:fillRect/>
          </a:stretch>
        </p:blipFill>
        <p:spPr>
          <a:xfrm>
            <a:off x="1204912" y="1844824"/>
            <a:ext cx="6734175" cy="4429125"/>
          </a:xfrm>
          <a:prstGeom prst="rect">
            <a:avLst/>
          </a:prstGeom>
        </p:spPr>
      </p:pic>
    </p:spTree>
    <p:extLst>
      <p:ext uri="{BB962C8B-B14F-4D97-AF65-F5344CB8AC3E}">
        <p14:creationId xmlns:p14="http://schemas.microsoft.com/office/powerpoint/2010/main" val="1252658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93756B-83EA-4322-BF65-92DCABE02F53}"/>
              </a:ext>
            </a:extLst>
          </p:cNvPr>
          <p:cNvSpPr>
            <a:spLocks noGrp="1"/>
          </p:cNvSpPr>
          <p:nvPr>
            <p:ph type="title"/>
          </p:nvPr>
        </p:nvSpPr>
        <p:spPr/>
        <p:txBody>
          <a:bodyPr/>
          <a:lstStyle/>
          <a:p>
            <a:r>
              <a:rPr lang="en-MY" dirty="0"/>
              <a:t>Remuneration Surveys</a:t>
            </a:r>
          </a:p>
        </p:txBody>
      </p:sp>
      <p:sp>
        <p:nvSpPr>
          <p:cNvPr id="3" name="Content Placeholder 2">
            <a:extLst>
              <a:ext uri="{FF2B5EF4-FFF2-40B4-BE49-F238E27FC236}">
                <a16:creationId xmlns:a16="http://schemas.microsoft.com/office/drawing/2014/main" id="{839C2EFC-F07D-4475-BD84-C42889C5E61A}"/>
              </a:ext>
            </a:extLst>
          </p:cNvPr>
          <p:cNvSpPr>
            <a:spLocks noGrp="1"/>
          </p:cNvSpPr>
          <p:nvPr>
            <p:ph idx="1"/>
          </p:nvPr>
        </p:nvSpPr>
        <p:spPr/>
        <p:txBody>
          <a:bodyPr/>
          <a:lstStyle/>
          <a:p>
            <a:pPr marL="0" indent="0">
              <a:buNone/>
            </a:pPr>
            <a:r>
              <a:rPr lang="en-MY" dirty="0"/>
              <a:t>Remuneration surveys collect information on prevailing market compensation and benefit practices, including base pay, variable compensation (e.g., short- and long-term incentive plans), and time off. Remuneration surveys allow organizations to recognize and relate their remuneration structures to global and local trends.</a:t>
            </a:r>
          </a:p>
        </p:txBody>
      </p:sp>
    </p:spTree>
    <p:extLst>
      <p:ext uri="{BB962C8B-B14F-4D97-AF65-F5344CB8AC3E}">
        <p14:creationId xmlns:p14="http://schemas.microsoft.com/office/powerpoint/2010/main" val="192168683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4462F9-947B-4E45-A098-3A2C4DEE1D0E}"/>
              </a:ext>
            </a:extLst>
          </p:cNvPr>
          <p:cNvSpPr>
            <a:spLocks noGrp="1"/>
          </p:cNvSpPr>
          <p:nvPr>
            <p:ph type="title"/>
          </p:nvPr>
        </p:nvSpPr>
        <p:spPr/>
        <p:txBody>
          <a:bodyPr/>
          <a:lstStyle/>
          <a:p>
            <a:r>
              <a:rPr lang="en-MY" dirty="0"/>
              <a:t>Purposes of Remuneration Surveys</a:t>
            </a:r>
          </a:p>
        </p:txBody>
      </p:sp>
      <p:sp>
        <p:nvSpPr>
          <p:cNvPr id="3" name="Content Placeholder 2">
            <a:extLst>
              <a:ext uri="{FF2B5EF4-FFF2-40B4-BE49-F238E27FC236}">
                <a16:creationId xmlns:a16="http://schemas.microsoft.com/office/drawing/2014/main" id="{BF44F86A-8F74-4970-BCEE-3A50A2EEB823}"/>
              </a:ext>
            </a:extLst>
          </p:cNvPr>
          <p:cNvSpPr>
            <a:spLocks noGrp="1"/>
          </p:cNvSpPr>
          <p:nvPr>
            <p:ph idx="1"/>
          </p:nvPr>
        </p:nvSpPr>
        <p:spPr/>
        <p:txBody>
          <a:bodyPr/>
          <a:lstStyle/>
          <a:p>
            <a:r>
              <a:rPr lang="en-MY" dirty="0"/>
              <a:t>Adjust the pay level in response to changing rates paid by competitors.</a:t>
            </a:r>
          </a:p>
          <a:p>
            <a:r>
              <a:rPr lang="en-MY" dirty="0"/>
              <a:t>Set the mix of pay forms relative to that paid by competitors.</a:t>
            </a:r>
          </a:p>
          <a:p>
            <a:r>
              <a:rPr lang="en-MY" dirty="0"/>
              <a:t>Establish or price a pay structure.</a:t>
            </a:r>
          </a:p>
          <a:p>
            <a:r>
              <a:rPr lang="en-MY" dirty="0" err="1"/>
              <a:t>Analyze</a:t>
            </a:r>
            <a:r>
              <a:rPr lang="en-MY" dirty="0"/>
              <a:t> pay-related problems.</a:t>
            </a:r>
          </a:p>
          <a:p>
            <a:r>
              <a:rPr lang="en-MY" dirty="0"/>
              <a:t>Estimate the </a:t>
            </a:r>
            <a:r>
              <a:rPr lang="en-MY" dirty="0" err="1"/>
              <a:t>labor</a:t>
            </a:r>
            <a:r>
              <a:rPr lang="en-MY" dirty="0"/>
              <a:t> costs of product/service market competitors</a:t>
            </a:r>
          </a:p>
        </p:txBody>
      </p:sp>
    </p:spTree>
    <p:extLst>
      <p:ext uri="{BB962C8B-B14F-4D97-AF65-F5344CB8AC3E}">
        <p14:creationId xmlns:p14="http://schemas.microsoft.com/office/powerpoint/2010/main" val="251013257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a:extLst>
              <a:ext uri="{FF2B5EF4-FFF2-40B4-BE49-F238E27FC236}">
                <a16:creationId xmlns:a16="http://schemas.microsoft.com/office/drawing/2014/main" id="{6E484E89-3E8A-40D4-BF77-F38EBE167C76}"/>
              </a:ext>
            </a:extLst>
          </p:cNvPr>
          <p:cNvGraphicFramePr>
            <a:graphicFrameLocks noGrp="1"/>
          </p:cNvGraphicFramePr>
          <p:nvPr>
            <p:ph idx="1"/>
          </p:nvPr>
        </p:nvGraphicFramePr>
        <p:xfrm>
          <a:off x="683568" y="238336"/>
          <a:ext cx="7992888" cy="585496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35231730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F2A37D-973A-4637-8E01-C13AF7CBB5C5}"/>
              </a:ext>
            </a:extLst>
          </p:cNvPr>
          <p:cNvSpPr>
            <a:spLocks noGrp="1"/>
          </p:cNvSpPr>
          <p:nvPr>
            <p:ph type="title"/>
          </p:nvPr>
        </p:nvSpPr>
        <p:spPr/>
        <p:txBody>
          <a:bodyPr/>
          <a:lstStyle/>
          <a:p>
            <a:r>
              <a:rPr lang="en-MY" dirty="0"/>
              <a:t>Introduction</a:t>
            </a:r>
          </a:p>
        </p:txBody>
      </p:sp>
      <p:sp>
        <p:nvSpPr>
          <p:cNvPr id="4" name="TextBox 3">
            <a:extLst>
              <a:ext uri="{FF2B5EF4-FFF2-40B4-BE49-F238E27FC236}">
                <a16:creationId xmlns:a16="http://schemas.microsoft.com/office/drawing/2014/main" id="{BFBEC616-8F10-4170-9638-EE57DCCB4622}"/>
              </a:ext>
            </a:extLst>
          </p:cNvPr>
          <p:cNvSpPr txBox="1"/>
          <p:nvPr/>
        </p:nvSpPr>
        <p:spPr>
          <a:xfrm>
            <a:off x="827584" y="1700808"/>
            <a:ext cx="7772400" cy="4093428"/>
          </a:xfrm>
          <a:prstGeom prst="rect">
            <a:avLst/>
          </a:prstGeom>
          <a:noFill/>
        </p:spPr>
        <p:txBody>
          <a:bodyPr wrap="square" rtlCol="0">
            <a:spAutoFit/>
          </a:bodyPr>
          <a:lstStyle/>
          <a:p>
            <a:r>
              <a:rPr lang="en-MY" sz="2000" dirty="0">
                <a:latin typeface="+mn-lt"/>
              </a:rPr>
              <a:t>An organization’s goals are accomplished through people. </a:t>
            </a:r>
          </a:p>
          <a:p>
            <a:endParaRPr lang="en-MY" sz="2000" dirty="0">
              <a:latin typeface="+mn-lt"/>
            </a:endParaRPr>
          </a:p>
          <a:p>
            <a:r>
              <a:rPr lang="en-MY" sz="2000" dirty="0">
                <a:latin typeface="+mn-lt"/>
              </a:rPr>
              <a:t>The major challenge of any organization is to attract, retain, motivate, and align the types and numbers of people it needs to achieve its goals. </a:t>
            </a:r>
          </a:p>
          <a:p>
            <a:endParaRPr lang="en-MY" sz="2000" dirty="0">
              <a:latin typeface="+mn-lt"/>
            </a:endParaRPr>
          </a:p>
          <a:p>
            <a:r>
              <a:rPr lang="en-MY" sz="2000" dirty="0">
                <a:latin typeface="+mn-lt"/>
              </a:rPr>
              <a:t>This is accomplished through a value exchange—a situation in which the company and the employee give value to the other in exchange for value received to achieve their respective self-interests. </a:t>
            </a:r>
          </a:p>
          <a:p>
            <a:endParaRPr lang="en-MY" sz="2000" dirty="0">
              <a:latin typeface="+mn-lt"/>
            </a:endParaRPr>
          </a:p>
          <a:p>
            <a:r>
              <a:rPr lang="en-MY" sz="2000" dirty="0">
                <a:latin typeface="+mn-lt"/>
              </a:rPr>
              <a:t>This notion can be summarized by the phrase, “</a:t>
            </a:r>
            <a:r>
              <a:rPr lang="en-MY" sz="2000" i="1" dirty="0">
                <a:latin typeface="+mn-lt"/>
              </a:rPr>
              <a:t>Value given for value received</a:t>
            </a:r>
            <a:r>
              <a:rPr lang="en-MY" sz="2000" dirty="0">
                <a:latin typeface="+mn-lt"/>
              </a:rPr>
              <a:t>.”</a:t>
            </a:r>
          </a:p>
        </p:txBody>
      </p:sp>
    </p:spTree>
    <p:extLst>
      <p:ext uri="{BB962C8B-B14F-4D97-AF65-F5344CB8AC3E}">
        <p14:creationId xmlns:p14="http://schemas.microsoft.com/office/powerpoint/2010/main" val="140950227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93756B-83EA-4322-BF65-92DCABE02F53}"/>
              </a:ext>
            </a:extLst>
          </p:cNvPr>
          <p:cNvSpPr>
            <a:spLocks noGrp="1"/>
          </p:cNvSpPr>
          <p:nvPr>
            <p:ph type="title"/>
          </p:nvPr>
        </p:nvSpPr>
        <p:spPr/>
        <p:txBody>
          <a:bodyPr/>
          <a:lstStyle/>
          <a:p>
            <a:r>
              <a:rPr lang="en-MY" dirty="0"/>
              <a:t>Pay Range</a:t>
            </a:r>
          </a:p>
        </p:txBody>
      </p:sp>
      <p:sp>
        <p:nvSpPr>
          <p:cNvPr id="3" name="Content Placeholder 2">
            <a:extLst>
              <a:ext uri="{FF2B5EF4-FFF2-40B4-BE49-F238E27FC236}">
                <a16:creationId xmlns:a16="http://schemas.microsoft.com/office/drawing/2014/main" id="{839C2EFC-F07D-4475-BD84-C42889C5E61A}"/>
              </a:ext>
            </a:extLst>
          </p:cNvPr>
          <p:cNvSpPr>
            <a:spLocks noGrp="1"/>
          </p:cNvSpPr>
          <p:nvPr>
            <p:ph idx="1"/>
          </p:nvPr>
        </p:nvSpPr>
        <p:spPr/>
        <p:txBody>
          <a:bodyPr/>
          <a:lstStyle/>
          <a:p>
            <a:r>
              <a:rPr lang="en-MY" dirty="0"/>
              <a:t>Pay range typically means high to low or minimum to maximum pay for a certain job grade. The range midpoints, minimums, and maximums reflect career paths, promotions, and other management systems and philosophy within the organization. The differential must be large enough to induce employees to seek and/or accept the promotion or to undertake the necessary training required.</a:t>
            </a:r>
          </a:p>
        </p:txBody>
      </p:sp>
    </p:spTree>
    <p:extLst>
      <p:ext uri="{BB962C8B-B14F-4D97-AF65-F5344CB8AC3E}">
        <p14:creationId xmlns:p14="http://schemas.microsoft.com/office/powerpoint/2010/main" val="109995802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4462F9-947B-4E45-A098-3A2C4DEE1D0E}"/>
              </a:ext>
            </a:extLst>
          </p:cNvPr>
          <p:cNvSpPr>
            <a:spLocks noGrp="1"/>
          </p:cNvSpPr>
          <p:nvPr>
            <p:ph type="title"/>
          </p:nvPr>
        </p:nvSpPr>
        <p:spPr/>
        <p:txBody>
          <a:bodyPr/>
          <a:lstStyle/>
          <a:p>
            <a:r>
              <a:rPr lang="en-MY" dirty="0" err="1"/>
              <a:t>Compa</a:t>
            </a:r>
            <a:r>
              <a:rPr lang="en-MY" dirty="0"/>
              <a:t>-ratios (CP)</a:t>
            </a:r>
          </a:p>
        </p:txBody>
      </p:sp>
      <p:sp>
        <p:nvSpPr>
          <p:cNvPr id="3" name="Content Placeholder 2">
            <a:extLst>
              <a:ext uri="{FF2B5EF4-FFF2-40B4-BE49-F238E27FC236}">
                <a16:creationId xmlns:a16="http://schemas.microsoft.com/office/drawing/2014/main" id="{BF44F86A-8F74-4970-BCEE-3A50A2EEB823}"/>
              </a:ext>
            </a:extLst>
          </p:cNvPr>
          <p:cNvSpPr>
            <a:spLocks noGrp="1"/>
          </p:cNvSpPr>
          <p:nvPr>
            <p:ph idx="1"/>
          </p:nvPr>
        </p:nvSpPr>
        <p:spPr/>
        <p:txBody>
          <a:bodyPr/>
          <a:lstStyle/>
          <a:p>
            <a:r>
              <a:rPr lang="en-MY" dirty="0" err="1"/>
              <a:t>Compa</a:t>
            </a:r>
            <a:r>
              <a:rPr lang="en-MY" dirty="0"/>
              <a:t>-ratios (CP) is a salary expressed as a percentage of or indexed to the salary range midpoint/market rate (salary/midpoint or market rate = CP). The CP may be used as an indicator of how an individual is doing against plan.</a:t>
            </a:r>
          </a:p>
        </p:txBody>
      </p:sp>
    </p:spTree>
    <p:extLst>
      <p:ext uri="{BB962C8B-B14F-4D97-AF65-F5344CB8AC3E}">
        <p14:creationId xmlns:p14="http://schemas.microsoft.com/office/powerpoint/2010/main" val="370826060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42FE7BE-A54D-402E-9496-42D29F50B6C6}"/>
              </a:ext>
            </a:extLst>
          </p:cNvPr>
          <p:cNvSpPr>
            <a:spLocks noGrp="1"/>
          </p:cNvSpPr>
          <p:nvPr>
            <p:ph type="title"/>
          </p:nvPr>
        </p:nvSpPr>
        <p:spPr/>
        <p:txBody>
          <a:bodyPr/>
          <a:lstStyle/>
          <a:p>
            <a:r>
              <a:rPr lang="en-MY" dirty="0" err="1"/>
              <a:t>Broadbanding</a:t>
            </a:r>
            <a:endParaRPr lang="en-MY" dirty="0"/>
          </a:p>
        </p:txBody>
      </p:sp>
      <p:sp>
        <p:nvSpPr>
          <p:cNvPr id="3" name="Content Placeholder 2">
            <a:extLst>
              <a:ext uri="{FF2B5EF4-FFF2-40B4-BE49-F238E27FC236}">
                <a16:creationId xmlns:a16="http://schemas.microsoft.com/office/drawing/2014/main" id="{4C395DCF-3A0C-4782-ABDA-CD4E53332FF4}"/>
              </a:ext>
            </a:extLst>
          </p:cNvPr>
          <p:cNvSpPr>
            <a:spLocks noGrp="1"/>
          </p:cNvSpPr>
          <p:nvPr>
            <p:ph idx="1"/>
          </p:nvPr>
        </p:nvSpPr>
        <p:spPr>
          <a:xfrm>
            <a:off x="755576" y="1600200"/>
            <a:ext cx="8280920" cy="4530725"/>
          </a:xfrm>
        </p:spPr>
        <p:txBody>
          <a:bodyPr/>
          <a:lstStyle/>
          <a:p>
            <a:pPr marL="0" indent="0">
              <a:buNone/>
            </a:pPr>
            <a:r>
              <a:rPr lang="en-MY" dirty="0"/>
              <a:t>Broad banding, called fat grades, means collapsing pay grades and ranges into just a few wide levels or a band, which includes one minimum and one maximum range, while midpoint often not used. The purposes of using broad banding as follow:</a:t>
            </a:r>
          </a:p>
          <a:p>
            <a:pPr marL="0" indent="0">
              <a:buNone/>
            </a:pPr>
            <a:endParaRPr lang="en-MY" dirty="0"/>
          </a:p>
          <a:p>
            <a:pPr marL="0" indent="0">
              <a:buNone/>
            </a:pPr>
            <a:r>
              <a:rPr lang="en-MY" dirty="0"/>
              <a:t>• Provide flexibility to define job responsibilities more broadly.</a:t>
            </a:r>
          </a:p>
          <a:p>
            <a:pPr marL="0" indent="0">
              <a:buNone/>
            </a:pPr>
            <a:r>
              <a:rPr lang="en-MY" dirty="0"/>
              <a:t>• Foster cross-functional growth and development.</a:t>
            </a:r>
          </a:p>
          <a:p>
            <a:pPr marL="0" indent="0">
              <a:buNone/>
            </a:pPr>
            <a:r>
              <a:rPr lang="en-MY" dirty="0"/>
              <a:t>• Ease mergers and acquisitions</a:t>
            </a:r>
          </a:p>
        </p:txBody>
      </p:sp>
    </p:spTree>
    <p:extLst>
      <p:ext uri="{BB962C8B-B14F-4D97-AF65-F5344CB8AC3E}">
        <p14:creationId xmlns:p14="http://schemas.microsoft.com/office/powerpoint/2010/main" val="212255924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93756B-83EA-4322-BF65-92DCABE02F53}"/>
              </a:ext>
            </a:extLst>
          </p:cNvPr>
          <p:cNvSpPr>
            <a:spLocks noGrp="1"/>
          </p:cNvSpPr>
          <p:nvPr>
            <p:ph type="title"/>
          </p:nvPr>
        </p:nvSpPr>
        <p:spPr/>
        <p:txBody>
          <a:bodyPr/>
          <a:lstStyle/>
          <a:p>
            <a:r>
              <a:rPr lang="en-MY" dirty="0"/>
              <a:t>Global Pay Structure</a:t>
            </a:r>
          </a:p>
        </p:txBody>
      </p:sp>
      <p:pic>
        <p:nvPicPr>
          <p:cNvPr id="5" name="Picture 4">
            <a:extLst>
              <a:ext uri="{FF2B5EF4-FFF2-40B4-BE49-F238E27FC236}">
                <a16:creationId xmlns:a16="http://schemas.microsoft.com/office/drawing/2014/main" id="{CC515961-8228-4691-BDE4-C428CC734F29}"/>
              </a:ext>
            </a:extLst>
          </p:cNvPr>
          <p:cNvPicPr>
            <a:picLocks noChangeAspect="1"/>
          </p:cNvPicPr>
          <p:nvPr/>
        </p:nvPicPr>
        <p:blipFill>
          <a:blip r:embed="rId2"/>
          <a:stretch>
            <a:fillRect/>
          </a:stretch>
        </p:blipFill>
        <p:spPr>
          <a:xfrm>
            <a:off x="1187624" y="1828753"/>
            <a:ext cx="6997402" cy="4717154"/>
          </a:xfrm>
          <a:prstGeom prst="rect">
            <a:avLst/>
          </a:prstGeom>
        </p:spPr>
      </p:pic>
    </p:spTree>
    <p:extLst>
      <p:ext uri="{BB962C8B-B14F-4D97-AF65-F5344CB8AC3E}">
        <p14:creationId xmlns:p14="http://schemas.microsoft.com/office/powerpoint/2010/main" val="202891300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C921EF6-FFBC-4E9E-B36D-375441EEE22E}"/>
              </a:ext>
            </a:extLst>
          </p:cNvPr>
          <p:cNvSpPr>
            <a:spLocks noGrp="1"/>
          </p:cNvSpPr>
          <p:nvPr>
            <p:ph type="title"/>
          </p:nvPr>
        </p:nvSpPr>
        <p:spPr/>
        <p:txBody>
          <a:bodyPr/>
          <a:lstStyle/>
          <a:p>
            <a:r>
              <a:rPr lang="en-MY" dirty="0"/>
              <a:t>Poll Question # 1</a:t>
            </a:r>
          </a:p>
        </p:txBody>
      </p:sp>
      <p:sp>
        <p:nvSpPr>
          <p:cNvPr id="3" name="Content Placeholder 2">
            <a:extLst>
              <a:ext uri="{FF2B5EF4-FFF2-40B4-BE49-F238E27FC236}">
                <a16:creationId xmlns:a16="http://schemas.microsoft.com/office/drawing/2014/main" id="{632FB387-D53B-4293-AE0F-7E22122F4F75}"/>
              </a:ext>
            </a:extLst>
          </p:cNvPr>
          <p:cNvSpPr>
            <a:spLocks noGrp="1"/>
          </p:cNvSpPr>
          <p:nvPr>
            <p:ph idx="1"/>
          </p:nvPr>
        </p:nvSpPr>
        <p:spPr/>
        <p:txBody>
          <a:bodyPr/>
          <a:lstStyle/>
          <a:p>
            <a:pPr marL="0" indent="0">
              <a:buNone/>
            </a:pPr>
            <a:r>
              <a:rPr lang="en-MY" dirty="0"/>
              <a:t>In a pay system the amount that the maximum pay exceeds the minimum is known as (the)__</a:t>
            </a:r>
          </a:p>
          <a:p>
            <a:pPr marL="514350" indent="-514350">
              <a:buFont typeface="+mj-lt"/>
              <a:buAutoNum type="alphaUcPeriod"/>
            </a:pPr>
            <a:endParaRPr lang="en-MY" dirty="0"/>
          </a:p>
          <a:p>
            <a:pPr marL="514350" indent="-514350">
              <a:buFont typeface="+mj-lt"/>
              <a:buAutoNum type="alphaUcPeriod"/>
            </a:pPr>
            <a:r>
              <a:rPr lang="en-MY" dirty="0"/>
              <a:t>Range	</a:t>
            </a:r>
          </a:p>
          <a:p>
            <a:pPr marL="514350" indent="-514350">
              <a:buFont typeface="+mj-lt"/>
              <a:buAutoNum type="alphaUcPeriod"/>
            </a:pPr>
            <a:r>
              <a:rPr lang="en-MY" dirty="0"/>
              <a:t>Red </a:t>
            </a:r>
            <a:r>
              <a:rPr lang="en-MY" dirty="0" err="1"/>
              <a:t>cirlce</a:t>
            </a:r>
            <a:r>
              <a:rPr lang="en-MY" dirty="0"/>
              <a:t> rate	</a:t>
            </a:r>
          </a:p>
          <a:p>
            <a:pPr marL="514350" indent="-514350">
              <a:buFont typeface="+mj-lt"/>
              <a:buAutoNum type="alphaUcPeriod"/>
            </a:pPr>
            <a:r>
              <a:rPr lang="en-MY" dirty="0" err="1"/>
              <a:t>Compa</a:t>
            </a:r>
            <a:r>
              <a:rPr lang="en-MY" dirty="0"/>
              <a:t>-ratio	</a:t>
            </a:r>
          </a:p>
          <a:p>
            <a:pPr marL="514350" indent="-514350">
              <a:buFont typeface="+mj-lt"/>
              <a:buAutoNum type="alphaUcPeriod"/>
            </a:pPr>
            <a:r>
              <a:rPr lang="en-MY" dirty="0" err="1"/>
              <a:t>Broadbanding</a:t>
            </a:r>
            <a:endParaRPr lang="en-MY" dirty="0"/>
          </a:p>
          <a:p>
            <a:pPr marL="514350" indent="-514350">
              <a:buFont typeface="+mj-lt"/>
              <a:buAutoNum type="alphaUcPeriod"/>
            </a:pPr>
            <a:endParaRPr lang="en-MY" dirty="0"/>
          </a:p>
        </p:txBody>
      </p:sp>
    </p:spTree>
    <p:extLst>
      <p:ext uri="{BB962C8B-B14F-4D97-AF65-F5344CB8AC3E}">
        <p14:creationId xmlns:p14="http://schemas.microsoft.com/office/powerpoint/2010/main" val="371790359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BB22641-24FC-4C2D-9239-476F1376E3CB}"/>
              </a:ext>
            </a:extLst>
          </p:cNvPr>
          <p:cNvSpPr>
            <a:spLocks noGrp="1"/>
          </p:cNvSpPr>
          <p:nvPr>
            <p:ph type="title"/>
          </p:nvPr>
        </p:nvSpPr>
        <p:spPr/>
        <p:txBody>
          <a:bodyPr/>
          <a:lstStyle/>
          <a:p>
            <a:r>
              <a:rPr lang="en-MY" dirty="0"/>
              <a:t>Answer to Poll # 1</a:t>
            </a:r>
          </a:p>
        </p:txBody>
      </p:sp>
      <p:sp>
        <p:nvSpPr>
          <p:cNvPr id="3" name="Content Placeholder 2">
            <a:extLst>
              <a:ext uri="{FF2B5EF4-FFF2-40B4-BE49-F238E27FC236}">
                <a16:creationId xmlns:a16="http://schemas.microsoft.com/office/drawing/2014/main" id="{6DE29BE9-E91C-47A2-8ABA-983897FC37FA}"/>
              </a:ext>
            </a:extLst>
          </p:cNvPr>
          <p:cNvSpPr>
            <a:spLocks noGrp="1"/>
          </p:cNvSpPr>
          <p:nvPr>
            <p:ph idx="1"/>
          </p:nvPr>
        </p:nvSpPr>
        <p:spPr/>
        <p:txBody>
          <a:bodyPr/>
          <a:lstStyle/>
          <a:p>
            <a:r>
              <a:rPr lang="en-MY" dirty="0"/>
              <a:t>Option A</a:t>
            </a:r>
          </a:p>
        </p:txBody>
      </p:sp>
    </p:spTree>
    <p:extLst>
      <p:ext uri="{BB962C8B-B14F-4D97-AF65-F5344CB8AC3E}">
        <p14:creationId xmlns:p14="http://schemas.microsoft.com/office/powerpoint/2010/main" val="25674890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FB193B-02FC-444F-A4A4-0FF9F49BDFDE}"/>
              </a:ext>
            </a:extLst>
          </p:cNvPr>
          <p:cNvSpPr>
            <a:spLocks noGrp="1"/>
          </p:cNvSpPr>
          <p:nvPr>
            <p:ph type="title"/>
          </p:nvPr>
        </p:nvSpPr>
        <p:spPr/>
        <p:txBody>
          <a:bodyPr/>
          <a:lstStyle/>
          <a:p>
            <a:r>
              <a:rPr lang="en-MY" dirty="0"/>
              <a:t>Benefits</a:t>
            </a:r>
          </a:p>
        </p:txBody>
      </p:sp>
      <p:sp>
        <p:nvSpPr>
          <p:cNvPr id="3" name="Content Placeholder 2">
            <a:extLst>
              <a:ext uri="{FF2B5EF4-FFF2-40B4-BE49-F238E27FC236}">
                <a16:creationId xmlns:a16="http://schemas.microsoft.com/office/drawing/2014/main" id="{BEC5BFB2-D690-43D6-B4DD-E6C586784D5D}"/>
              </a:ext>
            </a:extLst>
          </p:cNvPr>
          <p:cNvSpPr>
            <a:spLocks noGrp="1"/>
          </p:cNvSpPr>
          <p:nvPr>
            <p:ph idx="1"/>
          </p:nvPr>
        </p:nvSpPr>
        <p:spPr>
          <a:xfrm>
            <a:off x="685800" y="1556792"/>
            <a:ext cx="8001000" cy="5023395"/>
          </a:xfrm>
        </p:spPr>
        <p:txBody>
          <a:bodyPr/>
          <a:lstStyle/>
          <a:p>
            <a:r>
              <a:rPr lang="en-MY" sz="2400" dirty="0"/>
              <a:t>Organization must be aware that specific countries require benefits that may not be offered in the home country. For example, in France employers are required by law to provide every employee with 25 days of vacation. Although an American working for an American company in France is not legally entitled to such a vacation, the organization may want to follow this practice to avoid morale problems with expatriates. </a:t>
            </a:r>
          </a:p>
          <a:p>
            <a:endParaRPr lang="en-MY" sz="2400" dirty="0"/>
          </a:p>
          <a:p>
            <a:r>
              <a:rPr lang="en-MY" sz="2400" dirty="0"/>
              <a:t>Other countries may have retirement, disability, and termination policies that are different from the expatriate’s home country</a:t>
            </a:r>
          </a:p>
        </p:txBody>
      </p:sp>
    </p:spTree>
    <p:extLst>
      <p:ext uri="{BB962C8B-B14F-4D97-AF65-F5344CB8AC3E}">
        <p14:creationId xmlns:p14="http://schemas.microsoft.com/office/powerpoint/2010/main" val="78644057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BA5971-3119-4A17-AEE3-C64039DE5EAE}"/>
              </a:ext>
            </a:extLst>
          </p:cNvPr>
          <p:cNvSpPr>
            <a:spLocks noGrp="1"/>
          </p:cNvSpPr>
          <p:nvPr>
            <p:ph type="title"/>
          </p:nvPr>
        </p:nvSpPr>
        <p:spPr/>
        <p:txBody>
          <a:bodyPr/>
          <a:lstStyle/>
          <a:p>
            <a:r>
              <a:rPr lang="en-MY" dirty="0"/>
              <a:t>Equalization Benefits</a:t>
            </a:r>
          </a:p>
        </p:txBody>
      </p:sp>
      <p:sp>
        <p:nvSpPr>
          <p:cNvPr id="3" name="Content Placeholder 2">
            <a:extLst>
              <a:ext uri="{FF2B5EF4-FFF2-40B4-BE49-F238E27FC236}">
                <a16:creationId xmlns:a16="http://schemas.microsoft.com/office/drawing/2014/main" id="{8FBECB58-A3C8-4000-B707-B8A3B76805F6}"/>
              </a:ext>
            </a:extLst>
          </p:cNvPr>
          <p:cNvSpPr>
            <a:spLocks noGrp="1"/>
          </p:cNvSpPr>
          <p:nvPr>
            <p:ph idx="1"/>
          </p:nvPr>
        </p:nvSpPr>
        <p:spPr/>
        <p:txBody>
          <a:bodyPr/>
          <a:lstStyle/>
          <a:p>
            <a:r>
              <a:rPr lang="en-MY" dirty="0"/>
              <a:t>Equalization benefits are benefits intended to keep expatriates in the same/equal financial condition they were in before accepting an overseas assignment and to reduce any negative aspects of living in a foreign country.</a:t>
            </a:r>
          </a:p>
          <a:p>
            <a:endParaRPr lang="en-MY" dirty="0"/>
          </a:p>
          <a:p>
            <a:r>
              <a:rPr lang="en-MY" dirty="0"/>
              <a:t>Often, expatriates require additional benefits to equalize the standard of living they enjoyed in their home country. This adjustment of benefits is referred to as equalization.</a:t>
            </a:r>
          </a:p>
        </p:txBody>
      </p:sp>
    </p:spTree>
    <p:extLst>
      <p:ext uri="{BB962C8B-B14F-4D97-AF65-F5344CB8AC3E}">
        <p14:creationId xmlns:p14="http://schemas.microsoft.com/office/powerpoint/2010/main" val="36173770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FB193B-02FC-444F-A4A4-0FF9F49BDFDE}"/>
              </a:ext>
            </a:extLst>
          </p:cNvPr>
          <p:cNvSpPr>
            <a:spLocks noGrp="1"/>
          </p:cNvSpPr>
          <p:nvPr>
            <p:ph type="title"/>
          </p:nvPr>
        </p:nvSpPr>
        <p:spPr/>
        <p:txBody>
          <a:bodyPr/>
          <a:lstStyle/>
          <a:p>
            <a:r>
              <a:rPr lang="en-MY" dirty="0"/>
              <a:t>Equalisation Benefits</a:t>
            </a:r>
          </a:p>
        </p:txBody>
      </p:sp>
      <p:sp>
        <p:nvSpPr>
          <p:cNvPr id="3" name="Content Placeholder 2">
            <a:extLst>
              <a:ext uri="{FF2B5EF4-FFF2-40B4-BE49-F238E27FC236}">
                <a16:creationId xmlns:a16="http://schemas.microsoft.com/office/drawing/2014/main" id="{BEC5BFB2-D690-43D6-B4DD-E6C586784D5D}"/>
              </a:ext>
            </a:extLst>
          </p:cNvPr>
          <p:cNvSpPr>
            <a:spLocks noGrp="1"/>
          </p:cNvSpPr>
          <p:nvPr>
            <p:ph idx="1"/>
          </p:nvPr>
        </p:nvSpPr>
        <p:spPr/>
        <p:txBody>
          <a:bodyPr/>
          <a:lstStyle/>
          <a:p>
            <a:r>
              <a:rPr lang="en-MY" sz="1800" dirty="0"/>
              <a:t>A limited selection of the benefits available includes the following:</a:t>
            </a:r>
          </a:p>
          <a:p>
            <a:pPr marL="0" indent="0">
              <a:buNone/>
            </a:pPr>
            <a:r>
              <a:rPr lang="en-MY" sz="1800" dirty="0"/>
              <a:t>•	Housing allowance</a:t>
            </a:r>
          </a:p>
          <a:p>
            <a:pPr marL="0" indent="0">
              <a:buNone/>
            </a:pPr>
            <a:r>
              <a:rPr lang="en-MY" sz="1800" dirty="0"/>
              <a:t>•	Educational allowance for children</a:t>
            </a:r>
          </a:p>
          <a:p>
            <a:pPr marL="0" indent="0">
              <a:buNone/>
            </a:pPr>
            <a:r>
              <a:rPr lang="en-MY" sz="1800" dirty="0"/>
              <a:t>•	Foreign Service premium</a:t>
            </a:r>
          </a:p>
          <a:p>
            <a:pPr marL="0" indent="0">
              <a:buNone/>
            </a:pPr>
            <a:r>
              <a:rPr lang="en-MY" sz="1800" dirty="0"/>
              <a:t>•	Assignment completion bonus</a:t>
            </a:r>
          </a:p>
          <a:p>
            <a:pPr marL="0" indent="0">
              <a:buNone/>
            </a:pPr>
            <a:r>
              <a:rPr lang="en-MY" sz="1800" dirty="0"/>
              <a:t>•	Emergency leave</a:t>
            </a:r>
          </a:p>
          <a:p>
            <a:pPr marL="0" indent="0">
              <a:buNone/>
            </a:pPr>
            <a:r>
              <a:rPr lang="en-MY" sz="1800" dirty="0"/>
              <a:t>•	Home leave</a:t>
            </a:r>
          </a:p>
          <a:p>
            <a:pPr marL="0" indent="0">
              <a:buNone/>
            </a:pPr>
            <a:r>
              <a:rPr lang="en-MY" sz="1800" dirty="0"/>
              <a:t>•	Language training</a:t>
            </a:r>
          </a:p>
          <a:p>
            <a:pPr marL="0" indent="0">
              <a:buNone/>
            </a:pPr>
            <a:r>
              <a:rPr lang="en-MY" sz="1800" dirty="0"/>
              <a:t>•	Domestic staff</a:t>
            </a:r>
          </a:p>
          <a:p>
            <a:pPr marL="0" indent="0">
              <a:buNone/>
            </a:pPr>
            <a:r>
              <a:rPr lang="en-MY" sz="1800" dirty="0"/>
              <a:t>•	Club membership</a:t>
            </a:r>
          </a:p>
          <a:p>
            <a:pPr marL="0" indent="0">
              <a:buNone/>
            </a:pPr>
            <a:r>
              <a:rPr lang="en-MY" sz="1800" dirty="0"/>
              <a:t>•	Spousal employment</a:t>
            </a:r>
          </a:p>
          <a:p>
            <a:pPr marL="0" indent="0">
              <a:buNone/>
            </a:pPr>
            <a:r>
              <a:rPr lang="en-MY" sz="1800" dirty="0"/>
              <a:t>•	Cultural training for family</a:t>
            </a:r>
          </a:p>
          <a:p>
            <a:pPr marL="0" indent="0">
              <a:buNone/>
            </a:pPr>
            <a:r>
              <a:rPr lang="en-MY" sz="1800" dirty="0"/>
              <a:t>•	Company vehicles</a:t>
            </a:r>
          </a:p>
          <a:p>
            <a:endParaRPr lang="en-MY" sz="1800" dirty="0"/>
          </a:p>
        </p:txBody>
      </p:sp>
    </p:spTree>
    <p:extLst>
      <p:ext uri="{BB962C8B-B14F-4D97-AF65-F5344CB8AC3E}">
        <p14:creationId xmlns:p14="http://schemas.microsoft.com/office/powerpoint/2010/main" val="284794786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a:extLst>
              <a:ext uri="{FF2B5EF4-FFF2-40B4-BE49-F238E27FC236}">
                <a16:creationId xmlns:a16="http://schemas.microsoft.com/office/drawing/2014/main" id="{6E484E89-3E8A-40D4-BF77-F38EBE167C76}"/>
              </a:ext>
            </a:extLst>
          </p:cNvPr>
          <p:cNvGraphicFramePr>
            <a:graphicFrameLocks noGrp="1"/>
          </p:cNvGraphicFramePr>
          <p:nvPr>
            <p:ph idx="1"/>
          </p:nvPr>
        </p:nvGraphicFramePr>
        <p:xfrm>
          <a:off x="683568" y="238336"/>
          <a:ext cx="7992888" cy="585496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30040278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93756B-83EA-4322-BF65-92DCABE02F53}"/>
              </a:ext>
            </a:extLst>
          </p:cNvPr>
          <p:cNvSpPr>
            <a:spLocks noGrp="1"/>
          </p:cNvSpPr>
          <p:nvPr>
            <p:ph type="title"/>
          </p:nvPr>
        </p:nvSpPr>
        <p:spPr/>
        <p:txBody>
          <a:bodyPr/>
          <a:lstStyle/>
          <a:p>
            <a:r>
              <a:rPr lang="en-MY" dirty="0"/>
              <a:t>Value Exchange - Employee</a:t>
            </a:r>
          </a:p>
        </p:txBody>
      </p:sp>
      <p:pic>
        <p:nvPicPr>
          <p:cNvPr id="5" name="Picture 4">
            <a:extLst>
              <a:ext uri="{FF2B5EF4-FFF2-40B4-BE49-F238E27FC236}">
                <a16:creationId xmlns:a16="http://schemas.microsoft.com/office/drawing/2014/main" id="{EB01F137-B096-4B6D-9B1C-E8E4ED58203C}"/>
              </a:ext>
            </a:extLst>
          </p:cNvPr>
          <p:cNvPicPr>
            <a:picLocks noChangeAspect="1"/>
          </p:cNvPicPr>
          <p:nvPr/>
        </p:nvPicPr>
        <p:blipFill>
          <a:blip r:embed="rId2"/>
          <a:stretch>
            <a:fillRect/>
          </a:stretch>
        </p:blipFill>
        <p:spPr>
          <a:xfrm>
            <a:off x="1187624" y="1772816"/>
            <a:ext cx="6120680" cy="4451404"/>
          </a:xfrm>
          <a:prstGeom prst="rect">
            <a:avLst/>
          </a:prstGeom>
        </p:spPr>
      </p:pic>
    </p:spTree>
    <p:extLst>
      <p:ext uri="{BB962C8B-B14F-4D97-AF65-F5344CB8AC3E}">
        <p14:creationId xmlns:p14="http://schemas.microsoft.com/office/powerpoint/2010/main" val="37901547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BA5971-3119-4A17-AEE3-C64039DE5EAE}"/>
              </a:ext>
            </a:extLst>
          </p:cNvPr>
          <p:cNvSpPr>
            <a:spLocks noGrp="1"/>
          </p:cNvSpPr>
          <p:nvPr>
            <p:ph type="title"/>
          </p:nvPr>
        </p:nvSpPr>
        <p:spPr/>
        <p:txBody>
          <a:bodyPr/>
          <a:lstStyle/>
          <a:p>
            <a:r>
              <a:rPr lang="en-MY" dirty="0"/>
              <a:t>Differential Pay</a:t>
            </a:r>
          </a:p>
        </p:txBody>
      </p:sp>
      <p:sp>
        <p:nvSpPr>
          <p:cNvPr id="3" name="Content Placeholder 2">
            <a:extLst>
              <a:ext uri="{FF2B5EF4-FFF2-40B4-BE49-F238E27FC236}">
                <a16:creationId xmlns:a16="http://schemas.microsoft.com/office/drawing/2014/main" id="{8FBECB58-A3C8-4000-B707-B8A3B76805F6}"/>
              </a:ext>
            </a:extLst>
          </p:cNvPr>
          <p:cNvSpPr>
            <a:spLocks noGrp="1"/>
          </p:cNvSpPr>
          <p:nvPr>
            <p:ph idx="1"/>
          </p:nvPr>
        </p:nvSpPr>
        <p:spPr/>
        <p:txBody>
          <a:bodyPr/>
          <a:lstStyle/>
          <a:p>
            <a:pPr marL="0" indent="0">
              <a:buNone/>
            </a:pPr>
            <a:r>
              <a:rPr lang="en-MY" sz="2600" dirty="0"/>
              <a:t>Differentials are adjustments to base pay made to address factors that create pay inequities. A “differential” is pay an employer provides to employees for working in less desirable countries, assignments, or for performing particularly unpleasant or arduous work.</a:t>
            </a:r>
          </a:p>
          <a:p>
            <a:r>
              <a:rPr lang="en-MY" sz="2600" dirty="0"/>
              <a:t>Hardship Allowances</a:t>
            </a:r>
          </a:p>
          <a:p>
            <a:r>
              <a:rPr lang="en-MY" sz="2600" dirty="0"/>
              <a:t>Danger Pay</a:t>
            </a:r>
          </a:p>
          <a:p>
            <a:r>
              <a:rPr lang="en-MY" sz="2600" dirty="0"/>
              <a:t>Foreign Service Premium</a:t>
            </a:r>
          </a:p>
          <a:p>
            <a:r>
              <a:rPr lang="en-MY" sz="2600" dirty="0"/>
              <a:t>Mobility Premium</a:t>
            </a:r>
          </a:p>
          <a:p>
            <a:r>
              <a:rPr lang="en-MY" sz="2600" dirty="0"/>
              <a:t>Relocation or Transfer allowance</a:t>
            </a:r>
          </a:p>
        </p:txBody>
      </p:sp>
    </p:spTree>
    <p:extLst>
      <p:ext uri="{BB962C8B-B14F-4D97-AF65-F5344CB8AC3E}">
        <p14:creationId xmlns:p14="http://schemas.microsoft.com/office/powerpoint/2010/main" val="201544177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FB193B-02FC-444F-A4A4-0FF9F49BDFDE}"/>
              </a:ext>
            </a:extLst>
          </p:cNvPr>
          <p:cNvSpPr>
            <a:spLocks noGrp="1"/>
          </p:cNvSpPr>
          <p:nvPr>
            <p:ph type="title"/>
          </p:nvPr>
        </p:nvSpPr>
        <p:spPr/>
        <p:txBody>
          <a:bodyPr/>
          <a:lstStyle/>
          <a:p>
            <a:r>
              <a:rPr lang="en-MY" dirty="0"/>
              <a:t>Hardship Allowances</a:t>
            </a:r>
          </a:p>
        </p:txBody>
      </p:sp>
      <p:sp>
        <p:nvSpPr>
          <p:cNvPr id="3" name="Content Placeholder 2">
            <a:extLst>
              <a:ext uri="{FF2B5EF4-FFF2-40B4-BE49-F238E27FC236}">
                <a16:creationId xmlns:a16="http://schemas.microsoft.com/office/drawing/2014/main" id="{BEC5BFB2-D690-43D6-B4DD-E6C586784D5D}"/>
              </a:ext>
            </a:extLst>
          </p:cNvPr>
          <p:cNvSpPr>
            <a:spLocks noGrp="1"/>
          </p:cNvSpPr>
          <p:nvPr>
            <p:ph idx="1"/>
          </p:nvPr>
        </p:nvSpPr>
        <p:spPr/>
        <p:txBody>
          <a:bodyPr/>
          <a:lstStyle/>
          <a:p>
            <a:r>
              <a:rPr lang="en-MY" dirty="0"/>
              <a:t>Hardship allowances are designed to compensate expatriates assigned to areas that are challenging in which to live due to culture, climate, language, or remoteness. </a:t>
            </a:r>
          </a:p>
        </p:txBody>
      </p:sp>
      <p:pic>
        <p:nvPicPr>
          <p:cNvPr id="4" name="Picture 3">
            <a:extLst>
              <a:ext uri="{FF2B5EF4-FFF2-40B4-BE49-F238E27FC236}">
                <a16:creationId xmlns:a16="http://schemas.microsoft.com/office/drawing/2014/main" id="{042BE4F4-0ADF-44C5-BF97-4213D4BC5C51}"/>
              </a:ext>
            </a:extLst>
          </p:cNvPr>
          <p:cNvPicPr/>
          <p:nvPr/>
        </p:nvPicPr>
        <p:blipFill>
          <a:blip r:embed="rId2">
            <a:extLst>
              <a:ext uri="{28A0092B-C50C-407E-A947-70E740481C1C}">
                <a14:useLocalDpi xmlns:a14="http://schemas.microsoft.com/office/drawing/2010/main" val="0"/>
              </a:ext>
            </a:extLst>
          </a:blip>
          <a:srcRect/>
          <a:stretch>
            <a:fillRect/>
          </a:stretch>
        </p:blipFill>
        <p:spPr bwMode="auto">
          <a:xfrm>
            <a:off x="1043608" y="3751579"/>
            <a:ext cx="7185992" cy="2379346"/>
          </a:xfrm>
          <a:prstGeom prst="rect">
            <a:avLst/>
          </a:prstGeom>
          <a:noFill/>
          <a:ln>
            <a:noFill/>
          </a:ln>
        </p:spPr>
      </p:pic>
    </p:spTree>
    <p:extLst>
      <p:ext uri="{BB962C8B-B14F-4D97-AF65-F5344CB8AC3E}">
        <p14:creationId xmlns:p14="http://schemas.microsoft.com/office/powerpoint/2010/main" val="124559981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BA5971-3119-4A17-AEE3-C64039DE5EAE}"/>
              </a:ext>
            </a:extLst>
          </p:cNvPr>
          <p:cNvSpPr>
            <a:spLocks noGrp="1"/>
          </p:cNvSpPr>
          <p:nvPr>
            <p:ph type="title"/>
          </p:nvPr>
        </p:nvSpPr>
        <p:spPr/>
        <p:txBody>
          <a:bodyPr/>
          <a:lstStyle/>
          <a:p>
            <a:r>
              <a:rPr lang="en-MY" dirty="0"/>
              <a:t>Danger Allowance</a:t>
            </a:r>
          </a:p>
        </p:txBody>
      </p:sp>
      <p:sp>
        <p:nvSpPr>
          <p:cNvPr id="3" name="Content Placeholder 2">
            <a:extLst>
              <a:ext uri="{FF2B5EF4-FFF2-40B4-BE49-F238E27FC236}">
                <a16:creationId xmlns:a16="http://schemas.microsoft.com/office/drawing/2014/main" id="{8FBECB58-A3C8-4000-B707-B8A3B76805F6}"/>
              </a:ext>
            </a:extLst>
          </p:cNvPr>
          <p:cNvSpPr>
            <a:spLocks noGrp="1"/>
          </p:cNvSpPr>
          <p:nvPr>
            <p:ph idx="1"/>
          </p:nvPr>
        </p:nvSpPr>
        <p:spPr/>
        <p:txBody>
          <a:bodyPr/>
          <a:lstStyle/>
          <a:p>
            <a:pPr marL="0" indent="0">
              <a:buNone/>
            </a:pPr>
            <a:r>
              <a:rPr lang="en-MY" dirty="0"/>
              <a:t>Danger pay allowances are often given to expatriates who live and work in a foreign location that is plagued by civil revolution, civil war, or terrorism—conditions that threaten physical harm or imminent danger to expatriates’ health or well-being.</a:t>
            </a:r>
          </a:p>
        </p:txBody>
      </p:sp>
    </p:spTree>
    <p:extLst>
      <p:ext uri="{BB962C8B-B14F-4D97-AF65-F5344CB8AC3E}">
        <p14:creationId xmlns:p14="http://schemas.microsoft.com/office/powerpoint/2010/main" val="246646694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BA5971-3119-4A17-AEE3-C64039DE5EAE}"/>
              </a:ext>
            </a:extLst>
          </p:cNvPr>
          <p:cNvSpPr>
            <a:spLocks noGrp="1"/>
          </p:cNvSpPr>
          <p:nvPr>
            <p:ph type="title"/>
          </p:nvPr>
        </p:nvSpPr>
        <p:spPr/>
        <p:txBody>
          <a:bodyPr/>
          <a:lstStyle/>
          <a:p>
            <a:r>
              <a:rPr lang="en-MY" dirty="0"/>
              <a:t>Foreign Service Premium</a:t>
            </a:r>
          </a:p>
        </p:txBody>
      </p:sp>
      <p:sp>
        <p:nvSpPr>
          <p:cNvPr id="3" name="Content Placeholder 2">
            <a:extLst>
              <a:ext uri="{FF2B5EF4-FFF2-40B4-BE49-F238E27FC236}">
                <a16:creationId xmlns:a16="http://schemas.microsoft.com/office/drawing/2014/main" id="{8FBECB58-A3C8-4000-B707-B8A3B76805F6}"/>
              </a:ext>
            </a:extLst>
          </p:cNvPr>
          <p:cNvSpPr>
            <a:spLocks noGrp="1"/>
          </p:cNvSpPr>
          <p:nvPr>
            <p:ph idx="1"/>
          </p:nvPr>
        </p:nvSpPr>
        <p:spPr/>
        <p:txBody>
          <a:bodyPr/>
          <a:lstStyle/>
          <a:p>
            <a:r>
              <a:rPr lang="en-MY" dirty="0"/>
              <a:t>The Foreign Service premium is generally paid only to employees who are on an overseas assignment of at least 1 year or more in duration or who receive a full expatriate compensation package.</a:t>
            </a:r>
          </a:p>
          <a:p>
            <a:endParaRPr lang="en-MY" dirty="0"/>
          </a:p>
          <a:p>
            <a:r>
              <a:rPr lang="en-MY" dirty="0"/>
              <a:t>These extra moneys are provided to the assignee to offset many out-of-pocket expenses that come with an international assignment.</a:t>
            </a:r>
          </a:p>
          <a:p>
            <a:endParaRPr lang="en-MY" dirty="0"/>
          </a:p>
        </p:txBody>
      </p:sp>
    </p:spTree>
    <p:extLst>
      <p:ext uri="{BB962C8B-B14F-4D97-AF65-F5344CB8AC3E}">
        <p14:creationId xmlns:p14="http://schemas.microsoft.com/office/powerpoint/2010/main" val="361704244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FB193B-02FC-444F-A4A4-0FF9F49BDFDE}"/>
              </a:ext>
            </a:extLst>
          </p:cNvPr>
          <p:cNvSpPr>
            <a:spLocks noGrp="1"/>
          </p:cNvSpPr>
          <p:nvPr>
            <p:ph type="title"/>
          </p:nvPr>
        </p:nvSpPr>
        <p:spPr/>
        <p:txBody>
          <a:bodyPr/>
          <a:lstStyle/>
          <a:p>
            <a:r>
              <a:rPr lang="en-MY" dirty="0"/>
              <a:t>Mobility Premiums</a:t>
            </a:r>
          </a:p>
        </p:txBody>
      </p:sp>
      <p:sp>
        <p:nvSpPr>
          <p:cNvPr id="3" name="Content Placeholder 2">
            <a:extLst>
              <a:ext uri="{FF2B5EF4-FFF2-40B4-BE49-F238E27FC236}">
                <a16:creationId xmlns:a16="http://schemas.microsoft.com/office/drawing/2014/main" id="{BEC5BFB2-D690-43D6-B4DD-E6C586784D5D}"/>
              </a:ext>
            </a:extLst>
          </p:cNvPr>
          <p:cNvSpPr>
            <a:spLocks noGrp="1"/>
          </p:cNvSpPr>
          <p:nvPr>
            <p:ph idx="1"/>
          </p:nvPr>
        </p:nvSpPr>
        <p:spPr/>
        <p:txBody>
          <a:bodyPr/>
          <a:lstStyle/>
          <a:p>
            <a:r>
              <a:rPr lang="en-MY" dirty="0"/>
              <a:t>The mobility premium is a payment given upon transfer to another foreign post or repatriation to the home country to indemnify the assignee for both the actual cost and the challenges associated with a relocation.</a:t>
            </a:r>
          </a:p>
          <a:p>
            <a:endParaRPr lang="en-MY" dirty="0"/>
          </a:p>
          <a:p>
            <a:r>
              <a:rPr lang="en-MY" dirty="0"/>
              <a:t>It is sometimes given to phase out a Foreign Service premium</a:t>
            </a:r>
          </a:p>
          <a:p>
            <a:endParaRPr lang="en-MY" dirty="0"/>
          </a:p>
        </p:txBody>
      </p:sp>
    </p:spTree>
    <p:extLst>
      <p:ext uri="{BB962C8B-B14F-4D97-AF65-F5344CB8AC3E}">
        <p14:creationId xmlns:p14="http://schemas.microsoft.com/office/powerpoint/2010/main" val="159056454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FB193B-02FC-444F-A4A4-0FF9F49BDFDE}"/>
              </a:ext>
            </a:extLst>
          </p:cNvPr>
          <p:cNvSpPr>
            <a:spLocks noGrp="1"/>
          </p:cNvSpPr>
          <p:nvPr>
            <p:ph type="title"/>
          </p:nvPr>
        </p:nvSpPr>
        <p:spPr/>
        <p:txBody>
          <a:bodyPr/>
          <a:lstStyle/>
          <a:p>
            <a:r>
              <a:rPr lang="en-MY" dirty="0"/>
              <a:t>Relocation or Transfer Allowance</a:t>
            </a:r>
          </a:p>
        </p:txBody>
      </p:sp>
      <p:sp>
        <p:nvSpPr>
          <p:cNvPr id="3" name="Content Placeholder 2">
            <a:extLst>
              <a:ext uri="{FF2B5EF4-FFF2-40B4-BE49-F238E27FC236}">
                <a16:creationId xmlns:a16="http://schemas.microsoft.com/office/drawing/2014/main" id="{BEC5BFB2-D690-43D6-B4DD-E6C586784D5D}"/>
              </a:ext>
            </a:extLst>
          </p:cNvPr>
          <p:cNvSpPr>
            <a:spLocks noGrp="1"/>
          </p:cNvSpPr>
          <p:nvPr>
            <p:ph idx="1"/>
          </p:nvPr>
        </p:nvSpPr>
        <p:spPr/>
        <p:txBody>
          <a:bodyPr/>
          <a:lstStyle/>
          <a:p>
            <a:r>
              <a:rPr lang="en-MY" dirty="0"/>
              <a:t>The relocation or transfer allowance is a lump sum payment designed to cover the incidental expenses that inevitably arise during a transfer to a different work location, and which may not be itemized.</a:t>
            </a:r>
          </a:p>
          <a:p>
            <a:endParaRPr lang="en-MY" dirty="0"/>
          </a:p>
          <a:p>
            <a:r>
              <a:rPr lang="en-MY" dirty="0"/>
              <a:t>Payment is generally made at the time of the transfer to, from, or between foreign posts.</a:t>
            </a:r>
          </a:p>
          <a:p>
            <a:endParaRPr lang="en-MY" dirty="0"/>
          </a:p>
        </p:txBody>
      </p:sp>
    </p:spTree>
    <p:extLst>
      <p:ext uri="{BB962C8B-B14F-4D97-AF65-F5344CB8AC3E}">
        <p14:creationId xmlns:p14="http://schemas.microsoft.com/office/powerpoint/2010/main" val="414360068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862390-B08D-444C-8A8B-3568E3219357}"/>
              </a:ext>
            </a:extLst>
          </p:cNvPr>
          <p:cNvSpPr>
            <a:spLocks noGrp="1"/>
          </p:cNvSpPr>
          <p:nvPr>
            <p:ph type="title"/>
          </p:nvPr>
        </p:nvSpPr>
        <p:spPr/>
        <p:txBody>
          <a:bodyPr/>
          <a:lstStyle/>
          <a:p>
            <a:r>
              <a:rPr lang="en-MY" dirty="0"/>
              <a:t>Poll Question # 2</a:t>
            </a:r>
          </a:p>
        </p:txBody>
      </p:sp>
      <p:sp>
        <p:nvSpPr>
          <p:cNvPr id="3" name="Content Placeholder 2">
            <a:extLst>
              <a:ext uri="{FF2B5EF4-FFF2-40B4-BE49-F238E27FC236}">
                <a16:creationId xmlns:a16="http://schemas.microsoft.com/office/drawing/2014/main" id="{57818B59-4BAF-4A9F-BD2F-B88FB91FA939}"/>
              </a:ext>
            </a:extLst>
          </p:cNvPr>
          <p:cNvSpPr>
            <a:spLocks noGrp="1"/>
          </p:cNvSpPr>
          <p:nvPr>
            <p:ph idx="1"/>
          </p:nvPr>
        </p:nvSpPr>
        <p:spPr/>
        <p:txBody>
          <a:bodyPr/>
          <a:lstStyle/>
          <a:p>
            <a:pPr marL="0" indent="0">
              <a:buNone/>
            </a:pPr>
            <a:r>
              <a:rPr lang="en-MY" dirty="0"/>
              <a:t>The BEST term for the topic that includes quality of living, hardship and mobility or foreign service pay is</a:t>
            </a:r>
          </a:p>
          <a:p>
            <a:pPr marL="514350" indent="-514350">
              <a:buFont typeface="+mj-lt"/>
              <a:buAutoNum type="alphaUcPeriod"/>
            </a:pPr>
            <a:r>
              <a:rPr lang="en-MY" dirty="0"/>
              <a:t>Total net host country pay	</a:t>
            </a:r>
          </a:p>
          <a:p>
            <a:pPr marL="514350" indent="-514350">
              <a:buFont typeface="+mj-lt"/>
              <a:buAutoNum type="alphaUcPeriod"/>
            </a:pPr>
            <a:r>
              <a:rPr lang="en-MY" dirty="0"/>
              <a:t>Allowances	</a:t>
            </a:r>
          </a:p>
          <a:p>
            <a:pPr marL="514350" indent="-514350">
              <a:buFont typeface="+mj-lt"/>
              <a:buAutoNum type="alphaUcPeriod"/>
            </a:pPr>
            <a:r>
              <a:rPr lang="en-MY" dirty="0"/>
              <a:t>Net home country pay	</a:t>
            </a:r>
          </a:p>
          <a:p>
            <a:pPr marL="514350" indent="-514350">
              <a:buFont typeface="+mj-lt"/>
              <a:buAutoNum type="alphaUcPeriod"/>
            </a:pPr>
            <a:r>
              <a:rPr lang="en-MY" dirty="0"/>
              <a:t>Premiums</a:t>
            </a:r>
          </a:p>
          <a:p>
            <a:pPr marL="514350" indent="-514350">
              <a:buFont typeface="+mj-lt"/>
              <a:buAutoNum type="alphaUcPeriod"/>
            </a:pPr>
            <a:endParaRPr lang="en-MY" dirty="0"/>
          </a:p>
        </p:txBody>
      </p:sp>
    </p:spTree>
    <p:extLst>
      <p:ext uri="{BB962C8B-B14F-4D97-AF65-F5344CB8AC3E}">
        <p14:creationId xmlns:p14="http://schemas.microsoft.com/office/powerpoint/2010/main" val="319950866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ADF6ECA-BED6-4ECD-A6D3-90091B5A6F93}"/>
              </a:ext>
            </a:extLst>
          </p:cNvPr>
          <p:cNvSpPr>
            <a:spLocks noGrp="1"/>
          </p:cNvSpPr>
          <p:nvPr>
            <p:ph type="title"/>
          </p:nvPr>
        </p:nvSpPr>
        <p:spPr/>
        <p:txBody>
          <a:bodyPr/>
          <a:lstStyle/>
          <a:p>
            <a:r>
              <a:rPr lang="en-MY" dirty="0"/>
              <a:t>Answer Poll # 2</a:t>
            </a:r>
          </a:p>
        </p:txBody>
      </p:sp>
      <p:sp>
        <p:nvSpPr>
          <p:cNvPr id="3" name="Content Placeholder 2">
            <a:extLst>
              <a:ext uri="{FF2B5EF4-FFF2-40B4-BE49-F238E27FC236}">
                <a16:creationId xmlns:a16="http://schemas.microsoft.com/office/drawing/2014/main" id="{4BB140B8-F315-4E45-9396-1485EDF63C7A}"/>
              </a:ext>
            </a:extLst>
          </p:cNvPr>
          <p:cNvSpPr>
            <a:spLocks noGrp="1"/>
          </p:cNvSpPr>
          <p:nvPr>
            <p:ph idx="1"/>
          </p:nvPr>
        </p:nvSpPr>
        <p:spPr/>
        <p:txBody>
          <a:bodyPr/>
          <a:lstStyle/>
          <a:p>
            <a:r>
              <a:rPr lang="en-MY" dirty="0"/>
              <a:t>Option D</a:t>
            </a:r>
          </a:p>
        </p:txBody>
      </p:sp>
    </p:spTree>
    <p:extLst>
      <p:ext uri="{BB962C8B-B14F-4D97-AF65-F5344CB8AC3E}">
        <p14:creationId xmlns:p14="http://schemas.microsoft.com/office/powerpoint/2010/main" val="2717419859"/>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a:extLst>
              <a:ext uri="{FF2B5EF4-FFF2-40B4-BE49-F238E27FC236}">
                <a16:creationId xmlns:a16="http://schemas.microsoft.com/office/drawing/2014/main" id="{6E484E89-3E8A-40D4-BF77-F38EBE167C76}"/>
              </a:ext>
            </a:extLst>
          </p:cNvPr>
          <p:cNvGraphicFramePr>
            <a:graphicFrameLocks noGrp="1"/>
          </p:cNvGraphicFramePr>
          <p:nvPr>
            <p:ph idx="1"/>
          </p:nvPr>
        </p:nvGraphicFramePr>
        <p:xfrm>
          <a:off x="683568" y="238336"/>
          <a:ext cx="7992888" cy="585496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4129477175"/>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BA5971-3119-4A17-AEE3-C64039DE5EAE}"/>
              </a:ext>
            </a:extLst>
          </p:cNvPr>
          <p:cNvSpPr>
            <a:spLocks noGrp="1"/>
          </p:cNvSpPr>
          <p:nvPr>
            <p:ph type="title"/>
          </p:nvPr>
        </p:nvSpPr>
        <p:spPr/>
        <p:txBody>
          <a:bodyPr/>
          <a:lstStyle/>
          <a:p>
            <a:r>
              <a:rPr lang="en-MY" dirty="0"/>
              <a:t>Purchasing Power Parity (PPP)</a:t>
            </a:r>
          </a:p>
        </p:txBody>
      </p:sp>
      <p:sp>
        <p:nvSpPr>
          <p:cNvPr id="3" name="Content Placeholder 2">
            <a:extLst>
              <a:ext uri="{FF2B5EF4-FFF2-40B4-BE49-F238E27FC236}">
                <a16:creationId xmlns:a16="http://schemas.microsoft.com/office/drawing/2014/main" id="{8FBECB58-A3C8-4000-B707-B8A3B76805F6}"/>
              </a:ext>
            </a:extLst>
          </p:cNvPr>
          <p:cNvSpPr>
            <a:spLocks noGrp="1"/>
          </p:cNvSpPr>
          <p:nvPr>
            <p:ph idx="1"/>
          </p:nvPr>
        </p:nvSpPr>
        <p:spPr/>
        <p:txBody>
          <a:bodyPr/>
          <a:lstStyle/>
          <a:p>
            <a:r>
              <a:rPr lang="en-MY" dirty="0"/>
              <a:t>The purchasing power parity (PPP) theory uses the long-term equilibrium exchange rate of two currencies to equalize their purchasing power. Developed by Gustav Cassel in 1918, it is based on the law of one price. The theory states that, in ideally efficient markets, identical goods should have only one price.</a:t>
            </a:r>
          </a:p>
          <a:p>
            <a:endParaRPr lang="en-MY" dirty="0"/>
          </a:p>
          <a:p>
            <a:r>
              <a:rPr lang="en-MY" dirty="0"/>
              <a:t>PPP is the amount of a certain basket of basic goods which can be bought in the given country with the money it produces.</a:t>
            </a:r>
          </a:p>
        </p:txBody>
      </p:sp>
    </p:spTree>
    <p:extLst>
      <p:ext uri="{BB962C8B-B14F-4D97-AF65-F5344CB8AC3E}">
        <p14:creationId xmlns:p14="http://schemas.microsoft.com/office/powerpoint/2010/main" val="12794417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93756B-83EA-4322-BF65-92DCABE02F53}"/>
              </a:ext>
            </a:extLst>
          </p:cNvPr>
          <p:cNvSpPr>
            <a:spLocks noGrp="1"/>
          </p:cNvSpPr>
          <p:nvPr>
            <p:ph type="title"/>
          </p:nvPr>
        </p:nvSpPr>
        <p:spPr/>
        <p:txBody>
          <a:bodyPr/>
          <a:lstStyle/>
          <a:p>
            <a:r>
              <a:rPr lang="en-MY" dirty="0"/>
              <a:t>Value Exchange - Employer</a:t>
            </a:r>
          </a:p>
        </p:txBody>
      </p:sp>
      <p:pic>
        <p:nvPicPr>
          <p:cNvPr id="5" name="Picture 4">
            <a:extLst>
              <a:ext uri="{FF2B5EF4-FFF2-40B4-BE49-F238E27FC236}">
                <a16:creationId xmlns:a16="http://schemas.microsoft.com/office/drawing/2014/main" id="{D4960D72-52E4-403B-9057-1C9022B51486}"/>
              </a:ext>
            </a:extLst>
          </p:cNvPr>
          <p:cNvPicPr>
            <a:picLocks noChangeAspect="1"/>
          </p:cNvPicPr>
          <p:nvPr/>
        </p:nvPicPr>
        <p:blipFill>
          <a:blip r:embed="rId2"/>
          <a:stretch>
            <a:fillRect/>
          </a:stretch>
        </p:blipFill>
        <p:spPr>
          <a:xfrm>
            <a:off x="1403648" y="1772816"/>
            <a:ext cx="5976888" cy="4671315"/>
          </a:xfrm>
          <a:prstGeom prst="rect">
            <a:avLst/>
          </a:prstGeom>
        </p:spPr>
      </p:pic>
    </p:spTree>
    <p:extLst>
      <p:ext uri="{BB962C8B-B14F-4D97-AF65-F5344CB8AC3E}">
        <p14:creationId xmlns:p14="http://schemas.microsoft.com/office/powerpoint/2010/main" val="2188603207"/>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FB193B-02FC-444F-A4A4-0FF9F49BDFDE}"/>
              </a:ext>
            </a:extLst>
          </p:cNvPr>
          <p:cNvSpPr>
            <a:spLocks noGrp="1"/>
          </p:cNvSpPr>
          <p:nvPr>
            <p:ph type="title"/>
          </p:nvPr>
        </p:nvSpPr>
        <p:spPr/>
        <p:txBody>
          <a:bodyPr/>
          <a:lstStyle/>
          <a:p>
            <a:r>
              <a:rPr lang="en-MY" dirty="0"/>
              <a:t>Efficient Purchaser Index</a:t>
            </a:r>
          </a:p>
        </p:txBody>
      </p:sp>
      <p:sp>
        <p:nvSpPr>
          <p:cNvPr id="3" name="Content Placeholder 2">
            <a:extLst>
              <a:ext uri="{FF2B5EF4-FFF2-40B4-BE49-F238E27FC236}">
                <a16:creationId xmlns:a16="http://schemas.microsoft.com/office/drawing/2014/main" id="{BEC5BFB2-D690-43D6-B4DD-E6C586784D5D}"/>
              </a:ext>
            </a:extLst>
          </p:cNvPr>
          <p:cNvSpPr>
            <a:spLocks noGrp="1"/>
          </p:cNvSpPr>
          <p:nvPr>
            <p:ph idx="1"/>
          </p:nvPr>
        </p:nvSpPr>
        <p:spPr/>
        <p:txBody>
          <a:bodyPr/>
          <a:lstStyle/>
          <a:p>
            <a:r>
              <a:rPr lang="en-MY" sz="2400" dirty="0"/>
              <a:t>The Efficient Purchase Index (EPI) is a comparison of the prices of goods and services between the home country and assignment location that assumes familiarity with local brands and shopping in local outlets in the assignment location. </a:t>
            </a:r>
          </a:p>
          <a:p>
            <a:r>
              <a:rPr lang="en-MY" sz="2400" dirty="0"/>
              <a:t>The EPI is a type of cost of living index, less generous than a “Standard” index, used to calculate a cost of living allowance.</a:t>
            </a:r>
          </a:p>
          <a:p>
            <a:r>
              <a:rPr lang="en-MY" sz="2400" dirty="0"/>
              <a:t> An EPI index assumes that the expatriate will adjust their purchasing </a:t>
            </a:r>
            <a:r>
              <a:rPr lang="en-MY" sz="2400" dirty="0" err="1"/>
              <a:t>behavior</a:t>
            </a:r>
            <a:r>
              <a:rPr lang="en-MY" sz="2400" dirty="0"/>
              <a:t> in the host country by buying local brands, in place of more expensive brands with which they are familiar in their home country.</a:t>
            </a:r>
          </a:p>
        </p:txBody>
      </p:sp>
    </p:spTree>
    <p:extLst>
      <p:ext uri="{BB962C8B-B14F-4D97-AF65-F5344CB8AC3E}">
        <p14:creationId xmlns:p14="http://schemas.microsoft.com/office/powerpoint/2010/main" val="1829821411"/>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E996E1-48D0-4EC2-95B7-E7D0A0F2B5A3}"/>
              </a:ext>
            </a:extLst>
          </p:cNvPr>
          <p:cNvSpPr>
            <a:spLocks noGrp="1"/>
          </p:cNvSpPr>
          <p:nvPr>
            <p:ph type="title"/>
          </p:nvPr>
        </p:nvSpPr>
        <p:spPr/>
        <p:txBody>
          <a:bodyPr/>
          <a:lstStyle/>
          <a:p>
            <a:r>
              <a:rPr lang="en-MY" dirty="0"/>
              <a:t>Big Mac Index</a:t>
            </a:r>
          </a:p>
        </p:txBody>
      </p:sp>
      <p:sp>
        <p:nvSpPr>
          <p:cNvPr id="3" name="Content Placeholder 2">
            <a:extLst>
              <a:ext uri="{FF2B5EF4-FFF2-40B4-BE49-F238E27FC236}">
                <a16:creationId xmlns:a16="http://schemas.microsoft.com/office/drawing/2014/main" id="{E1F25370-D2E0-45E6-9EB7-4D65122EA093}"/>
              </a:ext>
            </a:extLst>
          </p:cNvPr>
          <p:cNvSpPr>
            <a:spLocks noGrp="1"/>
          </p:cNvSpPr>
          <p:nvPr>
            <p:ph idx="1"/>
          </p:nvPr>
        </p:nvSpPr>
        <p:spPr/>
        <p:txBody>
          <a:bodyPr/>
          <a:lstStyle/>
          <a:p>
            <a:r>
              <a:rPr lang="en-MY" dirty="0"/>
              <a:t>The Big Mac PPP exchange rate between two countries is obtained by dividing the price of a Big Mac in one country (in its currency) by the price of a Big Mac in another country (in its currency).</a:t>
            </a:r>
          </a:p>
          <a:p>
            <a:endParaRPr lang="en-MY" dirty="0"/>
          </a:p>
          <a:p>
            <a:r>
              <a:rPr lang="en-MY" dirty="0"/>
              <a:t>The Big Mac was chosen because it is available to a common specification in many countries around the world, with local McDonald’s franchisees having significant responsibility for negotiating input prices.</a:t>
            </a:r>
          </a:p>
        </p:txBody>
      </p:sp>
    </p:spTree>
    <p:extLst>
      <p:ext uri="{BB962C8B-B14F-4D97-AF65-F5344CB8AC3E}">
        <p14:creationId xmlns:p14="http://schemas.microsoft.com/office/powerpoint/2010/main" val="1414213559"/>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D9626D-9347-465B-A60B-CF892187824E}"/>
              </a:ext>
            </a:extLst>
          </p:cNvPr>
          <p:cNvSpPr>
            <a:spLocks noGrp="1"/>
          </p:cNvSpPr>
          <p:nvPr>
            <p:ph type="title"/>
          </p:nvPr>
        </p:nvSpPr>
        <p:spPr/>
        <p:txBody>
          <a:bodyPr/>
          <a:lstStyle/>
          <a:p>
            <a:r>
              <a:rPr lang="en-MY" dirty="0"/>
              <a:t>Big Mac Index</a:t>
            </a:r>
          </a:p>
        </p:txBody>
      </p:sp>
      <p:pic>
        <p:nvPicPr>
          <p:cNvPr id="5" name="Picture 4">
            <a:extLst>
              <a:ext uri="{FF2B5EF4-FFF2-40B4-BE49-F238E27FC236}">
                <a16:creationId xmlns:a16="http://schemas.microsoft.com/office/drawing/2014/main" id="{301C78C1-1ACA-4CD6-8654-216A2350A2F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31640" y="1556792"/>
            <a:ext cx="4739233" cy="4739233"/>
          </a:xfrm>
          <a:prstGeom prst="rect">
            <a:avLst/>
          </a:prstGeom>
        </p:spPr>
      </p:pic>
    </p:spTree>
    <p:extLst>
      <p:ext uri="{BB962C8B-B14F-4D97-AF65-F5344CB8AC3E}">
        <p14:creationId xmlns:p14="http://schemas.microsoft.com/office/powerpoint/2010/main" val="324623592"/>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29B9F6-FDBF-4594-A143-EFD401CE9728}"/>
              </a:ext>
            </a:extLst>
          </p:cNvPr>
          <p:cNvSpPr>
            <a:spLocks noGrp="1"/>
          </p:cNvSpPr>
          <p:nvPr>
            <p:ph type="title"/>
          </p:nvPr>
        </p:nvSpPr>
        <p:spPr/>
        <p:txBody>
          <a:bodyPr/>
          <a:lstStyle/>
          <a:p>
            <a:r>
              <a:rPr lang="en-MY" dirty="0"/>
              <a:t>Bona-Fide Residence Test</a:t>
            </a:r>
          </a:p>
        </p:txBody>
      </p:sp>
      <p:sp>
        <p:nvSpPr>
          <p:cNvPr id="3" name="Content Placeholder 2">
            <a:extLst>
              <a:ext uri="{FF2B5EF4-FFF2-40B4-BE49-F238E27FC236}">
                <a16:creationId xmlns:a16="http://schemas.microsoft.com/office/drawing/2014/main" id="{050EC37C-1CDE-45EB-9048-9CBE40F78279}"/>
              </a:ext>
            </a:extLst>
          </p:cNvPr>
          <p:cNvSpPr>
            <a:spLocks noGrp="1"/>
          </p:cNvSpPr>
          <p:nvPr>
            <p:ph idx="1"/>
          </p:nvPr>
        </p:nvSpPr>
        <p:spPr/>
        <p:txBody>
          <a:bodyPr/>
          <a:lstStyle/>
          <a:p>
            <a:pPr marL="0" indent="0">
              <a:buNone/>
            </a:pPr>
            <a:r>
              <a:rPr lang="en-MY" dirty="0"/>
              <a:t>The bona-fide residence test is simple: The employee must maintain a foreign tax home for one full calendar year, January through December. The physical presence test is more complicated, but crucial for short-term assignments where the individual will not be in a foreign country for a full calendar year. This requires the expatriate to be overseas for 330 days during a consecutive 12-month period.</a:t>
            </a:r>
          </a:p>
        </p:txBody>
      </p:sp>
    </p:spTree>
    <p:extLst>
      <p:ext uri="{BB962C8B-B14F-4D97-AF65-F5344CB8AC3E}">
        <p14:creationId xmlns:p14="http://schemas.microsoft.com/office/powerpoint/2010/main" val="2354927400"/>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6715FD-72F8-4B86-BBD6-AB6F1B97BE4C}"/>
              </a:ext>
            </a:extLst>
          </p:cNvPr>
          <p:cNvSpPr>
            <a:spLocks noGrp="1"/>
          </p:cNvSpPr>
          <p:nvPr>
            <p:ph type="title"/>
          </p:nvPr>
        </p:nvSpPr>
        <p:spPr/>
        <p:txBody>
          <a:bodyPr/>
          <a:lstStyle/>
          <a:p>
            <a:r>
              <a:rPr lang="en-MY" dirty="0"/>
              <a:t>Poll Question # 3</a:t>
            </a:r>
          </a:p>
        </p:txBody>
      </p:sp>
      <p:sp>
        <p:nvSpPr>
          <p:cNvPr id="3" name="Content Placeholder 2">
            <a:extLst>
              <a:ext uri="{FF2B5EF4-FFF2-40B4-BE49-F238E27FC236}">
                <a16:creationId xmlns:a16="http://schemas.microsoft.com/office/drawing/2014/main" id="{120A770F-57AD-46D1-94D9-9510B5C743AE}"/>
              </a:ext>
            </a:extLst>
          </p:cNvPr>
          <p:cNvSpPr>
            <a:spLocks noGrp="1"/>
          </p:cNvSpPr>
          <p:nvPr>
            <p:ph idx="1"/>
          </p:nvPr>
        </p:nvSpPr>
        <p:spPr/>
        <p:txBody>
          <a:bodyPr/>
          <a:lstStyle/>
          <a:p>
            <a:pPr marL="0" indent="0">
              <a:buNone/>
            </a:pPr>
            <a:r>
              <a:rPr lang="en-MY" dirty="0"/>
              <a:t>This exchange rate theory is popular as it takes into account local wage for the average worker and is less focussed on national exchange rates. It is available to a common specification in over 120 countries around the world</a:t>
            </a:r>
          </a:p>
          <a:p>
            <a:pPr marL="514350" indent="-514350">
              <a:buFont typeface="+mj-lt"/>
              <a:buAutoNum type="alphaUcPeriod"/>
            </a:pPr>
            <a:r>
              <a:rPr lang="en-MY" dirty="0"/>
              <a:t>Balance of payments approach	</a:t>
            </a:r>
          </a:p>
          <a:p>
            <a:pPr marL="514350" indent="-514350">
              <a:buFont typeface="+mj-lt"/>
              <a:buAutoNum type="alphaUcPeriod"/>
            </a:pPr>
            <a:r>
              <a:rPr lang="en-MY" dirty="0"/>
              <a:t>Big Mac Index	</a:t>
            </a:r>
          </a:p>
          <a:p>
            <a:pPr marL="514350" indent="-514350">
              <a:buFont typeface="+mj-lt"/>
              <a:buAutoNum type="alphaUcPeriod"/>
            </a:pPr>
            <a:r>
              <a:rPr lang="en-MY" dirty="0"/>
              <a:t>PPP	</a:t>
            </a:r>
          </a:p>
          <a:p>
            <a:pPr marL="514350" indent="-514350">
              <a:buFont typeface="+mj-lt"/>
              <a:buAutoNum type="alphaUcPeriod"/>
            </a:pPr>
            <a:r>
              <a:rPr lang="en-MY" dirty="0"/>
              <a:t>Post Keynesian Exchange Rate Theory</a:t>
            </a:r>
          </a:p>
          <a:p>
            <a:pPr marL="514350" indent="-514350">
              <a:buFont typeface="+mj-lt"/>
              <a:buAutoNum type="alphaUcPeriod"/>
            </a:pPr>
            <a:endParaRPr lang="en-MY" dirty="0"/>
          </a:p>
        </p:txBody>
      </p:sp>
    </p:spTree>
    <p:extLst>
      <p:ext uri="{BB962C8B-B14F-4D97-AF65-F5344CB8AC3E}">
        <p14:creationId xmlns:p14="http://schemas.microsoft.com/office/powerpoint/2010/main" val="2139995996"/>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466368-2787-47CC-AE5C-C65E63AAD634}"/>
              </a:ext>
            </a:extLst>
          </p:cNvPr>
          <p:cNvSpPr>
            <a:spLocks noGrp="1"/>
          </p:cNvSpPr>
          <p:nvPr>
            <p:ph type="title"/>
          </p:nvPr>
        </p:nvSpPr>
        <p:spPr/>
        <p:txBody>
          <a:bodyPr/>
          <a:lstStyle/>
          <a:p>
            <a:r>
              <a:rPr lang="en-MY" dirty="0"/>
              <a:t>Answer to Poll # 3</a:t>
            </a:r>
          </a:p>
        </p:txBody>
      </p:sp>
      <p:sp>
        <p:nvSpPr>
          <p:cNvPr id="3" name="Content Placeholder 2">
            <a:extLst>
              <a:ext uri="{FF2B5EF4-FFF2-40B4-BE49-F238E27FC236}">
                <a16:creationId xmlns:a16="http://schemas.microsoft.com/office/drawing/2014/main" id="{0EF5FFA9-A756-4D5F-8195-1E79581767F6}"/>
              </a:ext>
            </a:extLst>
          </p:cNvPr>
          <p:cNvSpPr>
            <a:spLocks noGrp="1"/>
          </p:cNvSpPr>
          <p:nvPr>
            <p:ph idx="1"/>
          </p:nvPr>
        </p:nvSpPr>
        <p:spPr/>
        <p:txBody>
          <a:bodyPr/>
          <a:lstStyle/>
          <a:p>
            <a:r>
              <a:rPr lang="en-MY" dirty="0"/>
              <a:t>Option B</a:t>
            </a:r>
          </a:p>
        </p:txBody>
      </p:sp>
    </p:spTree>
    <p:extLst>
      <p:ext uri="{BB962C8B-B14F-4D97-AF65-F5344CB8AC3E}">
        <p14:creationId xmlns:p14="http://schemas.microsoft.com/office/powerpoint/2010/main" val="1135917068"/>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a:extLst>
              <a:ext uri="{FF2B5EF4-FFF2-40B4-BE49-F238E27FC236}">
                <a16:creationId xmlns:a16="http://schemas.microsoft.com/office/drawing/2014/main" id="{6E484E89-3E8A-40D4-BF77-F38EBE167C76}"/>
              </a:ext>
            </a:extLst>
          </p:cNvPr>
          <p:cNvGraphicFramePr>
            <a:graphicFrameLocks noGrp="1"/>
          </p:cNvGraphicFramePr>
          <p:nvPr>
            <p:ph idx="1"/>
          </p:nvPr>
        </p:nvGraphicFramePr>
        <p:xfrm>
          <a:off x="683568" y="238336"/>
          <a:ext cx="7992888" cy="585496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79001889"/>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42FE7BE-A54D-402E-9496-42D29F50B6C6}"/>
              </a:ext>
            </a:extLst>
          </p:cNvPr>
          <p:cNvSpPr>
            <a:spLocks noGrp="1"/>
          </p:cNvSpPr>
          <p:nvPr>
            <p:ph type="title"/>
          </p:nvPr>
        </p:nvSpPr>
        <p:spPr/>
        <p:txBody>
          <a:bodyPr/>
          <a:lstStyle/>
          <a:p>
            <a:r>
              <a:rPr lang="en-MY" sz="4000" dirty="0"/>
              <a:t>Approaches of Expat Compensation</a:t>
            </a:r>
          </a:p>
        </p:txBody>
      </p:sp>
      <p:sp>
        <p:nvSpPr>
          <p:cNvPr id="3" name="Content Placeholder 2">
            <a:extLst>
              <a:ext uri="{FF2B5EF4-FFF2-40B4-BE49-F238E27FC236}">
                <a16:creationId xmlns:a16="http://schemas.microsoft.com/office/drawing/2014/main" id="{4C395DCF-3A0C-4782-ABDA-CD4E53332FF4}"/>
              </a:ext>
            </a:extLst>
          </p:cNvPr>
          <p:cNvSpPr>
            <a:spLocks noGrp="1"/>
          </p:cNvSpPr>
          <p:nvPr>
            <p:ph idx="1"/>
          </p:nvPr>
        </p:nvSpPr>
        <p:spPr>
          <a:xfrm>
            <a:off x="683568" y="1600200"/>
            <a:ext cx="8280920" cy="4530725"/>
          </a:xfrm>
        </p:spPr>
        <p:txBody>
          <a:bodyPr/>
          <a:lstStyle/>
          <a:p>
            <a:r>
              <a:rPr lang="en-MY" sz="2400" b="1" dirty="0"/>
              <a:t>Host-country approach </a:t>
            </a:r>
            <a:r>
              <a:rPr lang="en-MY" sz="2400" dirty="0"/>
              <a:t>: The main intention of this approach is to fit the expatriate into the assignment location salary structure</a:t>
            </a:r>
          </a:p>
          <a:p>
            <a:r>
              <a:rPr lang="en-MY" sz="2400" b="1" dirty="0"/>
              <a:t>Global approach</a:t>
            </a:r>
            <a:r>
              <a:rPr lang="en-MY" sz="2400" dirty="0"/>
              <a:t>: The intention is to pay on an international scale, with allowances derived from that base. An international basket of goods would be used across all expatriates regardless of country of origin.</a:t>
            </a:r>
          </a:p>
          <a:p>
            <a:r>
              <a:rPr lang="en-MY" sz="2400" b="1" dirty="0"/>
              <a:t>Home-country approach: </a:t>
            </a:r>
            <a:r>
              <a:rPr lang="en-MY" sz="2400" dirty="0"/>
              <a:t>The idea of this approach is to provide the expatriate with equivalent purchasing power abroad in order to maintain his/her standard of living in his/her home country. This is consistent with the so -called balance sheet approach</a:t>
            </a:r>
          </a:p>
        </p:txBody>
      </p:sp>
    </p:spTree>
    <p:extLst>
      <p:ext uri="{BB962C8B-B14F-4D97-AF65-F5344CB8AC3E}">
        <p14:creationId xmlns:p14="http://schemas.microsoft.com/office/powerpoint/2010/main" val="1281411340"/>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93756B-83EA-4322-BF65-92DCABE02F53}"/>
              </a:ext>
            </a:extLst>
          </p:cNvPr>
          <p:cNvSpPr>
            <a:spLocks noGrp="1"/>
          </p:cNvSpPr>
          <p:nvPr>
            <p:ph type="title"/>
          </p:nvPr>
        </p:nvSpPr>
        <p:spPr/>
        <p:txBody>
          <a:bodyPr/>
          <a:lstStyle/>
          <a:p>
            <a:r>
              <a:rPr lang="en-MY" dirty="0"/>
              <a:t>Balance Sheet Approach</a:t>
            </a:r>
          </a:p>
        </p:txBody>
      </p:sp>
      <p:sp>
        <p:nvSpPr>
          <p:cNvPr id="3" name="Content Placeholder 2">
            <a:extLst>
              <a:ext uri="{FF2B5EF4-FFF2-40B4-BE49-F238E27FC236}">
                <a16:creationId xmlns:a16="http://schemas.microsoft.com/office/drawing/2014/main" id="{839C2EFC-F07D-4475-BD84-C42889C5E61A}"/>
              </a:ext>
            </a:extLst>
          </p:cNvPr>
          <p:cNvSpPr>
            <a:spLocks noGrp="1"/>
          </p:cNvSpPr>
          <p:nvPr>
            <p:ph idx="1"/>
          </p:nvPr>
        </p:nvSpPr>
        <p:spPr/>
        <p:txBody>
          <a:bodyPr/>
          <a:lstStyle/>
          <a:p>
            <a:pPr marL="0" indent="0">
              <a:buNone/>
            </a:pPr>
            <a:r>
              <a:rPr lang="en-MY" dirty="0"/>
              <a:t>This home country based approach equalizes purchasing power across countries so employees can enjoy the same living standard in their foreign posting that they enjoyed at home. In addition, the approach provides financial incentives to offset qualitative differences between assignment locations.</a:t>
            </a:r>
          </a:p>
        </p:txBody>
      </p:sp>
    </p:spTree>
    <p:extLst>
      <p:ext uri="{BB962C8B-B14F-4D97-AF65-F5344CB8AC3E}">
        <p14:creationId xmlns:p14="http://schemas.microsoft.com/office/powerpoint/2010/main" val="3575216538"/>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4462F9-947B-4E45-A098-3A2C4DEE1D0E}"/>
              </a:ext>
            </a:extLst>
          </p:cNvPr>
          <p:cNvSpPr>
            <a:spLocks noGrp="1"/>
          </p:cNvSpPr>
          <p:nvPr>
            <p:ph type="title"/>
          </p:nvPr>
        </p:nvSpPr>
        <p:spPr/>
        <p:txBody>
          <a:bodyPr/>
          <a:lstStyle/>
          <a:p>
            <a:r>
              <a:rPr lang="en-MY" dirty="0"/>
              <a:t>Balance Sheet Approach</a:t>
            </a:r>
          </a:p>
        </p:txBody>
      </p:sp>
      <p:pic>
        <p:nvPicPr>
          <p:cNvPr id="5" name="Picture 4">
            <a:extLst>
              <a:ext uri="{FF2B5EF4-FFF2-40B4-BE49-F238E27FC236}">
                <a16:creationId xmlns:a16="http://schemas.microsoft.com/office/drawing/2014/main" id="{B540E9EA-1A54-4A14-BBE2-523A10497530}"/>
              </a:ext>
            </a:extLst>
          </p:cNvPr>
          <p:cNvPicPr>
            <a:picLocks noChangeAspect="1"/>
          </p:cNvPicPr>
          <p:nvPr/>
        </p:nvPicPr>
        <p:blipFill>
          <a:blip r:embed="rId2"/>
          <a:stretch>
            <a:fillRect/>
          </a:stretch>
        </p:blipFill>
        <p:spPr>
          <a:xfrm>
            <a:off x="1628775" y="1679043"/>
            <a:ext cx="5886450" cy="5153025"/>
          </a:xfrm>
          <a:prstGeom prst="rect">
            <a:avLst/>
          </a:prstGeom>
        </p:spPr>
      </p:pic>
    </p:spTree>
    <p:extLst>
      <p:ext uri="{BB962C8B-B14F-4D97-AF65-F5344CB8AC3E}">
        <p14:creationId xmlns:p14="http://schemas.microsoft.com/office/powerpoint/2010/main" val="271112266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FD764A-8616-4F45-8A1C-C10517AB68D4}"/>
              </a:ext>
            </a:extLst>
          </p:cNvPr>
          <p:cNvSpPr>
            <a:spLocks noGrp="1"/>
          </p:cNvSpPr>
          <p:nvPr>
            <p:ph type="title"/>
          </p:nvPr>
        </p:nvSpPr>
        <p:spPr/>
        <p:txBody>
          <a:bodyPr/>
          <a:lstStyle/>
          <a:p>
            <a:r>
              <a:rPr lang="en-MY" dirty="0"/>
              <a:t>Evolution of Rewards</a:t>
            </a:r>
          </a:p>
        </p:txBody>
      </p:sp>
      <p:pic>
        <p:nvPicPr>
          <p:cNvPr id="5" name="Picture 4">
            <a:extLst>
              <a:ext uri="{FF2B5EF4-FFF2-40B4-BE49-F238E27FC236}">
                <a16:creationId xmlns:a16="http://schemas.microsoft.com/office/drawing/2014/main" id="{DCC3BF00-6A75-4099-B8FB-894D533B5668}"/>
              </a:ext>
            </a:extLst>
          </p:cNvPr>
          <p:cNvPicPr>
            <a:picLocks noChangeAspect="1"/>
          </p:cNvPicPr>
          <p:nvPr/>
        </p:nvPicPr>
        <p:blipFill>
          <a:blip r:embed="rId2"/>
          <a:stretch>
            <a:fillRect/>
          </a:stretch>
        </p:blipFill>
        <p:spPr>
          <a:xfrm>
            <a:off x="1115616" y="2060848"/>
            <a:ext cx="6370265" cy="4204878"/>
          </a:xfrm>
          <a:prstGeom prst="rect">
            <a:avLst/>
          </a:prstGeom>
        </p:spPr>
      </p:pic>
    </p:spTree>
    <p:extLst>
      <p:ext uri="{BB962C8B-B14F-4D97-AF65-F5344CB8AC3E}">
        <p14:creationId xmlns:p14="http://schemas.microsoft.com/office/powerpoint/2010/main" val="1133832101"/>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42FE7BE-A54D-402E-9496-42D29F50B6C6}"/>
              </a:ext>
            </a:extLst>
          </p:cNvPr>
          <p:cNvSpPr>
            <a:spLocks noGrp="1"/>
          </p:cNvSpPr>
          <p:nvPr>
            <p:ph type="title"/>
          </p:nvPr>
        </p:nvSpPr>
        <p:spPr>
          <a:xfrm>
            <a:off x="914400" y="277813"/>
            <a:ext cx="8050088" cy="1143000"/>
          </a:xfrm>
        </p:spPr>
        <p:txBody>
          <a:bodyPr/>
          <a:lstStyle/>
          <a:p>
            <a:r>
              <a:rPr lang="en-MY" dirty="0"/>
              <a:t>Localization (Going Rate) approach</a:t>
            </a:r>
          </a:p>
        </p:txBody>
      </p:sp>
      <p:sp>
        <p:nvSpPr>
          <p:cNvPr id="3" name="Content Placeholder 2">
            <a:extLst>
              <a:ext uri="{FF2B5EF4-FFF2-40B4-BE49-F238E27FC236}">
                <a16:creationId xmlns:a16="http://schemas.microsoft.com/office/drawing/2014/main" id="{4C395DCF-3A0C-4782-ABDA-CD4E53332FF4}"/>
              </a:ext>
            </a:extLst>
          </p:cNvPr>
          <p:cNvSpPr>
            <a:spLocks noGrp="1"/>
          </p:cNvSpPr>
          <p:nvPr>
            <p:ph idx="1"/>
          </p:nvPr>
        </p:nvSpPr>
        <p:spPr/>
        <p:txBody>
          <a:bodyPr/>
          <a:lstStyle/>
          <a:p>
            <a:pPr marL="0" indent="0">
              <a:buNone/>
            </a:pPr>
            <a:r>
              <a:rPr lang="en-MY" dirty="0"/>
              <a:t>Localization is an approach in which assignees are paid according to the salary levels, structure, and administration guidelines of the host location where they are being sent to, or are already living and working. Localization involves the removal or absence of an assignee’s “expatriate” status from a policy standpoint, including benefits and allowances.</a:t>
            </a:r>
          </a:p>
        </p:txBody>
      </p:sp>
    </p:spTree>
    <p:extLst>
      <p:ext uri="{BB962C8B-B14F-4D97-AF65-F5344CB8AC3E}">
        <p14:creationId xmlns:p14="http://schemas.microsoft.com/office/powerpoint/2010/main" val="2168055763"/>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93756B-83EA-4322-BF65-92DCABE02F53}"/>
              </a:ext>
            </a:extLst>
          </p:cNvPr>
          <p:cNvSpPr>
            <a:spLocks noGrp="1"/>
          </p:cNvSpPr>
          <p:nvPr>
            <p:ph type="title"/>
          </p:nvPr>
        </p:nvSpPr>
        <p:spPr/>
        <p:txBody>
          <a:bodyPr/>
          <a:lstStyle/>
          <a:p>
            <a:r>
              <a:rPr lang="en-MY" dirty="0"/>
              <a:t>Key Differences</a:t>
            </a:r>
          </a:p>
        </p:txBody>
      </p:sp>
      <p:pic>
        <p:nvPicPr>
          <p:cNvPr id="5" name="Picture 4">
            <a:extLst>
              <a:ext uri="{FF2B5EF4-FFF2-40B4-BE49-F238E27FC236}">
                <a16:creationId xmlns:a16="http://schemas.microsoft.com/office/drawing/2014/main" id="{F539AC8A-BB89-40AE-8995-7253D11A6D9E}"/>
              </a:ext>
            </a:extLst>
          </p:cNvPr>
          <p:cNvPicPr>
            <a:picLocks noChangeAspect="1"/>
          </p:cNvPicPr>
          <p:nvPr/>
        </p:nvPicPr>
        <p:blipFill>
          <a:blip r:embed="rId2"/>
          <a:stretch>
            <a:fillRect/>
          </a:stretch>
        </p:blipFill>
        <p:spPr>
          <a:xfrm>
            <a:off x="385860" y="1846058"/>
            <a:ext cx="8372279" cy="3165884"/>
          </a:xfrm>
          <a:prstGeom prst="rect">
            <a:avLst/>
          </a:prstGeom>
        </p:spPr>
      </p:pic>
    </p:spTree>
    <p:extLst>
      <p:ext uri="{BB962C8B-B14F-4D97-AF65-F5344CB8AC3E}">
        <p14:creationId xmlns:p14="http://schemas.microsoft.com/office/powerpoint/2010/main" val="3644664168"/>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4462F9-947B-4E45-A098-3A2C4DEE1D0E}"/>
              </a:ext>
            </a:extLst>
          </p:cNvPr>
          <p:cNvSpPr>
            <a:spLocks noGrp="1"/>
          </p:cNvSpPr>
          <p:nvPr>
            <p:ph type="title"/>
          </p:nvPr>
        </p:nvSpPr>
        <p:spPr/>
        <p:txBody>
          <a:bodyPr/>
          <a:lstStyle/>
          <a:p>
            <a:r>
              <a:rPr lang="en-MY" dirty="0"/>
              <a:t>Local-Plus Approach</a:t>
            </a:r>
          </a:p>
        </p:txBody>
      </p:sp>
      <p:sp>
        <p:nvSpPr>
          <p:cNvPr id="3" name="Content Placeholder 2">
            <a:extLst>
              <a:ext uri="{FF2B5EF4-FFF2-40B4-BE49-F238E27FC236}">
                <a16:creationId xmlns:a16="http://schemas.microsoft.com/office/drawing/2014/main" id="{BF44F86A-8F74-4970-BCEE-3A50A2EEB823}"/>
              </a:ext>
            </a:extLst>
          </p:cNvPr>
          <p:cNvSpPr>
            <a:spLocks noGrp="1"/>
          </p:cNvSpPr>
          <p:nvPr>
            <p:ph idx="1"/>
          </p:nvPr>
        </p:nvSpPr>
        <p:spPr/>
        <p:txBody>
          <a:bodyPr/>
          <a:lstStyle/>
          <a:p>
            <a:pPr marL="0" indent="0">
              <a:buNone/>
            </a:pPr>
            <a:r>
              <a:rPr lang="en-MY" dirty="0"/>
              <a:t>Local-plus is an approach in which expatriate employees are paid according to the salary levels, structure, and administration guidelines of the host location, as well as being provided, in recognition of the employee ’s foreign status, with special expatriate benefits such as transportation, housing, and the costs of dependents ’ education. It</a:t>
            </a:r>
          </a:p>
        </p:txBody>
      </p:sp>
    </p:spTree>
    <p:extLst>
      <p:ext uri="{BB962C8B-B14F-4D97-AF65-F5344CB8AC3E}">
        <p14:creationId xmlns:p14="http://schemas.microsoft.com/office/powerpoint/2010/main" val="285869125"/>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42FE7BE-A54D-402E-9496-42D29F50B6C6}"/>
              </a:ext>
            </a:extLst>
          </p:cNvPr>
          <p:cNvSpPr>
            <a:spLocks noGrp="1"/>
          </p:cNvSpPr>
          <p:nvPr>
            <p:ph type="title"/>
          </p:nvPr>
        </p:nvSpPr>
        <p:spPr/>
        <p:txBody>
          <a:bodyPr/>
          <a:lstStyle/>
          <a:p>
            <a:r>
              <a:rPr lang="en-MY" dirty="0"/>
              <a:t>Net-to-net Approach</a:t>
            </a:r>
          </a:p>
        </p:txBody>
      </p:sp>
      <p:sp>
        <p:nvSpPr>
          <p:cNvPr id="3" name="Content Placeholder 2">
            <a:extLst>
              <a:ext uri="{FF2B5EF4-FFF2-40B4-BE49-F238E27FC236}">
                <a16:creationId xmlns:a16="http://schemas.microsoft.com/office/drawing/2014/main" id="{4C395DCF-3A0C-4782-ABDA-CD4E53332FF4}"/>
              </a:ext>
            </a:extLst>
          </p:cNvPr>
          <p:cNvSpPr>
            <a:spLocks noGrp="1"/>
          </p:cNvSpPr>
          <p:nvPr>
            <p:ph idx="1"/>
          </p:nvPr>
        </p:nvSpPr>
        <p:spPr/>
        <p:txBody>
          <a:bodyPr/>
          <a:lstStyle/>
          <a:p>
            <a:pPr marL="0" indent="0">
              <a:buNone/>
            </a:pPr>
            <a:r>
              <a:rPr lang="en-MY" dirty="0"/>
              <a:t>Integrates employees who make a permanent or indefinite move into local pay programs, adjusting home-country net pay for any cost-of-living difference, then grossing up for local taxes and housing. This approach is best used for integrating assignees into local pay programs when the relocation is permanent or for an indefinite period.</a:t>
            </a:r>
          </a:p>
        </p:txBody>
      </p:sp>
    </p:spTree>
    <p:extLst>
      <p:ext uri="{BB962C8B-B14F-4D97-AF65-F5344CB8AC3E}">
        <p14:creationId xmlns:p14="http://schemas.microsoft.com/office/powerpoint/2010/main" val="724034981"/>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93756B-83EA-4322-BF65-92DCABE02F53}"/>
              </a:ext>
            </a:extLst>
          </p:cNvPr>
          <p:cNvSpPr>
            <a:spLocks noGrp="1"/>
          </p:cNvSpPr>
          <p:nvPr>
            <p:ph type="title"/>
          </p:nvPr>
        </p:nvSpPr>
        <p:spPr/>
        <p:txBody>
          <a:bodyPr/>
          <a:lstStyle/>
          <a:p>
            <a:r>
              <a:rPr lang="en-MY" dirty="0"/>
              <a:t>Cost of Living Allowance (COLA)</a:t>
            </a:r>
          </a:p>
        </p:txBody>
      </p:sp>
      <p:sp>
        <p:nvSpPr>
          <p:cNvPr id="3" name="Content Placeholder 2">
            <a:extLst>
              <a:ext uri="{FF2B5EF4-FFF2-40B4-BE49-F238E27FC236}">
                <a16:creationId xmlns:a16="http://schemas.microsoft.com/office/drawing/2014/main" id="{839C2EFC-F07D-4475-BD84-C42889C5E61A}"/>
              </a:ext>
            </a:extLst>
          </p:cNvPr>
          <p:cNvSpPr>
            <a:spLocks noGrp="1"/>
          </p:cNvSpPr>
          <p:nvPr>
            <p:ph idx="1"/>
          </p:nvPr>
        </p:nvSpPr>
        <p:spPr/>
        <p:txBody>
          <a:bodyPr/>
          <a:lstStyle/>
          <a:p>
            <a:pPr marL="0" indent="0">
              <a:buNone/>
            </a:pPr>
            <a:r>
              <a:rPr lang="en-MY" dirty="0"/>
              <a:t>The purpose of the COLA is to enable expatriates to maintain as closely as possible the same standard of living in the foreign assignment that he or she would </a:t>
            </a:r>
            <a:r>
              <a:rPr lang="en-MY"/>
              <a:t>have had </a:t>
            </a:r>
            <a:r>
              <a:rPr lang="en-MY" dirty="0"/>
              <a:t>at home (or better, if coming from a low-cost-of-living city or country). The COLA is determined by calculating the costs for typical goods and services in the home location as well as in the foreign location and adjusting accordingly.</a:t>
            </a:r>
          </a:p>
        </p:txBody>
      </p:sp>
    </p:spTree>
    <p:extLst>
      <p:ext uri="{BB962C8B-B14F-4D97-AF65-F5344CB8AC3E}">
        <p14:creationId xmlns:p14="http://schemas.microsoft.com/office/powerpoint/2010/main" val="2396858849"/>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a:extLst>
              <a:ext uri="{FF2B5EF4-FFF2-40B4-BE49-F238E27FC236}">
                <a16:creationId xmlns:a16="http://schemas.microsoft.com/office/drawing/2014/main" id="{6E484E89-3E8A-40D4-BF77-F38EBE167C76}"/>
              </a:ext>
            </a:extLst>
          </p:cNvPr>
          <p:cNvGraphicFramePr>
            <a:graphicFrameLocks noGrp="1"/>
          </p:cNvGraphicFramePr>
          <p:nvPr>
            <p:ph idx="1"/>
          </p:nvPr>
        </p:nvGraphicFramePr>
        <p:xfrm>
          <a:off x="683568" y="238336"/>
          <a:ext cx="7992888" cy="585496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644621191"/>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4462F9-947B-4E45-A098-3A2C4DEE1D0E}"/>
              </a:ext>
            </a:extLst>
          </p:cNvPr>
          <p:cNvSpPr>
            <a:spLocks noGrp="1"/>
          </p:cNvSpPr>
          <p:nvPr>
            <p:ph type="title"/>
          </p:nvPr>
        </p:nvSpPr>
        <p:spPr/>
        <p:txBody>
          <a:bodyPr/>
          <a:lstStyle/>
          <a:p>
            <a:r>
              <a:rPr lang="en-MY" dirty="0"/>
              <a:t>Tax Reimbursement Approaches</a:t>
            </a:r>
          </a:p>
        </p:txBody>
      </p:sp>
      <p:pic>
        <p:nvPicPr>
          <p:cNvPr id="5" name="Picture 4">
            <a:extLst>
              <a:ext uri="{FF2B5EF4-FFF2-40B4-BE49-F238E27FC236}">
                <a16:creationId xmlns:a16="http://schemas.microsoft.com/office/drawing/2014/main" id="{67B15ECB-4D33-4A8B-BCB9-54D1F83A276B}"/>
              </a:ext>
            </a:extLst>
          </p:cNvPr>
          <p:cNvPicPr>
            <a:picLocks noChangeAspect="1"/>
          </p:cNvPicPr>
          <p:nvPr/>
        </p:nvPicPr>
        <p:blipFill>
          <a:blip r:embed="rId2"/>
          <a:stretch>
            <a:fillRect/>
          </a:stretch>
        </p:blipFill>
        <p:spPr>
          <a:xfrm>
            <a:off x="1259632" y="1772816"/>
            <a:ext cx="6696744" cy="4412396"/>
          </a:xfrm>
          <a:prstGeom prst="rect">
            <a:avLst/>
          </a:prstGeom>
        </p:spPr>
      </p:pic>
    </p:spTree>
    <p:extLst>
      <p:ext uri="{BB962C8B-B14F-4D97-AF65-F5344CB8AC3E}">
        <p14:creationId xmlns:p14="http://schemas.microsoft.com/office/powerpoint/2010/main" val="3045470926"/>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2CAEB0-AEE4-4674-BA5C-653BCE33610E}"/>
              </a:ext>
            </a:extLst>
          </p:cNvPr>
          <p:cNvSpPr>
            <a:spLocks noGrp="1"/>
          </p:cNvSpPr>
          <p:nvPr>
            <p:ph type="title"/>
          </p:nvPr>
        </p:nvSpPr>
        <p:spPr/>
        <p:txBody>
          <a:bodyPr/>
          <a:lstStyle/>
          <a:p>
            <a:r>
              <a:rPr lang="en-MY" dirty="0"/>
              <a:t>Laissez Faire</a:t>
            </a:r>
          </a:p>
        </p:txBody>
      </p:sp>
      <p:sp>
        <p:nvSpPr>
          <p:cNvPr id="3" name="Content Placeholder 2">
            <a:extLst>
              <a:ext uri="{FF2B5EF4-FFF2-40B4-BE49-F238E27FC236}">
                <a16:creationId xmlns:a16="http://schemas.microsoft.com/office/drawing/2014/main" id="{38019DB9-30DD-421F-BC36-D94E70344109}"/>
              </a:ext>
            </a:extLst>
          </p:cNvPr>
          <p:cNvSpPr>
            <a:spLocks noGrp="1"/>
          </p:cNvSpPr>
          <p:nvPr>
            <p:ph idx="1"/>
          </p:nvPr>
        </p:nvSpPr>
        <p:spPr>
          <a:xfrm>
            <a:off x="914400" y="1600200"/>
            <a:ext cx="7906072" cy="4979987"/>
          </a:xfrm>
        </p:spPr>
        <p:txBody>
          <a:bodyPr/>
          <a:lstStyle/>
          <a:p>
            <a:pPr marL="0" indent="0">
              <a:buNone/>
            </a:pPr>
            <a:r>
              <a:rPr lang="en-MY" dirty="0"/>
              <a:t>This method places the entire responsibility on the assignee for calculating and paying income taxes related to both their home country and assignment location.</a:t>
            </a:r>
          </a:p>
          <a:p>
            <a:pPr marL="0" indent="0">
              <a:buNone/>
            </a:pPr>
            <a:endParaRPr lang="en-MY" dirty="0"/>
          </a:p>
          <a:p>
            <a:pPr marL="0" indent="0">
              <a:buNone/>
            </a:pPr>
            <a:r>
              <a:rPr lang="en-MY" dirty="0"/>
              <a:t>In this approach, the organization is not actively involved in managing home or host taxes. Essentially, the employee is responsible for any taxes incurred. However, often the employer increases the assignee's compensation to cover the additional tax expense</a:t>
            </a:r>
          </a:p>
        </p:txBody>
      </p:sp>
    </p:spTree>
    <p:extLst>
      <p:ext uri="{BB962C8B-B14F-4D97-AF65-F5344CB8AC3E}">
        <p14:creationId xmlns:p14="http://schemas.microsoft.com/office/powerpoint/2010/main" val="3968764670"/>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15B347-1F4A-46A2-836F-402C4CFDC9E1}"/>
              </a:ext>
            </a:extLst>
          </p:cNvPr>
          <p:cNvSpPr>
            <a:spLocks noGrp="1"/>
          </p:cNvSpPr>
          <p:nvPr>
            <p:ph type="title"/>
          </p:nvPr>
        </p:nvSpPr>
        <p:spPr/>
        <p:txBody>
          <a:bodyPr/>
          <a:lstStyle/>
          <a:p>
            <a:r>
              <a:rPr lang="en-MY" dirty="0"/>
              <a:t>Ad Hoc</a:t>
            </a:r>
          </a:p>
        </p:txBody>
      </p:sp>
      <p:sp>
        <p:nvSpPr>
          <p:cNvPr id="3" name="Content Placeholder 2">
            <a:extLst>
              <a:ext uri="{FF2B5EF4-FFF2-40B4-BE49-F238E27FC236}">
                <a16:creationId xmlns:a16="http://schemas.microsoft.com/office/drawing/2014/main" id="{72794E62-1DC7-49A2-A479-A79BB09DD6D0}"/>
              </a:ext>
            </a:extLst>
          </p:cNvPr>
          <p:cNvSpPr>
            <a:spLocks noGrp="1"/>
          </p:cNvSpPr>
          <p:nvPr>
            <p:ph idx="1"/>
          </p:nvPr>
        </p:nvSpPr>
        <p:spPr>
          <a:xfrm>
            <a:off x="914400" y="1600200"/>
            <a:ext cx="7978080" cy="5069160"/>
          </a:xfrm>
        </p:spPr>
        <p:txBody>
          <a:bodyPr/>
          <a:lstStyle/>
          <a:p>
            <a:pPr marL="0" indent="0">
              <a:buNone/>
            </a:pPr>
            <a:r>
              <a:rPr lang="en-MY" sz="2400" dirty="0"/>
              <a:t>When a company has relatively few expatriates in the same location (or no clear destination pattern), either because it is just beginning its international assignment program or by design, it often has no formal tax policy. Management handles each expatriate’s tax situation on a case-by-case basis, allowing the possibility for inequitable and inconsistent treatment of expatriate tax. </a:t>
            </a:r>
          </a:p>
          <a:p>
            <a:pPr marL="0" indent="0">
              <a:buNone/>
            </a:pPr>
            <a:endParaRPr lang="en-MY" sz="2400" dirty="0"/>
          </a:p>
          <a:p>
            <a:pPr marL="0" indent="0">
              <a:buNone/>
            </a:pPr>
            <a:r>
              <a:rPr lang="en-MY" sz="2400" dirty="0"/>
              <a:t>Essentially, each international employee negotiates his or her own deal with the organization. This approach may work for a small international workforce, but as the international program grows, the negotiation process can become cumbersome</a:t>
            </a:r>
          </a:p>
        </p:txBody>
      </p:sp>
    </p:spTree>
    <p:extLst>
      <p:ext uri="{BB962C8B-B14F-4D97-AF65-F5344CB8AC3E}">
        <p14:creationId xmlns:p14="http://schemas.microsoft.com/office/powerpoint/2010/main" val="2710540049"/>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AFEE8E9-0175-44B8-827E-F3844A08A56B}"/>
              </a:ext>
            </a:extLst>
          </p:cNvPr>
          <p:cNvSpPr>
            <a:spLocks noGrp="1"/>
          </p:cNvSpPr>
          <p:nvPr>
            <p:ph type="title"/>
          </p:nvPr>
        </p:nvSpPr>
        <p:spPr/>
        <p:txBody>
          <a:bodyPr/>
          <a:lstStyle/>
          <a:p>
            <a:r>
              <a:rPr lang="en-MY" dirty="0"/>
              <a:t>Tax Protection</a:t>
            </a:r>
          </a:p>
        </p:txBody>
      </p:sp>
      <p:sp>
        <p:nvSpPr>
          <p:cNvPr id="3" name="Content Placeholder 2">
            <a:extLst>
              <a:ext uri="{FF2B5EF4-FFF2-40B4-BE49-F238E27FC236}">
                <a16:creationId xmlns:a16="http://schemas.microsoft.com/office/drawing/2014/main" id="{D111EC4B-44D9-4046-8F15-AEC1D77765D7}"/>
              </a:ext>
            </a:extLst>
          </p:cNvPr>
          <p:cNvSpPr>
            <a:spLocks noGrp="1"/>
          </p:cNvSpPr>
          <p:nvPr>
            <p:ph idx="1"/>
          </p:nvPr>
        </p:nvSpPr>
        <p:spPr/>
        <p:txBody>
          <a:bodyPr/>
          <a:lstStyle/>
          <a:p>
            <a:pPr marL="0" indent="0">
              <a:buNone/>
            </a:pPr>
            <a:r>
              <a:rPr lang="en-MY" dirty="0"/>
              <a:t>In the tax protection approach, the organization figures the assignee's hypothetical income tax and compares it with actual taxes paid. At the end of a year, the organization reimburses any disparity. If the employee pays less in taxes than he or she would have paid in the home country, the assignee keeps the difference. A disadvantage of this program is that it can create inequities between assignees in </a:t>
            </a:r>
            <a:r>
              <a:rPr lang="en-MY" dirty="0" err="1"/>
              <a:t>lowtax</a:t>
            </a:r>
            <a:r>
              <a:rPr lang="en-MY" dirty="0"/>
              <a:t> countries and those in high-tax countries</a:t>
            </a:r>
          </a:p>
        </p:txBody>
      </p:sp>
    </p:spTree>
    <p:extLst>
      <p:ext uri="{BB962C8B-B14F-4D97-AF65-F5344CB8AC3E}">
        <p14:creationId xmlns:p14="http://schemas.microsoft.com/office/powerpoint/2010/main" val="428083956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93756B-83EA-4322-BF65-92DCABE02F53}"/>
              </a:ext>
            </a:extLst>
          </p:cNvPr>
          <p:cNvSpPr>
            <a:spLocks noGrp="1"/>
          </p:cNvSpPr>
          <p:nvPr>
            <p:ph type="title"/>
          </p:nvPr>
        </p:nvSpPr>
        <p:spPr/>
        <p:txBody>
          <a:bodyPr/>
          <a:lstStyle/>
          <a:p>
            <a:r>
              <a:rPr lang="en-MY" dirty="0"/>
              <a:t>Total Rewards </a:t>
            </a:r>
          </a:p>
        </p:txBody>
      </p:sp>
      <p:sp>
        <p:nvSpPr>
          <p:cNvPr id="4" name="TextBox 3">
            <a:extLst>
              <a:ext uri="{FF2B5EF4-FFF2-40B4-BE49-F238E27FC236}">
                <a16:creationId xmlns:a16="http://schemas.microsoft.com/office/drawing/2014/main" id="{4EB8FA20-781B-4E76-955E-5A75249A1BD0}"/>
              </a:ext>
            </a:extLst>
          </p:cNvPr>
          <p:cNvSpPr txBox="1"/>
          <p:nvPr/>
        </p:nvSpPr>
        <p:spPr>
          <a:xfrm>
            <a:off x="827584" y="2060848"/>
            <a:ext cx="7772400" cy="923330"/>
          </a:xfrm>
          <a:prstGeom prst="rect">
            <a:avLst/>
          </a:prstGeom>
          <a:noFill/>
        </p:spPr>
        <p:txBody>
          <a:bodyPr wrap="square" rtlCol="0">
            <a:spAutoFit/>
          </a:bodyPr>
          <a:lstStyle/>
          <a:p>
            <a:endParaRPr lang="en-MY" dirty="0"/>
          </a:p>
          <a:p>
            <a:endParaRPr lang="en-MY" dirty="0"/>
          </a:p>
          <a:p>
            <a:endParaRPr lang="en-MY" dirty="0"/>
          </a:p>
        </p:txBody>
      </p:sp>
      <p:sp>
        <p:nvSpPr>
          <p:cNvPr id="5" name="TextBox 4">
            <a:extLst>
              <a:ext uri="{FF2B5EF4-FFF2-40B4-BE49-F238E27FC236}">
                <a16:creationId xmlns:a16="http://schemas.microsoft.com/office/drawing/2014/main" id="{64039FB5-CF40-449C-ACED-74784FF8C1E8}"/>
              </a:ext>
            </a:extLst>
          </p:cNvPr>
          <p:cNvSpPr txBox="1"/>
          <p:nvPr/>
        </p:nvSpPr>
        <p:spPr>
          <a:xfrm>
            <a:off x="827584" y="1709642"/>
            <a:ext cx="7859216" cy="4832092"/>
          </a:xfrm>
          <a:prstGeom prst="rect">
            <a:avLst/>
          </a:prstGeom>
          <a:noFill/>
        </p:spPr>
        <p:txBody>
          <a:bodyPr wrap="square" rtlCol="0">
            <a:spAutoFit/>
          </a:bodyPr>
          <a:lstStyle/>
          <a:p>
            <a:r>
              <a:rPr lang="en-MY" sz="2800" dirty="0">
                <a:latin typeface="+mn-lt"/>
              </a:rPr>
              <a:t>Total Reward relates to all aspects of the employment offering, including the remuneration package (base pay, variable pay and benefits) as well as the intangible aspects of the psychological contract such as career development, employment security and working environment.</a:t>
            </a:r>
          </a:p>
          <a:p>
            <a:endParaRPr lang="en-MY" sz="2800" dirty="0">
              <a:latin typeface="+mn-lt"/>
            </a:endParaRPr>
          </a:p>
          <a:p>
            <a:r>
              <a:rPr lang="en-MY" sz="2800" dirty="0">
                <a:latin typeface="+mn-lt"/>
              </a:rPr>
              <a:t>Total rewards include everything the employee perceives to be of value resulting from the employment relationship ~ </a:t>
            </a:r>
            <a:r>
              <a:rPr lang="en-US" sz="2800" dirty="0" err="1">
                <a:latin typeface="+mn-lt"/>
              </a:rPr>
              <a:t>WorldatWork</a:t>
            </a:r>
            <a:endParaRPr lang="en-MY" sz="2800" dirty="0">
              <a:latin typeface="+mn-lt"/>
            </a:endParaRPr>
          </a:p>
        </p:txBody>
      </p:sp>
    </p:spTree>
    <p:extLst>
      <p:ext uri="{BB962C8B-B14F-4D97-AF65-F5344CB8AC3E}">
        <p14:creationId xmlns:p14="http://schemas.microsoft.com/office/powerpoint/2010/main" val="1560421067"/>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9C9C90A-D33F-4E77-8CEF-8351602BBD51}"/>
              </a:ext>
            </a:extLst>
          </p:cNvPr>
          <p:cNvSpPr>
            <a:spLocks noGrp="1"/>
          </p:cNvSpPr>
          <p:nvPr>
            <p:ph type="title"/>
          </p:nvPr>
        </p:nvSpPr>
        <p:spPr/>
        <p:txBody>
          <a:bodyPr/>
          <a:lstStyle/>
          <a:p>
            <a:r>
              <a:rPr lang="en-MY" dirty="0"/>
              <a:t>Tax Equalization (TEQ)</a:t>
            </a:r>
          </a:p>
        </p:txBody>
      </p:sp>
      <p:sp>
        <p:nvSpPr>
          <p:cNvPr id="3" name="Content Placeholder 2">
            <a:extLst>
              <a:ext uri="{FF2B5EF4-FFF2-40B4-BE49-F238E27FC236}">
                <a16:creationId xmlns:a16="http://schemas.microsoft.com/office/drawing/2014/main" id="{06E36A3F-C4A1-42D1-8091-93F8258D215F}"/>
              </a:ext>
            </a:extLst>
          </p:cNvPr>
          <p:cNvSpPr>
            <a:spLocks noGrp="1"/>
          </p:cNvSpPr>
          <p:nvPr>
            <p:ph idx="1"/>
          </p:nvPr>
        </p:nvSpPr>
        <p:spPr/>
        <p:txBody>
          <a:bodyPr/>
          <a:lstStyle/>
          <a:p>
            <a:pPr marL="0" indent="0">
              <a:buNone/>
            </a:pPr>
            <a:r>
              <a:rPr lang="en-MY" sz="2400" dirty="0"/>
              <a:t>In a tax equalization program (also known as tax balancing), a hypothetical tax is withheld from each pay check. All actual taxes are either paid by the employer or reimbursed by the employee if it is determined that the hypothetical tax was too low.</a:t>
            </a:r>
          </a:p>
          <a:p>
            <a:pPr marL="0" indent="0">
              <a:buNone/>
            </a:pPr>
            <a:endParaRPr lang="en-MY" sz="2400" dirty="0"/>
          </a:p>
          <a:p>
            <a:pPr marL="0" indent="0">
              <a:buNone/>
            </a:pPr>
            <a:r>
              <a:rPr lang="en-MY" sz="2400" dirty="0"/>
              <a:t>Under tax equalization, the hypothetical tax (which is subtracted from base salary and retained by the employer) approximates the amount that would be paid by their home country peers at a comparable salary level and family size.</a:t>
            </a:r>
          </a:p>
        </p:txBody>
      </p:sp>
    </p:spTree>
    <p:extLst>
      <p:ext uri="{BB962C8B-B14F-4D97-AF65-F5344CB8AC3E}">
        <p14:creationId xmlns:p14="http://schemas.microsoft.com/office/powerpoint/2010/main" val="2070045991"/>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42FE7BE-A54D-402E-9496-42D29F50B6C6}"/>
              </a:ext>
            </a:extLst>
          </p:cNvPr>
          <p:cNvSpPr>
            <a:spLocks noGrp="1"/>
          </p:cNvSpPr>
          <p:nvPr>
            <p:ph type="title"/>
          </p:nvPr>
        </p:nvSpPr>
        <p:spPr/>
        <p:txBody>
          <a:bodyPr/>
          <a:lstStyle/>
          <a:p>
            <a:r>
              <a:rPr lang="en-MY" dirty="0"/>
              <a:t>Other Tax approach</a:t>
            </a:r>
          </a:p>
        </p:txBody>
      </p:sp>
      <p:pic>
        <p:nvPicPr>
          <p:cNvPr id="5" name="Picture 4">
            <a:extLst>
              <a:ext uri="{FF2B5EF4-FFF2-40B4-BE49-F238E27FC236}">
                <a16:creationId xmlns:a16="http://schemas.microsoft.com/office/drawing/2014/main" id="{08D4D16C-5161-4D9E-8802-8E3B69894D55}"/>
              </a:ext>
            </a:extLst>
          </p:cNvPr>
          <p:cNvPicPr>
            <a:picLocks noChangeAspect="1"/>
          </p:cNvPicPr>
          <p:nvPr/>
        </p:nvPicPr>
        <p:blipFill>
          <a:blip r:embed="rId2"/>
          <a:stretch>
            <a:fillRect/>
          </a:stretch>
        </p:blipFill>
        <p:spPr>
          <a:xfrm>
            <a:off x="1483518" y="1628800"/>
            <a:ext cx="6634163" cy="4659836"/>
          </a:xfrm>
          <a:prstGeom prst="rect">
            <a:avLst/>
          </a:prstGeom>
        </p:spPr>
      </p:pic>
    </p:spTree>
    <p:extLst>
      <p:ext uri="{BB962C8B-B14F-4D97-AF65-F5344CB8AC3E}">
        <p14:creationId xmlns:p14="http://schemas.microsoft.com/office/powerpoint/2010/main" val="2657514864"/>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51C403-5B37-4548-93EC-24DFFA2E6DD8}"/>
              </a:ext>
            </a:extLst>
          </p:cNvPr>
          <p:cNvSpPr>
            <a:spLocks noGrp="1"/>
          </p:cNvSpPr>
          <p:nvPr>
            <p:ph type="title"/>
          </p:nvPr>
        </p:nvSpPr>
        <p:spPr/>
        <p:txBody>
          <a:bodyPr/>
          <a:lstStyle/>
          <a:p>
            <a:r>
              <a:rPr lang="en-MY" dirty="0"/>
              <a:t>Tax Localization</a:t>
            </a:r>
          </a:p>
        </p:txBody>
      </p:sp>
      <p:sp>
        <p:nvSpPr>
          <p:cNvPr id="3" name="Content Placeholder 2">
            <a:extLst>
              <a:ext uri="{FF2B5EF4-FFF2-40B4-BE49-F238E27FC236}">
                <a16:creationId xmlns:a16="http://schemas.microsoft.com/office/drawing/2014/main" id="{AB521155-E57F-46CA-A609-02CD273D4006}"/>
              </a:ext>
            </a:extLst>
          </p:cNvPr>
          <p:cNvSpPr>
            <a:spLocks noGrp="1"/>
          </p:cNvSpPr>
          <p:nvPr>
            <p:ph idx="1"/>
          </p:nvPr>
        </p:nvSpPr>
        <p:spPr/>
        <p:txBody>
          <a:bodyPr/>
          <a:lstStyle/>
          <a:p>
            <a:pPr marL="0" indent="0">
              <a:buNone/>
            </a:pPr>
            <a:r>
              <a:rPr lang="en-MY" dirty="0"/>
              <a:t>Tax Localisation is the least common approach. Under the localization approach, the expatriate employee is responsible for his or her own tax liabilities. Localization may result in significant tax burden on the employee. Additionally, most company ’s feel the expatriate will turn to the company for financial support in meeting these tax liabilities should this approach be utilized. Therefore, this approach is seldom utilized</a:t>
            </a:r>
          </a:p>
        </p:txBody>
      </p:sp>
    </p:spTree>
    <p:extLst>
      <p:ext uri="{BB962C8B-B14F-4D97-AF65-F5344CB8AC3E}">
        <p14:creationId xmlns:p14="http://schemas.microsoft.com/office/powerpoint/2010/main" val="4034523033"/>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a:extLst>
              <a:ext uri="{FF2B5EF4-FFF2-40B4-BE49-F238E27FC236}">
                <a16:creationId xmlns:a16="http://schemas.microsoft.com/office/drawing/2014/main" id="{6E484E89-3E8A-40D4-BF77-F38EBE167C76}"/>
              </a:ext>
            </a:extLst>
          </p:cNvPr>
          <p:cNvGraphicFramePr>
            <a:graphicFrameLocks noGrp="1"/>
          </p:cNvGraphicFramePr>
          <p:nvPr>
            <p:ph idx="1"/>
          </p:nvPr>
        </p:nvGraphicFramePr>
        <p:xfrm>
          <a:off x="683568" y="238336"/>
          <a:ext cx="7992888" cy="585496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489453887"/>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DD906E-A9E2-4D55-97D4-0A907E09E658}"/>
              </a:ext>
            </a:extLst>
          </p:cNvPr>
          <p:cNvSpPr>
            <a:spLocks noGrp="1"/>
          </p:cNvSpPr>
          <p:nvPr>
            <p:ph type="title"/>
          </p:nvPr>
        </p:nvSpPr>
        <p:spPr/>
        <p:txBody>
          <a:bodyPr/>
          <a:lstStyle/>
          <a:p>
            <a:r>
              <a:rPr lang="en-MY" sz="3600" dirty="0"/>
              <a:t>Totalization Agreement and Tax Treaty</a:t>
            </a:r>
          </a:p>
        </p:txBody>
      </p:sp>
      <p:pic>
        <p:nvPicPr>
          <p:cNvPr id="5" name="Picture 4">
            <a:extLst>
              <a:ext uri="{FF2B5EF4-FFF2-40B4-BE49-F238E27FC236}">
                <a16:creationId xmlns:a16="http://schemas.microsoft.com/office/drawing/2014/main" id="{2D4251C3-CAB0-469E-8507-9A5C21504C70}"/>
              </a:ext>
            </a:extLst>
          </p:cNvPr>
          <p:cNvPicPr>
            <a:picLocks noChangeAspect="1"/>
          </p:cNvPicPr>
          <p:nvPr/>
        </p:nvPicPr>
        <p:blipFill>
          <a:blip r:embed="rId2"/>
          <a:stretch>
            <a:fillRect/>
          </a:stretch>
        </p:blipFill>
        <p:spPr>
          <a:xfrm>
            <a:off x="1300162" y="2060848"/>
            <a:ext cx="6543675" cy="3971925"/>
          </a:xfrm>
          <a:prstGeom prst="rect">
            <a:avLst/>
          </a:prstGeom>
        </p:spPr>
      </p:pic>
    </p:spTree>
    <p:extLst>
      <p:ext uri="{BB962C8B-B14F-4D97-AF65-F5344CB8AC3E}">
        <p14:creationId xmlns:p14="http://schemas.microsoft.com/office/powerpoint/2010/main" val="1046248430"/>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A4CAB4-3CC6-48E0-9B9D-9DB1235297E1}"/>
              </a:ext>
            </a:extLst>
          </p:cNvPr>
          <p:cNvSpPr>
            <a:spLocks noGrp="1"/>
          </p:cNvSpPr>
          <p:nvPr>
            <p:ph type="title"/>
          </p:nvPr>
        </p:nvSpPr>
        <p:spPr/>
        <p:txBody>
          <a:bodyPr/>
          <a:lstStyle/>
          <a:p>
            <a:r>
              <a:rPr lang="en-MY" dirty="0"/>
              <a:t>Totalization Agreements</a:t>
            </a:r>
          </a:p>
        </p:txBody>
      </p:sp>
      <p:sp>
        <p:nvSpPr>
          <p:cNvPr id="3" name="Content Placeholder 2">
            <a:extLst>
              <a:ext uri="{FF2B5EF4-FFF2-40B4-BE49-F238E27FC236}">
                <a16:creationId xmlns:a16="http://schemas.microsoft.com/office/drawing/2014/main" id="{C54F7FE2-B33B-41B2-8322-584202596876}"/>
              </a:ext>
            </a:extLst>
          </p:cNvPr>
          <p:cNvSpPr>
            <a:spLocks noGrp="1"/>
          </p:cNvSpPr>
          <p:nvPr>
            <p:ph idx="1"/>
          </p:nvPr>
        </p:nvSpPr>
        <p:spPr>
          <a:xfrm>
            <a:off x="914400" y="1628800"/>
            <a:ext cx="7772400" cy="4530725"/>
          </a:xfrm>
        </p:spPr>
        <p:txBody>
          <a:bodyPr/>
          <a:lstStyle/>
          <a:p>
            <a:pPr marL="0" indent="0">
              <a:buNone/>
            </a:pPr>
            <a:r>
              <a:rPr lang="en-MY" sz="2400" dirty="0"/>
              <a:t>International Social Security agreements, often called “Totalization agreements,” have two main purposes.</a:t>
            </a:r>
          </a:p>
          <a:p>
            <a:r>
              <a:rPr lang="en-MY" sz="2400" dirty="0"/>
              <a:t> First, they eliminate dual Social Security taxation, the situation that occurs when a worker from one country works in another country and is required to pay Social Security taxes to both countries on the same earnings.</a:t>
            </a:r>
          </a:p>
          <a:p>
            <a:r>
              <a:rPr lang="en-MY" sz="2400" dirty="0"/>
              <a:t> Second, the agreements help fill gaps in benefit protection for workers who have divided their careers between the home country and host country. The agreements assign coverage to just one country and exempt the employer and employee from the payment of Social Security taxes in the other country. </a:t>
            </a:r>
          </a:p>
        </p:txBody>
      </p:sp>
    </p:spTree>
    <p:extLst>
      <p:ext uri="{BB962C8B-B14F-4D97-AF65-F5344CB8AC3E}">
        <p14:creationId xmlns:p14="http://schemas.microsoft.com/office/powerpoint/2010/main" val="2057557604"/>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D1FBA8-61DB-4C35-BB5B-8A6B00D0098E}"/>
              </a:ext>
            </a:extLst>
          </p:cNvPr>
          <p:cNvSpPr>
            <a:spLocks noGrp="1"/>
          </p:cNvSpPr>
          <p:nvPr>
            <p:ph type="title"/>
          </p:nvPr>
        </p:nvSpPr>
        <p:spPr/>
        <p:txBody>
          <a:bodyPr/>
          <a:lstStyle/>
          <a:p>
            <a:r>
              <a:rPr lang="en-MY" dirty="0"/>
              <a:t>Totalization Agreements</a:t>
            </a:r>
          </a:p>
        </p:txBody>
      </p:sp>
      <p:sp>
        <p:nvSpPr>
          <p:cNvPr id="3" name="Content Placeholder 2">
            <a:extLst>
              <a:ext uri="{FF2B5EF4-FFF2-40B4-BE49-F238E27FC236}">
                <a16:creationId xmlns:a16="http://schemas.microsoft.com/office/drawing/2014/main" id="{66C4E2F0-230F-42C4-BE5C-FDB7096666EF}"/>
              </a:ext>
            </a:extLst>
          </p:cNvPr>
          <p:cNvSpPr>
            <a:spLocks noGrp="1"/>
          </p:cNvSpPr>
          <p:nvPr>
            <p:ph idx="1"/>
          </p:nvPr>
        </p:nvSpPr>
        <p:spPr/>
        <p:txBody>
          <a:bodyPr/>
          <a:lstStyle/>
          <a:p>
            <a:pPr marL="0" indent="0">
              <a:buNone/>
            </a:pPr>
            <a:r>
              <a:rPr lang="en-MY" sz="2800" dirty="0"/>
              <a:t>Typically, the social security agreements are based on two rules:</a:t>
            </a:r>
          </a:p>
          <a:p>
            <a:pPr marL="0" indent="0">
              <a:buNone/>
            </a:pPr>
            <a:endParaRPr lang="en-MY" sz="2800" dirty="0"/>
          </a:p>
          <a:p>
            <a:r>
              <a:rPr lang="en-MY" sz="2800" dirty="0"/>
              <a:t>Territorial rule: In general, an employee will be subject to the taxes of the country in which the work is to be performed.</a:t>
            </a:r>
          </a:p>
          <a:p>
            <a:r>
              <a:rPr lang="en-MY" sz="2800" dirty="0"/>
              <a:t>Detached worker rule: In the case of individuals on international assignment, home-country social security taxes will apply in order to minimize disruption.</a:t>
            </a:r>
          </a:p>
          <a:p>
            <a:endParaRPr lang="en-MY" dirty="0"/>
          </a:p>
        </p:txBody>
      </p:sp>
    </p:spTree>
    <p:extLst>
      <p:ext uri="{BB962C8B-B14F-4D97-AF65-F5344CB8AC3E}">
        <p14:creationId xmlns:p14="http://schemas.microsoft.com/office/powerpoint/2010/main" val="1449205314"/>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E23841-4DE2-482F-82AD-62B7023F8209}"/>
              </a:ext>
            </a:extLst>
          </p:cNvPr>
          <p:cNvSpPr>
            <a:spLocks noGrp="1"/>
          </p:cNvSpPr>
          <p:nvPr>
            <p:ph type="title"/>
          </p:nvPr>
        </p:nvSpPr>
        <p:spPr/>
        <p:txBody>
          <a:bodyPr/>
          <a:lstStyle/>
          <a:p>
            <a:r>
              <a:rPr lang="en-MY" dirty="0"/>
              <a:t>Tax Treaty</a:t>
            </a:r>
          </a:p>
        </p:txBody>
      </p:sp>
      <p:sp>
        <p:nvSpPr>
          <p:cNvPr id="3" name="Content Placeholder 2">
            <a:extLst>
              <a:ext uri="{FF2B5EF4-FFF2-40B4-BE49-F238E27FC236}">
                <a16:creationId xmlns:a16="http://schemas.microsoft.com/office/drawing/2014/main" id="{4B8126BE-6010-48C0-B702-14099F98DDF7}"/>
              </a:ext>
            </a:extLst>
          </p:cNvPr>
          <p:cNvSpPr>
            <a:spLocks noGrp="1"/>
          </p:cNvSpPr>
          <p:nvPr>
            <p:ph idx="1"/>
          </p:nvPr>
        </p:nvSpPr>
        <p:spPr>
          <a:xfrm>
            <a:off x="755576" y="1600200"/>
            <a:ext cx="7931224" cy="4530725"/>
          </a:xfrm>
        </p:spPr>
        <p:txBody>
          <a:bodyPr/>
          <a:lstStyle/>
          <a:p>
            <a:pPr marL="0" indent="0">
              <a:buNone/>
            </a:pPr>
            <a:r>
              <a:rPr lang="en-MY" sz="2600" dirty="0"/>
              <a:t>Tax treaties are also referred to as tax conventions or double tax agreements (DTA). They prevent double taxation and fiscal evasion, and foster cooperation between a country and other international tax authorities by enforcing their respective tax laws. Tax treaty is a bilateral agreement made by two countries to resolve issues involving double taxation of passive and active income. Tax treaties generally determine the amount of tax that a country can apply to a taxpayer's income and wealth. Tax haven countries are the only countries that typically do not enter into tax treaties.</a:t>
            </a:r>
          </a:p>
        </p:txBody>
      </p:sp>
    </p:spTree>
    <p:extLst>
      <p:ext uri="{BB962C8B-B14F-4D97-AF65-F5344CB8AC3E}">
        <p14:creationId xmlns:p14="http://schemas.microsoft.com/office/powerpoint/2010/main" val="3162868830"/>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F8CAA3-668A-4363-971C-1051C1C22A8E}"/>
              </a:ext>
            </a:extLst>
          </p:cNvPr>
          <p:cNvSpPr>
            <a:spLocks noGrp="1"/>
          </p:cNvSpPr>
          <p:nvPr>
            <p:ph type="title"/>
          </p:nvPr>
        </p:nvSpPr>
        <p:spPr/>
        <p:txBody>
          <a:bodyPr/>
          <a:lstStyle/>
          <a:p>
            <a:r>
              <a:rPr lang="en-MY" sz="3600" dirty="0"/>
              <a:t>Global Employment Company (GEC)</a:t>
            </a:r>
          </a:p>
        </p:txBody>
      </p:sp>
      <p:sp>
        <p:nvSpPr>
          <p:cNvPr id="3" name="Content Placeholder 2">
            <a:extLst>
              <a:ext uri="{FF2B5EF4-FFF2-40B4-BE49-F238E27FC236}">
                <a16:creationId xmlns:a16="http://schemas.microsoft.com/office/drawing/2014/main" id="{C321CDE4-D9DA-4B32-AF64-17A8F6AE1D8F}"/>
              </a:ext>
            </a:extLst>
          </p:cNvPr>
          <p:cNvSpPr>
            <a:spLocks noGrp="1"/>
          </p:cNvSpPr>
          <p:nvPr>
            <p:ph idx="1"/>
          </p:nvPr>
        </p:nvSpPr>
        <p:spPr/>
        <p:txBody>
          <a:bodyPr/>
          <a:lstStyle/>
          <a:p>
            <a:pPr marL="0" indent="0">
              <a:buNone/>
            </a:pPr>
            <a:r>
              <a:rPr lang="en-MY" dirty="0"/>
              <a:t>GEC is a term used to describe a subsidiary that multinational enterprises sometimes form to manage high performers and other types of employees who do not readily fit within the traditional operations of the MNEs. A GEC will have its own board of directors and, often, a separate management team.</a:t>
            </a:r>
          </a:p>
        </p:txBody>
      </p:sp>
    </p:spTree>
    <p:extLst>
      <p:ext uri="{BB962C8B-B14F-4D97-AF65-F5344CB8AC3E}">
        <p14:creationId xmlns:p14="http://schemas.microsoft.com/office/powerpoint/2010/main" val="2828064432"/>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a:extLst>
              <a:ext uri="{FF2B5EF4-FFF2-40B4-BE49-F238E27FC236}">
                <a16:creationId xmlns:a16="http://schemas.microsoft.com/office/drawing/2014/main" id="{6E484E89-3E8A-40D4-BF77-F38EBE167C76}"/>
              </a:ext>
            </a:extLst>
          </p:cNvPr>
          <p:cNvGraphicFramePr>
            <a:graphicFrameLocks noGrp="1"/>
          </p:cNvGraphicFramePr>
          <p:nvPr>
            <p:ph idx="1"/>
          </p:nvPr>
        </p:nvGraphicFramePr>
        <p:xfrm>
          <a:off x="683568" y="238336"/>
          <a:ext cx="7992888" cy="585496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65366724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93756B-83EA-4322-BF65-92DCABE02F53}"/>
              </a:ext>
            </a:extLst>
          </p:cNvPr>
          <p:cNvSpPr>
            <a:spLocks noGrp="1"/>
          </p:cNvSpPr>
          <p:nvPr>
            <p:ph type="title"/>
          </p:nvPr>
        </p:nvSpPr>
        <p:spPr/>
        <p:txBody>
          <a:bodyPr/>
          <a:lstStyle/>
          <a:p>
            <a:r>
              <a:rPr lang="en-MY" dirty="0"/>
              <a:t>Total Rewards</a:t>
            </a:r>
          </a:p>
        </p:txBody>
      </p:sp>
      <p:pic>
        <p:nvPicPr>
          <p:cNvPr id="4" name="image17.jpeg">
            <a:extLst>
              <a:ext uri="{FF2B5EF4-FFF2-40B4-BE49-F238E27FC236}">
                <a16:creationId xmlns:a16="http://schemas.microsoft.com/office/drawing/2014/main" id="{8562E8D9-FE8B-4412-9418-49FFE6FAC53B}"/>
              </a:ext>
            </a:extLst>
          </p:cNvPr>
          <p:cNvPicPr/>
          <p:nvPr/>
        </p:nvPicPr>
        <p:blipFill>
          <a:blip r:embed="rId2" cstate="print"/>
          <a:stretch>
            <a:fillRect/>
          </a:stretch>
        </p:blipFill>
        <p:spPr>
          <a:xfrm>
            <a:off x="1187624" y="1973102"/>
            <a:ext cx="7057454" cy="4464496"/>
          </a:xfrm>
          <a:prstGeom prst="rect">
            <a:avLst/>
          </a:prstGeom>
        </p:spPr>
      </p:pic>
    </p:spTree>
    <p:extLst>
      <p:ext uri="{BB962C8B-B14F-4D97-AF65-F5344CB8AC3E}">
        <p14:creationId xmlns:p14="http://schemas.microsoft.com/office/powerpoint/2010/main" val="325337739"/>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4462F9-947B-4E45-A098-3A2C4DEE1D0E}"/>
              </a:ext>
            </a:extLst>
          </p:cNvPr>
          <p:cNvSpPr>
            <a:spLocks noGrp="1"/>
          </p:cNvSpPr>
          <p:nvPr>
            <p:ph type="title"/>
          </p:nvPr>
        </p:nvSpPr>
        <p:spPr/>
        <p:txBody>
          <a:bodyPr/>
          <a:lstStyle/>
          <a:p>
            <a:r>
              <a:rPr lang="en-MY" dirty="0"/>
              <a:t>Defined Benefit Retirement Plans</a:t>
            </a:r>
          </a:p>
        </p:txBody>
      </p:sp>
      <p:sp>
        <p:nvSpPr>
          <p:cNvPr id="3" name="Content Placeholder 2">
            <a:extLst>
              <a:ext uri="{FF2B5EF4-FFF2-40B4-BE49-F238E27FC236}">
                <a16:creationId xmlns:a16="http://schemas.microsoft.com/office/drawing/2014/main" id="{BF44F86A-8F74-4970-BCEE-3A50A2EEB823}"/>
              </a:ext>
            </a:extLst>
          </p:cNvPr>
          <p:cNvSpPr>
            <a:spLocks noGrp="1"/>
          </p:cNvSpPr>
          <p:nvPr>
            <p:ph idx="1"/>
          </p:nvPr>
        </p:nvSpPr>
        <p:spPr/>
        <p:txBody>
          <a:bodyPr/>
          <a:lstStyle/>
          <a:p>
            <a:pPr marL="0" indent="0">
              <a:buNone/>
            </a:pPr>
            <a:r>
              <a:rPr lang="en-MY" dirty="0"/>
              <a:t>A defined benefit plan is one set up to provide a predetermined retirement benefit to employees or their beneficiaries, either in the form of a certain dollar amount or a specific percentage of compensation.</a:t>
            </a:r>
          </a:p>
        </p:txBody>
      </p:sp>
    </p:spTree>
    <p:extLst>
      <p:ext uri="{BB962C8B-B14F-4D97-AF65-F5344CB8AC3E}">
        <p14:creationId xmlns:p14="http://schemas.microsoft.com/office/powerpoint/2010/main" val="210942559"/>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906B47-9ACC-4195-B4C6-26B5C97A06FB}"/>
              </a:ext>
            </a:extLst>
          </p:cNvPr>
          <p:cNvSpPr>
            <a:spLocks noGrp="1"/>
          </p:cNvSpPr>
          <p:nvPr>
            <p:ph type="title"/>
          </p:nvPr>
        </p:nvSpPr>
        <p:spPr/>
        <p:txBody>
          <a:bodyPr/>
          <a:lstStyle/>
          <a:p>
            <a:r>
              <a:rPr lang="en-MY" dirty="0"/>
              <a:t>Types of Benefit Retirement Plan</a:t>
            </a:r>
          </a:p>
        </p:txBody>
      </p:sp>
      <p:sp>
        <p:nvSpPr>
          <p:cNvPr id="3" name="Content Placeholder 2">
            <a:extLst>
              <a:ext uri="{FF2B5EF4-FFF2-40B4-BE49-F238E27FC236}">
                <a16:creationId xmlns:a16="http://schemas.microsoft.com/office/drawing/2014/main" id="{E054AC63-B4DC-45B6-B7A1-34C4F677BF4D}"/>
              </a:ext>
            </a:extLst>
          </p:cNvPr>
          <p:cNvSpPr>
            <a:spLocks noGrp="1"/>
          </p:cNvSpPr>
          <p:nvPr>
            <p:ph idx="1"/>
          </p:nvPr>
        </p:nvSpPr>
        <p:spPr/>
        <p:txBody>
          <a:bodyPr/>
          <a:lstStyle/>
          <a:p>
            <a:r>
              <a:rPr lang="en-MY" sz="2400" dirty="0"/>
              <a:t>Flat benefit plan : All participants receive a flat dollar amount as long as a predetermined minimum years requirement has been met.</a:t>
            </a:r>
          </a:p>
          <a:p>
            <a:r>
              <a:rPr lang="en-MY" sz="2400" dirty="0"/>
              <a:t>Unit benefit plan : Provides a benefit that is either a percentage of compensation or a fixed dollar amount multiplied by the number of qualifying years of service.</a:t>
            </a:r>
          </a:p>
          <a:p>
            <a:r>
              <a:rPr lang="en-MY" sz="2400" dirty="0"/>
              <a:t>Variable benefit plan : Benefits are based on allocating units, rather than dollars, to the contributions to the plan. At retirement, the value of the units allocated to the retiring employee would be the proportionate value of all units in the fund.</a:t>
            </a:r>
          </a:p>
          <a:p>
            <a:endParaRPr lang="en-MY" sz="2400" dirty="0"/>
          </a:p>
        </p:txBody>
      </p:sp>
    </p:spTree>
    <p:extLst>
      <p:ext uri="{BB962C8B-B14F-4D97-AF65-F5344CB8AC3E}">
        <p14:creationId xmlns:p14="http://schemas.microsoft.com/office/powerpoint/2010/main" val="648672068"/>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42FE7BE-A54D-402E-9496-42D29F50B6C6}"/>
              </a:ext>
            </a:extLst>
          </p:cNvPr>
          <p:cNvSpPr>
            <a:spLocks noGrp="1"/>
          </p:cNvSpPr>
          <p:nvPr>
            <p:ph type="title"/>
          </p:nvPr>
        </p:nvSpPr>
        <p:spPr/>
        <p:txBody>
          <a:bodyPr/>
          <a:lstStyle/>
          <a:p>
            <a:r>
              <a:rPr lang="en-MY" dirty="0"/>
              <a:t>Defined Contribution Plans</a:t>
            </a:r>
          </a:p>
        </p:txBody>
      </p:sp>
      <p:sp>
        <p:nvSpPr>
          <p:cNvPr id="3" name="Content Placeholder 2">
            <a:extLst>
              <a:ext uri="{FF2B5EF4-FFF2-40B4-BE49-F238E27FC236}">
                <a16:creationId xmlns:a16="http://schemas.microsoft.com/office/drawing/2014/main" id="{4C395DCF-3A0C-4782-ABDA-CD4E53332FF4}"/>
              </a:ext>
            </a:extLst>
          </p:cNvPr>
          <p:cNvSpPr>
            <a:spLocks noGrp="1"/>
          </p:cNvSpPr>
          <p:nvPr>
            <p:ph idx="1"/>
          </p:nvPr>
        </p:nvSpPr>
        <p:spPr/>
        <p:txBody>
          <a:bodyPr/>
          <a:lstStyle/>
          <a:p>
            <a:pPr marL="0" indent="0">
              <a:buNone/>
            </a:pPr>
            <a:r>
              <a:rPr lang="en-MY" dirty="0"/>
              <a:t>The way that a defined contribution plan works is that either an individual alone, or an employee and the employer make contributions into the plan, usually based on a percentage of the employee's annual earnings.</a:t>
            </a:r>
          </a:p>
        </p:txBody>
      </p:sp>
    </p:spTree>
    <p:extLst>
      <p:ext uri="{BB962C8B-B14F-4D97-AF65-F5344CB8AC3E}">
        <p14:creationId xmlns:p14="http://schemas.microsoft.com/office/powerpoint/2010/main" val="3572296648"/>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93756B-83EA-4322-BF65-92DCABE02F53}"/>
              </a:ext>
            </a:extLst>
          </p:cNvPr>
          <p:cNvSpPr>
            <a:spLocks noGrp="1"/>
          </p:cNvSpPr>
          <p:nvPr>
            <p:ph type="title"/>
          </p:nvPr>
        </p:nvSpPr>
        <p:spPr/>
        <p:txBody>
          <a:bodyPr/>
          <a:lstStyle/>
          <a:p>
            <a:r>
              <a:rPr lang="en-MY" dirty="0"/>
              <a:t>Types of Contribution Plan</a:t>
            </a:r>
          </a:p>
        </p:txBody>
      </p:sp>
      <p:sp>
        <p:nvSpPr>
          <p:cNvPr id="3" name="Content Placeholder 2">
            <a:extLst>
              <a:ext uri="{FF2B5EF4-FFF2-40B4-BE49-F238E27FC236}">
                <a16:creationId xmlns:a16="http://schemas.microsoft.com/office/drawing/2014/main" id="{839C2EFC-F07D-4475-BD84-C42889C5E61A}"/>
              </a:ext>
            </a:extLst>
          </p:cNvPr>
          <p:cNvSpPr>
            <a:spLocks noGrp="1"/>
          </p:cNvSpPr>
          <p:nvPr>
            <p:ph idx="1"/>
          </p:nvPr>
        </p:nvSpPr>
        <p:spPr/>
        <p:txBody>
          <a:bodyPr/>
          <a:lstStyle/>
          <a:p>
            <a:r>
              <a:rPr lang="en-MY" dirty="0"/>
              <a:t>Profit-sharing plans allow employers to make contributions to an account that earns investment income and is sheltered from taxation until the money is actually distributed. The employer's contributions are usually based on a percentage of the profits that the business makes, but contributions can be made even if the business makes no profit for the year</a:t>
            </a:r>
          </a:p>
        </p:txBody>
      </p:sp>
    </p:spTree>
    <p:extLst>
      <p:ext uri="{BB962C8B-B14F-4D97-AF65-F5344CB8AC3E}">
        <p14:creationId xmlns:p14="http://schemas.microsoft.com/office/powerpoint/2010/main" val="2045836682"/>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4462F9-947B-4E45-A098-3A2C4DEE1D0E}"/>
              </a:ext>
            </a:extLst>
          </p:cNvPr>
          <p:cNvSpPr>
            <a:spLocks noGrp="1"/>
          </p:cNvSpPr>
          <p:nvPr>
            <p:ph type="title"/>
          </p:nvPr>
        </p:nvSpPr>
        <p:spPr/>
        <p:txBody>
          <a:bodyPr/>
          <a:lstStyle/>
          <a:p>
            <a:r>
              <a:rPr lang="en-MY" dirty="0"/>
              <a:t>Difference in Plans</a:t>
            </a:r>
          </a:p>
        </p:txBody>
      </p:sp>
      <p:pic>
        <p:nvPicPr>
          <p:cNvPr id="5" name="Picture 4">
            <a:extLst>
              <a:ext uri="{FF2B5EF4-FFF2-40B4-BE49-F238E27FC236}">
                <a16:creationId xmlns:a16="http://schemas.microsoft.com/office/drawing/2014/main" id="{D8F3B845-F123-4E67-B760-CAA3C1AA5F78}"/>
              </a:ext>
            </a:extLst>
          </p:cNvPr>
          <p:cNvPicPr>
            <a:picLocks noChangeAspect="1"/>
          </p:cNvPicPr>
          <p:nvPr/>
        </p:nvPicPr>
        <p:blipFill>
          <a:blip r:embed="rId2"/>
          <a:stretch>
            <a:fillRect/>
          </a:stretch>
        </p:blipFill>
        <p:spPr>
          <a:xfrm>
            <a:off x="851197" y="2071687"/>
            <a:ext cx="7637534" cy="3229521"/>
          </a:xfrm>
          <a:prstGeom prst="rect">
            <a:avLst/>
          </a:prstGeom>
        </p:spPr>
      </p:pic>
    </p:spTree>
    <p:extLst>
      <p:ext uri="{BB962C8B-B14F-4D97-AF65-F5344CB8AC3E}">
        <p14:creationId xmlns:p14="http://schemas.microsoft.com/office/powerpoint/2010/main" val="3350180071"/>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4462F9-947B-4E45-A098-3A2C4DEE1D0E}"/>
              </a:ext>
            </a:extLst>
          </p:cNvPr>
          <p:cNvSpPr>
            <a:spLocks noGrp="1"/>
          </p:cNvSpPr>
          <p:nvPr>
            <p:ph type="title"/>
          </p:nvPr>
        </p:nvSpPr>
        <p:spPr/>
        <p:txBody>
          <a:bodyPr/>
          <a:lstStyle/>
          <a:p>
            <a:r>
              <a:rPr lang="en-MY" dirty="0"/>
              <a:t>Types of Contribution Plan</a:t>
            </a:r>
          </a:p>
        </p:txBody>
      </p:sp>
      <p:sp>
        <p:nvSpPr>
          <p:cNvPr id="3" name="Content Placeholder 2">
            <a:extLst>
              <a:ext uri="{FF2B5EF4-FFF2-40B4-BE49-F238E27FC236}">
                <a16:creationId xmlns:a16="http://schemas.microsoft.com/office/drawing/2014/main" id="{BF44F86A-8F74-4970-BCEE-3A50A2EEB823}"/>
              </a:ext>
            </a:extLst>
          </p:cNvPr>
          <p:cNvSpPr>
            <a:spLocks noGrp="1"/>
          </p:cNvSpPr>
          <p:nvPr>
            <p:ph idx="1"/>
          </p:nvPr>
        </p:nvSpPr>
        <p:spPr/>
        <p:txBody>
          <a:bodyPr/>
          <a:lstStyle/>
          <a:p>
            <a:r>
              <a:rPr lang="en-MY" dirty="0"/>
              <a:t>Called cash or deferred arrangements (CODAs) :The employees authorize their employer to reduce their salary and contribute the salary reduction on their behalf to a qualified retirement plan. In addition to these employee elective deferrals, an employer can make supplemental contributions on behalf of employees.</a:t>
            </a:r>
          </a:p>
        </p:txBody>
      </p:sp>
    </p:spTree>
    <p:extLst>
      <p:ext uri="{BB962C8B-B14F-4D97-AF65-F5344CB8AC3E}">
        <p14:creationId xmlns:p14="http://schemas.microsoft.com/office/powerpoint/2010/main" val="1421181162"/>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42FE7BE-A54D-402E-9496-42D29F50B6C6}"/>
              </a:ext>
            </a:extLst>
          </p:cNvPr>
          <p:cNvSpPr>
            <a:spLocks noGrp="1"/>
          </p:cNvSpPr>
          <p:nvPr>
            <p:ph type="title"/>
          </p:nvPr>
        </p:nvSpPr>
        <p:spPr/>
        <p:txBody>
          <a:bodyPr/>
          <a:lstStyle/>
          <a:p>
            <a:r>
              <a:rPr lang="en-MY" dirty="0"/>
              <a:t>Types of Contribution Plan</a:t>
            </a:r>
          </a:p>
        </p:txBody>
      </p:sp>
      <p:sp>
        <p:nvSpPr>
          <p:cNvPr id="3" name="Content Placeholder 2">
            <a:extLst>
              <a:ext uri="{FF2B5EF4-FFF2-40B4-BE49-F238E27FC236}">
                <a16:creationId xmlns:a16="http://schemas.microsoft.com/office/drawing/2014/main" id="{4C395DCF-3A0C-4782-ABDA-CD4E53332FF4}"/>
              </a:ext>
            </a:extLst>
          </p:cNvPr>
          <p:cNvSpPr>
            <a:spLocks noGrp="1"/>
          </p:cNvSpPr>
          <p:nvPr>
            <p:ph idx="1"/>
          </p:nvPr>
        </p:nvSpPr>
        <p:spPr/>
        <p:txBody>
          <a:bodyPr/>
          <a:lstStyle/>
          <a:p>
            <a:r>
              <a:rPr lang="en-MY" dirty="0"/>
              <a:t>An ESOP is a stock bonus plan or a combination stock bonus plan and money purchase plan that is designed to invest primarily in qualifying employer securities and to use borrowed funds to do so. An ESOP is funded by employer contributions of stock in the corporation or allows you to buy shares of stock as a plan investment option.</a:t>
            </a:r>
          </a:p>
        </p:txBody>
      </p:sp>
    </p:spTree>
    <p:extLst>
      <p:ext uri="{BB962C8B-B14F-4D97-AF65-F5344CB8AC3E}">
        <p14:creationId xmlns:p14="http://schemas.microsoft.com/office/powerpoint/2010/main" val="1590331210"/>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93756B-83EA-4322-BF65-92DCABE02F53}"/>
              </a:ext>
            </a:extLst>
          </p:cNvPr>
          <p:cNvSpPr>
            <a:spLocks noGrp="1"/>
          </p:cNvSpPr>
          <p:nvPr>
            <p:ph type="title"/>
          </p:nvPr>
        </p:nvSpPr>
        <p:spPr/>
        <p:txBody>
          <a:bodyPr/>
          <a:lstStyle/>
          <a:p>
            <a:r>
              <a:rPr lang="en-MY" dirty="0"/>
              <a:t>Retirement Plans</a:t>
            </a:r>
          </a:p>
        </p:txBody>
      </p:sp>
      <p:sp>
        <p:nvSpPr>
          <p:cNvPr id="3" name="Content Placeholder 2">
            <a:extLst>
              <a:ext uri="{FF2B5EF4-FFF2-40B4-BE49-F238E27FC236}">
                <a16:creationId xmlns:a16="http://schemas.microsoft.com/office/drawing/2014/main" id="{839C2EFC-F07D-4475-BD84-C42889C5E61A}"/>
              </a:ext>
            </a:extLst>
          </p:cNvPr>
          <p:cNvSpPr>
            <a:spLocks noGrp="1"/>
          </p:cNvSpPr>
          <p:nvPr>
            <p:ph idx="1"/>
          </p:nvPr>
        </p:nvSpPr>
        <p:spPr/>
        <p:txBody>
          <a:bodyPr/>
          <a:lstStyle/>
          <a:p>
            <a:r>
              <a:rPr lang="en-MY" dirty="0"/>
              <a:t>Money Purchase Plans : In money purchase plans, the employer is obligated to contribute even if the company didn't make a profit. The contributions are determined by a specific percentage of each employee's compensation and must be made annually.</a:t>
            </a:r>
          </a:p>
        </p:txBody>
      </p:sp>
    </p:spTree>
    <p:extLst>
      <p:ext uri="{BB962C8B-B14F-4D97-AF65-F5344CB8AC3E}">
        <p14:creationId xmlns:p14="http://schemas.microsoft.com/office/powerpoint/2010/main" val="2996785821"/>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737D59-D82C-4C72-8F2F-BE3DC06053DA}"/>
              </a:ext>
            </a:extLst>
          </p:cNvPr>
          <p:cNvSpPr>
            <a:spLocks noGrp="1"/>
          </p:cNvSpPr>
          <p:nvPr>
            <p:ph type="title"/>
          </p:nvPr>
        </p:nvSpPr>
        <p:spPr/>
        <p:txBody>
          <a:bodyPr/>
          <a:lstStyle/>
          <a:p>
            <a:r>
              <a:rPr lang="en-MY" dirty="0"/>
              <a:t>International Retirement Plans (IRPs)</a:t>
            </a:r>
          </a:p>
        </p:txBody>
      </p:sp>
      <p:sp>
        <p:nvSpPr>
          <p:cNvPr id="3" name="Content Placeholder 2">
            <a:extLst>
              <a:ext uri="{FF2B5EF4-FFF2-40B4-BE49-F238E27FC236}">
                <a16:creationId xmlns:a16="http://schemas.microsoft.com/office/drawing/2014/main" id="{9C0FA936-AADE-4EE6-B497-E2266AFA7CD4}"/>
              </a:ext>
            </a:extLst>
          </p:cNvPr>
          <p:cNvSpPr>
            <a:spLocks noGrp="1"/>
          </p:cNvSpPr>
          <p:nvPr>
            <p:ph idx="1"/>
          </p:nvPr>
        </p:nvSpPr>
        <p:spPr/>
        <p:txBody>
          <a:bodyPr/>
          <a:lstStyle/>
          <a:p>
            <a:pPr marL="0" indent="0">
              <a:buNone/>
            </a:pPr>
            <a:r>
              <a:rPr lang="en-MY" dirty="0"/>
              <a:t>As part of a creative pay package, an International Retirement Plan (IRP) provides a straightforward and flexible solution for your mobile employees regardless of their employment locations. An IRP can help them save for the future efficiently when local statutory and supplemental programs don’t provide sufficient financial security</a:t>
            </a:r>
          </a:p>
        </p:txBody>
      </p:sp>
    </p:spTree>
    <p:extLst>
      <p:ext uri="{BB962C8B-B14F-4D97-AF65-F5344CB8AC3E}">
        <p14:creationId xmlns:p14="http://schemas.microsoft.com/office/powerpoint/2010/main" val="1096699253"/>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AC601E0-E4FE-42A3-8229-C1BE2CECFFB9}"/>
              </a:ext>
            </a:extLst>
          </p:cNvPr>
          <p:cNvSpPr>
            <a:spLocks noGrp="1"/>
          </p:cNvSpPr>
          <p:nvPr>
            <p:ph type="title"/>
          </p:nvPr>
        </p:nvSpPr>
        <p:spPr/>
        <p:txBody>
          <a:bodyPr/>
          <a:lstStyle/>
          <a:p>
            <a:r>
              <a:rPr lang="en-MY" dirty="0"/>
              <a:t>Global Equity Program</a:t>
            </a:r>
          </a:p>
        </p:txBody>
      </p:sp>
      <p:sp>
        <p:nvSpPr>
          <p:cNvPr id="3" name="Content Placeholder 2">
            <a:extLst>
              <a:ext uri="{FF2B5EF4-FFF2-40B4-BE49-F238E27FC236}">
                <a16:creationId xmlns:a16="http://schemas.microsoft.com/office/drawing/2014/main" id="{99258A42-A43E-4820-9A05-8E9A971E13E2}"/>
              </a:ext>
            </a:extLst>
          </p:cNvPr>
          <p:cNvSpPr>
            <a:spLocks noGrp="1"/>
          </p:cNvSpPr>
          <p:nvPr>
            <p:ph idx="1"/>
          </p:nvPr>
        </p:nvSpPr>
        <p:spPr/>
        <p:txBody>
          <a:bodyPr/>
          <a:lstStyle/>
          <a:p>
            <a:r>
              <a:rPr lang="en-MY" dirty="0"/>
              <a:t>Equity Program is frequently used for companies which need to attract high quality employees to build their businesses but lack the financial resources to offer their employees competitive salaries (Start-up companies or subsidiaries of foreign companies). </a:t>
            </a:r>
          </a:p>
          <a:p>
            <a:endParaRPr lang="en-MY" dirty="0"/>
          </a:p>
        </p:txBody>
      </p:sp>
    </p:spTree>
    <p:extLst>
      <p:ext uri="{BB962C8B-B14F-4D97-AF65-F5344CB8AC3E}">
        <p14:creationId xmlns:p14="http://schemas.microsoft.com/office/powerpoint/2010/main" val="195724229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CC94F23-B5B4-4FFA-BBB7-FB3895D5AE07}"/>
              </a:ext>
            </a:extLst>
          </p:cNvPr>
          <p:cNvSpPr>
            <a:spLocks noGrp="1"/>
          </p:cNvSpPr>
          <p:nvPr>
            <p:ph type="title"/>
          </p:nvPr>
        </p:nvSpPr>
        <p:spPr/>
        <p:txBody>
          <a:bodyPr/>
          <a:lstStyle/>
          <a:p>
            <a:r>
              <a:rPr lang="en-MY" dirty="0"/>
              <a:t>Fixed Pay</a:t>
            </a:r>
          </a:p>
        </p:txBody>
      </p:sp>
      <p:sp>
        <p:nvSpPr>
          <p:cNvPr id="3" name="Content Placeholder 2">
            <a:extLst>
              <a:ext uri="{FF2B5EF4-FFF2-40B4-BE49-F238E27FC236}">
                <a16:creationId xmlns:a16="http://schemas.microsoft.com/office/drawing/2014/main" id="{352E01C8-5D67-4B53-8332-6D91C459515B}"/>
              </a:ext>
            </a:extLst>
          </p:cNvPr>
          <p:cNvSpPr>
            <a:spLocks noGrp="1"/>
          </p:cNvSpPr>
          <p:nvPr>
            <p:ph idx="1"/>
          </p:nvPr>
        </p:nvSpPr>
        <p:spPr/>
        <p:txBody>
          <a:bodyPr/>
          <a:lstStyle/>
          <a:p>
            <a:pPr marL="0" indent="0">
              <a:buNone/>
            </a:pPr>
            <a:r>
              <a:rPr lang="en-MY" sz="2400" dirty="0"/>
              <a:t>Fixed pay, also known as base pay, is nondiscretionary compensation that does not vary according to performance or results achieved. It’s usually determined by the organization’s philosophy and pay structure.</a:t>
            </a:r>
          </a:p>
          <a:p>
            <a:pPr marL="0" indent="0">
              <a:buNone/>
            </a:pPr>
            <a:endParaRPr lang="en-MY" sz="2400" dirty="0"/>
          </a:p>
          <a:p>
            <a:pPr marL="0" indent="0">
              <a:buNone/>
            </a:pPr>
            <a:r>
              <a:rPr lang="en-MY" sz="2400" b="1" dirty="0"/>
              <a:t>Base Pay: </a:t>
            </a:r>
            <a:r>
              <a:rPr lang="en-MY" sz="2400" dirty="0"/>
              <a:t>Fixed or base pay is the compensation paid to an employee for performing specific job. The definition of base pay can vary by country. Base pay levels need to take into account variations in equivalent monthly salaries vary by country. The bottom line to fixed pay practices need to be based on a competitive strategy for each country. Types of Base pay include</a:t>
            </a:r>
          </a:p>
        </p:txBody>
      </p:sp>
    </p:spTree>
    <p:extLst>
      <p:ext uri="{BB962C8B-B14F-4D97-AF65-F5344CB8AC3E}">
        <p14:creationId xmlns:p14="http://schemas.microsoft.com/office/powerpoint/2010/main" val="3387333118"/>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0173F9B-6E95-4AF7-B1C2-D69A16C521BF}"/>
              </a:ext>
            </a:extLst>
          </p:cNvPr>
          <p:cNvSpPr>
            <a:spLocks noGrp="1"/>
          </p:cNvSpPr>
          <p:nvPr>
            <p:ph type="title"/>
          </p:nvPr>
        </p:nvSpPr>
        <p:spPr/>
        <p:txBody>
          <a:bodyPr/>
          <a:lstStyle/>
          <a:p>
            <a:r>
              <a:rPr lang="en-MY" dirty="0"/>
              <a:t>Equity Compensation</a:t>
            </a:r>
          </a:p>
        </p:txBody>
      </p:sp>
      <p:sp>
        <p:nvSpPr>
          <p:cNvPr id="3" name="Content Placeholder 2">
            <a:extLst>
              <a:ext uri="{FF2B5EF4-FFF2-40B4-BE49-F238E27FC236}">
                <a16:creationId xmlns:a16="http://schemas.microsoft.com/office/drawing/2014/main" id="{132A439F-7808-4859-800E-6047FBC7BB98}"/>
              </a:ext>
            </a:extLst>
          </p:cNvPr>
          <p:cNvSpPr>
            <a:spLocks noGrp="1"/>
          </p:cNvSpPr>
          <p:nvPr>
            <p:ph idx="1"/>
          </p:nvPr>
        </p:nvSpPr>
        <p:spPr/>
        <p:txBody>
          <a:bodyPr/>
          <a:lstStyle/>
          <a:p>
            <a:r>
              <a:rPr lang="en-MY" dirty="0"/>
              <a:t>Equity compensation is non-cash compensation that represents an ownership interest in the company. The two most common forms of equity compensation are stock options and restricted stock. Due to the variety of legal, accounting, and tax issues that are involved with equity compensation, proper planning is critical. Therefore, a company should seek legal and accounting advice before implementing an equity compensation plan.</a:t>
            </a:r>
          </a:p>
          <a:p>
            <a:endParaRPr lang="en-MY" dirty="0"/>
          </a:p>
        </p:txBody>
      </p:sp>
    </p:spTree>
    <p:extLst>
      <p:ext uri="{BB962C8B-B14F-4D97-AF65-F5344CB8AC3E}">
        <p14:creationId xmlns:p14="http://schemas.microsoft.com/office/powerpoint/2010/main" val="1448302183"/>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36692C-4B78-4C73-A6FE-B0C9DF818B61}"/>
              </a:ext>
            </a:extLst>
          </p:cNvPr>
          <p:cNvSpPr>
            <a:spLocks noGrp="1"/>
          </p:cNvSpPr>
          <p:nvPr>
            <p:ph type="title"/>
          </p:nvPr>
        </p:nvSpPr>
        <p:spPr/>
        <p:txBody>
          <a:bodyPr/>
          <a:lstStyle/>
          <a:p>
            <a:r>
              <a:rPr lang="en-MY" sz="4000" dirty="0"/>
              <a:t>The Basics of Equity Compensation</a:t>
            </a:r>
          </a:p>
        </p:txBody>
      </p:sp>
      <p:pic>
        <p:nvPicPr>
          <p:cNvPr id="5" name="Picture 4">
            <a:extLst>
              <a:ext uri="{FF2B5EF4-FFF2-40B4-BE49-F238E27FC236}">
                <a16:creationId xmlns:a16="http://schemas.microsoft.com/office/drawing/2014/main" id="{33755EC5-9F69-4FF7-A538-34314A162074}"/>
              </a:ext>
            </a:extLst>
          </p:cNvPr>
          <p:cNvPicPr>
            <a:picLocks noChangeAspect="1"/>
          </p:cNvPicPr>
          <p:nvPr/>
        </p:nvPicPr>
        <p:blipFill>
          <a:blip r:embed="rId2"/>
          <a:stretch>
            <a:fillRect/>
          </a:stretch>
        </p:blipFill>
        <p:spPr>
          <a:xfrm>
            <a:off x="950390" y="1627187"/>
            <a:ext cx="7400925" cy="4953000"/>
          </a:xfrm>
          <a:prstGeom prst="rect">
            <a:avLst/>
          </a:prstGeom>
        </p:spPr>
      </p:pic>
    </p:spTree>
    <p:extLst>
      <p:ext uri="{BB962C8B-B14F-4D97-AF65-F5344CB8AC3E}">
        <p14:creationId xmlns:p14="http://schemas.microsoft.com/office/powerpoint/2010/main" val="4263380356"/>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FEBAA6-756A-4906-AB40-5ABA3B53EDB2}"/>
              </a:ext>
            </a:extLst>
          </p:cNvPr>
          <p:cNvSpPr>
            <a:spLocks noGrp="1"/>
          </p:cNvSpPr>
          <p:nvPr>
            <p:ph type="title"/>
          </p:nvPr>
        </p:nvSpPr>
        <p:spPr/>
        <p:txBody>
          <a:bodyPr/>
          <a:lstStyle/>
          <a:p>
            <a:r>
              <a:rPr lang="en-MY" dirty="0"/>
              <a:t>Stock Option</a:t>
            </a:r>
          </a:p>
        </p:txBody>
      </p:sp>
      <p:sp>
        <p:nvSpPr>
          <p:cNvPr id="3" name="Content Placeholder 2">
            <a:extLst>
              <a:ext uri="{FF2B5EF4-FFF2-40B4-BE49-F238E27FC236}">
                <a16:creationId xmlns:a16="http://schemas.microsoft.com/office/drawing/2014/main" id="{F8D0F142-268E-49AB-A61F-E3925461F7B1}"/>
              </a:ext>
            </a:extLst>
          </p:cNvPr>
          <p:cNvSpPr>
            <a:spLocks noGrp="1"/>
          </p:cNvSpPr>
          <p:nvPr>
            <p:ph idx="1"/>
          </p:nvPr>
        </p:nvSpPr>
        <p:spPr>
          <a:xfrm>
            <a:off x="914400" y="1600200"/>
            <a:ext cx="7978080" cy="4530725"/>
          </a:xfrm>
        </p:spPr>
        <p:txBody>
          <a:bodyPr/>
          <a:lstStyle/>
          <a:p>
            <a:pPr marL="0" indent="0">
              <a:buNone/>
            </a:pPr>
            <a:r>
              <a:rPr lang="en-MY" sz="2000" dirty="0"/>
              <a:t>A stock option is a right to purchase shares of a company’s stock at a predetermined price, which is referred to as the exercise price. The right to exercise the option and purchase shares of a company’s stock generally accrues, or "vests," over a period of time. The vesting of options over time creates an incentive for the employee to remain with the company to build its value. Option holders are not stockholders and thus are not entitled to vote their option shares or otherwise exercise any other rights of stockholders. All or a portion of the vesting of options often accelerates upon the sale of the company, unless the buyer assumes the options under its plan. Conversely, if an employee leaves the company, the vesting of stock options ceases, and the employee usually has a limited period of time to exercise the options that were vested on the employment termination date.</a:t>
            </a:r>
          </a:p>
        </p:txBody>
      </p:sp>
    </p:spTree>
    <p:extLst>
      <p:ext uri="{BB962C8B-B14F-4D97-AF65-F5344CB8AC3E}">
        <p14:creationId xmlns:p14="http://schemas.microsoft.com/office/powerpoint/2010/main" val="4018444742"/>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C00846-696E-4784-B6A1-D679F411FF88}"/>
              </a:ext>
            </a:extLst>
          </p:cNvPr>
          <p:cNvSpPr>
            <a:spLocks noGrp="1"/>
          </p:cNvSpPr>
          <p:nvPr>
            <p:ph type="title"/>
          </p:nvPr>
        </p:nvSpPr>
        <p:spPr/>
        <p:txBody>
          <a:bodyPr/>
          <a:lstStyle/>
          <a:p>
            <a:r>
              <a:rPr lang="en-MY" dirty="0"/>
              <a:t>Restricted stock</a:t>
            </a:r>
          </a:p>
        </p:txBody>
      </p:sp>
      <p:sp>
        <p:nvSpPr>
          <p:cNvPr id="3" name="Content Placeholder 2">
            <a:extLst>
              <a:ext uri="{FF2B5EF4-FFF2-40B4-BE49-F238E27FC236}">
                <a16:creationId xmlns:a16="http://schemas.microsoft.com/office/drawing/2014/main" id="{BB82CCD9-94F0-4652-B69E-37E2D7AB1349}"/>
              </a:ext>
            </a:extLst>
          </p:cNvPr>
          <p:cNvSpPr>
            <a:spLocks noGrp="1"/>
          </p:cNvSpPr>
          <p:nvPr>
            <p:ph idx="1"/>
          </p:nvPr>
        </p:nvSpPr>
        <p:spPr/>
        <p:txBody>
          <a:bodyPr/>
          <a:lstStyle/>
          <a:p>
            <a:pPr marL="0" indent="0">
              <a:buNone/>
            </a:pPr>
            <a:r>
              <a:rPr lang="en-MY" dirty="0"/>
              <a:t>Restricted stock is generally subject to a repurchase right that allows the company to repurchase a portion of the founder’s stock if his or her employment is terminated by the company for cause, or if the founder voluntarily resigns within a certain period of time. This repurchases right lapses over time, freeing the stock of the restrictions in much the same way that stock options are subject to a vesting schedule.</a:t>
            </a:r>
          </a:p>
        </p:txBody>
      </p:sp>
    </p:spTree>
    <p:extLst>
      <p:ext uri="{BB962C8B-B14F-4D97-AF65-F5344CB8AC3E}">
        <p14:creationId xmlns:p14="http://schemas.microsoft.com/office/powerpoint/2010/main" val="4198959922"/>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DA157E-6043-48C1-B35B-35163677F088}"/>
              </a:ext>
            </a:extLst>
          </p:cNvPr>
          <p:cNvSpPr>
            <a:spLocks noGrp="1"/>
          </p:cNvSpPr>
          <p:nvPr>
            <p:ph type="title"/>
          </p:nvPr>
        </p:nvSpPr>
        <p:spPr/>
        <p:txBody>
          <a:bodyPr/>
          <a:lstStyle/>
          <a:p>
            <a:endParaRPr lang="en-MY"/>
          </a:p>
        </p:txBody>
      </p:sp>
      <p:sp>
        <p:nvSpPr>
          <p:cNvPr id="3" name="Content Placeholder 2">
            <a:extLst>
              <a:ext uri="{FF2B5EF4-FFF2-40B4-BE49-F238E27FC236}">
                <a16:creationId xmlns:a16="http://schemas.microsoft.com/office/drawing/2014/main" id="{A065A0DA-00E9-411E-8EDC-0577910050FC}"/>
              </a:ext>
            </a:extLst>
          </p:cNvPr>
          <p:cNvSpPr>
            <a:spLocks noGrp="1"/>
          </p:cNvSpPr>
          <p:nvPr>
            <p:ph idx="1"/>
          </p:nvPr>
        </p:nvSpPr>
        <p:spPr/>
        <p:txBody>
          <a:bodyPr/>
          <a:lstStyle/>
          <a:p>
            <a:r>
              <a:rPr lang="en-MY"/>
              <a:t>Questions</a:t>
            </a:r>
          </a:p>
        </p:txBody>
      </p:sp>
    </p:spTree>
    <p:extLst>
      <p:ext uri="{BB962C8B-B14F-4D97-AF65-F5344CB8AC3E}">
        <p14:creationId xmlns:p14="http://schemas.microsoft.com/office/powerpoint/2010/main" val="140559731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8505D0D-CAC5-4FE1-B2F4-12B495DF3067}"/>
              </a:ext>
            </a:extLst>
          </p:cNvPr>
          <p:cNvSpPr>
            <a:spLocks noGrp="1"/>
          </p:cNvSpPr>
          <p:nvPr>
            <p:ph type="title"/>
          </p:nvPr>
        </p:nvSpPr>
        <p:spPr/>
        <p:txBody>
          <a:bodyPr/>
          <a:lstStyle/>
          <a:p>
            <a:r>
              <a:rPr lang="en-MY" dirty="0"/>
              <a:t>Types of Base Pay</a:t>
            </a:r>
          </a:p>
        </p:txBody>
      </p:sp>
      <p:sp>
        <p:nvSpPr>
          <p:cNvPr id="3" name="Content Placeholder 2">
            <a:extLst>
              <a:ext uri="{FF2B5EF4-FFF2-40B4-BE49-F238E27FC236}">
                <a16:creationId xmlns:a16="http://schemas.microsoft.com/office/drawing/2014/main" id="{D3B135FF-0D12-40E1-8202-7352FD2708D5}"/>
              </a:ext>
            </a:extLst>
          </p:cNvPr>
          <p:cNvSpPr>
            <a:spLocks noGrp="1"/>
          </p:cNvSpPr>
          <p:nvPr>
            <p:ph idx="1"/>
          </p:nvPr>
        </p:nvSpPr>
        <p:spPr/>
        <p:txBody>
          <a:bodyPr/>
          <a:lstStyle/>
          <a:p>
            <a:r>
              <a:rPr lang="en-MY" dirty="0"/>
              <a:t>Salary: paid on a weekly, biweekly or monthly basis rather than by the hour, generally to higher level positions.</a:t>
            </a:r>
          </a:p>
          <a:p>
            <a:r>
              <a:rPr lang="en-MY" dirty="0" err="1"/>
              <a:t>Nonexempt</a:t>
            </a:r>
            <a:r>
              <a:rPr lang="en-MY" dirty="0"/>
              <a:t> / hourly rates: paid by the hour for a job being performed. An individual’s annual pay is dependent on the number of hours worked during the course of the year.</a:t>
            </a:r>
          </a:p>
          <a:p>
            <a:r>
              <a:rPr lang="en-MY" dirty="0"/>
              <a:t>Piece rate: payment is based on an individual ’s rates production. A payment is received for each piece or unit work produced.</a:t>
            </a:r>
          </a:p>
        </p:txBody>
      </p:sp>
    </p:spTree>
    <p:extLst>
      <p:ext uri="{BB962C8B-B14F-4D97-AF65-F5344CB8AC3E}">
        <p14:creationId xmlns:p14="http://schemas.microsoft.com/office/powerpoint/2010/main" val="1471111134"/>
      </p:ext>
    </p:extLst>
  </p:cSld>
  <p:clrMapOvr>
    <a:masterClrMapping/>
  </p:clrMapOvr>
</p:sld>
</file>

<file path=ppt/theme/theme1.xml><?xml version="1.0" encoding="utf-8"?>
<a:theme xmlns:a="http://schemas.openxmlformats.org/drawingml/2006/main" name="Office Theme">
  <a:themeElements>
    <a:clrScheme name="Office Theme 6">
      <a:dk1>
        <a:srgbClr val="000000"/>
      </a:dk1>
      <a:lt1>
        <a:srgbClr val="FFFFE1"/>
      </a:lt1>
      <a:dk2>
        <a:srgbClr val="330033"/>
      </a:dk2>
      <a:lt2>
        <a:srgbClr val="330033"/>
      </a:lt2>
      <a:accent1>
        <a:srgbClr val="CCCC99"/>
      </a:accent1>
      <a:accent2>
        <a:srgbClr val="FF0000"/>
      </a:accent2>
      <a:accent3>
        <a:srgbClr val="FFFFEE"/>
      </a:accent3>
      <a:accent4>
        <a:srgbClr val="000000"/>
      </a:accent4>
      <a:accent5>
        <a:srgbClr val="E2E2CA"/>
      </a:accent5>
      <a:accent6>
        <a:srgbClr val="E70000"/>
      </a:accent6>
      <a:hlink>
        <a:srgbClr val="990033"/>
      </a:hlink>
      <a:folHlink>
        <a:srgbClr val="B2B2B2"/>
      </a:folHlink>
    </a:clrScheme>
    <a:fontScheme name="Office Theme">
      <a:majorFont>
        <a:latin typeface="Times New Roman"/>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Office Theme 1">
        <a:dk1>
          <a:srgbClr val="993300"/>
        </a:dk1>
        <a:lt1>
          <a:srgbClr val="CCCCCC"/>
        </a:lt1>
        <a:dk2>
          <a:srgbClr val="000000"/>
        </a:dk2>
        <a:lt2>
          <a:srgbClr val="FFFFFF"/>
        </a:lt2>
        <a:accent1>
          <a:srgbClr val="576F2B"/>
        </a:accent1>
        <a:accent2>
          <a:srgbClr val="666699"/>
        </a:accent2>
        <a:accent3>
          <a:srgbClr val="AAAAAA"/>
        </a:accent3>
        <a:accent4>
          <a:srgbClr val="AEAEAE"/>
        </a:accent4>
        <a:accent5>
          <a:srgbClr val="B4BBAC"/>
        </a:accent5>
        <a:accent6>
          <a:srgbClr val="5C5C8A"/>
        </a:accent6>
        <a:hlink>
          <a:srgbClr val="993300"/>
        </a:hlink>
        <a:folHlink>
          <a:srgbClr val="CC9900"/>
        </a:folHlink>
      </a:clrScheme>
      <a:clrMap bg1="dk2" tx1="lt1" bg2="dk1" tx2="lt2" accent1="accent1" accent2="accent2" accent3="accent3" accent4="accent4" accent5="accent5" accent6="accent6" hlink="hlink" folHlink="folHlink"/>
    </a:extraClrScheme>
    <a:extraClrScheme>
      <a:clrScheme name="Office Theme 2">
        <a:dk1>
          <a:srgbClr val="993300"/>
        </a:dk1>
        <a:lt1>
          <a:srgbClr val="CCCCCC"/>
        </a:lt1>
        <a:dk2>
          <a:srgbClr val="330000"/>
        </a:dk2>
        <a:lt2>
          <a:srgbClr val="FFFFFF"/>
        </a:lt2>
        <a:accent1>
          <a:srgbClr val="996633"/>
        </a:accent1>
        <a:accent2>
          <a:srgbClr val="FF0000"/>
        </a:accent2>
        <a:accent3>
          <a:srgbClr val="ADAAAA"/>
        </a:accent3>
        <a:accent4>
          <a:srgbClr val="AEAEAE"/>
        </a:accent4>
        <a:accent5>
          <a:srgbClr val="CAB8AD"/>
        </a:accent5>
        <a:accent6>
          <a:srgbClr val="E70000"/>
        </a:accent6>
        <a:hlink>
          <a:srgbClr val="FF3300"/>
        </a:hlink>
        <a:folHlink>
          <a:srgbClr val="CC9933"/>
        </a:folHlink>
      </a:clrScheme>
      <a:clrMap bg1="dk2" tx1="lt1" bg2="dk1" tx2="lt2" accent1="accent1" accent2="accent2" accent3="accent3" accent4="accent4" accent5="accent5" accent6="accent6" hlink="hlink" folHlink="folHlink"/>
    </a:extraClrScheme>
    <a:extraClrScheme>
      <a:clrScheme name="Office Theme 3">
        <a:dk1>
          <a:srgbClr val="79788A"/>
        </a:dk1>
        <a:lt1>
          <a:srgbClr val="FFFFFF"/>
        </a:lt1>
        <a:dk2>
          <a:srgbClr val="21203C"/>
        </a:dk2>
        <a:lt2>
          <a:srgbClr val="FFFFCC"/>
        </a:lt2>
        <a:accent1>
          <a:srgbClr val="476077"/>
        </a:accent1>
        <a:accent2>
          <a:srgbClr val="676C5A"/>
        </a:accent2>
        <a:accent3>
          <a:srgbClr val="ABABAF"/>
        </a:accent3>
        <a:accent4>
          <a:srgbClr val="DADADA"/>
        </a:accent4>
        <a:accent5>
          <a:srgbClr val="B1B6BD"/>
        </a:accent5>
        <a:accent6>
          <a:srgbClr val="5D6151"/>
        </a:accent6>
        <a:hlink>
          <a:srgbClr val="666699"/>
        </a:hlink>
        <a:folHlink>
          <a:srgbClr val="8CB0A2"/>
        </a:folHlink>
      </a:clrScheme>
      <a:clrMap bg1="dk2" tx1="lt1" bg2="dk1" tx2="lt2" accent1="accent1" accent2="accent2" accent3="accent3" accent4="accent4" accent5="accent5" accent6="accent6" hlink="hlink" folHlink="folHlink"/>
    </a:extraClrScheme>
    <a:extraClrScheme>
      <a:clrScheme name="Office Theme 4">
        <a:dk1>
          <a:srgbClr val="455B41"/>
        </a:dk1>
        <a:lt1>
          <a:srgbClr val="FFFFCC"/>
        </a:lt1>
        <a:dk2>
          <a:srgbClr val="79A994"/>
        </a:dk2>
        <a:lt2>
          <a:srgbClr val="FFFFCC"/>
        </a:lt2>
        <a:accent1>
          <a:srgbClr val="517087"/>
        </a:accent1>
        <a:accent2>
          <a:srgbClr val="666699"/>
        </a:accent2>
        <a:accent3>
          <a:srgbClr val="BED1C8"/>
        </a:accent3>
        <a:accent4>
          <a:srgbClr val="DADAAE"/>
        </a:accent4>
        <a:accent5>
          <a:srgbClr val="B3BBC3"/>
        </a:accent5>
        <a:accent6>
          <a:srgbClr val="5C5C8A"/>
        </a:accent6>
        <a:hlink>
          <a:srgbClr val="993300"/>
        </a:hlink>
        <a:folHlink>
          <a:srgbClr val="A4AF6B"/>
        </a:folHlink>
      </a:clrScheme>
      <a:clrMap bg1="dk2" tx1="lt1" bg2="dk1" tx2="lt2" accent1="accent1" accent2="accent2" accent3="accent3" accent4="accent4" accent5="accent5" accent6="accent6" hlink="hlink" folHlink="folHlink"/>
    </a:extraClrScheme>
    <a:extraClrScheme>
      <a:clrScheme name="Office Theme 5">
        <a:dk1>
          <a:srgbClr val="330000"/>
        </a:dk1>
        <a:lt1>
          <a:srgbClr val="FF9900"/>
        </a:lt1>
        <a:dk2>
          <a:srgbClr val="FFFFFF"/>
        </a:dk2>
        <a:lt2>
          <a:srgbClr val="8B3111"/>
        </a:lt2>
        <a:accent1>
          <a:srgbClr val="DD6D07"/>
        </a:accent1>
        <a:accent2>
          <a:srgbClr val="CC9900"/>
        </a:accent2>
        <a:accent3>
          <a:srgbClr val="FFCAAA"/>
        </a:accent3>
        <a:accent4>
          <a:srgbClr val="2A0000"/>
        </a:accent4>
        <a:accent5>
          <a:srgbClr val="EBBAAA"/>
        </a:accent5>
        <a:accent6>
          <a:srgbClr val="B98A00"/>
        </a:accent6>
        <a:hlink>
          <a:srgbClr val="CC3300"/>
        </a:hlink>
        <a:folHlink>
          <a:srgbClr val="CCCC66"/>
        </a:folHlink>
      </a:clrScheme>
      <a:clrMap bg1="lt1" tx1="dk1" bg2="lt2" tx2="dk2" accent1="accent1" accent2="accent2" accent3="accent3" accent4="accent4" accent5="accent5" accent6="accent6" hlink="hlink" folHlink="folHlink"/>
    </a:extraClrScheme>
    <a:extraClrScheme>
      <a:clrScheme name="Office Theme 6">
        <a:dk1>
          <a:srgbClr val="000000"/>
        </a:dk1>
        <a:lt1>
          <a:srgbClr val="FFFFE1"/>
        </a:lt1>
        <a:dk2>
          <a:srgbClr val="330033"/>
        </a:dk2>
        <a:lt2>
          <a:srgbClr val="330033"/>
        </a:lt2>
        <a:accent1>
          <a:srgbClr val="CCCC99"/>
        </a:accent1>
        <a:accent2>
          <a:srgbClr val="FF0000"/>
        </a:accent2>
        <a:accent3>
          <a:srgbClr val="FFFFEE"/>
        </a:accent3>
        <a:accent4>
          <a:srgbClr val="000000"/>
        </a:accent4>
        <a:accent5>
          <a:srgbClr val="E2E2CA"/>
        </a:accent5>
        <a:accent6>
          <a:srgbClr val="E70000"/>
        </a:accent6>
        <a:hlink>
          <a:srgbClr val="990033"/>
        </a:hlink>
        <a:folHlink>
          <a:srgbClr val="B2B2B2"/>
        </a:folHlink>
      </a:clrScheme>
      <a:clrMap bg1="lt1" tx1="dk1" bg2="lt2" tx2="dk2" accent1="accent1" accent2="accent2" accent3="accent3" accent4="accent4" accent5="accent5" accent6="accent6" hlink="hlink" folHlink="folHlink"/>
    </a:extraClrScheme>
    <a:extraClrScheme>
      <a:clrScheme name="Office Theme 7">
        <a:dk1>
          <a:srgbClr val="000000"/>
        </a:dk1>
        <a:lt1>
          <a:srgbClr val="FFFFFF"/>
        </a:lt1>
        <a:dk2>
          <a:srgbClr val="000000"/>
        </a:dk2>
        <a:lt2>
          <a:srgbClr val="891411"/>
        </a:lt2>
        <a:accent1>
          <a:srgbClr val="4F917E"/>
        </a:accent1>
        <a:accent2>
          <a:srgbClr val="CC9900"/>
        </a:accent2>
        <a:accent3>
          <a:srgbClr val="FFFFFF"/>
        </a:accent3>
        <a:accent4>
          <a:srgbClr val="000000"/>
        </a:accent4>
        <a:accent5>
          <a:srgbClr val="B2C7C0"/>
        </a:accent5>
        <a:accent6>
          <a:srgbClr val="B98A00"/>
        </a:accent6>
        <a:hlink>
          <a:srgbClr val="5A84D8"/>
        </a:hlink>
        <a:folHlink>
          <a:srgbClr val="A0C6BA"/>
        </a:folHlink>
      </a:clrScheme>
      <a:clrMap bg1="lt1" tx1="dk1" bg2="lt2" tx2="dk2" accent1="accent1" accent2="accent2" accent3="accent3" accent4="accent4" accent5="accent5" accent6="accent6" hlink="hlink" folHlink="folHlink"/>
    </a:extraClrScheme>
    <a:extraClrScheme>
      <a:clrScheme name="Office Theme 8">
        <a:dk1>
          <a:srgbClr val="000000"/>
        </a:dk1>
        <a:lt1>
          <a:srgbClr val="FFFFFF"/>
        </a:lt1>
        <a:dk2>
          <a:srgbClr val="CC0000"/>
        </a:dk2>
        <a:lt2>
          <a:srgbClr val="999966"/>
        </a:lt2>
        <a:accent1>
          <a:srgbClr val="CCCCCC"/>
        </a:accent1>
        <a:accent2>
          <a:srgbClr val="CCCC66"/>
        </a:accent2>
        <a:accent3>
          <a:srgbClr val="FFFFFF"/>
        </a:accent3>
        <a:accent4>
          <a:srgbClr val="000000"/>
        </a:accent4>
        <a:accent5>
          <a:srgbClr val="E2E2E2"/>
        </a:accent5>
        <a:accent6>
          <a:srgbClr val="B9B95C"/>
        </a:accent6>
        <a:hlink>
          <a:srgbClr val="666699"/>
        </a:hlink>
        <a:folHlink>
          <a:srgbClr val="CCCC99"/>
        </a:folHlink>
      </a:clrScheme>
      <a:clrMap bg1="lt1" tx1="dk1" bg2="lt2" tx2="dk2" accent1="accent1" accent2="accent2" accent3="accent3" accent4="accent4" accent5="accent5" accent6="accent6" hlink="hlink" folHlink="folHlink"/>
    </a:extraClrScheme>
    <a:extraClrScheme>
      <a:clrScheme name="Office Theme 9">
        <a:dk1>
          <a:srgbClr val="000000"/>
        </a:dk1>
        <a:lt1>
          <a:srgbClr val="FFFFFF"/>
        </a:lt1>
        <a:dk2>
          <a:srgbClr val="FF0000"/>
        </a:dk2>
        <a:lt2>
          <a:srgbClr val="009999"/>
        </a:lt2>
        <a:accent1>
          <a:srgbClr val="C7B505"/>
        </a:accent1>
        <a:accent2>
          <a:srgbClr val="FFFF66"/>
        </a:accent2>
        <a:accent3>
          <a:srgbClr val="FFFFFF"/>
        </a:accent3>
        <a:accent4>
          <a:srgbClr val="000000"/>
        </a:accent4>
        <a:accent5>
          <a:srgbClr val="E0D7AA"/>
        </a:accent5>
        <a:accent6>
          <a:srgbClr val="E7E75C"/>
        </a:accent6>
        <a:hlink>
          <a:srgbClr val="5A84D8"/>
        </a:hlink>
        <a:folHlink>
          <a:srgbClr val="A0C6BA"/>
        </a:folHlink>
      </a:clrScheme>
      <a:clrMap bg1="lt1" tx1="dk1" bg2="lt2" tx2="dk2" accent1="accent1" accent2="accent2" accent3="accent3" accent4="accent4" accent5="accent5" accent6="accent6" hlink="hlink" folHlink="folHlink"/>
    </a:extraClrScheme>
    <a:extraClrScheme>
      <a:clrScheme name="Office Theme 10">
        <a:dk1>
          <a:srgbClr val="000000"/>
        </a:dk1>
        <a:lt1>
          <a:srgbClr val="FFFFFF"/>
        </a:lt1>
        <a:dk2>
          <a:srgbClr val="660033"/>
        </a:dk2>
        <a:lt2>
          <a:srgbClr val="666699"/>
        </a:lt2>
        <a:accent1>
          <a:srgbClr val="95A3D1"/>
        </a:accent1>
        <a:accent2>
          <a:srgbClr val="FFFF66"/>
        </a:accent2>
        <a:accent3>
          <a:srgbClr val="FFFFFF"/>
        </a:accent3>
        <a:accent4>
          <a:srgbClr val="000000"/>
        </a:accent4>
        <a:accent5>
          <a:srgbClr val="C8CEE5"/>
        </a:accent5>
        <a:accent6>
          <a:srgbClr val="E7E75C"/>
        </a:accent6>
        <a:hlink>
          <a:srgbClr val="5A84D8"/>
        </a:hlink>
        <a:folHlink>
          <a:srgbClr val="CCCC99"/>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tf10203777</Template>
  <TotalTime>1478</TotalTime>
  <Words>4312</Words>
  <Application>Microsoft Office PowerPoint</Application>
  <PresentationFormat>On-screen Show (4:3)</PresentationFormat>
  <Paragraphs>288</Paragraphs>
  <Slides>84</Slides>
  <Notes>7</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84</vt:i4>
      </vt:variant>
    </vt:vector>
  </HeadingPairs>
  <TitlesOfParts>
    <vt:vector size="88" baseType="lpstr">
      <vt:lpstr>Arial</vt:lpstr>
      <vt:lpstr>Times New Roman</vt:lpstr>
      <vt:lpstr>Wingdings</vt:lpstr>
      <vt:lpstr>Office Theme</vt:lpstr>
      <vt:lpstr>TOTAL REWARDS - I</vt:lpstr>
      <vt:lpstr>Introduction</vt:lpstr>
      <vt:lpstr>Value Exchange - Employee</vt:lpstr>
      <vt:lpstr>Value Exchange - Employer</vt:lpstr>
      <vt:lpstr>Evolution of Rewards</vt:lpstr>
      <vt:lpstr>Total Rewards </vt:lpstr>
      <vt:lpstr>Total Rewards</vt:lpstr>
      <vt:lpstr>Fixed Pay</vt:lpstr>
      <vt:lpstr>Types of Base Pay</vt:lpstr>
      <vt:lpstr>Variable Pay</vt:lpstr>
      <vt:lpstr>Types of Variable Pay</vt:lpstr>
      <vt:lpstr>Benefits</vt:lpstr>
      <vt:lpstr>Flexible benefits</vt:lpstr>
      <vt:lpstr>Global Compensation Approaches</vt:lpstr>
      <vt:lpstr>Global Job Grading</vt:lpstr>
      <vt:lpstr>Global Job Grading</vt:lpstr>
      <vt:lpstr>Remuneration Surveys</vt:lpstr>
      <vt:lpstr>Purposes of Remuneration Surveys</vt:lpstr>
      <vt:lpstr>PowerPoint Presentation</vt:lpstr>
      <vt:lpstr>Pay Range</vt:lpstr>
      <vt:lpstr>Compa-ratios (CP)</vt:lpstr>
      <vt:lpstr>Broadbanding</vt:lpstr>
      <vt:lpstr>Global Pay Structure</vt:lpstr>
      <vt:lpstr>Poll Question # 1</vt:lpstr>
      <vt:lpstr>Answer to Poll # 1</vt:lpstr>
      <vt:lpstr>Benefits</vt:lpstr>
      <vt:lpstr>Equalization Benefits</vt:lpstr>
      <vt:lpstr>Equalisation Benefits</vt:lpstr>
      <vt:lpstr>PowerPoint Presentation</vt:lpstr>
      <vt:lpstr>Differential Pay</vt:lpstr>
      <vt:lpstr>Hardship Allowances</vt:lpstr>
      <vt:lpstr>Danger Allowance</vt:lpstr>
      <vt:lpstr>Foreign Service Premium</vt:lpstr>
      <vt:lpstr>Mobility Premiums</vt:lpstr>
      <vt:lpstr>Relocation or Transfer Allowance</vt:lpstr>
      <vt:lpstr>Poll Question # 2</vt:lpstr>
      <vt:lpstr>Answer Poll # 2</vt:lpstr>
      <vt:lpstr>PowerPoint Presentation</vt:lpstr>
      <vt:lpstr>Purchasing Power Parity (PPP)</vt:lpstr>
      <vt:lpstr>Efficient Purchaser Index</vt:lpstr>
      <vt:lpstr>Big Mac Index</vt:lpstr>
      <vt:lpstr>Big Mac Index</vt:lpstr>
      <vt:lpstr>Bona-Fide Residence Test</vt:lpstr>
      <vt:lpstr>Poll Question # 3</vt:lpstr>
      <vt:lpstr>Answer to Poll # 3</vt:lpstr>
      <vt:lpstr>PowerPoint Presentation</vt:lpstr>
      <vt:lpstr>Approaches of Expat Compensation</vt:lpstr>
      <vt:lpstr>Balance Sheet Approach</vt:lpstr>
      <vt:lpstr>Balance Sheet Approach</vt:lpstr>
      <vt:lpstr>Localization (Going Rate) approach</vt:lpstr>
      <vt:lpstr>Key Differences</vt:lpstr>
      <vt:lpstr>Local-Plus Approach</vt:lpstr>
      <vt:lpstr>Net-to-net Approach</vt:lpstr>
      <vt:lpstr>Cost of Living Allowance (COLA)</vt:lpstr>
      <vt:lpstr>PowerPoint Presentation</vt:lpstr>
      <vt:lpstr>Tax Reimbursement Approaches</vt:lpstr>
      <vt:lpstr>Laissez Faire</vt:lpstr>
      <vt:lpstr>Ad Hoc</vt:lpstr>
      <vt:lpstr>Tax Protection</vt:lpstr>
      <vt:lpstr>Tax Equalization (TEQ)</vt:lpstr>
      <vt:lpstr>Other Tax approach</vt:lpstr>
      <vt:lpstr>Tax Localization</vt:lpstr>
      <vt:lpstr>PowerPoint Presentation</vt:lpstr>
      <vt:lpstr>Totalization Agreement and Tax Treaty</vt:lpstr>
      <vt:lpstr>Totalization Agreements</vt:lpstr>
      <vt:lpstr>Totalization Agreements</vt:lpstr>
      <vt:lpstr>Tax Treaty</vt:lpstr>
      <vt:lpstr>Global Employment Company (GEC)</vt:lpstr>
      <vt:lpstr>PowerPoint Presentation</vt:lpstr>
      <vt:lpstr>Defined Benefit Retirement Plans</vt:lpstr>
      <vt:lpstr>Types of Benefit Retirement Plan</vt:lpstr>
      <vt:lpstr>Defined Contribution Plans</vt:lpstr>
      <vt:lpstr>Types of Contribution Plan</vt:lpstr>
      <vt:lpstr>Difference in Plans</vt:lpstr>
      <vt:lpstr>Types of Contribution Plan</vt:lpstr>
      <vt:lpstr>Types of Contribution Plan</vt:lpstr>
      <vt:lpstr>Retirement Plans</vt:lpstr>
      <vt:lpstr>International Retirement Plans (IRPs)</vt:lpstr>
      <vt:lpstr>Global Equity Program</vt:lpstr>
      <vt:lpstr>Equity Compensation</vt:lpstr>
      <vt:lpstr>The Basics of Equity Compensation</vt:lpstr>
      <vt:lpstr>Stock Option</vt:lpstr>
      <vt:lpstr>Restricted stock</vt:lpstr>
      <vt:lpstr>PowerPoint Presentation</vt:lpstr>
    </vt:vector>
  </TitlesOfParts>
  <Manager/>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subject/>
  <dc:creator>Venkatesan Muraledharan</dc:creator>
  <cp:keywords/>
  <dc:description/>
  <cp:lastModifiedBy>Venkatesan Muraledharan</cp:lastModifiedBy>
  <cp:revision>55</cp:revision>
  <cp:lastPrinted>1601-01-01T00:00:00Z</cp:lastPrinted>
  <dcterms:created xsi:type="dcterms:W3CDTF">2020-07-09T15:12:46Z</dcterms:created>
  <dcterms:modified xsi:type="dcterms:W3CDTF">2021-12-19T11:23:50Z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TemplateID">
    <vt:lpwstr>TC102037771033</vt:lpwstr>
  </property>
</Properties>
</file>