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6"/>
  </p:notesMasterIdLst>
  <p:handoutMasterIdLst>
    <p:handoutMasterId r:id="rId67"/>
  </p:handoutMasterIdLst>
  <p:sldIdLst>
    <p:sldId id="256" r:id="rId2"/>
    <p:sldId id="400" r:id="rId3"/>
    <p:sldId id="383" r:id="rId4"/>
    <p:sldId id="312" r:id="rId5"/>
    <p:sldId id="419" r:id="rId6"/>
    <p:sldId id="420" r:id="rId7"/>
    <p:sldId id="421" r:id="rId8"/>
    <p:sldId id="422" r:id="rId9"/>
    <p:sldId id="406" r:id="rId10"/>
    <p:sldId id="423" r:id="rId11"/>
    <p:sldId id="407" r:id="rId12"/>
    <p:sldId id="424" r:id="rId13"/>
    <p:sldId id="408" r:id="rId14"/>
    <p:sldId id="425" r:id="rId15"/>
    <p:sldId id="409" r:id="rId16"/>
    <p:sldId id="271" r:id="rId17"/>
    <p:sldId id="410" r:id="rId18"/>
    <p:sldId id="299" r:id="rId19"/>
    <p:sldId id="300" r:id="rId20"/>
    <p:sldId id="411" r:id="rId21"/>
    <p:sldId id="301" r:id="rId22"/>
    <p:sldId id="412" r:id="rId23"/>
    <p:sldId id="413" r:id="rId24"/>
    <p:sldId id="414" r:id="rId25"/>
    <p:sldId id="415" r:id="rId26"/>
    <p:sldId id="313" r:id="rId27"/>
    <p:sldId id="273" r:id="rId28"/>
    <p:sldId id="274" r:id="rId29"/>
    <p:sldId id="426" r:id="rId30"/>
    <p:sldId id="269" r:id="rId31"/>
    <p:sldId id="279" r:id="rId32"/>
    <p:sldId id="270" r:id="rId33"/>
    <p:sldId id="427" r:id="rId34"/>
    <p:sldId id="428" r:id="rId35"/>
    <p:sldId id="429" r:id="rId36"/>
    <p:sldId id="395" r:id="rId37"/>
    <p:sldId id="396" r:id="rId38"/>
    <p:sldId id="397" r:id="rId39"/>
    <p:sldId id="398" r:id="rId40"/>
    <p:sldId id="399" r:id="rId41"/>
    <p:sldId id="430" r:id="rId42"/>
    <p:sldId id="316" r:id="rId43"/>
    <p:sldId id="319" r:id="rId44"/>
    <p:sldId id="290" r:id="rId45"/>
    <p:sldId id="317" r:id="rId46"/>
    <p:sldId id="318" r:id="rId47"/>
    <p:sldId id="320" r:id="rId48"/>
    <p:sldId id="315" r:id="rId49"/>
    <p:sldId id="321" r:id="rId50"/>
    <p:sldId id="322" r:id="rId51"/>
    <p:sldId id="291" r:id="rId52"/>
    <p:sldId id="295" r:id="rId53"/>
    <p:sldId id="297" r:id="rId54"/>
    <p:sldId id="294" r:id="rId55"/>
    <p:sldId id="323" r:id="rId56"/>
    <p:sldId id="293" r:id="rId57"/>
    <p:sldId id="324" r:id="rId58"/>
    <p:sldId id="307" r:id="rId59"/>
    <p:sldId id="308" r:id="rId60"/>
    <p:sldId id="309" r:id="rId61"/>
    <p:sldId id="310" r:id="rId62"/>
    <p:sldId id="296" r:id="rId63"/>
    <p:sldId id="298" r:id="rId64"/>
    <p:sldId id="289" r:id="rId6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635329"/>
          <a:ext cx="7799962" cy="714065"/>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dgm:presLayoutVars>
          <dgm:chMax val="0"/>
          <dgm:bulletEnabled val="1"/>
        </dgm:presLayoutVars>
      </dgm:prSet>
      <dgm:spPr>
        <a:xfrm>
          <a:off x="0" y="2434334"/>
          <a:ext cx="7799962" cy="714065"/>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dgm:presLayoutVars>
          <dgm:chMax val="0"/>
          <dgm:bulletEnabled val="1"/>
        </dgm:presLayoutVars>
      </dgm:prSet>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custLinFactNeighborX="968" custLinFactNeighborY="-38374">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OKR</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6"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6"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6"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6">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6"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95FD1809-53C0-44C6-84A1-4179631B9ABB}" type="pres">
      <dgm:prSet presAssocID="{DDBDE7A3-0C89-4272-A73E-CD32853866D3}" presName="parentText" presStyleLbl="node1" presStyleIdx="5" presStyleCnt="6">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5"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F342BE73-FB67-4582-9827-6D7238F92723}" type="presParOf" srcId="{CC8763B3-4621-4666-B669-3C5BA2A30DBE}" destId="{95FD1809-53C0-44C6-84A1-4179631B9AB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3"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3">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3">
        <dgm:presLayoutVars>
          <dgm:chMax val="0"/>
          <dgm:bulletEnabled val="1"/>
        </dgm:presLayoutVars>
      </dgm:prSet>
      <dgm:spPr/>
    </dgm:pt>
  </dgm:ptLst>
  <dgm:cxnLst>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3" custScaleX="99638" custLinFactNeighborX="-181" custLinFactNeighborY="-53353">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3">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3">
        <dgm:presLayoutVars>
          <dgm:chMax val="0"/>
          <dgm:bulletEnabled val="1"/>
        </dgm:presLayoutVars>
      </dgm:prSet>
      <dgm:spPr>
        <a:xfrm>
          <a:off x="0" y="2505992"/>
          <a:ext cx="6048672" cy="959400"/>
        </a:xfrm>
        <a:prstGeom prst="roundRect">
          <a:avLst/>
        </a:prstGeom>
      </dgm:spPr>
    </dgm:pt>
  </dgm:ptLst>
  <dgm:cxnLst>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36477"/>
          <a:ext cx="7799962"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4858" y="71335"/>
        <a:ext cx="7730246" cy="644349"/>
      </dsp:txXfrm>
    </dsp:sp>
    <dsp:sp modelId="{DF1768A1-F5E4-4152-9DE2-8FFC4D413F5A}">
      <dsp:nvSpPr>
        <dsp:cNvPr id="0" name=""/>
        <dsp:cNvSpPr/>
      </dsp:nvSpPr>
      <dsp:spPr>
        <a:xfrm>
          <a:off x="0" y="851902"/>
          <a:ext cx="7771726"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4858" y="886760"/>
        <a:ext cx="7702010" cy="644349"/>
      </dsp:txXfrm>
    </dsp:sp>
    <dsp:sp modelId="{F674B1EB-7C16-427C-9D7D-944E5157F0F6}">
      <dsp:nvSpPr>
        <dsp:cNvPr id="0" name=""/>
        <dsp:cNvSpPr/>
      </dsp:nvSpPr>
      <dsp:spPr>
        <a:xfrm>
          <a:off x="0" y="1635329"/>
          <a:ext cx="7799962" cy="714065"/>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4858" y="1670187"/>
        <a:ext cx="7730246" cy="644349"/>
      </dsp:txXfrm>
    </dsp:sp>
    <dsp:sp modelId="{239A56AA-8CA4-45D2-AAA7-F32B26D151DB}">
      <dsp:nvSpPr>
        <dsp:cNvPr id="0" name=""/>
        <dsp:cNvSpPr/>
      </dsp:nvSpPr>
      <dsp:spPr>
        <a:xfrm>
          <a:off x="0" y="2434334"/>
          <a:ext cx="7799962" cy="7140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4858" y="2469192"/>
        <a:ext cx="7730246" cy="644349"/>
      </dsp:txXfrm>
    </dsp:sp>
    <dsp:sp modelId="{063BDBA2-A3DC-419F-9114-58CDD7E9676E}">
      <dsp:nvSpPr>
        <dsp:cNvPr id="0" name=""/>
        <dsp:cNvSpPr/>
      </dsp:nvSpPr>
      <dsp:spPr>
        <a:xfrm>
          <a:off x="0" y="3237680"/>
          <a:ext cx="7799962" cy="7140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Performance Development</a:t>
          </a:r>
          <a:endParaRPr lang="en-MY" sz="3100" kern="1200" dirty="0">
            <a:solidFill>
              <a:schemeClr val="tx1"/>
            </a:solidFill>
          </a:endParaRPr>
        </a:p>
      </dsp:txBody>
      <dsp:txXfrm>
        <a:off x="34858" y="3272538"/>
        <a:ext cx="7730246" cy="644349"/>
      </dsp:txXfrm>
    </dsp:sp>
    <dsp:sp modelId="{95FD1809-53C0-44C6-84A1-4179631B9ABB}">
      <dsp:nvSpPr>
        <dsp:cNvPr id="0" name=""/>
        <dsp:cNvSpPr/>
      </dsp:nvSpPr>
      <dsp:spPr>
        <a:xfrm>
          <a:off x="0" y="4041026"/>
          <a:ext cx="7799962" cy="7140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OKR</a:t>
          </a:r>
        </a:p>
      </dsp:txBody>
      <dsp:txXfrm>
        <a:off x="34858" y="4075884"/>
        <a:ext cx="7730246" cy="6443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49292"/>
          <a:ext cx="8122096"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6896" y="86188"/>
        <a:ext cx="8048304" cy="682028"/>
      </dsp:txXfrm>
    </dsp:sp>
    <dsp:sp modelId="{DF1768A1-F5E4-4152-9DE2-8FFC4D413F5A}">
      <dsp:nvSpPr>
        <dsp:cNvPr id="0" name=""/>
        <dsp:cNvSpPr/>
      </dsp:nvSpPr>
      <dsp:spPr>
        <a:xfrm>
          <a:off x="0" y="909740"/>
          <a:ext cx="8092694"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6896" y="946636"/>
        <a:ext cx="8018902" cy="682028"/>
      </dsp:txXfrm>
    </dsp:sp>
    <dsp:sp modelId="{F674B1EB-7C16-427C-9D7D-944E5157F0F6}">
      <dsp:nvSpPr>
        <dsp:cNvPr id="0" name=""/>
        <dsp:cNvSpPr/>
      </dsp:nvSpPr>
      <dsp:spPr>
        <a:xfrm>
          <a:off x="0" y="1737159"/>
          <a:ext cx="8122096"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6896" y="1774055"/>
        <a:ext cx="8048304" cy="682028"/>
      </dsp:txXfrm>
    </dsp:sp>
    <dsp:sp modelId="{239A56AA-8CA4-45D2-AAA7-F32B26D151DB}">
      <dsp:nvSpPr>
        <dsp:cNvPr id="0" name=""/>
        <dsp:cNvSpPr/>
      </dsp:nvSpPr>
      <dsp:spPr>
        <a:xfrm>
          <a:off x="0" y="2545294"/>
          <a:ext cx="8122096" cy="7558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6896" y="2582190"/>
        <a:ext cx="8048304" cy="682028"/>
      </dsp:txXfrm>
    </dsp:sp>
    <dsp:sp modelId="{063BDBA2-A3DC-419F-9114-58CDD7E9676E}">
      <dsp:nvSpPr>
        <dsp:cNvPr id="0" name=""/>
        <dsp:cNvSpPr/>
      </dsp:nvSpPr>
      <dsp:spPr>
        <a:xfrm>
          <a:off x="0" y="3428640"/>
          <a:ext cx="8122096" cy="75582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6896" y="3465536"/>
        <a:ext cx="8048304" cy="682028"/>
      </dsp:txXfrm>
    </dsp:sp>
    <dsp:sp modelId="{95FD1809-53C0-44C6-84A1-4179631B9ABB}">
      <dsp:nvSpPr>
        <dsp:cNvPr id="0" name=""/>
        <dsp:cNvSpPr/>
      </dsp:nvSpPr>
      <dsp:spPr>
        <a:xfrm>
          <a:off x="0" y="4276620"/>
          <a:ext cx="8122096" cy="75582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OKR</a:t>
          </a:r>
        </a:p>
      </dsp:txBody>
      <dsp:txXfrm>
        <a:off x="36896" y="4313516"/>
        <a:ext cx="8048304" cy="6820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OKR</a:t>
          </a: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5895"/>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6553" y="52448"/>
        <a:ext cx="8048990" cy="675694"/>
      </dsp:txXfrm>
    </dsp:sp>
    <dsp:sp modelId="{DF1768A1-F5E4-4152-9DE2-8FFC4D413F5A}">
      <dsp:nvSpPr>
        <dsp:cNvPr id="0" name=""/>
        <dsp:cNvSpPr/>
      </dsp:nvSpPr>
      <dsp:spPr>
        <a:xfrm>
          <a:off x="0" y="895480"/>
          <a:ext cx="8092694"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6553" y="932033"/>
        <a:ext cx="8019588" cy="675694"/>
      </dsp:txXfrm>
    </dsp:sp>
    <dsp:sp modelId="{F674B1EB-7C16-427C-9D7D-944E5157F0F6}">
      <dsp:nvSpPr>
        <dsp:cNvPr id="0" name=""/>
        <dsp:cNvSpPr/>
      </dsp:nvSpPr>
      <dsp:spPr>
        <a:xfrm>
          <a:off x="0" y="1733779"/>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6553" y="1770332"/>
        <a:ext cx="8048990" cy="675694"/>
      </dsp:txXfrm>
    </dsp:sp>
    <dsp:sp modelId="{239A56AA-8CA4-45D2-AAA7-F32B26D151DB}">
      <dsp:nvSpPr>
        <dsp:cNvPr id="0" name=""/>
        <dsp:cNvSpPr/>
      </dsp:nvSpPr>
      <dsp:spPr>
        <a:xfrm>
          <a:off x="0" y="2592180"/>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6553" y="2628733"/>
        <a:ext cx="8048990" cy="675694"/>
      </dsp:txXfrm>
    </dsp:sp>
    <dsp:sp modelId="{063BDBA2-A3DC-419F-9114-58CDD7E9676E}">
      <dsp:nvSpPr>
        <dsp:cNvPr id="0" name=""/>
        <dsp:cNvSpPr/>
      </dsp:nvSpPr>
      <dsp:spPr>
        <a:xfrm>
          <a:off x="0" y="3491696"/>
          <a:ext cx="812209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6553" y="3528249"/>
        <a:ext cx="8048990" cy="675694"/>
      </dsp:txXfrm>
    </dsp:sp>
    <dsp:sp modelId="{95FD1809-53C0-44C6-84A1-4179631B9ABB}">
      <dsp:nvSpPr>
        <dsp:cNvPr id="0" name=""/>
        <dsp:cNvSpPr/>
      </dsp:nvSpPr>
      <dsp:spPr>
        <a:xfrm>
          <a:off x="0" y="4320180"/>
          <a:ext cx="8122096" cy="748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OKR</a:t>
          </a:r>
        </a:p>
      </dsp:txBody>
      <dsp:txXfrm>
        <a:off x="36553" y="4356733"/>
        <a:ext cx="8048990"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2146"/>
          <a:ext cx="6098523" cy="9827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MY" sz="4200" kern="1200" dirty="0">
              <a:solidFill>
                <a:schemeClr val="accent3"/>
              </a:solidFill>
            </a:rPr>
            <a:t>Adult Learning</a:t>
          </a:r>
        </a:p>
      </dsp:txBody>
      <dsp:txXfrm>
        <a:off x="47976" y="330122"/>
        <a:ext cx="6002571" cy="886847"/>
      </dsp:txXfrm>
    </dsp:sp>
    <dsp:sp modelId="{182E2BFD-FE72-4CAE-97B7-E0E0B9ECB808}">
      <dsp:nvSpPr>
        <dsp:cNvPr id="0" name=""/>
        <dsp:cNvSpPr/>
      </dsp:nvSpPr>
      <dsp:spPr>
        <a:xfrm>
          <a:off x="0" y="1416812"/>
          <a:ext cx="6120680" cy="9827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MY" sz="4200" kern="1200">
              <a:solidFill>
                <a:schemeClr val="tx1"/>
              </a:solidFill>
            </a:rPr>
            <a:t>Employee Training</a:t>
          </a:r>
          <a:endParaRPr lang="en-MY" sz="4200" kern="1200" dirty="0">
            <a:solidFill>
              <a:schemeClr val="tx1"/>
            </a:solidFill>
          </a:endParaRPr>
        </a:p>
      </dsp:txBody>
      <dsp:txXfrm>
        <a:off x="47976" y="1464788"/>
        <a:ext cx="6024728" cy="886847"/>
      </dsp:txXfrm>
    </dsp:sp>
    <dsp:sp modelId="{F674B1EB-7C16-427C-9D7D-944E5157F0F6}">
      <dsp:nvSpPr>
        <dsp:cNvPr id="0" name=""/>
        <dsp:cNvSpPr/>
      </dsp:nvSpPr>
      <dsp:spPr>
        <a:xfrm>
          <a:off x="0" y="2520572"/>
          <a:ext cx="6120680" cy="9827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MY" sz="4200" kern="1200" dirty="0">
              <a:solidFill>
                <a:schemeClr val="tx1"/>
              </a:solidFill>
            </a:rPr>
            <a:t>Employee Development</a:t>
          </a:r>
        </a:p>
      </dsp:txBody>
      <dsp:txXfrm>
        <a:off x="47976" y="2568548"/>
        <a:ext cx="6024728" cy="8868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6026775" cy="11419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55744" y="55744"/>
        <a:ext cx="5915287" cy="1030432"/>
      </dsp:txXfrm>
    </dsp:sp>
    <dsp:sp modelId="{182E2BFD-FE72-4CAE-97B7-E0E0B9ECB808}">
      <dsp:nvSpPr>
        <dsp:cNvPr id="0" name=""/>
        <dsp:cNvSpPr/>
      </dsp:nvSpPr>
      <dsp:spPr>
        <a:xfrm>
          <a:off x="0" y="1337252"/>
          <a:ext cx="6048672" cy="11419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55744" y="1392996"/>
        <a:ext cx="5937184" cy="1030432"/>
      </dsp:txXfrm>
    </dsp:sp>
    <dsp:sp modelId="{F674B1EB-7C16-427C-9D7D-944E5157F0F6}">
      <dsp:nvSpPr>
        <dsp:cNvPr id="0" name=""/>
        <dsp:cNvSpPr/>
      </dsp:nvSpPr>
      <dsp:spPr>
        <a:xfrm>
          <a:off x="0" y="2654852"/>
          <a:ext cx="6048672" cy="11419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Development</a:t>
          </a:r>
        </a:p>
      </dsp:txBody>
      <dsp:txXfrm>
        <a:off x="55744" y="2710596"/>
        <a:ext cx="5937184" cy="10304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a:t>TALENT MANAGEMENT &amp; DEVELOPMENT - </a:t>
            </a:r>
            <a:r>
              <a:rPr lang="en-MY" dirty="0"/>
              <a:t>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1628800"/>
          <a:ext cx="7799962" cy="4779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0821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8B0C-1BE8-4B93-8212-B16D40CEFF2D}"/>
              </a:ext>
            </a:extLst>
          </p:cNvPr>
          <p:cNvSpPr>
            <a:spLocks noGrp="1"/>
          </p:cNvSpPr>
          <p:nvPr>
            <p:ph type="title"/>
          </p:nvPr>
        </p:nvSpPr>
        <p:spPr/>
        <p:txBody>
          <a:bodyPr/>
          <a:lstStyle/>
          <a:p>
            <a:r>
              <a:rPr lang="en-MY" dirty="0"/>
              <a:t>1. Performance Planning</a:t>
            </a:r>
          </a:p>
        </p:txBody>
      </p:sp>
      <p:sp>
        <p:nvSpPr>
          <p:cNvPr id="3" name="Content Placeholder 2">
            <a:extLst>
              <a:ext uri="{FF2B5EF4-FFF2-40B4-BE49-F238E27FC236}">
                <a16:creationId xmlns:a16="http://schemas.microsoft.com/office/drawing/2014/main" id="{043133E6-6AE3-481D-BFE6-57621075F566}"/>
              </a:ext>
            </a:extLst>
          </p:cNvPr>
          <p:cNvSpPr>
            <a:spLocks noGrp="1"/>
          </p:cNvSpPr>
          <p:nvPr>
            <p:ph idx="1"/>
          </p:nvPr>
        </p:nvSpPr>
        <p:spPr/>
        <p:txBody>
          <a:bodyPr/>
          <a:lstStyle/>
          <a:p>
            <a:pPr marL="0" indent="0">
              <a:buNone/>
            </a:pPr>
            <a:r>
              <a:rPr lang="en-MY" dirty="0"/>
              <a:t>It is carried out at the start of each business year. During this stage, managers will develop an overall plan for the company. They will identify future </a:t>
            </a:r>
            <a:r>
              <a:rPr lang="en-MY"/>
              <a:t>performance goals </a:t>
            </a:r>
            <a:r>
              <a:rPr lang="en-MY" dirty="0"/>
              <a:t>for every employee in terms of </a:t>
            </a:r>
            <a:r>
              <a:rPr lang="en-MY" dirty="0" err="1"/>
              <a:t>behaviors</a:t>
            </a:r>
            <a:r>
              <a:rPr lang="en-MY" dirty="0"/>
              <a:t>, targets, and actions as well as a development plan to enhance employees’ skills.</a:t>
            </a:r>
          </a:p>
          <a:p>
            <a:endParaRPr lang="en-MY" dirty="0"/>
          </a:p>
          <a:p>
            <a:pPr lvl="1"/>
            <a:r>
              <a:rPr lang="en-MY" dirty="0"/>
              <a:t>Setting Goals</a:t>
            </a:r>
          </a:p>
          <a:p>
            <a:pPr lvl="1"/>
            <a:r>
              <a:rPr lang="en-MY" dirty="0"/>
              <a:t>SMART Goals</a:t>
            </a:r>
          </a:p>
          <a:p>
            <a:pPr lvl="1"/>
            <a:r>
              <a:rPr lang="en-MY" dirty="0"/>
              <a:t>KPI’s, OKR’s, KRA’s</a:t>
            </a:r>
          </a:p>
          <a:p>
            <a:endParaRPr lang="en-MY" dirty="0"/>
          </a:p>
        </p:txBody>
      </p:sp>
    </p:spTree>
    <p:extLst>
      <p:ext uri="{BB962C8B-B14F-4D97-AF65-F5344CB8AC3E}">
        <p14:creationId xmlns:p14="http://schemas.microsoft.com/office/powerpoint/2010/main" val="237451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54AF-2C19-4EC6-9052-E9A5BD184C22}"/>
              </a:ext>
            </a:extLst>
          </p:cNvPr>
          <p:cNvSpPr>
            <a:spLocks noGrp="1"/>
          </p:cNvSpPr>
          <p:nvPr>
            <p:ph type="title"/>
          </p:nvPr>
        </p:nvSpPr>
        <p:spPr/>
        <p:txBody>
          <a:bodyPr/>
          <a:lstStyle/>
          <a:p>
            <a:r>
              <a:rPr lang="en-MY" dirty="0"/>
              <a:t>1.1 Setting Goals</a:t>
            </a:r>
          </a:p>
        </p:txBody>
      </p:sp>
      <p:sp>
        <p:nvSpPr>
          <p:cNvPr id="3" name="Content Placeholder 2">
            <a:extLst>
              <a:ext uri="{FF2B5EF4-FFF2-40B4-BE49-F238E27FC236}">
                <a16:creationId xmlns:a16="http://schemas.microsoft.com/office/drawing/2014/main" id="{A9B62EAC-6FD8-4DDD-B3E9-BB4EB7FF7217}"/>
              </a:ext>
            </a:extLst>
          </p:cNvPr>
          <p:cNvSpPr>
            <a:spLocks noGrp="1"/>
          </p:cNvSpPr>
          <p:nvPr>
            <p:ph idx="1"/>
          </p:nvPr>
        </p:nvSpPr>
        <p:spPr/>
        <p:txBody>
          <a:bodyPr/>
          <a:lstStyle/>
          <a:p>
            <a:pPr marL="0" indent="0">
              <a:buNone/>
            </a:pPr>
            <a:r>
              <a:rPr lang="en-MY" dirty="0"/>
              <a:t>Goals indicate and give direction to an employee about what needs to be done and how much efforts are required to be put in. In this phase, every employee’s goals are set for the performance period. Goal-setting theory of motivation states that specific and challenging goals along with appropriate feedback contribute to higher and better task performance. This one is a collaborative effort between the employee and their manager or supervisor.</a:t>
            </a:r>
          </a:p>
        </p:txBody>
      </p:sp>
    </p:spTree>
    <p:extLst>
      <p:ext uri="{BB962C8B-B14F-4D97-AF65-F5344CB8AC3E}">
        <p14:creationId xmlns:p14="http://schemas.microsoft.com/office/powerpoint/2010/main" val="3899117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1.2 SMART Goals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a:xfrm>
            <a:off x="755576" y="1628800"/>
            <a:ext cx="8280920" cy="4458717"/>
          </a:xfrm>
        </p:spPr>
        <p:txBody>
          <a:bodyPr/>
          <a:lstStyle/>
          <a:p>
            <a:r>
              <a:rPr lang="en-MY" sz="2400" dirty="0"/>
              <a:t>SPECIFIC: A goal needs to be clear and detailed, stating the exact performance level expected.</a:t>
            </a:r>
          </a:p>
          <a:p>
            <a:r>
              <a:rPr lang="en-MY" sz="2400" dirty="0"/>
              <a:t>MEASURABLE: A goal should have a measurable indicator so you can assess the progress and to ultimately determine if the goal has been accomplished.</a:t>
            </a:r>
          </a:p>
          <a:p>
            <a:r>
              <a:rPr lang="en-MY" sz="2400" dirty="0"/>
              <a:t>ACHIEVABLE: A goal needs to challenge and employee and stretch their skills and abilities, however, it should be virtually possible to attain.</a:t>
            </a:r>
          </a:p>
          <a:p>
            <a:r>
              <a:rPr lang="en-MY" sz="2400" dirty="0"/>
              <a:t>RELEVANT: A goal needs to be connected to the company’s goals as well as being relevant to an employee’s responsibilities and duties.</a:t>
            </a:r>
          </a:p>
          <a:p>
            <a:r>
              <a:rPr lang="en-MY" sz="2400" dirty="0"/>
              <a:t>TIME-BOUND: A goal needs to state the “when” of the achieved results.</a:t>
            </a:r>
          </a:p>
        </p:txBody>
      </p:sp>
    </p:spTree>
    <p:extLst>
      <p:ext uri="{BB962C8B-B14F-4D97-AF65-F5344CB8AC3E}">
        <p14:creationId xmlns:p14="http://schemas.microsoft.com/office/powerpoint/2010/main" val="575013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E168-7058-4A0B-87E9-EF2766E1186E}"/>
              </a:ext>
            </a:extLst>
          </p:cNvPr>
          <p:cNvSpPr>
            <a:spLocks noGrp="1"/>
          </p:cNvSpPr>
          <p:nvPr>
            <p:ph type="title"/>
          </p:nvPr>
        </p:nvSpPr>
        <p:spPr/>
        <p:txBody>
          <a:bodyPr/>
          <a:lstStyle/>
          <a:p>
            <a:r>
              <a:rPr lang="en-MY" dirty="0"/>
              <a:t>1.3 KPI’s</a:t>
            </a:r>
          </a:p>
        </p:txBody>
      </p:sp>
      <p:sp>
        <p:nvSpPr>
          <p:cNvPr id="3" name="Content Placeholder 2">
            <a:extLst>
              <a:ext uri="{FF2B5EF4-FFF2-40B4-BE49-F238E27FC236}">
                <a16:creationId xmlns:a16="http://schemas.microsoft.com/office/drawing/2014/main" id="{26CE667E-F392-4539-9F17-A2395C6FDB8D}"/>
              </a:ext>
            </a:extLst>
          </p:cNvPr>
          <p:cNvSpPr>
            <a:spLocks noGrp="1"/>
          </p:cNvSpPr>
          <p:nvPr>
            <p:ph idx="1"/>
          </p:nvPr>
        </p:nvSpPr>
        <p:spPr/>
        <p:txBody>
          <a:bodyPr/>
          <a:lstStyle/>
          <a:p>
            <a:r>
              <a:rPr lang="en-MY" dirty="0"/>
              <a:t>Key Performance Indicators (KPIs) are high-level measures or metrics, for one particular strategic objective, which (when measured and reported) give the leadership team an “indication” as to whether the organization is making progress towards achieving that particular objective.</a:t>
            </a:r>
          </a:p>
        </p:txBody>
      </p:sp>
    </p:spTree>
    <p:extLst>
      <p:ext uri="{BB962C8B-B14F-4D97-AF65-F5344CB8AC3E}">
        <p14:creationId xmlns:p14="http://schemas.microsoft.com/office/powerpoint/2010/main" val="3944116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4886-2FA6-4DD5-A938-DFDF32744BF1}"/>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54AA7FFF-3F18-482A-AB72-7102B9424A70}"/>
              </a:ext>
            </a:extLst>
          </p:cNvPr>
          <p:cNvSpPr>
            <a:spLocks noGrp="1"/>
          </p:cNvSpPr>
          <p:nvPr>
            <p:ph idx="1"/>
          </p:nvPr>
        </p:nvSpPr>
        <p:spPr/>
        <p:txBody>
          <a:bodyPr/>
          <a:lstStyle/>
          <a:p>
            <a:r>
              <a:rPr lang="en-MY" sz="2400" dirty="0"/>
              <a:t>OKRs (Objective and Key Result) widely used by Google</a:t>
            </a:r>
          </a:p>
          <a:p>
            <a:r>
              <a:rPr lang="en-MY" sz="2400" dirty="0"/>
              <a:t>John </a:t>
            </a:r>
            <a:r>
              <a:rPr lang="en-MY" sz="2400" dirty="0" err="1"/>
              <a:t>Doerr</a:t>
            </a:r>
            <a:r>
              <a:rPr lang="en-MY" sz="2400" dirty="0"/>
              <a:t>, called Andy Grove the "Father of OKRs" in </a:t>
            </a:r>
            <a:r>
              <a:rPr lang="en-MY" sz="2400" dirty="0" err="1"/>
              <a:t>Doerr's</a:t>
            </a:r>
            <a:r>
              <a:rPr lang="en-MY" sz="2400" dirty="0"/>
              <a:t> 2018 book, Measure What Matters: How Google, Bono, and the Gates Foundation Rock the World with OKRs</a:t>
            </a:r>
          </a:p>
          <a:p>
            <a:r>
              <a:rPr lang="en-MY" sz="2400" dirty="0"/>
              <a:t>OKRs can be used at the corporate level (Tier 1), department/business unit level (Tier 2), and employee level (Tier 3). The value of a well stated OKR is identifying in very clear language exactly what outcome is desired (objective) and attach to it a quantifiable target (key result) typically within the next 30 – 90 days.</a:t>
            </a:r>
          </a:p>
        </p:txBody>
      </p:sp>
    </p:spTree>
    <p:extLst>
      <p:ext uri="{BB962C8B-B14F-4D97-AF65-F5344CB8AC3E}">
        <p14:creationId xmlns:p14="http://schemas.microsoft.com/office/powerpoint/2010/main" val="782370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C810-50F7-458E-8BDC-468AF63B5BCD}"/>
              </a:ext>
            </a:extLst>
          </p:cNvPr>
          <p:cNvSpPr>
            <a:spLocks noGrp="1"/>
          </p:cNvSpPr>
          <p:nvPr>
            <p:ph type="title"/>
          </p:nvPr>
        </p:nvSpPr>
        <p:spPr/>
        <p:txBody>
          <a:bodyPr/>
          <a:lstStyle/>
          <a:p>
            <a:r>
              <a:rPr lang="en-MY" dirty="0"/>
              <a:t>1.3 OKRs</a:t>
            </a:r>
          </a:p>
        </p:txBody>
      </p:sp>
      <p:sp>
        <p:nvSpPr>
          <p:cNvPr id="3" name="Content Placeholder 2">
            <a:extLst>
              <a:ext uri="{FF2B5EF4-FFF2-40B4-BE49-F238E27FC236}">
                <a16:creationId xmlns:a16="http://schemas.microsoft.com/office/drawing/2014/main" id="{6B8035C9-F9DB-402C-AEA0-EE05BD58E5AF}"/>
              </a:ext>
            </a:extLst>
          </p:cNvPr>
          <p:cNvSpPr>
            <a:spLocks noGrp="1"/>
          </p:cNvSpPr>
          <p:nvPr>
            <p:ph idx="1"/>
          </p:nvPr>
        </p:nvSpPr>
        <p:spPr/>
        <p:txBody>
          <a:bodyPr/>
          <a:lstStyle/>
          <a:p>
            <a:r>
              <a:rPr lang="en-MY" dirty="0"/>
              <a:t>Objectives are ambitious and should feel somewhat uncomfortable</a:t>
            </a:r>
          </a:p>
          <a:p>
            <a:endParaRPr lang="en-MY" dirty="0"/>
          </a:p>
          <a:p>
            <a:r>
              <a:rPr lang="en-MY" dirty="0"/>
              <a:t>Key Results are measurable; they should be easy to grade with a number </a:t>
            </a:r>
          </a:p>
          <a:p>
            <a:endParaRPr lang="en-MY" dirty="0"/>
          </a:p>
          <a:p>
            <a:r>
              <a:rPr lang="en-MY" dirty="0"/>
              <a:t>OKRs are public; everyone in the company should be able to see what everyone else is working on (and how they did in the past)</a:t>
            </a:r>
          </a:p>
        </p:txBody>
      </p:sp>
    </p:spTree>
    <p:extLst>
      <p:ext uri="{BB962C8B-B14F-4D97-AF65-F5344CB8AC3E}">
        <p14:creationId xmlns:p14="http://schemas.microsoft.com/office/powerpoint/2010/main" val="36611869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22048170"/>
              </p:ext>
            </p:extLst>
          </p:nvPr>
        </p:nvGraphicFramePr>
        <p:xfrm>
          <a:off x="1043608" y="1520788"/>
          <a:ext cx="612068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24832741"/>
              </p:ext>
            </p:extLst>
          </p:nvPr>
        </p:nvGraphicFramePr>
        <p:xfrm>
          <a:off x="1115616" y="1700808"/>
          <a:ext cx="6048672"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445</TotalTime>
  <Words>2728</Words>
  <Application>Microsoft Office PowerPoint</Application>
  <PresentationFormat>On-screen Show (4:3)</PresentationFormat>
  <Paragraphs>230</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Times New Roman</vt:lpstr>
      <vt:lpstr>Wingdings</vt:lpstr>
      <vt:lpstr>Office Theme</vt:lpstr>
      <vt:lpstr>TALENT MANAGEMENT &amp; DEVELOPMENT - II</vt:lpstr>
      <vt:lpstr>PowerPoint Presentation</vt:lpstr>
      <vt:lpstr>Informational Justice / Fairness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Poll Question # 1</vt:lpstr>
      <vt:lpstr>Answer to Poll Question # 1</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1. Performance Planning</vt:lpstr>
      <vt:lpstr>1.1 Setting Goals</vt:lpstr>
      <vt:lpstr>1.2 SMART Goals</vt:lpstr>
      <vt:lpstr>1.3 KPI’s</vt:lpstr>
      <vt:lpstr>1.3 OKRs</vt:lpstr>
      <vt:lpstr>1.3 OKRs</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27</cp:revision>
  <cp:lastPrinted>1601-01-01T00:00:00Z</cp:lastPrinted>
  <dcterms:created xsi:type="dcterms:W3CDTF">2020-07-09T15:12:46Z</dcterms:created>
  <dcterms:modified xsi:type="dcterms:W3CDTF">2022-03-27T16:38:59Z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