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3"/>
  </p:notesMasterIdLst>
  <p:handoutMasterIdLst>
    <p:handoutMasterId r:id="rId54"/>
  </p:handoutMasterIdLst>
  <p:sldIdLst>
    <p:sldId id="256" r:id="rId2"/>
    <p:sldId id="547" r:id="rId3"/>
    <p:sldId id="548" r:id="rId4"/>
    <p:sldId id="549" r:id="rId5"/>
    <p:sldId id="553" r:id="rId6"/>
    <p:sldId id="554" r:id="rId7"/>
    <p:sldId id="555" r:id="rId8"/>
    <p:sldId id="550" r:id="rId9"/>
    <p:sldId id="551" r:id="rId10"/>
    <p:sldId id="552" r:id="rId11"/>
    <p:sldId id="542" r:id="rId12"/>
    <p:sldId id="285" r:id="rId13"/>
    <p:sldId id="299" r:id="rId14"/>
    <p:sldId id="543" r:id="rId15"/>
    <p:sldId id="287" r:id="rId16"/>
    <p:sldId id="291" r:id="rId17"/>
    <p:sldId id="544" r:id="rId18"/>
    <p:sldId id="545" r:id="rId19"/>
    <p:sldId id="546" r:id="rId20"/>
    <p:sldId id="263" r:id="rId21"/>
    <p:sldId id="264" r:id="rId22"/>
    <p:sldId id="265" r:id="rId23"/>
    <p:sldId id="504" r:id="rId24"/>
    <p:sldId id="266" r:id="rId25"/>
    <p:sldId id="267" r:id="rId26"/>
    <p:sldId id="507" r:id="rId27"/>
    <p:sldId id="268" r:id="rId28"/>
    <p:sldId id="275" r:id="rId29"/>
    <p:sldId id="276" r:id="rId30"/>
    <p:sldId id="277" r:id="rId31"/>
    <p:sldId id="278" r:id="rId32"/>
    <p:sldId id="279" r:id="rId33"/>
    <p:sldId id="280" r:id="rId34"/>
    <p:sldId id="281" r:id="rId35"/>
    <p:sldId id="282" r:id="rId36"/>
    <p:sldId id="325" r:id="rId37"/>
    <p:sldId id="556" r:id="rId38"/>
    <p:sldId id="326" r:id="rId39"/>
    <p:sldId id="328" r:id="rId40"/>
    <p:sldId id="320" r:id="rId41"/>
    <p:sldId id="321" r:id="rId42"/>
    <p:sldId id="322" r:id="rId43"/>
    <p:sldId id="323" r:id="rId44"/>
    <p:sldId id="329" r:id="rId45"/>
    <p:sldId id="330" r:id="rId46"/>
    <p:sldId id="338" r:id="rId47"/>
    <p:sldId id="339" r:id="rId48"/>
    <p:sldId id="341" r:id="rId49"/>
    <p:sldId id="440" r:id="rId50"/>
    <p:sldId id="441" r:id="rId51"/>
    <p:sldId id="327" r:id="rId5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Compensation Design</a:t>
          </a:r>
          <a:endParaRPr lang="en-MY" sz="3500" kern="1200" dirty="0">
            <a:solidFill>
              <a:srgbClr val="000000"/>
            </a:solidFill>
            <a:latin typeface="Arial"/>
            <a:ea typeface="+mn-ea"/>
            <a:cs typeface="+mn-cs"/>
          </a:endParaRP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Pay Structure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Job Evaluation</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Total Reward Approach</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Incentive Programs</a:t>
          </a: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Benefits</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Value Proposition</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7" custLinFactNeighborY="-5553">
        <dgm:presLayoutVars>
          <dgm:chMax val="0"/>
          <dgm:bulletEnabled val="1"/>
        </dgm:presLayoutVars>
      </dgm:prSet>
      <dgm:spPr>
        <a:xfrm>
          <a:off x="0" y="95609"/>
          <a:ext cx="8213892" cy="805545"/>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7">
        <dgm:presLayoutVars>
          <dgm:chMax val="0"/>
          <dgm:bulletEnabled val="1"/>
        </dgm:presLayoutVars>
      </dgm:prSet>
      <dgm:spPr>
        <a:xfrm>
          <a:off x="0" y="926961"/>
          <a:ext cx="8213892" cy="805545"/>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810266"/>
          <a:ext cx="8213892" cy="805545"/>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7">
        <dgm:presLayoutVars>
          <dgm:chMax val="0"/>
          <dgm:bulletEnabled val="1"/>
        </dgm:presLayoutVars>
      </dgm:prSet>
      <dgm:spPr>
        <a:xfrm>
          <a:off x="0" y="2693571"/>
          <a:ext cx="8213892" cy="805545"/>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7">
        <dgm:presLayoutVars>
          <dgm:chMax val="0"/>
          <dgm:bulletEnabled val="1"/>
        </dgm:presLayoutVars>
      </dgm:prSet>
      <dgm:spPr>
        <a:xfrm>
          <a:off x="0" y="3576876"/>
          <a:ext cx="8213892" cy="805545"/>
        </a:xfrm>
        <a:prstGeom prst="roundRect">
          <a:avLst/>
        </a:prstGeom>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7">
        <dgm:presLayoutVars>
          <dgm:chMax val="0"/>
          <dgm:bulletEnabled val="1"/>
        </dgm:presLayoutVars>
      </dgm:prSet>
      <dgm:spPr>
        <a:xfrm>
          <a:off x="0" y="4460181"/>
          <a:ext cx="8213892" cy="805545"/>
        </a:xfrm>
        <a:prstGeom prst="roundRect">
          <a:avLst/>
        </a:prstGeom>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Compensation Design</a:t>
          </a:r>
          <a:endParaRPr lang="en-MY" sz="3500" kern="1200" dirty="0">
            <a:solidFill>
              <a:srgbClr val="000000"/>
            </a:solidFill>
            <a:latin typeface="Arial"/>
            <a:ea typeface="+mn-ea"/>
            <a:cs typeface="+mn-cs"/>
          </a:endParaRP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Pay Structure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Job Evaluation</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Total Reward Approach</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Incentive Programs</a:t>
          </a: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Benefits</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Value Proposition</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7" custLinFactNeighborY="-5553">
        <dgm:presLayoutVars>
          <dgm:chMax val="0"/>
          <dgm:bulletEnabled val="1"/>
        </dgm:presLayoutVars>
      </dgm:prSet>
      <dgm:spPr>
        <a:xfrm>
          <a:off x="0" y="95609"/>
          <a:ext cx="8213892" cy="805545"/>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7">
        <dgm:presLayoutVars>
          <dgm:chMax val="0"/>
          <dgm:bulletEnabled val="1"/>
        </dgm:presLayoutVars>
      </dgm:prSet>
      <dgm:spPr>
        <a:xfrm>
          <a:off x="0" y="926961"/>
          <a:ext cx="8213892" cy="805545"/>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810266"/>
          <a:ext cx="8213892" cy="805545"/>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7">
        <dgm:presLayoutVars>
          <dgm:chMax val="0"/>
          <dgm:bulletEnabled val="1"/>
        </dgm:presLayoutVars>
      </dgm:prSet>
      <dgm:spPr>
        <a:xfrm>
          <a:off x="0" y="2693571"/>
          <a:ext cx="8213892" cy="805545"/>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7">
        <dgm:presLayoutVars>
          <dgm:chMax val="0"/>
          <dgm:bulletEnabled val="1"/>
        </dgm:presLayoutVars>
      </dgm:prSet>
      <dgm:spPr>
        <a:xfrm>
          <a:off x="0" y="3576876"/>
          <a:ext cx="8213892" cy="805545"/>
        </a:xfrm>
        <a:prstGeom prst="roundRect">
          <a:avLst/>
        </a:prstGeom>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7">
        <dgm:presLayoutVars>
          <dgm:chMax val="0"/>
          <dgm:bulletEnabled val="1"/>
        </dgm:presLayoutVars>
      </dgm:prSet>
      <dgm:spPr>
        <a:xfrm>
          <a:off x="0" y="4460181"/>
          <a:ext cx="8213892" cy="805545"/>
        </a:xfrm>
        <a:prstGeom prst="roundRect">
          <a:avLst/>
        </a:prstGeom>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Compensation Design</a:t>
          </a:r>
          <a:endParaRPr lang="en-MY" sz="3500" kern="1200" dirty="0">
            <a:solidFill>
              <a:srgbClr val="000000"/>
            </a:solidFill>
            <a:latin typeface="Arial"/>
            <a:ea typeface="+mn-ea"/>
            <a:cs typeface="+mn-cs"/>
          </a:endParaRP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Pay Structure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Job Evaluation</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Total Reward Approach</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Incentive Programs</a:t>
          </a: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Benefits</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Employee Value Proposition</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7" custLinFactNeighborY="-5553">
        <dgm:presLayoutVars>
          <dgm:chMax val="0"/>
          <dgm:bulletEnabled val="1"/>
        </dgm:presLayoutVars>
      </dgm:prSet>
      <dgm:spPr>
        <a:xfrm>
          <a:off x="0" y="95609"/>
          <a:ext cx="8213892" cy="805545"/>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7">
        <dgm:presLayoutVars>
          <dgm:chMax val="0"/>
          <dgm:bulletEnabled val="1"/>
        </dgm:presLayoutVars>
      </dgm:prSet>
      <dgm:spPr>
        <a:xfrm>
          <a:off x="0" y="926961"/>
          <a:ext cx="8213892" cy="805545"/>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810266"/>
          <a:ext cx="8213892" cy="805545"/>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7">
        <dgm:presLayoutVars>
          <dgm:chMax val="0"/>
          <dgm:bulletEnabled val="1"/>
        </dgm:presLayoutVars>
      </dgm:prSet>
      <dgm:spPr>
        <a:xfrm>
          <a:off x="0" y="2693571"/>
          <a:ext cx="8213892" cy="805545"/>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7">
        <dgm:presLayoutVars>
          <dgm:chMax val="0"/>
          <dgm:bulletEnabled val="1"/>
        </dgm:presLayoutVars>
      </dgm:prSet>
      <dgm:spPr>
        <a:xfrm>
          <a:off x="0" y="3576876"/>
          <a:ext cx="8213892" cy="805545"/>
        </a:xfrm>
        <a:prstGeom prst="roundRect">
          <a:avLst/>
        </a:prstGeom>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7">
        <dgm:presLayoutVars>
          <dgm:chMax val="0"/>
          <dgm:bulletEnabled val="1"/>
        </dgm:presLayoutVars>
      </dgm:prSet>
      <dgm:spPr>
        <a:xfrm>
          <a:off x="0" y="4460181"/>
          <a:ext cx="8213892" cy="805545"/>
        </a:xfrm>
        <a:prstGeom prst="roundRect">
          <a:avLst/>
        </a:prstGeom>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7">
        <dgm:presLayoutVars>
          <dgm:chMax val="0"/>
          <dgm:bulletEnabled val="1"/>
        </dgm:presLayoutVars>
      </dgm:prSet>
      <dgm:spPr>
        <a:xfrm>
          <a:off x="0" y="5343486"/>
          <a:ext cx="8213892" cy="805545"/>
        </a:xfrm>
        <a:prstGeom prst="roundRect">
          <a:avLst/>
        </a:prstGeom>
      </dgm:spPr>
    </dgm:pt>
  </dgm:ptLst>
  <dgm:cxnLst>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39338"/>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Compensation Design</a:t>
          </a:r>
          <a:endParaRPr lang="en-MY" sz="3500" kern="1200" dirty="0">
            <a:solidFill>
              <a:srgbClr val="000000"/>
            </a:solidFill>
            <a:latin typeface="Arial"/>
            <a:ea typeface="+mn-ea"/>
            <a:cs typeface="+mn-cs"/>
          </a:endParaRPr>
        </a:p>
      </dsp:txBody>
      <dsp:txXfrm>
        <a:off x="39323" y="78661"/>
        <a:ext cx="8135246" cy="726899"/>
      </dsp:txXfrm>
    </dsp:sp>
    <dsp:sp modelId="{C30047F0-DB09-4604-AC54-FC0221E4A689}">
      <dsp:nvSpPr>
        <dsp:cNvPr id="0" name=""/>
        <dsp:cNvSpPr/>
      </dsp:nvSpPr>
      <dsp:spPr>
        <a:xfrm>
          <a:off x="0" y="92696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Total Reward Approach</a:t>
          </a:r>
        </a:p>
      </dsp:txBody>
      <dsp:txXfrm>
        <a:off x="39323" y="966284"/>
        <a:ext cx="8135246" cy="726899"/>
      </dsp:txXfrm>
    </dsp:sp>
    <dsp:sp modelId="{F209ACB3-3444-40CC-BCCA-513ABA9ADB86}">
      <dsp:nvSpPr>
        <dsp:cNvPr id="0" name=""/>
        <dsp:cNvSpPr/>
      </dsp:nvSpPr>
      <dsp:spPr>
        <a:xfrm>
          <a:off x="0" y="181026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Job Evaluation</a:t>
          </a:r>
        </a:p>
      </dsp:txBody>
      <dsp:txXfrm>
        <a:off x="39323" y="1849589"/>
        <a:ext cx="8135246" cy="726899"/>
      </dsp:txXfrm>
    </dsp:sp>
    <dsp:sp modelId="{24D32922-BF99-4CE5-821E-A240C3092535}">
      <dsp:nvSpPr>
        <dsp:cNvPr id="0" name=""/>
        <dsp:cNvSpPr/>
      </dsp:nvSpPr>
      <dsp:spPr>
        <a:xfrm>
          <a:off x="0" y="269357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Pay Structure</a:t>
          </a:r>
        </a:p>
      </dsp:txBody>
      <dsp:txXfrm>
        <a:off x="39323" y="2732894"/>
        <a:ext cx="8135246" cy="726899"/>
      </dsp:txXfrm>
    </dsp:sp>
    <dsp:sp modelId="{E4D22F34-D3CF-461E-83BD-43B8CB49F351}">
      <dsp:nvSpPr>
        <dsp:cNvPr id="0" name=""/>
        <dsp:cNvSpPr/>
      </dsp:nvSpPr>
      <dsp:spPr>
        <a:xfrm>
          <a:off x="0" y="3576876"/>
          <a:ext cx="8213892" cy="80554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Incentive Programs</a:t>
          </a:r>
        </a:p>
      </dsp:txBody>
      <dsp:txXfrm>
        <a:off x="39323" y="3616199"/>
        <a:ext cx="8135246" cy="726899"/>
      </dsp:txXfrm>
    </dsp:sp>
    <dsp:sp modelId="{C5D1AED6-AC6E-4A08-84EE-593EEED2FEB9}">
      <dsp:nvSpPr>
        <dsp:cNvPr id="0" name=""/>
        <dsp:cNvSpPr/>
      </dsp:nvSpPr>
      <dsp:spPr>
        <a:xfrm>
          <a:off x="0" y="446018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Benefits</a:t>
          </a:r>
        </a:p>
      </dsp:txBody>
      <dsp:txXfrm>
        <a:off x="39323" y="4499504"/>
        <a:ext cx="8135246" cy="726899"/>
      </dsp:txXfrm>
    </dsp:sp>
    <dsp:sp modelId="{34A3D316-0A97-481E-926D-7A5185393925}">
      <dsp:nvSpPr>
        <dsp:cNvPr id="0" name=""/>
        <dsp:cNvSpPr/>
      </dsp:nvSpPr>
      <dsp:spPr>
        <a:xfrm>
          <a:off x="0" y="534348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Value Proposition</a:t>
          </a:r>
        </a:p>
      </dsp:txBody>
      <dsp:txXfrm>
        <a:off x="39323" y="5382809"/>
        <a:ext cx="8135246" cy="7268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39338"/>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Compensation Design</a:t>
          </a:r>
          <a:endParaRPr lang="en-MY" sz="3500" kern="1200" dirty="0">
            <a:solidFill>
              <a:srgbClr val="000000"/>
            </a:solidFill>
            <a:latin typeface="Arial"/>
            <a:ea typeface="+mn-ea"/>
            <a:cs typeface="+mn-cs"/>
          </a:endParaRPr>
        </a:p>
      </dsp:txBody>
      <dsp:txXfrm>
        <a:off x="39323" y="78661"/>
        <a:ext cx="8135246" cy="726899"/>
      </dsp:txXfrm>
    </dsp:sp>
    <dsp:sp modelId="{C30047F0-DB09-4604-AC54-FC0221E4A689}">
      <dsp:nvSpPr>
        <dsp:cNvPr id="0" name=""/>
        <dsp:cNvSpPr/>
      </dsp:nvSpPr>
      <dsp:spPr>
        <a:xfrm>
          <a:off x="0" y="92696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Total Reward Approach</a:t>
          </a:r>
        </a:p>
      </dsp:txBody>
      <dsp:txXfrm>
        <a:off x="39323" y="966284"/>
        <a:ext cx="8135246" cy="726899"/>
      </dsp:txXfrm>
    </dsp:sp>
    <dsp:sp modelId="{F209ACB3-3444-40CC-BCCA-513ABA9ADB86}">
      <dsp:nvSpPr>
        <dsp:cNvPr id="0" name=""/>
        <dsp:cNvSpPr/>
      </dsp:nvSpPr>
      <dsp:spPr>
        <a:xfrm>
          <a:off x="0" y="181026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Job Evaluation</a:t>
          </a:r>
        </a:p>
      </dsp:txBody>
      <dsp:txXfrm>
        <a:off x="39323" y="1849589"/>
        <a:ext cx="8135246" cy="726899"/>
      </dsp:txXfrm>
    </dsp:sp>
    <dsp:sp modelId="{24D32922-BF99-4CE5-821E-A240C3092535}">
      <dsp:nvSpPr>
        <dsp:cNvPr id="0" name=""/>
        <dsp:cNvSpPr/>
      </dsp:nvSpPr>
      <dsp:spPr>
        <a:xfrm>
          <a:off x="0" y="269357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Pay Structure</a:t>
          </a:r>
        </a:p>
      </dsp:txBody>
      <dsp:txXfrm>
        <a:off x="39323" y="2732894"/>
        <a:ext cx="8135246" cy="726899"/>
      </dsp:txXfrm>
    </dsp:sp>
    <dsp:sp modelId="{E4D22F34-D3CF-461E-83BD-43B8CB49F351}">
      <dsp:nvSpPr>
        <dsp:cNvPr id="0" name=""/>
        <dsp:cNvSpPr/>
      </dsp:nvSpPr>
      <dsp:spPr>
        <a:xfrm>
          <a:off x="0" y="357687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Incentive Programs</a:t>
          </a:r>
        </a:p>
      </dsp:txBody>
      <dsp:txXfrm>
        <a:off x="39323" y="3616199"/>
        <a:ext cx="8135246" cy="726899"/>
      </dsp:txXfrm>
    </dsp:sp>
    <dsp:sp modelId="{C5D1AED6-AC6E-4A08-84EE-593EEED2FEB9}">
      <dsp:nvSpPr>
        <dsp:cNvPr id="0" name=""/>
        <dsp:cNvSpPr/>
      </dsp:nvSpPr>
      <dsp:spPr>
        <a:xfrm>
          <a:off x="0" y="4460181"/>
          <a:ext cx="8213892" cy="80554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Benefits</a:t>
          </a:r>
        </a:p>
      </dsp:txBody>
      <dsp:txXfrm>
        <a:off x="39323" y="4499504"/>
        <a:ext cx="8135246" cy="726899"/>
      </dsp:txXfrm>
    </dsp:sp>
    <dsp:sp modelId="{34A3D316-0A97-481E-926D-7A5185393925}">
      <dsp:nvSpPr>
        <dsp:cNvPr id="0" name=""/>
        <dsp:cNvSpPr/>
      </dsp:nvSpPr>
      <dsp:spPr>
        <a:xfrm>
          <a:off x="0" y="534348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Value Proposition</a:t>
          </a:r>
        </a:p>
      </dsp:txBody>
      <dsp:txXfrm>
        <a:off x="39323" y="5382809"/>
        <a:ext cx="8135246" cy="7268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39338"/>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Compensation Design</a:t>
          </a:r>
          <a:endParaRPr lang="en-MY" sz="3500" kern="1200" dirty="0">
            <a:solidFill>
              <a:srgbClr val="000000"/>
            </a:solidFill>
            <a:latin typeface="Arial"/>
            <a:ea typeface="+mn-ea"/>
            <a:cs typeface="+mn-cs"/>
          </a:endParaRPr>
        </a:p>
      </dsp:txBody>
      <dsp:txXfrm>
        <a:off x="39323" y="78661"/>
        <a:ext cx="8135246" cy="726899"/>
      </dsp:txXfrm>
    </dsp:sp>
    <dsp:sp modelId="{C30047F0-DB09-4604-AC54-FC0221E4A689}">
      <dsp:nvSpPr>
        <dsp:cNvPr id="0" name=""/>
        <dsp:cNvSpPr/>
      </dsp:nvSpPr>
      <dsp:spPr>
        <a:xfrm>
          <a:off x="0" y="92696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Total Reward Approach</a:t>
          </a:r>
        </a:p>
      </dsp:txBody>
      <dsp:txXfrm>
        <a:off x="39323" y="966284"/>
        <a:ext cx="8135246" cy="726899"/>
      </dsp:txXfrm>
    </dsp:sp>
    <dsp:sp modelId="{F209ACB3-3444-40CC-BCCA-513ABA9ADB86}">
      <dsp:nvSpPr>
        <dsp:cNvPr id="0" name=""/>
        <dsp:cNvSpPr/>
      </dsp:nvSpPr>
      <dsp:spPr>
        <a:xfrm>
          <a:off x="0" y="181026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Job Evaluation</a:t>
          </a:r>
        </a:p>
      </dsp:txBody>
      <dsp:txXfrm>
        <a:off x="39323" y="1849589"/>
        <a:ext cx="8135246" cy="726899"/>
      </dsp:txXfrm>
    </dsp:sp>
    <dsp:sp modelId="{24D32922-BF99-4CE5-821E-A240C3092535}">
      <dsp:nvSpPr>
        <dsp:cNvPr id="0" name=""/>
        <dsp:cNvSpPr/>
      </dsp:nvSpPr>
      <dsp:spPr>
        <a:xfrm>
          <a:off x="0" y="269357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Pay Structure</a:t>
          </a:r>
        </a:p>
      </dsp:txBody>
      <dsp:txXfrm>
        <a:off x="39323" y="2732894"/>
        <a:ext cx="8135246" cy="726899"/>
      </dsp:txXfrm>
    </dsp:sp>
    <dsp:sp modelId="{E4D22F34-D3CF-461E-83BD-43B8CB49F351}">
      <dsp:nvSpPr>
        <dsp:cNvPr id="0" name=""/>
        <dsp:cNvSpPr/>
      </dsp:nvSpPr>
      <dsp:spPr>
        <a:xfrm>
          <a:off x="0" y="357687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Incentive Programs</a:t>
          </a:r>
        </a:p>
      </dsp:txBody>
      <dsp:txXfrm>
        <a:off x="39323" y="3616199"/>
        <a:ext cx="8135246" cy="726899"/>
      </dsp:txXfrm>
    </dsp:sp>
    <dsp:sp modelId="{C5D1AED6-AC6E-4A08-84EE-593EEED2FEB9}">
      <dsp:nvSpPr>
        <dsp:cNvPr id="0" name=""/>
        <dsp:cNvSpPr/>
      </dsp:nvSpPr>
      <dsp:spPr>
        <a:xfrm>
          <a:off x="0" y="446018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Benefits</a:t>
          </a:r>
        </a:p>
      </dsp:txBody>
      <dsp:txXfrm>
        <a:off x="39323" y="4499504"/>
        <a:ext cx="8135246" cy="726899"/>
      </dsp:txXfrm>
    </dsp:sp>
    <dsp:sp modelId="{34A3D316-0A97-481E-926D-7A5185393925}">
      <dsp:nvSpPr>
        <dsp:cNvPr id="0" name=""/>
        <dsp:cNvSpPr/>
      </dsp:nvSpPr>
      <dsp:spPr>
        <a:xfrm>
          <a:off x="0" y="5343486"/>
          <a:ext cx="8213892" cy="80554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Employee Value Proposition</a:t>
          </a:r>
        </a:p>
      </dsp:txBody>
      <dsp:txXfrm>
        <a:off x="39323" y="5382809"/>
        <a:ext cx="8135246" cy="72689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4046033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p14="http://schemas.microsoft.com/office/powerpoint/2010/main" val="424823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19</a:t>
            </a:fld>
            <a:endParaRPr lang="en-MY" altLang="en-US"/>
          </a:p>
        </p:txBody>
      </p:sp>
    </p:spTree>
    <p:extLst>
      <p:ext uri="{BB962C8B-B14F-4D97-AF65-F5344CB8AC3E}">
        <p14:creationId xmlns:p14="http://schemas.microsoft.com/office/powerpoint/2010/main" val="3350971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COMPENSATION, BENEFITS AND WORK EXPERIENCE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63799778"/>
              </p:ext>
            </p:extLst>
          </p:nvPr>
        </p:nvGraphicFramePr>
        <p:xfrm>
          <a:off x="534572" y="332656"/>
          <a:ext cx="8213892"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49050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AE96F-91C4-470C-8CF4-67D53AED3EBC}"/>
              </a:ext>
            </a:extLst>
          </p:cNvPr>
          <p:cNvSpPr>
            <a:spLocks noGrp="1"/>
          </p:cNvSpPr>
          <p:nvPr>
            <p:ph type="title"/>
          </p:nvPr>
        </p:nvSpPr>
        <p:spPr/>
        <p:txBody>
          <a:bodyPr/>
          <a:lstStyle/>
          <a:p>
            <a:r>
              <a:rPr lang="en-MY" dirty="0"/>
              <a:t>Incentive Plan</a:t>
            </a:r>
          </a:p>
        </p:txBody>
      </p:sp>
      <p:pic>
        <p:nvPicPr>
          <p:cNvPr id="5" name="Picture 4">
            <a:extLst>
              <a:ext uri="{FF2B5EF4-FFF2-40B4-BE49-F238E27FC236}">
                <a16:creationId xmlns:a16="http://schemas.microsoft.com/office/drawing/2014/main" id="{B7FD9BD1-559A-43D7-AEC1-73D1DC31458E}"/>
              </a:ext>
            </a:extLst>
          </p:cNvPr>
          <p:cNvPicPr>
            <a:picLocks noChangeAspect="1"/>
          </p:cNvPicPr>
          <p:nvPr/>
        </p:nvPicPr>
        <p:blipFill>
          <a:blip r:embed="rId2"/>
          <a:stretch>
            <a:fillRect/>
          </a:stretch>
        </p:blipFill>
        <p:spPr>
          <a:xfrm>
            <a:off x="1428750" y="1916832"/>
            <a:ext cx="6286500" cy="4048125"/>
          </a:xfrm>
          <a:prstGeom prst="rect">
            <a:avLst/>
          </a:prstGeom>
        </p:spPr>
      </p:pic>
    </p:spTree>
    <p:extLst>
      <p:ext uri="{BB962C8B-B14F-4D97-AF65-F5344CB8AC3E}">
        <p14:creationId xmlns:p14="http://schemas.microsoft.com/office/powerpoint/2010/main" val="1840776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722DB-FF3E-4616-A439-D708D8CC1918}"/>
              </a:ext>
            </a:extLst>
          </p:cNvPr>
          <p:cNvSpPr>
            <a:spLocks noGrp="1"/>
          </p:cNvSpPr>
          <p:nvPr>
            <p:ph type="title"/>
          </p:nvPr>
        </p:nvSpPr>
        <p:spPr/>
        <p:txBody>
          <a:bodyPr/>
          <a:lstStyle/>
          <a:p>
            <a:r>
              <a:rPr lang="en-MY" dirty="0"/>
              <a:t>Individual Incentives</a:t>
            </a:r>
          </a:p>
        </p:txBody>
      </p:sp>
      <p:sp>
        <p:nvSpPr>
          <p:cNvPr id="3" name="Content Placeholder 2">
            <a:extLst>
              <a:ext uri="{FF2B5EF4-FFF2-40B4-BE49-F238E27FC236}">
                <a16:creationId xmlns:a16="http://schemas.microsoft.com/office/drawing/2014/main" id="{25B4CED1-BE77-43D6-894E-E62D0D9378A5}"/>
              </a:ext>
            </a:extLst>
          </p:cNvPr>
          <p:cNvSpPr>
            <a:spLocks noGrp="1"/>
          </p:cNvSpPr>
          <p:nvPr>
            <p:ph idx="1"/>
          </p:nvPr>
        </p:nvSpPr>
        <p:spPr/>
        <p:txBody>
          <a:bodyPr/>
          <a:lstStyle/>
          <a:p>
            <a:r>
              <a:rPr lang="en-MY" dirty="0"/>
              <a:t>Incentive plans are used to encourage a particular </a:t>
            </a:r>
            <a:r>
              <a:rPr lang="en-MY" dirty="0" err="1"/>
              <a:t>behavior</a:t>
            </a:r>
            <a:r>
              <a:rPr lang="en-MY" dirty="0"/>
              <a:t> or performance standard for staffers through the use of monetary or other rewards. Individual plans may encourage top performers to excel, but they also have the potential disadvantage of intimidating and discouraging lower-performing staffers.</a:t>
            </a:r>
          </a:p>
        </p:txBody>
      </p:sp>
    </p:spTree>
    <p:extLst>
      <p:ext uri="{BB962C8B-B14F-4D97-AF65-F5344CB8AC3E}">
        <p14:creationId xmlns:p14="http://schemas.microsoft.com/office/powerpoint/2010/main" val="1382160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5FD19-FC05-435C-A812-7F8C23D650DE}"/>
              </a:ext>
            </a:extLst>
          </p:cNvPr>
          <p:cNvSpPr>
            <a:spLocks noGrp="1"/>
          </p:cNvSpPr>
          <p:nvPr>
            <p:ph type="title"/>
          </p:nvPr>
        </p:nvSpPr>
        <p:spPr/>
        <p:txBody>
          <a:bodyPr/>
          <a:lstStyle/>
          <a:p>
            <a:r>
              <a:rPr lang="en-MY" dirty="0"/>
              <a:t>Merit Pay</a:t>
            </a:r>
          </a:p>
        </p:txBody>
      </p:sp>
      <p:sp>
        <p:nvSpPr>
          <p:cNvPr id="3" name="Content Placeholder 2">
            <a:extLst>
              <a:ext uri="{FF2B5EF4-FFF2-40B4-BE49-F238E27FC236}">
                <a16:creationId xmlns:a16="http://schemas.microsoft.com/office/drawing/2014/main" id="{3135BFD0-1AE7-4D37-8777-58252C18820E}"/>
              </a:ext>
            </a:extLst>
          </p:cNvPr>
          <p:cNvSpPr>
            <a:spLocks noGrp="1"/>
          </p:cNvSpPr>
          <p:nvPr>
            <p:ph idx="1"/>
          </p:nvPr>
        </p:nvSpPr>
        <p:spPr/>
        <p:txBody>
          <a:bodyPr/>
          <a:lstStyle/>
          <a:p>
            <a:r>
              <a:rPr lang="en-MY" dirty="0"/>
              <a:t>A merit pay system links increases in base pay to how highly employees are rated on a subjective performance evaluation. </a:t>
            </a:r>
          </a:p>
          <a:p>
            <a:r>
              <a:rPr lang="en-MY" dirty="0"/>
              <a:t>Merit pay involves giving employees a permanent pay raise based on past performance.</a:t>
            </a:r>
          </a:p>
          <a:p>
            <a:r>
              <a:rPr lang="en-MY" dirty="0"/>
              <a:t>To motivate employees effectively, the size of the merit increase must be significant enough to make a noticeable difference to employees.</a:t>
            </a:r>
          </a:p>
        </p:txBody>
      </p:sp>
    </p:spTree>
    <p:extLst>
      <p:ext uri="{BB962C8B-B14F-4D97-AF65-F5344CB8AC3E}">
        <p14:creationId xmlns:p14="http://schemas.microsoft.com/office/powerpoint/2010/main" val="3844558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B821F-563E-432B-BE4F-04CFEFDD65D9}"/>
              </a:ext>
            </a:extLst>
          </p:cNvPr>
          <p:cNvSpPr>
            <a:spLocks noGrp="1"/>
          </p:cNvSpPr>
          <p:nvPr>
            <p:ph type="title"/>
          </p:nvPr>
        </p:nvSpPr>
        <p:spPr/>
        <p:txBody>
          <a:bodyPr/>
          <a:lstStyle/>
          <a:p>
            <a:r>
              <a:rPr lang="en-MY" dirty="0"/>
              <a:t>Piecework</a:t>
            </a:r>
          </a:p>
        </p:txBody>
      </p:sp>
      <p:sp>
        <p:nvSpPr>
          <p:cNvPr id="3" name="Content Placeholder 2">
            <a:extLst>
              <a:ext uri="{FF2B5EF4-FFF2-40B4-BE49-F238E27FC236}">
                <a16:creationId xmlns:a16="http://schemas.microsoft.com/office/drawing/2014/main" id="{BD5B1E72-BCD5-4E01-B47A-E93CE3EDCB86}"/>
              </a:ext>
            </a:extLst>
          </p:cNvPr>
          <p:cNvSpPr>
            <a:spLocks noGrp="1"/>
          </p:cNvSpPr>
          <p:nvPr>
            <p:ph idx="1"/>
          </p:nvPr>
        </p:nvSpPr>
        <p:spPr/>
        <p:txBody>
          <a:bodyPr/>
          <a:lstStyle/>
          <a:p>
            <a:r>
              <a:rPr lang="en-MY" dirty="0"/>
              <a:t>Piecework is the oldest and still most popular individual incentive plan. Here the worker is paid a sum (called a piece rate) for each unit he or she produces.</a:t>
            </a:r>
          </a:p>
          <a:p>
            <a:r>
              <a:rPr lang="en-MY" dirty="0"/>
              <a:t> In per piece pay structures, payment is based on the number of “pieces” of work that a worker completes.</a:t>
            </a:r>
          </a:p>
          <a:p>
            <a:r>
              <a:rPr lang="en-MY" dirty="0"/>
              <a:t>The worker is paid a monetary rate of a certain number of cents or dollars for each piece of work. What constitutes a “piece”</a:t>
            </a:r>
          </a:p>
        </p:txBody>
      </p:sp>
    </p:spTree>
    <p:extLst>
      <p:ext uri="{BB962C8B-B14F-4D97-AF65-F5344CB8AC3E}">
        <p14:creationId xmlns:p14="http://schemas.microsoft.com/office/powerpoint/2010/main" val="3481095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D311A-7C15-40B7-A3BB-90DCBC7DFDD0}"/>
              </a:ext>
            </a:extLst>
          </p:cNvPr>
          <p:cNvSpPr>
            <a:spLocks noGrp="1"/>
          </p:cNvSpPr>
          <p:nvPr>
            <p:ph type="title"/>
          </p:nvPr>
        </p:nvSpPr>
        <p:spPr/>
        <p:txBody>
          <a:bodyPr/>
          <a:lstStyle/>
          <a:p>
            <a:r>
              <a:rPr lang="en-MY" dirty="0"/>
              <a:t>Sales compensation</a:t>
            </a:r>
          </a:p>
        </p:txBody>
      </p:sp>
      <p:sp>
        <p:nvSpPr>
          <p:cNvPr id="3" name="Content Placeholder 2">
            <a:extLst>
              <a:ext uri="{FF2B5EF4-FFF2-40B4-BE49-F238E27FC236}">
                <a16:creationId xmlns:a16="http://schemas.microsoft.com/office/drawing/2014/main" id="{47B8B9B0-3625-4F8B-80E5-D6FA5D834622}"/>
              </a:ext>
            </a:extLst>
          </p:cNvPr>
          <p:cNvSpPr>
            <a:spLocks noGrp="1"/>
          </p:cNvSpPr>
          <p:nvPr>
            <p:ph idx="1"/>
          </p:nvPr>
        </p:nvSpPr>
        <p:spPr/>
        <p:txBody>
          <a:bodyPr/>
          <a:lstStyle/>
          <a:p>
            <a:r>
              <a:rPr lang="en-MY" dirty="0"/>
              <a:t>Both bonus and commission plans are common sales incentive compensation approaches to attract, motivate and retain salespeople.</a:t>
            </a:r>
          </a:p>
          <a:p>
            <a:r>
              <a:rPr lang="en-MY" dirty="0"/>
              <a:t>Each salesperson is typically given a quota for a territory, and incentive payments are tied to performance relative to defined quota gates, targets or thresholds.</a:t>
            </a:r>
          </a:p>
        </p:txBody>
      </p:sp>
    </p:spTree>
    <p:extLst>
      <p:ext uri="{BB962C8B-B14F-4D97-AF65-F5344CB8AC3E}">
        <p14:creationId xmlns:p14="http://schemas.microsoft.com/office/powerpoint/2010/main" val="2159123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BC270-6819-4C14-9075-5407B5ADCFC4}"/>
              </a:ext>
            </a:extLst>
          </p:cNvPr>
          <p:cNvSpPr>
            <a:spLocks noGrp="1"/>
          </p:cNvSpPr>
          <p:nvPr>
            <p:ph type="title"/>
          </p:nvPr>
        </p:nvSpPr>
        <p:spPr/>
        <p:txBody>
          <a:bodyPr/>
          <a:lstStyle/>
          <a:p>
            <a:r>
              <a:rPr lang="en-MY" dirty="0"/>
              <a:t>Group Incentives</a:t>
            </a:r>
          </a:p>
        </p:txBody>
      </p:sp>
      <p:sp>
        <p:nvSpPr>
          <p:cNvPr id="3" name="Content Placeholder 2">
            <a:extLst>
              <a:ext uri="{FF2B5EF4-FFF2-40B4-BE49-F238E27FC236}">
                <a16:creationId xmlns:a16="http://schemas.microsoft.com/office/drawing/2014/main" id="{B5BE68D0-C547-40A0-A7A9-B17F7E0FBE85}"/>
              </a:ext>
            </a:extLst>
          </p:cNvPr>
          <p:cNvSpPr>
            <a:spLocks noGrp="1"/>
          </p:cNvSpPr>
          <p:nvPr>
            <p:ph idx="1"/>
          </p:nvPr>
        </p:nvSpPr>
        <p:spPr/>
        <p:txBody>
          <a:bodyPr/>
          <a:lstStyle/>
          <a:p>
            <a:r>
              <a:rPr lang="en-MY" dirty="0"/>
              <a:t>Creating a group incentive plan can help foster relationships between staff members, encouraging them to find ways to work together in a collective environment in order to achieve group goals. </a:t>
            </a:r>
          </a:p>
          <a:p>
            <a:endParaRPr lang="en-MY" dirty="0"/>
          </a:p>
          <a:p>
            <a:r>
              <a:rPr lang="en-MY" dirty="0"/>
              <a:t>The approach can build a stronger team, encourage brainstorming and create a vested sense of project ownership across the board. </a:t>
            </a:r>
          </a:p>
        </p:txBody>
      </p:sp>
    </p:spTree>
    <p:extLst>
      <p:ext uri="{BB962C8B-B14F-4D97-AF65-F5344CB8AC3E}">
        <p14:creationId xmlns:p14="http://schemas.microsoft.com/office/powerpoint/2010/main" val="1544598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64B65-18A9-411B-99C5-8CD390AE3FC8}"/>
              </a:ext>
            </a:extLst>
          </p:cNvPr>
          <p:cNvSpPr>
            <a:spLocks noGrp="1"/>
          </p:cNvSpPr>
          <p:nvPr>
            <p:ph type="title"/>
          </p:nvPr>
        </p:nvSpPr>
        <p:spPr/>
        <p:txBody>
          <a:bodyPr/>
          <a:lstStyle/>
          <a:p>
            <a:r>
              <a:rPr lang="en-MY" dirty="0"/>
              <a:t>Gainsharing</a:t>
            </a:r>
          </a:p>
        </p:txBody>
      </p:sp>
      <p:sp>
        <p:nvSpPr>
          <p:cNvPr id="3" name="Content Placeholder 2">
            <a:extLst>
              <a:ext uri="{FF2B5EF4-FFF2-40B4-BE49-F238E27FC236}">
                <a16:creationId xmlns:a16="http://schemas.microsoft.com/office/drawing/2014/main" id="{A6DAF58F-B512-4AB2-A801-0AAC2F4FBECA}"/>
              </a:ext>
            </a:extLst>
          </p:cNvPr>
          <p:cNvSpPr>
            <a:spLocks noGrp="1"/>
          </p:cNvSpPr>
          <p:nvPr>
            <p:ph idx="1"/>
          </p:nvPr>
        </p:nvSpPr>
        <p:spPr/>
        <p:txBody>
          <a:bodyPr/>
          <a:lstStyle/>
          <a:p>
            <a:r>
              <a:rPr lang="en-MY" dirty="0"/>
              <a:t>In gain sharing, gain means savings. An employee or team shares in the amount saved by a business as a result of a suggestion he made. </a:t>
            </a:r>
          </a:p>
          <a:p>
            <a:r>
              <a:rPr lang="en-MY" dirty="0"/>
              <a:t>Gain sharing is based on the idea that the people doing the work know what is needed to improve the product, service or process.</a:t>
            </a:r>
          </a:p>
          <a:p>
            <a:r>
              <a:rPr lang="en-MY" dirty="0"/>
              <a:t>Gainsharing is a group bonus in which the entire factory workforce shares as a result of improving productivity.</a:t>
            </a:r>
          </a:p>
        </p:txBody>
      </p:sp>
    </p:spTree>
    <p:extLst>
      <p:ext uri="{BB962C8B-B14F-4D97-AF65-F5344CB8AC3E}">
        <p14:creationId xmlns:p14="http://schemas.microsoft.com/office/powerpoint/2010/main" val="3189223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87B24-CCB2-4F63-AE5B-249397A93153}"/>
              </a:ext>
            </a:extLst>
          </p:cNvPr>
          <p:cNvSpPr>
            <a:spLocks noGrp="1"/>
          </p:cNvSpPr>
          <p:nvPr>
            <p:ph type="title"/>
          </p:nvPr>
        </p:nvSpPr>
        <p:spPr/>
        <p:txBody>
          <a:bodyPr/>
          <a:lstStyle/>
          <a:p>
            <a:r>
              <a:rPr lang="en-MY" dirty="0"/>
              <a:t>Profit Sharing</a:t>
            </a:r>
          </a:p>
        </p:txBody>
      </p:sp>
      <p:sp>
        <p:nvSpPr>
          <p:cNvPr id="3" name="Content Placeholder 2">
            <a:extLst>
              <a:ext uri="{FF2B5EF4-FFF2-40B4-BE49-F238E27FC236}">
                <a16:creationId xmlns:a16="http://schemas.microsoft.com/office/drawing/2014/main" id="{037C02C7-2BD2-4D0A-B681-FD67D5D04696}"/>
              </a:ext>
            </a:extLst>
          </p:cNvPr>
          <p:cNvSpPr>
            <a:spLocks noGrp="1"/>
          </p:cNvSpPr>
          <p:nvPr>
            <p:ph idx="1"/>
          </p:nvPr>
        </p:nvSpPr>
        <p:spPr>
          <a:xfrm>
            <a:off x="685800" y="1556792"/>
            <a:ext cx="8206680" cy="4530725"/>
          </a:xfrm>
        </p:spPr>
        <p:txBody>
          <a:bodyPr/>
          <a:lstStyle/>
          <a:p>
            <a:r>
              <a:rPr lang="en-MY" dirty="0"/>
              <a:t>In profit sharing, company leadership designates a percentage of annual profits as a pool of money to share with employees, or a portion of employees such as executives. The pool of money generated is then divided across covered employees using a formula for distribution.</a:t>
            </a:r>
          </a:p>
          <a:p>
            <a:r>
              <a:rPr lang="en-MY" dirty="0"/>
              <a:t>Profit sharing, when distributed as a percentage of annual pay - results in less money shared with employees in lower paying jobs and higher amounts shared with highly compensated employees</a:t>
            </a:r>
          </a:p>
        </p:txBody>
      </p:sp>
    </p:spTree>
    <p:extLst>
      <p:ext uri="{BB962C8B-B14F-4D97-AF65-F5344CB8AC3E}">
        <p14:creationId xmlns:p14="http://schemas.microsoft.com/office/powerpoint/2010/main" val="3616929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35667052"/>
              </p:ext>
            </p:extLst>
          </p:nvPr>
        </p:nvGraphicFramePr>
        <p:xfrm>
          <a:off x="534572" y="332656"/>
          <a:ext cx="8213892"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95713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Defined Benefit Retirement Plans</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pPr marL="0" indent="0">
              <a:buNone/>
            </a:pPr>
            <a:r>
              <a:rPr lang="en-MY" dirty="0"/>
              <a:t>A defined benefit plan is one set up to provide a predetermined retirement benefit to employees or their beneficiaries, either in the form of a certain dollar amount or a specific percentage of compensation.</a:t>
            </a:r>
          </a:p>
        </p:txBody>
      </p:sp>
    </p:spTree>
    <p:extLst>
      <p:ext uri="{BB962C8B-B14F-4D97-AF65-F5344CB8AC3E}">
        <p14:creationId xmlns:p14="http://schemas.microsoft.com/office/powerpoint/2010/main" val="210942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06B47-9ACC-4195-B4C6-26B5C97A06FB}"/>
              </a:ext>
            </a:extLst>
          </p:cNvPr>
          <p:cNvSpPr>
            <a:spLocks noGrp="1"/>
          </p:cNvSpPr>
          <p:nvPr>
            <p:ph type="title"/>
          </p:nvPr>
        </p:nvSpPr>
        <p:spPr/>
        <p:txBody>
          <a:bodyPr/>
          <a:lstStyle/>
          <a:p>
            <a:r>
              <a:rPr lang="en-MY" dirty="0"/>
              <a:t>Types of Benefit Retirement Plan</a:t>
            </a:r>
          </a:p>
        </p:txBody>
      </p:sp>
      <p:sp>
        <p:nvSpPr>
          <p:cNvPr id="3" name="Content Placeholder 2">
            <a:extLst>
              <a:ext uri="{FF2B5EF4-FFF2-40B4-BE49-F238E27FC236}">
                <a16:creationId xmlns:a16="http://schemas.microsoft.com/office/drawing/2014/main" id="{E054AC63-B4DC-45B6-B7A1-34C4F677BF4D}"/>
              </a:ext>
            </a:extLst>
          </p:cNvPr>
          <p:cNvSpPr>
            <a:spLocks noGrp="1"/>
          </p:cNvSpPr>
          <p:nvPr>
            <p:ph idx="1"/>
          </p:nvPr>
        </p:nvSpPr>
        <p:spPr/>
        <p:txBody>
          <a:bodyPr/>
          <a:lstStyle/>
          <a:p>
            <a:r>
              <a:rPr lang="en-MY" sz="2400" dirty="0"/>
              <a:t>Flat benefit plan : All participants receive a flat dollar amount as long as a predetermined minimum years requirement has been met.</a:t>
            </a:r>
          </a:p>
          <a:p>
            <a:r>
              <a:rPr lang="en-MY" sz="2400" dirty="0"/>
              <a:t>Unit benefit plan : Provides a benefit that is either a percentage of compensation or a fixed dollar amount multiplied by the number of qualifying years of service.</a:t>
            </a:r>
          </a:p>
          <a:p>
            <a:r>
              <a:rPr lang="en-MY" sz="2400" dirty="0"/>
              <a:t>Variable benefit plan : Benefits are based on allocating units, rather than dollars, to the contributions to the plan. At retirement, the value of the units allocated to the retiring employee would be the proportionate value of all units in the fund.</a:t>
            </a:r>
          </a:p>
          <a:p>
            <a:endParaRPr lang="en-MY" sz="2400" dirty="0"/>
          </a:p>
        </p:txBody>
      </p:sp>
    </p:spTree>
    <p:extLst>
      <p:ext uri="{BB962C8B-B14F-4D97-AF65-F5344CB8AC3E}">
        <p14:creationId xmlns:p14="http://schemas.microsoft.com/office/powerpoint/2010/main" val="648672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Defined Contribution Plans</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The way that a defined contribution plan works is that either an individual alone, or an employee and the employer make contributions into the plan, usually based on a percentage of the employee's annual earnings.</a:t>
            </a:r>
          </a:p>
        </p:txBody>
      </p:sp>
    </p:spTree>
    <p:extLst>
      <p:ext uri="{BB962C8B-B14F-4D97-AF65-F5344CB8AC3E}">
        <p14:creationId xmlns:p14="http://schemas.microsoft.com/office/powerpoint/2010/main" val="3572296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Profit-sharing plans allow employers to make contributions to an account that earns investment income and is sheltered from taxation until the money is actually distributed. The employer's contributions are usually based on a percentage of the profits that the business makes, but contributions can be made even if the business makes no profit for the year</a:t>
            </a:r>
          </a:p>
        </p:txBody>
      </p:sp>
    </p:spTree>
    <p:extLst>
      <p:ext uri="{BB962C8B-B14F-4D97-AF65-F5344CB8AC3E}">
        <p14:creationId xmlns:p14="http://schemas.microsoft.com/office/powerpoint/2010/main" val="2045836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Difference in Plans</a:t>
            </a:r>
          </a:p>
        </p:txBody>
      </p:sp>
      <p:pic>
        <p:nvPicPr>
          <p:cNvPr id="5" name="Picture 4">
            <a:extLst>
              <a:ext uri="{FF2B5EF4-FFF2-40B4-BE49-F238E27FC236}">
                <a16:creationId xmlns:a16="http://schemas.microsoft.com/office/drawing/2014/main" id="{D8F3B845-F123-4E67-B760-CAA3C1AA5F78}"/>
              </a:ext>
            </a:extLst>
          </p:cNvPr>
          <p:cNvPicPr>
            <a:picLocks noChangeAspect="1"/>
          </p:cNvPicPr>
          <p:nvPr/>
        </p:nvPicPr>
        <p:blipFill>
          <a:blip r:embed="rId2"/>
          <a:stretch>
            <a:fillRect/>
          </a:stretch>
        </p:blipFill>
        <p:spPr>
          <a:xfrm>
            <a:off x="851197" y="2071687"/>
            <a:ext cx="7637534" cy="3229521"/>
          </a:xfrm>
          <a:prstGeom prst="rect">
            <a:avLst/>
          </a:prstGeom>
        </p:spPr>
      </p:pic>
    </p:spTree>
    <p:extLst>
      <p:ext uri="{BB962C8B-B14F-4D97-AF65-F5344CB8AC3E}">
        <p14:creationId xmlns:p14="http://schemas.microsoft.com/office/powerpoint/2010/main" val="33501800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a:t>Called cash or deferred arrangements (CODAs) :The employees authorize their employer to reduce their salary and contribute the salary reduction on their behalf to a qualified retirement plan. In addition to these employee elective deferrals, an employer can make supplemental contributions on behalf of employees.</a:t>
            </a:r>
          </a:p>
        </p:txBody>
      </p:sp>
    </p:spTree>
    <p:extLst>
      <p:ext uri="{BB962C8B-B14F-4D97-AF65-F5344CB8AC3E}">
        <p14:creationId xmlns:p14="http://schemas.microsoft.com/office/powerpoint/2010/main" val="14211811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r>
              <a:rPr lang="en-MY" dirty="0"/>
              <a:t>An ESOP is a stock bonus plan or a combination stock bonus plan and money purchase plan that is designed to invest primarily in qualifying employer securities and to use borrowed funds to do so. An ESOP is funded by employer contributions of stock in the corporation or allows you to buy shares of stock as a plan investment option.</a:t>
            </a:r>
          </a:p>
        </p:txBody>
      </p:sp>
    </p:spTree>
    <p:extLst>
      <p:ext uri="{BB962C8B-B14F-4D97-AF65-F5344CB8AC3E}">
        <p14:creationId xmlns:p14="http://schemas.microsoft.com/office/powerpoint/2010/main" val="1590331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791472195"/>
              </p:ext>
            </p:extLst>
          </p:nvPr>
        </p:nvGraphicFramePr>
        <p:xfrm>
          <a:off x="534572" y="332656"/>
          <a:ext cx="8213892"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18514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Promoting the Organization</a:t>
            </a:r>
          </a:p>
        </p:txBody>
      </p:sp>
      <p:sp>
        <p:nvSpPr>
          <p:cNvPr id="4" name="TextBox 3">
            <a:extLst>
              <a:ext uri="{FF2B5EF4-FFF2-40B4-BE49-F238E27FC236}">
                <a16:creationId xmlns:a16="http://schemas.microsoft.com/office/drawing/2014/main"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p14="http://schemas.microsoft.com/office/powerpoint/2010/main" val="25816275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1. Employment Branding</a:t>
            </a:r>
          </a:p>
        </p:txBody>
      </p:sp>
      <p:sp>
        <p:nvSpPr>
          <p:cNvPr id="4" name="TextBox 3">
            <a:extLst>
              <a:ext uri="{FF2B5EF4-FFF2-40B4-BE49-F238E27FC236}">
                <a16:creationId xmlns:a16="http://schemas.microsoft.com/office/drawing/2014/main" id="{149C3CF9-318B-44A7-936F-272B89A81F2C}"/>
              </a:ext>
            </a:extLst>
          </p:cNvPr>
          <p:cNvSpPr txBox="1"/>
          <p:nvPr/>
        </p:nvSpPr>
        <p:spPr>
          <a:xfrm>
            <a:off x="827584" y="1556792"/>
            <a:ext cx="7859216" cy="5601533"/>
          </a:xfrm>
          <a:prstGeom prst="rect">
            <a:avLst/>
          </a:prstGeom>
          <a:noFill/>
        </p:spPr>
        <p:txBody>
          <a:bodyPr wrap="square" rtlCol="0">
            <a:spAutoFit/>
          </a:bodyPr>
          <a:lstStyle/>
          <a:p>
            <a:r>
              <a:rPr lang="en-MY" sz="2000" dirty="0"/>
              <a:t>Employment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p14="http://schemas.microsoft.com/office/powerpoint/2010/main" val="3050859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2. Employee Value Proposition</a:t>
            </a:r>
          </a:p>
        </p:txBody>
      </p:sp>
      <p:sp>
        <p:nvSpPr>
          <p:cNvPr id="4" name="TextBox 3">
            <a:extLst>
              <a:ext uri="{FF2B5EF4-FFF2-40B4-BE49-F238E27FC236}">
                <a16:creationId xmlns:a16="http://schemas.microsoft.com/office/drawing/2014/main" id="{907B8BAC-8317-4DF7-9DC1-E43728FF3DCD}"/>
              </a:ext>
            </a:extLst>
          </p:cNvPr>
          <p:cNvSpPr txBox="1"/>
          <p:nvPr/>
        </p:nvSpPr>
        <p:spPr>
          <a:xfrm>
            <a:off x="897429" y="1700808"/>
            <a:ext cx="7330008" cy="4247317"/>
          </a:xfrm>
          <a:prstGeom prst="rect">
            <a:avLst/>
          </a:prstGeom>
          <a:noFill/>
        </p:spPr>
        <p:txBody>
          <a:bodyPr wrap="square" rtlCol="0">
            <a:spAutoFit/>
          </a:bodyPr>
          <a:lstStyle/>
          <a:p>
            <a:r>
              <a:rPr lang="en-MY"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dirty="0"/>
          </a:p>
          <a:p>
            <a:r>
              <a:rPr lang="en-MY" dirty="0"/>
              <a:t>The EVP is the foundation of employment branding. An organization’s EVP must accomplish the following:</a:t>
            </a:r>
          </a:p>
          <a:p>
            <a:endParaRPr lang="en-MY" dirty="0"/>
          </a:p>
          <a:p>
            <a:pPr marL="285750" indent="-285750">
              <a:buFont typeface="Wingdings" panose="05000000000000000000" pitchFamily="2" charset="2"/>
              <a:buChar char="§"/>
            </a:pPr>
            <a:r>
              <a:rPr lang="en-MY" dirty="0"/>
              <a:t>Align with the organization’s strategic plan, vision, mission and values</a:t>
            </a:r>
          </a:p>
          <a:p>
            <a:pPr marL="285750" indent="-285750">
              <a:buFont typeface="Wingdings" panose="05000000000000000000" pitchFamily="2" charset="2"/>
              <a:buChar char="§"/>
            </a:pPr>
            <a:r>
              <a:rPr lang="en-MY" dirty="0"/>
              <a:t>Create an image that attracts and retains people</a:t>
            </a:r>
          </a:p>
          <a:p>
            <a:pPr marL="285750" indent="-285750">
              <a:buFont typeface="Wingdings" panose="05000000000000000000" pitchFamily="2" charset="2"/>
              <a:buChar char="§"/>
            </a:pPr>
            <a:r>
              <a:rPr lang="en-MY" dirty="0"/>
              <a:t>Provide an accurate picture of employment for employees and candidates</a:t>
            </a:r>
          </a:p>
          <a:p>
            <a:endParaRPr lang="en-MY" dirty="0"/>
          </a:p>
        </p:txBody>
      </p:sp>
    </p:spTree>
    <p:extLst>
      <p:ext uri="{BB962C8B-B14F-4D97-AF65-F5344CB8AC3E}">
        <p14:creationId xmlns:p14="http://schemas.microsoft.com/office/powerpoint/2010/main" val="1336594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7ED03-5DC3-4E88-B6E5-701A7159430D}"/>
              </a:ext>
            </a:extLst>
          </p:cNvPr>
          <p:cNvSpPr>
            <a:spLocks noGrp="1"/>
          </p:cNvSpPr>
          <p:nvPr>
            <p:ph type="title"/>
          </p:nvPr>
        </p:nvSpPr>
        <p:spPr/>
        <p:txBody>
          <a:bodyPr/>
          <a:lstStyle/>
          <a:p>
            <a:r>
              <a:rPr lang="en-MY" dirty="0"/>
              <a:t>EVP - Example</a:t>
            </a:r>
          </a:p>
        </p:txBody>
      </p:sp>
      <p:pic>
        <p:nvPicPr>
          <p:cNvPr id="5" name="Picture 4">
            <a:extLst>
              <a:ext uri="{FF2B5EF4-FFF2-40B4-BE49-F238E27FC236}">
                <a16:creationId xmlns:a16="http://schemas.microsoft.com/office/drawing/2014/main" id="{B707AB76-E32A-4E62-9EFB-B07FFD83A653}"/>
              </a:ext>
            </a:extLst>
          </p:cNvPr>
          <p:cNvPicPr>
            <a:picLocks noChangeAspect="1"/>
          </p:cNvPicPr>
          <p:nvPr/>
        </p:nvPicPr>
        <p:blipFill>
          <a:blip r:embed="rId2"/>
          <a:stretch>
            <a:fillRect/>
          </a:stretch>
        </p:blipFill>
        <p:spPr>
          <a:xfrm>
            <a:off x="1892948" y="2348880"/>
            <a:ext cx="6322653" cy="3240360"/>
          </a:xfrm>
          <a:prstGeom prst="rect">
            <a:avLst/>
          </a:prstGeom>
        </p:spPr>
      </p:pic>
    </p:spTree>
    <p:extLst>
      <p:ext uri="{BB962C8B-B14F-4D97-AF65-F5344CB8AC3E}">
        <p14:creationId xmlns:p14="http://schemas.microsoft.com/office/powerpoint/2010/main" val="2538982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8046713" cy="1143000"/>
          </a:xfrm>
        </p:spPr>
        <p:txBody>
          <a:bodyPr/>
          <a:lstStyle/>
          <a:p>
            <a:r>
              <a:rPr lang="en-MY" dirty="0"/>
              <a:t>The Employment Value Proposition</a:t>
            </a:r>
          </a:p>
        </p:txBody>
      </p:sp>
      <p:pic>
        <p:nvPicPr>
          <p:cNvPr id="5" name="Picture 4">
            <a:extLst>
              <a:ext uri="{FF2B5EF4-FFF2-40B4-BE49-F238E27FC236}">
                <a16:creationId xmlns:a16="http://schemas.microsoft.com/office/drawing/2014/main" id="{27399D16-925D-42A8-BD84-00E35BFE3F68}"/>
              </a:ext>
            </a:extLst>
          </p:cNvPr>
          <p:cNvPicPr>
            <a:picLocks noChangeAspect="1"/>
          </p:cNvPicPr>
          <p:nvPr/>
        </p:nvPicPr>
        <p:blipFill>
          <a:blip r:embed="rId2"/>
          <a:stretch>
            <a:fillRect/>
          </a:stretch>
        </p:blipFill>
        <p:spPr>
          <a:xfrm>
            <a:off x="1119187" y="1628800"/>
            <a:ext cx="7841926" cy="4951387"/>
          </a:xfrm>
          <a:prstGeom prst="rect">
            <a:avLst/>
          </a:prstGeom>
        </p:spPr>
      </p:pic>
    </p:spTree>
    <p:extLst>
      <p:ext uri="{BB962C8B-B14F-4D97-AF65-F5344CB8AC3E}">
        <p14:creationId xmlns:p14="http://schemas.microsoft.com/office/powerpoint/2010/main" val="18914167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a16="http://schemas.microsoft.com/office/drawing/2014/main"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p14="http://schemas.microsoft.com/office/powerpoint/2010/main" val="24206256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1A52C-5537-46CD-A74C-ECA472ABDE65}"/>
              </a:ext>
            </a:extLst>
          </p:cNvPr>
          <p:cNvSpPr>
            <a:spLocks noGrp="1"/>
          </p:cNvSpPr>
          <p:nvPr>
            <p:ph type="title"/>
          </p:nvPr>
        </p:nvSpPr>
        <p:spPr/>
        <p:txBody>
          <a:bodyPr/>
          <a:lstStyle/>
          <a:p>
            <a:r>
              <a:rPr lang="en-MY" dirty="0"/>
              <a:t>Employer Brand Framework</a:t>
            </a:r>
          </a:p>
        </p:txBody>
      </p:sp>
      <p:pic>
        <p:nvPicPr>
          <p:cNvPr id="5" name="Picture 4">
            <a:extLst>
              <a:ext uri="{FF2B5EF4-FFF2-40B4-BE49-F238E27FC236}">
                <a16:creationId xmlns:a16="http://schemas.microsoft.com/office/drawing/2014/main" id="{8606A412-9E8A-48B0-9578-CD05D4746208}"/>
              </a:ext>
            </a:extLst>
          </p:cNvPr>
          <p:cNvPicPr>
            <a:picLocks noChangeAspect="1"/>
          </p:cNvPicPr>
          <p:nvPr/>
        </p:nvPicPr>
        <p:blipFill>
          <a:blip r:embed="rId2"/>
          <a:stretch>
            <a:fillRect/>
          </a:stretch>
        </p:blipFill>
        <p:spPr>
          <a:xfrm>
            <a:off x="865750" y="1776412"/>
            <a:ext cx="8082138" cy="4388892"/>
          </a:xfrm>
          <a:prstGeom prst="rect">
            <a:avLst/>
          </a:prstGeom>
        </p:spPr>
      </p:pic>
    </p:spTree>
    <p:extLst>
      <p:ext uri="{BB962C8B-B14F-4D97-AF65-F5344CB8AC3E}">
        <p14:creationId xmlns:p14="http://schemas.microsoft.com/office/powerpoint/2010/main" val="12983016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7618040" cy="1143000"/>
          </a:xfrm>
        </p:spPr>
        <p:txBody>
          <a:bodyPr/>
          <a:lstStyle/>
          <a:p>
            <a:r>
              <a:rPr lang="en-MY" dirty="0"/>
              <a:t>Diversity and Inclusion Considerations</a:t>
            </a:r>
          </a:p>
        </p:txBody>
      </p:sp>
      <p:sp>
        <p:nvSpPr>
          <p:cNvPr id="4" name="TextBox 3">
            <a:extLst>
              <a:ext uri="{FF2B5EF4-FFF2-40B4-BE49-F238E27FC236}">
                <a16:creationId xmlns:a16="http://schemas.microsoft.com/office/drawing/2014/main" id="{A0B889DB-C27A-40B9-855B-82BFD29DF260}"/>
              </a:ext>
            </a:extLst>
          </p:cNvPr>
          <p:cNvSpPr txBox="1"/>
          <p:nvPr/>
        </p:nvSpPr>
        <p:spPr>
          <a:xfrm>
            <a:off x="914400" y="1772816"/>
            <a:ext cx="7315200" cy="4247317"/>
          </a:xfrm>
          <a:prstGeom prst="rect">
            <a:avLst/>
          </a:prstGeom>
          <a:noFill/>
        </p:spPr>
        <p:txBody>
          <a:bodyPr wrap="square" rtlCol="0">
            <a:spAutoFit/>
          </a:bodyPr>
          <a:lstStyle/>
          <a:p>
            <a:r>
              <a:rPr lang="en-MY" dirty="0"/>
              <a:t>HR professionals should take the following actions to integrate diversity and inclusion into the organization:</a:t>
            </a:r>
          </a:p>
          <a:p>
            <a:endParaRPr lang="en-MY" dirty="0"/>
          </a:p>
          <a:p>
            <a:pPr marL="285750" indent="-285750">
              <a:buFont typeface="Wingdings" panose="05000000000000000000" pitchFamily="2" charset="2"/>
              <a:buChar char="§"/>
            </a:pPr>
            <a:r>
              <a:rPr lang="en-MY" dirty="0"/>
              <a:t>Use social networking to help create a workforce that can navigate different cultures, countries and companies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Connect diversity and inclusion to strategic business outcomes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Encourage diversity practitioners to develop strong business skills and global experience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Help mitigate division between different groups and cultures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Increase the credibility of diversity and inclusion initiatives in the organization by dealing with difficult issues </a:t>
            </a:r>
          </a:p>
        </p:txBody>
      </p:sp>
    </p:spTree>
    <p:extLst>
      <p:ext uri="{BB962C8B-B14F-4D97-AF65-F5344CB8AC3E}">
        <p14:creationId xmlns:p14="http://schemas.microsoft.com/office/powerpoint/2010/main" val="37461699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C7560FF0-56CD-44EC-9B33-8A861F6BD86C}"/>
              </a:ext>
            </a:extLst>
          </p:cNvPr>
          <p:cNvSpPr txBox="1"/>
          <p:nvPr/>
        </p:nvSpPr>
        <p:spPr>
          <a:xfrm>
            <a:off x="914400" y="1844824"/>
            <a:ext cx="7474024" cy="3139321"/>
          </a:xfrm>
          <a:prstGeom prst="rect">
            <a:avLst/>
          </a:prstGeom>
          <a:noFill/>
        </p:spPr>
        <p:txBody>
          <a:bodyPr wrap="square" rtlCol="0">
            <a:spAutoFit/>
          </a:bodyPr>
          <a:lstStyle/>
          <a:p>
            <a:r>
              <a:rPr lang="en-MY" dirty="0"/>
              <a:t>Which of the following is a key organizational trait needed to define staffing plans?</a:t>
            </a:r>
          </a:p>
          <a:p>
            <a:endParaRPr lang="en-MY" dirty="0"/>
          </a:p>
          <a:p>
            <a:pPr marL="342900" indent="-342900">
              <a:buAutoNum type="alphaUcPeriod"/>
            </a:pPr>
            <a:r>
              <a:rPr lang="en-MY" dirty="0"/>
              <a:t>Being reactive</a:t>
            </a:r>
          </a:p>
          <a:p>
            <a:pPr marL="342900" indent="-342900">
              <a:buAutoNum type="alphaUcPeriod"/>
            </a:pPr>
            <a:endParaRPr lang="en-MY" dirty="0"/>
          </a:p>
          <a:p>
            <a:r>
              <a:rPr lang="en-MY" dirty="0"/>
              <a:t>B. Being unpredictable</a:t>
            </a:r>
          </a:p>
          <a:p>
            <a:endParaRPr lang="en-MY" dirty="0"/>
          </a:p>
          <a:p>
            <a:r>
              <a:rPr lang="en-MY" dirty="0"/>
              <a:t>C. Being flexible</a:t>
            </a:r>
          </a:p>
          <a:p>
            <a:endParaRPr lang="en-MY" dirty="0"/>
          </a:p>
          <a:p>
            <a:r>
              <a:rPr lang="en-MY" dirty="0"/>
              <a:t>D. Resisting sudden change</a:t>
            </a:r>
          </a:p>
          <a:p>
            <a:endParaRPr lang="en-MY" dirty="0"/>
          </a:p>
        </p:txBody>
      </p:sp>
    </p:spTree>
    <p:extLst>
      <p:ext uri="{BB962C8B-B14F-4D97-AF65-F5344CB8AC3E}">
        <p14:creationId xmlns:p14="http://schemas.microsoft.com/office/powerpoint/2010/main" val="22115375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1</a:t>
            </a:r>
          </a:p>
        </p:txBody>
      </p:sp>
      <p:sp>
        <p:nvSpPr>
          <p:cNvPr id="4" name="TextBox 3">
            <a:extLst>
              <a:ext uri="{FF2B5EF4-FFF2-40B4-BE49-F238E27FC236}">
                <a16:creationId xmlns:a16="http://schemas.microsoft.com/office/drawing/2014/main" id="{A6025F97-DC60-4EEC-952F-E04D0E9DD341}"/>
              </a:ext>
            </a:extLst>
          </p:cNvPr>
          <p:cNvSpPr txBox="1"/>
          <p:nvPr/>
        </p:nvSpPr>
        <p:spPr>
          <a:xfrm>
            <a:off x="945381" y="1772816"/>
            <a:ext cx="5184576" cy="461665"/>
          </a:xfrm>
          <a:prstGeom prst="rect">
            <a:avLst/>
          </a:prstGeom>
          <a:noFill/>
        </p:spPr>
        <p:txBody>
          <a:bodyPr wrap="square" rtlCol="0">
            <a:spAutoFit/>
          </a:bodyPr>
          <a:lstStyle/>
          <a:p>
            <a:r>
              <a:rPr lang="en-MY" sz="2400" dirty="0">
                <a:latin typeface="+mn-lt"/>
              </a:rPr>
              <a:t>Option - C	 Being flexible 	</a:t>
            </a:r>
          </a:p>
        </p:txBody>
      </p:sp>
    </p:spTree>
    <p:extLst>
      <p:ext uri="{BB962C8B-B14F-4D97-AF65-F5344CB8AC3E}">
        <p14:creationId xmlns:p14="http://schemas.microsoft.com/office/powerpoint/2010/main" val="18416394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B5BE9E36-2F8D-4386-ABAB-24E98B9F93E5}"/>
              </a:ext>
            </a:extLst>
          </p:cNvPr>
          <p:cNvSpPr txBox="1"/>
          <p:nvPr/>
        </p:nvSpPr>
        <p:spPr>
          <a:xfrm>
            <a:off x="1115616" y="1844824"/>
            <a:ext cx="7344816" cy="3693319"/>
          </a:xfrm>
          <a:prstGeom prst="rect">
            <a:avLst/>
          </a:prstGeom>
          <a:noFill/>
        </p:spPr>
        <p:txBody>
          <a:bodyPr wrap="square" rtlCol="0">
            <a:spAutoFit/>
          </a:bodyPr>
          <a:lstStyle/>
          <a:p>
            <a:r>
              <a:rPr lang="en-MY" dirty="0"/>
              <a:t>What staffing issue typically occurs when an organization undergoes restructuring?</a:t>
            </a:r>
          </a:p>
          <a:p>
            <a:pPr marL="342900" indent="-342900">
              <a:buAutoNum type="arabicPeriod" startAt="2"/>
            </a:pPr>
            <a:endParaRPr lang="en-MY" dirty="0"/>
          </a:p>
          <a:p>
            <a:endParaRPr lang="en-MY" dirty="0"/>
          </a:p>
          <a:p>
            <a:pPr marL="342900" indent="-342900">
              <a:buAutoNum type="alphaUcPeriod"/>
            </a:pPr>
            <a:r>
              <a:rPr lang="en-MY" dirty="0"/>
              <a:t>Increase in applicant pool</a:t>
            </a:r>
          </a:p>
          <a:p>
            <a:pPr marL="342900" indent="-342900">
              <a:buAutoNum type="alphaUcPeriod"/>
            </a:pPr>
            <a:endParaRPr lang="en-MY" dirty="0"/>
          </a:p>
          <a:p>
            <a:pPr marL="342900" indent="-342900">
              <a:buAutoNum type="alphaUcPeriod" startAt="2"/>
            </a:pPr>
            <a:r>
              <a:rPr lang="en-MY" dirty="0"/>
              <a:t>Persistent shortage of people</a:t>
            </a:r>
          </a:p>
          <a:p>
            <a:pPr marL="342900" indent="-342900">
              <a:buAutoNum type="alphaUcPeriod" startAt="2"/>
            </a:pPr>
            <a:endParaRPr lang="en-MY" dirty="0"/>
          </a:p>
          <a:p>
            <a:pPr marL="342900" indent="-342900">
              <a:buAutoNum type="alphaUcPeriod" startAt="3"/>
            </a:pPr>
            <a:r>
              <a:rPr lang="en-MY" dirty="0"/>
              <a:t>Permanent reduction in staff</a:t>
            </a:r>
          </a:p>
          <a:p>
            <a:pPr marL="342900" indent="-342900">
              <a:buAutoNum type="alphaUcPeriod" startAt="3"/>
            </a:pPr>
            <a:endParaRPr lang="en-MY" dirty="0"/>
          </a:p>
          <a:p>
            <a:pPr marL="342900" indent="-342900">
              <a:buAutoNum type="alphaUcPeriod" startAt="4"/>
            </a:pPr>
            <a:r>
              <a:rPr lang="en-MY" dirty="0"/>
              <a:t>Temporary reduction in staff</a:t>
            </a:r>
          </a:p>
          <a:p>
            <a:pPr marL="342900" indent="-342900">
              <a:buAutoNum type="alphaUcPeriod" startAt="4"/>
            </a:pPr>
            <a:endParaRPr lang="en-MY" dirty="0"/>
          </a:p>
          <a:p>
            <a:endParaRPr lang="en-MY" dirty="0"/>
          </a:p>
        </p:txBody>
      </p:sp>
    </p:spTree>
    <p:extLst>
      <p:ext uri="{BB962C8B-B14F-4D97-AF65-F5344CB8AC3E}">
        <p14:creationId xmlns:p14="http://schemas.microsoft.com/office/powerpoint/2010/main" val="38200271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2</a:t>
            </a:r>
          </a:p>
        </p:txBody>
      </p:sp>
      <p:sp>
        <p:nvSpPr>
          <p:cNvPr id="4" name="TextBox 3">
            <a:extLst>
              <a:ext uri="{FF2B5EF4-FFF2-40B4-BE49-F238E27FC236}">
                <a16:creationId xmlns:a16="http://schemas.microsoft.com/office/drawing/2014/main" id="{5E6DF56A-794F-45CA-88BC-3088A47B6639}"/>
              </a:ext>
            </a:extLst>
          </p:cNvPr>
          <p:cNvSpPr txBox="1"/>
          <p:nvPr/>
        </p:nvSpPr>
        <p:spPr>
          <a:xfrm>
            <a:off x="1115616" y="2132856"/>
            <a:ext cx="4968552" cy="461665"/>
          </a:xfrm>
          <a:prstGeom prst="rect">
            <a:avLst/>
          </a:prstGeom>
          <a:noFill/>
        </p:spPr>
        <p:txBody>
          <a:bodyPr wrap="square" rtlCol="0">
            <a:spAutoFit/>
          </a:bodyPr>
          <a:lstStyle/>
          <a:p>
            <a:r>
              <a:rPr lang="en-MY" sz="2400" dirty="0">
                <a:latin typeface="+mn-lt"/>
              </a:rPr>
              <a:t>D.	Temporary reduction in staff</a:t>
            </a:r>
          </a:p>
        </p:txBody>
      </p:sp>
    </p:spTree>
    <p:extLst>
      <p:ext uri="{BB962C8B-B14F-4D97-AF65-F5344CB8AC3E}">
        <p14:creationId xmlns:p14="http://schemas.microsoft.com/office/powerpoint/2010/main" val="26381238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1DAAE8EC-DA27-4B99-AC8F-95C1A9AE49E4}"/>
              </a:ext>
            </a:extLst>
          </p:cNvPr>
          <p:cNvSpPr txBox="1"/>
          <p:nvPr/>
        </p:nvSpPr>
        <p:spPr>
          <a:xfrm>
            <a:off x="914400" y="1916832"/>
            <a:ext cx="7618040" cy="3139321"/>
          </a:xfrm>
          <a:prstGeom prst="rect">
            <a:avLst/>
          </a:prstGeom>
          <a:noFill/>
        </p:spPr>
        <p:txBody>
          <a:bodyPr wrap="square" rtlCol="0">
            <a:spAutoFit/>
          </a:bodyPr>
          <a:lstStyle/>
          <a:p>
            <a:r>
              <a:rPr lang="en-MY" dirty="0"/>
              <a:t>What term describes the process of positioning an organization as a desired employer in the </a:t>
            </a:r>
            <a:r>
              <a:rPr lang="en-MY" dirty="0" err="1"/>
              <a:t>labor</a:t>
            </a:r>
            <a:r>
              <a:rPr lang="en-MY" dirty="0"/>
              <a:t> market?</a:t>
            </a:r>
          </a:p>
          <a:p>
            <a:pPr marL="342900" indent="-342900">
              <a:buAutoNum type="arabicPeriod" startAt="3"/>
            </a:pPr>
            <a:endParaRPr lang="en-MY" dirty="0"/>
          </a:p>
          <a:p>
            <a:pPr marL="342900" indent="-342900">
              <a:buAutoNum type="alphaUcPeriod"/>
            </a:pPr>
            <a:r>
              <a:rPr lang="en-MY" dirty="0"/>
              <a:t>Employment branding</a:t>
            </a:r>
          </a:p>
          <a:p>
            <a:pPr marL="342900" indent="-342900">
              <a:buAutoNum type="alphaUcPeriod"/>
            </a:pPr>
            <a:endParaRPr lang="en-MY" dirty="0"/>
          </a:p>
          <a:p>
            <a:pPr marL="342900" indent="-342900">
              <a:buAutoNum type="alphaUcPeriod"/>
            </a:pPr>
            <a:r>
              <a:rPr lang="en-MY" dirty="0"/>
              <a:t>Employee value proposition</a:t>
            </a:r>
          </a:p>
          <a:p>
            <a:pPr marL="342900" indent="-342900">
              <a:buAutoNum type="alphaUcPeriod"/>
            </a:pPr>
            <a:endParaRPr lang="en-MY" dirty="0"/>
          </a:p>
          <a:p>
            <a:pPr marL="342900" indent="-342900">
              <a:buAutoNum type="alphaUcPeriod"/>
            </a:pPr>
            <a:r>
              <a:rPr lang="en-MY" dirty="0"/>
              <a:t>Staffing analysis</a:t>
            </a:r>
          </a:p>
          <a:p>
            <a:pPr marL="342900" indent="-342900">
              <a:buAutoNum type="alphaUcPeriod"/>
            </a:pPr>
            <a:endParaRPr lang="en-MY" dirty="0"/>
          </a:p>
          <a:p>
            <a:pPr marL="342900" indent="-342900">
              <a:buAutoNum type="alphaUcPeriod"/>
            </a:pPr>
            <a:r>
              <a:rPr lang="en-MY" dirty="0"/>
              <a:t>Return on investment</a:t>
            </a:r>
          </a:p>
          <a:p>
            <a:endParaRPr lang="en-MY" dirty="0"/>
          </a:p>
        </p:txBody>
      </p:sp>
    </p:spTree>
    <p:extLst>
      <p:ext uri="{BB962C8B-B14F-4D97-AF65-F5344CB8AC3E}">
        <p14:creationId xmlns:p14="http://schemas.microsoft.com/office/powerpoint/2010/main" val="32158501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Question # 3</a:t>
            </a:r>
          </a:p>
        </p:txBody>
      </p:sp>
      <p:sp>
        <p:nvSpPr>
          <p:cNvPr id="4" name="TextBox 3">
            <a:extLst>
              <a:ext uri="{FF2B5EF4-FFF2-40B4-BE49-F238E27FC236}">
                <a16:creationId xmlns:a16="http://schemas.microsoft.com/office/drawing/2014/main" id="{CC335443-6A83-43F0-88EF-7068B6F85BC0}"/>
              </a:ext>
            </a:extLst>
          </p:cNvPr>
          <p:cNvSpPr txBox="1"/>
          <p:nvPr/>
        </p:nvSpPr>
        <p:spPr>
          <a:xfrm>
            <a:off x="1115616" y="2132856"/>
            <a:ext cx="5688632" cy="461665"/>
          </a:xfrm>
          <a:prstGeom prst="rect">
            <a:avLst/>
          </a:prstGeom>
          <a:noFill/>
        </p:spPr>
        <p:txBody>
          <a:bodyPr wrap="square" rtlCol="0">
            <a:spAutoFit/>
          </a:bodyPr>
          <a:lstStyle/>
          <a:p>
            <a:r>
              <a:rPr lang="en-MY" sz="2400" dirty="0">
                <a:latin typeface="+mn-lt"/>
              </a:rPr>
              <a:t>A.	Employment branding</a:t>
            </a:r>
          </a:p>
        </p:txBody>
      </p:sp>
    </p:spTree>
    <p:extLst>
      <p:ext uri="{BB962C8B-B14F-4D97-AF65-F5344CB8AC3E}">
        <p14:creationId xmlns:p14="http://schemas.microsoft.com/office/powerpoint/2010/main" val="42806960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EB04FE23-C654-46F2-9F8E-B4A6A355C8C3}"/>
              </a:ext>
            </a:extLst>
          </p:cNvPr>
          <p:cNvSpPr txBox="1"/>
          <p:nvPr/>
        </p:nvSpPr>
        <p:spPr>
          <a:xfrm>
            <a:off x="914400" y="1844824"/>
            <a:ext cx="7772400" cy="3139321"/>
          </a:xfrm>
          <a:prstGeom prst="rect">
            <a:avLst/>
          </a:prstGeom>
          <a:noFill/>
        </p:spPr>
        <p:txBody>
          <a:bodyPr wrap="square" rtlCol="0">
            <a:spAutoFit/>
          </a:bodyPr>
          <a:lstStyle/>
          <a:p>
            <a:r>
              <a:rPr lang="en-MY" dirty="0"/>
              <a:t>When </a:t>
            </a:r>
            <a:r>
              <a:rPr lang="en-MY" dirty="0" err="1"/>
              <a:t>analyzing</a:t>
            </a:r>
            <a:r>
              <a:rPr lang="en-MY" dirty="0"/>
              <a:t> staffing needs, what step forecasts the organization’s future workforce composition?</a:t>
            </a:r>
          </a:p>
          <a:p>
            <a:endParaRPr lang="en-MY" dirty="0"/>
          </a:p>
          <a:p>
            <a:pPr marL="342900" indent="-342900">
              <a:buAutoNum type="alphaUcPeriod"/>
            </a:pPr>
            <a:r>
              <a:rPr lang="en-MY" dirty="0"/>
              <a:t>Supply analysis</a:t>
            </a:r>
          </a:p>
          <a:p>
            <a:pPr marL="342900" indent="-342900">
              <a:buAutoNum type="alphaUcPeriod"/>
            </a:pPr>
            <a:endParaRPr lang="en-MY" dirty="0"/>
          </a:p>
          <a:p>
            <a:pPr marL="342900" indent="-342900">
              <a:buAutoNum type="alphaUcPeriod" startAt="2"/>
            </a:pPr>
            <a:r>
              <a:rPr lang="en-MY" dirty="0"/>
              <a:t>Demand analysis</a:t>
            </a:r>
          </a:p>
          <a:p>
            <a:pPr marL="342900" indent="-342900">
              <a:buAutoNum type="alphaUcPeriod" startAt="2"/>
            </a:pPr>
            <a:endParaRPr lang="en-MY" dirty="0"/>
          </a:p>
          <a:p>
            <a:r>
              <a:rPr lang="en-MY" dirty="0"/>
              <a:t>C. Gap analysis</a:t>
            </a:r>
          </a:p>
          <a:p>
            <a:endParaRPr lang="en-MY" dirty="0"/>
          </a:p>
          <a:p>
            <a:r>
              <a:rPr lang="en-MY" dirty="0"/>
              <a:t>D. Solution analysis</a:t>
            </a:r>
          </a:p>
          <a:p>
            <a:endParaRPr lang="en-MY" dirty="0"/>
          </a:p>
        </p:txBody>
      </p:sp>
    </p:spTree>
    <p:extLst>
      <p:ext uri="{BB962C8B-B14F-4D97-AF65-F5344CB8AC3E}">
        <p14:creationId xmlns:p14="http://schemas.microsoft.com/office/powerpoint/2010/main" val="32635662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 4</a:t>
            </a:r>
          </a:p>
        </p:txBody>
      </p:sp>
      <p:sp>
        <p:nvSpPr>
          <p:cNvPr id="4" name="TextBox 3">
            <a:extLst>
              <a:ext uri="{FF2B5EF4-FFF2-40B4-BE49-F238E27FC236}">
                <a16:creationId xmlns:a16="http://schemas.microsoft.com/office/drawing/2014/main" id="{5B62162C-BC3F-446B-8561-4D3CF111430A}"/>
              </a:ext>
            </a:extLst>
          </p:cNvPr>
          <p:cNvSpPr txBox="1"/>
          <p:nvPr/>
        </p:nvSpPr>
        <p:spPr>
          <a:xfrm>
            <a:off x="1331640" y="2060848"/>
            <a:ext cx="4032448" cy="461665"/>
          </a:xfrm>
          <a:prstGeom prst="rect">
            <a:avLst/>
          </a:prstGeom>
          <a:noFill/>
        </p:spPr>
        <p:txBody>
          <a:bodyPr wrap="square" rtlCol="0">
            <a:spAutoFit/>
          </a:bodyPr>
          <a:lstStyle/>
          <a:p>
            <a:r>
              <a:rPr lang="en-MY" sz="2400" dirty="0">
                <a:latin typeface="+mn-lt"/>
              </a:rPr>
              <a:t>B.      Demand analysis</a:t>
            </a:r>
          </a:p>
        </p:txBody>
      </p:sp>
    </p:spTree>
    <p:extLst>
      <p:ext uri="{BB962C8B-B14F-4D97-AF65-F5344CB8AC3E}">
        <p14:creationId xmlns:p14="http://schemas.microsoft.com/office/powerpoint/2010/main" val="3613984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0E26E-1127-476E-B3CB-282DBD02601A}"/>
              </a:ext>
            </a:extLst>
          </p:cNvPr>
          <p:cNvSpPr>
            <a:spLocks noGrp="1"/>
          </p:cNvSpPr>
          <p:nvPr>
            <p:ph type="title"/>
          </p:nvPr>
        </p:nvSpPr>
        <p:spPr/>
        <p:txBody>
          <a:bodyPr/>
          <a:lstStyle/>
          <a:p>
            <a:r>
              <a:rPr lang="en-MY" dirty="0"/>
              <a:t>Employee Engagement</a:t>
            </a:r>
          </a:p>
        </p:txBody>
      </p:sp>
      <p:sp>
        <p:nvSpPr>
          <p:cNvPr id="3" name="Content Placeholder 2">
            <a:extLst>
              <a:ext uri="{FF2B5EF4-FFF2-40B4-BE49-F238E27FC236}">
                <a16:creationId xmlns:a16="http://schemas.microsoft.com/office/drawing/2014/main" id="{3BDD8784-27EC-422B-BAF1-BDFDFC07317A}"/>
              </a:ext>
            </a:extLst>
          </p:cNvPr>
          <p:cNvSpPr>
            <a:spLocks noGrp="1"/>
          </p:cNvSpPr>
          <p:nvPr>
            <p:ph idx="1"/>
          </p:nvPr>
        </p:nvSpPr>
        <p:spPr/>
        <p:txBody>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endParaRPr lang="en-MY" sz="2400" dirty="0"/>
          </a:p>
          <a:p>
            <a:pPr marL="0" indent="0">
              <a:buNone/>
            </a:pPr>
            <a:r>
              <a:rPr lang="en-MY" sz="2400" dirty="0"/>
              <a:t>Engaged employees care about the future of the company and are willing to invest the discretionary effort – exceeding duty’s call – to see that the organization succeeds.</a:t>
            </a:r>
          </a:p>
        </p:txBody>
      </p:sp>
    </p:spTree>
    <p:extLst>
      <p:ext uri="{BB962C8B-B14F-4D97-AF65-F5344CB8AC3E}">
        <p14:creationId xmlns:p14="http://schemas.microsoft.com/office/powerpoint/2010/main" val="20508499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a16="http://schemas.microsoft.com/office/drawing/2014/main" id="{5061E157-86BC-415C-AD47-5260745D51FD}"/>
              </a:ext>
            </a:extLst>
          </p:cNvPr>
          <p:cNvSpPr>
            <a:spLocks noGrp="1"/>
          </p:cNvSpPr>
          <p:nvPr>
            <p:ph idx="1"/>
          </p:nvPr>
        </p:nvSpPr>
        <p:spPr/>
        <p:txBody>
          <a:bodyPr/>
          <a:lstStyle/>
          <a:p>
            <a:pPr marL="0" indent="0">
              <a:buNone/>
            </a:pPr>
            <a:r>
              <a:rPr lang="en-MY" dirty="0"/>
              <a:t>Organizational citizenship </a:t>
            </a:r>
            <a:r>
              <a:rPr lang="en-MY" dirty="0" err="1"/>
              <a:t>behaviors</a:t>
            </a:r>
            <a:r>
              <a:rPr lang="en-MY" dirty="0"/>
              <a:t> (OCBs) are discretionary workplace </a:t>
            </a:r>
            <a:r>
              <a:rPr lang="en-MY" dirty="0" err="1"/>
              <a:t>behaviors</a:t>
            </a:r>
            <a:r>
              <a:rPr lang="en-MY" dirty="0"/>
              <a:t> that exceed one's basic job requirements. They are often described as </a:t>
            </a:r>
            <a:r>
              <a:rPr lang="en-MY" dirty="0" err="1"/>
              <a:t>behaviors</a:t>
            </a:r>
            <a:r>
              <a:rPr lang="en-MY" dirty="0"/>
              <a:t> that "go above and beyond the call of duty".</a:t>
            </a:r>
          </a:p>
        </p:txBody>
      </p:sp>
    </p:spTree>
    <p:extLst>
      <p:ext uri="{BB962C8B-B14F-4D97-AF65-F5344CB8AC3E}">
        <p14:creationId xmlns:p14="http://schemas.microsoft.com/office/powerpoint/2010/main" val="20197849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34523-B6FE-4E17-AFAA-667B34E83071}"/>
              </a:ext>
            </a:extLst>
          </p:cNvPr>
          <p:cNvSpPr>
            <a:spLocks noGrp="1"/>
          </p:cNvSpPr>
          <p:nvPr>
            <p:ph type="title"/>
          </p:nvPr>
        </p:nvSpPr>
        <p:spPr/>
        <p:txBody>
          <a:bodyPr/>
          <a:lstStyle/>
          <a:p>
            <a:r>
              <a:rPr lang="en-MY" dirty="0"/>
              <a:t>Relationship between Employee Engagement and OCB</a:t>
            </a:r>
          </a:p>
        </p:txBody>
      </p:sp>
      <p:sp>
        <p:nvSpPr>
          <p:cNvPr id="3" name="Content Placeholder 2">
            <a:extLst>
              <a:ext uri="{FF2B5EF4-FFF2-40B4-BE49-F238E27FC236}">
                <a16:creationId xmlns:a16="http://schemas.microsoft.com/office/drawing/2014/main" id="{C15DB929-834C-49F4-875E-34CF95900B54}"/>
              </a:ext>
            </a:extLst>
          </p:cNvPr>
          <p:cNvSpPr>
            <a:spLocks noGrp="1"/>
          </p:cNvSpPr>
          <p:nvPr>
            <p:ph idx="1"/>
          </p:nvPr>
        </p:nvSpPr>
        <p:spPr>
          <a:xfrm>
            <a:off x="914400" y="1600201"/>
            <a:ext cx="7772400" cy="2764904"/>
          </a:xfrm>
        </p:spPr>
        <p:txBody>
          <a:bodyPr/>
          <a:lstStyle/>
          <a:p>
            <a:pPr marL="0" indent="0">
              <a:buNone/>
            </a:pPr>
            <a:r>
              <a:rPr lang="en-MY" dirty="0"/>
              <a:t>When employees feel engaged, they are likely to exhibit organizational citizenship </a:t>
            </a:r>
            <a:r>
              <a:rPr lang="en-MY" dirty="0" err="1"/>
              <a:t>behaviors</a:t>
            </a:r>
            <a:r>
              <a:rPr lang="en-MY" dirty="0"/>
              <a:t>. Therefore, engagement is an attitude or feeling an individual has about their job or organization and OCB is the downstream </a:t>
            </a:r>
            <a:r>
              <a:rPr lang="en-MY" dirty="0" err="1"/>
              <a:t>behavioral</a:t>
            </a:r>
            <a:r>
              <a:rPr lang="en-MY" dirty="0"/>
              <a:t> expression of engagement.</a:t>
            </a:r>
          </a:p>
        </p:txBody>
      </p:sp>
      <p:pic>
        <p:nvPicPr>
          <p:cNvPr id="5" name="Picture 4">
            <a:extLst>
              <a:ext uri="{FF2B5EF4-FFF2-40B4-BE49-F238E27FC236}">
                <a16:creationId xmlns:a16="http://schemas.microsoft.com/office/drawing/2014/main" id="{F69BEA48-8862-40FE-B1F7-12E3BFDCB66B}"/>
              </a:ext>
            </a:extLst>
          </p:cNvPr>
          <p:cNvPicPr>
            <a:picLocks noChangeAspect="1"/>
          </p:cNvPicPr>
          <p:nvPr/>
        </p:nvPicPr>
        <p:blipFill>
          <a:blip r:embed="rId2"/>
          <a:stretch>
            <a:fillRect/>
          </a:stretch>
        </p:blipFill>
        <p:spPr>
          <a:xfrm>
            <a:off x="2135336" y="4365105"/>
            <a:ext cx="4873327" cy="2082735"/>
          </a:xfrm>
          <a:prstGeom prst="rect">
            <a:avLst/>
          </a:prstGeom>
        </p:spPr>
      </p:pic>
    </p:spTree>
    <p:extLst>
      <p:ext uri="{BB962C8B-B14F-4D97-AF65-F5344CB8AC3E}">
        <p14:creationId xmlns:p14="http://schemas.microsoft.com/office/powerpoint/2010/main" val="13237968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1544D-D3BC-4E7A-9093-E7406D3D5CB1}"/>
              </a:ext>
            </a:extLst>
          </p:cNvPr>
          <p:cNvSpPr>
            <a:spLocks noGrp="1"/>
          </p:cNvSpPr>
          <p:nvPr>
            <p:ph type="title"/>
          </p:nvPr>
        </p:nvSpPr>
        <p:spPr/>
        <p:txBody>
          <a:bodyPr/>
          <a:lstStyle/>
          <a:p>
            <a:r>
              <a:rPr lang="en-MY" dirty="0"/>
              <a:t>Three Dimensions</a:t>
            </a:r>
          </a:p>
        </p:txBody>
      </p:sp>
      <p:sp>
        <p:nvSpPr>
          <p:cNvPr id="3" name="Content Placeholder 2">
            <a:extLst>
              <a:ext uri="{FF2B5EF4-FFF2-40B4-BE49-F238E27FC236}">
                <a16:creationId xmlns:a16="http://schemas.microsoft.com/office/drawing/2014/main" id="{E3697F1A-E4E1-4503-BB26-0E45D9BF5093}"/>
              </a:ext>
            </a:extLst>
          </p:cNvPr>
          <p:cNvSpPr>
            <a:spLocks noGrp="1"/>
          </p:cNvSpPr>
          <p:nvPr>
            <p:ph idx="1"/>
          </p:nvPr>
        </p:nvSpPr>
        <p:spPr/>
        <p:txBody>
          <a:bodyPr/>
          <a:lstStyle/>
          <a:p>
            <a:pPr marL="0" indent="0">
              <a:buNone/>
            </a:pPr>
            <a:r>
              <a:rPr lang="en-MY" dirty="0"/>
              <a:t>There are three dimensions through which organizations can measure the strength of their employee engagement</a:t>
            </a:r>
          </a:p>
          <a:p>
            <a:r>
              <a:rPr lang="en-MY" dirty="0"/>
              <a:t>Say—speak positively about the organization to </a:t>
            </a:r>
            <a:r>
              <a:rPr lang="en-MY" dirty="0" err="1"/>
              <a:t>coworkers</a:t>
            </a:r>
            <a:r>
              <a:rPr lang="en-MY" dirty="0"/>
              <a:t>, potential employees and customers;</a:t>
            </a:r>
          </a:p>
          <a:p>
            <a:r>
              <a:rPr lang="en-MY" dirty="0"/>
              <a:t>Stay—have an intense sense of belonging and desire to be a part of the organization; and</a:t>
            </a:r>
          </a:p>
          <a:p>
            <a:r>
              <a:rPr lang="en-MY" dirty="0"/>
              <a:t>Strive—are motivated and exert effort toward success in one’s job and for the company.</a:t>
            </a:r>
          </a:p>
        </p:txBody>
      </p:sp>
    </p:spTree>
    <p:extLst>
      <p:ext uri="{BB962C8B-B14F-4D97-AF65-F5344CB8AC3E}">
        <p14:creationId xmlns:p14="http://schemas.microsoft.com/office/powerpoint/2010/main" val="36420080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5AC6B-867D-4100-B23B-49FAFF71BBAA}"/>
              </a:ext>
            </a:extLst>
          </p:cNvPr>
          <p:cNvSpPr>
            <a:spLocks noGrp="1"/>
          </p:cNvSpPr>
          <p:nvPr>
            <p:ph type="title"/>
          </p:nvPr>
        </p:nvSpPr>
        <p:spPr/>
        <p:txBody>
          <a:bodyPr/>
          <a:lstStyle/>
          <a:p>
            <a:r>
              <a:rPr lang="en-MY" dirty="0"/>
              <a:t>Employee Engagement Model</a:t>
            </a:r>
          </a:p>
        </p:txBody>
      </p:sp>
      <p:pic>
        <p:nvPicPr>
          <p:cNvPr id="5" name="Picture 4">
            <a:extLst>
              <a:ext uri="{FF2B5EF4-FFF2-40B4-BE49-F238E27FC236}">
                <a16:creationId xmlns:a16="http://schemas.microsoft.com/office/drawing/2014/main" id="{81E4FD1E-2BAF-4F6C-8684-C9C11A46F847}"/>
              </a:ext>
            </a:extLst>
          </p:cNvPr>
          <p:cNvPicPr>
            <a:picLocks noChangeAspect="1"/>
          </p:cNvPicPr>
          <p:nvPr/>
        </p:nvPicPr>
        <p:blipFill>
          <a:blip r:embed="rId2"/>
          <a:stretch>
            <a:fillRect/>
          </a:stretch>
        </p:blipFill>
        <p:spPr>
          <a:xfrm>
            <a:off x="936139" y="1772816"/>
            <a:ext cx="7564924" cy="4680520"/>
          </a:xfrm>
          <a:prstGeom prst="rect">
            <a:avLst/>
          </a:prstGeom>
        </p:spPr>
      </p:pic>
    </p:spTree>
    <p:extLst>
      <p:ext uri="{BB962C8B-B14F-4D97-AF65-F5344CB8AC3E}">
        <p14:creationId xmlns:p14="http://schemas.microsoft.com/office/powerpoint/2010/main" val="37911545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50852-0FBC-48BD-9C97-3932DE1BE1BD}"/>
              </a:ext>
            </a:extLst>
          </p:cNvPr>
          <p:cNvSpPr>
            <a:spLocks noGrp="1"/>
          </p:cNvSpPr>
          <p:nvPr>
            <p:ph type="title"/>
          </p:nvPr>
        </p:nvSpPr>
        <p:spPr/>
        <p:txBody>
          <a:bodyPr/>
          <a:lstStyle/>
          <a:p>
            <a:r>
              <a:rPr lang="en-MY" dirty="0"/>
              <a:t>1. Brand</a:t>
            </a:r>
          </a:p>
        </p:txBody>
      </p:sp>
      <p:sp>
        <p:nvSpPr>
          <p:cNvPr id="3" name="Content Placeholder 2">
            <a:extLst>
              <a:ext uri="{FF2B5EF4-FFF2-40B4-BE49-F238E27FC236}">
                <a16:creationId xmlns:a16="http://schemas.microsoft.com/office/drawing/2014/main" id="{191B6120-CDFD-4ADF-9780-52088BD7D672}"/>
              </a:ext>
            </a:extLst>
          </p:cNvPr>
          <p:cNvSpPr>
            <a:spLocks noGrp="1"/>
          </p:cNvSpPr>
          <p:nvPr>
            <p:ph idx="1"/>
          </p:nvPr>
        </p:nvSpPr>
        <p:spPr/>
        <p:txBody>
          <a:bodyPr/>
          <a:lstStyle/>
          <a:p>
            <a:pPr marL="0" indent="0">
              <a:buNone/>
            </a:pPr>
            <a:r>
              <a:rPr lang="en-MY"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p14="http://schemas.microsoft.com/office/powerpoint/2010/main" val="37421088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7AB16-078E-494C-8131-942C06E208F0}"/>
              </a:ext>
            </a:extLst>
          </p:cNvPr>
          <p:cNvSpPr>
            <a:spLocks noGrp="1"/>
          </p:cNvSpPr>
          <p:nvPr>
            <p:ph type="title"/>
          </p:nvPr>
        </p:nvSpPr>
        <p:spPr/>
        <p:txBody>
          <a:bodyPr/>
          <a:lstStyle/>
          <a:p>
            <a:r>
              <a:rPr lang="en-MY" dirty="0"/>
              <a:t>2. Leadership</a:t>
            </a:r>
          </a:p>
        </p:txBody>
      </p:sp>
      <p:sp>
        <p:nvSpPr>
          <p:cNvPr id="3" name="Content Placeholder 2">
            <a:extLst>
              <a:ext uri="{FF2B5EF4-FFF2-40B4-BE49-F238E27FC236}">
                <a16:creationId xmlns:a16="http://schemas.microsoft.com/office/drawing/2014/main" id="{56318A63-F7CE-4540-9347-ED3DB6329DC6}"/>
              </a:ext>
            </a:extLst>
          </p:cNvPr>
          <p:cNvSpPr>
            <a:spLocks noGrp="1"/>
          </p:cNvSpPr>
          <p:nvPr>
            <p:ph idx="1"/>
          </p:nvPr>
        </p:nvSpPr>
        <p:spPr>
          <a:xfrm>
            <a:off x="683568" y="1600200"/>
            <a:ext cx="8208912" cy="4530725"/>
          </a:xfrm>
        </p:spPr>
        <p:txBody>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p14="http://schemas.microsoft.com/office/powerpoint/2010/main" val="22360530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71023-1F62-4F08-9B5C-C036DBEA3E24}"/>
              </a:ext>
            </a:extLst>
          </p:cNvPr>
          <p:cNvSpPr>
            <a:spLocks noGrp="1"/>
          </p:cNvSpPr>
          <p:nvPr>
            <p:ph type="title"/>
          </p:nvPr>
        </p:nvSpPr>
        <p:spPr/>
        <p:txBody>
          <a:bodyPr/>
          <a:lstStyle/>
          <a:p>
            <a:r>
              <a:rPr lang="en-MY" dirty="0"/>
              <a:t>3. Performance</a:t>
            </a:r>
          </a:p>
        </p:txBody>
      </p:sp>
      <p:sp>
        <p:nvSpPr>
          <p:cNvPr id="3" name="Content Placeholder 2">
            <a:extLst>
              <a:ext uri="{FF2B5EF4-FFF2-40B4-BE49-F238E27FC236}">
                <a16:creationId xmlns:a16="http://schemas.microsoft.com/office/drawing/2014/main" id="{03135F65-0EE1-4645-BC64-3F22E7B9B6F0}"/>
              </a:ext>
            </a:extLst>
          </p:cNvPr>
          <p:cNvSpPr>
            <a:spLocks noGrp="1"/>
          </p:cNvSpPr>
          <p:nvPr>
            <p:ph idx="1"/>
          </p:nvPr>
        </p:nvSpPr>
        <p:spPr/>
        <p:txBody>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p14="http://schemas.microsoft.com/office/powerpoint/2010/main" val="2814795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0DF45-4886-4376-93D6-4765BB35C06B}"/>
              </a:ext>
            </a:extLst>
          </p:cNvPr>
          <p:cNvSpPr>
            <a:spLocks noGrp="1"/>
          </p:cNvSpPr>
          <p:nvPr>
            <p:ph type="title"/>
          </p:nvPr>
        </p:nvSpPr>
        <p:spPr/>
        <p:txBody>
          <a:bodyPr/>
          <a:lstStyle/>
          <a:p>
            <a:r>
              <a:rPr lang="en-MY" dirty="0"/>
              <a:t>4. The Basics</a:t>
            </a:r>
          </a:p>
        </p:txBody>
      </p:sp>
      <p:sp>
        <p:nvSpPr>
          <p:cNvPr id="3" name="Content Placeholder 2">
            <a:extLst>
              <a:ext uri="{FF2B5EF4-FFF2-40B4-BE49-F238E27FC236}">
                <a16:creationId xmlns:a16="http://schemas.microsoft.com/office/drawing/2014/main" id="{88255978-1A79-4963-9C8A-6BFDE261AFA6}"/>
              </a:ext>
            </a:extLst>
          </p:cNvPr>
          <p:cNvSpPr>
            <a:spLocks noGrp="1"/>
          </p:cNvSpPr>
          <p:nvPr>
            <p:ph idx="1"/>
          </p:nvPr>
        </p:nvSpPr>
        <p:spPr/>
        <p:txBody>
          <a:bodyPr/>
          <a:lstStyle/>
          <a:p>
            <a:pPr marL="0" indent="0">
              <a:buNone/>
            </a:pPr>
            <a:r>
              <a:rPr lang="en-MY"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p14="http://schemas.microsoft.com/office/powerpoint/2010/main" val="9396050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4DF67-611B-4149-AA95-6C79DEC59B68}"/>
              </a:ext>
            </a:extLst>
          </p:cNvPr>
          <p:cNvSpPr>
            <a:spLocks noGrp="1"/>
          </p:cNvSpPr>
          <p:nvPr>
            <p:ph type="title"/>
          </p:nvPr>
        </p:nvSpPr>
        <p:spPr/>
        <p:txBody>
          <a:bodyPr/>
          <a:lstStyle/>
          <a:p>
            <a:r>
              <a:rPr lang="en-MY" dirty="0"/>
              <a:t>5. The Work</a:t>
            </a:r>
          </a:p>
        </p:txBody>
      </p:sp>
      <p:sp>
        <p:nvSpPr>
          <p:cNvPr id="3" name="Content Placeholder 2">
            <a:extLst>
              <a:ext uri="{FF2B5EF4-FFF2-40B4-BE49-F238E27FC236}">
                <a16:creationId xmlns:a16="http://schemas.microsoft.com/office/drawing/2014/main" id="{334B6377-3A56-47EC-BA4C-F7AD302CF5FB}"/>
              </a:ext>
            </a:extLst>
          </p:cNvPr>
          <p:cNvSpPr>
            <a:spLocks noGrp="1"/>
          </p:cNvSpPr>
          <p:nvPr>
            <p:ph idx="1"/>
          </p:nvPr>
        </p:nvSpPr>
        <p:spPr>
          <a:xfrm>
            <a:off x="683568" y="1600200"/>
            <a:ext cx="8460432" cy="4530725"/>
          </a:xfrm>
        </p:spPr>
        <p:txBody>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p14="http://schemas.microsoft.com/office/powerpoint/2010/main" val="32169540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C7316-DD7E-45ED-92DE-050298FAAE66}"/>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C722AAE9-9C72-4C5D-A37B-B0AD519E1795}"/>
              </a:ext>
            </a:extLst>
          </p:cNvPr>
          <p:cNvSpPr>
            <a:spLocks noGrp="1"/>
          </p:cNvSpPr>
          <p:nvPr>
            <p:ph idx="1"/>
          </p:nvPr>
        </p:nvSpPr>
        <p:spPr/>
        <p:txBody>
          <a:bodyPr/>
          <a:lstStyle/>
          <a:p>
            <a:r>
              <a:rPr lang="en-MY" b="1" dirty="0"/>
              <a:t>Communication</a:t>
            </a:r>
            <a:r>
              <a:rPr lang="en-MY"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p14="http://schemas.microsoft.com/office/powerpoint/2010/main" val="25412132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C0D03-5576-42E7-9A7E-DFD07009F07D}"/>
              </a:ext>
            </a:extLst>
          </p:cNvPr>
          <p:cNvSpPr>
            <a:spLocks noGrp="1"/>
          </p:cNvSpPr>
          <p:nvPr>
            <p:ph type="title"/>
          </p:nvPr>
        </p:nvSpPr>
        <p:spPr/>
        <p:txBody>
          <a:bodyPr/>
          <a:lstStyle/>
          <a:p>
            <a:r>
              <a:rPr lang="en-MY" dirty="0"/>
              <a:t>6. Company Practices </a:t>
            </a:r>
          </a:p>
        </p:txBody>
      </p:sp>
      <p:sp>
        <p:nvSpPr>
          <p:cNvPr id="3" name="Content Placeholder 2">
            <a:extLst>
              <a:ext uri="{FF2B5EF4-FFF2-40B4-BE49-F238E27FC236}">
                <a16:creationId xmlns:a16="http://schemas.microsoft.com/office/drawing/2014/main" id="{369F933F-180E-4D1D-8426-6ED62D325A81}"/>
              </a:ext>
            </a:extLst>
          </p:cNvPr>
          <p:cNvSpPr>
            <a:spLocks noGrp="1"/>
          </p:cNvSpPr>
          <p:nvPr>
            <p:ph idx="1"/>
          </p:nvPr>
        </p:nvSpPr>
        <p:spPr>
          <a:xfrm>
            <a:off x="683568" y="1600200"/>
            <a:ext cx="8003232" cy="4530725"/>
          </a:xfrm>
        </p:spPr>
        <p:txBody>
          <a:bodyPr/>
          <a:lstStyle/>
          <a:p>
            <a:r>
              <a:rPr lang="en-MY" b="1" dirty="0"/>
              <a:t>Customer Focus</a:t>
            </a:r>
            <a:r>
              <a:rPr lang="en-MY" dirty="0"/>
              <a:t>: Customer focus and employee engagement are two sides of the same coin. Clearly if your customers are going to be satisfied it takes an engaged workforce that is passionate about their work and holds a strong desi 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p14="http://schemas.microsoft.com/office/powerpoint/2010/main" val="16149771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E35A-32B7-427C-9006-97966CCCA7AE}"/>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BD6B2ABD-2A07-4B07-B276-CEA0A6CB1D73}"/>
              </a:ext>
            </a:extLst>
          </p:cNvPr>
          <p:cNvSpPr>
            <a:spLocks noGrp="1"/>
          </p:cNvSpPr>
          <p:nvPr>
            <p:ph idx="1"/>
          </p:nvPr>
        </p:nvSpPr>
        <p:spPr/>
        <p:txBody>
          <a:bodyPr/>
          <a:lstStyle/>
          <a:p>
            <a:r>
              <a:rPr lang="en-MY" b="1" dirty="0"/>
              <a:t>Diversity and inclusion</a:t>
            </a:r>
            <a:r>
              <a:rPr lang="en-MY"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p14="http://schemas.microsoft.com/office/powerpoint/2010/main" val="10350410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72128-E189-4163-9516-1F5A6DB8846E}"/>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2A2EFCCB-A833-41F1-B672-B68A502FC901}"/>
              </a:ext>
            </a:extLst>
          </p:cNvPr>
          <p:cNvSpPr>
            <a:spLocks noGrp="1"/>
          </p:cNvSpPr>
          <p:nvPr>
            <p:ph idx="1"/>
          </p:nvPr>
        </p:nvSpPr>
        <p:spPr/>
        <p:txBody>
          <a:bodyPr/>
          <a:lstStyle/>
          <a:p>
            <a:pPr marL="0" indent="0">
              <a:buNone/>
            </a:pPr>
            <a:r>
              <a:rPr lang="en-MY" dirty="0"/>
              <a:t>To increase employee engagement, research indicates that employers are NOT required to provide employees with:	</a:t>
            </a:r>
          </a:p>
          <a:p>
            <a:pPr marL="514350" indent="-514350">
              <a:buFont typeface="+mj-lt"/>
              <a:buAutoNum type="alphaUcPeriod"/>
            </a:pPr>
            <a:r>
              <a:rPr lang="en-MY" dirty="0"/>
              <a:t>a unionized workforce with an alternative dispute resolution process	</a:t>
            </a:r>
          </a:p>
          <a:p>
            <a:pPr marL="514350" indent="-514350">
              <a:buFont typeface="+mj-lt"/>
              <a:buAutoNum type="alphaUcPeriod"/>
            </a:pPr>
            <a:r>
              <a:rPr lang="en-MY" dirty="0"/>
              <a:t>recognition and appreciation for extra voluntary contributions.	</a:t>
            </a:r>
          </a:p>
          <a:p>
            <a:pPr marL="514350" indent="-514350">
              <a:buFont typeface="+mj-lt"/>
              <a:buAutoNum type="alphaUcPeriod"/>
            </a:pPr>
            <a:r>
              <a:rPr lang="en-MY" dirty="0"/>
              <a:t>positive feedback and recognition for accomplishments.	</a:t>
            </a:r>
          </a:p>
          <a:p>
            <a:pPr marL="514350" indent="-514350">
              <a:buFont typeface="+mj-lt"/>
              <a:buAutoNum type="alphaUcPeriod"/>
            </a:pPr>
            <a:r>
              <a:rPr lang="en-MY" dirty="0"/>
              <a:t>challenging goals that align with the company's strategic objectives.</a:t>
            </a:r>
          </a:p>
          <a:p>
            <a:pPr marL="0" indent="0">
              <a:buNone/>
            </a:pPr>
            <a:endParaRPr lang="en-MY" dirty="0"/>
          </a:p>
        </p:txBody>
      </p:sp>
    </p:spTree>
    <p:extLst>
      <p:ext uri="{BB962C8B-B14F-4D97-AF65-F5344CB8AC3E}">
        <p14:creationId xmlns:p14="http://schemas.microsoft.com/office/powerpoint/2010/main" val="38162263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CC8D5-B713-430C-A0F5-72E25617236F}"/>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08C2357D-EFFC-4341-BC92-10CF592CFFE4}"/>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1810829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p14="http://schemas.microsoft.com/office/powerpoint/2010/main" val="26440293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1656</TotalTime>
  <Words>2420</Words>
  <Application>Microsoft Office PowerPoint</Application>
  <PresentationFormat>On-screen Show (4:3)</PresentationFormat>
  <Paragraphs>199</Paragraphs>
  <Slides>51</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Times New Roman</vt:lpstr>
      <vt:lpstr>Wingdings</vt:lpstr>
      <vt:lpstr>Office Theme</vt:lpstr>
      <vt:lpstr>COMPENSATION, BENEFITS AND WORK EXPERIENCE - II</vt:lpstr>
      <vt:lpstr>PowerPoint Presentation</vt:lpstr>
      <vt:lpstr>Incentive Plan</vt:lpstr>
      <vt:lpstr>Individual Incentives</vt:lpstr>
      <vt:lpstr>Merit Pay</vt:lpstr>
      <vt:lpstr>Piecework</vt:lpstr>
      <vt:lpstr>Sales compensation</vt:lpstr>
      <vt:lpstr>Group Incentives</vt:lpstr>
      <vt:lpstr>Gainsharing</vt:lpstr>
      <vt:lpstr>Profit Sharing</vt:lpstr>
      <vt:lpstr>PowerPoint Presentation</vt:lpstr>
      <vt:lpstr>Defined Benefit Retirement Plans</vt:lpstr>
      <vt:lpstr>Types of Benefit Retirement Plan</vt:lpstr>
      <vt:lpstr>Defined Contribution Plans</vt:lpstr>
      <vt:lpstr>Types of Contribution Plan</vt:lpstr>
      <vt:lpstr>Difference in Plans</vt:lpstr>
      <vt:lpstr>Types of Contribution Plan</vt:lpstr>
      <vt:lpstr>Types of Contribution Plan</vt:lpstr>
      <vt:lpstr>PowerPoint Presentation</vt:lpstr>
      <vt:lpstr>Promoting the Organization</vt:lpstr>
      <vt:lpstr>1. Employment Branding</vt:lpstr>
      <vt:lpstr>2. Employee Value Proposition</vt:lpstr>
      <vt:lpstr>EVP - Example</vt:lpstr>
      <vt:lpstr>The Employment Value Proposition</vt:lpstr>
      <vt:lpstr>Benefits of EVP</vt:lpstr>
      <vt:lpstr>Employer Brand Framework</vt:lpstr>
      <vt:lpstr>Diversity and Inclusion Considerations</vt:lpstr>
      <vt:lpstr>Poll Question # 1</vt:lpstr>
      <vt:lpstr>Answer to Poll Question # 1</vt:lpstr>
      <vt:lpstr>Poll Question # 2</vt:lpstr>
      <vt:lpstr>Answer to Poll Question # 2</vt:lpstr>
      <vt:lpstr>Poll Question # 3</vt:lpstr>
      <vt:lpstr>Answer to Question # 3</vt:lpstr>
      <vt:lpstr>Poll Question # 4</vt:lpstr>
      <vt:lpstr>Answer to Poll # 4</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vt:lpstr>
      <vt:lpstr>Answer #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52</cp:revision>
  <cp:lastPrinted>1601-01-01T00:00:00Z</cp:lastPrinted>
  <dcterms:created xsi:type="dcterms:W3CDTF">2020-07-09T15:12:46Z</dcterms:created>
  <dcterms:modified xsi:type="dcterms:W3CDTF">2022-04-19T14:00:37Z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