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12CE5DB-30A7-456B-AF0B-92C3CA91928A}" type="datetimeFigureOut">
              <a:rPr lang="en-IN" smtClean="0"/>
              <a:t>01-05-2021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EA855D1-F74B-4662-BD43-2C6C9F7526BB}" type="slidenum">
              <a:rPr lang="en-IN" smtClean="0"/>
              <a:t>‹#›</a:t>
            </a:fld>
            <a:endParaRPr lang="en-IN"/>
          </a:p>
        </p:txBody>
      </p:sp>
    </p:spTree>
    <p:extLst>
      <p:ext uri="{BB962C8B-B14F-4D97-AF65-F5344CB8AC3E}">
        <p14:creationId xmlns:p14="http://schemas.microsoft.com/office/powerpoint/2010/main" val="3187460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12CE5DB-30A7-456B-AF0B-92C3CA91928A}" type="datetimeFigureOut">
              <a:rPr lang="en-IN" smtClean="0"/>
              <a:t>01-05-2021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EA855D1-F74B-4662-BD43-2C6C9F7526BB}" type="slidenum">
              <a:rPr lang="en-IN" smtClean="0"/>
              <a:t>‹#›</a:t>
            </a:fld>
            <a:endParaRPr lang="en-IN"/>
          </a:p>
        </p:txBody>
      </p:sp>
    </p:spTree>
    <p:extLst>
      <p:ext uri="{BB962C8B-B14F-4D97-AF65-F5344CB8AC3E}">
        <p14:creationId xmlns:p14="http://schemas.microsoft.com/office/powerpoint/2010/main" val="451159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12CE5DB-30A7-456B-AF0B-92C3CA91928A}" type="datetimeFigureOut">
              <a:rPr lang="en-IN" smtClean="0"/>
              <a:t>01-05-2021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EA855D1-F74B-4662-BD43-2C6C9F7526BB}" type="slidenum">
              <a:rPr lang="en-IN" smtClean="0"/>
              <a:t>‹#›</a:t>
            </a:fld>
            <a:endParaRPr lang="en-IN"/>
          </a:p>
        </p:txBody>
      </p:sp>
    </p:spTree>
    <p:extLst>
      <p:ext uri="{BB962C8B-B14F-4D97-AF65-F5344CB8AC3E}">
        <p14:creationId xmlns:p14="http://schemas.microsoft.com/office/powerpoint/2010/main" val="4042838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12CE5DB-30A7-456B-AF0B-92C3CA91928A}" type="datetimeFigureOut">
              <a:rPr lang="en-IN" smtClean="0"/>
              <a:t>01-05-2021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EA855D1-F74B-4662-BD43-2C6C9F7526BB}" type="slidenum">
              <a:rPr lang="en-IN" smtClean="0"/>
              <a:t>‹#›</a:t>
            </a:fld>
            <a:endParaRPr lang="en-IN"/>
          </a:p>
        </p:txBody>
      </p:sp>
    </p:spTree>
    <p:extLst>
      <p:ext uri="{BB962C8B-B14F-4D97-AF65-F5344CB8AC3E}">
        <p14:creationId xmlns:p14="http://schemas.microsoft.com/office/powerpoint/2010/main" val="2132393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12CE5DB-30A7-456B-AF0B-92C3CA91928A}" type="datetimeFigureOut">
              <a:rPr lang="en-IN" smtClean="0"/>
              <a:t>01-05-2021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EA855D1-F74B-4662-BD43-2C6C9F7526BB}" type="slidenum">
              <a:rPr lang="en-IN" smtClean="0"/>
              <a:t>‹#›</a:t>
            </a:fld>
            <a:endParaRPr lang="en-IN"/>
          </a:p>
        </p:txBody>
      </p:sp>
    </p:spTree>
    <p:extLst>
      <p:ext uri="{BB962C8B-B14F-4D97-AF65-F5344CB8AC3E}">
        <p14:creationId xmlns:p14="http://schemas.microsoft.com/office/powerpoint/2010/main" val="3910428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12CE5DB-30A7-456B-AF0B-92C3CA91928A}" type="datetimeFigureOut">
              <a:rPr lang="en-IN" smtClean="0"/>
              <a:t>01-05-2021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EA855D1-F74B-4662-BD43-2C6C9F7526BB}" type="slidenum">
              <a:rPr lang="en-IN" smtClean="0"/>
              <a:t>‹#›</a:t>
            </a:fld>
            <a:endParaRPr lang="en-IN"/>
          </a:p>
        </p:txBody>
      </p:sp>
    </p:spTree>
    <p:extLst>
      <p:ext uri="{BB962C8B-B14F-4D97-AF65-F5344CB8AC3E}">
        <p14:creationId xmlns:p14="http://schemas.microsoft.com/office/powerpoint/2010/main" val="3848886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2CE5DB-30A7-456B-AF0B-92C3CA91928A}" type="datetimeFigureOut">
              <a:rPr lang="en-IN" smtClean="0"/>
              <a:t>01-05-2021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EA855D1-F74B-4662-BD43-2C6C9F7526BB}" type="slidenum">
              <a:rPr lang="en-IN" smtClean="0"/>
              <a:t>‹#›</a:t>
            </a:fld>
            <a:endParaRPr lang="en-IN"/>
          </a:p>
        </p:txBody>
      </p:sp>
    </p:spTree>
    <p:extLst>
      <p:ext uri="{BB962C8B-B14F-4D97-AF65-F5344CB8AC3E}">
        <p14:creationId xmlns:p14="http://schemas.microsoft.com/office/powerpoint/2010/main" val="4284870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12CE5DB-30A7-456B-AF0B-92C3CA91928A}" type="datetimeFigureOut">
              <a:rPr lang="en-IN" smtClean="0"/>
              <a:t>01-05-2021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EA855D1-F74B-4662-BD43-2C6C9F7526BB}" type="slidenum">
              <a:rPr lang="en-IN" smtClean="0"/>
              <a:t>‹#›</a:t>
            </a:fld>
            <a:endParaRPr lang="en-IN"/>
          </a:p>
        </p:txBody>
      </p:sp>
    </p:spTree>
    <p:extLst>
      <p:ext uri="{BB962C8B-B14F-4D97-AF65-F5344CB8AC3E}">
        <p14:creationId xmlns:p14="http://schemas.microsoft.com/office/powerpoint/2010/main" val="1946938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12CE5DB-30A7-456B-AF0B-92C3CA91928A}" type="datetimeFigureOut">
              <a:rPr lang="en-IN" smtClean="0"/>
              <a:t>01-05-2021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EA855D1-F74B-4662-BD43-2C6C9F7526BB}" type="slidenum">
              <a:rPr lang="en-IN" smtClean="0"/>
              <a:t>‹#›</a:t>
            </a:fld>
            <a:endParaRPr lang="en-IN"/>
          </a:p>
        </p:txBody>
      </p:sp>
    </p:spTree>
    <p:extLst>
      <p:ext uri="{BB962C8B-B14F-4D97-AF65-F5344CB8AC3E}">
        <p14:creationId xmlns:p14="http://schemas.microsoft.com/office/powerpoint/2010/main" val="2980852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12CE5DB-30A7-456B-AF0B-92C3CA91928A}" type="datetimeFigureOut">
              <a:rPr lang="en-IN" smtClean="0"/>
              <a:t>01-05-2021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EA855D1-F74B-4662-BD43-2C6C9F7526BB}" type="slidenum">
              <a:rPr lang="en-IN" smtClean="0"/>
              <a:t>‹#›</a:t>
            </a:fld>
            <a:endParaRPr lang="en-IN"/>
          </a:p>
        </p:txBody>
      </p:sp>
    </p:spTree>
    <p:extLst>
      <p:ext uri="{BB962C8B-B14F-4D97-AF65-F5344CB8AC3E}">
        <p14:creationId xmlns:p14="http://schemas.microsoft.com/office/powerpoint/2010/main" val="2758426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12CE5DB-30A7-456B-AF0B-92C3CA91928A}" type="datetimeFigureOut">
              <a:rPr lang="en-IN" smtClean="0"/>
              <a:t>01-05-2021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EA855D1-F74B-4662-BD43-2C6C9F7526BB}" type="slidenum">
              <a:rPr lang="en-IN" smtClean="0"/>
              <a:t>‹#›</a:t>
            </a:fld>
            <a:endParaRPr lang="en-IN"/>
          </a:p>
        </p:txBody>
      </p:sp>
    </p:spTree>
    <p:extLst>
      <p:ext uri="{BB962C8B-B14F-4D97-AF65-F5344CB8AC3E}">
        <p14:creationId xmlns:p14="http://schemas.microsoft.com/office/powerpoint/2010/main" val="1678979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2CE5DB-30A7-456B-AF0B-92C3CA91928A}" type="datetimeFigureOut">
              <a:rPr lang="en-IN" smtClean="0"/>
              <a:t>01-05-2021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855D1-F74B-4662-BD43-2C6C9F7526BB}" type="slidenum">
              <a:rPr lang="en-IN" smtClean="0"/>
              <a:t>‹#›</a:t>
            </a:fld>
            <a:endParaRPr lang="en-IN"/>
          </a:p>
        </p:txBody>
      </p:sp>
    </p:spTree>
    <p:extLst>
      <p:ext uri="{BB962C8B-B14F-4D97-AF65-F5344CB8AC3E}">
        <p14:creationId xmlns:p14="http://schemas.microsoft.com/office/powerpoint/2010/main" val="2224325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1056459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How did </a:t>
            </a:r>
            <a:r>
              <a:rPr lang="en-US" sz="2400" dirty="0" err="1"/>
              <a:t>Patanjali</a:t>
            </a:r>
            <a:r>
              <a:rPr lang="en-US" sz="2400" dirty="0"/>
              <a:t>, India’s fastest growing FMCG brand with a tremendous</a:t>
            </a:r>
            <a:br>
              <a:rPr lang="en-US" sz="2400" dirty="0"/>
            </a:br>
            <a:r>
              <a:rPr lang="en-US" sz="2400" dirty="0"/>
              <a:t>revenue growth rate of 100 per cent for the past five years, achieve such rapid</a:t>
            </a:r>
            <a:br>
              <a:rPr lang="en-US" sz="2400" dirty="0"/>
            </a:br>
            <a:r>
              <a:rPr lang="en-US" sz="2400" dirty="0"/>
              <a:t>growth, giving sleepless nights to major FMCG companies? </a:t>
            </a:r>
            <a:endParaRPr lang="en-IN" sz="2400" dirty="0"/>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2635418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Generally, people associate the low price of a product with low quality (especially</a:t>
            </a:r>
            <a:br>
              <a:rPr lang="en-US" sz="2400" dirty="0"/>
            </a:br>
            <a:r>
              <a:rPr lang="en-US" sz="2400" dirty="0"/>
              <a:t>when prices are 40 per cent lower than market leaders, in the case of Honey it</a:t>
            </a:r>
            <a:br>
              <a:rPr lang="en-US" sz="2400" dirty="0"/>
            </a:br>
            <a:r>
              <a:rPr lang="en-US" sz="2400" dirty="0"/>
              <a:t>was 71 per cent lower). How did </a:t>
            </a:r>
            <a:r>
              <a:rPr lang="en-US" sz="2400" dirty="0" err="1"/>
              <a:t>Patanjali</a:t>
            </a:r>
            <a:r>
              <a:rPr lang="en-US" sz="2400" dirty="0"/>
              <a:t> become such an appealing brand that</a:t>
            </a:r>
            <a:br>
              <a:rPr lang="en-US" sz="2400" dirty="0"/>
            </a:br>
            <a:r>
              <a:rPr lang="en-US" sz="2400" dirty="0"/>
              <a:t>people did not hesitate to buy their products in spite of the low prices?</a:t>
            </a:r>
            <a:endParaRPr lang="en-IN" sz="2400" dirty="0"/>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4158712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err="1"/>
              <a:t>Patanjali</a:t>
            </a:r>
            <a:r>
              <a:rPr lang="en-US" sz="2400" dirty="0"/>
              <a:t> as a brand has a strong positioning in the minds of the consumers as a</a:t>
            </a:r>
            <a:br>
              <a:rPr lang="en-US" sz="2400" dirty="0"/>
            </a:br>
            <a:r>
              <a:rPr lang="en-US" sz="2400" dirty="0"/>
              <a:t>natural and an </a:t>
            </a:r>
            <a:r>
              <a:rPr lang="en-US" sz="2400" dirty="0" err="1"/>
              <a:t>Ayurvedic</a:t>
            </a:r>
            <a:r>
              <a:rPr lang="en-US" sz="2400" dirty="0"/>
              <a:t> brand. Will </a:t>
            </a:r>
            <a:r>
              <a:rPr lang="en-US" sz="2400" dirty="0" err="1"/>
              <a:t>Patanjali’s</a:t>
            </a:r>
            <a:r>
              <a:rPr lang="en-US" sz="2400" dirty="0"/>
              <a:t> foray into so many diversified</a:t>
            </a:r>
            <a:br>
              <a:rPr lang="en-US" sz="2400" dirty="0"/>
            </a:br>
            <a:r>
              <a:rPr lang="en-US" sz="2400" dirty="0"/>
              <a:t>segments lead to a brand extension trap and confused positioning?</a:t>
            </a:r>
            <a:endParaRPr lang="en-IN" sz="2400" dirty="0"/>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3259923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049000" cy="1325563"/>
          </a:xfrm>
        </p:spPr>
        <p:txBody>
          <a:bodyPr>
            <a:noAutofit/>
          </a:bodyPr>
          <a:lstStyle/>
          <a:p>
            <a:r>
              <a:rPr lang="en-US" sz="2000" dirty="0"/>
              <a:t>Because </a:t>
            </a:r>
            <a:r>
              <a:rPr lang="en-US" sz="2000" dirty="0" err="1"/>
              <a:t>Patanjali</a:t>
            </a:r>
            <a:r>
              <a:rPr lang="en-US" sz="2000" dirty="0"/>
              <a:t> as a brand solely rides on Baba </a:t>
            </a:r>
            <a:r>
              <a:rPr lang="en-US" sz="2000" dirty="0" err="1"/>
              <a:t>Ramdev’s</a:t>
            </a:r>
            <a:r>
              <a:rPr lang="en-US" sz="2000" dirty="0"/>
              <a:t> image, if Baba</a:t>
            </a:r>
            <a:br>
              <a:rPr lang="en-US" sz="2000" dirty="0"/>
            </a:br>
            <a:r>
              <a:rPr lang="en-US" sz="2000" dirty="0" err="1"/>
              <a:t>Ramdev</a:t>
            </a:r>
            <a:r>
              <a:rPr lang="en-US" sz="2000" dirty="0"/>
              <a:t> ever finds himself at the </a:t>
            </a:r>
            <a:r>
              <a:rPr lang="en-US" sz="2000" dirty="0" err="1"/>
              <a:t>centre</a:t>
            </a:r>
            <a:r>
              <a:rPr lang="en-US" sz="2000" dirty="0"/>
              <a:t> of a controversy, will his brand equity </a:t>
            </a:r>
            <a:r>
              <a:rPr lang="en-US" sz="2000" dirty="0" smtClean="0"/>
              <a:t>take a </a:t>
            </a:r>
            <a:r>
              <a:rPr lang="en-US" sz="2000" dirty="0"/>
              <a:t>hit? </a:t>
            </a:r>
            <a:r>
              <a:rPr lang="en-US" sz="2000" dirty="0" smtClean="0"/>
              <a:t/>
            </a:r>
            <a:br>
              <a:rPr lang="en-US" sz="2000" dirty="0" smtClean="0"/>
            </a:br>
            <a:r>
              <a:rPr lang="en-US" sz="2000" dirty="0" smtClean="0"/>
              <a:t>Will </a:t>
            </a:r>
            <a:r>
              <a:rPr lang="en-US" sz="2000" dirty="0"/>
              <a:t>it affect the brand </a:t>
            </a:r>
            <a:r>
              <a:rPr lang="en-US" sz="2000" dirty="0" err="1"/>
              <a:t>Patanjali</a:t>
            </a:r>
            <a:r>
              <a:rPr lang="en-US" sz="2000" dirty="0"/>
              <a:t>? Even if Baba </a:t>
            </a:r>
            <a:r>
              <a:rPr lang="en-US" sz="2000" dirty="0" err="1"/>
              <a:t>Ramdev</a:t>
            </a:r>
            <a:r>
              <a:rPr lang="en-US" sz="2000" dirty="0"/>
              <a:t> does not get into </a:t>
            </a:r>
            <a:r>
              <a:rPr lang="en-US" sz="2000" dirty="0" smtClean="0"/>
              <a:t>any controversy</a:t>
            </a:r>
            <a:r>
              <a:rPr lang="en-US" sz="2000" dirty="0"/>
              <a:t>, what will happen to the brand </a:t>
            </a:r>
            <a:r>
              <a:rPr lang="en-US" sz="2000" dirty="0" err="1"/>
              <a:t>Patanjali</a:t>
            </a:r>
            <a:r>
              <a:rPr lang="en-US" sz="2000" dirty="0"/>
              <a:t> when Baba </a:t>
            </a:r>
            <a:r>
              <a:rPr lang="en-US" sz="2000" dirty="0" err="1"/>
              <a:t>Ramdev</a:t>
            </a:r>
            <a:r>
              <a:rPr lang="en-US" sz="2000" dirty="0"/>
              <a:t> is </a:t>
            </a:r>
            <a:r>
              <a:rPr lang="en-US" sz="2000" dirty="0" smtClean="0"/>
              <a:t>no more</a:t>
            </a:r>
            <a:r>
              <a:rPr lang="en-US" sz="2000" dirty="0"/>
              <a:t>? Who should be the next face of </a:t>
            </a:r>
            <a:r>
              <a:rPr lang="en-US" sz="2000" dirty="0" err="1"/>
              <a:t>Patanjali</a:t>
            </a:r>
            <a:r>
              <a:rPr lang="en-US" sz="2000" dirty="0"/>
              <a:t>? Can the brand survive without </a:t>
            </a:r>
            <a:r>
              <a:rPr lang="en-US" sz="2000" dirty="0" smtClean="0"/>
              <a:t>a </a:t>
            </a:r>
            <a:r>
              <a:rPr lang="en-IN" sz="2000" dirty="0" smtClean="0"/>
              <a:t>face</a:t>
            </a:r>
            <a:r>
              <a:rPr lang="en-IN" sz="2000" dirty="0"/>
              <a:t>? Discuss.</a:t>
            </a:r>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1111454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57</Words>
  <Application>Microsoft Office PowerPoint</Application>
  <PresentationFormat>Widescreen</PresentationFormat>
  <Paragraphs>4</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PowerPoint Presentation</vt:lpstr>
      <vt:lpstr>How did Patanjali, India’s fastest growing FMCG brand with a tremendous revenue growth rate of 100 per cent for the past five years, achieve such rapid growth, giving sleepless nights to major FMCG companies? </vt:lpstr>
      <vt:lpstr>Generally, people associate the low price of a product with low quality (especially when prices are 40 per cent lower than market leaders, in the case of Honey it was 71 per cent lower). How did Patanjali become such an appealing brand that people did not hesitate to buy their products in spite of the low prices?</vt:lpstr>
      <vt:lpstr>Patanjali as a brand has a strong positioning in the minds of the consumers as a natural and an Ayurvedic brand. Will Patanjali’s foray into so many diversified segments lead to a brand extension trap and confused positioning?</vt:lpstr>
      <vt:lpstr>Because Patanjali as a brand solely rides on Baba Ramdev’s image, if Baba Ramdev ever finds himself at the centre of a controversy, will his brand equity take a hit?  Will it affect the brand Patanjali? Even if Baba Ramdev does not get into any controversy, what will happen to the brand Patanjali when Baba Ramdev is no more? Who should be the next face of Patanjali? Can the brand survive without a face? Discuss.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LAP-IT 03</dc:creator>
  <cp:lastModifiedBy>LAP-IT 03</cp:lastModifiedBy>
  <cp:revision>2</cp:revision>
  <dcterms:created xsi:type="dcterms:W3CDTF">2021-05-01T04:30:13Z</dcterms:created>
  <dcterms:modified xsi:type="dcterms:W3CDTF">2021-05-01T05:48:56Z</dcterms:modified>
</cp:coreProperties>
</file>