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1"/>
  </p:notesMasterIdLst>
  <p:sldIdLst>
    <p:sldId id="285" r:id="rId2"/>
    <p:sldId id="275" r:id="rId3"/>
    <p:sldId id="278" r:id="rId4"/>
    <p:sldId id="282" r:id="rId5"/>
    <p:sldId id="277" r:id="rId6"/>
    <p:sldId id="276" r:id="rId7"/>
    <p:sldId id="287" r:id="rId8"/>
    <p:sldId id="268" r:id="rId9"/>
    <p:sldId id="30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0" userDrawn="1">
          <p15:clr>
            <a:srgbClr val="A4A3A4"/>
          </p15:clr>
        </p15:guide>
        <p15:guide id="2" pos="44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116" y="114"/>
      </p:cViewPr>
      <p:guideLst>
        <p:guide orient="horz" pos="2040"/>
        <p:guide pos="44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876C9-2E58-4D26-8471-5FC8DB13DDDF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D6366-5A53-4120-8CA5-0047C103C8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5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D6366-5A53-4120-8CA5-0047C103C84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04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204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0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281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2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4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5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77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99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3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28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AFBFB1-CEBD-4052-A08D-3B7A0D72FA6A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6B01A7D-5A8A-44A3-917E-4301B0A17AE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0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OhuOtnX_4z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app=desktop&amp;v=i35xfEGAu-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1DD9-D98F-4712-93F5-3ECBD8B7E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893698" cy="146304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a typeface="Calibri" panose="020F0502020204030204" pitchFamily="34" charset="0"/>
              </a:rPr>
              <a:t>Dealing with Competition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997B2-2EA9-47EE-8177-D42EDFC5DB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28001-C031-4597-B0EF-D44994AAF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55" y="5262754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5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1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35" y="466531"/>
            <a:ext cx="11890155" cy="594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Value To Consumers</a:t>
            </a:r>
          </a:p>
          <a:p>
            <a:pPr lvl="1">
              <a:buFontTx/>
              <a:buChar char="-"/>
            </a:pPr>
            <a:r>
              <a:rPr lang="en-US" dirty="0">
                <a:ea typeface="Calibri" panose="020F0502020204030204" pitchFamily="34" charset="0"/>
              </a:rPr>
              <a:t>Choosing (STP)</a:t>
            </a:r>
          </a:p>
          <a:p>
            <a:pPr lvl="1">
              <a:buFontTx/>
              <a:buChar char="-"/>
            </a:pPr>
            <a:r>
              <a:rPr lang="en-US" dirty="0">
                <a:effectLst/>
                <a:ea typeface="Calibri" panose="020F0502020204030204" pitchFamily="34" charset="0"/>
              </a:rPr>
              <a:t>Creating (Product, Price)</a:t>
            </a:r>
          </a:p>
          <a:p>
            <a:pPr lvl="1">
              <a:buFontTx/>
              <a:buChar char="-"/>
            </a:pPr>
            <a:r>
              <a:rPr lang="en-US" dirty="0">
                <a:ea typeface="Calibri" panose="020F0502020204030204" pitchFamily="34" charset="0"/>
              </a:rPr>
              <a:t>Communicating (Promotion)</a:t>
            </a:r>
          </a:p>
          <a:p>
            <a:pPr lvl="1">
              <a:buFontTx/>
              <a:buChar char="-"/>
            </a:pPr>
            <a:r>
              <a:rPr lang="en-US" dirty="0">
                <a:effectLst/>
                <a:ea typeface="Calibri" panose="020F0502020204030204" pitchFamily="34" charset="0"/>
              </a:rPr>
              <a:t>Delivering (Place)</a:t>
            </a: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ea typeface="Calibri" panose="020F0502020204030204" pitchFamily="34" charset="0"/>
              </a:rPr>
              <a:t>Competition 	         Superior Value		Core Competency	        Competitive Advantage</a:t>
            </a:r>
          </a:p>
          <a:p>
            <a:pPr marL="0" indent="0">
              <a:buNone/>
            </a:pPr>
            <a:endParaRPr lang="en-US" sz="2400" dirty="0"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400" dirty="0"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ea typeface="Calibri" panose="020F0502020204030204" pitchFamily="34" charset="0"/>
              </a:rPr>
              <a:t>Core competency is a combination of multiple resources and skills that distinguishes a firm in the marketplace.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Competitive advantage is a condition or circumstance that puts a company in a favorable or superior business position.</a:t>
            </a:r>
          </a:p>
          <a:p>
            <a:pPr marL="0" indent="0" algn="just">
              <a:buNone/>
            </a:pPr>
            <a:r>
              <a:rPr lang="en-US" sz="1600" dirty="0">
                <a:hlinkClick r:id="rId2"/>
              </a:rPr>
              <a:t>https://www.youtube.com/watch?v=OhuOtnX_4zc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4A91310-B804-4C57-A503-DD2EF4AC7275}"/>
              </a:ext>
            </a:extLst>
          </p:cNvPr>
          <p:cNvSpPr/>
          <p:nvPr/>
        </p:nvSpPr>
        <p:spPr>
          <a:xfrm>
            <a:off x="1786439" y="24775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6F69C06-030F-4E14-BFC0-5C93155B5D20}"/>
              </a:ext>
            </a:extLst>
          </p:cNvPr>
          <p:cNvSpPr/>
          <p:nvPr/>
        </p:nvSpPr>
        <p:spPr>
          <a:xfrm>
            <a:off x="4734587" y="24775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8B922AC-B0AE-40DB-A2E4-E23D171822DB}"/>
              </a:ext>
            </a:extLst>
          </p:cNvPr>
          <p:cNvSpPr/>
          <p:nvPr/>
        </p:nvSpPr>
        <p:spPr>
          <a:xfrm>
            <a:off x="8031978" y="24775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12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40A6-19A8-4906-8121-A97F5B2C2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961053"/>
            <a:ext cx="9720073" cy="534830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Contribution of Resource Based View</a:t>
            </a:r>
          </a:p>
          <a:p>
            <a:r>
              <a:rPr lang="en-US" dirty="0"/>
              <a:t>Focused on company specific resources in context of the competitive environment</a:t>
            </a:r>
          </a:p>
          <a:p>
            <a:r>
              <a:rPr lang="en-US" dirty="0"/>
              <a:t>Combining internal and external perspectives</a:t>
            </a:r>
            <a:endParaRPr lang="en-IN" dirty="0"/>
          </a:p>
          <a:p>
            <a:r>
              <a:rPr lang="en-US" dirty="0"/>
              <a:t>Explains 1) Why some businesses are more profitable 2) what is core competency 3) which diversification strategies to follow</a:t>
            </a:r>
            <a:endParaRPr lang="en-IN" dirty="0"/>
          </a:p>
          <a:p>
            <a:endParaRPr lang="en-US" dirty="0"/>
          </a:p>
          <a:p>
            <a:r>
              <a:rPr lang="en-US" dirty="0"/>
              <a:t>Core competency can be in form of a </a:t>
            </a:r>
          </a:p>
          <a:p>
            <a:pPr lvl="1"/>
            <a:r>
              <a:rPr lang="en-US" dirty="0"/>
              <a:t>Physical Asset</a:t>
            </a:r>
          </a:p>
          <a:p>
            <a:pPr lvl="1"/>
            <a:r>
              <a:rPr lang="en-US" dirty="0"/>
              <a:t>Intangible Asset</a:t>
            </a:r>
          </a:p>
          <a:p>
            <a:pPr lvl="1"/>
            <a:r>
              <a:rPr lang="en-US" dirty="0"/>
              <a:t>Organizational Capability (Embedded in routines, processes and culture)</a:t>
            </a:r>
          </a:p>
          <a:p>
            <a:pPr lvl="1"/>
            <a:endParaRPr lang="en-US" dirty="0"/>
          </a:p>
          <a:p>
            <a:r>
              <a:rPr lang="en-US" dirty="0"/>
              <a:t>How to identify a core competency</a:t>
            </a:r>
          </a:p>
          <a:p>
            <a:pPr lvl="1"/>
            <a:r>
              <a:rPr lang="en-US" dirty="0"/>
              <a:t>It is hard to copy (Physical Uniqueness; Path Dependency; Causal Ambiguity; Economic Deterrence)</a:t>
            </a:r>
          </a:p>
          <a:p>
            <a:pPr lvl="1"/>
            <a:r>
              <a:rPr lang="en-US" dirty="0"/>
              <a:t>It depreciates slowly</a:t>
            </a:r>
          </a:p>
          <a:p>
            <a:pPr lvl="1"/>
            <a:r>
              <a:rPr lang="en-US" dirty="0"/>
              <a:t>Its value is controlled by the company</a:t>
            </a:r>
          </a:p>
          <a:p>
            <a:pPr lvl="1"/>
            <a:r>
              <a:rPr lang="en-US" dirty="0"/>
              <a:t>It is not easily substituted</a:t>
            </a:r>
          </a:p>
          <a:p>
            <a:pPr lvl="1"/>
            <a:r>
              <a:rPr lang="en-US" dirty="0"/>
              <a:t>It is better than competitors similar resources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06023-0DEE-4181-9266-40EEA9402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7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368" y="50426"/>
            <a:ext cx="8883579" cy="111113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6400" dirty="0">
                <a:effectLst/>
                <a:ea typeface="Calibri" panose="020F0502020204030204" pitchFamily="34" charset="0"/>
              </a:rPr>
              <a:t>Value to Superior Value</a:t>
            </a:r>
          </a:p>
          <a:p>
            <a:pPr marL="0" indent="0" algn="ctr">
              <a:buNone/>
            </a:pPr>
            <a:endParaRPr lang="en-US" sz="36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1026" name="Picture 2" descr="The Complete Guide to Value Chain Modeling | Smartsheet">
            <a:extLst>
              <a:ext uri="{FF2B5EF4-FFF2-40B4-BE49-F238E27FC236}">
                <a16:creationId xmlns:a16="http://schemas.microsoft.com/office/drawing/2014/main" id="{0A5D3F1C-8CBC-4B94-8EAC-320AAE756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76" y="1426464"/>
            <a:ext cx="8266176" cy="53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766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8847"/>
            <a:ext cx="10515600" cy="4580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ea typeface="Calibri" panose="020F0502020204030204" pitchFamily="34" charset="0"/>
              </a:rPr>
              <a:t>Why do companies outsource?</a:t>
            </a:r>
          </a:p>
          <a:p>
            <a:pPr marL="0" indent="0">
              <a:buNone/>
            </a:pPr>
            <a:endParaRPr lang="en-US" sz="2800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prstClr val="black"/>
                </a:solidFill>
              </a:rPr>
              <a:t>What is the core competency of Public Sector Banks?</a:t>
            </a:r>
          </a:p>
          <a:p>
            <a:pPr marL="0" indent="0"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prstClr val="black"/>
                </a:solidFill>
              </a:rPr>
              <a:t>Actionable Implications</a:t>
            </a:r>
          </a:p>
          <a:p>
            <a:pPr marL="173736" lvl="1" indent="0">
              <a:buNone/>
            </a:pPr>
            <a:r>
              <a:rPr lang="en-US" sz="2400" dirty="0">
                <a:solidFill>
                  <a:prstClr val="black"/>
                </a:solidFill>
              </a:rPr>
              <a:t>Investing, Upgrading and Leveraging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ED80B-6AF4-49D9-BB6C-CDDFE914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Competing on customer journeys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106FA-671D-4C67-9E69-33C0BDDCE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kind of challenges are being posed for businesses by EMPOWERED consumers?</a:t>
            </a:r>
            <a:endParaRPr lang="en-IN" dirty="0"/>
          </a:p>
          <a:p>
            <a:pPr lvl="1"/>
            <a:r>
              <a:rPr lang="en-US" dirty="0"/>
              <a:t>They have access to lot of information which helps them in deciding what, when, how they buy?</a:t>
            </a:r>
            <a:endParaRPr lang="en-IN" dirty="0"/>
          </a:p>
          <a:p>
            <a:pPr lvl="1"/>
            <a:r>
              <a:rPr lang="en-US" dirty="0"/>
              <a:t>Limiting the role of businesses- Only providing information or helping the customers in the journey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Sungevity</a:t>
            </a:r>
          </a:p>
          <a:p>
            <a:r>
              <a:rPr lang="en-IN" dirty="0">
                <a:hlinkClick r:id="rId2"/>
              </a:rPr>
              <a:t>https://www.youtube.com/watch?app=desktop&amp;v=i35xfEGAu-I</a:t>
            </a:r>
            <a:endParaRPr lang="en-IN" dirty="0"/>
          </a:p>
          <a:p>
            <a:endParaRPr lang="en-IN" dirty="0"/>
          </a:p>
          <a:p>
            <a:pPr lvl="0"/>
            <a:r>
              <a:rPr lang="en-US" dirty="0"/>
              <a:t>Malls and IKEA</a:t>
            </a:r>
          </a:p>
          <a:p>
            <a:pPr lvl="0"/>
            <a:endParaRPr lang="en-US" dirty="0"/>
          </a:p>
          <a:p>
            <a:r>
              <a:rPr lang="en-US" dirty="0"/>
              <a:t>Customer Journeys are important part of customer experience</a:t>
            </a:r>
            <a:endParaRPr lang="en-IN" dirty="0"/>
          </a:p>
          <a:p>
            <a:r>
              <a:rPr lang="en-US" dirty="0"/>
              <a:t>Way to achieve Competitive Advantage</a:t>
            </a:r>
            <a:endParaRPr lang="en-IN" dirty="0"/>
          </a:p>
          <a:p>
            <a:pPr lvl="0"/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D273C0-E0E4-4C52-BD92-4C5E3C67C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0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3074" name="Picture 2" descr="McKinsey&amp;#39;s Consumer Decision Journey">
            <a:extLst>
              <a:ext uri="{FF2B5EF4-FFF2-40B4-BE49-F238E27FC236}">
                <a16:creationId xmlns:a16="http://schemas.microsoft.com/office/drawing/2014/main" id="{06606769-3757-49BF-A851-16E4FFAAD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576" y="1346498"/>
            <a:ext cx="5733770" cy="402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A2BB6C-79A0-4974-8AFD-03B4E346B197}"/>
              </a:ext>
            </a:extLst>
          </p:cNvPr>
          <p:cNvSpPr/>
          <p:nvPr/>
        </p:nvSpPr>
        <p:spPr>
          <a:xfrm>
            <a:off x="792211" y="1149275"/>
            <a:ext cx="5196213" cy="492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Lead customers proactively- Use technologies, processes and organizational structures</a:t>
            </a:r>
            <a:endParaRPr lang="en-IN" dirty="0"/>
          </a:p>
          <a:p>
            <a:endParaRPr lang="en-US" dirty="0"/>
          </a:p>
          <a:p>
            <a:r>
              <a:rPr lang="en-US" dirty="0"/>
              <a:t>Treat journeys like products</a:t>
            </a:r>
          </a:p>
          <a:p>
            <a:endParaRPr lang="en-US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Four capabilities for building effective journeys</a:t>
            </a:r>
            <a:endParaRPr lang="en-IN" sz="16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Automation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Personalization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Contextual Interaction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Journey Innovation</a:t>
            </a:r>
            <a:endParaRPr lang="en-IN" dirty="0"/>
          </a:p>
          <a:p>
            <a:endParaRPr lang="en-US" dirty="0"/>
          </a:p>
          <a:p>
            <a:r>
              <a:rPr lang="en-US" dirty="0"/>
              <a:t>Redesign your operations and organization to support or design the journeys</a:t>
            </a:r>
            <a:endParaRPr lang="en-IN" dirty="0"/>
          </a:p>
          <a:p>
            <a:endParaRPr lang="en-US" dirty="0"/>
          </a:p>
          <a:p>
            <a:r>
              <a:rPr lang="en-US" dirty="0"/>
              <a:t>Integrating with other service providers- </a:t>
            </a:r>
            <a:r>
              <a:rPr lang="en-US" dirty="0" err="1"/>
              <a:t>L’Oreal</a:t>
            </a:r>
            <a:endParaRPr lang="en-US" dirty="0"/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8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C546-BC6C-434D-8860-06ADE40F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81CFA-E754-4318-AAD0-E35FEDDE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521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6852</TotalTime>
  <Words>358</Words>
  <Application>Microsoft Office PowerPoint</Application>
  <PresentationFormat>Widescreen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Mangal</vt:lpstr>
      <vt:lpstr>Times New Roman</vt:lpstr>
      <vt:lpstr>Tw Cen MT</vt:lpstr>
      <vt:lpstr>Tw Cen MT Condensed</vt:lpstr>
      <vt:lpstr>Wingdings 3</vt:lpstr>
      <vt:lpstr>Integral</vt:lpstr>
      <vt:lpstr>Dealing with Competition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Competing on customer journeys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Gurbir Singh</dc:creator>
  <cp:lastModifiedBy>IIMASR</cp:lastModifiedBy>
  <cp:revision>142</cp:revision>
  <dcterms:created xsi:type="dcterms:W3CDTF">2020-08-04T05:13:41Z</dcterms:created>
  <dcterms:modified xsi:type="dcterms:W3CDTF">2023-03-27T09:45:11Z</dcterms:modified>
</cp:coreProperties>
</file>