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8" r:id="rId3"/>
    <p:sldId id="288" r:id="rId4"/>
    <p:sldId id="289" r:id="rId5"/>
    <p:sldId id="287" r:id="rId6"/>
    <p:sldId id="279" r:id="rId7"/>
    <p:sldId id="290" r:id="rId8"/>
    <p:sldId id="280" r:id="rId9"/>
    <p:sldId id="281" r:id="rId10"/>
    <p:sldId id="283" r:id="rId11"/>
    <p:sldId id="282" r:id="rId12"/>
    <p:sldId id="286" r:id="rId13"/>
    <p:sldId id="284" r:id="rId14"/>
    <p:sldId id="285" r:id="rId15"/>
    <p:sldId id="293" r:id="rId16"/>
    <p:sldId id="294" r:id="rId17"/>
    <p:sldId id="291" r:id="rId18"/>
    <p:sldId id="292" r:id="rId19"/>
    <p:sldId id="26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39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1027" y="58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5624831-158B-44F1-A03A-BC2F2F42BF52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06794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36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98332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98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211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890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067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81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677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6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4831-158B-44F1-A03A-BC2F2F42BF52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452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5624831-158B-44F1-A03A-BC2F2F42BF52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8C8098B-631A-4F97-A735-608AF47C619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65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38F86-90B0-411F-82F5-8AA6596A87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Services Marketing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457099-3A24-4424-A68A-2EC82EC2A7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FF08E4-C135-4F4C-98EE-793FF8E38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35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10C63-4835-4FEA-9252-0755A4529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09490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Breaking Free From Product Marketing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6691C7-F090-423A-95D0-9D7C812A0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845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40131-446F-42E6-9336-00573DC41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457200"/>
            <a:ext cx="5358011" cy="5551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Product-oriented marketing for Services</a:t>
            </a:r>
          </a:p>
          <a:p>
            <a:pPr marL="457200" lvl="1" indent="0">
              <a:buNone/>
            </a:pPr>
            <a:r>
              <a:rPr lang="en-US" dirty="0"/>
              <a:t>Intangible Product</a:t>
            </a:r>
            <a:endParaRPr lang="en-IN" dirty="0"/>
          </a:p>
          <a:p>
            <a:pPr marL="457200" lvl="1" indent="0">
              <a:buNone/>
            </a:pPr>
            <a:r>
              <a:rPr lang="en-US" dirty="0"/>
              <a:t>Confusion</a:t>
            </a:r>
          </a:p>
          <a:p>
            <a:pPr marL="457200" lvl="1" indent="0">
              <a:buNone/>
            </a:pPr>
            <a:r>
              <a:rPr lang="en-US" dirty="0"/>
              <a:t>No guidance</a:t>
            </a:r>
          </a:p>
          <a:p>
            <a:pPr marL="457200" lvl="1" indent="0">
              <a:buNone/>
            </a:pPr>
            <a:r>
              <a:rPr lang="en-US" dirty="0"/>
              <a:t>Myopia</a:t>
            </a:r>
          </a:p>
          <a:p>
            <a:pPr marL="0" indent="0">
              <a:buNone/>
            </a:pPr>
            <a:r>
              <a:rPr lang="en-US" dirty="0"/>
              <a:t>Complexity Involved</a:t>
            </a:r>
          </a:p>
          <a:p>
            <a:pPr marL="173736" lvl="1" indent="0">
              <a:buNone/>
            </a:pPr>
            <a:r>
              <a:rPr lang="en-US" dirty="0"/>
              <a:t>No physical ownership</a:t>
            </a:r>
          </a:p>
          <a:p>
            <a:pPr marL="173736" lvl="1" indent="0">
              <a:buNone/>
            </a:pPr>
            <a:r>
              <a:rPr lang="en-US" dirty="0"/>
              <a:t>Its an experience unlike a product</a:t>
            </a:r>
          </a:p>
          <a:p>
            <a:pPr marL="173736" lvl="1" indent="0">
              <a:buNone/>
            </a:pPr>
            <a:r>
              <a:rPr lang="en-US" dirty="0"/>
              <a:t>Value was created by objects</a:t>
            </a:r>
          </a:p>
          <a:p>
            <a:pPr marL="173736" lvl="1" indent="0">
              <a:buNone/>
            </a:pPr>
            <a:r>
              <a:rPr lang="en-US" dirty="0"/>
              <a:t>Intangibility was not the core element of marketing</a:t>
            </a:r>
          </a:p>
          <a:p>
            <a:pPr marL="173736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Are there any pure products or pure services?</a:t>
            </a:r>
          </a:p>
          <a:p>
            <a:pPr marL="173736" lvl="1" indent="0">
              <a:buNone/>
            </a:pPr>
            <a:r>
              <a:rPr lang="en-US" dirty="0"/>
              <a:t>What are automobiles?</a:t>
            </a:r>
          </a:p>
          <a:p>
            <a:pPr marL="173736" lvl="1" indent="0">
              <a:buNone/>
            </a:pPr>
            <a:r>
              <a:rPr lang="en-US" dirty="0"/>
              <a:t>What is an airline?</a:t>
            </a:r>
          </a:p>
          <a:p>
            <a:pPr marL="173736" lvl="1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993A5C-99E7-4309-A167-4B980F45CC66}"/>
              </a:ext>
            </a:extLst>
          </p:cNvPr>
          <p:cNvSpPr txBox="1">
            <a:spLocks/>
          </p:cNvSpPr>
          <p:nvPr/>
        </p:nvSpPr>
        <p:spPr>
          <a:xfrm>
            <a:off x="6382139" y="373224"/>
            <a:ext cx="5358011" cy="5936136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Tw Cen MT" panose="020B0602020104020603" pitchFamily="34" charset="0"/>
              <a:buNone/>
            </a:pPr>
            <a:r>
              <a:rPr lang="en-US" dirty="0"/>
              <a:t>Molecular Model</a:t>
            </a:r>
          </a:p>
          <a:p>
            <a:pPr marL="173736" lvl="1" indent="0">
              <a:buNone/>
            </a:pPr>
            <a:r>
              <a:rPr lang="en-US" dirty="0"/>
              <a:t>Nucleus may consist of multiple elements related to each other</a:t>
            </a:r>
          </a:p>
          <a:p>
            <a:pPr marL="173736" lvl="1" indent="0">
              <a:buNone/>
            </a:pPr>
            <a:r>
              <a:rPr lang="en-US" dirty="0"/>
              <a:t>Both tangible and intangible elements exist (One may dominate)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Font typeface="Tw Cen MT" panose="020B0602020104020603" pitchFamily="34" charset="0"/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6555D0-91CD-421E-8D75-8E604621E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360" y="2668554"/>
            <a:ext cx="4968066" cy="403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00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40131-446F-42E6-9336-00573DC41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457200"/>
            <a:ext cx="5358011" cy="5551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Airlines vs Automobiles</a:t>
            </a:r>
          </a:p>
          <a:p>
            <a:pPr marL="173736" lvl="1" indent="0">
              <a:buNone/>
            </a:pPr>
            <a:r>
              <a:rPr lang="en-US" dirty="0"/>
              <a:t>Transportation and Tangible Décor is a common element</a:t>
            </a:r>
          </a:p>
          <a:p>
            <a:pPr marL="173736" lvl="1" indent="0">
              <a:buNone/>
            </a:pPr>
            <a:r>
              <a:rPr lang="en-US" dirty="0"/>
              <a:t>Still they are different- mirror opposites</a:t>
            </a:r>
          </a:p>
          <a:p>
            <a:pPr marL="173736" lvl="1" indent="0">
              <a:buNone/>
            </a:pPr>
            <a:r>
              <a:rPr lang="en-US" dirty="0"/>
              <a:t>Car (Physical Possession)- Promise a service</a:t>
            </a:r>
          </a:p>
          <a:p>
            <a:pPr marL="173736" lvl="1" indent="0">
              <a:buNone/>
            </a:pPr>
            <a:r>
              <a:rPr lang="en-US" dirty="0"/>
              <a:t>Airline (Intangible)- promise a destination as a product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6555D0-91CD-421E-8D75-8E604621E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20" y="2565921"/>
            <a:ext cx="4968066" cy="4030824"/>
          </a:xfrm>
          <a:prstGeom prst="rect">
            <a:avLst/>
          </a:prstGeom>
        </p:spPr>
      </p:pic>
      <p:pic>
        <p:nvPicPr>
          <p:cNvPr id="6" name="Picture 4" descr="Chapter 1 - introduction to services">
            <a:extLst>
              <a:ext uri="{FF2B5EF4-FFF2-40B4-BE49-F238E27FC236}">
                <a16:creationId xmlns:a16="http://schemas.microsoft.com/office/drawing/2014/main" id="{010E2CB4-FD51-4C63-A693-3CE731E7A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955" y="2565921"/>
            <a:ext cx="5801784" cy="403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8948679-3410-4331-9668-3D4B33054B8C}"/>
              </a:ext>
            </a:extLst>
          </p:cNvPr>
          <p:cNvSpPr txBox="1">
            <a:spLocks/>
          </p:cNvSpPr>
          <p:nvPr/>
        </p:nvSpPr>
        <p:spPr>
          <a:xfrm>
            <a:off x="6811347" y="373223"/>
            <a:ext cx="4928803" cy="2192697"/>
          </a:xfrm>
          <a:prstGeom prst="rect">
            <a:avLst/>
          </a:prstGeom>
        </p:spPr>
        <p:txBody>
          <a:bodyPr vert="horz" lIns="45720" tIns="45720" rIns="4572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Tw Cen MT" panose="020B0602020104020603" pitchFamily="34" charset="0"/>
              <a:buNone/>
            </a:pPr>
            <a:r>
              <a:rPr lang="en-US" dirty="0"/>
              <a:t>Elements decide marketing mix</a:t>
            </a:r>
          </a:p>
          <a:p>
            <a:pPr marL="0" indent="0">
              <a:buFont typeface="Tw Cen MT" panose="020B0602020104020603" pitchFamily="34" charset="0"/>
              <a:buNone/>
            </a:pPr>
            <a:r>
              <a:rPr lang="en-US" dirty="0"/>
              <a:t>The weight of elements decide position on the continuum</a:t>
            </a:r>
          </a:p>
          <a:p>
            <a:pPr marL="0" indent="0">
              <a:buFont typeface="Tw Cen MT" panose="020B0602020104020603" pitchFamily="34" charset="0"/>
              <a:buNone/>
            </a:pPr>
            <a:r>
              <a:rPr lang="en-US" dirty="0"/>
              <a:t>Greater the weight of intangible element,  greater the divergence from product marketing </a:t>
            </a:r>
          </a:p>
          <a:p>
            <a:pPr marL="0" indent="0">
              <a:buFont typeface="Tw Cen MT" panose="020B0602020104020603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22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6691C7-F090-423A-95D0-9D7C812A0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F7AE69-AD45-4839-91CD-76C9988C0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854" y="930054"/>
            <a:ext cx="6860239" cy="5401129"/>
          </a:xfrm>
        </p:spPr>
        <p:txBody>
          <a:bodyPr>
            <a:normAutofit/>
          </a:bodyPr>
          <a:lstStyle/>
          <a:p>
            <a:r>
              <a:rPr lang="en-US" b="1" dirty="0"/>
              <a:t>Defining Service Dominant Offerings</a:t>
            </a:r>
          </a:p>
          <a:p>
            <a:pPr lvl="1"/>
            <a:r>
              <a:rPr lang="en-US" dirty="0"/>
              <a:t>Product Knowledge vs Service Knowledge</a:t>
            </a:r>
          </a:p>
          <a:p>
            <a:pPr lvl="1"/>
            <a:r>
              <a:rPr lang="en-US" dirty="0"/>
              <a:t>Easy (Physical examination; Quantitative Measurement, Replicable)</a:t>
            </a:r>
          </a:p>
          <a:p>
            <a:pPr lvl="1"/>
            <a:r>
              <a:rPr lang="en-US" dirty="0"/>
              <a:t>vs </a:t>
            </a:r>
          </a:p>
          <a:p>
            <a:pPr lvl="1"/>
            <a:r>
              <a:rPr lang="en-US" dirty="0"/>
              <a:t>Difficult (Dynamic; Subjective; Cannot be touched, seen or tasted) </a:t>
            </a:r>
          </a:p>
          <a:p>
            <a:endParaRPr lang="en-US" b="1" dirty="0"/>
          </a:p>
          <a:p>
            <a:r>
              <a:rPr lang="en-US" b="1" dirty="0"/>
              <a:t>Representing the tangible or intangible elements to the market</a:t>
            </a:r>
          </a:p>
          <a:p>
            <a:r>
              <a:rPr lang="en-US" dirty="0"/>
              <a:t>Enhancing physical objects through abstract associations (Coca Cola, Axe)</a:t>
            </a:r>
          </a:p>
          <a:p>
            <a:r>
              <a:rPr lang="en-US" dirty="0"/>
              <a:t>Enhancing services through tangible cues</a:t>
            </a:r>
          </a:p>
          <a:p>
            <a:r>
              <a:rPr lang="en-US" dirty="0"/>
              <a:t>Also a way of differentiation</a:t>
            </a:r>
          </a:p>
          <a:p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F201F0-8B9B-445C-8039-424EEF5F6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053" y="1393423"/>
            <a:ext cx="4228419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78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65BDAAE-02FA-4A8B-BDDA-95456604C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p:pic>
        <p:nvPicPr>
          <p:cNvPr id="1026" name="Picture 2" descr="Kam Computer Services - reviews, photos, phone number and address - Repair  Services in Delhi - Nicelocal.in">
            <a:extLst>
              <a:ext uri="{FF2B5EF4-FFF2-40B4-BE49-F238E27FC236}">
                <a16:creationId xmlns:a16="http://schemas.microsoft.com/office/drawing/2014/main" id="{9574A826-DDC4-4A45-8202-422247D0F2E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98" y="1849404"/>
            <a:ext cx="3684037" cy="210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pple Retail Store in India: Apple to Reportedly Open Its First Retail Store  for India in Mumbai">
            <a:extLst>
              <a:ext uri="{FF2B5EF4-FFF2-40B4-BE49-F238E27FC236}">
                <a16:creationId xmlns:a16="http://schemas.microsoft.com/office/drawing/2014/main" id="{A515DB2A-B259-4AD3-9063-5B2AA0532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711" y="1849404"/>
            <a:ext cx="3848489" cy="210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are the types of food you may find in a five-star hotel? - Quora">
            <a:extLst>
              <a:ext uri="{FF2B5EF4-FFF2-40B4-BE49-F238E27FC236}">
                <a16:creationId xmlns:a16="http://schemas.microsoft.com/office/drawing/2014/main" id="{3DB4C9D9-6F6D-48CE-AAA8-F4CFB50A5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712" y="4627984"/>
            <a:ext cx="3848488" cy="182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haba High Res Stock Images | Shutterstock">
            <a:extLst>
              <a:ext uri="{FF2B5EF4-FFF2-40B4-BE49-F238E27FC236}">
                <a16:creationId xmlns:a16="http://schemas.microsoft.com/office/drawing/2014/main" id="{585A7E53-4168-4DF0-950F-4E1EA7C46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98" y="4627984"/>
            <a:ext cx="3684037" cy="182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7EF5F18-5EF6-4109-97ED-E9FD68388CCF}"/>
              </a:ext>
            </a:extLst>
          </p:cNvPr>
          <p:cNvSpPr/>
          <p:nvPr/>
        </p:nvSpPr>
        <p:spPr>
          <a:xfrm>
            <a:off x="1722324" y="479328"/>
            <a:ext cx="94295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Environment as Evidence</a:t>
            </a:r>
          </a:p>
          <a:p>
            <a:r>
              <a:rPr lang="en-US" sz="3200" dirty="0"/>
              <a:t>Why Services need more control over the environment?</a:t>
            </a:r>
            <a:endParaRPr lang="en-IN" sz="3200" dirty="0"/>
          </a:p>
        </p:txBody>
      </p:sp>
      <p:pic>
        <p:nvPicPr>
          <p:cNvPr id="13" name="Picture 6" descr="What are the types of food you may find in a five-star hotel? - Quora">
            <a:extLst>
              <a:ext uri="{FF2B5EF4-FFF2-40B4-BE49-F238E27FC236}">
                <a16:creationId xmlns:a16="http://schemas.microsoft.com/office/drawing/2014/main" id="{B65BDEA7-2FDC-46F2-AFD3-4CFF25CB5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487" y="4627984"/>
            <a:ext cx="3848488" cy="182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Dhaba High Res Stock Images | Shutterstock">
            <a:extLst>
              <a:ext uri="{FF2B5EF4-FFF2-40B4-BE49-F238E27FC236}">
                <a16:creationId xmlns:a16="http://schemas.microsoft.com/office/drawing/2014/main" id="{88BC8215-F7C8-4CC2-97F4-C3CA5FDAE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73" y="4627984"/>
            <a:ext cx="3684037" cy="182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11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A3400-049C-4033-B342-B790ECE0A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782" y="1203649"/>
            <a:ext cx="9720073" cy="4713825"/>
          </a:xfrm>
        </p:spPr>
        <p:txBody>
          <a:bodyPr/>
          <a:lstStyle/>
          <a:p>
            <a:r>
              <a:rPr lang="en-US" b="1" dirty="0"/>
              <a:t>People as Evidence</a:t>
            </a:r>
          </a:p>
          <a:p>
            <a:r>
              <a:rPr lang="en-US" dirty="0"/>
              <a:t>More important in services</a:t>
            </a:r>
          </a:p>
          <a:p>
            <a:r>
              <a:rPr lang="en-US" dirty="0"/>
              <a:t>Oil Industry</a:t>
            </a:r>
          </a:p>
          <a:p>
            <a:endParaRPr lang="en-US" b="1" dirty="0"/>
          </a:p>
          <a:p>
            <a:r>
              <a:rPr lang="en-US" b="1" dirty="0"/>
              <a:t>Media as Evidence</a:t>
            </a:r>
          </a:p>
          <a:p>
            <a:r>
              <a:rPr lang="en-US" dirty="0"/>
              <a:t>Media abstracts the physical</a:t>
            </a:r>
          </a:p>
          <a:p>
            <a:r>
              <a:rPr lang="en-US" dirty="0"/>
              <a:t>Media may make service entities look more hazy instead of concrete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830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64FDA-E3CF-4CE8-8AE4-C85DDA6E7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0302"/>
            <a:ext cx="10515600" cy="4926661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Accommodation of Services in Marketing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Characteristics of Services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Intangibility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Inseparability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Heterogeneity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Perishability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DEE513-3782-4D82-8035-38FDF38FA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98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BCC9F-5040-413B-BB0E-41E5AEFAD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502229"/>
            <a:ext cx="5539272" cy="45254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Implications of Inseparability</a:t>
            </a:r>
          </a:p>
          <a:p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Customer participate and influence the transaction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Customer affect each other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Employees affect the service outcome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Mass Production is difficult</a:t>
            </a:r>
            <a:endParaRPr lang="en-IN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A3C7A3-D7C6-41E5-AD0F-74A90B1A3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E370849-4832-4359-9B1C-CE6004E90DF2}"/>
              </a:ext>
            </a:extLst>
          </p:cNvPr>
          <p:cNvSpPr txBox="1">
            <a:spLocks/>
          </p:cNvSpPr>
          <p:nvPr/>
        </p:nvSpPr>
        <p:spPr>
          <a:xfrm>
            <a:off x="990600" y="1502229"/>
            <a:ext cx="5105400" cy="48271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Implications of Intangibility</a:t>
            </a:r>
          </a:p>
          <a:p>
            <a:pPr marL="0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Services cannot be inventoried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Services cannot be readily displayed or communicated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Pricing is difficult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98929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BCC9F-5040-413B-BB0E-41E5AEFAD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502229"/>
            <a:ext cx="5539272" cy="45254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Implications of Perishability</a:t>
            </a:r>
          </a:p>
          <a:p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Difficult to match demand and supply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Services cannot be returned or resold</a:t>
            </a:r>
            <a:endParaRPr lang="en-IN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A3C7A3-D7C6-41E5-AD0F-74A90B1A3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E370849-4832-4359-9B1C-CE6004E90DF2}"/>
              </a:ext>
            </a:extLst>
          </p:cNvPr>
          <p:cNvSpPr txBox="1">
            <a:spLocks/>
          </p:cNvSpPr>
          <p:nvPr/>
        </p:nvSpPr>
        <p:spPr>
          <a:xfrm>
            <a:off x="990600" y="1502229"/>
            <a:ext cx="5105400" cy="48271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Implications of Heterogeneity</a:t>
            </a:r>
          </a:p>
          <a:p>
            <a:pPr marL="0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Services delivery and customer satisfaction depend on employee and customer actions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Services quality depends upon many uncontrollable factors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Difficult to ensure that delivered service matches with what was planned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93235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42732-3810-41D5-A6B7-6DC2E9A9D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4318"/>
            <a:ext cx="10515600" cy="38535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Traditional Marketing Mix</a:t>
            </a:r>
          </a:p>
          <a:p>
            <a:pPr marL="457200" lvl="1" indent="0">
              <a:buNone/>
            </a:pPr>
            <a:r>
              <a:rPr lang="en-US" dirty="0"/>
              <a:t>Product</a:t>
            </a:r>
          </a:p>
          <a:p>
            <a:pPr marL="457200" lvl="1" indent="0">
              <a:buNone/>
            </a:pPr>
            <a:r>
              <a:rPr lang="en-US" dirty="0"/>
              <a:t>Price</a:t>
            </a:r>
          </a:p>
          <a:p>
            <a:pPr marL="457200" lvl="1" indent="0">
              <a:buNone/>
            </a:pPr>
            <a:r>
              <a:rPr lang="en-US" dirty="0"/>
              <a:t>Place</a:t>
            </a:r>
          </a:p>
          <a:p>
            <a:pPr marL="457200" lvl="1" indent="0">
              <a:buNone/>
            </a:pPr>
            <a:r>
              <a:rPr lang="en-US" dirty="0"/>
              <a:t>Promotion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Expanded Marketing Mix for Services</a:t>
            </a:r>
          </a:p>
          <a:p>
            <a:pPr marL="457200" lvl="1" indent="0">
              <a:buNone/>
            </a:pPr>
            <a:r>
              <a:rPr lang="en-US" dirty="0"/>
              <a:t>People</a:t>
            </a:r>
          </a:p>
          <a:p>
            <a:pPr marL="457200" lvl="1" indent="0">
              <a:buNone/>
            </a:pPr>
            <a:r>
              <a:rPr lang="en-US" dirty="0"/>
              <a:t>Physical Evidence</a:t>
            </a:r>
          </a:p>
          <a:p>
            <a:pPr marL="457200" lvl="1" indent="0">
              <a:buNone/>
            </a:pPr>
            <a:r>
              <a:rPr lang="en-US" dirty="0"/>
              <a:t>Process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13A0DB-D2C6-47B7-8B19-3539B3824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65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2CA6D-A150-47F1-A19E-9EA086959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79291"/>
          </a:xfrm>
        </p:spPr>
        <p:txBody>
          <a:bodyPr/>
          <a:lstStyle/>
          <a:p>
            <a:pPr algn="ctr"/>
            <a:r>
              <a:rPr lang="en-US" dirty="0"/>
              <a:t>Service-Profit Chain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C42A8-9915-458B-8BA4-768DFEEDA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5167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E6843-FC72-4BC9-BA1D-154C1A98D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6A792-36C2-4039-825D-38E5ACE10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7" y="4798376"/>
            <a:ext cx="7921909" cy="1715546"/>
          </a:xfrm>
        </p:spPr>
        <p:txBody>
          <a:bodyPr>
            <a:normAutofit/>
          </a:bodyPr>
          <a:lstStyle/>
          <a:p>
            <a:r>
              <a:rPr lang="en-US" dirty="0"/>
              <a:t>Focus on customers and employees</a:t>
            </a:r>
          </a:p>
          <a:p>
            <a:r>
              <a:rPr lang="en-US" dirty="0"/>
              <a:t>5% increase in customer loyalty- 25% to 85% increase in profits</a:t>
            </a:r>
          </a:p>
          <a:p>
            <a:r>
              <a:rPr lang="en-US" dirty="0"/>
              <a:t>Lifetime Value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90A72D-78D9-4436-A8E4-0D569E26D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p:pic>
        <p:nvPicPr>
          <p:cNvPr id="9218" name="Picture 2" descr="Service Profit Chain: How It Works &amp;amp; Why You Should Care - Business 2  Community">
            <a:extLst>
              <a:ext uri="{FF2B5EF4-FFF2-40B4-BE49-F238E27FC236}">
                <a16:creationId xmlns:a16="http://schemas.microsoft.com/office/drawing/2014/main" id="{558A0142-D038-4687-8C30-0538D1A61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601" y="179420"/>
            <a:ext cx="7744797" cy="421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06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D3270-1DFD-4B59-8A85-A6A7D23DC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DDA4F-D55E-4630-AEAE-9CF0999CC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6000750"/>
            <a:ext cx="9720073" cy="308610"/>
          </a:xfrm>
        </p:spPr>
        <p:txBody>
          <a:bodyPr>
            <a:normAutofit fontScale="85000" lnSpcReduction="20000"/>
          </a:bodyPr>
          <a:lstStyle/>
          <a:p>
            <a:r>
              <a:rPr lang="en-IN" dirty="0"/>
              <a:t>Xerox- 4,80,000 customers satisfaction levels --- 6X difference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0FE5CA-2502-4965-B0D7-E4CDF0C81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p:pic>
        <p:nvPicPr>
          <p:cNvPr id="8194" name="Picture 2" descr="Chapter 12 Lovelock Chapter 7 Zeithaml Managing Customer">
            <a:extLst>
              <a:ext uri="{FF2B5EF4-FFF2-40B4-BE49-F238E27FC236}">
                <a16:creationId xmlns:a16="http://schemas.microsoft.com/office/drawing/2014/main" id="{B4C4546E-BB66-45BB-A915-A100F75A6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847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E6843-FC72-4BC9-BA1D-154C1A98D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6A792-36C2-4039-825D-38E5ACE10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4496585"/>
            <a:ext cx="8289554" cy="229071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Value Drives Customer Satisfaction- Insurance</a:t>
            </a:r>
          </a:p>
          <a:p>
            <a:r>
              <a:rPr lang="en-US" dirty="0"/>
              <a:t>Employee Productivity Drives Value- Southwest</a:t>
            </a:r>
          </a:p>
          <a:p>
            <a:r>
              <a:rPr lang="en-US" dirty="0"/>
              <a:t>Employee Loyalty Drives Productivity- Taco Bell</a:t>
            </a:r>
          </a:p>
          <a:p>
            <a:r>
              <a:rPr lang="en-US" dirty="0"/>
              <a:t>Employee Satisfaction Drives Loyalty</a:t>
            </a:r>
          </a:p>
          <a:p>
            <a:r>
              <a:rPr lang="en-US" dirty="0"/>
              <a:t>Internal Quality Drives Employee Satisfaction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90A72D-78D9-4436-A8E4-0D569E26D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p:pic>
        <p:nvPicPr>
          <p:cNvPr id="9218" name="Picture 2" descr="Service Profit Chain: How It Works &amp;amp; Why You Should Care - Business 2  Community">
            <a:extLst>
              <a:ext uri="{FF2B5EF4-FFF2-40B4-BE49-F238E27FC236}">
                <a16:creationId xmlns:a16="http://schemas.microsoft.com/office/drawing/2014/main" id="{558A0142-D038-4687-8C30-0538D1A61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601" y="179420"/>
            <a:ext cx="7744797" cy="421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280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E6843-FC72-4BC9-BA1D-154C1A98D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90A72D-78D9-4436-A8E4-0D569E26D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  <p:pic>
        <p:nvPicPr>
          <p:cNvPr id="9218" name="Picture 2" descr="Service Profit Chain: How It Works &amp;amp; Why You Should Care - Business 2  Community">
            <a:extLst>
              <a:ext uri="{FF2B5EF4-FFF2-40B4-BE49-F238E27FC236}">
                <a16:creationId xmlns:a16="http://schemas.microsoft.com/office/drawing/2014/main" id="{558A0142-D038-4687-8C30-0538D1A61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601" y="179420"/>
            <a:ext cx="7744797" cy="421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9055A90-F4E7-40EA-882B-2D95460027A8}"/>
              </a:ext>
            </a:extLst>
          </p:cNvPr>
          <p:cNvSpPr txBox="1">
            <a:spLocks/>
          </p:cNvSpPr>
          <p:nvPr/>
        </p:nvSpPr>
        <p:spPr>
          <a:xfrm>
            <a:off x="1263193" y="4534293"/>
            <a:ext cx="9896220" cy="225429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 is the source of employee job satisfaction?</a:t>
            </a:r>
          </a:p>
          <a:p>
            <a:endParaRPr lang="en-US" dirty="0"/>
          </a:p>
          <a:p>
            <a:r>
              <a:rPr lang="en-US" dirty="0"/>
              <a:t>How to enhance these relationships?</a:t>
            </a:r>
          </a:p>
          <a:p>
            <a:pPr lvl="1"/>
            <a:r>
              <a:rPr lang="en-US" dirty="0"/>
              <a:t>Effort required to hire people; Measuring Satisfaction; Accounting referrals and retention</a:t>
            </a:r>
          </a:p>
        </p:txBody>
      </p:sp>
    </p:spTree>
    <p:extLst>
      <p:ext uri="{BB962C8B-B14F-4D97-AF65-F5344CB8AC3E}">
        <p14:creationId xmlns:p14="http://schemas.microsoft.com/office/powerpoint/2010/main" val="2045999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9749-EC29-460A-989E-F13AC961D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211991"/>
            <a:ext cx="9720072" cy="935674"/>
          </a:xfrm>
        </p:spPr>
        <p:txBody>
          <a:bodyPr/>
          <a:lstStyle/>
          <a:p>
            <a:r>
              <a:rPr lang="en-US" dirty="0"/>
              <a:t>Service dominant logic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C48E3-37BF-4269-BF9C-DD85AC08A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1147665"/>
            <a:ext cx="5162068" cy="298579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Is there a difference between products and services?</a:t>
            </a:r>
          </a:p>
          <a:p>
            <a:r>
              <a:rPr lang="en-US" dirty="0"/>
              <a:t>Who creates value?</a:t>
            </a:r>
          </a:p>
          <a:p>
            <a:r>
              <a:rPr lang="en-US" dirty="0"/>
              <a:t>What is customer participation? Do we need to increase customer participation?</a:t>
            </a:r>
          </a:p>
          <a:p>
            <a:r>
              <a:rPr lang="en-US" b="1" dirty="0"/>
              <a:t>Traditional View</a:t>
            </a:r>
          </a:p>
          <a:p>
            <a:pPr lvl="1"/>
            <a:r>
              <a:rPr lang="en-US" dirty="0"/>
              <a:t>Provider controls value creation</a:t>
            </a:r>
          </a:p>
          <a:p>
            <a:pPr lvl="1"/>
            <a:r>
              <a:rPr lang="en-US" dirty="0"/>
              <a:t>Customer helps provider in value creation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720E41F-5AE0-4CDA-A8FA-9EFDDB067A6D}"/>
              </a:ext>
            </a:extLst>
          </p:cNvPr>
          <p:cNvSpPr txBox="1">
            <a:spLocks/>
          </p:cNvSpPr>
          <p:nvPr/>
        </p:nvSpPr>
        <p:spPr>
          <a:xfrm>
            <a:off x="6391469" y="1147665"/>
            <a:ext cx="5243804" cy="2985795"/>
          </a:xfrm>
          <a:prstGeom prst="rect">
            <a:avLst/>
          </a:prstGeom>
        </p:spPr>
        <p:txBody>
          <a:bodyPr vert="horz" lIns="45720" tIns="45720" rIns="45720" bIns="45720" rtlCol="0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SDL</a:t>
            </a:r>
          </a:p>
          <a:p>
            <a:pPr lvl="1"/>
            <a:r>
              <a:rPr lang="en-US" dirty="0"/>
              <a:t>Provider as value facilitator; Customer as value creator</a:t>
            </a:r>
          </a:p>
          <a:p>
            <a:pPr lvl="1"/>
            <a:r>
              <a:rPr lang="en-US" dirty="0"/>
              <a:t>Provider helps customers in value creation</a:t>
            </a:r>
          </a:p>
          <a:p>
            <a:pPr marL="0" indent="0">
              <a:buFont typeface="Tw Cen MT" panose="020B0602020104020603" pitchFamily="34" charset="0"/>
              <a:buNone/>
            </a:pPr>
            <a:r>
              <a:rPr lang="en-US" dirty="0"/>
              <a:t>Potential Value vs Real Value</a:t>
            </a:r>
          </a:p>
          <a:p>
            <a:pPr marL="0" indent="0">
              <a:buFont typeface="Tw Cen MT" panose="020B0602020104020603" pitchFamily="34" charset="0"/>
              <a:buNone/>
            </a:pPr>
            <a:r>
              <a:rPr lang="en-US" dirty="0"/>
              <a:t>Firms should look for ways to extend joint sphere to enhance value creation</a:t>
            </a:r>
          </a:p>
          <a:p>
            <a:pPr marL="0" indent="0">
              <a:buFont typeface="Tw Cen MT" panose="020B0602020104020603" pitchFamily="34" charset="0"/>
              <a:buNone/>
            </a:pPr>
            <a:endParaRPr lang="en-US" dirty="0"/>
          </a:p>
          <a:p>
            <a:pPr marL="0" indent="0">
              <a:buFont typeface="Tw Cen MT" panose="020B0602020104020603" pitchFamily="34" charset="0"/>
              <a:buNone/>
            </a:pPr>
            <a:r>
              <a:rPr lang="en-US" dirty="0"/>
              <a:t>What happens to provider offerings when they adopt a SDL perspective?</a:t>
            </a:r>
          </a:p>
        </p:txBody>
      </p:sp>
      <p:pic>
        <p:nvPicPr>
          <p:cNvPr id="5" name="Picture 2" descr="Don&amp;#39;t Leave Value to Chance: Build Partnerships with Customers | MIT CISR">
            <a:extLst>
              <a:ext uri="{FF2B5EF4-FFF2-40B4-BE49-F238E27FC236}">
                <a16:creationId xmlns:a16="http://schemas.microsoft.com/office/drawing/2014/main" id="{131E3A7F-F968-4D53-AD68-0B93787B1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576" y="4057407"/>
            <a:ext cx="7175241" cy="238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89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EC5F3-2180-460B-AE60-982E0BF6D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CB2CB4-493D-4A4B-A27C-795F11223B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786" y="1335024"/>
            <a:ext cx="3521590" cy="5093768"/>
          </a:xfrm>
        </p:spPr>
      </p:pic>
    </p:spTree>
    <p:extLst>
      <p:ext uri="{BB962C8B-B14F-4D97-AF65-F5344CB8AC3E}">
        <p14:creationId xmlns:p14="http://schemas.microsoft.com/office/powerpoint/2010/main" val="4246680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2E6DC-B3D5-4A83-9A0A-85DD80D6C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7B757-1352-4D48-BCD5-45C47A805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effectLst/>
                <a:ea typeface="Calibri" panose="020F0502020204030204" pitchFamily="34" charset="0"/>
              </a:rPr>
              <a:t>Thank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78285-70C3-4415-A059-61763E8B4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0426"/>
            <a:ext cx="760290" cy="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9097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14796</TotalTime>
  <Words>535</Words>
  <Application>Microsoft Office PowerPoint</Application>
  <PresentationFormat>Widescreen</PresentationFormat>
  <Paragraphs>126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Tw Cen MT</vt:lpstr>
      <vt:lpstr>Tw Cen MT Condensed</vt:lpstr>
      <vt:lpstr>Wingdings 3</vt:lpstr>
      <vt:lpstr>Integral</vt:lpstr>
      <vt:lpstr>Services Marketing</vt:lpstr>
      <vt:lpstr>Breaking Free From Product Marketing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Service-Profit Chain</vt:lpstr>
      <vt:lpstr>PowerPoint Presentation</vt:lpstr>
      <vt:lpstr>PowerPoint Presentation</vt:lpstr>
      <vt:lpstr>PowerPoint Presentation</vt:lpstr>
      <vt:lpstr>PowerPoint Presentation</vt:lpstr>
      <vt:lpstr>Service dominant logic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world of Marketing</dc:title>
  <dc:creator>Gurbir Singh</dc:creator>
  <cp:lastModifiedBy>IIMASR</cp:lastModifiedBy>
  <cp:revision>167</cp:revision>
  <dcterms:created xsi:type="dcterms:W3CDTF">2020-08-01T05:18:34Z</dcterms:created>
  <dcterms:modified xsi:type="dcterms:W3CDTF">2023-03-25T07:06:16Z</dcterms:modified>
</cp:coreProperties>
</file>