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56" r:id="rId2"/>
    <p:sldId id="259" r:id="rId3"/>
    <p:sldId id="260" r:id="rId4"/>
    <p:sldId id="261" r:id="rId5"/>
    <p:sldId id="311" r:id="rId6"/>
    <p:sldId id="265" r:id="rId7"/>
    <p:sldId id="266" r:id="rId8"/>
    <p:sldId id="267" r:id="rId9"/>
    <p:sldId id="264" r:id="rId10"/>
    <p:sldId id="273" r:id="rId11"/>
    <p:sldId id="268" r:id="rId12"/>
    <p:sldId id="305" r:id="rId13"/>
    <p:sldId id="306" r:id="rId14"/>
    <p:sldId id="276" r:id="rId15"/>
    <p:sldId id="308" r:id="rId16"/>
    <p:sldId id="309" r:id="rId17"/>
    <p:sldId id="275" r:id="rId18"/>
    <p:sldId id="310" r:id="rId19"/>
    <p:sldId id="312" r:id="rId20"/>
    <p:sldId id="313" r:id="rId21"/>
    <p:sldId id="314" r:id="rId22"/>
    <p:sldId id="318" r:id="rId23"/>
    <p:sldId id="315" r:id="rId24"/>
    <p:sldId id="316" r:id="rId25"/>
    <p:sldId id="319" r:id="rId26"/>
    <p:sldId id="31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39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1027" y="58"/>
      </p:cViewPr>
      <p:guideLst>
        <p:guide orient="horz" pos="2160"/>
        <p:guide pos="386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14.511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0 138 4 0,'192'-45'16'0,"-18"7"-11"16,-30 13-5-16,-22 7 0 15,-20 6-11-15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50.086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6601 2381 692 0,'0'0'38'0,"0"0"43"16,0 0-81-16,0 0-14 0,0 0-203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15.275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862 211 103 0,'0'0'0'16,"16"-102"-87"-16,-2 58 87 16,-14 14 37-16,0 7-8 15,0 14-25-15,0 6-4 16,0 3-44-16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14.511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0 138 4 0,'192'-45'16'0,"-18"7"-11"16,-30 13-5-16,-22 7 0 15,-20 6-11-15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50.086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6601 2381 692 0,'0'0'38'0,"0"0"43"16,0 0-81-16,0 0-14 0,0 0-203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15.275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862 211 103 0,'0'0'0'16,"16"-102"-87"-16,-2 58 87 16,-14 14 37-16,0 7-8 15,0 14-25-15,0 6-4 16,0 3-44-16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14.511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0 138 4 0,'192'-45'16'0,"-18"7"-11"16,-30 13-5-16,-22 7 0 15,-20 6-11-15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50.086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6601 2381 692 0,'0'0'38'0,"0"0"43"16,0 0-81-16,0 0-14 0,0 0-203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15.275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862 211 103 0,'0'0'0'16,"16"-102"-87"-16,-2 58 87 16,-14 14 37-16,0 7-8 15,0 14-25-15,0 6-4 16,0 3-44-16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14.511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0 138 4 0,'192'-45'16'0,"-18"7"-11"16,-30 13-5-16,-22 7 0 15,-20 6-11-15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50.086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6601 2381 692 0,'0'0'38'0,"0"0"43"16,0 0-81-16,0 0-14 0,0 0-203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15.275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862 211 103 0,'0'0'0'16,"16"-102"-87"-16,-2 58 87 16,-14 14 37-16,0 7-8 15,0 14-25-15,0 6-4 16,0 3-44-16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14.511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0 138 4 0,'192'-45'16'0,"-18"7"-11"16,-30 13-5-16,-22 7 0 15,-20 6-11-15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50.086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6601 2381 692 0,'0'0'38'0,"0"0"43"16,0 0-81-16,0 0-14 0,0 0-203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8-01T11:20:15.275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862 211 103 0,'0'0'0'16,"16"-102"-87"-16,-2 58 87 16,-14 14 37-16,0 7-8 15,0 14-25-15,0 6-4 16,0 3-44-16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5624831-158B-44F1-A03A-BC2F2F42BF52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9956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99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553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09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22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15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862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23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850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708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5624831-158B-44F1-A03A-BC2F2F42BF52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416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customXml" Target="../ink/ink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customXml" Target="../ink/ink5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customXml" Target="../ink/ink8.xml"/><Relationship Id="rId4" Type="http://schemas.openxmlformats.org/officeDocument/2006/relationships/image" Target="../media/image2.emf"/><Relationship Id="rId9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customXml" Target="../ink/ink10.xml"/><Relationship Id="rId7" Type="http://schemas.openxmlformats.org/officeDocument/2006/relationships/customXml" Target="../ink/ink1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customXml" Target="../ink/ink11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customXml" Target="../ink/ink13.xml"/><Relationship Id="rId7" Type="http://schemas.openxmlformats.org/officeDocument/2006/relationships/customXml" Target="../ink/ink15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customXml" Target="../ink/ink14.xml"/><Relationship Id="rId4" Type="http://schemas.openxmlformats.org/officeDocument/2006/relationships/image" Target="../media/image2.emf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youtube.com/watch?v=hw8FfogTUhU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eiFMirdToA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nbc.com/video/2019/09/24/birkin-bag-collectors-pay-thousands-for-one-bag.html?__source=sharebar%7Cemail&amp;par=sharebar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38F86-90B0-411F-82F5-8AA6596A8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156" y="3972052"/>
            <a:ext cx="8262084" cy="254860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Sales and Marketing Fundamentals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457099-3A24-4424-A68A-2EC82EC2A7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 Gurbir Singh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FF08E4-C135-4F4C-98EE-793FF8E38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278" y="5225369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35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3764B-4213-4675-BB12-87ED52580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3532"/>
            <a:ext cx="10515600" cy="567093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/>
              <a:t>What is Marketing?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302CDC-1DB6-4C06-A4CD-3B8AE65A2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3A96FE5-7215-4348-B19A-1882752981A3}"/>
                  </a:ext>
                </a:extLst>
              </p14:cNvPr>
              <p14:cNvContentPartPr/>
              <p14:nvPr/>
            </p14:nvContentPartPr>
            <p14:xfrm>
              <a:off x="1103543" y="-187144"/>
              <a:ext cx="264600" cy="50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3A96FE5-7215-4348-B19A-1882752981A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94543" y="-196144"/>
                <a:ext cx="2822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07B0AC6-CFDC-4697-A4E7-0728FC4373F8}"/>
                  </a:ext>
                </a:extLst>
              </p14:cNvPr>
              <p14:cNvContentPartPr/>
              <p14:nvPr/>
            </p14:nvContentPartPr>
            <p14:xfrm>
              <a:off x="9051623" y="3025136"/>
              <a:ext cx="36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07B0AC6-CFDC-4697-A4E7-0728FC4373F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42623" y="30161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15AD424-8692-4912-A50C-F9B748FF104F}"/>
                  </a:ext>
                </a:extLst>
              </p14:cNvPr>
              <p14:cNvContentPartPr/>
              <p14:nvPr/>
            </p14:nvContentPartPr>
            <p14:xfrm>
              <a:off x="4091183" y="793496"/>
              <a:ext cx="11160" cy="763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15AD424-8692-4912-A50C-F9B748FF104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82183" y="784496"/>
                <a:ext cx="28800" cy="9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9801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3764B-4213-4675-BB12-87ED52580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3532"/>
            <a:ext cx="10515600" cy="567093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All the activities undertaken to satisfy customer needs profitably.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Identifying, creating, communicating and delivering value to customers.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302CDC-1DB6-4C06-A4CD-3B8AE65A2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3A96FE5-7215-4348-B19A-1882752981A3}"/>
                  </a:ext>
                </a:extLst>
              </p14:cNvPr>
              <p14:cNvContentPartPr/>
              <p14:nvPr/>
            </p14:nvContentPartPr>
            <p14:xfrm>
              <a:off x="1103543" y="-187144"/>
              <a:ext cx="264600" cy="50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3A96FE5-7215-4348-B19A-1882752981A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94543" y="-196144"/>
                <a:ext cx="2822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07B0AC6-CFDC-4697-A4E7-0728FC4373F8}"/>
                  </a:ext>
                </a:extLst>
              </p14:cNvPr>
              <p14:cNvContentPartPr/>
              <p14:nvPr/>
            </p14:nvContentPartPr>
            <p14:xfrm>
              <a:off x="9051623" y="3025136"/>
              <a:ext cx="36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07B0AC6-CFDC-4697-A4E7-0728FC4373F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42623" y="30161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15AD424-8692-4912-A50C-F9B748FF104F}"/>
                  </a:ext>
                </a:extLst>
              </p14:cNvPr>
              <p14:cNvContentPartPr/>
              <p14:nvPr/>
            </p14:nvContentPartPr>
            <p14:xfrm>
              <a:off x="4091183" y="793496"/>
              <a:ext cx="11160" cy="763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15AD424-8692-4912-A50C-F9B748FF104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82183" y="784496"/>
                <a:ext cx="28800" cy="9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86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3764B-4213-4675-BB12-87ED52580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8230"/>
            <a:ext cx="10351416" cy="535623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b="1" dirty="0"/>
              <a:t>Marketing is a societal process by which individuals and groups obtain what they need and want through creating, offering, and freely exchanging products and services of value with others.</a:t>
            </a:r>
          </a:p>
          <a:p>
            <a:pPr marL="0" indent="0" algn="just">
              <a:buNone/>
            </a:pPr>
            <a:endParaRPr lang="en-US" dirty="0"/>
          </a:p>
          <a:p>
            <a:r>
              <a:rPr lang="en-US" b="1" dirty="0"/>
              <a:t>Value</a:t>
            </a:r>
          </a:p>
          <a:p>
            <a:r>
              <a:rPr lang="en-US" b="1" dirty="0"/>
              <a:t>Perceived Value</a:t>
            </a:r>
            <a:endParaRPr lang="en-IN" b="1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Benefits</a:t>
            </a:r>
            <a:r>
              <a:rPr lang="en-US" dirty="0"/>
              <a:t> = Functional Benefits + Psychological Benefits (Status; Sense of Control, Accomplishment, Power)</a:t>
            </a:r>
          </a:p>
          <a:p>
            <a:r>
              <a:rPr lang="en-US" b="1" dirty="0"/>
              <a:t>Cost</a:t>
            </a:r>
            <a:r>
              <a:rPr lang="en-US" dirty="0"/>
              <a:t> = Monetary Cost + Non-monetary Cost (Time; Effort; Usage; Disposal)</a:t>
            </a:r>
          </a:p>
          <a:p>
            <a:r>
              <a:rPr lang="en-US" b="1" dirty="0"/>
              <a:t>Perceived Value </a:t>
            </a:r>
            <a:r>
              <a:rPr lang="en-US" dirty="0"/>
              <a:t>= Benefits – Cost</a:t>
            </a:r>
          </a:p>
          <a:p>
            <a:endParaRPr lang="en-US" dirty="0"/>
          </a:p>
          <a:p>
            <a:r>
              <a:rPr lang="en-US" b="1" dirty="0"/>
              <a:t>How to increase value offered to customer?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302CDC-1DB6-4C06-A4CD-3B8AE65A2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3A96FE5-7215-4348-B19A-1882752981A3}"/>
                  </a:ext>
                </a:extLst>
              </p14:cNvPr>
              <p14:cNvContentPartPr/>
              <p14:nvPr/>
            </p14:nvContentPartPr>
            <p14:xfrm>
              <a:off x="1103543" y="-187144"/>
              <a:ext cx="264600" cy="50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3A96FE5-7215-4348-B19A-1882752981A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94543" y="-196144"/>
                <a:ext cx="2822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07B0AC6-CFDC-4697-A4E7-0728FC4373F8}"/>
                  </a:ext>
                </a:extLst>
              </p14:cNvPr>
              <p14:cNvContentPartPr/>
              <p14:nvPr/>
            </p14:nvContentPartPr>
            <p14:xfrm>
              <a:off x="9051623" y="3025136"/>
              <a:ext cx="36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07B0AC6-CFDC-4697-A4E7-0728FC4373F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42623" y="30161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15AD424-8692-4912-A50C-F9B748FF104F}"/>
                  </a:ext>
                </a:extLst>
              </p14:cNvPr>
              <p14:cNvContentPartPr/>
              <p14:nvPr/>
            </p14:nvContentPartPr>
            <p14:xfrm>
              <a:off x="4091183" y="793496"/>
              <a:ext cx="11160" cy="763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15AD424-8692-4912-A50C-F9B748FF104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82183" y="784496"/>
                <a:ext cx="28800" cy="9396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2" descr="EPM Value Is Exclusively The Client's Definition">
            <a:extLst>
              <a:ext uri="{FF2B5EF4-FFF2-40B4-BE49-F238E27FC236}">
                <a16:creationId xmlns:a16="http://schemas.microsoft.com/office/drawing/2014/main" id="{23A7E610-7EA3-429A-B331-82BCA6986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351" y="4523538"/>
            <a:ext cx="218122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80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3764B-4213-4675-BB12-87ED52580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3532"/>
            <a:ext cx="9220200" cy="567093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Need</a:t>
            </a:r>
          </a:p>
          <a:p>
            <a:pPr marL="0" indent="0" algn="ctr">
              <a:buNone/>
            </a:pPr>
            <a:r>
              <a:rPr lang="en-US" dirty="0"/>
              <a:t>Basic human requirements such as air, food water. It includes psychological requirements. </a:t>
            </a:r>
          </a:p>
          <a:p>
            <a:pPr marL="0" indent="0" algn="ctr">
              <a:buNone/>
            </a:pPr>
            <a:r>
              <a:rPr lang="en-US" dirty="0"/>
              <a:t>Feeling deprived of these basic human requirements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Want </a:t>
            </a:r>
          </a:p>
          <a:p>
            <a:pPr marL="0" indent="0" algn="ctr">
              <a:buNone/>
            </a:pPr>
            <a:r>
              <a:rPr lang="en-US" dirty="0"/>
              <a:t>Specific need satisfiers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Demand</a:t>
            </a:r>
          </a:p>
          <a:p>
            <a:pPr marL="0" indent="0" algn="ctr">
              <a:buNone/>
            </a:pPr>
            <a:r>
              <a:rPr lang="en-US" dirty="0"/>
              <a:t>Want backed by ability to pay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302CDC-1DB6-4C06-A4CD-3B8AE65A2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3A96FE5-7215-4348-B19A-1882752981A3}"/>
                  </a:ext>
                </a:extLst>
              </p14:cNvPr>
              <p14:cNvContentPartPr/>
              <p14:nvPr/>
            </p14:nvContentPartPr>
            <p14:xfrm>
              <a:off x="1103543" y="-187144"/>
              <a:ext cx="264600" cy="50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3A96FE5-7215-4348-B19A-1882752981A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94543" y="-196144"/>
                <a:ext cx="2822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07B0AC6-CFDC-4697-A4E7-0728FC4373F8}"/>
                  </a:ext>
                </a:extLst>
              </p14:cNvPr>
              <p14:cNvContentPartPr/>
              <p14:nvPr/>
            </p14:nvContentPartPr>
            <p14:xfrm>
              <a:off x="9051623" y="3025136"/>
              <a:ext cx="36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07B0AC6-CFDC-4697-A4E7-0728FC4373F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42623" y="30161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15AD424-8692-4912-A50C-F9B748FF104F}"/>
                  </a:ext>
                </a:extLst>
              </p14:cNvPr>
              <p14:cNvContentPartPr/>
              <p14:nvPr/>
            </p14:nvContentPartPr>
            <p14:xfrm>
              <a:off x="4091183" y="793496"/>
              <a:ext cx="11160" cy="763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15AD424-8692-4912-A50C-F9B748FF104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82183" y="784496"/>
                <a:ext cx="28800" cy="9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673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2E6DC-B3D5-4A83-9A0A-85DD80D6C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7B757-1352-4D48-BCD5-45C47A805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Can we create a need?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78285-70C3-4415-A059-61763E8B4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03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3764B-4213-4675-BB12-87ED52580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3532"/>
            <a:ext cx="5257800" cy="567093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What decisions you take as a Marketer?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What is Marketed?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Goods; Services; Events; Experiences; Persons; Places; Properties; Organizations; Information; Ideas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302CDC-1DB6-4C06-A4CD-3B8AE65A2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3A96FE5-7215-4348-B19A-1882752981A3}"/>
                  </a:ext>
                </a:extLst>
              </p14:cNvPr>
              <p14:cNvContentPartPr/>
              <p14:nvPr/>
            </p14:nvContentPartPr>
            <p14:xfrm>
              <a:off x="1103543" y="-187144"/>
              <a:ext cx="264600" cy="50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3A96FE5-7215-4348-B19A-1882752981A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94543" y="-196144"/>
                <a:ext cx="2822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07B0AC6-CFDC-4697-A4E7-0728FC4373F8}"/>
                  </a:ext>
                </a:extLst>
              </p14:cNvPr>
              <p14:cNvContentPartPr/>
              <p14:nvPr/>
            </p14:nvContentPartPr>
            <p14:xfrm>
              <a:off x="9051623" y="3025136"/>
              <a:ext cx="36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07B0AC6-CFDC-4697-A4E7-0728FC4373F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42623" y="30161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15AD424-8692-4912-A50C-F9B748FF104F}"/>
                  </a:ext>
                </a:extLst>
              </p14:cNvPr>
              <p14:cNvContentPartPr/>
              <p14:nvPr/>
            </p14:nvContentPartPr>
            <p14:xfrm>
              <a:off x="4091183" y="793496"/>
              <a:ext cx="11160" cy="763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15AD424-8692-4912-A50C-F9B748FF104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82183" y="784496"/>
                <a:ext cx="28800" cy="9396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4Ps of Marketing – indiafreenotes">
            <a:extLst>
              <a:ext uri="{FF2B5EF4-FFF2-40B4-BE49-F238E27FC236}">
                <a16:creationId xmlns:a16="http://schemas.microsoft.com/office/drawing/2014/main" id="{2AD69798-08DB-4268-8B18-CD54A1CC0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317" y="908231"/>
            <a:ext cx="5974611" cy="446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12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7B757-1352-4D48-BCD5-45C47A805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032523"/>
            <a:ext cx="9957318" cy="49629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effectLst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dirty="0">
                <a:effectLst/>
                <a:ea typeface="Calibri" panose="020F0502020204030204" pitchFamily="34" charset="0"/>
              </a:rPr>
              <a:t>Customer is king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Customers doesn't know anything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Video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Stated Needs; Real Needs; Unstated Needs; Delight Needs; Secret Needs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Marketers should understand and find ways to satisfy customers needs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78285-70C3-4415-A059-61763E8B4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9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7B757-1352-4D48-BCD5-45C47A805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565" y="836580"/>
            <a:ext cx="5055636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>
              <a:effectLst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dirty="0">
                <a:effectLst/>
                <a:ea typeface="Calibri" panose="020F0502020204030204" pitchFamily="34" charset="0"/>
              </a:rPr>
              <a:t>STP</a:t>
            </a:r>
          </a:p>
          <a:p>
            <a:pPr marL="0" indent="0" algn="ctr">
              <a:buNone/>
            </a:pPr>
            <a:r>
              <a:rPr lang="en-US" dirty="0">
                <a:effectLst/>
                <a:ea typeface="Calibri" panose="020F0502020204030204" pitchFamily="34" charset="0"/>
              </a:rPr>
              <a:t>Segmentation; Targeting; </a:t>
            </a:r>
            <a:r>
              <a:rPr lang="en-US" dirty="0">
                <a:ea typeface="Calibri" panose="020F0502020204030204" pitchFamily="34" charset="0"/>
              </a:rPr>
              <a:t>Positioning</a:t>
            </a:r>
            <a:endParaRPr lang="en-US" dirty="0">
              <a:effectLst/>
              <a:ea typeface="Calibri" panose="020F0502020204030204" pitchFamily="34" charset="0"/>
            </a:endParaRP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STP and 4Ps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Environment (Broad vs Task)</a:t>
            </a:r>
          </a:p>
          <a:p>
            <a:pPr marL="0" indent="0" algn="ctr">
              <a:buNone/>
            </a:pPr>
            <a:r>
              <a:rPr lang="en-US" dirty="0"/>
              <a:t>Socio-cultural; Technological; Legal; Economic; Political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78285-70C3-4415-A059-61763E8B4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pic>
        <p:nvPicPr>
          <p:cNvPr id="3078" name="Picture 6" descr="Porter's Five Forces EXPLAINED with EXAMPLES | B2U">
            <a:extLst>
              <a:ext uri="{FF2B5EF4-FFF2-40B4-BE49-F238E27FC236}">
                <a16:creationId xmlns:a16="http://schemas.microsoft.com/office/drawing/2014/main" id="{AFF69520-224F-46CF-B90F-8EDF2CC3C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794" y="1775011"/>
            <a:ext cx="6158296" cy="324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17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7B757-1352-4D48-BCD5-45C47A805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600" b="1" u="sng" dirty="0">
                <a:ea typeface="Calibri" panose="020F0502020204030204" pitchFamily="34" charset="0"/>
              </a:rPr>
              <a:t>Marketing Myopia</a:t>
            </a:r>
            <a:endParaRPr lang="en-US" sz="3600" b="1" u="sng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78285-70C3-4415-A059-61763E8B4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58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2FCC0-1C56-4699-B42A-0C1836F0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9CBDA-1FDF-4C9A-B468-3DC9AC7BB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0301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03197-2305-4349-AAED-933F8C412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93330"/>
            <a:ext cx="9720072" cy="71173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What happened to these companies?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F7860-7CB7-4641-B893-B4253EB52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1AE50-F52E-42C6-A14A-46E7A571FCA8}" type="slidenum">
              <a:rPr lang="en-IN" smtClean="0"/>
              <a:t>12</a:t>
            </a:fld>
            <a:endParaRPr lang="en-IN"/>
          </a:p>
        </p:txBody>
      </p:sp>
      <p:pic>
        <p:nvPicPr>
          <p:cNvPr id="1028" name="Picture 4" descr="Kodak - Wikipedia">
            <a:extLst>
              <a:ext uri="{FF2B5EF4-FFF2-40B4-BE49-F238E27FC236}">
                <a16:creationId xmlns:a16="http://schemas.microsoft.com/office/drawing/2014/main" id="{74E71E50-74C5-4F11-87ED-7EE361CAF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670" y="3763153"/>
            <a:ext cx="1791478" cy="155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kia logo and symbol, meaning, history, PNG">
            <a:extLst>
              <a:ext uri="{FF2B5EF4-FFF2-40B4-BE49-F238E27FC236}">
                <a16:creationId xmlns:a16="http://schemas.microsoft.com/office/drawing/2014/main" id="{84637908-C531-420B-8247-F8EB2425B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904" y="1384138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lackberry Logo">
            <a:extLst>
              <a:ext uri="{FF2B5EF4-FFF2-40B4-BE49-F238E27FC236}">
                <a16:creationId xmlns:a16="http://schemas.microsoft.com/office/drawing/2014/main" id="{CEE9634E-6B38-434B-B041-C84B51462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369" y="1384138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Download Digital Media Assets | Telangana Rashtra Samithi">
            <a:extLst>
              <a:ext uri="{FF2B5EF4-FFF2-40B4-BE49-F238E27FC236}">
                <a16:creationId xmlns:a16="http://schemas.microsoft.com/office/drawing/2014/main" id="{C7CAEFD0-5F20-428A-9AD6-D3B42222D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842" y="3626012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B5E00-DF9D-4477-9BFB-449779BF28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6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CB332-07F4-48EC-A8E0-63DC88C0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835"/>
            <a:ext cx="10515600" cy="614589"/>
          </a:xfrm>
        </p:spPr>
        <p:txBody>
          <a:bodyPr>
            <a:normAutofit fontScale="90000"/>
          </a:bodyPr>
          <a:lstStyle/>
          <a:p>
            <a:r>
              <a:rPr lang="en-US" dirty="0"/>
              <a:t>Marketing Myopia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80B40-DAA9-41E1-A0E6-DAE4FE4B0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5698" y="951722"/>
            <a:ext cx="10318102" cy="5495731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r>
              <a:rPr lang="en-US" sz="2000" dirty="0"/>
              <a:t>What it means</a:t>
            </a:r>
            <a:r>
              <a:rPr lang="en-US" sz="1800" dirty="0"/>
              <a:t>?</a:t>
            </a:r>
          </a:p>
          <a:p>
            <a:pPr>
              <a:lnSpc>
                <a:spcPct val="50000"/>
              </a:lnSpc>
              <a:buFontTx/>
              <a:buChar char="-"/>
            </a:pPr>
            <a:r>
              <a:rPr lang="en-US" sz="1800" dirty="0"/>
              <a:t>short-sighted and inward looking</a:t>
            </a:r>
          </a:p>
          <a:p>
            <a:pPr>
              <a:lnSpc>
                <a:spcPct val="50000"/>
              </a:lnSpc>
              <a:buFontTx/>
              <a:buChar char="-"/>
            </a:pPr>
            <a:r>
              <a:rPr lang="en-US" sz="1800" dirty="0"/>
              <a:t>focuses on fulfillment of immediate needs of the company rather than focusing on marketing from consumers’ point of view</a:t>
            </a:r>
          </a:p>
          <a:p>
            <a:pPr marL="0" indent="0">
              <a:lnSpc>
                <a:spcPct val="50000"/>
              </a:lnSpc>
              <a:buNone/>
            </a:pPr>
            <a:endParaRPr lang="en-US" sz="1600" dirty="0"/>
          </a:p>
          <a:p>
            <a:pPr marL="0" indent="0">
              <a:lnSpc>
                <a:spcPct val="50000"/>
              </a:lnSpc>
              <a:buNone/>
            </a:pPr>
            <a:r>
              <a:rPr lang="en-US" sz="2000" dirty="0"/>
              <a:t>Myths which aggravates Marketing Myopia</a:t>
            </a:r>
          </a:p>
          <a:p>
            <a:pPr>
              <a:lnSpc>
                <a:spcPct val="50000"/>
              </a:lnSpc>
              <a:buFontTx/>
              <a:buChar char="-"/>
            </a:pPr>
            <a:r>
              <a:rPr lang="en-US" sz="1600" dirty="0"/>
              <a:t>Expanding Population </a:t>
            </a:r>
          </a:p>
          <a:p>
            <a:pPr lvl="1">
              <a:lnSpc>
                <a:spcPct val="50000"/>
              </a:lnSpc>
              <a:buFontTx/>
              <a:buChar char="-"/>
            </a:pPr>
            <a:r>
              <a:rPr lang="en-US" sz="1200" dirty="0"/>
              <a:t>(Automatically expanding markets curbs imaginative thinking; Expanding the distribution channels; Focus on increasing efficiency of products rather than increasing their value to customers,)</a:t>
            </a:r>
          </a:p>
          <a:p>
            <a:pPr>
              <a:lnSpc>
                <a:spcPct val="50000"/>
              </a:lnSpc>
              <a:buFontTx/>
              <a:buChar char="-"/>
            </a:pPr>
            <a:r>
              <a:rPr lang="en-US" sz="1600" dirty="0"/>
              <a:t>No Substitute </a:t>
            </a:r>
          </a:p>
          <a:p>
            <a:pPr lvl="1">
              <a:lnSpc>
                <a:spcPct val="50000"/>
              </a:lnSpc>
              <a:buFontTx/>
              <a:buChar char="-"/>
            </a:pPr>
            <a:r>
              <a:rPr lang="en-US" sz="1200" dirty="0"/>
              <a:t>(Mobiles)</a:t>
            </a:r>
          </a:p>
          <a:p>
            <a:pPr>
              <a:lnSpc>
                <a:spcPct val="50000"/>
              </a:lnSpc>
              <a:buFontTx/>
              <a:buChar char="-"/>
            </a:pPr>
            <a:r>
              <a:rPr lang="en-US" sz="1600" dirty="0"/>
              <a:t>Mass Production </a:t>
            </a:r>
          </a:p>
          <a:p>
            <a:pPr lvl="1">
              <a:lnSpc>
                <a:spcPct val="50000"/>
              </a:lnSpc>
              <a:buFontTx/>
              <a:buChar char="-"/>
            </a:pPr>
            <a:r>
              <a:rPr lang="en-US" sz="1200" dirty="0"/>
              <a:t>(Focus shifts to selling; Finding more uses for its product vs Customer focus)</a:t>
            </a:r>
          </a:p>
          <a:p>
            <a:pPr>
              <a:lnSpc>
                <a:spcPct val="50000"/>
              </a:lnSpc>
              <a:buFontTx/>
              <a:buChar char="-"/>
            </a:pPr>
            <a:r>
              <a:rPr lang="en-US" sz="1600" dirty="0"/>
              <a:t>Focus on R&amp;D </a:t>
            </a:r>
          </a:p>
          <a:p>
            <a:pPr lvl="1">
              <a:lnSpc>
                <a:spcPct val="50000"/>
              </a:lnSpc>
              <a:buFontTx/>
              <a:buChar char="-"/>
            </a:pPr>
            <a:r>
              <a:rPr lang="en-US" sz="1200" dirty="0"/>
              <a:t>(Superior products will sell itself, Don’t organize your companies around breakthrough innovations, R&amp;D to focus on customer)</a:t>
            </a:r>
          </a:p>
          <a:p>
            <a:pPr marL="0" indent="0">
              <a:lnSpc>
                <a:spcPct val="50000"/>
              </a:lnSpc>
              <a:buNone/>
            </a:pPr>
            <a:endParaRPr lang="en-US" sz="1600" dirty="0"/>
          </a:p>
          <a:p>
            <a:pPr marL="0" indent="0">
              <a:lnSpc>
                <a:spcPct val="50000"/>
              </a:lnSpc>
              <a:buNone/>
            </a:pPr>
            <a:r>
              <a:rPr lang="en-US" sz="2000" dirty="0"/>
              <a:t>Problem with Marketing Myopia</a:t>
            </a:r>
          </a:p>
          <a:p>
            <a:pPr>
              <a:lnSpc>
                <a:spcPct val="50000"/>
              </a:lnSpc>
              <a:buFontTx/>
              <a:buChar char="-"/>
            </a:pPr>
            <a:r>
              <a:rPr lang="en-US" sz="1600" dirty="0"/>
              <a:t>Way we define our business</a:t>
            </a:r>
          </a:p>
          <a:p>
            <a:pPr>
              <a:lnSpc>
                <a:spcPct val="50000"/>
              </a:lnSpc>
              <a:buFontTx/>
              <a:buChar char="-"/>
            </a:pPr>
            <a:r>
              <a:rPr lang="en-US" sz="1600" dirty="0"/>
              <a:t>Way we define our customers</a:t>
            </a:r>
          </a:p>
          <a:p>
            <a:pPr>
              <a:lnSpc>
                <a:spcPct val="50000"/>
              </a:lnSpc>
              <a:buFontTx/>
              <a:buChar char="-"/>
            </a:pPr>
            <a:r>
              <a:rPr lang="en-US" sz="1600" dirty="0"/>
              <a:t>Way we identify our competitors</a:t>
            </a:r>
          </a:p>
          <a:p>
            <a:pPr marL="0" indent="0">
              <a:buNone/>
            </a:pPr>
            <a:r>
              <a:rPr lang="en-US" sz="2800" dirty="0"/>
              <a:t>Is oil industry in India suffering from Marketing Myopia?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DD133-E232-4960-ACAA-C9FE6D0B8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1AE50-F52E-42C6-A14A-46E7A571FCA8}" type="slidenum">
              <a:rPr lang="en-IN" smtClean="0"/>
              <a:t>13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A9381A-62F1-4F59-A818-B0FDCABD4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8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4CAC2-AA8E-467F-B802-62D275848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951"/>
            <a:ext cx="10515600" cy="1110343"/>
          </a:xfrm>
        </p:spPr>
        <p:txBody>
          <a:bodyPr>
            <a:normAutofit fontScale="90000"/>
          </a:bodyPr>
          <a:lstStyle/>
          <a:p>
            <a:r>
              <a:rPr lang="en-US" dirty="0"/>
              <a:t>Had Oil industry suffered from Marketing Myopia?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ED299-1CE3-43EE-8825-4C20921E5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531" y="1278294"/>
            <a:ext cx="11178073" cy="5281126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dirty="0">
                <a:solidFill>
                  <a:srgbClr val="FF0000"/>
                </a:solidFill>
              </a:rPr>
              <a:t>Crude Oil as a Patent Medicine (</a:t>
            </a:r>
            <a:r>
              <a:rPr lang="en-US" dirty="0" err="1">
                <a:solidFill>
                  <a:srgbClr val="FF0000"/>
                </a:solidFill>
              </a:rPr>
              <a:t>Smauel</a:t>
            </a:r>
            <a:r>
              <a:rPr lang="en-US" dirty="0">
                <a:solidFill>
                  <a:srgbClr val="FF0000"/>
                </a:solidFill>
              </a:rPr>
              <a:t> Kier in 1852)</a:t>
            </a:r>
          </a:p>
          <a:p>
            <a:pPr algn="just"/>
            <a:r>
              <a:rPr lang="en-US" dirty="0">
                <a:solidFill>
                  <a:srgbClr val="00B050"/>
                </a:solidFill>
              </a:rPr>
              <a:t>Oil in Kerosene Lamps</a:t>
            </a:r>
          </a:p>
          <a:p>
            <a:pPr algn="r"/>
            <a:r>
              <a:rPr lang="en-US" dirty="0">
                <a:solidFill>
                  <a:srgbClr val="FF0000"/>
                </a:solidFill>
              </a:rPr>
              <a:t>Invention of light bulb</a:t>
            </a:r>
          </a:p>
          <a:p>
            <a:r>
              <a:rPr lang="en-US" dirty="0">
                <a:solidFill>
                  <a:srgbClr val="00B050"/>
                </a:solidFill>
              </a:rPr>
              <a:t>Kerosene in space heaters</a:t>
            </a:r>
          </a:p>
          <a:p>
            <a:pPr algn="r"/>
            <a:r>
              <a:rPr lang="en-US" dirty="0">
                <a:solidFill>
                  <a:srgbClr val="FF0000"/>
                </a:solidFill>
              </a:rPr>
              <a:t>Coal-burning Domestic central-heating</a:t>
            </a:r>
          </a:p>
          <a:p>
            <a:r>
              <a:rPr lang="en-US" dirty="0">
                <a:solidFill>
                  <a:srgbClr val="00B050"/>
                </a:solidFill>
              </a:rPr>
              <a:t>Internal combustion engine</a:t>
            </a:r>
          </a:p>
          <a:p>
            <a:pPr algn="r"/>
            <a:r>
              <a:rPr lang="en-US" dirty="0">
                <a:solidFill>
                  <a:srgbClr val="FF0000"/>
                </a:solidFill>
              </a:rPr>
              <a:t>By 1920’s there was a slowdown</a:t>
            </a:r>
          </a:p>
          <a:p>
            <a:r>
              <a:rPr lang="en-US" dirty="0">
                <a:solidFill>
                  <a:srgbClr val="00B050"/>
                </a:solidFill>
              </a:rPr>
              <a:t>Central Oil heater</a:t>
            </a:r>
          </a:p>
          <a:p>
            <a:pPr algn="r"/>
            <a:r>
              <a:rPr lang="en-US" dirty="0">
                <a:solidFill>
                  <a:srgbClr val="FF0000"/>
                </a:solidFill>
              </a:rPr>
              <a:t>Demand stabilized again</a:t>
            </a:r>
          </a:p>
          <a:p>
            <a:r>
              <a:rPr lang="en-US" dirty="0">
                <a:solidFill>
                  <a:srgbClr val="00B050"/>
                </a:solidFill>
              </a:rPr>
              <a:t>Wartime demand for Aviation fuel</a:t>
            </a:r>
          </a:p>
          <a:p>
            <a:r>
              <a:rPr lang="en-US" dirty="0">
                <a:solidFill>
                  <a:srgbClr val="00B050"/>
                </a:solidFill>
              </a:rPr>
              <a:t>Expansion of civil aviation, demand for cars and trucks</a:t>
            </a:r>
          </a:p>
          <a:p>
            <a:pPr algn="r"/>
            <a:r>
              <a:rPr lang="en-US" dirty="0">
                <a:solidFill>
                  <a:srgbClr val="FF0000"/>
                </a:solidFill>
              </a:rPr>
              <a:t>Use of natural gas for heating</a:t>
            </a:r>
          </a:p>
          <a:p>
            <a:pPr algn="r"/>
            <a:r>
              <a:rPr lang="en-US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https://www.youtube.com/watch?v=hw8FfogTUhU</a:t>
            </a:r>
            <a:endParaRPr lang="en-US" dirty="0">
              <a:solidFill>
                <a:srgbClr val="00B0F0"/>
              </a:solidFill>
            </a:endParaRPr>
          </a:p>
          <a:p>
            <a:pPr algn="r"/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F7F43D-C9F7-40AD-B018-35C8E399D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1AE50-F52E-42C6-A14A-46E7A571FCA8}" type="slidenum">
              <a:rPr lang="en-IN" smtClean="0"/>
              <a:t>14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82036C-FBEE-4D4B-B4C8-BE7893D3C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37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60929-D37C-4988-A41C-D3C1FDAB4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Happening Around Us?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767CE-AA16-4E1F-883B-B22BFC845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75453"/>
            <a:ext cx="4863488" cy="46746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Hydrogen Powered All-Electric Cars</a:t>
            </a:r>
          </a:p>
          <a:p>
            <a:pPr lvl="1"/>
            <a:r>
              <a:rPr lang="en-US" dirty="0"/>
              <a:t>Toyota, Hyundai and Honda are leading this change</a:t>
            </a:r>
          </a:p>
          <a:p>
            <a:pPr lvl="1"/>
            <a:r>
              <a:rPr lang="en-US" dirty="0"/>
              <a:t>In 2018, 65 filling stations in California</a:t>
            </a:r>
          </a:p>
          <a:p>
            <a:pPr lvl="1"/>
            <a:r>
              <a:rPr lang="en-US" dirty="0"/>
              <a:t>Japan plans to have 40000 fuel cell vehicles and 160 hydrogen stations</a:t>
            </a:r>
          </a:p>
          <a:p>
            <a:r>
              <a:rPr lang="en-US" dirty="0" err="1"/>
              <a:t>Heliogen</a:t>
            </a:r>
            <a:endParaRPr lang="en-US" dirty="0"/>
          </a:p>
          <a:p>
            <a:pPr lvl="1"/>
            <a:r>
              <a:rPr lang="en-IN" dirty="0"/>
              <a:t>cutting-edge solar technology</a:t>
            </a:r>
          </a:p>
          <a:p>
            <a:pPr lvl="1"/>
            <a:r>
              <a:rPr lang="en-IN" dirty="0"/>
              <a:t>creates immense heat, exceeding 1,000 degrees Celsius (1,832 Fahrenheit)</a:t>
            </a:r>
          </a:p>
          <a:p>
            <a:pPr lvl="1"/>
            <a:r>
              <a:rPr lang="en-US" dirty="0"/>
              <a:t>replace traditional fuels such as coal, gas and oil in the production of materials such as cement, steel and petrochemicals</a:t>
            </a:r>
          </a:p>
          <a:p>
            <a:pPr lvl="1"/>
            <a:r>
              <a:rPr lang="en-US" dirty="0"/>
              <a:t>on track to ultimately produce temperatures up to 1,500 degrees Celsius, hot enough to split carbon dioxide and water to make hydrogen and other fossil-free fuels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EE23CA-85A1-4774-A6A8-35D8C2E0C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1AE50-F52E-42C6-A14A-46E7A571FCA8}" type="slidenum">
              <a:rPr lang="en-IN" smtClean="0"/>
              <a:t>15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5BE68E-CEA7-4322-8EE1-26FF9B850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5A268B-71EF-4E1D-8D38-4548AF7C0661}"/>
              </a:ext>
            </a:extLst>
          </p:cNvPr>
          <p:cNvSpPr txBox="1">
            <a:spLocks/>
          </p:cNvSpPr>
          <p:nvPr/>
        </p:nvSpPr>
        <p:spPr>
          <a:xfrm>
            <a:off x="6456784" y="1875453"/>
            <a:ext cx="5354216" cy="4433907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Breakthrough Energy Ventures</a:t>
            </a:r>
          </a:p>
          <a:p>
            <a:pPr lvl="1"/>
            <a:r>
              <a:rPr lang="en-US" dirty="0"/>
              <a:t>Producing Biofuels with microbes</a:t>
            </a:r>
          </a:p>
          <a:p>
            <a:pPr lvl="1"/>
            <a:r>
              <a:rPr lang="en-US" dirty="0"/>
              <a:t>Travelling Wave Reactors- Using the depleted uranium</a:t>
            </a:r>
          </a:p>
          <a:p>
            <a:pPr lvl="1"/>
            <a:r>
              <a:rPr lang="en-US" dirty="0"/>
              <a:t>Bill Gates; Jeff Bezos; Richard Branson; Jack Ma</a:t>
            </a:r>
          </a:p>
          <a:p>
            <a:pPr marL="0" indent="0">
              <a:buNone/>
            </a:pPr>
            <a:r>
              <a:rPr lang="en-US" dirty="0" err="1"/>
              <a:t>Ineos</a:t>
            </a:r>
            <a:r>
              <a:rPr lang="en-US" dirty="0"/>
              <a:t> Group (Ratcliffe)</a:t>
            </a:r>
          </a:p>
          <a:p>
            <a:pPr lvl="1"/>
            <a:r>
              <a:rPr lang="en-US" dirty="0"/>
              <a:t>Tie up with Hyundai to supply hydrogen</a:t>
            </a:r>
          </a:p>
          <a:p>
            <a:pPr lvl="1"/>
            <a:r>
              <a:rPr lang="en-US" dirty="0"/>
              <a:t>Plans to launch a SUV similar to Land Rover Defender</a:t>
            </a:r>
          </a:p>
          <a:p>
            <a:pPr lvl="1"/>
            <a:endParaRPr lang="en-US" dirty="0"/>
          </a:p>
          <a:p>
            <a:pPr marL="128016" lvl="1" indent="0">
              <a:buNone/>
            </a:pPr>
            <a:r>
              <a:rPr lang="en-IN" dirty="0">
                <a:hlinkClick r:id="rId3"/>
              </a:rPr>
              <a:t>https://www.youtube.com/watch?v=YeiFMirdToA</a:t>
            </a:r>
            <a:endParaRPr lang="en-US" dirty="0"/>
          </a:p>
          <a:p>
            <a:pPr marL="128016" lvl="1" indent="0">
              <a:buNone/>
            </a:pPr>
            <a:endParaRPr lang="en-IN" dirty="0"/>
          </a:p>
          <a:p>
            <a:pPr marL="128016" lvl="1" indent="0">
              <a:buNone/>
            </a:pPr>
            <a:endParaRPr lang="en-IN" dirty="0"/>
          </a:p>
          <a:p>
            <a:pPr marL="128016" lvl="1" indent="0">
              <a:buNone/>
            </a:pPr>
            <a:r>
              <a:rPr lang="en-IN" dirty="0"/>
              <a:t>Which other industries are going to change in future?</a:t>
            </a:r>
          </a:p>
        </p:txBody>
      </p:sp>
    </p:spTree>
    <p:extLst>
      <p:ext uri="{BB962C8B-B14F-4D97-AF65-F5344CB8AC3E}">
        <p14:creationId xmlns:p14="http://schemas.microsoft.com/office/powerpoint/2010/main" val="243149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4DABD-0CE5-44FA-A683-9570EBA0B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145219"/>
            <a:ext cx="9720073" cy="516414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Birkin Bags</a:t>
            </a:r>
          </a:p>
          <a:p>
            <a:pPr lvl="1"/>
            <a:r>
              <a:rPr lang="en-US" u="sng" dirty="0">
                <a:hlinkClick r:id="rId2"/>
              </a:rPr>
              <a:t>https://www.cnbc.com/video/2019/09/24/birkin-bag-collectors-pay-thousands-for-one-bag.html?__source=sharebar|email&amp;par=sharebar</a:t>
            </a:r>
            <a:r>
              <a:rPr lang="en-US" dirty="0"/>
              <a:t> </a:t>
            </a:r>
            <a:endParaRPr lang="en-GB" dirty="0"/>
          </a:p>
          <a:p>
            <a:pPr lvl="1"/>
            <a:r>
              <a:rPr lang="en-US" dirty="0"/>
              <a:t>How is this video related to Marketing Myopia?</a:t>
            </a:r>
          </a:p>
          <a:p>
            <a:endParaRPr lang="en-US" dirty="0"/>
          </a:p>
          <a:p>
            <a:r>
              <a:rPr lang="en-US" dirty="0"/>
              <a:t>New Marketing Myopia (Smith and </a:t>
            </a:r>
            <a:r>
              <a:rPr lang="en-US" dirty="0" err="1"/>
              <a:t>Drumwright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Business Orientation</a:t>
            </a:r>
          </a:p>
          <a:p>
            <a:pPr lvl="1"/>
            <a:r>
              <a:rPr lang="en-US" dirty="0"/>
              <a:t>Production Concept</a:t>
            </a:r>
          </a:p>
          <a:p>
            <a:pPr lvl="1"/>
            <a:r>
              <a:rPr lang="en-US" dirty="0"/>
              <a:t>Product Concept</a:t>
            </a:r>
          </a:p>
          <a:p>
            <a:pPr lvl="1"/>
            <a:r>
              <a:rPr lang="en-US" dirty="0"/>
              <a:t>Selling Concept</a:t>
            </a:r>
          </a:p>
          <a:p>
            <a:pPr lvl="1"/>
            <a:r>
              <a:rPr lang="en-US" dirty="0"/>
              <a:t>Marketing Concept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would you define the business of a shirt button maker without being Myopic?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3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7B757-1352-4D48-BCD5-45C47A805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78285-70C3-4415-A059-61763E8B4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C2D62F-F1F5-469B-A154-BBC242517236}"/>
              </a:ext>
            </a:extLst>
          </p:cNvPr>
          <p:cNvSpPr txBox="1"/>
          <p:nvPr/>
        </p:nvSpPr>
        <p:spPr>
          <a:xfrm>
            <a:off x="3151377" y="2896267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>
                <a:solidFill>
                  <a:prstClr val="black"/>
                </a:solidFill>
                <a:latin typeface="Calibri" panose="020F0502020204030204"/>
              </a:rPr>
              <a:t>Ending the War Between Sales and Marketing 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2899609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8A1A4-B12B-4B27-AF0C-5E75522ED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Sales vs marketing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15864-F3AE-469B-9913-BB64265EF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4865684" cy="4023360"/>
          </a:xfrm>
        </p:spPr>
        <p:txBody>
          <a:bodyPr/>
          <a:lstStyle/>
          <a:p>
            <a:r>
              <a:rPr lang="en-IN" b="1" dirty="0"/>
              <a:t>Sales</a:t>
            </a:r>
          </a:p>
          <a:p>
            <a:r>
              <a:rPr lang="en-IN" dirty="0"/>
              <a:t>- Poor Execution of plans</a:t>
            </a:r>
          </a:p>
          <a:p>
            <a:r>
              <a:rPr lang="en-IN" dirty="0"/>
              <a:t>- Too much focus on individual customers</a:t>
            </a:r>
          </a:p>
          <a:p>
            <a:r>
              <a:rPr lang="en-IN" dirty="0"/>
              <a:t>- Lack of focus on overall market and future prospects</a:t>
            </a:r>
          </a:p>
          <a:p>
            <a:r>
              <a:rPr lang="en-IN" dirty="0"/>
              <a:t>- Fulfilling demand but not creating it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9AADBA2-D8C6-447E-9DE4-92FB37B916EA}"/>
              </a:ext>
            </a:extLst>
          </p:cNvPr>
          <p:cNvSpPr txBox="1">
            <a:spLocks/>
          </p:cNvSpPr>
          <p:nvPr/>
        </p:nvSpPr>
        <p:spPr>
          <a:xfrm>
            <a:off x="6096000" y="2084832"/>
            <a:ext cx="4865684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b="1" dirty="0"/>
              <a:t>Marketing</a:t>
            </a:r>
          </a:p>
          <a:p>
            <a:pPr>
              <a:buFontTx/>
              <a:buChar char="-"/>
            </a:pPr>
            <a:r>
              <a:rPr lang="en-IN" dirty="0"/>
              <a:t>Setting price too high</a:t>
            </a:r>
          </a:p>
          <a:p>
            <a:pPr>
              <a:buFontTx/>
              <a:buChar char="-"/>
            </a:pPr>
            <a:r>
              <a:rPr lang="en-IN" dirty="0"/>
              <a:t>Marketing budget for more salesforce</a:t>
            </a:r>
          </a:p>
          <a:p>
            <a:pPr>
              <a:buFontTx/>
              <a:buChar char="-"/>
            </a:pPr>
            <a:r>
              <a:rPr lang="en-IN" dirty="0"/>
              <a:t>Out of touch with customers</a:t>
            </a:r>
          </a:p>
          <a:p>
            <a:pPr>
              <a:buFontTx/>
              <a:buChar char="-"/>
            </a:pPr>
            <a:r>
              <a:rPr lang="en-IN" dirty="0"/>
              <a:t>Advertising effectiveness is questionable</a:t>
            </a:r>
          </a:p>
          <a:p>
            <a:pPr>
              <a:buFontTx/>
              <a:buChar char="-"/>
            </a:pPr>
            <a:r>
              <a:rPr lang="en-IN" dirty="0"/>
              <a:t>Wrong timing of product launch</a:t>
            </a:r>
          </a:p>
          <a:p>
            <a:pPr>
              <a:buFontTx/>
              <a:buChar char="-"/>
            </a:pPr>
            <a:r>
              <a:rPr lang="en-IN" dirty="0"/>
              <a:t>Lack of features in products</a:t>
            </a:r>
          </a:p>
        </p:txBody>
      </p:sp>
    </p:spTree>
    <p:extLst>
      <p:ext uri="{BB962C8B-B14F-4D97-AF65-F5344CB8AC3E}">
        <p14:creationId xmlns:p14="http://schemas.microsoft.com/office/powerpoint/2010/main" val="378708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CAB9-3C9C-422C-B65C-749DBE1B5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of Sales and Marketing as per PLC</a:t>
            </a:r>
            <a:endParaRPr lang="en-GB" dirty="0"/>
          </a:p>
        </p:txBody>
      </p:sp>
      <p:pic>
        <p:nvPicPr>
          <p:cNvPr id="1026" name="Picture 2" descr="Explained Product life cycle Stages [with Examples]">
            <a:extLst>
              <a:ext uri="{FF2B5EF4-FFF2-40B4-BE49-F238E27FC236}">
                <a16:creationId xmlns:a16="http://schemas.microsoft.com/office/drawing/2014/main" id="{883F0383-ADBA-4C02-B624-56FA80BA8C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697" y="2286000"/>
            <a:ext cx="7290744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632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CB77B-B68C-42E8-808D-91FFC6657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0A9375-7A17-4C8D-B6E8-F1E69D4C9B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7588" y="1335024"/>
            <a:ext cx="6074048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58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3211C-BDEA-44BA-BA55-CA1EC10A7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334204"/>
            <a:ext cx="9720072" cy="786384"/>
          </a:xfrm>
        </p:spPr>
        <p:txBody>
          <a:bodyPr/>
          <a:lstStyle/>
          <a:p>
            <a:r>
              <a:rPr lang="en-US" dirty="0"/>
              <a:t>Do you need more interconnections?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14AB28-BD01-4D60-8285-DFF97B0F64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6647" y="1416425"/>
            <a:ext cx="6678706" cy="490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06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27268-3227-4FAB-B549-F5AC28AF8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83C18-D989-4AA7-923A-E19125CB0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A70A00-02FB-4228-8607-C5F359296E23}"/>
              </a:ext>
            </a:extLst>
          </p:cNvPr>
          <p:cNvSpPr txBox="1">
            <a:spLocks/>
          </p:cNvSpPr>
          <p:nvPr/>
        </p:nvSpPr>
        <p:spPr>
          <a:xfrm>
            <a:off x="1024128" y="585216"/>
            <a:ext cx="9720072" cy="867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Relationship between sales and marketing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2283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5027D-BDF9-4D32-A10D-3C50B8C3B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Buying Funnel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4B7311B-C64D-4755-B9DC-336256905E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0890" y="2286000"/>
            <a:ext cx="4206358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22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145D4-92A1-4442-BCF9-0090A7697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3630706"/>
            <a:ext cx="9720073" cy="2678653"/>
          </a:xfrm>
        </p:spPr>
        <p:txBody>
          <a:bodyPr/>
          <a:lstStyle/>
          <a:p>
            <a:r>
              <a:rPr lang="en-US" dirty="0"/>
              <a:t>Identifying Value</a:t>
            </a:r>
          </a:p>
          <a:p>
            <a:r>
              <a:rPr lang="en-US" dirty="0"/>
              <a:t>Creating Value</a:t>
            </a:r>
          </a:p>
          <a:p>
            <a:r>
              <a:rPr lang="en-US" dirty="0"/>
              <a:t>Communicating Value</a:t>
            </a:r>
          </a:p>
          <a:p>
            <a:r>
              <a:rPr lang="en-US" dirty="0"/>
              <a:t>Delivering Value</a:t>
            </a:r>
            <a:endParaRPr lang="en-GB" dirty="0"/>
          </a:p>
        </p:txBody>
      </p:sp>
      <p:pic>
        <p:nvPicPr>
          <p:cNvPr id="2050" name="Picture 2" descr="What is Promotion Mix? Meaning, Definition &amp; Elements - ElectricalWorkbook">
            <a:extLst>
              <a:ext uri="{FF2B5EF4-FFF2-40B4-BE49-F238E27FC236}">
                <a16:creationId xmlns:a16="http://schemas.microsoft.com/office/drawing/2014/main" id="{231A6770-3F3E-4670-9970-77D8CBEEB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716" y="3429000"/>
            <a:ext cx="222885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arketing Mix - Definition, 4 P, 7 P of Marketing, Example, Elements">
            <a:extLst>
              <a:ext uri="{FF2B5EF4-FFF2-40B4-BE49-F238E27FC236}">
                <a16:creationId xmlns:a16="http://schemas.microsoft.com/office/drawing/2014/main" id="{73965EDF-9442-42AF-88E6-8F432E3EE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333" y="727935"/>
            <a:ext cx="2681333" cy="2499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0AE5D11-F620-449C-B21E-B5FFD220D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12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DB9F7-F423-4B09-8C44-1BEABEEE4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599" y="2286000"/>
            <a:ext cx="9720072" cy="1499616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92D0E-F2F0-4F09-95C1-00DD22574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333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3C168-F2DD-4416-83A9-A5D2F663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DCAFD-2F44-46C5-A1A6-7FC1F0D4B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6222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8487</TotalTime>
  <Words>825</Words>
  <Application>Microsoft Office PowerPoint</Application>
  <PresentationFormat>Widescreen</PresentationFormat>
  <Paragraphs>185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Calibri</vt:lpstr>
      <vt:lpstr>Tw Cen MT</vt:lpstr>
      <vt:lpstr>Tw Cen MT Condensed</vt:lpstr>
      <vt:lpstr>Wingdings 3</vt:lpstr>
      <vt:lpstr>Integral</vt:lpstr>
      <vt:lpstr>Sales and Marketing Fundamentals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happened to these companies?</vt:lpstr>
      <vt:lpstr>Marketing Myopia</vt:lpstr>
      <vt:lpstr>Had Oil industry suffered from Marketing Myopia?</vt:lpstr>
      <vt:lpstr>What’s Happening Around Us?</vt:lpstr>
      <vt:lpstr>PowerPoint Presentation</vt:lpstr>
      <vt:lpstr>PowerPoint Presentation</vt:lpstr>
      <vt:lpstr>Sales vs marketing</vt:lpstr>
      <vt:lpstr>Roles of Sales and Marketing as per PLC</vt:lpstr>
      <vt:lpstr>PowerPoint Presentation</vt:lpstr>
      <vt:lpstr>Do you need more interconnections?</vt:lpstr>
      <vt:lpstr>PowerPoint Presentation</vt:lpstr>
      <vt:lpstr>Buying Funnel</vt:lpstr>
      <vt:lpstr>PowerPoint Presentation</vt:lpstr>
      <vt:lpstr>Thank you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world of Marketing</dc:title>
  <dc:creator>Gurbir Singh</dc:creator>
  <cp:lastModifiedBy>IIMASR</cp:lastModifiedBy>
  <cp:revision>110</cp:revision>
  <dcterms:created xsi:type="dcterms:W3CDTF">2020-08-01T05:18:34Z</dcterms:created>
  <dcterms:modified xsi:type="dcterms:W3CDTF">2023-03-25T05:21:10Z</dcterms:modified>
</cp:coreProperties>
</file>