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5"/>
  </p:notesMasterIdLst>
  <p:sldIdLst>
    <p:sldId id="256" r:id="rId2"/>
    <p:sldId id="262" r:id="rId3"/>
    <p:sldId id="1020" r:id="rId4"/>
    <p:sldId id="257" r:id="rId5"/>
    <p:sldId id="549" r:id="rId6"/>
    <p:sldId id="598" r:id="rId7"/>
    <p:sldId id="599" r:id="rId8"/>
    <p:sldId id="600" r:id="rId9"/>
    <p:sldId id="603" r:id="rId10"/>
    <p:sldId id="601" r:id="rId11"/>
    <p:sldId id="602" r:id="rId12"/>
    <p:sldId id="604" r:id="rId13"/>
    <p:sldId id="605" r:id="rId14"/>
    <p:sldId id="1130" r:id="rId15"/>
    <p:sldId id="1129" r:id="rId16"/>
    <p:sldId id="644" r:id="rId17"/>
    <p:sldId id="637" r:id="rId18"/>
    <p:sldId id="647" r:id="rId19"/>
    <p:sldId id="639" r:id="rId20"/>
    <p:sldId id="640" r:id="rId21"/>
    <p:sldId id="651" r:id="rId22"/>
    <p:sldId id="650" r:id="rId23"/>
    <p:sldId id="652" r:id="rId24"/>
    <p:sldId id="653" r:id="rId25"/>
    <p:sldId id="1147" r:id="rId26"/>
    <p:sldId id="1148" r:id="rId27"/>
    <p:sldId id="707" r:id="rId28"/>
    <p:sldId id="708" r:id="rId29"/>
    <p:sldId id="722" r:id="rId30"/>
    <p:sldId id="709" r:id="rId31"/>
    <p:sldId id="649" r:id="rId32"/>
    <p:sldId id="711" r:id="rId33"/>
    <p:sldId id="710" r:id="rId34"/>
    <p:sldId id="648" r:id="rId35"/>
    <p:sldId id="646" r:id="rId36"/>
    <p:sldId id="661" r:id="rId37"/>
    <p:sldId id="663" r:id="rId38"/>
    <p:sldId id="667" r:id="rId39"/>
    <p:sldId id="1118" r:id="rId40"/>
    <p:sldId id="1149" r:id="rId41"/>
    <p:sldId id="1156" r:id="rId42"/>
    <p:sldId id="1151" r:id="rId43"/>
    <p:sldId id="1155" r:id="rId44"/>
    <p:sldId id="1154" r:id="rId45"/>
    <p:sldId id="1157" r:id="rId46"/>
    <p:sldId id="1158" r:id="rId47"/>
    <p:sldId id="1159" r:id="rId48"/>
    <p:sldId id="723" r:id="rId49"/>
    <p:sldId id="724" r:id="rId50"/>
    <p:sldId id="725" r:id="rId51"/>
    <p:sldId id="726" r:id="rId52"/>
    <p:sldId id="727" r:id="rId53"/>
    <p:sldId id="728" r:id="rId54"/>
    <p:sldId id="718" r:id="rId55"/>
    <p:sldId id="729" r:id="rId56"/>
    <p:sldId id="730" r:id="rId57"/>
    <p:sldId id="731" r:id="rId58"/>
    <p:sldId id="732" r:id="rId59"/>
    <p:sldId id="733" r:id="rId60"/>
    <p:sldId id="734" r:id="rId61"/>
    <p:sldId id="735" r:id="rId62"/>
    <p:sldId id="736" r:id="rId63"/>
    <p:sldId id="737" r:id="rId64"/>
    <p:sldId id="738" r:id="rId65"/>
    <p:sldId id="739" r:id="rId66"/>
    <p:sldId id="740" r:id="rId67"/>
    <p:sldId id="741" r:id="rId68"/>
    <p:sldId id="742" r:id="rId69"/>
    <p:sldId id="743" r:id="rId70"/>
    <p:sldId id="744" r:id="rId71"/>
    <p:sldId id="745" r:id="rId72"/>
    <p:sldId id="746" r:id="rId73"/>
    <p:sldId id="747" r:id="rId74"/>
    <p:sldId id="694" r:id="rId75"/>
    <p:sldId id="748" r:id="rId76"/>
    <p:sldId id="749" r:id="rId77"/>
    <p:sldId id="750" r:id="rId78"/>
    <p:sldId id="669" r:id="rId79"/>
    <p:sldId id="671" r:id="rId80"/>
    <p:sldId id="672" r:id="rId81"/>
    <p:sldId id="673" r:id="rId82"/>
    <p:sldId id="668" r:id="rId83"/>
    <p:sldId id="674" r:id="rId84"/>
    <p:sldId id="675" r:id="rId85"/>
    <p:sldId id="676" r:id="rId86"/>
    <p:sldId id="677" r:id="rId87"/>
    <p:sldId id="662" r:id="rId88"/>
    <p:sldId id="752" r:id="rId89"/>
    <p:sldId id="678" r:id="rId90"/>
    <p:sldId id="679" r:id="rId91"/>
    <p:sldId id="680" r:id="rId92"/>
    <p:sldId id="681" r:id="rId93"/>
    <p:sldId id="682" r:id="rId94"/>
    <p:sldId id="638" r:id="rId95"/>
    <p:sldId id="683" r:id="rId96"/>
    <p:sldId id="684" r:id="rId97"/>
    <p:sldId id="685" r:id="rId98"/>
    <p:sldId id="686" r:id="rId99"/>
    <p:sldId id="687" r:id="rId100"/>
    <p:sldId id="688" r:id="rId101"/>
    <p:sldId id="689" r:id="rId102"/>
    <p:sldId id="690" r:id="rId103"/>
    <p:sldId id="691" r:id="rId104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502"/>
    <p:restoredTop sz="95915"/>
  </p:normalViewPr>
  <p:slideViewPr>
    <p:cSldViewPr snapToGrid="0">
      <p:cViewPr varScale="1">
        <p:scale>
          <a:sx n="102" d="100"/>
          <a:sy n="102" d="100"/>
        </p:scale>
        <p:origin x="21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itsupport\Faculty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itsupport\Course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Faculty!$P$1:$Y$1</c:f>
              <c:strCache>
                <c:ptCount val="10"/>
                <c:pt idx="0">
                  <c:v>anger</c:v>
                </c:pt>
                <c:pt idx="1">
                  <c:v>anticipation</c:v>
                </c:pt>
                <c:pt idx="2">
                  <c:v>disgust</c:v>
                </c:pt>
                <c:pt idx="3">
                  <c:v>fear</c:v>
                </c:pt>
                <c:pt idx="4">
                  <c:v>joy</c:v>
                </c:pt>
                <c:pt idx="5">
                  <c:v>sadness</c:v>
                </c:pt>
                <c:pt idx="6">
                  <c:v>surprise</c:v>
                </c:pt>
                <c:pt idx="7">
                  <c:v>trust</c:v>
                </c:pt>
                <c:pt idx="8">
                  <c:v>negative</c:v>
                </c:pt>
                <c:pt idx="9">
                  <c:v>positive</c:v>
                </c:pt>
              </c:strCache>
            </c:strRef>
          </c:cat>
          <c:val>
            <c:numRef>
              <c:f>Faculty!$P$2:$Y$2</c:f>
              <c:numCache>
                <c:formatCode>General</c:formatCode>
                <c:ptCount val="10"/>
                <c:pt idx="0">
                  <c:v>3</c:v>
                </c:pt>
                <c:pt idx="1">
                  <c:v>330</c:v>
                </c:pt>
                <c:pt idx="2">
                  <c:v>5</c:v>
                </c:pt>
                <c:pt idx="3">
                  <c:v>11</c:v>
                </c:pt>
                <c:pt idx="4">
                  <c:v>276</c:v>
                </c:pt>
                <c:pt idx="5">
                  <c:v>10</c:v>
                </c:pt>
                <c:pt idx="6">
                  <c:v>146</c:v>
                </c:pt>
                <c:pt idx="7">
                  <c:v>524</c:v>
                </c:pt>
                <c:pt idx="8">
                  <c:v>39</c:v>
                </c:pt>
                <c:pt idx="9">
                  <c:v>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31-DF43-9171-0339311253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50636959"/>
        <c:axId val="1658194975"/>
        <c:axId val="0"/>
      </c:bar3DChart>
      <c:catAx>
        <c:axId val="16506369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8194975"/>
        <c:crosses val="autoZero"/>
        <c:auto val="1"/>
        <c:lblAlgn val="ctr"/>
        <c:lblOffset val="100"/>
        <c:noMultiLvlLbl val="0"/>
      </c:catAx>
      <c:valAx>
        <c:axId val="1658194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0636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Course!$N$2:$W$2</c:f>
              <c:strCache>
                <c:ptCount val="10"/>
                <c:pt idx="0">
                  <c:v>anger</c:v>
                </c:pt>
                <c:pt idx="1">
                  <c:v>anticipation</c:v>
                </c:pt>
                <c:pt idx="2">
                  <c:v>disgust</c:v>
                </c:pt>
                <c:pt idx="3">
                  <c:v>fear</c:v>
                </c:pt>
                <c:pt idx="4">
                  <c:v>joy</c:v>
                </c:pt>
                <c:pt idx="5">
                  <c:v>sadness</c:v>
                </c:pt>
                <c:pt idx="6">
                  <c:v>surprise</c:v>
                </c:pt>
                <c:pt idx="7">
                  <c:v>trust</c:v>
                </c:pt>
                <c:pt idx="8">
                  <c:v>negative</c:v>
                </c:pt>
                <c:pt idx="9">
                  <c:v>positive</c:v>
                </c:pt>
              </c:strCache>
            </c:strRef>
          </c:cat>
          <c:val>
            <c:numRef>
              <c:f>Course!$N$3:$W$3</c:f>
              <c:numCache>
                <c:formatCode>General</c:formatCode>
                <c:ptCount val="10"/>
                <c:pt idx="0">
                  <c:v>0</c:v>
                </c:pt>
                <c:pt idx="1">
                  <c:v>144</c:v>
                </c:pt>
                <c:pt idx="2">
                  <c:v>0</c:v>
                </c:pt>
                <c:pt idx="3">
                  <c:v>28</c:v>
                </c:pt>
                <c:pt idx="4">
                  <c:v>175</c:v>
                </c:pt>
                <c:pt idx="5">
                  <c:v>23</c:v>
                </c:pt>
                <c:pt idx="6">
                  <c:v>107</c:v>
                </c:pt>
                <c:pt idx="7">
                  <c:v>323</c:v>
                </c:pt>
                <c:pt idx="8">
                  <c:v>38</c:v>
                </c:pt>
                <c:pt idx="9">
                  <c:v>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C7-2F46-83D4-46861E1B7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55299935"/>
        <c:axId val="1612053632"/>
        <c:axId val="0"/>
      </c:bar3DChart>
      <c:catAx>
        <c:axId val="17552999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2053632"/>
        <c:crosses val="autoZero"/>
        <c:auto val="1"/>
        <c:lblAlgn val="ctr"/>
        <c:lblOffset val="100"/>
        <c:noMultiLvlLbl val="0"/>
      </c:catAx>
      <c:valAx>
        <c:axId val="161205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2999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67D9CA-CCCB-4FC6-8C14-3EB55147100E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2408C5B-2A74-45DD-88E6-1ED4C29CB7B5}">
      <dgm:prSet/>
      <dgm:spPr/>
      <dgm:t>
        <a:bodyPr/>
        <a:lstStyle/>
        <a:p>
          <a:r>
            <a:rPr lang="en-US"/>
            <a:t>(1) Formulating the research problem</a:t>
          </a:r>
        </a:p>
      </dgm:t>
    </dgm:pt>
    <dgm:pt modelId="{4D1C57B4-BA39-4AFC-BB4B-6F07551E2F35}" type="parTrans" cxnId="{83675373-EED2-4717-8463-5DE19110FBFC}">
      <dgm:prSet/>
      <dgm:spPr/>
      <dgm:t>
        <a:bodyPr/>
        <a:lstStyle/>
        <a:p>
          <a:endParaRPr lang="en-US"/>
        </a:p>
      </dgm:t>
    </dgm:pt>
    <dgm:pt modelId="{E75BFBAD-303E-41C1-8931-484150147EC3}" type="sibTrans" cxnId="{83675373-EED2-4717-8463-5DE19110FBFC}">
      <dgm:prSet/>
      <dgm:spPr/>
      <dgm:t>
        <a:bodyPr/>
        <a:lstStyle/>
        <a:p>
          <a:endParaRPr lang="en-US"/>
        </a:p>
      </dgm:t>
    </dgm:pt>
    <dgm:pt modelId="{E759FBF6-5ECD-45B4-8D43-69E44C9DCC15}">
      <dgm:prSet/>
      <dgm:spPr/>
      <dgm:t>
        <a:bodyPr/>
        <a:lstStyle/>
        <a:p>
          <a:r>
            <a:rPr lang="en-US"/>
            <a:t>(2) Extensive literature survey</a:t>
          </a:r>
        </a:p>
      </dgm:t>
    </dgm:pt>
    <dgm:pt modelId="{D5B8CC6C-8F6B-40CC-AE93-43DC872817FF}" type="parTrans" cxnId="{0557011C-C99E-4677-A2EB-3A86A75146E5}">
      <dgm:prSet/>
      <dgm:spPr/>
      <dgm:t>
        <a:bodyPr/>
        <a:lstStyle/>
        <a:p>
          <a:endParaRPr lang="en-US"/>
        </a:p>
      </dgm:t>
    </dgm:pt>
    <dgm:pt modelId="{54717D94-CDA2-4FA1-81B0-1C6F672E1775}" type="sibTrans" cxnId="{0557011C-C99E-4677-A2EB-3A86A75146E5}">
      <dgm:prSet/>
      <dgm:spPr/>
      <dgm:t>
        <a:bodyPr/>
        <a:lstStyle/>
        <a:p>
          <a:endParaRPr lang="en-US"/>
        </a:p>
      </dgm:t>
    </dgm:pt>
    <dgm:pt modelId="{18E033EF-D8E5-4CD0-9847-334A6D3D2D9A}">
      <dgm:prSet/>
      <dgm:spPr/>
      <dgm:t>
        <a:bodyPr/>
        <a:lstStyle/>
        <a:p>
          <a:r>
            <a:rPr lang="en-US"/>
            <a:t>(3) Developing the hypothesis</a:t>
          </a:r>
        </a:p>
      </dgm:t>
    </dgm:pt>
    <dgm:pt modelId="{F7081DB8-12D2-4F0D-AAB4-D0AC9DEFF013}" type="parTrans" cxnId="{083FECD9-CC55-4130-AD47-070588105B27}">
      <dgm:prSet/>
      <dgm:spPr/>
      <dgm:t>
        <a:bodyPr/>
        <a:lstStyle/>
        <a:p>
          <a:endParaRPr lang="en-US"/>
        </a:p>
      </dgm:t>
    </dgm:pt>
    <dgm:pt modelId="{258A6ADA-3C57-4A88-AB24-A33FD62EF5BC}" type="sibTrans" cxnId="{083FECD9-CC55-4130-AD47-070588105B27}">
      <dgm:prSet/>
      <dgm:spPr/>
      <dgm:t>
        <a:bodyPr/>
        <a:lstStyle/>
        <a:p>
          <a:endParaRPr lang="en-US"/>
        </a:p>
      </dgm:t>
    </dgm:pt>
    <dgm:pt modelId="{7B4D0D97-8AB9-4EFA-94FA-C9E495BFBFD5}">
      <dgm:prSet/>
      <dgm:spPr/>
      <dgm:t>
        <a:bodyPr/>
        <a:lstStyle/>
        <a:p>
          <a:r>
            <a:rPr lang="en-US"/>
            <a:t>(4) Preparing the research design</a:t>
          </a:r>
        </a:p>
      </dgm:t>
    </dgm:pt>
    <dgm:pt modelId="{B6AE5E5A-4FDA-4B12-9558-7D7047EEDA6F}" type="parTrans" cxnId="{E6AA255A-413F-458F-A8B4-2700911A6719}">
      <dgm:prSet/>
      <dgm:spPr/>
      <dgm:t>
        <a:bodyPr/>
        <a:lstStyle/>
        <a:p>
          <a:endParaRPr lang="en-US"/>
        </a:p>
      </dgm:t>
    </dgm:pt>
    <dgm:pt modelId="{B20A6A3B-3113-4613-84B7-157EA47EFCFD}" type="sibTrans" cxnId="{E6AA255A-413F-458F-A8B4-2700911A6719}">
      <dgm:prSet/>
      <dgm:spPr/>
      <dgm:t>
        <a:bodyPr/>
        <a:lstStyle/>
        <a:p>
          <a:endParaRPr lang="en-US"/>
        </a:p>
      </dgm:t>
    </dgm:pt>
    <dgm:pt modelId="{BF0F7DD1-844F-485C-A3D5-A3719D33521E}">
      <dgm:prSet/>
      <dgm:spPr/>
      <dgm:t>
        <a:bodyPr/>
        <a:lstStyle/>
        <a:p>
          <a:r>
            <a:rPr lang="en-US"/>
            <a:t>(5) Sampling</a:t>
          </a:r>
        </a:p>
      </dgm:t>
    </dgm:pt>
    <dgm:pt modelId="{894A93CB-997D-4B33-A37F-C28BA50FDCA9}" type="parTrans" cxnId="{D83E778D-C553-4DD9-9B98-FEDB9E1A8B84}">
      <dgm:prSet/>
      <dgm:spPr/>
      <dgm:t>
        <a:bodyPr/>
        <a:lstStyle/>
        <a:p>
          <a:endParaRPr lang="en-US"/>
        </a:p>
      </dgm:t>
    </dgm:pt>
    <dgm:pt modelId="{2A853BCC-0989-47B9-AED6-092250C76A96}" type="sibTrans" cxnId="{D83E778D-C553-4DD9-9B98-FEDB9E1A8B84}">
      <dgm:prSet/>
      <dgm:spPr/>
      <dgm:t>
        <a:bodyPr/>
        <a:lstStyle/>
        <a:p>
          <a:endParaRPr lang="en-US"/>
        </a:p>
      </dgm:t>
    </dgm:pt>
    <dgm:pt modelId="{36CD74F9-E900-4F8E-A9EF-DACCA04F286D}">
      <dgm:prSet/>
      <dgm:spPr/>
      <dgm:t>
        <a:bodyPr/>
        <a:lstStyle/>
        <a:p>
          <a:r>
            <a:rPr lang="en-US"/>
            <a:t>(6) Collecting the data</a:t>
          </a:r>
        </a:p>
      </dgm:t>
    </dgm:pt>
    <dgm:pt modelId="{13144234-D595-4A8E-816E-14D18356E846}" type="parTrans" cxnId="{7CACFD09-88A3-44AE-941D-3E6FBCD2EC46}">
      <dgm:prSet/>
      <dgm:spPr/>
      <dgm:t>
        <a:bodyPr/>
        <a:lstStyle/>
        <a:p>
          <a:endParaRPr lang="en-US"/>
        </a:p>
      </dgm:t>
    </dgm:pt>
    <dgm:pt modelId="{9ECC41E1-E828-4D72-889C-33771BD0FCBF}" type="sibTrans" cxnId="{7CACFD09-88A3-44AE-941D-3E6FBCD2EC46}">
      <dgm:prSet/>
      <dgm:spPr/>
      <dgm:t>
        <a:bodyPr/>
        <a:lstStyle/>
        <a:p>
          <a:endParaRPr lang="en-US"/>
        </a:p>
      </dgm:t>
    </dgm:pt>
    <dgm:pt modelId="{9548115A-46F1-4687-BC03-9DB84BDF0B8A}">
      <dgm:prSet/>
      <dgm:spPr/>
      <dgm:t>
        <a:bodyPr/>
        <a:lstStyle/>
        <a:p>
          <a:r>
            <a:rPr lang="en-US"/>
            <a:t>(7) Analysis of data</a:t>
          </a:r>
        </a:p>
      </dgm:t>
    </dgm:pt>
    <dgm:pt modelId="{E23DB94A-CBCD-42F6-9940-61456CF8D4CA}" type="parTrans" cxnId="{A26516E6-A0C6-443D-8CC9-C9DC89BD5159}">
      <dgm:prSet/>
      <dgm:spPr/>
      <dgm:t>
        <a:bodyPr/>
        <a:lstStyle/>
        <a:p>
          <a:endParaRPr lang="en-US"/>
        </a:p>
      </dgm:t>
    </dgm:pt>
    <dgm:pt modelId="{1E85871B-A63B-45D9-BA85-D131F2333802}" type="sibTrans" cxnId="{A26516E6-A0C6-443D-8CC9-C9DC89BD5159}">
      <dgm:prSet/>
      <dgm:spPr/>
      <dgm:t>
        <a:bodyPr/>
        <a:lstStyle/>
        <a:p>
          <a:endParaRPr lang="en-US"/>
        </a:p>
      </dgm:t>
    </dgm:pt>
    <dgm:pt modelId="{BF047545-90B8-4AB8-9ECC-1B9B4F4E2AA2}">
      <dgm:prSet/>
      <dgm:spPr/>
      <dgm:t>
        <a:bodyPr/>
        <a:lstStyle/>
        <a:p>
          <a:r>
            <a:rPr lang="en-US"/>
            <a:t>(8) Generalizations and interpretation</a:t>
          </a:r>
        </a:p>
      </dgm:t>
    </dgm:pt>
    <dgm:pt modelId="{21B3B8FD-5418-4C4D-AAC1-565678087E0E}" type="parTrans" cxnId="{BC413D8C-42A0-4AD7-8033-F118EBFA3559}">
      <dgm:prSet/>
      <dgm:spPr/>
      <dgm:t>
        <a:bodyPr/>
        <a:lstStyle/>
        <a:p>
          <a:endParaRPr lang="en-US"/>
        </a:p>
      </dgm:t>
    </dgm:pt>
    <dgm:pt modelId="{16261695-FF19-4B0D-8357-5FAA7C464C10}" type="sibTrans" cxnId="{BC413D8C-42A0-4AD7-8033-F118EBFA3559}">
      <dgm:prSet/>
      <dgm:spPr/>
      <dgm:t>
        <a:bodyPr/>
        <a:lstStyle/>
        <a:p>
          <a:endParaRPr lang="en-US"/>
        </a:p>
      </dgm:t>
    </dgm:pt>
    <dgm:pt modelId="{4B3F43C2-C264-41F3-AD61-13DED4FF6AE4}">
      <dgm:prSet/>
      <dgm:spPr/>
      <dgm:t>
        <a:bodyPr/>
        <a:lstStyle/>
        <a:p>
          <a:r>
            <a:rPr lang="en-US"/>
            <a:t>(9) Preparation of the report</a:t>
          </a:r>
        </a:p>
      </dgm:t>
    </dgm:pt>
    <dgm:pt modelId="{AD7EEA16-F202-4C28-8CB5-109A12BBD220}" type="parTrans" cxnId="{E6265E04-1FA8-4652-A0CD-0007919DB5EE}">
      <dgm:prSet/>
      <dgm:spPr/>
      <dgm:t>
        <a:bodyPr/>
        <a:lstStyle/>
        <a:p>
          <a:endParaRPr lang="en-US"/>
        </a:p>
      </dgm:t>
    </dgm:pt>
    <dgm:pt modelId="{C3BF6F95-7C3E-49B4-904B-D34CC01F0FA2}" type="sibTrans" cxnId="{E6265E04-1FA8-4652-A0CD-0007919DB5EE}">
      <dgm:prSet/>
      <dgm:spPr/>
      <dgm:t>
        <a:bodyPr/>
        <a:lstStyle/>
        <a:p>
          <a:endParaRPr lang="en-US"/>
        </a:p>
      </dgm:t>
    </dgm:pt>
    <dgm:pt modelId="{FEB2D0DC-C939-B74E-BE73-48160F7AF93B}" type="pres">
      <dgm:prSet presAssocID="{AB67D9CA-CCCB-4FC6-8C14-3EB55147100E}" presName="diagram" presStyleCnt="0">
        <dgm:presLayoutVars>
          <dgm:dir/>
          <dgm:resizeHandles val="exact"/>
        </dgm:presLayoutVars>
      </dgm:prSet>
      <dgm:spPr/>
    </dgm:pt>
    <dgm:pt modelId="{1CBC3C7F-C9B2-5042-8DEE-7AD82B4A2309}" type="pres">
      <dgm:prSet presAssocID="{B2408C5B-2A74-45DD-88E6-1ED4C29CB7B5}" presName="node" presStyleLbl="node1" presStyleIdx="0" presStyleCnt="9">
        <dgm:presLayoutVars>
          <dgm:bulletEnabled val="1"/>
        </dgm:presLayoutVars>
      </dgm:prSet>
      <dgm:spPr/>
    </dgm:pt>
    <dgm:pt modelId="{6B30332C-8D71-184D-AD28-4849F1647F36}" type="pres">
      <dgm:prSet presAssocID="{E75BFBAD-303E-41C1-8931-484150147EC3}" presName="sibTrans" presStyleCnt="0"/>
      <dgm:spPr/>
    </dgm:pt>
    <dgm:pt modelId="{747551BE-CDDC-C64F-AAC2-9A2B97D10371}" type="pres">
      <dgm:prSet presAssocID="{E759FBF6-5ECD-45B4-8D43-69E44C9DCC15}" presName="node" presStyleLbl="node1" presStyleIdx="1" presStyleCnt="9">
        <dgm:presLayoutVars>
          <dgm:bulletEnabled val="1"/>
        </dgm:presLayoutVars>
      </dgm:prSet>
      <dgm:spPr/>
    </dgm:pt>
    <dgm:pt modelId="{1DDF1D30-7D96-1240-8DD2-FB48FEAF7EA3}" type="pres">
      <dgm:prSet presAssocID="{54717D94-CDA2-4FA1-81B0-1C6F672E1775}" presName="sibTrans" presStyleCnt="0"/>
      <dgm:spPr/>
    </dgm:pt>
    <dgm:pt modelId="{6803DB8C-F633-B04C-859A-E094B1487BDD}" type="pres">
      <dgm:prSet presAssocID="{18E033EF-D8E5-4CD0-9847-334A6D3D2D9A}" presName="node" presStyleLbl="node1" presStyleIdx="2" presStyleCnt="9">
        <dgm:presLayoutVars>
          <dgm:bulletEnabled val="1"/>
        </dgm:presLayoutVars>
      </dgm:prSet>
      <dgm:spPr/>
    </dgm:pt>
    <dgm:pt modelId="{8BC8F8B1-F8A3-4741-A6AC-D37248C0B5CE}" type="pres">
      <dgm:prSet presAssocID="{258A6ADA-3C57-4A88-AB24-A33FD62EF5BC}" presName="sibTrans" presStyleCnt="0"/>
      <dgm:spPr/>
    </dgm:pt>
    <dgm:pt modelId="{82919397-84E2-8E45-B87A-2E27FCA95ED9}" type="pres">
      <dgm:prSet presAssocID="{7B4D0D97-8AB9-4EFA-94FA-C9E495BFBFD5}" presName="node" presStyleLbl="node1" presStyleIdx="3" presStyleCnt="9">
        <dgm:presLayoutVars>
          <dgm:bulletEnabled val="1"/>
        </dgm:presLayoutVars>
      </dgm:prSet>
      <dgm:spPr/>
    </dgm:pt>
    <dgm:pt modelId="{CE38B36E-D5ED-C841-B06E-164BED1F8F09}" type="pres">
      <dgm:prSet presAssocID="{B20A6A3B-3113-4613-84B7-157EA47EFCFD}" presName="sibTrans" presStyleCnt="0"/>
      <dgm:spPr/>
    </dgm:pt>
    <dgm:pt modelId="{ED96C20A-5001-7A41-A779-696F5675DD17}" type="pres">
      <dgm:prSet presAssocID="{BF0F7DD1-844F-485C-A3D5-A3719D33521E}" presName="node" presStyleLbl="node1" presStyleIdx="4" presStyleCnt="9">
        <dgm:presLayoutVars>
          <dgm:bulletEnabled val="1"/>
        </dgm:presLayoutVars>
      </dgm:prSet>
      <dgm:spPr/>
    </dgm:pt>
    <dgm:pt modelId="{E9322B46-0ED6-AD45-B2A7-5C01B539C512}" type="pres">
      <dgm:prSet presAssocID="{2A853BCC-0989-47B9-AED6-092250C76A96}" presName="sibTrans" presStyleCnt="0"/>
      <dgm:spPr/>
    </dgm:pt>
    <dgm:pt modelId="{93710309-E29B-D148-AEB8-2A206266C486}" type="pres">
      <dgm:prSet presAssocID="{36CD74F9-E900-4F8E-A9EF-DACCA04F286D}" presName="node" presStyleLbl="node1" presStyleIdx="5" presStyleCnt="9">
        <dgm:presLayoutVars>
          <dgm:bulletEnabled val="1"/>
        </dgm:presLayoutVars>
      </dgm:prSet>
      <dgm:spPr/>
    </dgm:pt>
    <dgm:pt modelId="{D77251B5-C8CF-B249-BD49-777A298B9613}" type="pres">
      <dgm:prSet presAssocID="{9ECC41E1-E828-4D72-889C-33771BD0FCBF}" presName="sibTrans" presStyleCnt="0"/>
      <dgm:spPr/>
    </dgm:pt>
    <dgm:pt modelId="{07FCEDB5-A2F3-1D49-8811-FBF2D41D0A82}" type="pres">
      <dgm:prSet presAssocID="{9548115A-46F1-4687-BC03-9DB84BDF0B8A}" presName="node" presStyleLbl="node1" presStyleIdx="6" presStyleCnt="9">
        <dgm:presLayoutVars>
          <dgm:bulletEnabled val="1"/>
        </dgm:presLayoutVars>
      </dgm:prSet>
      <dgm:spPr/>
    </dgm:pt>
    <dgm:pt modelId="{E9D4BCE0-6CAE-2F45-AC48-9D81DC6A4779}" type="pres">
      <dgm:prSet presAssocID="{1E85871B-A63B-45D9-BA85-D131F2333802}" presName="sibTrans" presStyleCnt="0"/>
      <dgm:spPr/>
    </dgm:pt>
    <dgm:pt modelId="{54C13E8A-77A7-2B46-BEB5-01A9EA500908}" type="pres">
      <dgm:prSet presAssocID="{BF047545-90B8-4AB8-9ECC-1B9B4F4E2AA2}" presName="node" presStyleLbl="node1" presStyleIdx="7" presStyleCnt="9">
        <dgm:presLayoutVars>
          <dgm:bulletEnabled val="1"/>
        </dgm:presLayoutVars>
      </dgm:prSet>
      <dgm:spPr/>
    </dgm:pt>
    <dgm:pt modelId="{34650E69-3275-9A4D-8E2E-1AF79ED2BC69}" type="pres">
      <dgm:prSet presAssocID="{16261695-FF19-4B0D-8357-5FAA7C464C10}" presName="sibTrans" presStyleCnt="0"/>
      <dgm:spPr/>
    </dgm:pt>
    <dgm:pt modelId="{0A7FA41C-6307-8C4F-BE52-813AEAACBADA}" type="pres">
      <dgm:prSet presAssocID="{4B3F43C2-C264-41F3-AD61-13DED4FF6AE4}" presName="node" presStyleLbl="node1" presStyleIdx="8" presStyleCnt="9">
        <dgm:presLayoutVars>
          <dgm:bulletEnabled val="1"/>
        </dgm:presLayoutVars>
      </dgm:prSet>
      <dgm:spPr/>
    </dgm:pt>
  </dgm:ptLst>
  <dgm:cxnLst>
    <dgm:cxn modelId="{E6265E04-1FA8-4652-A0CD-0007919DB5EE}" srcId="{AB67D9CA-CCCB-4FC6-8C14-3EB55147100E}" destId="{4B3F43C2-C264-41F3-AD61-13DED4FF6AE4}" srcOrd="8" destOrd="0" parTransId="{AD7EEA16-F202-4C28-8CB5-109A12BBD220}" sibTransId="{C3BF6F95-7C3E-49B4-904B-D34CC01F0FA2}"/>
    <dgm:cxn modelId="{AA3CF607-EACE-FC4E-BAD5-77C66C886105}" type="presOf" srcId="{B2408C5B-2A74-45DD-88E6-1ED4C29CB7B5}" destId="{1CBC3C7F-C9B2-5042-8DEE-7AD82B4A2309}" srcOrd="0" destOrd="0" presId="urn:microsoft.com/office/officeart/2005/8/layout/default"/>
    <dgm:cxn modelId="{7CACFD09-88A3-44AE-941D-3E6FBCD2EC46}" srcId="{AB67D9CA-CCCB-4FC6-8C14-3EB55147100E}" destId="{36CD74F9-E900-4F8E-A9EF-DACCA04F286D}" srcOrd="5" destOrd="0" parTransId="{13144234-D595-4A8E-816E-14D18356E846}" sibTransId="{9ECC41E1-E828-4D72-889C-33771BD0FCBF}"/>
    <dgm:cxn modelId="{389F0F0C-7408-8B40-B116-74659393035C}" type="presOf" srcId="{18E033EF-D8E5-4CD0-9847-334A6D3D2D9A}" destId="{6803DB8C-F633-B04C-859A-E094B1487BDD}" srcOrd="0" destOrd="0" presId="urn:microsoft.com/office/officeart/2005/8/layout/default"/>
    <dgm:cxn modelId="{DAC16D18-279D-7345-8AE8-B34A0947498F}" type="presOf" srcId="{E759FBF6-5ECD-45B4-8D43-69E44C9DCC15}" destId="{747551BE-CDDC-C64F-AAC2-9A2B97D10371}" srcOrd="0" destOrd="0" presId="urn:microsoft.com/office/officeart/2005/8/layout/default"/>
    <dgm:cxn modelId="{0557011C-C99E-4677-A2EB-3A86A75146E5}" srcId="{AB67D9CA-CCCB-4FC6-8C14-3EB55147100E}" destId="{E759FBF6-5ECD-45B4-8D43-69E44C9DCC15}" srcOrd="1" destOrd="0" parTransId="{D5B8CC6C-8F6B-40CC-AE93-43DC872817FF}" sibTransId="{54717D94-CDA2-4FA1-81B0-1C6F672E1775}"/>
    <dgm:cxn modelId="{30F03026-D7BC-AA49-8194-380E53A4D51C}" type="presOf" srcId="{BF047545-90B8-4AB8-9ECC-1B9B4F4E2AA2}" destId="{54C13E8A-77A7-2B46-BEB5-01A9EA500908}" srcOrd="0" destOrd="0" presId="urn:microsoft.com/office/officeart/2005/8/layout/default"/>
    <dgm:cxn modelId="{E5B7654F-50D7-6D4E-A328-4D7C61BB5C52}" type="presOf" srcId="{BF0F7DD1-844F-485C-A3D5-A3719D33521E}" destId="{ED96C20A-5001-7A41-A779-696F5675DD17}" srcOrd="0" destOrd="0" presId="urn:microsoft.com/office/officeart/2005/8/layout/default"/>
    <dgm:cxn modelId="{B9C7C459-1613-784E-9BEA-2D581AA63117}" type="presOf" srcId="{9548115A-46F1-4687-BC03-9DB84BDF0B8A}" destId="{07FCEDB5-A2F3-1D49-8811-FBF2D41D0A82}" srcOrd="0" destOrd="0" presId="urn:microsoft.com/office/officeart/2005/8/layout/default"/>
    <dgm:cxn modelId="{E6AA255A-413F-458F-A8B4-2700911A6719}" srcId="{AB67D9CA-CCCB-4FC6-8C14-3EB55147100E}" destId="{7B4D0D97-8AB9-4EFA-94FA-C9E495BFBFD5}" srcOrd="3" destOrd="0" parTransId="{B6AE5E5A-4FDA-4B12-9558-7D7047EEDA6F}" sibTransId="{B20A6A3B-3113-4613-84B7-157EA47EFCFD}"/>
    <dgm:cxn modelId="{83675373-EED2-4717-8463-5DE19110FBFC}" srcId="{AB67D9CA-CCCB-4FC6-8C14-3EB55147100E}" destId="{B2408C5B-2A74-45DD-88E6-1ED4C29CB7B5}" srcOrd="0" destOrd="0" parTransId="{4D1C57B4-BA39-4AFC-BB4B-6F07551E2F35}" sibTransId="{E75BFBAD-303E-41C1-8931-484150147EC3}"/>
    <dgm:cxn modelId="{37100786-0115-594D-91FE-81DBEFFBC4F8}" type="presOf" srcId="{7B4D0D97-8AB9-4EFA-94FA-C9E495BFBFD5}" destId="{82919397-84E2-8E45-B87A-2E27FCA95ED9}" srcOrd="0" destOrd="0" presId="urn:microsoft.com/office/officeart/2005/8/layout/default"/>
    <dgm:cxn modelId="{BC413D8C-42A0-4AD7-8033-F118EBFA3559}" srcId="{AB67D9CA-CCCB-4FC6-8C14-3EB55147100E}" destId="{BF047545-90B8-4AB8-9ECC-1B9B4F4E2AA2}" srcOrd="7" destOrd="0" parTransId="{21B3B8FD-5418-4C4D-AAC1-565678087E0E}" sibTransId="{16261695-FF19-4B0D-8357-5FAA7C464C10}"/>
    <dgm:cxn modelId="{D83E778D-C553-4DD9-9B98-FEDB9E1A8B84}" srcId="{AB67D9CA-CCCB-4FC6-8C14-3EB55147100E}" destId="{BF0F7DD1-844F-485C-A3D5-A3719D33521E}" srcOrd="4" destOrd="0" parTransId="{894A93CB-997D-4B33-A37F-C28BA50FDCA9}" sibTransId="{2A853BCC-0989-47B9-AED6-092250C76A96}"/>
    <dgm:cxn modelId="{083FECD9-CC55-4130-AD47-070588105B27}" srcId="{AB67D9CA-CCCB-4FC6-8C14-3EB55147100E}" destId="{18E033EF-D8E5-4CD0-9847-334A6D3D2D9A}" srcOrd="2" destOrd="0" parTransId="{F7081DB8-12D2-4F0D-AAB4-D0AC9DEFF013}" sibTransId="{258A6ADA-3C57-4A88-AB24-A33FD62EF5BC}"/>
    <dgm:cxn modelId="{C1F475E3-35D6-AE47-84DF-05540F050A0E}" type="presOf" srcId="{4B3F43C2-C264-41F3-AD61-13DED4FF6AE4}" destId="{0A7FA41C-6307-8C4F-BE52-813AEAACBADA}" srcOrd="0" destOrd="0" presId="urn:microsoft.com/office/officeart/2005/8/layout/default"/>
    <dgm:cxn modelId="{3B19D4E4-2BD7-0E4C-A48C-7BEF19410B5B}" type="presOf" srcId="{36CD74F9-E900-4F8E-A9EF-DACCA04F286D}" destId="{93710309-E29B-D148-AEB8-2A206266C486}" srcOrd="0" destOrd="0" presId="urn:microsoft.com/office/officeart/2005/8/layout/default"/>
    <dgm:cxn modelId="{A26516E6-A0C6-443D-8CC9-C9DC89BD5159}" srcId="{AB67D9CA-CCCB-4FC6-8C14-3EB55147100E}" destId="{9548115A-46F1-4687-BC03-9DB84BDF0B8A}" srcOrd="6" destOrd="0" parTransId="{E23DB94A-CBCD-42F6-9940-61456CF8D4CA}" sibTransId="{1E85871B-A63B-45D9-BA85-D131F2333802}"/>
    <dgm:cxn modelId="{F588EBF5-7191-F349-96FF-3460C3E2D530}" type="presOf" srcId="{AB67D9CA-CCCB-4FC6-8C14-3EB55147100E}" destId="{FEB2D0DC-C939-B74E-BE73-48160F7AF93B}" srcOrd="0" destOrd="0" presId="urn:microsoft.com/office/officeart/2005/8/layout/default"/>
    <dgm:cxn modelId="{413EF326-6EBC-7145-923E-82168F0B02F5}" type="presParOf" srcId="{FEB2D0DC-C939-B74E-BE73-48160F7AF93B}" destId="{1CBC3C7F-C9B2-5042-8DEE-7AD82B4A2309}" srcOrd="0" destOrd="0" presId="urn:microsoft.com/office/officeart/2005/8/layout/default"/>
    <dgm:cxn modelId="{9E0A02BC-9D57-0D47-9C83-6809B7E3D340}" type="presParOf" srcId="{FEB2D0DC-C939-B74E-BE73-48160F7AF93B}" destId="{6B30332C-8D71-184D-AD28-4849F1647F36}" srcOrd="1" destOrd="0" presId="urn:microsoft.com/office/officeart/2005/8/layout/default"/>
    <dgm:cxn modelId="{6655F01E-443C-904F-A548-DB68640822FE}" type="presParOf" srcId="{FEB2D0DC-C939-B74E-BE73-48160F7AF93B}" destId="{747551BE-CDDC-C64F-AAC2-9A2B97D10371}" srcOrd="2" destOrd="0" presId="urn:microsoft.com/office/officeart/2005/8/layout/default"/>
    <dgm:cxn modelId="{137EB6B1-C36E-C74E-8459-8F6910B2077B}" type="presParOf" srcId="{FEB2D0DC-C939-B74E-BE73-48160F7AF93B}" destId="{1DDF1D30-7D96-1240-8DD2-FB48FEAF7EA3}" srcOrd="3" destOrd="0" presId="urn:microsoft.com/office/officeart/2005/8/layout/default"/>
    <dgm:cxn modelId="{08D5577B-DDF2-6242-B219-390DFA1E8914}" type="presParOf" srcId="{FEB2D0DC-C939-B74E-BE73-48160F7AF93B}" destId="{6803DB8C-F633-B04C-859A-E094B1487BDD}" srcOrd="4" destOrd="0" presId="urn:microsoft.com/office/officeart/2005/8/layout/default"/>
    <dgm:cxn modelId="{DED82B90-C2EA-BD43-B6FD-404121108643}" type="presParOf" srcId="{FEB2D0DC-C939-B74E-BE73-48160F7AF93B}" destId="{8BC8F8B1-F8A3-4741-A6AC-D37248C0B5CE}" srcOrd="5" destOrd="0" presId="urn:microsoft.com/office/officeart/2005/8/layout/default"/>
    <dgm:cxn modelId="{0663E36A-9D7D-D74D-9A22-AB9146AC2090}" type="presParOf" srcId="{FEB2D0DC-C939-B74E-BE73-48160F7AF93B}" destId="{82919397-84E2-8E45-B87A-2E27FCA95ED9}" srcOrd="6" destOrd="0" presId="urn:microsoft.com/office/officeart/2005/8/layout/default"/>
    <dgm:cxn modelId="{ED7009F4-52F6-014C-8E23-FD3FAF60CB9E}" type="presParOf" srcId="{FEB2D0DC-C939-B74E-BE73-48160F7AF93B}" destId="{CE38B36E-D5ED-C841-B06E-164BED1F8F09}" srcOrd="7" destOrd="0" presId="urn:microsoft.com/office/officeart/2005/8/layout/default"/>
    <dgm:cxn modelId="{101534BC-4F02-7442-90CA-B0F5F13FC9B6}" type="presParOf" srcId="{FEB2D0DC-C939-B74E-BE73-48160F7AF93B}" destId="{ED96C20A-5001-7A41-A779-696F5675DD17}" srcOrd="8" destOrd="0" presId="urn:microsoft.com/office/officeart/2005/8/layout/default"/>
    <dgm:cxn modelId="{0312322D-BA62-194C-A7EC-DFC4B4BA113C}" type="presParOf" srcId="{FEB2D0DC-C939-B74E-BE73-48160F7AF93B}" destId="{E9322B46-0ED6-AD45-B2A7-5C01B539C512}" srcOrd="9" destOrd="0" presId="urn:microsoft.com/office/officeart/2005/8/layout/default"/>
    <dgm:cxn modelId="{B7CE1384-9F0C-7248-8D5E-ACDA675F8C7F}" type="presParOf" srcId="{FEB2D0DC-C939-B74E-BE73-48160F7AF93B}" destId="{93710309-E29B-D148-AEB8-2A206266C486}" srcOrd="10" destOrd="0" presId="urn:microsoft.com/office/officeart/2005/8/layout/default"/>
    <dgm:cxn modelId="{01E563A8-B4D9-534C-81B6-8D7C73A8FEEB}" type="presParOf" srcId="{FEB2D0DC-C939-B74E-BE73-48160F7AF93B}" destId="{D77251B5-C8CF-B249-BD49-777A298B9613}" srcOrd="11" destOrd="0" presId="urn:microsoft.com/office/officeart/2005/8/layout/default"/>
    <dgm:cxn modelId="{F0F5E4CE-B3AF-8A47-909F-879CFC821EC6}" type="presParOf" srcId="{FEB2D0DC-C939-B74E-BE73-48160F7AF93B}" destId="{07FCEDB5-A2F3-1D49-8811-FBF2D41D0A82}" srcOrd="12" destOrd="0" presId="urn:microsoft.com/office/officeart/2005/8/layout/default"/>
    <dgm:cxn modelId="{5663F948-BA72-9641-B132-DDD12DFDA0DA}" type="presParOf" srcId="{FEB2D0DC-C939-B74E-BE73-48160F7AF93B}" destId="{E9D4BCE0-6CAE-2F45-AC48-9D81DC6A4779}" srcOrd="13" destOrd="0" presId="urn:microsoft.com/office/officeart/2005/8/layout/default"/>
    <dgm:cxn modelId="{D94E32E9-9C33-8F48-BD30-3BB47F7495CA}" type="presParOf" srcId="{FEB2D0DC-C939-B74E-BE73-48160F7AF93B}" destId="{54C13E8A-77A7-2B46-BEB5-01A9EA500908}" srcOrd="14" destOrd="0" presId="urn:microsoft.com/office/officeart/2005/8/layout/default"/>
    <dgm:cxn modelId="{870D1276-D75C-EC42-93C8-AFB451C88FC6}" type="presParOf" srcId="{FEB2D0DC-C939-B74E-BE73-48160F7AF93B}" destId="{34650E69-3275-9A4D-8E2E-1AF79ED2BC69}" srcOrd="15" destOrd="0" presId="urn:microsoft.com/office/officeart/2005/8/layout/default"/>
    <dgm:cxn modelId="{848BA065-4FDC-7945-884E-8251203A7993}" type="presParOf" srcId="{FEB2D0DC-C939-B74E-BE73-48160F7AF93B}" destId="{0A7FA41C-6307-8C4F-BE52-813AEAACBADA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BC3C7F-C9B2-5042-8DEE-7AD82B4A2309}">
      <dsp:nvSpPr>
        <dsp:cNvPr id="0" name=""/>
        <dsp:cNvSpPr/>
      </dsp:nvSpPr>
      <dsp:spPr>
        <a:xfrm>
          <a:off x="0" y="27165"/>
          <a:ext cx="1660794" cy="99647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(1) Formulating the research problem</a:t>
          </a:r>
        </a:p>
      </dsp:txBody>
      <dsp:txXfrm>
        <a:off x="0" y="27165"/>
        <a:ext cx="1660794" cy="996476"/>
      </dsp:txXfrm>
    </dsp:sp>
    <dsp:sp modelId="{747551BE-CDDC-C64F-AAC2-9A2B97D10371}">
      <dsp:nvSpPr>
        <dsp:cNvPr id="0" name=""/>
        <dsp:cNvSpPr/>
      </dsp:nvSpPr>
      <dsp:spPr>
        <a:xfrm>
          <a:off x="1826874" y="27165"/>
          <a:ext cx="1660794" cy="99647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(2) Extensive literature survey</a:t>
          </a:r>
        </a:p>
      </dsp:txBody>
      <dsp:txXfrm>
        <a:off x="1826874" y="27165"/>
        <a:ext cx="1660794" cy="996476"/>
      </dsp:txXfrm>
    </dsp:sp>
    <dsp:sp modelId="{6803DB8C-F633-B04C-859A-E094B1487BDD}">
      <dsp:nvSpPr>
        <dsp:cNvPr id="0" name=""/>
        <dsp:cNvSpPr/>
      </dsp:nvSpPr>
      <dsp:spPr>
        <a:xfrm>
          <a:off x="3653748" y="27165"/>
          <a:ext cx="1660794" cy="99647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(3) Developing the hypothesis</a:t>
          </a:r>
        </a:p>
      </dsp:txBody>
      <dsp:txXfrm>
        <a:off x="3653748" y="27165"/>
        <a:ext cx="1660794" cy="996476"/>
      </dsp:txXfrm>
    </dsp:sp>
    <dsp:sp modelId="{82919397-84E2-8E45-B87A-2E27FCA95ED9}">
      <dsp:nvSpPr>
        <dsp:cNvPr id="0" name=""/>
        <dsp:cNvSpPr/>
      </dsp:nvSpPr>
      <dsp:spPr>
        <a:xfrm>
          <a:off x="0" y="1189721"/>
          <a:ext cx="1660794" cy="99647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(4) Preparing the research design</a:t>
          </a:r>
        </a:p>
      </dsp:txBody>
      <dsp:txXfrm>
        <a:off x="0" y="1189721"/>
        <a:ext cx="1660794" cy="996476"/>
      </dsp:txXfrm>
    </dsp:sp>
    <dsp:sp modelId="{ED96C20A-5001-7A41-A779-696F5675DD17}">
      <dsp:nvSpPr>
        <dsp:cNvPr id="0" name=""/>
        <dsp:cNvSpPr/>
      </dsp:nvSpPr>
      <dsp:spPr>
        <a:xfrm>
          <a:off x="1826874" y="1189721"/>
          <a:ext cx="1660794" cy="99647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(5) Sampling</a:t>
          </a:r>
        </a:p>
      </dsp:txBody>
      <dsp:txXfrm>
        <a:off x="1826874" y="1189721"/>
        <a:ext cx="1660794" cy="996476"/>
      </dsp:txXfrm>
    </dsp:sp>
    <dsp:sp modelId="{93710309-E29B-D148-AEB8-2A206266C486}">
      <dsp:nvSpPr>
        <dsp:cNvPr id="0" name=""/>
        <dsp:cNvSpPr/>
      </dsp:nvSpPr>
      <dsp:spPr>
        <a:xfrm>
          <a:off x="3653748" y="1189721"/>
          <a:ext cx="1660794" cy="99647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(6) Collecting the data</a:t>
          </a:r>
        </a:p>
      </dsp:txBody>
      <dsp:txXfrm>
        <a:off x="3653748" y="1189721"/>
        <a:ext cx="1660794" cy="996476"/>
      </dsp:txXfrm>
    </dsp:sp>
    <dsp:sp modelId="{07FCEDB5-A2F3-1D49-8811-FBF2D41D0A82}">
      <dsp:nvSpPr>
        <dsp:cNvPr id="0" name=""/>
        <dsp:cNvSpPr/>
      </dsp:nvSpPr>
      <dsp:spPr>
        <a:xfrm>
          <a:off x="0" y="2352277"/>
          <a:ext cx="1660794" cy="99647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(7) Analysis of data</a:t>
          </a:r>
        </a:p>
      </dsp:txBody>
      <dsp:txXfrm>
        <a:off x="0" y="2352277"/>
        <a:ext cx="1660794" cy="996476"/>
      </dsp:txXfrm>
    </dsp:sp>
    <dsp:sp modelId="{54C13E8A-77A7-2B46-BEB5-01A9EA500908}">
      <dsp:nvSpPr>
        <dsp:cNvPr id="0" name=""/>
        <dsp:cNvSpPr/>
      </dsp:nvSpPr>
      <dsp:spPr>
        <a:xfrm>
          <a:off x="1826874" y="2352277"/>
          <a:ext cx="1660794" cy="99647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(8) Generalizations and interpretation</a:t>
          </a:r>
        </a:p>
      </dsp:txBody>
      <dsp:txXfrm>
        <a:off x="1826874" y="2352277"/>
        <a:ext cx="1660794" cy="996476"/>
      </dsp:txXfrm>
    </dsp:sp>
    <dsp:sp modelId="{0A7FA41C-6307-8C4F-BE52-813AEAACBADA}">
      <dsp:nvSpPr>
        <dsp:cNvPr id="0" name=""/>
        <dsp:cNvSpPr/>
      </dsp:nvSpPr>
      <dsp:spPr>
        <a:xfrm>
          <a:off x="3653748" y="2352277"/>
          <a:ext cx="1660794" cy="99647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(9) Preparation of the report</a:t>
          </a:r>
        </a:p>
      </dsp:txBody>
      <dsp:txXfrm>
        <a:off x="3653748" y="2352277"/>
        <a:ext cx="1660794" cy="9964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67E743-F3E3-B41D-26B3-FD9E2FBAD76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B69221-A1EB-D910-C5A0-02145EE233E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85DBB78-3B8E-D142-99DC-FE54348353D5}" type="datetimeFigureOut">
              <a:rPr lang="en-US"/>
              <a:pPr>
                <a:defRPr/>
              </a:pPr>
              <a:t>3/2/25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FEE892F-197B-489B-DECB-4D29074C37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804A977-9302-309C-7814-B97DC01416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55F720-5725-BE67-718E-60D629ACB0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E705E-CBB5-C387-AE85-398435C3DF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45BAC56-C226-B84F-9446-7812D3CDA6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Shape 294">
            <a:extLst>
              <a:ext uri="{FF2B5EF4-FFF2-40B4-BE49-F238E27FC236}">
                <a16:creationId xmlns:a16="http://schemas.microsoft.com/office/drawing/2014/main" id="{E5C28ABD-D0A1-BDC1-B297-2C20B0A7C24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309676800 w 120000"/>
              <a:gd name="T3" fmla="*/ 0 h 120000"/>
              <a:gd name="T4" fmla="*/ 3096768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2" name="Shape 295">
            <a:extLst>
              <a:ext uri="{FF2B5EF4-FFF2-40B4-BE49-F238E27FC236}">
                <a16:creationId xmlns:a16="http://schemas.microsoft.com/office/drawing/2014/main" id="{6D373763-72C5-AFF8-67E0-4FE234A8DF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Slide Image Placeholder 1">
            <a:extLst>
              <a:ext uri="{FF2B5EF4-FFF2-40B4-BE49-F238E27FC236}">
                <a16:creationId xmlns:a16="http://schemas.microsoft.com/office/drawing/2014/main" id="{5D2D3175-AF8F-0416-2E1B-2C20C8EBCF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8" name="Notes Placeholder 2">
            <a:extLst>
              <a:ext uri="{FF2B5EF4-FFF2-40B4-BE49-F238E27FC236}">
                <a16:creationId xmlns:a16="http://schemas.microsoft.com/office/drawing/2014/main" id="{FE2F53BD-E17B-C4BB-C371-7457178022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I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Slide Image Placeholder 1">
            <a:extLst>
              <a:ext uri="{FF2B5EF4-FFF2-40B4-BE49-F238E27FC236}">
                <a16:creationId xmlns:a16="http://schemas.microsoft.com/office/drawing/2014/main" id="{63DDA4FC-0942-9FFA-02FB-5F4C4EF0B0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4" name="Notes Placeholder 2">
            <a:extLst>
              <a:ext uri="{FF2B5EF4-FFF2-40B4-BE49-F238E27FC236}">
                <a16:creationId xmlns:a16="http://schemas.microsoft.com/office/drawing/2014/main" id="{57BD8D3F-9062-BFBA-3F31-BED172D163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I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Shape 294">
            <a:extLst>
              <a:ext uri="{FF2B5EF4-FFF2-40B4-BE49-F238E27FC236}">
                <a16:creationId xmlns:a16="http://schemas.microsoft.com/office/drawing/2014/main" id="{4EB03567-4D95-7807-C130-4DFE07B7987C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309676800 w 120000"/>
              <a:gd name="T3" fmla="*/ 0 h 120000"/>
              <a:gd name="T4" fmla="*/ 3096768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4" name="Shape 295">
            <a:extLst>
              <a:ext uri="{FF2B5EF4-FFF2-40B4-BE49-F238E27FC236}">
                <a16:creationId xmlns:a16="http://schemas.microsoft.com/office/drawing/2014/main" id="{20394B58-833B-03F4-1113-936F4E559F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7">
            <a:extLst>
              <a:ext uri="{FF2B5EF4-FFF2-40B4-BE49-F238E27FC236}">
                <a16:creationId xmlns:a16="http://schemas.microsoft.com/office/drawing/2014/main" id="{555D5D68-2F4D-E0DD-94FA-9DE4C20EE6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5CDA0A-6064-5C43-83C5-C9730A004D9C}" type="slidenum">
              <a:rPr lang="en-US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6A56D717-042B-DB57-96F0-D9F107C513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E5F67C0C-7CAB-8F67-9A73-D8223CD784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7">
            <a:extLst>
              <a:ext uri="{FF2B5EF4-FFF2-40B4-BE49-F238E27FC236}">
                <a16:creationId xmlns:a16="http://schemas.microsoft.com/office/drawing/2014/main" id="{CB3B17FA-815F-21E6-E21F-15CF47166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D4ED97-7BA4-3C4D-AD1F-83D8D6653C42}" type="slidenum">
              <a:rPr lang="en-US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7938" name="Rectangle 2">
            <a:extLst>
              <a:ext uri="{FF2B5EF4-FFF2-40B4-BE49-F238E27FC236}">
                <a16:creationId xmlns:a16="http://schemas.microsoft.com/office/drawing/2014/main" id="{49B5F777-EF70-9468-AD5E-3628192FA9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Rectangle 3">
            <a:extLst>
              <a:ext uri="{FF2B5EF4-FFF2-40B4-BE49-F238E27FC236}">
                <a16:creationId xmlns:a16="http://schemas.microsoft.com/office/drawing/2014/main" id="{1A5A0BB8-F776-7B98-66E4-7B5E9D755D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ED7C7-F785-E139-D2B5-81912A836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F04A8-D273-444D-9CED-A0A1B611ABCA}" type="datetimeFigureOut">
              <a:rPr lang="en-US"/>
              <a:pPr>
                <a:defRPr/>
              </a:pPr>
              <a:t>3/2/25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3F08BC-8355-4DEE-E6F3-982185A53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F8F28-E9BA-6CEE-BF77-3F3A9384B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AB4C8-0702-E547-A3F5-6D51ADCD8D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389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56FD6-532B-E783-3F3B-2686E4049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95963-D821-D044-A87F-8920A167C8CA}" type="datetimeFigureOut">
              <a:rPr lang="en-US"/>
              <a:pPr>
                <a:defRPr/>
              </a:pPr>
              <a:t>3/2/25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1D41C-EA51-4EA3-68E5-2A0743A79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B6F8DF-F022-CB90-00E8-8A3C6F99B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C2626-3028-EF40-A950-F0CDA1C19B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915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A2E3A-9D6E-5A43-AFD2-0A728011D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677A8-A981-8A46-AC5F-B36C3EB7C8E5}" type="datetimeFigureOut">
              <a:rPr lang="en-US"/>
              <a:pPr>
                <a:defRPr/>
              </a:pPr>
              <a:t>3/2/25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7A312-DA70-D3FB-2A60-901B84830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995AE-3205-20E4-AE65-FD5B839FD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355C4-45AF-8C47-8786-5607FA7747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949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E837C85-6DB8-87A4-B3DB-13CB85A04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E611D-C909-9B47-9559-A6474F788353}" type="datetimeFigureOut">
              <a:rPr lang="en-US"/>
              <a:pPr>
                <a:defRPr/>
              </a:pPr>
              <a:t>3/2/25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F13B3C6-6781-6084-07BB-30EEDF1BD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CF18A84-9AAB-041E-AE39-4C63DF625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9E3C5-ED14-AE48-92E6-E248E4BF91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069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35094C7-F251-5D11-A3ED-EA64816DD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1CF9E-32CB-7F4F-95B2-C4AD8BCF4EBA}" type="datetimeFigureOut">
              <a:rPr lang="en-US"/>
              <a:pPr>
                <a:defRPr/>
              </a:pPr>
              <a:t>3/2/25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3BEE940-BFD3-B8A3-C5E5-79D17BA92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0F92D45-83BD-1D60-FE03-F3AC57B3B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876A9-3702-614E-A871-9548A1F925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88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F62092D-44F2-1C85-4FFF-1199C4FB9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B50CC-A429-EA4B-8A8D-B009BE94B939}" type="datetimeFigureOut">
              <a:rPr lang="en-US"/>
              <a:pPr>
                <a:defRPr/>
              </a:pPr>
              <a:t>3/2/25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AF89896-5CC5-A554-979B-500DB2BE8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43D69D7-203B-2168-AFB1-2DBF30B2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6DABA-FB41-FA46-B1FB-09208A507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909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0FB4B01-7BFA-9EEA-E9A1-D34434331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D2B15-9032-684E-B1FE-324CC9B42215}" type="datetimeFigureOut">
              <a:rPr lang="en-US"/>
              <a:pPr>
                <a:defRPr/>
              </a:pPr>
              <a:t>3/2/25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00CC58B-63E6-3CDC-659C-66C7C4E4E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A35F2F0-2801-5C80-D4FE-F8E232BDF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862CB-D9F4-E347-BC07-DA7EA68BFF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07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E2AB9DC-6465-BF3A-A531-302B27961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F0A37-2D5A-E543-8688-FCC364749F53}" type="datetimeFigureOut">
              <a:rPr lang="en-US"/>
              <a:pPr>
                <a:defRPr/>
              </a:pPr>
              <a:t>3/2/25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034FD16-9D0F-8C26-7590-141778FB7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653CF8-B5DF-4B20-2A83-C0CF0446B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EB024-1C3D-594C-938C-A4E8D2FEF8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90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BDD595F-021B-1FA1-7589-CFC3C716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7928B-9B68-F746-943A-10FB3DFE7733}" type="datetimeFigureOut">
              <a:rPr lang="en-US"/>
              <a:pPr>
                <a:defRPr/>
              </a:pPr>
              <a:t>3/2/25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AD49C19-4D6E-4D19-6B15-1AA075AAE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A1C4EF7-4005-45BB-E0B4-C0EE656BB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B9CE1-D425-894A-B0C4-FC6AF09437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933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E9013-30BF-B088-EB78-1D5018130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9B9F4-41CA-8144-A987-4FBCD5FDDBB8}" type="datetimeFigureOut">
              <a:rPr lang="en-US"/>
              <a:pPr>
                <a:defRPr/>
              </a:pPr>
              <a:t>3/2/25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7C23A-C9DD-A7B7-E3C7-385DB9966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D819A-B0EC-2571-65BD-AD9179403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DED22-20BA-8B4D-B321-88455C2C49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9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26B32-42C5-479F-4429-20C1E1AD4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B6A24-6B3B-A246-A445-E9B6DD27F538}" type="datetimeFigureOut">
              <a:rPr lang="en-US"/>
              <a:pPr>
                <a:defRPr/>
              </a:pPr>
              <a:t>3/2/25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D50D6-3EBB-BECD-7DA5-042F55A95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8412B-7877-CD97-996D-0143E0255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55DDC-E526-6B4C-A6DF-AF8C81E62F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130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lIns="91425" tIns="91425" rIns="91425" bIns="91425" anchor="t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1738400" y="2653400"/>
            <a:ext cx="9374000" cy="3388800"/>
          </a:xfrm>
          <a:prstGeom prst="rect">
            <a:avLst/>
          </a:prstGeom>
        </p:spPr>
        <p:txBody>
          <a:bodyPr spcFirstLastPara="1" lIns="91425" tIns="91425" rIns="91425" bIns="91425"/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" name="Shape 90">
            <a:extLst>
              <a:ext uri="{FF2B5EF4-FFF2-40B4-BE49-F238E27FC236}">
                <a16:creationId xmlns:a16="http://schemas.microsoft.com/office/drawing/2014/main" id="{204DD2A0-BC9E-05B7-417E-9D86C6B353B4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>
          <a:xfrm>
            <a:off x="11268075" y="6316663"/>
            <a:ext cx="731838" cy="523875"/>
          </a:xfrm>
        </p:spPr>
        <p:txBody>
          <a:bodyPr spcFirstLastPara="1" wrap="square" lIns="91425" tIns="91425" rIns="91425" bIns="91425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F7B5069E-334F-7244-8664-81546FC9E1DC}" type="slidenum">
              <a:rPr lang="en"/>
              <a:pPr>
                <a:defRPr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82543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rgbClr val="A5A5A5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142">
            <a:extLst>
              <a:ext uri="{FF2B5EF4-FFF2-40B4-BE49-F238E27FC236}">
                <a16:creationId xmlns:a16="http://schemas.microsoft.com/office/drawing/2014/main" id="{E3A61F28-5972-118F-94A1-34C480B41A1E}"/>
              </a:ext>
            </a:extLst>
          </p:cNvPr>
          <p:cNvGrpSpPr>
            <a:grpSpLocks/>
          </p:cNvGrpSpPr>
          <p:nvPr/>
        </p:nvGrpSpPr>
        <p:grpSpPr bwMode="auto">
          <a:xfrm>
            <a:off x="0" y="5465763"/>
            <a:ext cx="12192000" cy="1392237"/>
            <a:chOff x="52" y="4099200"/>
            <a:chExt cx="9144036" cy="1044300"/>
          </a:xfrm>
        </p:grpSpPr>
        <p:grpSp>
          <p:nvGrpSpPr>
            <p:cNvPr id="3" name="Shape 143">
              <a:extLst>
                <a:ext uri="{FF2B5EF4-FFF2-40B4-BE49-F238E27FC236}">
                  <a16:creationId xmlns:a16="http://schemas.microsoft.com/office/drawing/2014/main" id="{9F0284B5-EB47-F5DD-4A42-C89A9800DA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318" name="Shape 144">
                <a:extLst>
                  <a:ext uri="{FF2B5EF4-FFF2-40B4-BE49-F238E27FC236}">
                    <a16:creationId xmlns:a16="http://schemas.microsoft.com/office/drawing/2014/main" id="{2ABF4452-96E3-F663-8820-834EF641ACA1}"/>
                  </a:ext>
                </a:extLst>
              </p:cNvPr>
              <p:cNvSpPr/>
              <p:nvPr/>
            </p:nvSpPr>
            <p:spPr>
              <a:xfrm flipH="1">
                <a:off x="2688737" y="4720104"/>
                <a:ext cx="232452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19" name="Shape 145">
                <a:extLst>
                  <a:ext uri="{FF2B5EF4-FFF2-40B4-BE49-F238E27FC236}">
                    <a16:creationId xmlns:a16="http://schemas.microsoft.com/office/drawing/2014/main" id="{95141AF5-1380-8F85-31FF-2B4C4D9344AC}"/>
                  </a:ext>
                </a:extLst>
              </p:cNvPr>
              <p:cNvSpPr/>
              <p:nvPr/>
            </p:nvSpPr>
            <p:spPr>
              <a:xfrm flipH="1">
                <a:off x="2688737" y="4300955"/>
                <a:ext cx="232452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20" name="Shape 146">
                <a:extLst>
                  <a:ext uri="{FF2B5EF4-FFF2-40B4-BE49-F238E27FC236}">
                    <a16:creationId xmlns:a16="http://schemas.microsoft.com/office/drawing/2014/main" id="{F61A711E-7810-A48C-7E06-A0E3CAB47503}"/>
                  </a:ext>
                </a:extLst>
              </p:cNvPr>
              <p:cNvSpPr/>
              <p:nvPr/>
            </p:nvSpPr>
            <p:spPr>
              <a:xfrm flipH="1">
                <a:off x="2688737" y="4510529"/>
                <a:ext cx="232452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21" name="Shape 147">
                <a:extLst>
                  <a:ext uri="{FF2B5EF4-FFF2-40B4-BE49-F238E27FC236}">
                    <a16:creationId xmlns:a16="http://schemas.microsoft.com/office/drawing/2014/main" id="{1482C987-5738-497B-5E55-C32B54D5A2E4}"/>
                  </a:ext>
                </a:extLst>
              </p:cNvPr>
              <p:cNvSpPr/>
              <p:nvPr/>
            </p:nvSpPr>
            <p:spPr>
              <a:xfrm flipH="1">
                <a:off x="2688737" y="4930869"/>
                <a:ext cx="232452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4" name="Shape 148">
              <a:extLst>
                <a:ext uri="{FF2B5EF4-FFF2-40B4-BE49-F238E27FC236}">
                  <a16:creationId xmlns:a16="http://schemas.microsoft.com/office/drawing/2014/main" id="{A31F0FF4-CEA2-03DF-639E-D2BAF12223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313" name="Shape 149">
                <a:extLst>
                  <a:ext uri="{FF2B5EF4-FFF2-40B4-BE49-F238E27FC236}">
                    <a16:creationId xmlns:a16="http://schemas.microsoft.com/office/drawing/2014/main" id="{36330564-5E09-B040-F08E-8024E9227730}"/>
                  </a:ext>
                </a:extLst>
              </p:cNvPr>
              <p:cNvSpPr/>
              <p:nvPr/>
            </p:nvSpPr>
            <p:spPr>
              <a:xfrm flipH="1">
                <a:off x="2688859" y="4721294"/>
                <a:ext cx="231259" cy="41438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14" name="Shape 150">
                <a:extLst>
                  <a:ext uri="{FF2B5EF4-FFF2-40B4-BE49-F238E27FC236}">
                    <a16:creationId xmlns:a16="http://schemas.microsoft.com/office/drawing/2014/main" id="{246D87CD-E7AA-C21D-1C0E-AF63DB72AB52}"/>
                  </a:ext>
                </a:extLst>
              </p:cNvPr>
              <p:cNvSpPr/>
              <p:nvPr/>
            </p:nvSpPr>
            <p:spPr>
              <a:xfrm flipH="1">
                <a:off x="2688859" y="4300955"/>
                <a:ext cx="231259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15" name="Shape 151">
                <a:extLst>
                  <a:ext uri="{FF2B5EF4-FFF2-40B4-BE49-F238E27FC236}">
                    <a16:creationId xmlns:a16="http://schemas.microsoft.com/office/drawing/2014/main" id="{3CDE7A97-4E7B-02D1-EA53-383BEE402669}"/>
                  </a:ext>
                </a:extLst>
              </p:cNvPr>
              <p:cNvSpPr/>
              <p:nvPr/>
            </p:nvSpPr>
            <p:spPr>
              <a:xfrm flipH="1">
                <a:off x="2688859" y="4510529"/>
                <a:ext cx="231259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16" name="Shape 152">
                <a:extLst>
                  <a:ext uri="{FF2B5EF4-FFF2-40B4-BE49-F238E27FC236}">
                    <a16:creationId xmlns:a16="http://schemas.microsoft.com/office/drawing/2014/main" id="{4F0F9572-7F2F-42ED-177A-7027CB09EEA0}"/>
                  </a:ext>
                </a:extLst>
              </p:cNvPr>
              <p:cNvSpPr/>
              <p:nvPr/>
            </p:nvSpPr>
            <p:spPr>
              <a:xfrm flipH="1">
                <a:off x="2688859" y="4091380"/>
                <a:ext cx="231259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17" name="Shape 153">
                <a:extLst>
                  <a:ext uri="{FF2B5EF4-FFF2-40B4-BE49-F238E27FC236}">
                    <a16:creationId xmlns:a16="http://schemas.microsoft.com/office/drawing/2014/main" id="{1E574793-6042-3803-6443-3CE282336713}"/>
                  </a:ext>
                </a:extLst>
              </p:cNvPr>
              <p:cNvSpPr/>
              <p:nvPr/>
            </p:nvSpPr>
            <p:spPr>
              <a:xfrm flipH="1">
                <a:off x="2688859" y="4930869"/>
                <a:ext cx="231259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5" name="Shape 154">
              <a:extLst>
                <a:ext uri="{FF2B5EF4-FFF2-40B4-BE49-F238E27FC236}">
                  <a16:creationId xmlns:a16="http://schemas.microsoft.com/office/drawing/2014/main" id="{39247396-1818-8D55-DAE5-6F8B2FFB45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309" name="Shape 155">
                <a:extLst>
                  <a:ext uri="{FF2B5EF4-FFF2-40B4-BE49-F238E27FC236}">
                    <a16:creationId xmlns:a16="http://schemas.microsoft.com/office/drawing/2014/main" id="{FC400F4C-7753-663C-4E23-F7219A1CB4A6}"/>
                  </a:ext>
                </a:extLst>
              </p:cNvPr>
              <p:cNvSpPr/>
              <p:nvPr/>
            </p:nvSpPr>
            <p:spPr>
              <a:xfrm flipH="1">
                <a:off x="2688981" y="4720104"/>
                <a:ext cx="231259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10" name="Shape 156">
                <a:extLst>
                  <a:ext uri="{FF2B5EF4-FFF2-40B4-BE49-F238E27FC236}">
                    <a16:creationId xmlns:a16="http://schemas.microsoft.com/office/drawing/2014/main" id="{A9575FE3-B916-F050-1E4F-ED7E3E2BE926}"/>
                  </a:ext>
                </a:extLst>
              </p:cNvPr>
              <p:cNvSpPr/>
              <p:nvPr/>
            </p:nvSpPr>
            <p:spPr>
              <a:xfrm flipH="1">
                <a:off x="2688981" y="4300955"/>
                <a:ext cx="231259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11" name="Shape 157">
                <a:extLst>
                  <a:ext uri="{FF2B5EF4-FFF2-40B4-BE49-F238E27FC236}">
                    <a16:creationId xmlns:a16="http://schemas.microsoft.com/office/drawing/2014/main" id="{993ABBDF-A4AD-56A3-CB8F-83C0996BE5D6}"/>
                  </a:ext>
                </a:extLst>
              </p:cNvPr>
              <p:cNvSpPr/>
              <p:nvPr/>
            </p:nvSpPr>
            <p:spPr>
              <a:xfrm flipH="1">
                <a:off x="2688981" y="4510529"/>
                <a:ext cx="231259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12" name="Shape 158">
                <a:extLst>
                  <a:ext uri="{FF2B5EF4-FFF2-40B4-BE49-F238E27FC236}">
                    <a16:creationId xmlns:a16="http://schemas.microsoft.com/office/drawing/2014/main" id="{BF45F40C-37BA-33E6-5654-1284B6A13EBB}"/>
                  </a:ext>
                </a:extLst>
              </p:cNvPr>
              <p:cNvSpPr/>
              <p:nvPr/>
            </p:nvSpPr>
            <p:spPr>
              <a:xfrm flipH="1">
                <a:off x="2688981" y="4930869"/>
                <a:ext cx="231259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6" name="Shape 159">
              <a:extLst>
                <a:ext uri="{FF2B5EF4-FFF2-40B4-BE49-F238E27FC236}">
                  <a16:creationId xmlns:a16="http://schemas.microsoft.com/office/drawing/2014/main" id="{27093129-5858-1AD6-A034-3494BE0BD6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306" name="Shape 160">
                <a:extLst>
                  <a:ext uri="{FF2B5EF4-FFF2-40B4-BE49-F238E27FC236}">
                    <a16:creationId xmlns:a16="http://schemas.microsoft.com/office/drawing/2014/main" id="{522F022F-976F-660D-BF03-E79E2CEB10F9}"/>
                  </a:ext>
                </a:extLst>
              </p:cNvPr>
              <p:cNvSpPr/>
              <p:nvPr/>
            </p:nvSpPr>
            <p:spPr>
              <a:xfrm flipH="1">
                <a:off x="2689104" y="4720104"/>
                <a:ext cx="231259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07" name="Shape 161">
                <a:extLst>
                  <a:ext uri="{FF2B5EF4-FFF2-40B4-BE49-F238E27FC236}">
                    <a16:creationId xmlns:a16="http://schemas.microsoft.com/office/drawing/2014/main" id="{25DE7201-999D-CEC3-E8F3-1886156B1195}"/>
                  </a:ext>
                </a:extLst>
              </p:cNvPr>
              <p:cNvSpPr/>
              <p:nvPr/>
            </p:nvSpPr>
            <p:spPr>
              <a:xfrm flipH="1">
                <a:off x="2689104" y="4510529"/>
                <a:ext cx="231259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08" name="Shape 162">
                <a:extLst>
                  <a:ext uri="{FF2B5EF4-FFF2-40B4-BE49-F238E27FC236}">
                    <a16:creationId xmlns:a16="http://schemas.microsoft.com/office/drawing/2014/main" id="{563D8B69-2EA6-0E07-09C9-C3D94736F0DE}"/>
                  </a:ext>
                </a:extLst>
              </p:cNvPr>
              <p:cNvSpPr/>
              <p:nvPr/>
            </p:nvSpPr>
            <p:spPr>
              <a:xfrm flipH="1">
                <a:off x="2689104" y="4930869"/>
                <a:ext cx="231259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7" name="Shape 163">
              <a:extLst>
                <a:ext uri="{FF2B5EF4-FFF2-40B4-BE49-F238E27FC236}">
                  <a16:creationId xmlns:a16="http://schemas.microsoft.com/office/drawing/2014/main" id="{262C03C6-21EA-E69D-189A-F449D78084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301" name="Shape 164">
                <a:extLst>
                  <a:ext uri="{FF2B5EF4-FFF2-40B4-BE49-F238E27FC236}">
                    <a16:creationId xmlns:a16="http://schemas.microsoft.com/office/drawing/2014/main" id="{9609D4A4-1697-B541-57FC-0E0230B35771}"/>
                  </a:ext>
                </a:extLst>
              </p:cNvPr>
              <p:cNvSpPr/>
              <p:nvPr/>
            </p:nvSpPr>
            <p:spPr>
              <a:xfrm flipH="1">
                <a:off x="1856244" y="4729114"/>
                <a:ext cx="232172" cy="41438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02" name="Shape 165">
                <a:extLst>
                  <a:ext uri="{FF2B5EF4-FFF2-40B4-BE49-F238E27FC236}">
                    <a16:creationId xmlns:a16="http://schemas.microsoft.com/office/drawing/2014/main" id="{3B02CF8B-DE73-FD47-B5B4-B02126C9FA1C}"/>
                  </a:ext>
                </a:extLst>
              </p:cNvPr>
              <p:cNvSpPr/>
              <p:nvPr/>
            </p:nvSpPr>
            <p:spPr>
              <a:xfrm flipH="1">
                <a:off x="1856244" y="4308775"/>
                <a:ext cx="232172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03" name="Shape 166">
                <a:extLst>
                  <a:ext uri="{FF2B5EF4-FFF2-40B4-BE49-F238E27FC236}">
                    <a16:creationId xmlns:a16="http://schemas.microsoft.com/office/drawing/2014/main" id="{9A9FCE66-E8B4-350C-4C60-3DA9B26DB10E}"/>
                  </a:ext>
                </a:extLst>
              </p:cNvPr>
              <p:cNvSpPr/>
              <p:nvPr/>
            </p:nvSpPr>
            <p:spPr>
              <a:xfrm flipH="1">
                <a:off x="1856244" y="4518349"/>
                <a:ext cx="232172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04" name="Shape 167">
                <a:extLst>
                  <a:ext uri="{FF2B5EF4-FFF2-40B4-BE49-F238E27FC236}">
                    <a16:creationId xmlns:a16="http://schemas.microsoft.com/office/drawing/2014/main" id="{BF4BED01-C7CB-4F7B-4672-9B18C3EA37BC}"/>
                  </a:ext>
                </a:extLst>
              </p:cNvPr>
              <p:cNvSpPr/>
              <p:nvPr/>
            </p:nvSpPr>
            <p:spPr>
              <a:xfrm flipH="1">
                <a:off x="1856244" y="4099200"/>
                <a:ext cx="232172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05" name="Shape 168">
                <a:extLst>
                  <a:ext uri="{FF2B5EF4-FFF2-40B4-BE49-F238E27FC236}">
                    <a16:creationId xmlns:a16="http://schemas.microsoft.com/office/drawing/2014/main" id="{489944BA-374D-8A03-D3FA-F530553D9D0B}"/>
                  </a:ext>
                </a:extLst>
              </p:cNvPr>
              <p:cNvSpPr/>
              <p:nvPr/>
            </p:nvSpPr>
            <p:spPr>
              <a:xfrm flipH="1">
                <a:off x="1856244" y="4938689"/>
                <a:ext cx="232172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8" name="Shape 169">
              <a:extLst>
                <a:ext uri="{FF2B5EF4-FFF2-40B4-BE49-F238E27FC236}">
                  <a16:creationId xmlns:a16="http://schemas.microsoft.com/office/drawing/2014/main" id="{352B2F9F-1534-3A21-B288-A45FF868FA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297" name="Shape 170">
                <a:extLst>
                  <a:ext uri="{FF2B5EF4-FFF2-40B4-BE49-F238E27FC236}">
                    <a16:creationId xmlns:a16="http://schemas.microsoft.com/office/drawing/2014/main" id="{89B7C282-9233-7080-BA81-D570DC7FC06F}"/>
                  </a:ext>
                </a:extLst>
              </p:cNvPr>
              <p:cNvSpPr/>
              <p:nvPr/>
            </p:nvSpPr>
            <p:spPr>
              <a:xfrm flipH="1">
                <a:off x="2227721" y="4727924"/>
                <a:ext cx="232172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98" name="Shape 171">
                <a:extLst>
                  <a:ext uri="{FF2B5EF4-FFF2-40B4-BE49-F238E27FC236}">
                    <a16:creationId xmlns:a16="http://schemas.microsoft.com/office/drawing/2014/main" id="{386A3E58-A908-9F88-17DD-6437D5897445}"/>
                  </a:ext>
                </a:extLst>
              </p:cNvPr>
              <p:cNvSpPr/>
              <p:nvPr/>
            </p:nvSpPr>
            <p:spPr>
              <a:xfrm flipH="1">
                <a:off x="2227721" y="4308775"/>
                <a:ext cx="232172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99" name="Shape 172">
                <a:extLst>
                  <a:ext uri="{FF2B5EF4-FFF2-40B4-BE49-F238E27FC236}">
                    <a16:creationId xmlns:a16="http://schemas.microsoft.com/office/drawing/2014/main" id="{BC18140D-5200-10F3-F945-10B653873E92}"/>
                  </a:ext>
                </a:extLst>
              </p:cNvPr>
              <p:cNvSpPr/>
              <p:nvPr/>
            </p:nvSpPr>
            <p:spPr>
              <a:xfrm flipH="1">
                <a:off x="2227721" y="4518349"/>
                <a:ext cx="232172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00" name="Shape 173">
                <a:extLst>
                  <a:ext uri="{FF2B5EF4-FFF2-40B4-BE49-F238E27FC236}">
                    <a16:creationId xmlns:a16="http://schemas.microsoft.com/office/drawing/2014/main" id="{8B7EA031-5216-157E-7170-1F358B2C607D}"/>
                  </a:ext>
                </a:extLst>
              </p:cNvPr>
              <p:cNvSpPr/>
              <p:nvPr/>
            </p:nvSpPr>
            <p:spPr>
              <a:xfrm flipH="1">
                <a:off x="2227721" y="4938689"/>
                <a:ext cx="232172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9" name="Shape 174">
              <a:extLst>
                <a:ext uri="{FF2B5EF4-FFF2-40B4-BE49-F238E27FC236}">
                  <a16:creationId xmlns:a16="http://schemas.microsoft.com/office/drawing/2014/main" id="{94EE3210-C4E8-DC0A-C2AD-CC2BE60478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294" name="Shape 175">
                <a:extLst>
                  <a:ext uri="{FF2B5EF4-FFF2-40B4-BE49-F238E27FC236}">
                    <a16:creationId xmlns:a16="http://schemas.microsoft.com/office/drawing/2014/main" id="{162434ED-53D4-5A4A-1A24-A0B9D43150BC}"/>
                  </a:ext>
                </a:extLst>
              </p:cNvPr>
              <p:cNvSpPr/>
              <p:nvPr/>
            </p:nvSpPr>
            <p:spPr>
              <a:xfrm flipH="1">
                <a:off x="2599197" y="4727924"/>
                <a:ext cx="232172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95" name="Shape 176">
                <a:extLst>
                  <a:ext uri="{FF2B5EF4-FFF2-40B4-BE49-F238E27FC236}">
                    <a16:creationId xmlns:a16="http://schemas.microsoft.com/office/drawing/2014/main" id="{231929C0-3E38-5BC0-00D6-2ECCED2F1BD9}"/>
                  </a:ext>
                </a:extLst>
              </p:cNvPr>
              <p:cNvSpPr/>
              <p:nvPr/>
            </p:nvSpPr>
            <p:spPr>
              <a:xfrm flipH="1">
                <a:off x="2599197" y="4518349"/>
                <a:ext cx="232172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96" name="Shape 177">
                <a:extLst>
                  <a:ext uri="{FF2B5EF4-FFF2-40B4-BE49-F238E27FC236}">
                    <a16:creationId xmlns:a16="http://schemas.microsoft.com/office/drawing/2014/main" id="{D6A7DB41-1873-72AD-A212-2BCEF1EC17D8}"/>
                  </a:ext>
                </a:extLst>
              </p:cNvPr>
              <p:cNvSpPr/>
              <p:nvPr/>
            </p:nvSpPr>
            <p:spPr>
              <a:xfrm flipH="1">
                <a:off x="2599197" y="4938689"/>
                <a:ext cx="232172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10" name="Shape 178">
              <a:extLst>
                <a:ext uri="{FF2B5EF4-FFF2-40B4-BE49-F238E27FC236}">
                  <a16:creationId xmlns:a16="http://schemas.microsoft.com/office/drawing/2014/main" id="{3ED86DAD-7F2B-7044-BE7A-841CDAE192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289" name="Shape 179">
                <a:extLst>
                  <a:ext uri="{FF2B5EF4-FFF2-40B4-BE49-F238E27FC236}">
                    <a16:creationId xmlns:a16="http://schemas.microsoft.com/office/drawing/2014/main" id="{37B69A57-7C3B-2511-117B-39D1B20C0030}"/>
                  </a:ext>
                </a:extLst>
              </p:cNvPr>
              <p:cNvSpPr/>
              <p:nvPr/>
            </p:nvSpPr>
            <p:spPr>
              <a:xfrm flipH="1">
                <a:off x="3342150" y="4729114"/>
                <a:ext cx="232172" cy="41438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90" name="Shape 180">
                <a:extLst>
                  <a:ext uri="{FF2B5EF4-FFF2-40B4-BE49-F238E27FC236}">
                    <a16:creationId xmlns:a16="http://schemas.microsoft.com/office/drawing/2014/main" id="{F954DA49-66EF-65A1-3F80-FF978303E63A}"/>
                  </a:ext>
                </a:extLst>
              </p:cNvPr>
              <p:cNvSpPr/>
              <p:nvPr/>
            </p:nvSpPr>
            <p:spPr>
              <a:xfrm flipH="1">
                <a:off x="3342150" y="4308775"/>
                <a:ext cx="232172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91" name="Shape 181">
                <a:extLst>
                  <a:ext uri="{FF2B5EF4-FFF2-40B4-BE49-F238E27FC236}">
                    <a16:creationId xmlns:a16="http://schemas.microsoft.com/office/drawing/2014/main" id="{FE533A7E-BABF-536B-BD89-0CA2D469CBEF}"/>
                  </a:ext>
                </a:extLst>
              </p:cNvPr>
              <p:cNvSpPr/>
              <p:nvPr/>
            </p:nvSpPr>
            <p:spPr>
              <a:xfrm flipH="1">
                <a:off x="3342150" y="4518349"/>
                <a:ext cx="232172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92" name="Shape 182">
                <a:extLst>
                  <a:ext uri="{FF2B5EF4-FFF2-40B4-BE49-F238E27FC236}">
                    <a16:creationId xmlns:a16="http://schemas.microsoft.com/office/drawing/2014/main" id="{C244B44F-5B27-E992-047F-17211EF34A29}"/>
                  </a:ext>
                </a:extLst>
              </p:cNvPr>
              <p:cNvSpPr/>
              <p:nvPr/>
            </p:nvSpPr>
            <p:spPr>
              <a:xfrm flipH="1">
                <a:off x="3342150" y="4099200"/>
                <a:ext cx="232172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93" name="Shape 183">
                <a:extLst>
                  <a:ext uri="{FF2B5EF4-FFF2-40B4-BE49-F238E27FC236}">
                    <a16:creationId xmlns:a16="http://schemas.microsoft.com/office/drawing/2014/main" id="{EFB635BF-E42B-72F8-F439-E8372B4DAB91}"/>
                  </a:ext>
                </a:extLst>
              </p:cNvPr>
              <p:cNvSpPr/>
              <p:nvPr/>
            </p:nvSpPr>
            <p:spPr>
              <a:xfrm flipH="1">
                <a:off x="3342150" y="4938689"/>
                <a:ext cx="232172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11" name="Shape 184">
              <a:extLst>
                <a:ext uri="{FF2B5EF4-FFF2-40B4-BE49-F238E27FC236}">
                  <a16:creationId xmlns:a16="http://schemas.microsoft.com/office/drawing/2014/main" id="{A0D27938-35A7-7E38-CD53-1F99805506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285" name="Shape 185">
                <a:extLst>
                  <a:ext uri="{FF2B5EF4-FFF2-40B4-BE49-F238E27FC236}">
                    <a16:creationId xmlns:a16="http://schemas.microsoft.com/office/drawing/2014/main" id="{ED1A40CE-5E94-4D90-44D2-1EA549260E8B}"/>
                  </a:ext>
                </a:extLst>
              </p:cNvPr>
              <p:cNvSpPr/>
              <p:nvPr/>
            </p:nvSpPr>
            <p:spPr>
              <a:xfrm flipH="1">
                <a:off x="3713626" y="4727924"/>
                <a:ext cx="230982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86" name="Shape 186">
                <a:extLst>
                  <a:ext uri="{FF2B5EF4-FFF2-40B4-BE49-F238E27FC236}">
                    <a16:creationId xmlns:a16="http://schemas.microsoft.com/office/drawing/2014/main" id="{BE3E94A4-302C-8F10-3609-5AA7224E38EA}"/>
                  </a:ext>
                </a:extLst>
              </p:cNvPr>
              <p:cNvSpPr/>
              <p:nvPr/>
            </p:nvSpPr>
            <p:spPr>
              <a:xfrm flipH="1">
                <a:off x="3713626" y="4308775"/>
                <a:ext cx="230982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87" name="Shape 187">
                <a:extLst>
                  <a:ext uri="{FF2B5EF4-FFF2-40B4-BE49-F238E27FC236}">
                    <a16:creationId xmlns:a16="http://schemas.microsoft.com/office/drawing/2014/main" id="{945BC718-6005-FAC2-F6BA-AC0EB0792392}"/>
                  </a:ext>
                </a:extLst>
              </p:cNvPr>
              <p:cNvSpPr/>
              <p:nvPr/>
            </p:nvSpPr>
            <p:spPr>
              <a:xfrm flipH="1">
                <a:off x="3713626" y="4518349"/>
                <a:ext cx="230982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88" name="Shape 188">
                <a:extLst>
                  <a:ext uri="{FF2B5EF4-FFF2-40B4-BE49-F238E27FC236}">
                    <a16:creationId xmlns:a16="http://schemas.microsoft.com/office/drawing/2014/main" id="{FA9D237A-B3FE-FFEF-38C0-D6ABB1169A96}"/>
                  </a:ext>
                </a:extLst>
              </p:cNvPr>
              <p:cNvSpPr/>
              <p:nvPr/>
            </p:nvSpPr>
            <p:spPr>
              <a:xfrm flipH="1">
                <a:off x="3713626" y="4938689"/>
                <a:ext cx="230982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12" name="Shape 189">
              <a:extLst>
                <a:ext uri="{FF2B5EF4-FFF2-40B4-BE49-F238E27FC236}">
                  <a16:creationId xmlns:a16="http://schemas.microsoft.com/office/drawing/2014/main" id="{909ED92C-81FE-BCE1-7C81-9D7527AC91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281" name="Shape 190">
                <a:extLst>
                  <a:ext uri="{FF2B5EF4-FFF2-40B4-BE49-F238E27FC236}">
                    <a16:creationId xmlns:a16="http://schemas.microsoft.com/office/drawing/2014/main" id="{0693BE17-1931-26CD-CD59-721BE2392632}"/>
                  </a:ext>
                </a:extLst>
              </p:cNvPr>
              <p:cNvSpPr/>
              <p:nvPr/>
            </p:nvSpPr>
            <p:spPr>
              <a:xfrm flipH="1">
                <a:off x="1485958" y="4727924"/>
                <a:ext cx="230982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82" name="Shape 191">
                <a:extLst>
                  <a:ext uri="{FF2B5EF4-FFF2-40B4-BE49-F238E27FC236}">
                    <a16:creationId xmlns:a16="http://schemas.microsoft.com/office/drawing/2014/main" id="{342517BD-BDB4-FD1D-64E6-EAECD82011B1}"/>
                  </a:ext>
                </a:extLst>
              </p:cNvPr>
              <p:cNvSpPr/>
              <p:nvPr/>
            </p:nvSpPr>
            <p:spPr>
              <a:xfrm flipH="1">
                <a:off x="1485958" y="4308775"/>
                <a:ext cx="230982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83" name="Shape 192">
                <a:extLst>
                  <a:ext uri="{FF2B5EF4-FFF2-40B4-BE49-F238E27FC236}">
                    <a16:creationId xmlns:a16="http://schemas.microsoft.com/office/drawing/2014/main" id="{25AEB1C3-2B1F-42A8-6D16-0544436044AC}"/>
                  </a:ext>
                </a:extLst>
              </p:cNvPr>
              <p:cNvSpPr/>
              <p:nvPr/>
            </p:nvSpPr>
            <p:spPr>
              <a:xfrm flipH="1">
                <a:off x="1485958" y="4518349"/>
                <a:ext cx="230982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84" name="Shape 193">
                <a:extLst>
                  <a:ext uri="{FF2B5EF4-FFF2-40B4-BE49-F238E27FC236}">
                    <a16:creationId xmlns:a16="http://schemas.microsoft.com/office/drawing/2014/main" id="{B735B1E5-5B84-32E2-9C74-9FECBE5D3ED6}"/>
                  </a:ext>
                </a:extLst>
              </p:cNvPr>
              <p:cNvSpPr/>
              <p:nvPr/>
            </p:nvSpPr>
            <p:spPr>
              <a:xfrm flipH="1">
                <a:off x="1485958" y="4938689"/>
                <a:ext cx="230982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13" name="Shape 194">
              <a:extLst>
                <a:ext uri="{FF2B5EF4-FFF2-40B4-BE49-F238E27FC236}">
                  <a16:creationId xmlns:a16="http://schemas.microsoft.com/office/drawing/2014/main" id="{2DF7CAE8-D16A-2E00-19B7-6A54181FFA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278" name="Shape 195">
                <a:extLst>
                  <a:ext uri="{FF2B5EF4-FFF2-40B4-BE49-F238E27FC236}">
                    <a16:creationId xmlns:a16="http://schemas.microsoft.com/office/drawing/2014/main" id="{B57022F0-A21D-368D-589A-382BA5F8C1A0}"/>
                  </a:ext>
                </a:extLst>
              </p:cNvPr>
              <p:cNvSpPr/>
              <p:nvPr/>
            </p:nvSpPr>
            <p:spPr>
              <a:xfrm flipH="1">
                <a:off x="4085103" y="4727924"/>
                <a:ext cx="230982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79" name="Shape 196">
                <a:extLst>
                  <a:ext uri="{FF2B5EF4-FFF2-40B4-BE49-F238E27FC236}">
                    <a16:creationId xmlns:a16="http://schemas.microsoft.com/office/drawing/2014/main" id="{E82EEDCA-6A5F-D352-32FF-6357824E2AC0}"/>
                  </a:ext>
                </a:extLst>
              </p:cNvPr>
              <p:cNvSpPr/>
              <p:nvPr/>
            </p:nvSpPr>
            <p:spPr>
              <a:xfrm flipH="1">
                <a:off x="4085103" y="4518349"/>
                <a:ext cx="230982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80" name="Shape 197">
                <a:extLst>
                  <a:ext uri="{FF2B5EF4-FFF2-40B4-BE49-F238E27FC236}">
                    <a16:creationId xmlns:a16="http://schemas.microsoft.com/office/drawing/2014/main" id="{D9A4573E-827B-8473-B3C4-D7994C4994AF}"/>
                  </a:ext>
                </a:extLst>
              </p:cNvPr>
              <p:cNvSpPr/>
              <p:nvPr/>
            </p:nvSpPr>
            <p:spPr>
              <a:xfrm flipH="1">
                <a:off x="4085103" y="4938689"/>
                <a:ext cx="230982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14" name="Shape 198">
              <a:extLst>
                <a:ext uri="{FF2B5EF4-FFF2-40B4-BE49-F238E27FC236}">
                  <a16:creationId xmlns:a16="http://schemas.microsoft.com/office/drawing/2014/main" id="{D301FF3F-35CF-7AE3-DB7E-584584CA87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274" name="Shape 199">
                <a:extLst>
                  <a:ext uri="{FF2B5EF4-FFF2-40B4-BE49-F238E27FC236}">
                    <a16:creationId xmlns:a16="http://schemas.microsoft.com/office/drawing/2014/main" id="{605F9835-AD83-69AC-92C1-386C427E79FE}"/>
                  </a:ext>
                </a:extLst>
              </p:cNvPr>
              <p:cNvSpPr/>
              <p:nvPr/>
            </p:nvSpPr>
            <p:spPr>
              <a:xfrm flipH="1">
                <a:off x="2970673" y="4727924"/>
                <a:ext cx="232172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75" name="Shape 200">
                <a:extLst>
                  <a:ext uri="{FF2B5EF4-FFF2-40B4-BE49-F238E27FC236}">
                    <a16:creationId xmlns:a16="http://schemas.microsoft.com/office/drawing/2014/main" id="{3B78BAB4-004D-A589-5E50-D36A609D774B}"/>
                  </a:ext>
                </a:extLst>
              </p:cNvPr>
              <p:cNvSpPr/>
              <p:nvPr/>
            </p:nvSpPr>
            <p:spPr>
              <a:xfrm flipH="1">
                <a:off x="2970673" y="4308775"/>
                <a:ext cx="232172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76" name="Shape 201">
                <a:extLst>
                  <a:ext uri="{FF2B5EF4-FFF2-40B4-BE49-F238E27FC236}">
                    <a16:creationId xmlns:a16="http://schemas.microsoft.com/office/drawing/2014/main" id="{FAC9B88B-0698-5E06-778F-D4D74010963D}"/>
                  </a:ext>
                </a:extLst>
              </p:cNvPr>
              <p:cNvSpPr/>
              <p:nvPr/>
            </p:nvSpPr>
            <p:spPr>
              <a:xfrm flipH="1">
                <a:off x="2970673" y="4518349"/>
                <a:ext cx="232172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77" name="Shape 202">
                <a:extLst>
                  <a:ext uri="{FF2B5EF4-FFF2-40B4-BE49-F238E27FC236}">
                    <a16:creationId xmlns:a16="http://schemas.microsoft.com/office/drawing/2014/main" id="{1CEA089D-CF35-7C06-6432-1C3924FBC7DD}"/>
                  </a:ext>
                </a:extLst>
              </p:cNvPr>
              <p:cNvSpPr/>
              <p:nvPr/>
            </p:nvSpPr>
            <p:spPr>
              <a:xfrm flipH="1">
                <a:off x="2970673" y="4938689"/>
                <a:ext cx="232172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15" name="Shape 203">
              <a:extLst>
                <a:ext uri="{FF2B5EF4-FFF2-40B4-BE49-F238E27FC236}">
                  <a16:creationId xmlns:a16="http://schemas.microsoft.com/office/drawing/2014/main" id="{01490C30-DA9D-0B12-D87A-58275E8EE0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70" name="Shape 204">
                <a:extLst>
                  <a:ext uri="{FF2B5EF4-FFF2-40B4-BE49-F238E27FC236}">
                    <a16:creationId xmlns:a16="http://schemas.microsoft.com/office/drawing/2014/main" id="{48096F67-2DCE-EC6B-9C7B-AA3485BFBCDC}"/>
                  </a:ext>
                </a:extLst>
              </p:cNvPr>
              <p:cNvSpPr/>
              <p:nvPr/>
            </p:nvSpPr>
            <p:spPr>
              <a:xfrm flipH="1">
                <a:off x="4456579" y="4727924"/>
                <a:ext cx="230982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71" name="Shape 205">
                <a:extLst>
                  <a:ext uri="{FF2B5EF4-FFF2-40B4-BE49-F238E27FC236}">
                    <a16:creationId xmlns:a16="http://schemas.microsoft.com/office/drawing/2014/main" id="{7CCAE252-2A2E-1EB4-3E49-9D2EF425C5BA}"/>
                  </a:ext>
                </a:extLst>
              </p:cNvPr>
              <p:cNvSpPr/>
              <p:nvPr/>
            </p:nvSpPr>
            <p:spPr>
              <a:xfrm flipH="1">
                <a:off x="4456579" y="4308775"/>
                <a:ext cx="230982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72" name="Shape 206">
                <a:extLst>
                  <a:ext uri="{FF2B5EF4-FFF2-40B4-BE49-F238E27FC236}">
                    <a16:creationId xmlns:a16="http://schemas.microsoft.com/office/drawing/2014/main" id="{66C2140D-3063-412A-A134-5A79DA6F13FA}"/>
                  </a:ext>
                </a:extLst>
              </p:cNvPr>
              <p:cNvSpPr/>
              <p:nvPr/>
            </p:nvSpPr>
            <p:spPr>
              <a:xfrm flipH="1">
                <a:off x="4456579" y="4518349"/>
                <a:ext cx="230982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73" name="Shape 207">
                <a:extLst>
                  <a:ext uri="{FF2B5EF4-FFF2-40B4-BE49-F238E27FC236}">
                    <a16:creationId xmlns:a16="http://schemas.microsoft.com/office/drawing/2014/main" id="{2B50010D-484E-1F40-0BC6-4EEF1EBE43DE}"/>
                  </a:ext>
                </a:extLst>
              </p:cNvPr>
              <p:cNvSpPr/>
              <p:nvPr/>
            </p:nvSpPr>
            <p:spPr>
              <a:xfrm flipH="1">
                <a:off x="4456579" y="4938689"/>
                <a:ext cx="230982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16" name="Shape 208">
              <a:extLst>
                <a:ext uri="{FF2B5EF4-FFF2-40B4-BE49-F238E27FC236}">
                  <a16:creationId xmlns:a16="http://schemas.microsoft.com/office/drawing/2014/main" id="{2598D5CC-3C3D-4217-D033-9348339A7A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63" name="Shape 209">
                <a:extLst>
                  <a:ext uri="{FF2B5EF4-FFF2-40B4-BE49-F238E27FC236}">
                    <a16:creationId xmlns:a16="http://schemas.microsoft.com/office/drawing/2014/main" id="{E0CAEEC0-12B0-81B8-E6E4-80E83A2367ED}"/>
                  </a:ext>
                </a:extLst>
              </p:cNvPr>
              <p:cNvSpPr/>
              <p:nvPr/>
            </p:nvSpPr>
            <p:spPr>
              <a:xfrm flipH="1">
                <a:off x="4828056" y="4729114"/>
                <a:ext cx="230982" cy="41438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64" name="Shape 210">
                <a:extLst>
                  <a:ext uri="{FF2B5EF4-FFF2-40B4-BE49-F238E27FC236}">
                    <a16:creationId xmlns:a16="http://schemas.microsoft.com/office/drawing/2014/main" id="{6CDA5353-CA68-A8F3-440C-CE7D4310B4E6}"/>
                  </a:ext>
                </a:extLst>
              </p:cNvPr>
              <p:cNvSpPr/>
              <p:nvPr/>
            </p:nvSpPr>
            <p:spPr>
              <a:xfrm flipH="1">
                <a:off x="4828056" y="4308775"/>
                <a:ext cx="230982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65" name="Shape 211">
                <a:extLst>
                  <a:ext uri="{FF2B5EF4-FFF2-40B4-BE49-F238E27FC236}">
                    <a16:creationId xmlns:a16="http://schemas.microsoft.com/office/drawing/2014/main" id="{556F2B62-9980-3AEC-5A25-9EE72F0AC897}"/>
                  </a:ext>
                </a:extLst>
              </p:cNvPr>
              <p:cNvSpPr/>
              <p:nvPr/>
            </p:nvSpPr>
            <p:spPr>
              <a:xfrm flipH="1">
                <a:off x="4828056" y="4518349"/>
                <a:ext cx="230982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66" name="Shape 212">
                <a:extLst>
                  <a:ext uri="{FF2B5EF4-FFF2-40B4-BE49-F238E27FC236}">
                    <a16:creationId xmlns:a16="http://schemas.microsoft.com/office/drawing/2014/main" id="{36B6E8C3-44FB-68EF-2BCB-A34959A51A76}"/>
                  </a:ext>
                </a:extLst>
              </p:cNvPr>
              <p:cNvSpPr/>
              <p:nvPr/>
            </p:nvSpPr>
            <p:spPr>
              <a:xfrm flipH="1">
                <a:off x="4828056" y="4099200"/>
                <a:ext cx="230982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67" name="Shape 213">
                <a:extLst>
                  <a:ext uri="{FF2B5EF4-FFF2-40B4-BE49-F238E27FC236}">
                    <a16:creationId xmlns:a16="http://schemas.microsoft.com/office/drawing/2014/main" id="{E670FE33-8488-4371-9BB5-DF34EA021740}"/>
                  </a:ext>
                </a:extLst>
              </p:cNvPr>
              <p:cNvSpPr/>
              <p:nvPr/>
            </p:nvSpPr>
            <p:spPr>
              <a:xfrm flipH="1">
                <a:off x="4828056" y="4938689"/>
                <a:ext cx="230982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17" name="Shape 214">
              <a:extLst>
                <a:ext uri="{FF2B5EF4-FFF2-40B4-BE49-F238E27FC236}">
                  <a16:creationId xmlns:a16="http://schemas.microsoft.com/office/drawing/2014/main" id="{BD0B8AC8-4671-A31A-623F-4616BAE231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59" name="Shape 215">
                <a:extLst>
                  <a:ext uri="{FF2B5EF4-FFF2-40B4-BE49-F238E27FC236}">
                    <a16:creationId xmlns:a16="http://schemas.microsoft.com/office/drawing/2014/main" id="{A4E9461C-C3B2-B79E-93BE-CD358A1B4F61}"/>
                  </a:ext>
                </a:extLst>
              </p:cNvPr>
              <p:cNvSpPr/>
              <p:nvPr/>
            </p:nvSpPr>
            <p:spPr>
              <a:xfrm flipH="1">
                <a:off x="5199533" y="4727924"/>
                <a:ext cx="230982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60" name="Shape 216">
                <a:extLst>
                  <a:ext uri="{FF2B5EF4-FFF2-40B4-BE49-F238E27FC236}">
                    <a16:creationId xmlns:a16="http://schemas.microsoft.com/office/drawing/2014/main" id="{9A38C43C-A31A-45A4-4540-48B8E0BE5E19}"/>
                  </a:ext>
                </a:extLst>
              </p:cNvPr>
              <p:cNvSpPr/>
              <p:nvPr/>
            </p:nvSpPr>
            <p:spPr>
              <a:xfrm flipH="1">
                <a:off x="5199533" y="4308775"/>
                <a:ext cx="230982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61" name="Shape 217">
                <a:extLst>
                  <a:ext uri="{FF2B5EF4-FFF2-40B4-BE49-F238E27FC236}">
                    <a16:creationId xmlns:a16="http://schemas.microsoft.com/office/drawing/2014/main" id="{E563D994-E6F2-B24D-81BE-FC4CD794C9EC}"/>
                  </a:ext>
                </a:extLst>
              </p:cNvPr>
              <p:cNvSpPr/>
              <p:nvPr/>
            </p:nvSpPr>
            <p:spPr>
              <a:xfrm flipH="1">
                <a:off x="5199533" y="4518349"/>
                <a:ext cx="230982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62" name="Shape 218">
                <a:extLst>
                  <a:ext uri="{FF2B5EF4-FFF2-40B4-BE49-F238E27FC236}">
                    <a16:creationId xmlns:a16="http://schemas.microsoft.com/office/drawing/2014/main" id="{BBB2804B-D6FB-4B75-2D22-E9FCFB1CF87C}"/>
                  </a:ext>
                </a:extLst>
              </p:cNvPr>
              <p:cNvSpPr/>
              <p:nvPr/>
            </p:nvSpPr>
            <p:spPr>
              <a:xfrm flipH="1">
                <a:off x="5199533" y="4938689"/>
                <a:ext cx="230982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18" name="Shape 219">
              <a:extLst>
                <a:ext uri="{FF2B5EF4-FFF2-40B4-BE49-F238E27FC236}">
                  <a16:creationId xmlns:a16="http://schemas.microsoft.com/office/drawing/2014/main" id="{CDB6B503-7026-F35F-BCB6-BFEBF9384C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56" name="Shape 220">
                <a:extLst>
                  <a:ext uri="{FF2B5EF4-FFF2-40B4-BE49-F238E27FC236}">
                    <a16:creationId xmlns:a16="http://schemas.microsoft.com/office/drawing/2014/main" id="{079F9847-FB7E-FF0B-053E-757F163B5B86}"/>
                  </a:ext>
                </a:extLst>
              </p:cNvPr>
              <p:cNvSpPr/>
              <p:nvPr/>
            </p:nvSpPr>
            <p:spPr>
              <a:xfrm flipH="1">
                <a:off x="5569818" y="4727924"/>
                <a:ext cx="232173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57" name="Shape 221">
                <a:extLst>
                  <a:ext uri="{FF2B5EF4-FFF2-40B4-BE49-F238E27FC236}">
                    <a16:creationId xmlns:a16="http://schemas.microsoft.com/office/drawing/2014/main" id="{B31ECEBE-CC68-BE8E-D910-050FF8634596}"/>
                  </a:ext>
                </a:extLst>
              </p:cNvPr>
              <p:cNvSpPr/>
              <p:nvPr/>
            </p:nvSpPr>
            <p:spPr>
              <a:xfrm flipH="1">
                <a:off x="5569818" y="4518349"/>
                <a:ext cx="232173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58" name="Shape 222">
                <a:extLst>
                  <a:ext uri="{FF2B5EF4-FFF2-40B4-BE49-F238E27FC236}">
                    <a16:creationId xmlns:a16="http://schemas.microsoft.com/office/drawing/2014/main" id="{55376BD8-F991-BA52-BFB9-A1BCF6446CC9}"/>
                  </a:ext>
                </a:extLst>
              </p:cNvPr>
              <p:cNvSpPr/>
              <p:nvPr/>
            </p:nvSpPr>
            <p:spPr>
              <a:xfrm flipH="1">
                <a:off x="5569818" y="4938689"/>
                <a:ext cx="232173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19" name="Shape 223">
              <a:extLst>
                <a:ext uri="{FF2B5EF4-FFF2-40B4-BE49-F238E27FC236}">
                  <a16:creationId xmlns:a16="http://schemas.microsoft.com/office/drawing/2014/main" id="{B4829C0B-14C3-0CBB-1000-221365690E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60" name="Shape 224">
                <a:extLst>
                  <a:ext uri="{FF2B5EF4-FFF2-40B4-BE49-F238E27FC236}">
                    <a16:creationId xmlns:a16="http://schemas.microsoft.com/office/drawing/2014/main" id="{77722AB9-5C8F-EA3F-BBC0-BF9F1B219D42}"/>
                  </a:ext>
                </a:extLst>
              </p:cNvPr>
              <p:cNvSpPr/>
              <p:nvPr/>
            </p:nvSpPr>
            <p:spPr>
              <a:xfrm flipH="1">
                <a:off x="5941294" y="4727924"/>
                <a:ext cx="232173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61" name="Shape 225">
                <a:extLst>
                  <a:ext uri="{FF2B5EF4-FFF2-40B4-BE49-F238E27FC236}">
                    <a16:creationId xmlns:a16="http://schemas.microsoft.com/office/drawing/2014/main" id="{059E9994-8DEE-8DB7-5A0B-43F024BFF5D8}"/>
                  </a:ext>
                </a:extLst>
              </p:cNvPr>
              <p:cNvSpPr/>
              <p:nvPr/>
            </p:nvSpPr>
            <p:spPr>
              <a:xfrm flipH="1">
                <a:off x="5941294" y="4308775"/>
                <a:ext cx="232173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62" name="Shape 226">
                <a:extLst>
                  <a:ext uri="{FF2B5EF4-FFF2-40B4-BE49-F238E27FC236}">
                    <a16:creationId xmlns:a16="http://schemas.microsoft.com/office/drawing/2014/main" id="{168FAA65-40BE-696A-3E40-044F9EF6F62B}"/>
                  </a:ext>
                </a:extLst>
              </p:cNvPr>
              <p:cNvSpPr/>
              <p:nvPr/>
            </p:nvSpPr>
            <p:spPr>
              <a:xfrm flipH="1">
                <a:off x="5941294" y="4518349"/>
                <a:ext cx="232173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63" name="Shape 227">
                <a:extLst>
                  <a:ext uri="{FF2B5EF4-FFF2-40B4-BE49-F238E27FC236}">
                    <a16:creationId xmlns:a16="http://schemas.microsoft.com/office/drawing/2014/main" id="{9F394FBF-7206-435E-7FAA-4BA49CF88724}"/>
                  </a:ext>
                </a:extLst>
              </p:cNvPr>
              <p:cNvSpPr/>
              <p:nvPr/>
            </p:nvSpPr>
            <p:spPr>
              <a:xfrm flipH="1">
                <a:off x="5941294" y="4938689"/>
                <a:ext cx="232173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20" name="Shape 228">
              <a:extLst>
                <a:ext uri="{FF2B5EF4-FFF2-40B4-BE49-F238E27FC236}">
                  <a16:creationId xmlns:a16="http://schemas.microsoft.com/office/drawing/2014/main" id="{1EE4C4B7-61DE-E0ED-61E1-C19F5BC0B7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55" name="Shape 229">
                <a:extLst>
                  <a:ext uri="{FF2B5EF4-FFF2-40B4-BE49-F238E27FC236}">
                    <a16:creationId xmlns:a16="http://schemas.microsoft.com/office/drawing/2014/main" id="{5B9B09A6-3989-6917-109F-56324AE8F1FF}"/>
                  </a:ext>
                </a:extLst>
              </p:cNvPr>
              <p:cNvSpPr/>
              <p:nvPr/>
            </p:nvSpPr>
            <p:spPr>
              <a:xfrm flipH="1">
                <a:off x="6312770" y="4729114"/>
                <a:ext cx="232173" cy="41438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56" name="Shape 230">
                <a:extLst>
                  <a:ext uri="{FF2B5EF4-FFF2-40B4-BE49-F238E27FC236}">
                    <a16:creationId xmlns:a16="http://schemas.microsoft.com/office/drawing/2014/main" id="{3FFFF99B-1BA3-46AE-24DE-C374A9881234}"/>
                  </a:ext>
                </a:extLst>
              </p:cNvPr>
              <p:cNvSpPr/>
              <p:nvPr/>
            </p:nvSpPr>
            <p:spPr>
              <a:xfrm flipH="1">
                <a:off x="6312770" y="4308775"/>
                <a:ext cx="232173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57" name="Shape 231">
                <a:extLst>
                  <a:ext uri="{FF2B5EF4-FFF2-40B4-BE49-F238E27FC236}">
                    <a16:creationId xmlns:a16="http://schemas.microsoft.com/office/drawing/2014/main" id="{32785492-3FCF-5DEF-C536-6AACE8B7419E}"/>
                  </a:ext>
                </a:extLst>
              </p:cNvPr>
              <p:cNvSpPr/>
              <p:nvPr/>
            </p:nvSpPr>
            <p:spPr>
              <a:xfrm flipH="1">
                <a:off x="6312770" y="4518349"/>
                <a:ext cx="232173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58" name="Shape 232">
                <a:extLst>
                  <a:ext uri="{FF2B5EF4-FFF2-40B4-BE49-F238E27FC236}">
                    <a16:creationId xmlns:a16="http://schemas.microsoft.com/office/drawing/2014/main" id="{38FBA74C-7B5D-DCE9-7095-6CCBDB22D0E8}"/>
                  </a:ext>
                </a:extLst>
              </p:cNvPr>
              <p:cNvSpPr/>
              <p:nvPr/>
            </p:nvSpPr>
            <p:spPr>
              <a:xfrm flipH="1">
                <a:off x="6312770" y="4099200"/>
                <a:ext cx="232173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59" name="Shape 233">
                <a:extLst>
                  <a:ext uri="{FF2B5EF4-FFF2-40B4-BE49-F238E27FC236}">
                    <a16:creationId xmlns:a16="http://schemas.microsoft.com/office/drawing/2014/main" id="{F170EC02-3B5D-B4C8-A9F7-D1565B1499E2}"/>
                  </a:ext>
                </a:extLst>
              </p:cNvPr>
              <p:cNvSpPr/>
              <p:nvPr/>
            </p:nvSpPr>
            <p:spPr>
              <a:xfrm flipH="1">
                <a:off x="6312770" y="4938689"/>
                <a:ext cx="232173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21" name="Shape 234">
              <a:extLst>
                <a:ext uri="{FF2B5EF4-FFF2-40B4-BE49-F238E27FC236}">
                  <a16:creationId xmlns:a16="http://schemas.microsoft.com/office/drawing/2014/main" id="{C45C99C5-C33D-CA24-E46E-9027446570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51" name="Shape 235">
                <a:extLst>
                  <a:ext uri="{FF2B5EF4-FFF2-40B4-BE49-F238E27FC236}">
                    <a16:creationId xmlns:a16="http://schemas.microsoft.com/office/drawing/2014/main" id="{25505696-7868-B66D-8350-99009DF922A0}"/>
                  </a:ext>
                </a:extLst>
              </p:cNvPr>
              <p:cNvSpPr/>
              <p:nvPr/>
            </p:nvSpPr>
            <p:spPr>
              <a:xfrm flipH="1">
                <a:off x="6684247" y="4727924"/>
                <a:ext cx="232173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52" name="Shape 236">
                <a:extLst>
                  <a:ext uri="{FF2B5EF4-FFF2-40B4-BE49-F238E27FC236}">
                    <a16:creationId xmlns:a16="http://schemas.microsoft.com/office/drawing/2014/main" id="{07C5D1D8-B9F1-A761-BA45-3E67B375A0AA}"/>
                  </a:ext>
                </a:extLst>
              </p:cNvPr>
              <p:cNvSpPr/>
              <p:nvPr/>
            </p:nvSpPr>
            <p:spPr>
              <a:xfrm flipH="1">
                <a:off x="6684247" y="4308775"/>
                <a:ext cx="232173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53" name="Shape 237">
                <a:extLst>
                  <a:ext uri="{FF2B5EF4-FFF2-40B4-BE49-F238E27FC236}">
                    <a16:creationId xmlns:a16="http://schemas.microsoft.com/office/drawing/2014/main" id="{0516113C-2D40-DC01-3A45-379C062113B6}"/>
                  </a:ext>
                </a:extLst>
              </p:cNvPr>
              <p:cNvSpPr/>
              <p:nvPr/>
            </p:nvSpPr>
            <p:spPr>
              <a:xfrm flipH="1">
                <a:off x="6684247" y="4518349"/>
                <a:ext cx="232173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54" name="Shape 238">
                <a:extLst>
                  <a:ext uri="{FF2B5EF4-FFF2-40B4-BE49-F238E27FC236}">
                    <a16:creationId xmlns:a16="http://schemas.microsoft.com/office/drawing/2014/main" id="{DDF47FFF-4AFC-D03A-949B-E80AAF24FD5F}"/>
                  </a:ext>
                </a:extLst>
              </p:cNvPr>
              <p:cNvSpPr/>
              <p:nvPr/>
            </p:nvSpPr>
            <p:spPr>
              <a:xfrm flipH="1">
                <a:off x="6684247" y="4938689"/>
                <a:ext cx="232173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22" name="Shape 239">
              <a:extLst>
                <a:ext uri="{FF2B5EF4-FFF2-40B4-BE49-F238E27FC236}">
                  <a16:creationId xmlns:a16="http://schemas.microsoft.com/office/drawing/2014/main" id="{B5FAD61C-8307-B7FB-9BC1-F7DF9A42C0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48" name="Shape 240">
                <a:extLst>
                  <a:ext uri="{FF2B5EF4-FFF2-40B4-BE49-F238E27FC236}">
                    <a16:creationId xmlns:a16="http://schemas.microsoft.com/office/drawing/2014/main" id="{859EA20D-8A3F-1DE3-7E4D-9CE6CBD6E3B0}"/>
                  </a:ext>
                </a:extLst>
              </p:cNvPr>
              <p:cNvSpPr/>
              <p:nvPr/>
            </p:nvSpPr>
            <p:spPr>
              <a:xfrm flipH="1">
                <a:off x="7055723" y="4727924"/>
                <a:ext cx="232173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49" name="Shape 241">
                <a:extLst>
                  <a:ext uri="{FF2B5EF4-FFF2-40B4-BE49-F238E27FC236}">
                    <a16:creationId xmlns:a16="http://schemas.microsoft.com/office/drawing/2014/main" id="{E426C57F-D43A-8AAB-7A6F-D1394BEDE591}"/>
                  </a:ext>
                </a:extLst>
              </p:cNvPr>
              <p:cNvSpPr/>
              <p:nvPr/>
            </p:nvSpPr>
            <p:spPr>
              <a:xfrm flipH="1">
                <a:off x="7055723" y="4518349"/>
                <a:ext cx="232173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50" name="Shape 242">
                <a:extLst>
                  <a:ext uri="{FF2B5EF4-FFF2-40B4-BE49-F238E27FC236}">
                    <a16:creationId xmlns:a16="http://schemas.microsoft.com/office/drawing/2014/main" id="{20F54BF3-672B-950E-813A-26F4C527C3C4}"/>
                  </a:ext>
                </a:extLst>
              </p:cNvPr>
              <p:cNvSpPr/>
              <p:nvPr/>
            </p:nvSpPr>
            <p:spPr>
              <a:xfrm flipH="1">
                <a:off x="7055723" y="4938689"/>
                <a:ext cx="232173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23" name="Shape 243">
              <a:extLst>
                <a:ext uri="{FF2B5EF4-FFF2-40B4-BE49-F238E27FC236}">
                  <a16:creationId xmlns:a16="http://schemas.microsoft.com/office/drawing/2014/main" id="{401AC262-49A0-FFFA-BEE0-A230A093D4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43" name="Shape 244">
                <a:extLst>
                  <a:ext uri="{FF2B5EF4-FFF2-40B4-BE49-F238E27FC236}">
                    <a16:creationId xmlns:a16="http://schemas.microsoft.com/office/drawing/2014/main" id="{F6442ABD-F160-40F3-6B39-B6955F6AB818}"/>
                  </a:ext>
                </a:extLst>
              </p:cNvPr>
              <p:cNvSpPr/>
              <p:nvPr/>
            </p:nvSpPr>
            <p:spPr>
              <a:xfrm flipH="1">
                <a:off x="7798677" y="4729114"/>
                <a:ext cx="230982" cy="41438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44" name="Shape 245">
                <a:extLst>
                  <a:ext uri="{FF2B5EF4-FFF2-40B4-BE49-F238E27FC236}">
                    <a16:creationId xmlns:a16="http://schemas.microsoft.com/office/drawing/2014/main" id="{317AC171-E6E5-F9F9-6FDD-091B3C54FC03}"/>
                  </a:ext>
                </a:extLst>
              </p:cNvPr>
              <p:cNvSpPr/>
              <p:nvPr/>
            </p:nvSpPr>
            <p:spPr>
              <a:xfrm flipH="1">
                <a:off x="7798677" y="4308775"/>
                <a:ext cx="230982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45" name="Shape 246">
                <a:extLst>
                  <a:ext uri="{FF2B5EF4-FFF2-40B4-BE49-F238E27FC236}">
                    <a16:creationId xmlns:a16="http://schemas.microsoft.com/office/drawing/2014/main" id="{F974EC95-CC29-63E5-E127-4E448FCD455E}"/>
                  </a:ext>
                </a:extLst>
              </p:cNvPr>
              <p:cNvSpPr/>
              <p:nvPr/>
            </p:nvSpPr>
            <p:spPr>
              <a:xfrm flipH="1">
                <a:off x="7798677" y="4518349"/>
                <a:ext cx="230982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46" name="Shape 247">
                <a:extLst>
                  <a:ext uri="{FF2B5EF4-FFF2-40B4-BE49-F238E27FC236}">
                    <a16:creationId xmlns:a16="http://schemas.microsoft.com/office/drawing/2014/main" id="{49DCDC44-735A-AB01-F77A-DEECFCECCA81}"/>
                  </a:ext>
                </a:extLst>
              </p:cNvPr>
              <p:cNvSpPr/>
              <p:nvPr/>
            </p:nvSpPr>
            <p:spPr>
              <a:xfrm flipH="1">
                <a:off x="7798677" y="4099200"/>
                <a:ext cx="230982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47" name="Shape 248">
                <a:extLst>
                  <a:ext uri="{FF2B5EF4-FFF2-40B4-BE49-F238E27FC236}">
                    <a16:creationId xmlns:a16="http://schemas.microsoft.com/office/drawing/2014/main" id="{A6E68B14-845E-BD6A-5264-D07E7E59AF49}"/>
                  </a:ext>
                </a:extLst>
              </p:cNvPr>
              <p:cNvSpPr/>
              <p:nvPr/>
            </p:nvSpPr>
            <p:spPr>
              <a:xfrm flipH="1">
                <a:off x="7798677" y="4938689"/>
                <a:ext cx="230982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24" name="Shape 249">
              <a:extLst>
                <a:ext uri="{FF2B5EF4-FFF2-40B4-BE49-F238E27FC236}">
                  <a16:creationId xmlns:a16="http://schemas.microsoft.com/office/drawing/2014/main" id="{7772EA01-C203-B640-648A-6071311C01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39" name="Shape 250">
                <a:extLst>
                  <a:ext uri="{FF2B5EF4-FFF2-40B4-BE49-F238E27FC236}">
                    <a16:creationId xmlns:a16="http://schemas.microsoft.com/office/drawing/2014/main" id="{398587EE-C0D5-EDE9-06A8-AAFF350FD736}"/>
                  </a:ext>
                </a:extLst>
              </p:cNvPr>
              <p:cNvSpPr/>
              <p:nvPr/>
            </p:nvSpPr>
            <p:spPr>
              <a:xfrm flipH="1">
                <a:off x="8170153" y="4727924"/>
                <a:ext cx="230982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40" name="Shape 251">
                <a:extLst>
                  <a:ext uri="{FF2B5EF4-FFF2-40B4-BE49-F238E27FC236}">
                    <a16:creationId xmlns:a16="http://schemas.microsoft.com/office/drawing/2014/main" id="{E81B7CCB-E706-C5BF-299C-D9833E82D214}"/>
                  </a:ext>
                </a:extLst>
              </p:cNvPr>
              <p:cNvSpPr/>
              <p:nvPr/>
            </p:nvSpPr>
            <p:spPr>
              <a:xfrm flipH="1">
                <a:off x="8170153" y="4308775"/>
                <a:ext cx="230982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41" name="Shape 252">
                <a:extLst>
                  <a:ext uri="{FF2B5EF4-FFF2-40B4-BE49-F238E27FC236}">
                    <a16:creationId xmlns:a16="http://schemas.microsoft.com/office/drawing/2014/main" id="{55DD783D-B472-E633-6D36-6B796C1E9935}"/>
                  </a:ext>
                </a:extLst>
              </p:cNvPr>
              <p:cNvSpPr/>
              <p:nvPr/>
            </p:nvSpPr>
            <p:spPr>
              <a:xfrm flipH="1">
                <a:off x="8170153" y="4518349"/>
                <a:ext cx="230982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42" name="Shape 253">
                <a:extLst>
                  <a:ext uri="{FF2B5EF4-FFF2-40B4-BE49-F238E27FC236}">
                    <a16:creationId xmlns:a16="http://schemas.microsoft.com/office/drawing/2014/main" id="{14579B15-22D0-319A-E78F-CEB9FD990089}"/>
                  </a:ext>
                </a:extLst>
              </p:cNvPr>
              <p:cNvSpPr/>
              <p:nvPr/>
            </p:nvSpPr>
            <p:spPr>
              <a:xfrm flipH="1">
                <a:off x="8170153" y="4938689"/>
                <a:ext cx="230982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25" name="Shape 254">
              <a:extLst>
                <a:ext uri="{FF2B5EF4-FFF2-40B4-BE49-F238E27FC236}">
                  <a16:creationId xmlns:a16="http://schemas.microsoft.com/office/drawing/2014/main" id="{92B00CD9-9DF0-EA9D-6F40-990ADCAA38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35" name="Shape 255">
                <a:extLst>
                  <a:ext uri="{FF2B5EF4-FFF2-40B4-BE49-F238E27FC236}">
                    <a16:creationId xmlns:a16="http://schemas.microsoft.com/office/drawing/2014/main" id="{BAEB1F2E-8F22-9A92-AD18-E275DBCD7CB1}"/>
                  </a:ext>
                </a:extLst>
              </p:cNvPr>
              <p:cNvSpPr/>
              <p:nvPr/>
            </p:nvSpPr>
            <p:spPr>
              <a:xfrm flipH="1">
                <a:off x="7427200" y="4727924"/>
                <a:ext cx="230982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6" name="Shape 256">
                <a:extLst>
                  <a:ext uri="{FF2B5EF4-FFF2-40B4-BE49-F238E27FC236}">
                    <a16:creationId xmlns:a16="http://schemas.microsoft.com/office/drawing/2014/main" id="{D00816C6-210D-995B-1400-6674CC9D09B4}"/>
                  </a:ext>
                </a:extLst>
              </p:cNvPr>
              <p:cNvSpPr/>
              <p:nvPr/>
            </p:nvSpPr>
            <p:spPr>
              <a:xfrm flipH="1">
                <a:off x="7427200" y="4308775"/>
                <a:ext cx="230982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7" name="Shape 257">
                <a:extLst>
                  <a:ext uri="{FF2B5EF4-FFF2-40B4-BE49-F238E27FC236}">
                    <a16:creationId xmlns:a16="http://schemas.microsoft.com/office/drawing/2014/main" id="{7984F52E-6DFD-4496-F654-C0F6D9AA6793}"/>
                  </a:ext>
                </a:extLst>
              </p:cNvPr>
              <p:cNvSpPr/>
              <p:nvPr/>
            </p:nvSpPr>
            <p:spPr>
              <a:xfrm flipH="1">
                <a:off x="7427200" y="4518349"/>
                <a:ext cx="230982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8" name="Shape 258">
                <a:extLst>
                  <a:ext uri="{FF2B5EF4-FFF2-40B4-BE49-F238E27FC236}">
                    <a16:creationId xmlns:a16="http://schemas.microsoft.com/office/drawing/2014/main" id="{E549FD72-9878-3EAF-E23F-BC01C6FE72D2}"/>
                  </a:ext>
                </a:extLst>
              </p:cNvPr>
              <p:cNvSpPr/>
              <p:nvPr/>
            </p:nvSpPr>
            <p:spPr>
              <a:xfrm flipH="1">
                <a:off x="7427200" y="4938689"/>
                <a:ext cx="230982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26" name="Shape 259">
              <a:extLst>
                <a:ext uri="{FF2B5EF4-FFF2-40B4-BE49-F238E27FC236}">
                  <a16:creationId xmlns:a16="http://schemas.microsoft.com/office/drawing/2014/main" id="{110B3E0E-13DD-18D7-464A-BE8E26AB78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32" name="Shape 260">
                <a:extLst>
                  <a:ext uri="{FF2B5EF4-FFF2-40B4-BE49-F238E27FC236}">
                    <a16:creationId xmlns:a16="http://schemas.microsoft.com/office/drawing/2014/main" id="{9D899AD1-245C-94E7-FB6E-BBCCD3694B62}"/>
                  </a:ext>
                </a:extLst>
              </p:cNvPr>
              <p:cNvSpPr/>
              <p:nvPr/>
            </p:nvSpPr>
            <p:spPr>
              <a:xfrm flipH="1">
                <a:off x="8541630" y="4727924"/>
                <a:ext cx="230982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3" name="Shape 261">
                <a:extLst>
                  <a:ext uri="{FF2B5EF4-FFF2-40B4-BE49-F238E27FC236}">
                    <a16:creationId xmlns:a16="http://schemas.microsoft.com/office/drawing/2014/main" id="{AF34CDA8-C4E7-E6DB-93E9-7CD4602AC549}"/>
                  </a:ext>
                </a:extLst>
              </p:cNvPr>
              <p:cNvSpPr/>
              <p:nvPr/>
            </p:nvSpPr>
            <p:spPr>
              <a:xfrm flipH="1">
                <a:off x="8541630" y="4518349"/>
                <a:ext cx="230982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4" name="Shape 262">
                <a:extLst>
                  <a:ext uri="{FF2B5EF4-FFF2-40B4-BE49-F238E27FC236}">
                    <a16:creationId xmlns:a16="http://schemas.microsoft.com/office/drawing/2014/main" id="{BADC24C1-DC36-6490-24DF-DB5BBDC0B6ED}"/>
                  </a:ext>
                </a:extLst>
              </p:cNvPr>
              <p:cNvSpPr/>
              <p:nvPr/>
            </p:nvSpPr>
            <p:spPr>
              <a:xfrm flipH="1">
                <a:off x="8541630" y="4938689"/>
                <a:ext cx="230982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  <p:grpSp>
          <p:nvGrpSpPr>
            <p:cNvPr id="27" name="Shape 263">
              <a:extLst>
                <a:ext uri="{FF2B5EF4-FFF2-40B4-BE49-F238E27FC236}">
                  <a16:creationId xmlns:a16="http://schemas.microsoft.com/office/drawing/2014/main" id="{5A1CFF3F-16BB-1762-0C69-3A3C58AFBA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8" name="Shape 264">
                <a:extLst>
                  <a:ext uri="{FF2B5EF4-FFF2-40B4-BE49-F238E27FC236}">
                    <a16:creationId xmlns:a16="http://schemas.microsoft.com/office/drawing/2014/main" id="{68C201BD-0E5C-6CE2-6510-CE3BD05EB34C}"/>
                  </a:ext>
                </a:extLst>
              </p:cNvPr>
              <p:cNvSpPr/>
              <p:nvPr/>
            </p:nvSpPr>
            <p:spPr>
              <a:xfrm flipH="1">
                <a:off x="8911916" y="4727924"/>
                <a:ext cx="232172" cy="4155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29" name="Shape 265">
                <a:extLst>
                  <a:ext uri="{FF2B5EF4-FFF2-40B4-BE49-F238E27FC236}">
                    <a16:creationId xmlns:a16="http://schemas.microsoft.com/office/drawing/2014/main" id="{6D5CB7C3-80EE-55D9-BE18-26FF193FEC6F}"/>
                  </a:ext>
                </a:extLst>
              </p:cNvPr>
              <p:cNvSpPr/>
              <p:nvPr/>
            </p:nvSpPr>
            <p:spPr>
              <a:xfrm flipH="1">
                <a:off x="8911916" y="4308775"/>
                <a:ext cx="232172" cy="8347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0" name="Shape 266">
                <a:extLst>
                  <a:ext uri="{FF2B5EF4-FFF2-40B4-BE49-F238E27FC236}">
                    <a16:creationId xmlns:a16="http://schemas.microsoft.com/office/drawing/2014/main" id="{207871A7-354D-3424-D59B-4AFE57067207}"/>
                  </a:ext>
                </a:extLst>
              </p:cNvPr>
              <p:cNvSpPr/>
              <p:nvPr/>
            </p:nvSpPr>
            <p:spPr>
              <a:xfrm flipH="1">
                <a:off x="8911916" y="4518349"/>
                <a:ext cx="232172" cy="62515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  <p:sp>
            <p:nvSpPr>
              <p:cNvPr id="31" name="Shape 267">
                <a:extLst>
                  <a:ext uri="{FF2B5EF4-FFF2-40B4-BE49-F238E27FC236}">
                    <a16:creationId xmlns:a16="http://schemas.microsoft.com/office/drawing/2014/main" id="{DD09FC2B-C0B5-E824-8CE9-BCD88EF1007B}"/>
                  </a:ext>
                </a:extLst>
              </p:cNvPr>
              <p:cNvSpPr/>
              <p:nvPr/>
            </p:nvSpPr>
            <p:spPr>
              <a:xfrm flipH="1">
                <a:off x="8911916" y="4938689"/>
                <a:ext cx="232172" cy="20481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/>
              </a:p>
            </p:txBody>
          </p:sp>
        </p:grpSp>
      </p:grpSp>
      <p:sp>
        <p:nvSpPr>
          <p:cNvPr id="268" name="Shape 268"/>
          <p:cNvSpPr txBox="1">
            <a:spLocks noGrp="1"/>
          </p:cNvSpPr>
          <p:nvPr>
            <p:ph type="title"/>
          </p:nvPr>
        </p:nvSpPr>
        <p:spPr>
          <a:xfrm>
            <a:off x="1851500" y="1030300"/>
            <a:ext cx="8489200" cy="2484400"/>
          </a:xfrm>
          <a:prstGeom prst="rect">
            <a:avLst/>
          </a:prstGeom>
        </p:spPr>
        <p:txBody>
          <a:bodyPr spcFirstLastPara="1" lIns="91425" tIns="91425" rIns="91425" b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1851500" y="3616400"/>
            <a:ext cx="8489200" cy="1481600"/>
          </a:xfrm>
          <a:prstGeom prst="rect">
            <a:avLst/>
          </a:prstGeom>
        </p:spPr>
        <p:txBody>
          <a:bodyPr spcFirstLastPara="1" lIns="91425" tIns="91425" rIns="91425" bIns="91425"/>
          <a:lstStyle>
            <a:lvl1pPr marL="609585" lvl="0" indent="-41485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1219170" lvl="1" indent="-3979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828754" lvl="2" indent="-3979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2438339" lvl="3" indent="-3979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3047924" lvl="4" indent="-3979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3657509" lvl="5" indent="-3979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4267093" lvl="6" indent="-3979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4876678" lvl="7" indent="-3979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5486263" lvl="8" indent="-397923" algn="ctr">
              <a:spcBef>
                <a:spcPts val="2133"/>
              </a:spcBef>
              <a:spcAft>
                <a:spcPts val="2133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2" name="Shape 270">
            <a:extLst>
              <a:ext uri="{FF2B5EF4-FFF2-40B4-BE49-F238E27FC236}">
                <a16:creationId xmlns:a16="http://schemas.microsoft.com/office/drawing/2014/main" id="{8FF0CD58-C489-9EFB-6531-9B14FD74B5ED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>
          <a:xfrm>
            <a:off x="11268075" y="6316663"/>
            <a:ext cx="731838" cy="523875"/>
          </a:xfrm>
        </p:spPr>
        <p:txBody>
          <a:bodyPr spcFirstLastPara="1" wrap="square" lIns="91425" tIns="91425" rIns="91425" bIns="91425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fld id="{A359AC9B-3349-5140-9A48-23988690F107}" type="slidenum">
              <a:rPr lang="en"/>
              <a:pPr>
                <a:defRPr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11231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CA90CE2-C672-15DF-C37F-7A736106EA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D413090-DA04-6930-AA17-62673F52EF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84C09-BEBE-5146-3D56-850D8DC4B7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313AB2D-A132-594D-BAC7-6BAF27FC2305}" type="datetimeFigureOut">
              <a:rPr lang="en-US"/>
              <a:pPr>
                <a:defRPr/>
              </a:pPr>
              <a:t>3/2/25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939D9-99E9-8840-6C2F-F0E876FC3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B56FF-F0CF-CD7A-3084-7702EB8FCA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85FD9E8-2AA0-AF48-B5CD-D044D47938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u4JXkTTzZY&amp;list=PLk94j3Ni4W3BlGrf8udoSrzYMm2NvgzdW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TwgVQIZPsw" TargetMode="Externa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f6i8QYanTxTYSQ9d6" TargetMode="External"/><Relationship Id="rId2" Type="http://schemas.openxmlformats.org/officeDocument/2006/relationships/hyperlink" Target="https://www.youtube.com/watch?v=WKVilkLYPbk" TargetMode="Externa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th2CX5HgxU" TargetMode="Externa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gle/rtV7fqxUppCjGWvP7" TargetMode="Externa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gle/oFwDGbAF7S9wnvYB9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3.emf"/><Relationship Id="rId7" Type="http://schemas.openxmlformats.org/officeDocument/2006/relationships/oleObject" Target="../embeddings/oleObject4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7.emf"/><Relationship Id="rId5" Type="http://schemas.openxmlformats.org/officeDocument/2006/relationships/image" Target="../media/image14.emf"/><Relationship Id="rId10" Type="http://schemas.openxmlformats.org/officeDocument/2006/relationships/image" Target="../media/image16.e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5.bin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emf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0" name="Rectangle 16389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392" name="Freeform: Shape 16391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394" name="Freeform: Shape 16393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385" name="Title 1">
            <a:extLst>
              <a:ext uri="{FF2B5EF4-FFF2-40B4-BE49-F238E27FC236}">
                <a16:creationId xmlns:a16="http://schemas.microsoft.com/office/drawing/2014/main" id="{80DDBC1B-37D6-83C4-75D8-172B5960778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sz="7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Marketing Research</a:t>
            </a:r>
            <a:endParaRPr lang="en-US" altLang="en-US" sz="7200" b="1" dirty="0"/>
          </a:p>
        </p:txBody>
      </p:sp>
      <p:sp>
        <p:nvSpPr>
          <p:cNvPr id="16396" name="Rectangle 16395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Content Placeholder 2">
            <a:extLst>
              <a:ext uri="{FF2B5EF4-FFF2-40B4-BE49-F238E27FC236}">
                <a16:creationId xmlns:a16="http://schemas.microsoft.com/office/drawing/2014/main" id="{9251DD97-677E-2E60-8F35-4B78CA584D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 dirty="0">
                <a:hlinkClick r:id="rId2"/>
              </a:rPr>
              <a:t>https://www.youtube.com/watch?v=ju4JXkTTzZY&amp;list=PLk94j3Ni4W3BlGrf8udoSrzYMm2NvgzdW</a:t>
            </a:r>
            <a:endParaRPr lang="en-US" altLang="en-US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C16C6-16D6-DC01-AFAF-22747F7C0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 me in Answering these Questions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19FCA-0571-4D6B-7D5B-B3F650EA1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Sales personnel with facial hair or Cleanshaven</a:t>
            </a:r>
          </a:p>
          <a:p>
            <a:pPr marL="0" indent="0">
              <a:buNone/>
            </a:pP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Compact Vs Spacious Logo</a:t>
            </a:r>
          </a:p>
          <a:p>
            <a:pPr marL="0" indent="0">
              <a:buNone/>
            </a:pP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Brand Name: Female vs Male </a:t>
            </a:r>
          </a:p>
          <a:p>
            <a:pPr marL="0" indent="0">
              <a:buNone/>
            </a:pPr>
            <a:r>
              <a:rPr lang="en-IN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Slim vs Over size</a:t>
            </a:r>
          </a:p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 Vs Employees </a:t>
            </a:r>
          </a:p>
          <a:p>
            <a:pPr marL="0" indent="0">
              <a:buNone/>
            </a:pPr>
            <a:endParaRPr lang="en-IN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effectLst/>
              <a:latin typeface="Helvetica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67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 descr="&quot;&quot;">
            <a:extLst>
              <a:ext uri="{FF2B5EF4-FFF2-40B4-BE49-F238E27FC236}">
                <a16:creationId xmlns:a16="http://schemas.microsoft.com/office/drawing/2014/main" id="{3D24D676-2B29-6A6E-884F-D89E6BBDD25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175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: Shape 9" descr="&quot;&quot;">
            <a:extLst>
              <a:ext uri="{FF2B5EF4-FFF2-40B4-BE49-F238E27FC236}">
                <a16:creationId xmlns:a16="http://schemas.microsoft.com/office/drawing/2014/main" id="{ACC28CE1-6D15-A43D-96DA-4D8483BDEC1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4167188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508" name="Title 1">
            <a:extLst>
              <a:ext uri="{FF2B5EF4-FFF2-40B4-BE49-F238E27FC236}">
                <a16:creationId xmlns:a16="http://schemas.microsoft.com/office/drawing/2014/main" id="{C1A97F2D-2567-D49F-F845-8AB0F4A448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1154113"/>
            <a:ext cx="3200400" cy="4460875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FFFFFF"/>
                </a:solidFill>
              </a:rPr>
              <a:t>What is Research?</a:t>
            </a:r>
          </a:p>
        </p:txBody>
      </p:sp>
      <p:sp>
        <p:nvSpPr>
          <p:cNvPr id="12" name="Arc 11" descr="&quot;&quot;">
            <a:extLst>
              <a:ext uri="{FF2B5EF4-FFF2-40B4-BE49-F238E27FC236}">
                <a16:creationId xmlns:a16="http://schemas.microsoft.com/office/drawing/2014/main" id="{B1F56FB9-3C18-6883-7484-ECCFFC605E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V="1">
            <a:off x="7550150" y="2455863"/>
            <a:ext cx="4083050" cy="4083050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510" name="Content Placeholder 2">
            <a:extLst>
              <a:ext uri="{FF2B5EF4-FFF2-40B4-BE49-F238E27FC236}">
                <a16:creationId xmlns:a16="http://schemas.microsoft.com/office/drawing/2014/main" id="{72B19198-87DC-6F7D-334E-1B0963F847B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446588" y="592138"/>
            <a:ext cx="7583487" cy="5584825"/>
          </a:xfrm>
        </p:spPr>
        <p:txBody>
          <a:bodyPr anchor="ctr"/>
          <a:lstStyle/>
          <a:p>
            <a:pPr marL="0" indent="0" algn="just" eaLnBrk="1" hangingPunct="1">
              <a:buFont typeface="Arial" panose="020B0604020202020204" pitchFamily="34" charset="0"/>
              <a:buNone/>
            </a:pPr>
            <a:r>
              <a:rPr lang="en-US" altLang="en-US" sz="2600"/>
              <a:t>Redman and Mory define research as “ a systematized effort to gain new knowledge”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en-US" sz="2600"/>
          </a:p>
          <a:p>
            <a:pPr marL="0" indent="0" algn="just" eaLnBrk="1" hangingPunct="1">
              <a:buFont typeface="Arial" panose="020B0604020202020204" pitchFamily="34" charset="0"/>
              <a:buNone/>
            </a:pPr>
            <a:r>
              <a:rPr lang="en-US" altLang="en-US" sz="2600"/>
              <a:t>According to Clifford Woody “research comprises defining and redefining problems, formulating hypothesis or suggested solutions; collecting, organising and evaluating data; making decision and reaching conclusions; and at last, carefully testing the conclusions to determine whether they fit the formulating hypothesis”.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en-US" sz="2600"/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 sz="2600"/>
              <a:t>Known -------------------------------------------------Unknown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en-US" sz="2600"/>
          </a:p>
        </p:txBody>
      </p:sp>
    </p:spTree>
    <p:extLst>
      <p:ext uri="{BB962C8B-B14F-4D97-AF65-F5344CB8AC3E}">
        <p14:creationId xmlns:p14="http://schemas.microsoft.com/office/powerpoint/2010/main" val="3123115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>
            <a:extLst>
              <a:ext uri="{FF2B5EF4-FFF2-40B4-BE49-F238E27FC236}">
                <a16:creationId xmlns:a16="http://schemas.microsoft.com/office/drawing/2014/main" id="{3ED43B51-04EE-F86B-B90E-0A94123AC2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803275"/>
            <a:ext cx="5314950" cy="1325563"/>
          </a:xfrm>
        </p:spPr>
        <p:txBody>
          <a:bodyPr lIns="91440" tIns="45720" rIns="91440" bIns="45720"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Research Process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A78DE3-F4EE-800B-15ED-CAC8260B6F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83" r="16483" b="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9E66D461-6A73-7635-53B8-14E766E68A6F}"/>
              </a:ext>
            </a:extLst>
          </p:cNvPr>
          <p:cNvGraphicFramePr/>
          <p:nvPr/>
        </p:nvGraphicFramePr>
        <p:xfrm>
          <a:off x="762000" y="2279018"/>
          <a:ext cx="5314543" cy="3375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0CE56-B322-1768-8DC9-6667E8680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defRPr/>
            </a:pPr>
            <a:r>
              <a:rPr lang="en-US" sz="6000" b="1" dirty="0">
                <a:solidFill>
                  <a:srgbClr val="FF0000"/>
                </a:solidFill>
              </a:rPr>
              <a:t>Example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Pleasure Scooter for Indian Women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35DCBC-8233-7693-594A-8972EC0130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2249488"/>
            <a:ext cx="9374187" cy="3389312"/>
          </a:xfrm>
        </p:spPr>
        <p:txBody>
          <a:bodyPr rtlCol="0">
            <a:normAutofit/>
          </a:bodyPr>
          <a:lstStyle/>
          <a:p>
            <a:pPr marL="194729" indent="0" eaLnBrk="1" fontAlgn="auto" hangingPunct="1">
              <a:buFont typeface="Arial" panose="020B0604020202020204" pitchFamily="34" charset="0"/>
              <a:buNone/>
              <a:defRPr/>
            </a:pPr>
            <a:r>
              <a:rPr lang="en-US" dirty="0"/>
              <a:t>Problem Statement/objective:</a:t>
            </a:r>
          </a:p>
          <a:p>
            <a:pPr eaLnBrk="1" fontAlgn="auto" hangingPunct="1">
              <a:defRPr/>
            </a:pPr>
            <a:r>
              <a:rPr lang="en-US" dirty="0"/>
              <a:t>To what extent Indian women are dependent on male family member for travelling?</a:t>
            </a:r>
          </a:p>
          <a:p>
            <a:pPr eaLnBrk="1" fontAlgn="auto" hangingPunct="1">
              <a:defRPr/>
            </a:pPr>
            <a:r>
              <a:rPr lang="en-US" dirty="0"/>
              <a:t>Are Indian women need of an independent two-wheeler?</a:t>
            </a:r>
          </a:p>
          <a:p>
            <a:pPr eaLnBrk="1" fontAlgn="auto" hangingPunct="1">
              <a:defRPr/>
            </a:pPr>
            <a:r>
              <a:rPr lang="en-US" dirty="0"/>
              <a:t>What are the factors motivating Indian women to adopt two-wheeler?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le 1">
            <a:extLst>
              <a:ext uri="{FF2B5EF4-FFF2-40B4-BE49-F238E27FC236}">
                <a16:creationId xmlns:a16="http://schemas.microsoft.com/office/drawing/2014/main" id="{4BF571CB-EBE9-5A89-A68A-0FC8652940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Literature Review </a:t>
            </a:r>
          </a:p>
        </p:txBody>
      </p:sp>
      <p:sp>
        <p:nvSpPr>
          <p:cNvPr id="88066" name="Text Placeholder 2">
            <a:extLst>
              <a:ext uri="{FF2B5EF4-FFF2-40B4-BE49-F238E27FC236}">
                <a16:creationId xmlns:a16="http://schemas.microsoft.com/office/drawing/2014/main" id="{E843B7B4-9F91-0AFC-0636-D1CAC90317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1651000"/>
            <a:ext cx="10029825" cy="4391025"/>
          </a:xfrm>
        </p:spPr>
        <p:txBody>
          <a:bodyPr/>
          <a:lstStyle/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Expert Interview 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Industry report 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Papers on culture and gender impact on adoption intention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Discussion with decision maker 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Interview and FGD of Indian woman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le 1">
            <a:extLst>
              <a:ext uri="{FF2B5EF4-FFF2-40B4-BE49-F238E27FC236}">
                <a16:creationId xmlns:a16="http://schemas.microsoft.com/office/drawing/2014/main" id="{B9B140C2-461E-5D72-D53B-D2556C0717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331788"/>
            <a:ext cx="9374187" cy="903287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Hypotheses </a:t>
            </a:r>
          </a:p>
        </p:txBody>
      </p:sp>
      <p:sp>
        <p:nvSpPr>
          <p:cNvPr id="89090" name="Text Placeholder 2">
            <a:extLst>
              <a:ext uri="{FF2B5EF4-FFF2-40B4-BE49-F238E27FC236}">
                <a16:creationId xmlns:a16="http://schemas.microsoft.com/office/drawing/2014/main" id="{30F34B98-769D-A0AE-8EA8-7EB8A8DA18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1068388"/>
            <a:ext cx="9374187" cy="5059362"/>
          </a:xfrm>
        </p:spPr>
        <p:txBody>
          <a:bodyPr/>
          <a:lstStyle/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/>
              <a:t>H1: There exists a distinct need for independent vehicle for Indian women.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/>
              <a:t>H2: Working women express their need more explicitly than nonworking women.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/>
              <a:t>H3a:Mileage has significant impact on women two-wheeler adoption.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/>
              <a:t>H3b:Look and style has significant impact on women two-wheeler adoption.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/>
              <a:t>H3c:Color has significant impact on women two-wheeler adoption.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/>
              <a:t>H3d:Value for money has significant impact on women two-wheeler adoption.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en-US"/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en-US"/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en-US"/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Title 1">
            <a:extLst>
              <a:ext uri="{FF2B5EF4-FFF2-40B4-BE49-F238E27FC236}">
                <a16:creationId xmlns:a16="http://schemas.microsoft.com/office/drawing/2014/main" id="{03C200AF-0BC6-0B65-D823-9CC479C0BA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Research Design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204E4F-675C-080B-DD2C-77A41FE2F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674813"/>
            <a:ext cx="9374187" cy="4367212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dirty="0"/>
              <a:t>Sample unit: Indian women </a:t>
            </a:r>
          </a:p>
          <a:p>
            <a:pPr eaLnBrk="1" fontAlgn="auto" hangingPunct="1">
              <a:defRPr/>
            </a:pPr>
            <a:r>
              <a:rPr lang="en-US" dirty="0"/>
              <a:t>Sample size: 600+</a:t>
            </a:r>
          </a:p>
          <a:p>
            <a:pPr eaLnBrk="1" fontAlgn="auto" hangingPunct="1">
              <a:defRPr/>
            </a:pPr>
            <a:r>
              <a:rPr lang="en-US" dirty="0"/>
              <a:t>Measurement: Demographic and Likert scale </a:t>
            </a:r>
          </a:p>
          <a:p>
            <a:pPr eaLnBrk="1" fontAlgn="auto" hangingPunct="1">
              <a:defRPr/>
            </a:pPr>
            <a:r>
              <a:rPr lang="en-US" dirty="0"/>
              <a:t>Sampling: Probability </a:t>
            </a:r>
          </a:p>
          <a:p>
            <a:pPr marL="194729" indent="0" eaLnBrk="1" fontAlgn="auto" hangingPunct="1"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>
            <a:extLst>
              <a:ext uri="{FF2B5EF4-FFF2-40B4-BE49-F238E27FC236}">
                <a16:creationId xmlns:a16="http://schemas.microsoft.com/office/drawing/2014/main" id="{7E092C16-9AC2-C4DD-F282-3B0B485588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Data Collection </a:t>
            </a:r>
          </a:p>
        </p:txBody>
      </p:sp>
      <p:sp>
        <p:nvSpPr>
          <p:cNvPr id="91138" name="Text Placeholder 2">
            <a:extLst>
              <a:ext uri="{FF2B5EF4-FFF2-40B4-BE49-F238E27FC236}">
                <a16:creationId xmlns:a16="http://schemas.microsoft.com/office/drawing/2014/main" id="{519DFB2C-AEAF-F99D-2CA6-6EB23B007F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1900238"/>
            <a:ext cx="9374187" cy="4141787"/>
          </a:xfrm>
        </p:spPr>
        <p:txBody>
          <a:bodyPr/>
          <a:lstStyle/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/>
              <a:t>Secondary: Market size and market potential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/>
              <a:t>Primary: Survey through questionnaire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>
            <a:extLst>
              <a:ext uri="{FF2B5EF4-FFF2-40B4-BE49-F238E27FC236}">
                <a16:creationId xmlns:a16="http://schemas.microsoft.com/office/drawing/2014/main" id="{E1EAD9FF-E612-D1A9-D806-38AB3A410B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Data Analysis </a:t>
            </a:r>
          </a:p>
        </p:txBody>
      </p:sp>
      <p:sp>
        <p:nvSpPr>
          <p:cNvPr id="92162" name="Text Placeholder 2">
            <a:extLst>
              <a:ext uri="{FF2B5EF4-FFF2-40B4-BE49-F238E27FC236}">
                <a16:creationId xmlns:a16="http://schemas.microsoft.com/office/drawing/2014/main" id="{702600DD-725E-E926-CDD8-C3BB9B2EE8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1651000"/>
            <a:ext cx="9374187" cy="4391025"/>
          </a:xfrm>
        </p:spPr>
        <p:txBody>
          <a:bodyPr/>
          <a:lstStyle/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Descriptive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Predictive (Regression) 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endParaRPr lang="en-US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itle 1">
            <a:extLst>
              <a:ext uri="{FF2B5EF4-FFF2-40B4-BE49-F238E27FC236}">
                <a16:creationId xmlns:a16="http://schemas.microsoft.com/office/drawing/2014/main" id="{7E5AADED-2E54-98E7-14FB-3BC7D6B395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Results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EECD46-022F-E1C2-60BB-F7E403FAC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603375"/>
            <a:ext cx="9374187" cy="4821238"/>
          </a:xfrm>
        </p:spPr>
        <p:txBody>
          <a:bodyPr rtlCol="0">
            <a:normAutofit/>
          </a:bodyPr>
          <a:lstStyle/>
          <a:p>
            <a:pPr marL="194729" indent="0" eaLnBrk="1" fontAlgn="auto" hangingPunct="1">
              <a:buFont typeface="Arial" panose="020B0604020202020204" pitchFamily="34" charset="0"/>
              <a:buNone/>
              <a:defRPr/>
            </a:pPr>
            <a:r>
              <a:rPr lang="en-US" dirty="0"/>
              <a:t>H1: There exists a distinct need for independent vehicle for Indian women.(Supported)</a:t>
            </a:r>
          </a:p>
          <a:p>
            <a:pPr marL="194729" indent="0" eaLnBrk="1" fontAlgn="auto" hangingPunct="1">
              <a:buFont typeface="Arial" panose="020B0604020202020204" pitchFamily="34" charset="0"/>
              <a:buNone/>
              <a:defRPr/>
            </a:pPr>
            <a:r>
              <a:rPr lang="en-US" dirty="0"/>
              <a:t>H2: Working women express their need more explicitly than nonworking women.(Supported)</a:t>
            </a:r>
          </a:p>
          <a:p>
            <a:pPr marL="194729" indent="0" eaLnBrk="1" fontAlgn="auto" hangingPunct="1">
              <a:buFont typeface="Arial" panose="020B0604020202020204" pitchFamily="34" charset="0"/>
              <a:buNone/>
              <a:defRPr/>
            </a:pPr>
            <a:r>
              <a:rPr lang="en-US" dirty="0"/>
              <a:t>H3a:Mileage has significant impact on women two-wheeler adoption.(Supported)</a:t>
            </a:r>
          </a:p>
          <a:p>
            <a:pPr marL="194729" indent="0" eaLnBrk="1" fontAlgn="auto" hangingPunct="1">
              <a:buFont typeface="Arial" panose="020B0604020202020204" pitchFamily="34" charset="0"/>
              <a:buNone/>
              <a:defRPr/>
            </a:pPr>
            <a:r>
              <a:rPr lang="en-US" dirty="0"/>
              <a:t>H3b:Look and style has significant impact on women two-wheeler adoption. </a:t>
            </a:r>
            <a:r>
              <a:rPr lang="en-US" dirty="0">
                <a:solidFill>
                  <a:srgbClr val="FF0000"/>
                </a:solidFill>
              </a:rPr>
              <a:t>(Not Supported)</a:t>
            </a:r>
          </a:p>
          <a:p>
            <a:pPr marL="194729" indent="0" eaLnBrk="1" fontAlgn="auto" hangingPunct="1">
              <a:buFont typeface="Arial" panose="020B0604020202020204" pitchFamily="34" charset="0"/>
              <a:buNone/>
              <a:defRPr/>
            </a:pPr>
            <a:r>
              <a:rPr lang="en-US" dirty="0"/>
              <a:t>H3c:Color has significant impact on women two-wheeler adoption. (Supported)</a:t>
            </a:r>
          </a:p>
          <a:p>
            <a:pPr marL="194729" indent="0" eaLnBrk="1" fontAlgn="auto" hangingPunct="1">
              <a:buFont typeface="Arial" panose="020B0604020202020204" pitchFamily="34" charset="0"/>
              <a:buNone/>
              <a:defRPr/>
            </a:pPr>
            <a:r>
              <a:rPr lang="en-US" dirty="0"/>
              <a:t>H3d:Value for money has significant impact on women two-wheeler adoption</a:t>
            </a:r>
            <a:r>
              <a:rPr lang="en-US" dirty="0">
                <a:solidFill>
                  <a:srgbClr val="FF0000"/>
                </a:solidFill>
              </a:rPr>
              <a:t>.(Not Supported)</a:t>
            </a:r>
          </a:p>
          <a:p>
            <a:pPr marL="194729" indent="0" eaLnBrk="1" fontAlgn="auto" hangingPunct="1"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eaLnBrk="1" fontAlgn="auto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1">
            <a:extLst>
              <a:ext uri="{FF2B5EF4-FFF2-40B4-BE49-F238E27FC236}">
                <a16:creationId xmlns:a16="http://schemas.microsoft.com/office/drawing/2014/main" id="{2D66B346-A7D3-F911-4EE8-9EDC2EFBCE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Outcome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22613F-31A3-A246-91C4-BAAE8AA0D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770063"/>
            <a:ext cx="9374187" cy="4271962"/>
          </a:xfrm>
        </p:spPr>
        <p:txBody>
          <a:bodyPr rtlCol="0">
            <a:normAutofit/>
          </a:bodyPr>
          <a:lstStyle/>
          <a:p>
            <a:pPr eaLnBrk="1" fontAlgn="auto" hangingPunct="1">
              <a:buFont typeface="Wingdings" pitchFamily="2" charset="2"/>
              <a:buChar char="v"/>
              <a:defRPr/>
            </a:pPr>
            <a:r>
              <a:rPr lang="en-US" dirty="0"/>
              <a:t>Launched first scooter “pleasure”</a:t>
            </a:r>
          </a:p>
          <a:p>
            <a:pPr eaLnBrk="1" fontAlgn="auto" hangingPunct="1">
              <a:buFont typeface="Wingdings" pitchFamily="2" charset="2"/>
              <a:buChar char="v"/>
              <a:defRPr/>
            </a:pPr>
            <a:endParaRPr lang="en-US" dirty="0"/>
          </a:p>
          <a:p>
            <a:pPr eaLnBrk="1" fontAlgn="auto" hangingPunct="1">
              <a:buFont typeface="Wingdings" pitchFamily="2" charset="2"/>
              <a:buChar char="v"/>
              <a:defRPr/>
            </a:pPr>
            <a:r>
              <a:rPr lang="en-US" dirty="0"/>
              <a:t>Open separate sale and service outlet “Just for her”</a:t>
            </a:r>
          </a:p>
          <a:p>
            <a:pPr eaLnBrk="1" fontAlgn="auto" hangingPunct="1">
              <a:buFont typeface="Wingdings" pitchFamily="2" charset="2"/>
              <a:buChar char="v"/>
              <a:defRPr/>
            </a:pPr>
            <a:endParaRPr lang="en-US" dirty="0"/>
          </a:p>
          <a:p>
            <a:pPr eaLnBrk="1" fontAlgn="auto" hangingPunct="1">
              <a:buFont typeface="Wingdings" pitchFamily="2" charset="2"/>
              <a:buChar char="v"/>
              <a:defRPr/>
            </a:pPr>
            <a:r>
              <a:rPr lang="en-US" dirty="0"/>
              <a:t>Include given attributes:</a:t>
            </a:r>
          </a:p>
          <a:p>
            <a:pPr eaLnBrk="1" fontAlgn="auto" hangingPunct="1">
              <a:defRPr/>
            </a:pPr>
            <a:r>
              <a:rPr lang="en-US" sz="2400" dirty="0">
                <a:solidFill>
                  <a:srgbClr val="FF0000"/>
                </a:solidFill>
              </a:rPr>
              <a:t>Higher mileage</a:t>
            </a:r>
          </a:p>
          <a:p>
            <a:pPr eaLnBrk="1" fontAlgn="auto" hangingPunct="1">
              <a:defRPr/>
            </a:pPr>
            <a:r>
              <a:rPr lang="en-US" sz="2400" dirty="0">
                <a:solidFill>
                  <a:srgbClr val="FF0000"/>
                </a:solidFill>
              </a:rPr>
              <a:t>In pink color </a:t>
            </a:r>
          </a:p>
          <a:p>
            <a:pPr eaLnBrk="1" fontAlgn="auto" hangingPunct="1">
              <a:defRPr/>
            </a:pPr>
            <a:r>
              <a:rPr lang="en-US" sz="2400" dirty="0">
                <a:solidFill>
                  <a:srgbClr val="FF0000"/>
                </a:solidFill>
              </a:rPr>
              <a:t>High priced </a:t>
            </a:r>
          </a:p>
          <a:p>
            <a:pPr eaLnBrk="1" fontAlgn="auto" hangingPunct="1">
              <a:defRPr/>
            </a:pPr>
            <a:r>
              <a:rPr lang="en-US" sz="2400" dirty="0">
                <a:solidFill>
                  <a:srgbClr val="FF0000"/>
                </a:solidFill>
              </a:rPr>
              <a:t>Simple style and look </a:t>
            </a:r>
          </a:p>
          <a:p>
            <a:pPr marL="194729" indent="0" eaLnBrk="1" fontAlgn="auto" hangingPunct="1"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30A68-F163-E257-A976-FF5D5EA06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DD6A34-B851-7AFD-59E4-2066480DD8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18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FF4BE-4A06-5AE7-2742-88E0DAC7B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Design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7264F-B6DD-E7E0-C702-BA4B58266E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4729" indent="0">
              <a:buNone/>
            </a:pPr>
            <a:r>
              <a:rPr lang="en-US" dirty="0"/>
              <a:t>Exploratory</a:t>
            </a:r>
          </a:p>
          <a:p>
            <a:pPr marL="194729" indent="0">
              <a:buNone/>
            </a:pPr>
            <a:r>
              <a:rPr lang="en-US" dirty="0"/>
              <a:t>Descriptive </a:t>
            </a:r>
          </a:p>
          <a:p>
            <a:pPr marL="194729" indent="0">
              <a:buNone/>
            </a:pPr>
            <a:r>
              <a:rPr lang="en-US" dirty="0"/>
              <a:t>Experimental </a:t>
            </a:r>
          </a:p>
        </p:txBody>
      </p:sp>
    </p:spTree>
    <p:extLst>
      <p:ext uri="{BB962C8B-B14F-4D97-AF65-F5344CB8AC3E}">
        <p14:creationId xmlns:p14="http://schemas.microsoft.com/office/powerpoint/2010/main" val="3617515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26">
            <a:extLst>
              <a:ext uri="{FF2B5EF4-FFF2-40B4-BE49-F238E27FC236}">
                <a16:creationId xmlns:a16="http://schemas.microsoft.com/office/drawing/2014/main" id="{EE2373E3-CA3B-0AF4-F398-0176E4FDD4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7793038" cy="784225"/>
          </a:xfrm>
        </p:spPr>
        <p:txBody>
          <a:bodyPr/>
          <a:lstStyle/>
          <a:p>
            <a:pPr eaLnBrk="1" hangingPunct="1"/>
            <a:r>
              <a:rPr lang="en-US" altLang="en-US"/>
              <a:t>Uses of Exploratory Research</a:t>
            </a:r>
          </a:p>
        </p:txBody>
      </p:sp>
      <p:sp>
        <p:nvSpPr>
          <p:cNvPr id="51203" name="Rectangle 1027">
            <a:extLst>
              <a:ext uri="{FF2B5EF4-FFF2-40B4-BE49-F238E27FC236}">
                <a16:creationId xmlns:a16="http://schemas.microsoft.com/office/drawing/2014/main" id="{20E0674E-81F6-2595-F5DA-3B262A2CEF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89050" y="1676400"/>
            <a:ext cx="10182225" cy="4191000"/>
          </a:xfrm>
        </p:spPr>
        <p:txBody>
          <a:bodyPr/>
          <a:lstStyle/>
          <a:p>
            <a:pPr eaLnBrk="1" hangingPunct="1">
              <a:spcBef>
                <a:spcPct val="40000"/>
              </a:spcBef>
              <a:buSzPct val="70000"/>
            </a:pPr>
            <a:r>
              <a:rPr lang="en-US" altLang="en-US" sz="3200">
                <a:cs typeface="Times New Roman" panose="02020603050405020304" pitchFamily="18" charset="0"/>
              </a:rPr>
              <a:t>Formulate a problem or define a problem more precisely</a:t>
            </a:r>
          </a:p>
          <a:p>
            <a:pPr eaLnBrk="1" hangingPunct="1">
              <a:spcBef>
                <a:spcPct val="40000"/>
              </a:spcBef>
              <a:buSzPct val="70000"/>
            </a:pPr>
            <a:r>
              <a:rPr lang="en-US" altLang="en-US" sz="3200">
                <a:cs typeface="Times New Roman" panose="02020603050405020304" pitchFamily="18" charset="0"/>
              </a:rPr>
              <a:t>Identify alternative courses of action</a:t>
            </a:r>
          </a:p>
          <a:p>
            <a:pPr eaLnBrk="1" hangingPunct="1">
              <a:spcBef>
                <a:spcPct val="40000"/>
              </a:spcBef>
              <a:buSzPct val="70000"/>
            </a:pPr>
            <a:r>
              <a:rPr lang="en-US" altLang="en-US" sz="3200">
                <a:cs typeface="Times New Roman" panose="02020603050405020304" pitchFamily="18" charset="0"/>
              </a:rPr>
              <a:t>Develop hypotheses</a:t>
            </a:r>
          </a:p>
          <a:p>
            <a:pPr eaLnBrk="1" hangingPunct="1">
              <a:spcBef>
                <a:spcPct val="40000"/>
              </a:spcBef>
              <a:buSzPct val="70000"/>
            </a:pPr>
            <a:r>
              <a:rPr lang="en-US" altLang="en-US" sz="3200">
                <a:cs typeface="Times New Roman" panose="02020603050405020304" pitchFamily="18" charset="0"/>
              </a:rPr>
              <a:t>Isolate key variables and relationships for further examination</a:t>
            </a:r>
          </a:p>
          <a:p>
            <a:pPr eaLnBrk="1" hangingPunct="1">
              <a:spcBef>
                <a:spcPct val="40000"/>
              </a:spcBef>
              <a:buSzPct val="70000"/>
            </a:pPr>
            <a:r>
              <a:rPr lang="en-US" altLang="en-US" sz="3200">
                <a:cs typeface="Times New Roman" panose="02020603050405020304" pitchFamily="18" charset="0"/>
              </a:rPr>
              <a:t>Gain insights for developing an approach to the problem</a:t>
            </a:r>
          </a:p>
          <a:p>
            <a:pPr eaLnBrk="1" hangingPunct="1">
              <a:spcBef>
                <a:spcPct val="40000"/>
              </a:spcBef>
              <a:buSzPct val="70000"/>
            </a:pPr>
            <a:r>
              <a:rPr lang="en-US" altLang="en-US" sz="3200">
                <a:cs typeface="Times New Roman" panose="02020603050405020304" pitchFamily="18" charset="0"/>
              </a:rPr>
              <a:t>Establish priorities for further research</a:t>
            </a:r>
            <a:endParaRPr lang="en-US" alt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autoUpdateAnimBg="0"/>
      <p:bldP spid="51203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itle 1">
            <a:extLst>
              <a:ext uri="{FF2B5EF4-FFF2-40B4-BE49-F238E27FC236}">
                <a16:creationId xmlns:a16="http://schemas.microsoft.com/office/drawing/2014/main" id="{03E6F4A5-0903-8228-D90B-3EA61D8FFE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Exploratory study methods</a:t>
            </a:r>
          </a:p>
        </p:txBody>
      </p:sp>
      <p:sp>
        <p:nvSpPr>
          <p:cNvPr id="98306" name="Text Placeholder 2">
            <a:extLst>
              <a:ext uri="{FF2B5EF4-FFF2-40B4-BE49-F238E27FC236}">
                <a16:creationId xmlns:a16="http://schemas.microsoft.com/office/drawing/2014/main" id="{CD692A40-E6A7-9C52-B29B-E7D6C1E9B8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1797050"/>
            <a:ext cx="9374187" cy="4244975"/>
          </a:xfrm>
        </p:spPr>
        <p:txBody>
          <a:bodyPr/>
          <a:lstStyle/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Focus group discussion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Interview 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Open Essay </a:t>
            </a:r>
            <a:r>
              <a:rPr lang="en-US" altLang="en-US" dirty="0"/>
              <a:t>Method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Critical incident Technique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Observation 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Ethnography 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 err="1"/>
              <a:t>Netnography</a:t>
            </a:r>
            <a:r>
              <a:rPr lang="en-US" altLang="en-US" dirty="0"/>
              <a:t>  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Word Association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Sentence Completion 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Pictorial Techniques 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Thematic Apperception Test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itle 1">
            <a:extLst>
              <a:ext uri="{FF2B5EF4-FFF2-40B4-BE49-F238E27FC236}">
                <a16:creationId xmlns:a16="http://schemas.microsoft.com/office/drawing/2014/main" id="{1CEE5146-088A-AB54-3077-B1E58A77A9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Focus group </a:t>
            </a:r>
          </a:p>
        </p:txBody>
      </p:sp>
      <p:sp>
        <p:nvSpPr>
          <p:cNvPr id="99330" name="Text Placeholder 2">
            <a:extLst>
              <a:ext uri="{FF2B5EF4-FFF2-40B4-BE49-F238E27FC236}">
                <a16:creationId xmlns:a16="http://schemas.microsoft.com/office/drawing/2014/main" id="{6DA87B7C-9B71-0BF7-E6A9-49100FA3F1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2652713"/>
            <a:ext cx="9374187" cy="3389312"/>
          </a:xfrm>
        </p:spPr>
        <p:txBody>
          <a:bodyPr/>
          <a:lstStyle/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IN" altLang="en-US">
                <a:hlinkClick r:id="rId2"/>
              </a:rPr>
              <a:t>https://www.youtube.com/watch?v=3TwgVQIZPsw</a:t>
            </a:r>
            <a:endParaRPr lang="en-IN" altLang="en-US"/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le 1">
            <a:extLst>
              <a:ext uri="{FF2B5EF4-FFF2-40B4-BE49-F238E27FC236}">
                <a16:creationId xmlns:a16="http://schemas.microsoft.com/office/drawing/2014/main" id="{0D0B7855-3280-A0D8-E725-C83C7A9664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Focus Group Discussion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B5346-350C-F6F3-38B3-55C984429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770063"/>
            <a:ext cx="9374187" cy="4271962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dirty="0"/>
              <a:t>Unstructured, free-flowing interview with small group of people(6-10).</a:t>
            </a:r>
          </a:p>
          <a:p>
            <a:pPr eaLnBrk="1" fontAlgn="auto" hangingPunct="1">
              <a:defRPr/>
            </a:pPr>
            <a:r>
              <a:rPr lang="en-US" dirty="0"/>
              <a:t>Moderator </a:t>
            </a:r>
          </a:p>
          <a:p>
            <a:pPr eaLnBrk="1" fontAlgn="auto" hangingPunct="1">
              <a:defRPr/>
            </a:pPr>
            <a:r>
              <a:rPr lang="en-US" dirty="0"/>
              <a:t>Homogeneous group </a:t>
            </a:r>
          </a:p>
          <a:p>
            <a:pPr marL="194729" indent="0" eaLnBrk="1" fontAlgn="auto" hangingPunct="1">
              <a:buFont typeface="Arial" panose="020B0604020202020204" pitchFamily="34" charset="0"/>
              <a:buNone/>
              <a:defRPr/>
            </a:pPr>
            <a:r>
              <a:rPr lang="en-US" dirty="0"/>
              <a:t> </a:t>
            </a:r>
          </a:p>
          <a:p>
            <a:pPr eaLnBrk="1" fontAlgn="auto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itle 1">
            <a:extLst>
              <a:ext uri="{FF2B5EF4-FFF2-40B4-BE49-F238E27FC236}">
                <a16:creationId xmlns:a16="http://schemas.microsoft.com/office/drawing/2014/main" id="{F2F415FE-B21D-DEDF-6CF6-CB8621AD06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Advantages and Disadvantages of FGD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2325F1-06B4-28CF-9CA6-9B4C69B96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670050"/>
            <a:ext cx="9374187" cy="4371975"/>
          </a:xfrm>
        </p:spPr>
        <p:txBody>
          <a:bodyPr rtlCol="0">
            <a:normAutofit/>
          </a:bodyPr>
          <a:lstStyle/>
          <a:p>
            <a:pPr marL="194729" indent="0" eaLnBrk="1" fontAlgn="auto" hangingPunct="1">
              <a:buFont typeface="Arial" panose="020B0604020202020204" pitchFamily="34" charset="0"/>
              <a:buNone/>
              <a:defRPr/>
            </a:pPr>
            <a:r>
              <a:rPr lang="en-US" dirty="0"/>
              <a:t>Advantages </a:t>
            </a:r>
          </a:p>
          <a:p>
            <a:pPr eaLnBrk="1" fontAlgn="auto" hangingPunct="1">
              <a:defRPr/>
            </a:pPr>
            <a:r>
              <a:rPr lang="en-US" sz="2000" dirty="0"/>
              <a:t>Fast </a:t>
            </a:r>
          </a:p>
          <a:p>
            <a:pPr eaLnBrk="1" fontAlgn="auto" hangingPunct="1">
              <a:defRPr/>
            </a:pPr>
            <a:r>
              <a:rPr lang="en-US" sz="2000" dirty="0"/>
              <a:t>Easy to execute </a:t>
            </a:r>
          </a:p>
          <a:p>
            <a:pPr eaLnBrk="1" fontAlgn="auto" hangingPunct="1">
              <a:defRPr/>
            </a:pPr>
            <a:r>
              <a:rPr lang="en-US" sz="2000" dirty="0"/>
              <a:t>Interactive </a:t>
            </a:r>
          </a:p>
          <a:p>
            <a:pPr eaLnBrk="1" fontAlgn="auto" hangingPunct="1">
              <a:defRPr/>
            </a:pPr>
            <a:r>
              <a:rPr lang="en-US" sz="2000" dirty="0"/>
              <a:t>Multiple perspective</a:t>
            </a:r>
          </a:p>
          <a:p>
            <a:pPr eaLnBrk="1" fontAlgn="auto" hangingPunct="1">
              <a:defRPr/>
            </a:pPr>
            <a:r>
              <a:rPr lang="en-US" sz="2000" dirty="0"/>
              <a:t>Flexible </a:t>
            </a:r>
          </a:p>
          <a:p>
            <a:pPr eaLnBrk="1" fontAlgn="auto" hangingPunct="1">
              <a:defRPr/>
            </a:pPr>
            <a:r>
              <a:rPr lang="en-US" sz="2000" dirty="0"/>
              <a:t>Scrutiny </a:t>
            </a:r>
          </a:p>
          <a:p>
            <a:pPr marL="194729" indent="0" eaLnBrk="1" fontAlgn="auto" hangingPunct="1">
              <a:buFont typeface="Arial" panose="020B0604020202020204" pitchFamily="34" charset="0"/>
              <a:buNone/>
              <a:defRPr/>
            </a:pPr>
            <a:r>
              <a:rPr lang="en-US" dirty="0"/>
              <a:t> Disadvantages </a:t>
            </a:r>
          </a:p>
          <a:p>
            <a:pPr eaLnBrk="1" fontAlgn="auto" hangingPunct="1">
              <a:defRPr/>
            </a:pPr>
            <a:r>
              <a:rPr lang="en-US" sz="2000" dirty="0"/>
              <a:t>Based on moderator quality </a:t>
            </a:r>
          </a:p>
          <a:p>
            <a:pPr eaLnBrk="1" fontAlgn="auto" hangingPunct="1">
              <a:defRPr/>
            </a:pPr>
            <a:r>
              <a:rPr lang="en-US" sz="2000" dirty="0"/>
              <a:t>Biasness </a:t>
            </a:r>
          </a:p>
          <a:p>
            <a:pPr eaLnBrk="1" fontAlgn="auto" hangingPunct="1">
              <a:defRPr/>
            </a:pPr>
            <a:r>
              <a:rPr lang="en-US" sz="2000" dirty="0"/>
              <a:t>Wrong interpretation </a:t>
            </a:r>
          </a:p>
          <a:p>
            <a:pPr eaLnBrk="1" fontAlgn="auto" hangingPunct="1">
              <a:defRPr/>
            </a:pPr>
            <a:r>
              <a:rPr lang="en-US" sz="2000" dirty="0"/>
              <a:t>Response biasness </a:t>
            </a:r>
          </a:p>
          <a:p>
            <a:pPr eaLnBrk="1" fontAlgn="auto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itle 1">
            <a:extLst>
              <a:ext uri="{FF2B5EF4-FFF2-40B4-BE49-F238E27FC236}">
                <a16:creationId xmlns:a16="http://schemas.microsoft.com/office/drawing/2014/main" id="{51C04D9A-FB73-F3A0-CB5E-1743005062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Interview</a:t>
            </a:r>
          </a:p>
        </p:txBody>
      </p:sp>
      <p:sp>
        <p:nvSpPr>
          <p:cNvPr id="102402" name="Text Placeholder 2">
            <a:extLst>
              <a:ext uri="{FF2B5EF4-FFF2-40B4-BE49-F238E27FC236}">
                <a16:creationId xmlns:a16="http://schemas.microsoft.com/office/drawing/2014/main" id="{F07CC11B-BC43-9E63-C24F-DCCA2F10B7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1509713"/>
            <a:ext cx="9374187" cy="4532312"/>
          </a:xfrm>
        </p:spPr>
        <p:txBody>
          <a:bodyPr/>
          <a:lstStyle/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/>
              <a:t>An interview is a guided, purposeful conversation between two and more individual.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en-US"/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en-US"/>
          </a:p>
          <a:p>
            <a:pPr marL="193675" indent="0" algn="ctr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0000"/>
                </a:solidFill>
              </a:rPr>
              <a:t>Heterogeneous perspective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itle 1">
            <a:extLst>
              <a:ext uri="{FF2B5EF4-FFF2-40B4-BE49-F238E27FC236}">
                <a16:creationId xmlns:a16="http://schemas.microsoft.com/office/drawing/2014/main" id="{7AC0D1E9-CC89-4F94-6714-A0A590C6F4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Types of interview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75041C-585E-C305-5F0D-CB2125DB1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828800"/>
            <a:ext cx="9374187" cy="4213225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dirty="0"/>
              <a:t>Formal vs informal </a:t>
            </a:r>
          </a:p>
          <a:p>
            <a:pPr eaLnBrk="1" fontAlgn="auto" hangingPunct="1">
              <a:defRPr/>
            </a:pPr>
            <a:r>
              <a:rPr lang="en-US" dirty="0"/>
              <a:t>Individual vs group </a:t>
            </a:r>
          </a:p>
          <a:p>
            <a:pPr eaLnBrk="1" fontAlgn="auto" hangingPunct="1">
              <a:defRPr/>
            </a:pPr>
            <a:r>
              <a:rPr lang="en-US" dirty="0"/>
              <a:t>Structured vs Semi-structured vs Unstructured </a:t>
            </a:r>
          </a:p>
          <a:p>
            <a:pPr eaLnBrk="1" fontAlgn="auto" hangingPunct="1">
              <a:defRPr/>
            </a:pPr>
            <a:r>
              <a:rPr lang="en-US" dirty="0"/>
              <a:t>Disguised vs undisguised </a:t>
            </a:r>
          </a:p>
          <a:p>
            <a:pPr eaLnBrk="1" fontAlgn="auto" hangingPunct="1">
              <a:defRPr/>
            </a:pPr>
            <a:r>
              <a:rPr lang="en-US" dirty="0"/>
              <a:t>Open ended vs close ended </a:t>
            </a:r>
          </a:p>
          <a:p>
            <a:pPr eaLnBrk="1" fontAlgn="auto" hangingPunct="1">
              <a:defRPr/>
            </a:pPr>
            <a:endParaRPr lang="en-US" dirty="0"/>
          </a:p>
          <a:p>
            <a:pPr eaLnBrk="1" fontAlgn="auto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Title 1">
            <a:extLst>
              <a:ext uri="{FF2B5EF4-FFF2-40B4-BE49-F238E27FC236}">
                <a16:creationId xmlns:a16="http://schemas.microsoft.com/office/drawing/2014/main" id="{0C3CB40F-84D0-6849-9283-18E83EFFE9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Preparation</a:t>
            </a:r>
          </a:p>
        </p:txBody>
      </p:sp>
      <p:sp>
        <p:nvSpPr>
          <p:cNvPr id="104450" name="Text Placeholder 2">
            <a:extLst>
              <a:ext uri="{FF2B5EF4-FFF2-40B4-BE49-F238E27FC236}">
                <a16:creationId xmlns:a16="http://schemas.microsoft.com/office/drawing/2014/main" id="{9C0862F1-A1C4-1063-82FB-46D95B856E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1679575"/>
            <a:ext cx="9374187" cy="4362450"/>
          </a:xfrm>
        </p:spPr>
        <p:txBody>
          <a:bodyPr/>
          <a:lstStyle/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Choose a setting with less distraction 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Create a talkative and friendly atmosphere 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Explain the purpose (if undisguised) 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Explain the format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Indicate how much time it will take 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Don’t rely on memory, take notes </a:t>
            </a:r>
          </a:p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Record the interview with permission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itle 1">
            <a:extLst>
              <a:ext uri="{FF2B5EF4-FFF2-40B4-BE49-F238E27FC236}">
                <a16:creationId xmlns:a16="http://schemas.microsoft.com/office/drawing/2014/main" id="{86FB3254-0BD6-66CD-C372-210E25207B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Mind it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F3EFC0-2EED-048E-4C3E-7B337AF9E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670050"/>
            <a:ext cx="9374187" cy="4371975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defRPr/>
            </a:pPr>
            <a:r>
              <a:rPr lang="en-IN" sz="2400" dirty="0"/>
              <a:t>Make sure the research question is clear.</a:t>
            </a:r>
          </a:p>
          <a:p>
            <a:pPr eaLnBrk="1" fontAlgn="auto" hangingPunct="1">
              <a:defRPr/>
            </a:pPr>
            <a:r>
              <a:rPr lang="en-IN" sz="2400" dirty="0"/>
              <a:t>Develop a check list of the questions to be asked during the interview.</a:t>
            </a:r>
          </a:p>
          <a:p>
            <a:pPr eaLnBrk="1" fontAlgn="auto" hangingPunct="1">
              <a:defRPr/>
            </a:pPr>
            <a:r>
              <a:rPr lang="en-IN" sz="2400" dirty="0"/>
              <a:t>Express clearly the purpose of the interview.</a:t>
            </a:r>
          </a:p>
          <a:p>
            <a:pPr eaLnBrk="1" fontAlgn="auto" hangingPunct="1">
              <a:defRPr/>
            </a:pPr>
            <a:r>
              <a:rPr lang="en-IN" sz="2400" dirty="0"/>
              <a:t>Start with a neutral question to facilitate free flow of information.</a:t>
            </a:r>
          </a:p>
          <a:p>
            <a:pPr eaLnBrk="1" fontAlgn="auto" hangingPunct="1">
              <a:defRPr/>
            </a:pPr>
            <a:r>
              <a:rPr lang="en-IN" sz="2400" dirty="0"/>
              <a:t>Use open-ended questions</a:t>
            </a:r>
          </a:p>
          <a:p>
            <a:pPr eaLnBrk="1" fontAlgn="auto" hangingPunct="1">
              <a:defRPr/>
            </a:pPr>
            <a:r>
              <a:rPr lang="en-IN" sz="2400" dirty="0"/>
              <a:t>Limit the content of each question with a single idea to avoid confusion.</a:t>
            </a:r>
          </a:p>
          <a:p>
            <a:pPr eaLnBrk="1" fontAlgn="auto" hangingPunct="1">
              <a:defRPr/>
            </a:pPr>
            <a:r>
              <a:rPr lang="en-IN" sz="2400" dirty="0"/>
              <a:t>Reduce questions that give responses of `yes' or `no’</a:t>
            </a:r>
          </a:p>
          <a:p>
            <a:pPr eaLnBrk="1" fontAlgn="auto" hangingPunct="1">
              <a:defRPr/>
            </a:pPr>
            <a:r>
              <a:rPr lang="en-IN" sz="2400" dirty="0"/>
              <a:t>Do not influence the respondent by asking leading questions.</a:t>
            </a:r>
          </a:p>
          <a:p>
            <a:pPr eaLnBrk="1" fontAlgn="auto" hangingPunct="1">
              <a:defRPr/>
            </a:pPr>
            <a:r>
              <a:rPr lang="en-IN" sz="2400" dirty="0"/>
              <a:t>If you have not understood the response ask the respondent to repeat and clarify.</a:t>
            </a:r>
          </a:p>
          <a:p>
            <a:pPr eaLnBrk="1" fontAlgn="auto" hangingPunct="1">
              <a:defRPr/>
            </a:pPr>
            <a:r>
              <a:rPr lang="en-IN" sz="2400" dirty="0"/>
              <a:t>Do not assume answers.</a:t>
            </a:r>
          </a:p>
          <a:p>
            <a:pPr eaLnBrk="1" fontAlgn="auto" hangingPunct="1">
              <a:defRPr/>
            </a:pPr>
            <a:r>
              <a:rPr lang="en-IN" sz="2400" dirty="0"/>
              <a:t>Do not pass judgements.</a:t>
            </a:r>
          </a:p>
          <a:p>
            <a:pPr eaLnBrk="1" fontAlgn="auto" hangingPunct="1">
              <a:defRPr/>
            </a:pPr>
            <a:r>
              <a:rPr lang="en-IN" sz="2400" dirty="0"/>
              <a:t>Avoid irrelevant discussions.</a:t>
            </a:r>
          </a:p>
          <a:p>
            <a:pPr eaLnBrk="1" fontAlgn="auto" hangingPunct="1">
              <a:defRPr/>
            </a:pPr>
            <a:r>
              <a:rPr lang="en-IN" sz="2400" dirty="0"/>
              <a:t>Don’t ask controversial questions.</a:t>
            </a:r>
          </a:p>
          <a:p>
            <a:pPr eaLnBrk="1" fontAlgn="auto" hangingPunct="1">
              <a:defRPr/>
            </a:pPr>
            <a:r>
              <a:rPr lang="en-IN" sz="2400" dirty="0"/>
              <a:t>Don’t ask personal questions. </a:t>
            </a:r>
          </a:p>
          <a:p>
            <a:pPr eaLnBrk="1" fontAlgn="auto" hangingPunct="1">
              <a:defRPr/>
            </a:pPr>
            <a:r>
              <a:rPr lang="en-IN" sz="2400" dirty="0"/>
              <a:t>When you change the tack, inform the respondent that you are doing so.</a:t>
            </a:r>
          </a:p>
          <a:p>
            <a:pPr eaLnBrk="1" fontAlgn="auto" hangingPunct="1">
              <a:defRPr/>
            </a:pPr>
            <a:r>
              <a:rPr lang="en-IN" sz="2400" dirty="0"/>
              <a:t>Keep the interview short.</a:t>
            </a:r>
          </a:p>
          <a:p>
            <a:pPr eaLnBrk="1" fontAlgn="auto" hangingPunct="1">
              <a:defRPr/>
            </a:pPr>
            <a:r>
              <a:rPr lang="en-IN" sz="2400" dirty="0"/>
              <a:t>At the end of the interview summarise the points reported and ask the respondent if the summary is correct.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4ADDE-BB43-B46E-722E-CB1C4678B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Open-ended Essay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619BAA-E2F5-83EB-31A6-C367B453C6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4729" indent="0" algn="l">
              <a:buNone/>
            </a:pPr>
            <a:endParaRPr lang="en-IN" sz="1800" b="0" i="0" u="none" strike="noStrike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194729" indent="0" algn="l">
              <a:buNone/>
            </a:pP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Video Link: 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  <a:hlinkClick r:id="rId2" tooltip="https://www.youtube.com/watch?v=WKVilkLYPbk"/>
              </a:rPr>
              <a:t>https://www.youtube.com/watch?v=WKVilkLYPbk</a:t>
            </a:r>
            <a:endParaRPr lang="en-IN" sz="1800" b="0" i="0" u="none" strike="noStrike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194729" indent="0" algn="l">
              <a:buNone/>
            </a:pPr>
            <a:endParaRPr lang="en-IN" sz="1800" b="0" i="0" u="none" strike="noStrike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IN" sz="2800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Google forms link: </a:t>
            </a:r>
            <a:r>
              <a:rPr lang="en-IN" sz="2800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  <a:hlinkClick r:id="rId3" tooltip="https://forms.gle/f6i8QYanTxTYSQ9d6"/>
              </a:rPr>
              <a:t>https://forms.gle/f6i8QYanTxTYSQ9d6</a:t>
            </a:r>
            <a:endParaRPr lang="en-IN" sz="2800" b="0" i="0" u="none" strike="noStrike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07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DB46FF5F-9D3D-6687-C7B4-87701E2E0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0" y="254000"/>
            <a:ext cx="635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320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Title 1">
            <a:extLst>
              <a:ext uri="{FF2B5EF4-FFF2-40B4-BE49-F238E27FC236}">
                <a16:creationId xmlns:a16="http://schemas.microsoft.com/office/drawing/2014/main" id="{B4AB5623-5690-2BF7-AC14-5E991A47F9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b="1"/>
              <a:t>Observation </a:t>
            </a:r>
          </a:p>
        </p:txBody>
      </p:sp>
      <p:sp>
        <p:nvSpPr>
          <p:cNvPr id="106498" name="Text Placeholder 2">
            <a:extLst>
              <a:ext uri="{FF2B5EF4-FFF2-40B4-BE49-F238E27FC236}">
                <a16:creationId xmlns:a16="http://schemas.microsoft.com/office/drawing/2014/main" id="{59D5F149-F953-5E5B-60AD-97748F80E0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1722438"/>
            <a:ext cx="9374187" cy="4319587"/>
          </a:xfrm>
        </p:spPr>
        <p:txBody>
          <a:bodyPr/>
          <a:lstStyle/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IN" altLang="en-US"/>
              <a:t>The researcher goes into place and observe the condition in their natural state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IN" altLang="en-US"/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IN" altLang="en-US"/>
              <a:t>Structured vs Unstructured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IN" altLang="en-US"/>
              <a:t>Disguised Vs Undisguised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IN" altLang="en-US"/>
              <a:t>Personal Vs Mechanical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IN" altLang="en-US"/>
              <a:t>Physical Audit vs Online traces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IN" altLang="en-US"/>
              <a:t>Participant vs Non-participant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>
                <a:hlinkClick r:id="rId2"/>
              </a:rPr>
              <a:t>https://www.youtube.com/watch?v=dth2CX5HgxU</a:t>
            </a:r>
            <a:endParaRPr lang="en-US" altLang="en-US"/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F551C-D6D9-94D7-7975-41CAB4687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defRPr/>
            </a:pPr>
            <a:r>
              <a:rPr lang="en-US" b="1" dirty="0"/>
              <a:t>Ethnography </a:t>
            </a:r>
            <a:br>
              <a:rPr lang="en-US" dirty="0"/>
            </a:br>
            <a:endParaRPr lang="en-US" dirty="0"/>
          </a:p>
        </p:txBody>
      </p:sp>
      <p:sp>
        <p:nvSpPr>
          <p:cNvPr id="107522" name="Text Placeholder 2">
            <a:extLst>
              <a:ext uri="{FF2B5EF4-FFF2-40B4-BE49-F238E27FC236}">
                <a16:creationId xmlns:a16="http://schemas.microsoft.com/office/drawing/2014/main" id="{B49A0579-1E9D-5CB7-7DFB-963743019C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88988" y="1360488"/>
            <a:ext cx="10323512" cy="4681537"/>
          </a:xfrm>
        </p:spPr>
        <p:txBody>
          <a:bodyPr/>
          <a:lstStyle/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IN" altLang="en-US"/>
              <a:t>Greek, Ethnos = People, Graphing = writing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IN" altLang="en-US"/>
              <a:t>CONTEXTUAL: The research is carried out in the context in which the subjects normally live and work.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IN" altLang="en-US"/>
              <a:t>UNOBTRUSIVE: The research avoids manipulating the phenomena under investigation.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IN" altLang="en-US"/>
              <a:t>LONGITUDINAL: The research is relatively long.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IN" altLang="en-US"/>
              <a:t>COLLABORATIVE: The research involves the participation of stakeholders other than the researcher.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IN" altLang="en-US"/>
              <a:t>INTERPRETATIVE: The researcher carries out interpretative analyses of the data.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IN" altLang="en-US"/>
              <a:t>NATURAL: There is Natural interaction</a:t>
            </a:r>
            <a:endParaRPr lang="en-US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itle 1">
            <a:extLst>
              <a:ext uri="{FF2B5EF4-FFF2-40B4-BE49-F238E27FC236}">
                <a16:creationId xmlns:a16="http://schemas.microsoft.com/office/drawing/2014/main" id="{EDA2C5E7-3806-B3AB-8D26-A904FCD410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IN" altLang="en-US">
                <a:solidFill>
                  <a:srgbClr val="202124"/>
                </a:solidFill>
                <a:latin typeface="Arial" panose="020B0604020202020204" pitchFamily="34" charset="0"/>
              </a:rPr>
              <a:t>Netnography</a:t>
            </a:r>
            <a:endParaRPr lang="en-IN" altLang="en-US"/>
          </a:p>
        </p:txBody>
      </p:sp>
      <p:sp>
        <p:nvSpPr>
          <p:cNvPr id="108546" name="Text Placeholder 2">
            <a:extLst>
              <a:ext uri="{FF2B5EF4-FFF2-40B4-BE49-F238E27FC236}">
                <a16:creationId xmlns:a16="http://schemas.microsoft.com/office/drawing/2014/main" id="{A0C31294-CC47-4362-7A8F-91D42C15B1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2652713"/>
            <a:ext cx="9374187" cy="3389312"/>
          </a:xfrm>
        </p:spPr>
        <p:txBody>
          <a:bodyPr/>
          <a:lstStyle/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endParaRPr lang="en-IN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itle 1">
            <a:extLst>
              <a:ext uri="{FF2B5EF4-FFF2-40B4-BE49-F238E27FC236}">
                <a16:creationId xmlns:a16="http://schemas.microsoft.com/office/drawing/2014/main" id="{63A60613-5CFC-C888-DEE6-8E57BC80FC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Word association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E8236-3328-67C2-96D0-9A8CAE56E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658938"/>
            <a:ext cx="9374187" cy="4383087"/>
          </a:xfrm>
        </p:spPr>
        <p:txBody>
          <a:bodyPr rtlCol="0">
            <a:normAutofit/>
          </a:bodyPr>
          <a:lstStyle/>
          <a:p>
            <a:pPr marL="194729" indent="0" eaLnBrk="1" fontAlgn="auto" hangingPunct="1">
              <a:buFont typeface="Arial" panose="020B0604020202020204" pitchFamily="34" charset="0"/>
              <a:buNone/>
              <a:defRPr/>
            </a:pPr>
            <a:r>
              <a:rPr lang="en-IN" dirty="0">
                <a:hlinkClick r:id="rId2"/>
              </a:rPr>
              <a:t>https://forms.gle/rtV7fqxUppCjGWvP7</a:t>
            </a:r>
            <a:endParaRPr lang="en-IN" dirty="0"/>
          </a:p>
          <a:p>
            <a:pPr marL="194729" indent="0" eaLnBrk="1" fontAlgn="auto" hangingPunct="1">
              <a:buFont typeface="Arial" panose="020B0604020202020204" pitchFamily="34" charset="0"/>
              <a:buNone/>
              <a:defRPr/>
            </a:pPr>
            <a:endParaRPr lang="en-IN" dirty="0"/>
          </a:p>
          <a:p>
            <a:pPr marL="194729" indent="0" eaLnBrk="1" fontAlgn="auto" hangingPunct="1">
              <a:buFont typeface="Arial" panose="020B0604020202020204" pitchFamily="34" charset="0"/>
              <a:buNone/>
              <a:defRPr/>
            </a:pPr>
            <a:endParaRPr lang="en-IN" dirty="0"/>
          </a:p>
          <a:p>
            <a:pPr eaLnBrk="1" fontAlgn="auto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itle 1">
            <a:extLst>
              <a:ext uri="{FF2B5EF4-FFF2-40B4-BE49-F238E27FC236}">
                <a16:creationId xmlns:a16="http://schemas.microsoft.com/office/drawing/2014/main" id="{BD1F10B4-769A-9CC3-73C8-5DC3E253A6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Sentence completion </a:t>
            </a:r>
          </a:p>
        </p:txBody>
      </p:sp>
      <p:sp>
        <p:nvSpPr>
          <p:cNvPr id="110594" name="Content Placeholder 2">
            <a:extLst>
              <a:ext uri="{FF2B5EF4-FFF2-40B4-BE49-F238E27FC236}">
                <a16:creationId xmlns:a16="http://schemas.microsoft.com/office/drawing/2014/main" id="{9438C1E4-C014-4E58-E2D8-4933DE7199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>
                <a:hlinkClick r:id="rId2"/>
              </a:rPr>
              <a:t>https://forms.gle/oFwDGbAF7S9wnvYB9</a:t>
            </a:r>
            <a:endParaRPr lang="en-US" altLang="en-US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en-US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Title 1">
            <a:extLst>
              <a:ext uri="{FF2B5EF4-FFF2-40B4-BE49-F238E27FC236}">
                <a16:creationId xmlns:a16="http://schemas.microsoft.com/office/drawing/2014/main" id="{F3474C72-5E46-59A2-E0A1-F2AA27A32C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8700" y="1966913"/>
            <a:ext cx="2628900" cy="2547937"/>
          </a:xfrm>
        </p:spPr>
        <p:txBody>
          <a:bodyPr/>
          <a:lstStyle/>
          <a:p>
            <a:pPr algn="ctr" eaLnBrk="1" hangingPunct="1"/>
            <a:r>
              <a:rPr lang="en-US" altLang="en-US" sz="3300">
                <a:solidFill>
                  <a:srgbClr val="FF0000"/>
                </a:solidFill>
              </a:rPr>
              <a:t>Thematic Apperception Test </a:t>
            </a:r>
          </a:p>
        </p:txBody>
      </p:sp>
      <p:pic>
        <p:nvPicPr>
          <p:cNvPr id="111618" name="Content Placeholder 4" descr="A person sitting at a table&#10;&#10;Description automatically generated with low confidence">
            <a:extLst>
              <a:ext uri="{FF2B5EF4-FFF2-40B4-BE49-F238E27FC236}">
                <a16:creationId xmlns:a16="http://schemas.microsoft.com/office/drawing/2014/main" id="{43FD5E0E-5C56-5A94-BD35-43F2E37EE10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6788" y="1350963"/>
            <a:ext cx="6781800" cy="4152900"/>
          </a:xfr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902B88EC-0F34-900C-051F-292483C8A46A}"/>
              </a:ext>
            </a:extLst>
          </p:cNvPr>
          <p:cNvSpPr/>
          <p:nvPr/>
        </p:nvSpPr>
        <p:spPr>
          <a:xfrm>
            <a:off x="6632575" y="1395413"/>
            <a:ext cx="1365250" cy="8763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I want to subscribe </a:t>
            </a:r>
            <a:r>
              <a:rPr lang="en-US" sz="1200" dirty="0" err="1"/>
              <a:t>ChatGPT</a:t>
            </a:r>
            <a:r>
              <a:rPr lang="en-US" sz="1200" dirty="0"/>
              <a:t> 4.0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Title 1">
            <a:extLst>
              <a:ext uri="{FF2B5EF4-FFF2-40B4-BE49-F238E27FC236}">
                <a16:creationId xmlns:a16="http://schemas.microsoft.com/office/drawing/2014/main" id="{04875B9A-FD7C-8C4B-72EF-FA15C15072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Pictorial Techniques </a:t>
            </a:r>
          </a:p>
        </p:txBody>
      </p:sp>
      <p:sp>
        <p:nvSpPr>
          <p:cNvPr id="112642" name="Text Placeholder 2">
            <a:extLst>
              <a:ext uri="{FF2B5EF4-FFF2-40B4-BE49-F238E27FC236}">
                <a16:creationId xmlns:a16="http://schemas.microsoft.com/office/drawing/2014/main" id="{FDCCCB47-6792-70AC-589F-B6944D159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2652713"/>
            <a:ext cx="9374187" cy="3389312"/>
          </a:xfrm>
        </p:spPr>
        <p:txBody>
          <a:bodyPr/>
          <a:lstStyle/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endParaRPr lang="en-US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5" name="Content Placeholder 3">
            <a:extLst>
              <a:ext uri="{FF2B5EF4-FFF2-40B4-BE49-F238E27FC236}">
                <a16:creationId xmlns:a16="http://schemas.microsoft.com/office/drawing/2014/main" id="{0A5CC052-66A9-3870-06C8-8E53E5FB71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60500" y="0"/>
            <a:ext cx="9271000" cy="6858000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Title 1">
            <a:extLst>
              <a:ext uri="{FF2B5EF4-FFF2-40B4-BE49-F238E27FC236}">
                <a16:creationId xmlns:a16="http://schemas.microsoft.com/office/drawing/2014/main" id="{BCE4029D-D45D-81DB-DAAD-47532CB053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IN" altLang="en-US"/>
          </a:p>
        </p:txBody>
      </p:sp>
      <p:sp>
        <p:nvSpPr>
          <p:cNvPr id="114690" name="Content Placeholder 2">
            <a:extLst>
              <a:ext uri="{FF2B5EF4-FFF2-40B4-BE49-F238E27FC236}">
                <a16:creationId xmlns:a16="http://schemas.microsoft.com/office/drawing/2014/main" id="{08343F50-5D25-6E6F-981C-601DAC6CE0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IN" altLang="en-US"/>
          </a:p>
        </p:txBody>
      </p:sp>
      <p:pic>
        <p:nvPicPr>
          <p:cNvPr id="114691" name="Picture 5" descr="93767-06-F04">
            <a:extLst>
              <a:ext uri="{FF2B5EF4-FFF2-40B4-BE49-F238E27FC236}">
                <a16:creationId xmlns:a16="http://schemas.microsoft.com/office/drawing/2014/main" id="{097EBF23-F11D-3BBC-BCF3-F1356B70C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5">
            <a:extLst>
              <a:ext uri="{FF2B5EF4-FFF2-40B4-BE49-F238E27FC236}">
                <a16:creationId xmlns:a16="http://schemas.microsoft.com/office/drawing/2014/main" id="{CB501540-C35A-E996-6160-2790EAC6605B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152400"/>
            <a:ext cx="11290300" cy="6534150"/>
            <a:chOff x="536" y="964"/>
            <a:chExt cx="5155" cy="3142"/>
          </a:xfrm>
        </p:grpSpPr>
        <p:sp>
          <p:nvSpPr>
            <p:cNvPr id="5" name="Rectangle 56">
              <a:extLst>
                <a:ext uri="{FF2B5EF4-FFF2-40B4-BE49-F238E27FC236}">
                  <a16:creationId xmlns:a16="http://schemas.microsoft.com/office/drawing/2014/main" id="{CD997019-1D2B-E3D3-B4C1-0C931F2F7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" y="3654"/>
              <a:ext cx="1338" cy="452"/>
            </a:xfrm>
            <a:prstGeom prst="rect">
              <a:avLst/>
            </a:prstGeom>
            <a:solidFill>
              <a:srgbClr val="CCECFF">
                <a:alpha val="50195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20649" tIns="59267" rIns="120649" bIns="59267">
              <a:spAutoFit/>
            </a:bodyPr>
            <a:lstStyle>
              <a:lvl1pPr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en-US" sz="2667">
                  <a:solidFill>
                    <a:srgbClr val="CC0000"/>
                  </a:solidFill>
                </a:rPr>
                <a:t>Single Cross-Sectional Design</a:t>
              </a:r>
            </a:p>
          </p:txBody>
        </p:sp>
        <p:sp>
          <p:nvSpPr>
            <p:cNvPr id="6" name="Rectangle 58">
              <a:extLst>
                <a:ext uri="{FF2B5EF4-FFF2-40B4-BE49-F238E27FC236}">
                  <a16:creationId xmlns:a16="http://schemas.microsoft.com/office/drawing/2014/main" id="{E5292C26-8B87-6FC1-E1EF-921B28450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3654"/>
              <a:ext cx="1338" cy="452"/>
            </a:xfrm>
            <a:prstGeom prst="rect">
              <a:avLst/>
            </a:prstGeom>
            <a:solidFill>
              <a:srgbClr val="CCECFF">
                <a:alpha val="50195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20649" tIns="59267" rIns="120649" bIns="59267">
              <a:spAutoFit/>
            </a:bodyPr>
            <a:lstStyle>
              <a:lvl1pPr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en-US" sz="2667">
                  <a:solidFill>
                    <a:srgbClr val="CC0000"/>
                  </a:solidFill>
                </a:rPr>
                <a:t>Multiple Cross-Sectional Design</a:t>
              </a:r>
            </a:p>
          </p:txBody>
        </p:sp>
        <p:pic>
          <p:nvPicPr>
            <p:cNvPr id="115716" name="Picture 63">
              <a:extLst>
                <a:ext uri="{FF2B5EF4-FFF2-40B4-BE49-F238E27FC236}">
                  <a16:creationId xmlns:a16="http://schemas.microsoft.com/office/drawing/2014/main" id="{512B59C3-1E44-7236-51D0-8FA5CA383A73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" y="2120"/>
              <a:ext cx="1360" cy="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43">
              <a:extLst>
                <a:ext uri="{FF2B5EF4-FFF2-40B4-BE49-F238E27FC236}">
                  <a16:creationId xmlns:a16="http://schemas.microsoft.com/office/drawing/2014/main" id="{67246A4A-E33D-C87B-5078-009915F39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4" y="964"/>
              <a:ext cx="3076" cy="328"/>
            </a:xfrm>
            <a:prstGeom prst="rect">
              <a:avLst/>
            </a:prstGeom>
            <a:solidFill>
              <a:srgbClr val="CCECFF">
                <a:alpha val="50195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altLang="en-US" sz="2667"/>
            </a:p>
          </p:txBody>
        </p:sp>
        <p:sp>
          <p:nvSpPr>
            <p:cNvPr id="10" name="Rectangle 44">
              <a:extLst>
                <a:ext uri="{FF2B5EF4-FFF2-40B4-BE49-F238E27FC236}">
                  <a16:creationId xmlns:a16="http://schemas.microsoft.com/office/drawing/2014/main" id="{C42695A3-42DF-9BB3-D8C4-EFBC12768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1" y="1000"/>
              <a:ext cx="2801" cy="255"/>
            </a:xfrm>
            <a:prstGeom prst="rect">
              <a:avLst/>
            </a:prstGeom>
            <a:noFill/>
            <a:ln>
              <a:noFill/>
            </a:ln>
          </p:spPr>
          <p:txBody>
            <a:bodyPr lIns="120649" tIns="59267" rIns="120649" bIns="59267">
              <a:spAutoFit/>
            </a:bodyPr>
            <a:lstStyle>
              <a:lvl1pPr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en-US" sz="2667" dirty="0">
                  <a:solidFill>
                    <a:srgbClr val="CC0000"/>
                  </a:solidFill>
                </a:rPr>
                <a:t>Research Design</a:t>
              </a:r>
            </a:p>
          </p:txBody>
        </p:sp>
        <p:sp>
          <p:nvSpPr>
            <p:cNvPr id="115719" name="Line 64">
              <a:extLst>
                <a:ext uri="{FF2B5EF4-FFF2-40B4-BE49-F238E27FC236}">
                  <a16:creationId xmlns:a16="http://schemas.microsoft.com/office/drawing/2014/main" id="{60CC7171-C842-7376-F870-987048634E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440"/>
              <a:ext cx="0" cy="96"/>
            </a:xfrm>
            <a:prstGeom prst="line">
              <a:avLst/>
            </a:prstGeom>
            <a:noFill/>
            <a:ln w="12700">
              <a:solidFill>
                <a:srgbClr val="071D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20" name="Line 65">
              <a:extLst>
                <a:ext uri="{FF2B5EF4-FFF2-40B4-BE49-F238E27FC236}">
                  <a16:creationId xmlns:a16="http://schemas.microsoft.com/office/drawing/2014/main" id="{7553F345-CBE8-1F23-5839-6B57C948E7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440"/>
              <a:ext cx="2976" cy="0"/>
            </a:xfrm>
            <a:prstGeom prst="line">
              <a:avLst/>
            </a:prstGeom>
            <a:noFill/>
            <a:ln w="12700">
              <a:solidFill>
                <a:srgbClr val="071D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21" name="Line 66">
              <a:extLst>
                <a:ext uri="{FF2B5EF4-FFF2-40B4-BE49-F238E27FC236}">
                  <a16:creationId xmlns:a16="http://schemas.microsoft.com/office/drawing/2014/main" id="{AE28F737-6BA0-7017-3A8A-4849B64C37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1296"/>
              <a:ext cx="0" cy="144"/>
            </a:xfrm>
            <a:prstGeom prst="line">
              <a:avLst/>
            </a:prstGeom>
            <a:noFill/>
            <a:ln w="12700">
              <a:solidFill>
                <a:srgbClr val="071D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22" name="Line 67">
              <a:extLst>
                <a:ext uri="{FF2B5EF4-FFF2-40B4-BE49-F238E27FC236}">
                  <a16:creationId xmlns:a16="http://schemas.microsoft.com/office/drawing/2014/main" id="{62188117-F61A-34BE-D9D8-25E7C0578E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1440"/>
              <a:ext cx="0" cy="96"/>
            </a:xfrm>
            <a:prstGeom prst="line">
              <a:avLst/>
            </a:prstGeom>
            <a:noFill/>
            <a:ln w="12700">
              <a:solidFill>
                <a:srgbClr val="071D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Rectangle 46">
              <a:extLst>
                <a:ext uri="{FF2B5EF4-FFF2-40B4-BE49-F238E27FC236}">
                  <a16:creationId xmlns:a16="http://schemas.microsoft.com/office/drawing/2014/main" id="{A7060D23-6363-99F0-F2C3-9262EE79D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1" y="1558"/>
              <a:ext cx="1338" cy="452"/>
            </a:xfrm>
            <a:prstGeom prst="rect">
              <a:avLst/>
            </a:prstGeom>
            <a:solidFill>
              <a:srgbClr val="CCECFF">
                <a:alpha val="50195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20649" tIns="59267" rIns="120649" bIns="59267">
              <a:spAutoFit/>
            </a:bodyPr>
            <a:lstStyle>
              <a:lvl1pPr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en-US" sz="2667">
                  <a:solidFill>
                    <a:srgbClr val="CC0000"/>
                  </a:solidFill>
                </a:rPr>
                <a:t>Conclusive Research Design</a:t>
              </a:r>
            </a:p>
          </p:txBody>
        </p:sp>
        <p:sp>
          <p:nvSpPr>
            <p:cNvPr id="16" name="Rectangle 60">
              <a:extLst>
                <a:ext uri="{FF2B5EF4-FFF2-40B4-BE49-F238E27FC236}">
                  <a16:creationId xmlns:a16="http://schemas.microsoft.com/office/drawing/2014/main" id="{DEC46FBB-45B5-2101-CDE7-837553E1D8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" y="1598"/>
              <a:ext cx="1338" cy="452"/>
            </a:xfrm>
            <a:prstGeom prst="rect">
              <a:avLst/>
            </a:prstGeom>
            <a:solidFill>
              <a:srgbClr val="CCECFF">
                <a:alpha val="50195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20649" tIns="59267" rIns="120649" bIns="59267">
              <a:spAutoFit/>
            </a:bodyPr>
            <a:lstStyle>
              <a:lvl1pPr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en-US" sz="2667">
                  <a:solidFill>
                    <a:srgbClr val="CC0000"/>
                  </a:solidFill>
                </a:rPr>
                <a:t>Exploratory Research Design</a:t>
              </a:r>
            </a:p>
          </p:txBody>
        </p:sp>
        <p:sp>
          <p:nvSpPr>
            <p:cNvPr id="115725" name="Line 68">
              <a:extLst>
                <a:ext uri="{FF2B5EF4-FFF2-40B4-BE49-F238E27FC236}">
                  <a16:creationId xmlns:a16="http://schemas.microsoft.com/office/drawing/2014/main" id="{DAEF3A43-EB52-CB26-6A7E-F578105C47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2112"/>
              <a:ext cx="1728" cy="0"/>
            </a:xfrm>
            <a:prstGeom prst="line">
              <a:avLst/>
            </a:prstGeom>
            <a:noFill/>
            <a:ln w="12700">
              <a:solidFill>
                <a:srgbClr val="071D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26" name="Line 69">
              <a:extLst>
                <a:ext uri="{FF2B5EF4-FFF2-40B4-BE49-F238E27FC236}">
                  <a16:creationId xmlns:a16="http://schemas.microsoft.com/office/drawing/2014/main" id="{39B1B314-D1B2-4DB6-ACBA-389929D764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2112"/>
              <a:ext cx="0" cy="144"/>
            </a:xfrm>
            <a:prstGeom prst="line">
              <a:avLst/>
            </a:prstGeom>
            <a:noFill/>
            <a:ln w="12700">
              <a:solidFill>
                <a:srgbClr val="071D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27" name="Line 70">
              <a:extLst>
                <a:ext uri="{FF2B5EF4-FFF2-40B4-BE49-F238E27FC236}">
                  <a16:creationId xmlns:a16="http://schemas.microsoft.com/office/drawing/2014/main" id="{E983EB46-CB25-DC52-60C3-605D8DE470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8" y="2112"/>
              <a:ext cx="0" cy="144"/>
            </a:xfrm>
            <a:prstGeom prst="line">
              <a:avLst/>
            </a:prstGeom>
            <a:noFill/>
            <a:ln w="12700">
              <a:solidFill>
                <a:srgbClr val="071D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28" name="Line 71">
              <a:extLst>
                <a:ext uri="{FF2B5EF4-FFF2-40B4-BE49-F238E27FC236}">
                  <a16:creationId xmlns:a16="http://schemas.microsoft.com/office/drawing/2014/main" id="{D5281D2C-5D90-1085-E328-8C027FB4AF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2" y="2016"/>
              <a:ext cx="0" cy="96"/>
            </a:xfrm>
            <a:prstGeom prst="line">
              <a:avLst/>
            </a:prstGeom>
            <a:noFill/>
            <a:ln w="12700">
              <a:solidFill>
                <a:srgbClr val="071D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Rectangle 48">
              <a:extLst>
                <a:ext uri="{FF2B5EF4-FFF2-40B4-BE49-F238E27FC236}">
                  <a16:creationId xmlns:a16="http://schemas.microsoft.com/office/drawing/2014/main" id="{5CE3A07F-D853-6AC8-1B69-3BB41CE2F5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9" y="2254"/>
              <a:ext cx="1338" cy="452"/>
            </a:xfrm>
            <a:prstGeom prst="rect">
              <a:avLst/>
            </a:prstGeom>
            <a:solidFill>
              <a:srgbClr val="CCECFF">
                <a:alpha val="50195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20649" tIns="59267" rIns="120649" bIns="59267">
              <a:spAutoFit/>
            </a:bodyPr>
            <a:lstStyle>
              <a:lvl1pPr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en-US" sz="2667">
                  <a:solidFill>
                    <a:srgbClr val="CC0000"/>
                  </a:solidFill>
                </a:rPr>
                <a:t>Descriptive Research</a:t>
              </a:r>
            </a:p>
          </p:txBody>
        </p:sp>
        <p:sp>
          <p:nvSpPr>
            <p:cNvPr id="22" name="Rectangle 50">
              <a:extLst>
                <a:ext uri="{FF2B5EF4-FFF2-40B4-BE49-F238E27FC236}">
                  <a16:creationId xmlns:a16="http://schemas.microsoft.com/office/drawing/2014/main" id="{62BFF2A8-31F0-3105-1657-C55BA4DEE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3" y="2254"/>
              <a:ext cx="1338" cy="452"/>
            </a:xfrm>
            <a:prstGeom prst="rect">
              <a:avLst/>
            </a:prstGeom>
            <a:solidFill>
              <a:srgbClr val="CCECFF">
                <a:alpha val="50195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20649" tIns="59267" rIns="120649" bIns="59267">
              <a:spAutoFit/>
            </a:bodyPr>
            <a:lstStyle>
              <a:lvl1pPr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en-US" sz="2667">
                  <a:solidFill>
                    <a:srgbClr val="CC0000"/>
                  </a:solidFill>
                </a:rPr>
                <a:t>Causal    Research</a:t>
              </a:r>
            </a:p>
          </p:txBody>
        </p:sp>
        <p:sp>
          <p:nvSpPr>
            <p:cNvPr id="115731" name="Line 72">
              <a:extLst>
                <a:ext uri="{FF2B5EF4-FFF2-40B4-BE49-F238E27FC236}">
                  <a16:creationId xmlns:a16="http://schemas.microsoft.com/office/drawing/2014/main" id="{A03709BC-3E68-CC54-6954-D8BF051E9E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2832"/>
              <a:ext cx="1536" cy="0"/>
            </a:xfrm>
            <a:prstGeom prst="line">
              <a:avLst/>
            </a:prstGeom>
            <a:noFill/>
            <a:ln w="12700">
              <a:solidFill>
                <a:srgbClr val="071D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32" name="Line 73">
              <a:extLst>
                <a:ext uri="{FF2B5EF4-FFF2-40B4-BE49-F238E27FC236}">
                  <a16:creationId xmlns:a16="http://schemas.microsoft.com/office/drawing/2014/main" id="{B1022A61-5A74-226E-3AB4-4948690A21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2832"/>
              <a:ext cx="0" cy="96"/>
            </a:xfrm>
            <a:prstGeom prst="line">
              <a:avLst/>
            </a:prstGeom>
            <a:noFill/>
            <a:ln w="12700">
              <a:solidFill>
                <a:srgbClr val="071D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33" name="Line 74">
              <a:extLst>
                <a:ext uri="{FF2B5EF4-FFF2-40B4-BE49-F238E27FC236}">
                  <a16:creationId xmlns:a16="http://schemas.microsoft.com/office/drawing/2014/main" id="{2F0BE8A7-A0D5-B26C-5BF6-71AB1AB1D0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2" y="2832"/>
              <a:ext cx="0" cy="96"/>
            </a:xfrm>
            <a:prstGeom prst="line">
              <a:avLst/>
            </a:prstGeom>
            <a:noFill/>
            <a:ln w="12700">
              <a:solidFill>
                <a:srgbClr val="071D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34" name="Line 75">
              <a:extLst>
                <a:ext uri="{FF2B5EF4-FFF2-40B4-BE49-F238E27FC236}">
                  <a16:creationId xmlns:a16="http://schemas.microsoft.com/office/drawing/2014/main" id="{45D224FD-429A-2BB9-6C70-171D298A1F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2736"/>
              <a:ext cx="0" cy="96"/>
            </a:xfrm>
            <a:prstGeom prst="line">
              <a:avLst/>
            </a:prstGeom>
            <a:noFill/>
            <a:ln w="12700">
              <a:solidFill>
                <a:srgbClr val="071D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Rectangle 52">
              <a:extLst>
                <a:ext uri="{FF2B5EF4-FFF2-40B4-BE49-F238E27FC236}">
                  <a16:creationId xmlns:a16="http://schemas.microsoft.com/office/drawing/2014/main" id="{1B7AC575-E665-20BC-E48D-F11327705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9" y="2950"/>
              <a:ext cx="1338" cy="452"/>
            </a:xfrm>
            <a:prstGeom prst="rect">
              <a:avLst/>
            </a:prstGeom>
            <a:solidFill>
              <a:srgbClr val="CCECFF">
                <a:alpha val="50195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20649" tIns="59267" rIns="120649" bIns="59267">
              <a:spAutoFit/>
            </a:bodyPr>
            <a:lstStyle>
              <a:lvl1pPr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en-US" sz="2667" dirty="0">
                  <a:solidFill>
                    <a:srgbClr val="CC0000"/>
                  </a:solidFill>
                </a:rPr>
                <a:t>Cross-Sectional Design</a:t>
              </a:r>
            </a:p>
          </p:txBody>
        </p:sp>
        <p:sp>
          <p:nvSpPr>
            <p:cNvPr id="28" name="Rectangle 54">
              <a:extLst>
                <a:ext uri="{FF2B5EF4-FFF2-40B4-BE49-F238E27FC236}">
                  <a16:creationId xmlns:a16="http://schemas.microsoft.com/office/drawing/2014/main" id="{EB253E24-AC9C-EAAA-4DBA-3CBEA84B8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3" y="2950"/>
              <a:ext cx="1337" cy="452"/>
            </a:xfrm>
            <a:prstGeom prst="rect">
              <a:avLst/>
            </a:prstGeom>
            <a:solidFill>
              <a:srgbClr val="CCECFF">
                <a:alpha val="50195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20649" tIns="59267" rIns="120649" bIns="59267">
              <a:spAutoFit/>
            </a:bodyPr>
            <a:lstStyle>
              <a:lvl1pPr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algn="ctr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en-US" sz="2667">
                  <a:solidFill>
                    <a:srgbClr val="CC0000"/>
                  </a:solidFill>
                </a:rPr>
                <a:t>Longitudinal Design</a:t>
              </a:r>
            </a:p>
          </p:txBody>
        </p:sp>
        <p:sp>
          <p:nvSpPr>
            <p:cNvPr id="115737" name="Line 76">
              <a:extLst>
                <a:ext uri="{FF2B5EF4-FFF2-40B4-BE49-F238E27FC236}">
                  <a16:creationId xmlns:a16="http://schemas.microsoft.com/office/drawing/2014/main" id="{EAAAB363-E16E-F7DD-53EE-2E0BBCDBF0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552"/>
              <a:ext cx="1488" cy="0"/>
            </a:xfrm>
            <a:prstGeom prst="line">
              <a:avLst/>
            </a:prstGeom>
            <a:noFill/>
            <a:ln w="12700">
              <a:solidFill>
                <a:srgbClr val="071D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38" name="Line 77">
              <a:extLst>
                <a:ext uri="{FF2B5EF4-FFF2-40B4-BE49-F238E27FC236}">
                  <a16:creationId xmlns:a16="http://schemas.microsoft.com/office/drawing/2014/main" id="{470B7713-C29F-4D2A-FC2A-4E68607B9D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552"/>
              <a:ext cx="0" cy="96"/>
            </a:xfrm>
            <a:prstGeom prst="line">
              <a:avLst/>
            </a:prstGeom>
            <a:noFill/>
            <a:ln w="12700">
              <a:solidFill>
                <a:srgbClr val="071D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39" name="Line 78">
              <a:extLst>
                <a:ext uri="{FF2B5EF4-FFF2-40B4-BE49-F238E27FC236}">
                  <a16:creationId xmlns:a16="http://schemas.microsoft.com/office/drawing/2014/main" id="{47D6A89C-FD8A-C90B-269C-DE96267350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3552"/>
              <a:ext cx="0" cy="96"/>
            </a:xfrm>
            <a:prstGeom prst="line">
              <a:avLst/>
            </a:prstGeom>
            <a:noFill/>
            <a:ln w="12700">
              <a:solidFill>
                <a:srgbClr val="071D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40" name="Line 79">
              <a:extLst>
                <a:ext uri="{FF2B5EF4-FFF2-40B4-BE49-F238E27FC236}">
                  <a16:creationId xmlns:a16="http://schemas.microsoft.com/office/drawing/2014/main" id="{36CD9DF8-52CA-97B8-7AEA-E6F3CBC2BA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3408"/>
              <a:ext cx="0" cy="144"/>
            </a:xfrm>
            <a:prstGeom prst="line">
              <a:avLst/>
            </a:prstGeom>
            <a:noFill/>
            <a:ln w="12700">
              <a:solidFill>
                <a:srgbClr val="071D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2010B0D-235C-19CC-3AD4-A679D1047A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8915400" cy="7842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A Comparison of Basic Research Designs</a:t>
            </a:r>
            <a:br>
              <a:rPr lang="en-US" sz="3200" dirty="0">
                <a:solidFill>
                  <a:schemeClr val="accent1">
                    <a:lumMod val="75000"/>
                  </a:schemeClr>
                </a:solidFill>
              </a:rPr>
            </a:b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44995247-F1A0-8DE6-B131-04ACB7831FD3}"/>
              </a:ext>
            </a:extLst>
          </p:cNvPr>
          <p:cNvGrpSpPr>
            <a:grpSpLocks/>
          </p:cNvGrpSpPr>
          <p:nvPr/>
        </p:nvGrpSpPr>
        <p:grpSpPr bwMode="auto">
          <a:xfrm>
            <a:off x="461963" y="976313"/>
            <a:ext cx="11342687" cy="5132387"/>
            <a:chOff x="179" y="957"/>
            <a:chExt cx="5485" cy="3427"/>
          </a:xfrm>
        </p:grpSpPr>
        <p:sp>
          <p:nvSpPr>
            <p:cNvPr id="116740" name="Rectangle 5">
              <a:extLst>
                <a:ext uri="{FF2B5EF4-FFF2-40B4-BE49-F238E27FC236}">
                  <a16:creationId xmlns:a16="http://schemas.microsoft.com/office/drawing/2014/main" id="{EC7D57B4-2C48-451A-CF4A-04607B8C22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" y="1188"/>
              <a:ext cx="1361" cy="2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1" rIns="90487" bIns="44451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800080"/>
                  </a:solidFill>
                  <a:latin typeface="Tahoma" panose="020B0604030504040204" pitchFamily="34" charset="0"/>
                </a:rPr>
                <a:t>Objective: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80008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80008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80008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800080"/>
                  </a:solidFill>
                  <a:latin typeface="Tahoma" panose="020B0604030504040204" pitchFamily="34" charset="0"/>
                </a:rPr>
                <a:t>Characteristics: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80008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80008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80008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80008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80008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80008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80008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80008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800080"/>
                  </a:solidFill>
                  <a:latin typeface="Tahoma" panose="020B0604030504040204" pitchFamily="34" charset="0"/>
                </a:rPr>
                <a:t>Methods:</a:t>
              </a:r>
            </a:p>
          </p:txBody>
        </p:sp>
        <p:sp>
          <p:nvSpPr>
            <p:cNvPr id="116741" name="Rectangle 6">
              <a:extLst>
                <a:ext uri="{FF2B5EF4-FFF2-40B4-BE49-F238E27FC236}">
                  <a16:creationId xmlns:a16="http://schemas.microsoft.com/office/drawing/2014/main" id="{FFC92917-103B-8211-A069-CFA9798A2F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" y="1179"/>
              <a:ext cx="1408" cy="3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1" rIns="90487" bIns="44451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Discovery of ideas and insights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CC000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b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</a:b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Flexible, versatile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CC000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CC000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CC000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Often the front end of total research design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CC000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Expert surveys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Pilot surveys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Case studies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Secondary data: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qualitative analysis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qualitative research</a:t>
              </a:r>
            </a:p>
          </p:txBody>
        </p:sp>
        <p:sp>
          <p:nvSpPr>
            <p:cNvPr id="116742" name="Rectangle 7">
              <a:extLst>
                <a:ext uri="{FF2B5EF4-FFF2-40B4-BE49-F238E27FC236}">
                  <a16:creationId xmlns:a16="http://schemas.microsoft.com/office/drawing/2014/main" id="{6EFA65A1-29C6-CA14-420E-D4FF42600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7" y="1179"/>
              <a:ext cx="1536" cy="3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1" rIns="90487" bIns="44451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Describe market characteristics or functions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CC000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Marked by the prior formulation of specific hypotheses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CC000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Preplanned and structured design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CC000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CC000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Secondary data: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quantitative analysis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Surveys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Panels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Observation and other data</a:t>
              </a:r>
            </a:p>
          </p:txBody>
        </p:sp>
        <p:sp>
          <p:nvSpPr>
            <p:cNvPr id="116743" name="Rectangle 8">
              <a:extLst>
                <a:ext uri="{FF2B5EF4-FFF2-40B4-BE49-F238E27FC236}">
                  <a16:creationId xmlns:a16="http://schemas.microsoft.com/office/drawing/2014/main" id="{8EA00DE0-0EF1-618D-D2A3-7834AA9EA6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3" y="1179"/>
              <a:ext cx="1251" cy="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1" rIns="90487" bIns="44451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Determine cause and effect relationships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CC000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Manipulation of independent variables, effect on dependent variables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CC000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Control external variables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CC0000"/>
                </a:solidFill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0000"/>
                  </a:solidFill>
                  <a:latin typeface="Tahoma" panose="020B0604030504040204" pitchFamily="34" charset="0"/>
                </a:rPr>
                <a:t>Experiments</a:t>
              </a:r>
            </a:p>
          </p:txBody>
        </p:sp>
        <p:sp>
          <p:nvSpPr>
            <p:cNvPr id="116744" name="Rectangle 9">
              <a:extLst>
                <a:ext uri="{FF2B5EF4-FFF2-40B4-BE49-F238E27FC236}">
                  <a16:creationId xmlns:a16="http://schemas.microsoft.com/office/drawing/2014/main" id="{41C55B54-542B-DF66-1B4D-67E1A2A8E8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" y="957"/>
              <a:ext cx="812" cy="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1" rIns="90487" bIns="44451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800080"/>
                  </a:solidFill>
                  <a:latin typeface="Tahoma" panose="020B0604030504040204" pitchFamily="34" charset="0"/>
                </a:rPr>
                <a:t>Exploratory</a:t>
              </a:r>
            </a:p>
          </p:txBody>
        </p:sp>
        <p:sp>
          <p:nvSpPr>
            <p:cNvPr id="116745" name="Rectangle 10">
              <a:extLst>
                <a:ext uri="{FF2B5EF4-FFF2-40B4-BE49-F238E27FC236}">
                  <a16:creationId xmlns:a16="http://schemas.microsoft.com/office/drawing/2014/main" id="{A4E13612-3607-427D-0793-B07EBC4F9A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957"/>
              <a:ext cx="788" cy="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1" rIns="90487" bIns="44451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800080"/>
                  </a:solidFill>
                  <a:latin typeface="Tahoma" panose="020B0604030504040204" pitchFamily="34" charset="0"/>
                </a:rPr>
                <a:t>Descriptive</a:t>
              </a:r>
            </a:p>
          </p:txBody>
        </p:sp>
        <p:sp>
          <p:nvSpPr>
            <p:cNvPr id="116746" name="Rectangle 11">
              <a:extLst>
                <a:ext uri="{FF2B5EF4-FFF2-40B4-BE49-F238E27FC236}">
                  <a16:creationId xmlns:a16="http://schemas.microsoft.com/office/drawing/2014/main" id="{88233DF9-A257-EEBE-5FF5-A793D59E3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960"/>
              <a:ext cx="500" cy="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1" rIns="90487" bIns="44451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800080"/>
                  </a:solidFill>
                  <a:latin typeface="Tahoma" panose="020B0604030504040204" pitchFamily="34" charset="0"/>
                </a:rPr>
                <a:t>Causal</a:t>
              </a: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633D286-CE1F-E1B9-6B20-AC7900041BD3}"/>
              </a:ext>
            </a:extLst>
          </p:cNvPr>
          <p:cNvCxnSpPr/>
          <p:nvPr/>
        </p:nvCxnSpPr>
        <p:spPr>
          <a:xfrm>
            <a:off x="1905000" y="836613"/>
            <a:ext cx="8382000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1" name="Picture 2" descr="C:\Documents and Settings\nm2\Desktop\Book 6E 5E Final Downloads V2\Book 6E Cmap k Image V2\Figure 3.3.jpg">
            <a:extLst>
              <a:ext uri="{FF2B5EF4-FFF2-40B4-BE49-F238E27FC236}">
                <a16:creationId xmlns:a16="http://schemas.microsoft.com/office/drawing/2014/main" id="{08565B7E-1164-AE62-0C14-DE028EE45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-28575"/>
            <a:ext cx="11250613" cy="61245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>
            <a:extLst>
              <a:ext uri="{FF2B5EF4-FFF2-40B4-BE49-F238E27FC236}">
                <a16:creationId xmlns:a16="http://schemas.microsoft.com/office/drawing/2014/main" id="{86319BC6-5340-8A9A-5364-F5EF08FDB5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Mid Term Feedback </a:t>
            </a:r>
          </a:p>
        </p:txBody>
      </p:sp>
      <p:sp>
        <p:nvSpPr>
          <p:cNvPr id="68610" name="Text Placeholder 2">
            <a:extLst>
              <a:ext uri="{FF2B5EF4-FFF2-40B4-BE49-F238E27FC236}">
                <a16:creationId xmlns:a16="http://schemas.microsoft.com/office/drawing/2014/main" id="{3CFF3F4F-6500-8E52-089C-51D76B37BC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1939925"/>
            <a:ext cx="9374187" cy="4102100"/>
          </a:xfrm>
        </p:spPr>
        <p:txBody>
          <a:bodyPr/>
          <a:lstStyle/>
          <a:p>
            <a:pPr marL="608013" indent="-414338">
              <a:spcBef>
                <a:spcPct val="0"/>
              </a:spcBef>
              <a:spcAft>
                <a:spcPct val="0"/>
              </a:spcAft>
            </a:pPr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FD6A0D-D1B3-8D75-CD41-50154784D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528354"/>
            <a:ext cx="12192000" cy="532964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>
            <a:extLst>
              <a:ext uri="{FF2B5EF4-FFF2-40B4-BE49-F238E27FC236}">
                <a16:creationId xmlns:a16="http://schemas.microsoft.com/office/drawing/2014/main" id="{6AF80EE5-E8C7-04E3-BB67-C766128714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Sentiment Score </a:t>
            </a:r>
          </a:p>
        </p:txBody>
      </p:sp>
      <p:sp>
        <p:nvSpPr>
          <p:cNvPr id="69634" name="Text Placeholder 2">
            <a:extLst>
              <a:ext uri="{FF2B5EF4-FFF2-40B4-BE49-F238E27FC236}">
                <a16:creationId xmlns:a16="http://schemas.microsoft.com/office/drawing/2014/main" id="{43C2FEED-E500-264F-A385-9B4BE93451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2652713"/>
            <a:ext cx="9374187" cy="3389312"/>
          </a:xfrm>
        </p:spPr>
        <p:txBody>
          <a:bodyPr/>
          <a:lstStyle/>
          <a:p>
            <a:pPr marL="193675" inden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dirty="0"/>
              <a:t>709.65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7F718-2977-C951-F536-F33A2EF1D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Emotion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0E12CEA-7235-3F8B-2715-92073E9752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8001836"/>
              </p:ext>
            </p:extLst>
          </p:nvPr>
        </p:nvGraphicFramePr>
        <p:xfrm>
          <a:off x="679268" y="1750422"/>
          <a:ext cx="10998925" cy="4794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85998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>
            <a:extLst>
              <a:ext uri="{FF2B5EF4-FFF2-40B4-BE49-F238E27FC236}">
                <a16:creationId xmlns:a16="http://schemas.microsoft.com/office/drawing/2014/main" id="{50476D5F-7C18-CA93-8222-98A82EFE01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Course</a:t>
            </a:r>
          </a:p>
        </p:txBody>
      </p:sp>
      <p:sp>
        <p:nvSpPr>
          <p:cNvPr id="71682" name="Text Placeholder 2">
            <a:extLst>
              <a:ext uri="{FF2B5EF4-FFF2-40B4-BE49-F238E27FC236}">
                <a16:creationId xmlns:a16="http://schemas.microsoft.com/office/drawing/2014/main" id="{57C5792B-2D40-9022-D37E-27BDF0B032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2652713"/>
            <a:ext cx="9374187" cy="3389312"/>
          </a:xfrm>
        </p:spPr>
        <p:txBody>
          <a:bodyPr/>
          <a:lstStyle/>
          <a:p>
            <a:pPr marL="608013" indent="-414338">
              <a:spcBef>
                <a:spcPct val="0"/>
              </a:spcBef>
              <a:spcAft>
                <a:spcPct val="0"/>
              </a:spcAft>
            </a:pPr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444ADF-BF83-847A-F1A9-A6A6E8BF0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1054"/>
            <a:ext cx="12191999" cy="534960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BCEC0-CFFB-63C2-902C-0027DFA16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>
            <a:extLst>
              <a:ext uri="{FF2B5EF4-FFF2-40B4-BE49-F238E27FC236}">
                <a16:creationId xmlns:a16="http://schemas.microsoft.com/office/drawing/2014/main" id="{C19CC76F-FC80-B8A1-A8DE-8109F34806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Sentiment Score </a:t>
            </a:r>
          </a:p>
        </p:txBody>
      </p:sp>
      <p:sp>
        <p:nvSpPr>
          <p:cNvPr id="69634" name="Text Placeholder 2">
            <a:extLst>
              <a:ext uri="{FF2B5EF4-FFF2-40B4-BE49-F238E27FC236}">
                <a16:creationId xmlns:a16="http://schemas.microsoft.com/office/drawing/2014/main" id="{2B963F37-5DD2-1FC8-23C1-B4B426454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2652713"/>
            <a:ext cx="9374187" cy="3389312"/>
          </a:xfrm>
        </p:spPr>
        <p:txBody>
          <a:bodyPr/>
          <a:lstStyle/>
          <a:p>
            <a:pPr marL="193675" inden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dirty="0"/>
              <a:t>550.25</a:t>
            </a:r>
          </a:p>
        </p:txBody>
      </p:sp>
    </p:spTree>
    <p:extLst>
      <p:ext uri="{BB962C8B-B14F-4D97-AF65-F5344CB8AC3E}">
        <p14:creationId xmlns:p14="http://schemas.microsoft.com/office/powerpoint/2010/main" val="7890216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F6C26-87A9-2AB2-1CC6-01F3E0B56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Emotion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4F73E56-31E3-22F4-9704-71629E56F1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7706408"/>
              </p:ext>
            </p:extLst>
          </p:nvPr>
        </p:nvGraphicFramePr>
        <p:xfrm>
          <a:off x="809897" y="1645920"/>
          <a:ext cx="10698480" cy="4898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6943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4BB358-B6F5-201A-0F54-AE766F159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1703" y="680521"/>
            <a:ext cx="11038114" cy="5798655"/>
          </a:xfrm>
        </p:spPr>
        <p:txBody>
          <a:bodyPr/>
          <a:lstStyle/>
          <a:p>
            <a:r>
              <a:rPr lang="en-IN" sz="2400" dirty="0">
                <a:effectLst/>
                <a:latin typeface="Helvetica" pitchFamily="2" charset="0"/>
              </a:rPr>
              <a:t>need learning materials</a:t>
            </a:r>
          </a:p>
          <a:p>
            <a:endParaRPr lang="en-IN" sz="2400" dirty="0">
              <a:effectLst/>
              <a:latin typeface="Helvetica" pitchFamily="2" charset="0"/>
            </a:endParaRPr>
          </a:p>
          <a:p>
            <a:r>
              <a:rPr lang="en-IN" sz="2400" dirty="0">
                <a:effectLst/>
                <a:latin typeface="Helvetica" pitchFamily="2" charset="0"/>
              </a:rPr>
              <a:t>Weightage to the project component is very high</a:t>
            </a:r>
          </a:p>
          <a:p>
            <a:endParaRPr lang="en-IN" sz="2400" dirty="0">
              <a:effectLst/>
              <a:latin typeface="Helvetica" pitchFamily="2" charset="0"/>
            </a:endParaRPr>
          </a:p>
          <a:p>
            <a:r>
              <a:rPr lang="en-IN" sz="2400" dirty="0">
                <a:effectLst/>
                <a:latin typeface="Helvetica" pitchFamily="2" charset="0"/>
              </a:rPr>
              <a:t>I just want the Prof. to separate the final year project from class curriculum.</a:t>
            </a:r>
          </a:p>
          <a:p>
            <a:endParaRPr lang="en-IN" sz="2400" dirty="0">
              <a:effectLst/>
              <a:latin typeface="Helvetica" pitchFamily="2" charset="0"/>
            </a:endParaRPr>
          </a:p>
          <a:p>
            <a:r>
              <a:rPr lang="en-IN" sz="2400" dirty="0">
                <a:effectLst/>
                <a:latin typeface="Helvetica" pitchFamily="2" charset="0"/>
              </a:rPr>
              <a:t>You can provide more in-depth feedback on research work, it would be helpful if they could offer more specific and detailed point of improvement.</a:t>
            </a:r>
          </a:p>
          <a:p>
            <a:endParaRPr lang="en-IN" sz="2400" dirty="0">
              <a:effectLst/>
              <a:latin typeface="Helvetica" pitchFamily="2" charset="0"/>
            </a:endParaRPr>
          </a:p>
          <a:p>
            <a:r>
              <a:rPr lang="en-IN" sz="2400" dirty="0">
                <a:effectLst/>
                <a:latin typeface="Helvetica" pitchFamily="2" charset="0"/>
              </a:rPr>
              <a:t>Give an out line of what is needed to be done in the course</a:t>
            </a:r>
          </a:p>
          <a:p>
            <a:endParaRPr lang="en-IN" sz="2400" dirty="0">
              <a:effectLst/>
              <a:latin typeface="Helvetica" pitchFamily="2" charset="0"/>
            </a:endParaRPr>
          </a:p>
          <a:p>
            <a:r>
              <a:rPr lang="en-IN" sz="2400" dirty="0">
                <a:effectLst/>
                <a:latin typeface="Helvetica" pitchFamily="2" charset="0"/>
              </a:rPr>
              <a:t>The course outline is well-structured, but we haven’t had the opportunity to discuss a case in class yet. Hopefully, the course pack covers everything needed for real-world application.</a:t>
            </a:r>
          </a:p>
          <a:p>
            <a:pPr marL="194729" indent="0">
              <a:buNone/>
            </a:pPr>
            <a:endParaRPr lang="en-IN" dirty="0">
              <a:effectLst/>
              <a:latin typeface="Helvetica" pitchFamily="2" charset="0"/>
            </a:endParaRPr>
          </a:p>
          <a:p>
            <a:pPr marL="194729" indent="0">
              <a:buNone/>
            </a:pPr>
            <a:endParaRPr lang="en-IN" dirty="0">
              <a:effectLst/>
              <a:latin typeface="Helvetica" pitchFamily="2" charset="0"/>
            </a:endParaRPr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3336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A33E1F-E72C-3DA2-7461-A2B188DDF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1702" y="640079"/>
            <a:ext cx="11234057" cy="5381897"/>
          </a:xfrm>
        </p:spPr>
        <p:txBody>
          <a:bodyPr/>
          <a:lstStyle/>
          <a:p>
            <a:r>
              <a:rPr lang="en-IN" sz="2400" dirty="0">
                <a:effectLst/>
                <a:latin typeface="Helvetica" pitchFamily="2" charset="0"/>
              </a:rPr>
              <a:t>While the instructor is excellent, incorporating more interactive discussions or case studies could enhance engagement. Additionally, providing more hands-on examples or live demonstrations for practical application would be beneficial</a:t>
            </a:r>
          </a:p>
          <a:p>
            <a:endParaRPr lang="en-IN" sz="2400" dirty="0">
              <a:effectLst/>
              <a:latin typeface="Helvetica" pitchFamily="2" charset="0"/>
            </a:endParaRPr>
          </a:p>
          <a:p>
            <a:r>
              <a:rPr lang="en-IN" sz="2400" dirty="0">
                <a:effectLst/>
                <a:latin typeface="Helvetica" pitchFamily="2" charset="0"/>
              </a:rPr>
              <a:t>it is a good subject but workload is high lot of times too many interviews and research needed which is not feasible sometimes</a:t>
            </a:r>
          </a:p>
          <a:p>
            <a:endParaRPr lang="en-IN" sz="2400" dirty="0">
              <a:effectLst/>
              <a:latin typeface="Helvetica" pitchFamily="2" charset="0"/>
            </a:endParaRPr>
          </a:p>
          <a:p>
            <a:r>
              <a:rPr lang="en-IN" sz="2400" dirty="0">
                <a:effectLst/>
                <a:latin typeface="Helvetica" pitchFamily="2" charset="0"/>
              </a:rPr>
              <a:t>Can focus a bit on contextual knowledge as well, from an examination point of view.</a:t>
            </a:r>
            <a:endParaRPr lang="en-IN" sz="2400" dirty="0">
              <a:latin typeface="Helvetica" pitchFamily="2" charset="0"/>
            </a:endParaRPr>
          </a:p>
          <a:p>
            <a:endParaRPr lang="en-IN" sz="2400" dirty="0">
              <a:latin typeface="Helvetica" pitchFamily="2" charset="0"/>
            </a:endParaRPr>
          </a:p>
          <a:p>
            <a:r>
              <a:rPr lang="en-IN" sz="2400" dirty="0">
                <a:effectLst/>
                <a:latin typeface="Helvetica" pitchFamily="2" charset="0"/>
              </a:rPr>
              <a:t>Overall the course can include more research concepts</a:t>
            </a:r>
          </a:p>
          <a:p>
            <a:endParaRPr lang="en-IN" sz="2400" dirty="0">
              <a:latin typeface="Helvetica" pitchFamily="2" charset="0"/>
            </a:endParaRPr>
          </a:p>
          <a:p>
            <a:r>
              <a:rPr lang="en-IN" sz="2400" dirty="0">
                <a:effectLst/>
                <a:latin typeface="Helvetica" pitchFamily="2" charset="0"/>
              </a:rPr>
              <a:t>He should provide marks for class participation as well.</a:t>
            </a:r>
          </a:p>
          <a:p>
            <a:endParaRPr lang="en-IN" sz="2400" dirty="0">
              <a:effectLst/>
              <a:latin typeface="Helvetica" pitchFamily="2" charset="0"/>
            </a:endParaRPr>
          </a:p>
          <a:p>
            <a:r>
              <a:rPr lang="en-IN" sz="2400" dirty="0">
                <a:effectLst/>
                <a:latin typeface="Helvetica" pitchFamily="2" charset="0"/>
              </a:rPr>
              <a:t>No satisfactory takeaways till now.</a:t>
            </a:r>
          </a:p>
          <a:p>
            <a:pPr marL="194729" indent="0">
              <a:buNone/>
            </a:pPr>
            <a:endParaRPr lang="en-IN" dirty="0">
              <a:effectLst/>
              <a:latin typeface="Helvetica" pitchFamily="2" charset="0"/>
            </a:endParaRPr>
          </a:p>
          <a:p>
            <a:pPr marL="194729" indent="0">
              <a:buNone/>
            </a:pPr>
            <a:endParaRPr lang="en-IN" dirty="0">
              <a:effectLst/>
              <a:latin typeface="Helvetica" pitchFamily="2" charset="0"/>
            </a:endParaRPr>
          </a:p>
          <a:p>
            <a:pPr marL="194729" indent="0">
              <a:buNone/>
            </a:pPr>
            <a:endParaRPr lang="en-IN" dirty="0">
              <a:effectLst/>
              <a:latin typeface="Helvetica" pitchFamily="2" charset="0"/>
            </a:endParaRPr>
          </a:p>
          <a:p>
            <a:pPr marL="194729" indent="0">
              <a:buNone/>
            </a:pPr>
            <a:endParaRPr lang="en-IN" dirty="0">
              <a:effectLst/>
              <a:latin typeface="Helvetica" pitchFamily="2" charset="0"/>
            </a:endParaRPr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274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3F2E2-5F91-D8B1-0AF8-54177E047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Complement I GOT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03218-3097-AEE4-1493-392592EBA5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4729" indent="0" algn="ctr">
              <a:buNone/>
            </a:pPr>
            <a:r>
              <a:rPr lang="en-US" sz="13800" dirty="0"/>
              <a:t>GOAT</a:t>
            </a:r>
          </a:p>
        </p:txBody>
      </p:sp>
    </p:spTree>
    <p:extLst>
      <p:ext uri="{BB962C8B-B14F-4D97-AF65-F5344CB8AC3E}">
        <p14:creationId xmlns:p14="http://schemas.microsoft.com/office/powerpoint/2010/main" val="28653050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Shape 297">
            <a:extLst>
              <a:ext uri="{FF2B5EF4-FFF2-40B4-BE49-F238E27FC236}">
                <a16:creationId xmlns:a16="http://schemas.microsoft.com/office/drawing/2014/main" id="{30C30B5A-03A3-337F-5E2F-D2A6A81691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7413" y="1030288"/>
            <a:ext cx="10736262" cy="4691062"/>
          </a:xfrm>
        </p:spPr>
        <p:txBody>
          <a:bodyPr lIns="121900" tIns="121900" rIns="121900" bIns="1219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</a:pPr>
            <a:r>
              <a:rPr lang="en-US" altLang="en-US" sz="9600">
                <a:solidFill>
                  <a:srgbClr val="FFFFFF"/>
                </a:solidFill>
              </a:rPr>
              <a:t>Questionnaire 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Title 1">
            <a:extLst>
              <a:ext uri="{FF2B5EF4-FFF2-40B4-BE49-F238E27FC236}">
                <a16:creationId xmlns:a16="http://schemas.microsoft.com/office/drawing/2014/main" id="{545ED5DD-C0D9-4AED-865B-019206EC52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Questionnaire </a:t>
            </a:r>
            <a:endParaRPr lang="en-I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5260E-4F0F-0687-1C4F-124D880CC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758950"/>
            <a:ext cx="9374187" cy="4283075"/>
          </a:xfrm>
        </p:spPr>
        <p:txBody>
          <a:bodyPr/>
          <a:lstStyle/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>
                <a:cs typeface="Times New Roman" pitchFamily="18" charset="0"/>
              </a:rPr>
              <a:t>A </a:t>
            </a:r>
            <a:r>
              <a:rPr lang="en-US" sz="2400" b="1" dirty="0">
                <a:solidFill>
                  <a:srgbClr val="800080"/>
                </a:solidFill>
                <a:cs typeface="Times New Roman" pitchFamily="18" charset="0"/>
              </a:rPr>
              <a:t>questionnaire</a:t>
            </a:r>
            <a:r>
              <a:rPr lang="en-US" sz="2400" dirty="0">
                <a:cs typeface="Times New Roman" pitchFamily="18" charset="0"/>
              </a:rPr>
              <a:t> is a formalized set of questions for obtaining information from respondents.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IN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IN" dirty="0"/>
              <a:t>Steps:</a:t>
            </a:r>
          </a:p>
          <a:p>
            <a:pPr marL="651928" indent="-457200" eaLnBrk="1" hangingPunct="1">
              <a:defRPr/>
            </a:pPr>
            <a:r>
              <a:rPr lang="en-IN" dirty="0"/>
              <a:t>Determine the content </a:t>
            </a:r>
          </a:p>
          <a:p>
            <a:pPr marL="651928" indent="-457200" eaLnBrk="1" hangingPunct="1">
              <a:defRPr/>
            </a:pPr>
            <a:r>
              <a:rPr lang="en-IN" dirty="0"/>
              <a:t>Form of response</a:t>
            </a:r>
          </a:p>
          <a:p>
            <a:pPr marL="651928" indent="-457200" eaLnBrk="1" hangingPunct="1">
              <a:defRPr/>
            </a:pPr>
            <a:r>
              <a:rPr lang="en-IN" dirty="0"/>
              <a:t>Wording </a:t>
            </a:r>
          </a:p>
          <a:p>
            <a:pPr marL="651928" indent="-457200" eaLnBrk="1" hangingPunct="1">
              <a:defRPr/>
            </a:pPr>
            <a:r>
              <a:rPr lang="en-IN" dirty="0"/>
              <a:t>Question's sequence </a:t>
            </a:r>
          </a:p>
          <a:p>
            <a:pPr marL="651928" indent="-457200" eaLnBrk="1" hangingPunct="1">
              <a:defRPr/>
            </a:pPr>
            <a:r>
              <a:rPr lang="en-IN" dirty="0"/>
              <a:t>Cover letter </a:t>
            </a:r>
          </a:p>
          <a:p>
            <a:pPr marL="651928" indent="-457200" eaLnBrk="1" hangingPunct="1">
              <a:defRPr/>
            </a:pPr>
            <a:r>
              <a:rPr lang="en-IN" dirty="0"/>
              <a:t>Content validity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Title 1">
            <a:extLst>
              <a:ext uri="{FF2B5EF4-FFF2-40B4-BE49-F238E27FC236}">
                <a16:creationId xmlns:a16="http://schemas.microsoft.com/office/drawing/2014/main" id="{7482AAE8-1434-7DE6-5A89-2F450EE1B2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Sources of Questions </a:t>
            </a:r>
            <a:endParaRPr lang="en-I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C6E2C4-EBB9-D62F-A868-AF786CABF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843088"/>
            <a:ext cx="9374187" cy="4198937"/>
          </a:xfrm>
        </p:spPr>
        <p:txBody>
          <a:bodyPr/>
          <a:lstStyle/>
          <a:p>
            <a:pPr eaLnBrk="1" hangingPunct="1">
              <a:defRPr/>
            </a:pPr>
            <a:r>
              <a:rPr lang="en-US" sz="2667" dirty="0"/>
              <a:t>Qualitative Studies </a:t>
            </a:r>
          </a:p>
          <a:p>
            <a:pPr eaLnBrk="1" hangingPunct="1">
              <a:defRPr/>
            </a:pPr>
            <a:r>
              <a:rPr lang="en-US" sz="2667" dirty="0"/>
              <a:t>Literature Review </a:t>
            </a:r>
            <a:endParaRPr lang="en-IN" sz="2667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>
            <a:extLst>
              <a:ext uri="{FF2B5EF4-FFF2-40B4-BE49-F238E27FC236}">
                <a16:creationId xmlns:a16="http://schemas.microsoft.com/office/drawing/2014/main" id="{0528B175-D4D7-8D64-8A5F-B04716C350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Types of questions </a:t>
            </a:r>
            <a:endParaRPr lang="en-I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936F9-0F40-E7DF-08DE-2323D8C2E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075" y="1787525"/>
            <a:ext cx="10004425" cy="4254500"/>
          </a:xfrm>
        </p:spPr>
        <p:txBody>
          <a:bodyPr/>
          <a:lstStyle/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667" b="1" dirty="0"/>
              <a:t>Close ended </a:t>
            </a:r>
          </a:p>
          <a:p>
            <a:pPr eaLnBrk="1" hangingPunct="1">
              <a:defRPr/>
            </a:pPr>
            <a:r>
              <a:rPr lang="en-US" sz="2400" dirty="0"/>
              <a:t>Dichotomous </a:t>
            </a:r>
          </a:p>
          <a:p>
            <a:pPr eaLnBrk="1" hangingPunct="1">
              <a:defRPr/>
            </a:pPr>
            <a:r>
              <a:rPr lang="en-US" sz="2400" dirty="0"/>
              <a:t>Multiple choice</a:t>
            </a:r>
          </a:p>
          <a:p>
            <a:pPr eaLnBrk="1" hangingPunct="1">
              <a:defRPr/>
            </a:pPr>
            <a:r>
              <a:rPr lang="en-US" sz="2400" dirty="0"/>
              <a:t>Checklist questions </a:t>
            </a:r>
          </a:p>
          <a:p>
            <a:pPr eaLnBrk="1" hangingPunct="1">
              <a:defRPr/>
            </a:pPr>
            <a:r>
              <a:rPr lang="en-US" sz="2400" dirty="0"/>
              <a:t>Fill in the blacks 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US" sz="2667" b="1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667" b="1" dirty="0"/>
              <a:t>Open ended </a:t>
            </a:r>
            <a:endParaRPr lang="en-IN" sz="2667" b="1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Title 1">
            <a:extLst>
              <a:ext uri="{FF2B5EF4-FFF2-40B4-BE49-F238E27FC236}">
                <a16:creationId xmlns:a16="http://schemas.microsoft.com/office/drawing/2014/main" id="{6AE03A30-F3E5-0E2D-1F36-235BD20887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7750" y="760413"/>
            <a:ext cx="10306050" cy="1325562"/>
          </a:xfrm>
        </p:spPr>
        <p:txBody>
          <a:bodyPr lIns="91440" tIns="45720" rIns="91440" bIns="45720"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>
                <a:solidFill>
                  <a:srgbClr val="FFFFFF"/>
                </a:solidFill>
              </a:rPr>
              <a:t>Order of questions </a:t>
            </a:r>
          </a:p>
        </p:txBody>
      </p:sp>
      <p:sp>
        <p:nvSpPr>
          <p:cNvPr id="126978" name="Text Placeholder 2">
            <a:extLst>
              <a:ext uri="{FF2B5EF4-FFF2-40B4-BE49-F238E27FC236}">
                <a16:creationId xmlns:a16="http://schemas.microsoft.com/office/drawing/2014/main" id="{8286661B-793E-213B-2380-ABA9D40EE6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25575" y="2493963"/>
            <a:ext cx="4052888" cy="3563937"/>
          </a:xfrm>
        </p:spPr>
        <p:txBody>
          <a:bodyPr lIns="91440" tIns="45720" rIns="91440" bIns="45720"/>
          <a:lstStyle/>
          <a:p>
            <a:pPr marL="193675"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/>
              <a:t>Screening Questions </a:t>
            </a:r>
          </a:p>
          <a:p>
            <a:pPr marL="193675"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/>
              <a:t>Measurement Questions </a:t>
            </a:r>
          </a:p>
          <a:p>
            <a:pPr marL="193675" indent="-22860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/>
              <a:t>Demographical Detail </a:t>
            </a:r>
          </a:p>
        </p:txBody>
      </p:sp>
      <p:pic>
        <p:nvPicPr>
          <p:cNvPr id="126979" name="Picture 2">
            <a:extLst>
              <a:ext uri="{FF2B5EF4-FFF2-40B4-BE49-F238E27FC236}">
                <a16:creationId xmlns:a16="http://schemas.microsoft.com/office/drawing/2014/main" id="{1F985B06-21A4-EC05-C153-659B76CF5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7"/>
          <a:stretch>
            <a:fillRect/>
          </a:stretch>
        </p:blipFill>
        <p:spPr bwMode="auto">
          <a:xfrm>
            <a:off x="6099175" y="2492375"/>
            <a:ext cx="4802188" cy="35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Title 1">
            <a:extLst>
              <a:ext uri="{FF2B5EF4-FFF2-40B4-BE49-F238E27FC236}">
                <a16:creationId xmlns:a16="http://schemas.microsoft.com/office/drawing/2014/main" id="{E977B5F4-AC56-61AA-F0AD-47B0E62697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290513"/>
            <a:ext cx="10052050" cy="1136650"/>
          </a:xfrm>
        </p:spPr>
        <p:txBody>
          <a:bodyPr/>
          <a:lstStyle/>
          <a:p>
            <a:pPr eaLnBrk="1" hangingPunct="1">
              <a:spcBef>
                <a:spcPct val="45000"/>
              </a:spcBef>
              <a:spcAft>
                <a:spcPct val="0"/>
              </a:spcAft>
            </a:pPr>
            <a:r>
              <a:rPr lang="en-US" altLang="en-US"/>
              <a:t>Qualities    </a:t>
            </a:r>
          </a:p>
        </p:txBody>
      </p:sp>
      <p:sp>
        <p:nvSpPr>
          <p:cNvPr id="128002" name="Text Placeholder 2">
            <a:extLst>
              <a:ext uri="{FF2B5EF4-FFF2-40B4-BE49-F238E27FC236}">
                <a16:creationId xmlns:a16="http://schemas.microsoft.com/office/drawing/2014/main" id="{786D3A65-3950-FD7A-EC35-0A674AC4C9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1538288"/>
            <a:ext cx="9374187" cy="4503737"/>
          </a:xfrm>
        </p:spPr>
        <p:txBody>
          <a:bodyPr/>
          <a:lstStyle/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Be specific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Less number of questions but informative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Don’t ask direct questions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Disguised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Brief the context to the respondents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Use Filter question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Questions should be in order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Use reverse coded questions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&lt;20 words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One full line in print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 </a:t>
            </a:r>
            <a:endParaRPr lang="en-IN" altLang="en-US" sz="24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DEE72-0230-030A-B560-7A02C5126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Avoid complexity: Simpler language is better</a:t>
            </a:r>
            <a:endParaRPr lang="en-IN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2E653-A67E-8EFC-22F8-CC2989CD9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984250"/>
            <a:ext cx="9374187" cy="5057775"/>
          </a:xfrm>
        </p:spPr>
        <p:txBody>
          <a:bodyPr/>
          <a:lstStyle/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US" sz="2400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667" b="1" dirty="0"/>
              <a:t>Due to high market risk and volatility in return, stock market investment is a risky affair.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133" dirty="0"/>
              <a:t>Strongly 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133" dirty="0"/>
              <a:t>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133" dirty="0"/>
              <a:t>Neutral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133" dirty="0"/>
              <a:t>Disagree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133" dirty="0"/>
              <a:t>Strongly disagree  </a:t>
            </a:r>
            <a:endParaRPr lang="en-IN" sz="2133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452C03-6953-74B6-935A-DEAB52759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825" y="4314825"/>
            <a:ext cx="3505200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0BA728-E091-C76A-A614-B1086FEAC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011238"/>
            <a:ext cx="9374187" cy="5030787"/>
          </a:xfrm>
        </p:spPr>
        <p:txBody>
          <a:bodyPr/>
          <a:lstStyle/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US" sz="2667" b="1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667" b="1" dirty="0"/>
              <a:t>The stock market investment is risky.</a:t>
            </a:r>
            <a:endParaRPr lang="en-IN" sz="2667" b="1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US" sz="2400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Strongly 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Neutral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Disagree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Strongly disagree  </a:t>
            </a:r>
            <a:endParaRPr lang="en-IN" sz="2400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US" sz="2400" dirty="0"/>
          </a:p>
        </p:txBody>
      </p:sp>
      <p:pic>
        <p:nvPicPr>
          <p:cNvPr id="37890" name="Picture 2" descr="Image result for happy emoji">
            <a:extLst>
              <a:ext uri="{FF2B5EF4-FFF2-40B4-BE49-F238E27FC236}">
                <a16:creationId xmlns:a16="http://schemas.microsoft.com/office/drawing/2014/main" id="{1B6DAFF8-48E0-A715-8713-C8039E715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325" y="3879850"/>
            <a:ext cx="3241675" cy="29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Title 1">
            <a:extLst>
              <a:ext uri="{FF2B5EF4-FFF2-40B4-BE49-F238E27FC236}">
                <a16:creationId xmlns:a16="http://schemas.microsoft.com/office/drawing/2014/main" id="{BE811C2B-6742-6B75-E27A-27F58F84F7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Avoid leading Questions </a:t>
            </a:r>
            <a:endParaRPr lang="en-IN" altLang="en-US"/>
          </a:p>
        </p:txBody>
      </p:sp>
      <p:sp>
        <p:nvSpPr>
          <p:cNvPr id="133122" name="Text Placeholder 2">
            <a:extLst>
              <a:ext uri="{FF2B5EF4-FFF2-40B4-BE49-F238E27FC236}">
                <a16:creationId xmlns:a16="http://schemas.microsoft.com/office/drawing/2014/main" id="{2B9FA59E-738F-70E2-E9D7-F91302CAB6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2652713"/>
            <a:ext cx="9374187" cy="3389312"/>
          </a:xfrm>
        </p:spPr>
        <p:txBody>
          <a:bodyPr/>
          <a:lstStyle/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endParaRPr lang="en-IN" alt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D8504-B6F3-54E1-7D09-C75332CC0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011238"/>
            <a:ext cx="9374187" cy="5030787"/>
          </a:xfrm>
        </p:spPr>
        <p:txBody>
          <a:bodyPr/>
          <a:lstStyle/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b="1" dirty="0">
                <a:cs typeface="Times New Roman" pitchFamily="18" charset="0"/>
              </a:rPr>
              <a:t>Do you think that patriotic Americans should buy imported automobiles when that would put American labor out of work</a:t>
            </a:r>
            <a:r>
              <a:rPr lang="en-US" sz="2133" b="1" dirty="0">
                <a:cs typeface="Times New Roman" pitchFamily="18" charset="0"/>
              </a:rPr>
              <a:t>?</a:t>
            </a:r>
            <a:endParaRPr lang="en-US" sz="2133" dirty="0">
              <a:cs typeface="Times New Roman" pitchFamily="18" charset="0"/>
            </a:endParaRP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US" sz="2133" dirty="0">
              <a:cs typeface="Times New Roman" pitchFamily="18" charset="0"/>
            </a:endParaRP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133" dirty="0">
                <a:cs typeface="Times New Roman" pitchFamily="18" charset="0"/>
              </a:rPr>
              <a:t>	_____ Yes</a:t>
            </a:r>
            <a:br>
              <a:rPr lang="en-US" sz="2133" dirty="0">
                <a:cs typeface="Times New Roman" pitchFamily="18" charset="0"/>
              </a:rPr>
            </a:br>
            <a:r>
              <a:rPr lang="en-US" sz="2133" dirty="0">
                <a:cs typeface="Times New Roman" pitchFamily="18" charset="0"/>
              </a:rPr>
              <a:t>	_____ No</a:t>
            </a:r>
            <a:br>
              <a:rPr lang="en-US" sz="2133" dirty="0">
                <a:cs typeface="Times New Roman" pitchFamily="18" charset="0"/>
              </a:rPr>
            </a:br>
            <a:r>
              <a:rPr lang="en-US" sz="2133" dirty="0">
                <a:cs typeface="Times New Roman" pitchFamily="18" charset="0"/>
              </a:rPr>
              <a:t>	_____ Don't know	</a:t>
            </a:r>
            <a:endParaRPr lang="en-IN" sz="1867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E78DD2-F82B-809B-840A-FFE5FDC78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963" y="4197350"/>
            <a:ext cx="3505200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5F2396-0DF1-D2D6-7431-2CAD3A4B1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996950"/>
            <a:ext cx="9374187" cy="5045075"/>
          </a:xfrm>
        </p:spPr>
        <p:txBody>
          <a:bodyPr/>
          <a:lstStyle/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667" b="1" dirty="0">
                <a:cs typeface="Times New Roman" pitchFamily="18" charset="0"/>
              </a:rPr>
              <a:t>Do you think that Americans should buy imported automobiles?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US" sz="2133" b="1" dirty="0">
              <a:cs typeface="Times New Roman" pitchFamily="18" charset="0"/>
            </a:endParaRP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br>
              <a:rPr lang="en-US" sz="2133" dirty="0">
                <a:cs typeface="Times New Roman" pitchFamily="18" charset="0"/>
              </a:rPr>
            </a:br>
            <a:r>
              <a:rPr lang="en-US" sz="2133" dirty="0">
                <a:cs typeface="Times New Roman" pitchFamily="18" charset="0"/>
              </a:rPr>
              <a:t>	_____ Yes</a:t>
            </a:r>
            <a:br>
              <a:rPr lang="en-US" sz="2133" dirty="0">
                <a:cs typeface="Times New Roman" pitchFamily="18" charset="0"/>
              </a:rPr>
            </a:br>
            <a:r>
              <a:rPr lang="en-US" sz="2133" dirty="0">
                <a:cs typeface="Times New Roman" pitchFamily="18" charset="0"/>
              </a:rPr>
              <a:t>	_____ No</a:t>
            </a:r>
            <a:br>
              <a:rPr lang="en-US" sz="2133" dirty="0">
                <a:cs typeface="Times New Roman" pitchFamily="18" charset="0"/>
              </a:rPr>
            </a:br>
            <a:r>
              <a:rPr lang="en-US" sz="2133" dirty="0">
                <a:cs typeface="Times New Roman" pitchFamily="18" charset="0"/>
              </a:rPr>
              <a:t>	_____ Don't know	</a:t>
            </a:r>
            <a:endParaRPr lang="en-IN" sz="1867" dirty="0"/>
          </a:p>
        </p:txBody>
      </p:sp>
      <p:pic>
        <p:nvPicPr>
          <p:cNvPr id="4" name="Picture 2" descr="Image result for happy emoji">
            <a:extLst>
              <a:ext uri="{FF2B5EF4-FFF2-40B4-BE49-F238E27FC236}">
                <a16:creationId xmlns:a16="http://schemas.microsoft.com/office/drawing/2014/main" id="{03A907F6-E50D-1402-ED52-42F34E2E2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325" y="3879850"/>
            <a:ext cx="3241675" cy="29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Title 1">
            <a:extLst>
              <a:ext uri="{FF2B5EF4-FFF2-40B4-BE49-F238E27FC236}">
                <a16:creationId xmlns:a16="http://schemas.microsoft.com/office/drawing/2014/main" id="{4E851FC7-1242-B6DF-6817-7D56868A8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Avoid loaded questions</a:t>
            </a:r>
            <a:endParaRPr lang="en-IN" altLang="en-US"/>
          </a:p>
        </p:txBody>
      </p:sp>
      <p:sp>
        <p:nvSpPr>
          <p:cNvPr id="137218" name="Text Placeholder 2">
            <a:extLst>
              <a:ext uri="{FF2B5EF4-FFF2-40B4-BE49-F238E27FC236}">
                <a16:creationId xmlns:a16="http://schemas.microsoft.com/office/drawing/2014/main" id="{F9B95D67-7946-DCE1-99B8-E4FD44BBE8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1787525"/>
            <a:ext cx="9374187" cy="4254500"/>
          </a:xfrm>
        </p:spPr>
        <p:txBody>
          <a:bodyPr/>
          <a:lstStyle/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IN" alt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5F5AD-30D3-0AFD-3DF6-3C5E19286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122363"/>
            <a:ext cx="9374187" cy="4919662"/>
          </a:xfrm>
        </p:spPr>
        <p:txBody>
          <a:bodyPr/>
          <a:lstStyle/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667" b="1" dirty="0"/>
              <a:t>I am environment friendly.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US" sz="2133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133" dirty="0"/>
              <a:t>Strongly 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133" dirty="0"/>
              <a:t>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133" dirty="0"/>
              <a:t>Neutral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133" dirty="0"/>
              <a:t>Disagree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133" dirty="0"/>
              <a:t>Strongly disagree  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F6BFA4-8C72-E723-5FBE-3CDC105A3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963" y="4197350"/>
            <a:ext cx="3505200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60F90-62B2-BA75-9302-1A70A7159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025525"/>
            <a:ext cx="9374187" cy="5016500"/>
          </a:xfrm>
        </p:spPr>
        <p:txBody>
          <a:bodyPr/>
          <a:lstStyle/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b="1" dirty="0"/>
              <a:t>I am willing to pay extra money for staying in green hotel.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1867" dirty="0"/>
              <a:t>Strongly 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1867" dirty="0"/>
              <a:t>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1867" dirty="0"/>
              <a:t>Neutral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1867" dirty="0"/>
              <a:t>Disagree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1867" dirty="0"/>
              <a:t>Strongly disagree  </a:t>
            </a:r>
            <a:endParaRPr lang="en-IN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IN" dirty="0"/>
          </a:p>
        </p:txBody>
      </p:sp>
      <p:pic>
        <p:nvPicPr>
          <p:cNvPr id="4" name="Picture 2" descr="Image result for happy emoji">
            <a:extLst>
              <a:ext uri="{FF2B5EF4-FFF2-40B4-BE49-F238E27FC236}">
                <a16:creationId xmlns:a16="http://schemas.microsoft.com/office/drawing/2014/main" id="{8F56CAAD-B5BC-7017-AFB2-407E16503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325" y="3879850"/>
            <a:ext cx="3241675" cy="29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Title 1">
            <a:extLst>
              <a:ext uri="{FF2B5EF4-FFF2-40B4-BE49-F238E27FC236}">
                <a16:creationId xmlns:a16="http://schemas.microsoft.com/office/drawing/2014/main" id="{F375B783-48B6-B739-F919-DD178F0084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Avoid Ambiguity </a:t>
            </a:r>
            <a:endParaRPr lang="en-IN" altLang="en-US"/>
          </a:p>
        </p:txBody>
      </p:sp>
      <p:sp>
        <p:nvSpPr>
          <p:cNvPr id="140290" name="Text Placeholder 2">
            <a:extLst>
              <a:ext uri="{FF2B5EF4-FFF2-40B4-BE49-F238E27FC236}">
                <a16:creationId xmlns:a16="http://schemas.microsoft.com/office/drawing/2014/main" id="{945227B7-34CE-E971-B48D-351436FA98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2652713"/>
            <a:ext cx="9374187" cy="3389312"/>
          </a:xfrm>
        </p:spPr>
        <p:txBody>
          <a:bodyPr/>
          <a:lstStyle/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endParaRPr lang="en-IN" alt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25541-EF94-7A7C-A4CB-CE177A280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081088"/>
            <a:ext cx="9374187" cy="4960937"/>
          </a:xfrm>
        </p:spPr>
        <p:txBody>
          <a:bodyPr/>
          <a:lstStyle/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667" b="1" dirty="0">
                <a:cs typeface="Times New Roman" pitchFamily="18" charset="0"/>
              </a:rPr>
              <a:t>What is your annual income?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br>
              <a:rPr lang="en-US" sz="2133" dirty="0">
                <a:cs typeface="Times New Roman" pitchFamily="18" charset="0"/>
              </a:rPr>
            </a:br>
            <a:r>
              <a:rPr lang="en-US" sz="2133" dirty="0">
                <a:cs typeface="Times New Roman" pitchFamily="18" charset="0"/>
              </a:rPr>
              <a:t>_____ Very high</a:t>
            </a:r>
            <a:br>
              <a:rPr lang="en-US" sz="2133" dirty="0">
                <a:cs typeface="Times New Roman" pitchFamily="18" charset="0"/>
              </a:rPr>
            </a:br>
            <a:r>
              <a:rPr lang="en-US" sz="2133" dirty="0">
                <a:cs typeface="Times New Roman" pitchFamily="18" charset="0"/>
              </a:rPr>
              <a:t>_____ High</a:t>
            </a:r>
            <a:br>
              <a:rPr lang="en-US" sz="2133" dirty="0">
                <a:cs typeface="Times New Roman" pitchFamily="18" charset="0"/>
              </a:rPr>
            </a:br>
            <a:r>
              <a:rPr lang="en-US" sz="2133" dirty="0">
                <a:cs typeface="Times New Roman" pitchFamily="18" charset="0"/>
              </a:rPr>
              <a:t>_____ Average </a:t>
            </a:r>
            <a:br>
              <a:rPr lang="en-US" sz="2133" dirty="0">
                <a:cs typeface="Times New Roman" pitchFamily="18" charset="0"/>
              </a:rPr>
            </a:br>
            <a:r>
              <a:rPr lang="en-US" sz="2133" dirty="0">
                <a:cs typeface="Times New Roman" pitchFamily="18" charset="0"/>
              </a:rPr>
              <a:t>_____ low </a:t>
            </a:r>
            <a:br>
              <a:rPr lang="en-US" sz="2133" dirty="0">
                <a:cs typeface="Times New Roman" pitchFamily="18" charset="0"/>
              </a:rPr>
            </a:br>
            <a:r>
              <a:rPr lang="en-US" sz="2133" dirty="0">
                <a:cs typeface="Times New Roman" pitchFamily="18" charset="0"/>
              </a:rPr>
              <a:t>_____ very low </a:t>
            </a:r>
            <a:endParaRPr lang="en-IN" sz="1867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A6D044-A6B9-D903-E10D-6A215D7F4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963" y="4197350"/>
            <a:ext cx="3505200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39744-12B5-90FB-640B-A1526FF01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844550"/>
            <a:ext cx="9374187" cy="5197475"/>
          </a:xfrm>
        </p:spPr>
        <p:txBody>
          <a:bodyPr/>
          <a:lstStyle/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667" b="1" dirty="0">
                <a:cs typeface="Times New Roman" pitchFamily="18" charset="0"/>
              </a:rPr>
              <a:t>What is your annual income?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US" sz="2133" b="1" dirty="0">
              <a:cs typeface="Times New Roman" pitchFamily="18" charset="0"/>
            </a:endParaRP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br>
              <a:rPr lang="en-US" sz="1600" dirty="0">
                <a:cs typeface="Times New Roman" pitchFamily="18" charset="0"/>
              </a:rPr>
            </a:br>
            <a:r>
              <a:rPr lang="en-US" sz="1867" dirty="0">
                <a:cs typeface="Times New Roman" pitchFamily="18" charset="0"/>
              </a:rPr>
              <a:t>_____ below </a:t>
            </a:r>
            <a:r>
              <a:rPr lang="en-US" sz="1867" dirty="0" err="1">
                <a:cs typeface="Times New Roman" pitchFamily="18" charset="0"/>
              </a:rPr>
              <a:t>Rs</a:t>
            </a:r>
            <a:r>
              <a:rPr lang="en-US" sz="1867" dirty="0">
                <a:cs typeface="Times New Roman" pitchFamily="18" charset="0"/>
              </a:rPr>
              <a:t>. 100000</a:t>
            </a:r>
            <a:br>
              <a:rPr lang="en-US" sz="1867" dirty="0">
                <a:cs typeface="Times New Roman" pitchFamily="18" charset="0"/>
              </a:rPr>
            </a:br>
            <a:r>
              <a:rPr lang="en-US" sz="1867" dirty="0">
                <a:cs typeface="Times New Roman" pitchFamily="18" charset="0"/>
              </a:rPr>
              <a:t>_____ </a:t>
            </a:r>
            <a:r>
              <a:rPr lang="en-US" sz="1867" dirty="0" err="1">
                <a:cs typeface="Times New Roman" pitchFamily="18" charset="0"/>
              </a:rPr>
              <a:t>Rs</a:t>
            </a:r>
            <a:r>
              <a:rPr lang="en-US" sz="1867" dirty="0">
                <a:cs typeface="Times New Roman" pitchFamily="18" charset="0"/>
              </a:rPr>
              <a:t>. 100000- 200000</a:t>
            </a:r>
            <a:br>
              <a:rPr lang="en-US" sz="1867" dirty="0">
                <a:cs typeface="Times New Roman" pitchFamily="18" charset="0"/>
              </a:rPr>
            </a:br>
            <a:r>
              <a:rPr lang="en-US" sz="1867" dirty="0">
                <a:cs typeface="Times New Roman" pitchFamily="18" charset="0"/>
              </a:rPr>
              <a:t>_____ </a:t>
            </a:r>
            <a:r>
              <a:rPr lang="en-US" sz="1867" dirty="0" err="1">
                <a:cs typeface="Times New Roman" pitchFamily="18" charset="0"/>
              </a:rPr>
              <a:t>Rs</a:t>
            </a:r>
            <a:r>
              <a:rPr lang="en-US" sz="1867" dirty="0">
                <a:cs typeface="Times New Roman" pitchFamily="18" charset="0"/>
              </a:rPr>
              <a:t>. 200000- 300000 </a:t>
            </a:r>
            <a:br>
              <a:rPr lang="en-US" sz="1867" dirty="0">
                <a:cs typeface="Times New Roman" pitchFamily="18" charset="0"/>
              </a:rPr>
            </a:br>
            <a:r>
              <a:rPr lang="en-US" sz="1867" dirty="0">
                <a:cs typeface="Times New Roman" pitchFamily="18" charset="0"/>
              </a:rPr>
              <a:t>_____ </a:t>
            </a:r>
            <a:r>
              <a:rPr lang="en-US" sz="1867" dirty="0" err="1">
                <a:cs typeface="Times New Roman" pitchFamily="18" charset="0"/>
              </a:rPr>
              <a:t>Rs</a:t>
            </a:r>
            <a:r>
              <a:rPr lang="en-US" sz="1867" dirty="0">
                <a:cs typeface="Times New Roman" pitchFamily="18" charset="0"/>
              </a:rPr>
              <a:t>. 300000- 400000</a:t>
            </a:r>
            <a:br>
              <a:rPr lang="en-US" sz="1867" dirty="0">
                <a:cs typeface="Times New Roman" pitchFamily="18" charset="0"/>
              </a:rPr>
            </a:br>
            <a:r>
              <a:rPr lang="en-US" sz="1867" dirty="0">
                <a:cs typeface="Times New Roman" pitchFamily="18" charset="0"/>
              </a:rPr>
              <a:t>_____ above </a:t>
            </a:r>
            <a:r>
              <a:rPr lang="en-US" sz="1867" dirty="0" err="1">
                <a:cs typeface="Times New Roman" pitchFamily="18" charset="0"/>
              </a:rPr>
              <a:t>Rs</a:t>
            </a:r>
            <a:r>
              <a:rPr lang="en-US" sz="1867" dirty="0">
                <a:cs typeface="Times New Roman" pitchFamily="18" charset="0"/>
              </a:rPr>
              <a:t>. 400000</a:t>
            </a:r>
            <a:endParaRPr lang="en-IN" sz="1867" dirty="0"/>
          </a:p>
          <a:p>
            <a:pPr eaLnBrk="1" hangingPunct="1">
              <a:defRPr/>
            </a:pPr>
            <a:endParaRPr lang="en-IN" dirty="0"/>
          </a:p>
        </p:txBody>
      </p:sp>
      <p:pic>
        <p:nvPicPr>
          <p:cNvPr id="4" name="Picture 2" descr="Image result for happy emoji">
            <a:extLst>
              <a:ext uri="{FF2B5EF4-FFF2-40B4-BE49-F238E27FC236}">
                <a16:creationId xmlns:a16="http://schemas.microsoft.com/office/drawing/2014/main" id="{F18DA770-5FEC-4821-3677-F245346E6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325" y="3879850"/>
            <a:ext cx="3241675" cy="29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Title 1">
            <a:extLst>
              <a:ext uri="{FF2B5EF4-FFF2-40B4-BE49-F238E27FC236}">
                <a16:creationId xmlns:a16="http://schemas.microsoft.com/office/drawing/2014/main" id="{EDC5CBDD-3D33-AA88-B7CD-37A57E18E3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Avoid double-barreled items</a:t>
            </a:r>
            <a:endParaRPr lang="en-IN" altLang="en-US"/>
          </a:p>
        </p:txBody>
      </p:sp>
      <p:sp>
        <p:nvSpPr>
          <p:cNvPr id="143362" name="Text Placeholder 2">
            <a:extLst>
              <a:ext uri="{FF2B5EF4-FFF2-40B4-BE49-F238E27FC236}">
                <a16:creationId xmlns:a16="http://schemas.microsoft.com/office/drawing/2014/main" id="{B58054AB-5733-92F6-CF50-A5CE1E5E18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2652713"/>
            <a:ext cx="9374187" cy="3389312"/>
          </a:xfrm>
        </p:spPr>
        <p:txBody>
          <a:bodyPr/>
          <a:lstStyle/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IN" alt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33510-AD6D-7D5C-4AD1-B45964FEE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900113"/>
            <a:ext cx="9374187" cy="5141912"/>
          </a:xfrm>
        </p:spPr>
        <p:txBody>
          <a:bodyPr/>
          <a:lstStyle/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667" b="1" dirty="0"/>
              <a:t>Indian government is popular and efficient. </a:t>
            </a:r>
            <a:endParaRPr lang="en-IN" sz="2667" b="1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US" sz="2400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Strongly 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Neutral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Disagree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Strongly disagree  </a:t>
            </a:r>
            <a:endParaRPr lang="en-IN" sz="2133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FCE081-80F2-7184-01E8-42A4C499E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963" y="4197350"/>
            <a:ext cx="3505200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A80B3-823E-F096-D0CF-456687264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636588"/>
            <a:ext cx="9374187" cy="5389562"/>
          </a:xfrm>
        </p:spPr>
        <p:txBody>
          <a:bodyPr/>
          <a:lstStyle/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b="1" dirty="0"/>
              <a:t>Indian government is popular. </a:t>
            </a:r>
            <a:endParaRPr lang="en-US" sz="2133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133" dirty="0"/>
              <a:t>Strongly 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133" dirty="0"/>
              <a:t>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133" dirty="0"/>
              <a:t>Neutral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133" dirty="0"/>
              <a:t>Disagree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133" dirty="0"/>
              <a:t>Strongly disagree  </a:t>
            </a:r>
            <a:endParaRPr lang="en-US" sz="2133" b="1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b="1" dirty="0"/>
              <a:t>Indian government is efficient. </a:t>
            </a:r>
            <a:endParaRPr lang="en-US" sz="2400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Strongly 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Neutral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Disagree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Strongly disagree  </a:t>
            </a:r>
            <a:endParaRPr lang="en-IN" sz="2133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IN" dirty="0"/>
          </a:p>
        </p:txBody>
      </p:sp>
      <p:pic>
        <p:nvPicPr>
          <p:cNvPr id="4" name="Picture 2" descr="Image result for happy emoji">
            <a:extLst>
              <a:ext uri="{FF2B5EF4-FFF2-40B4-BE49-F238E27FC236}">
                <a16:creationId xmlns:a16="http://schemas.microsoft.com/office/drawing/2014/main" id="{EB54FD00-1654-DB65-DFF9-1E4F6BE7C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325" y="3879850"/>
            <a:ext cx="3241675" cy="29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9C6CE-09E3-48D8-B999-0A8C7977B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313" y="484188"/>
            <a:ext cx="9374187" cy="1646237"/>
          </a:xfrm>
        </p:spPr>
        <p:txBody>
          <a:bodyPr>
            <a:normAutofit fontScale="90000"/>
          </a:bodyPr>
          <a:lstStyle/>
          <a:p>
            <a:pPr eaLnBrk="1" hangingPunct="1">
              <a:spcBef>
                <a:spcPct val="45000"/>
              </a:spcBef>
              <a:defRPr/>
            </a:pPr>
            <a:r>
              <a:rPr lang="en-US" dirty="0"/>
              <a:t>Avoid burdensome questions that may tax the respondent’s memory.</a:t>
            </a:r>
          </a:p>
        </p:txBody>
      </p:sp>
      <p:sp>
        <p:nvSpPr>
          <p:cNvPr id="146434" name="Text Placeholder 2">
            <a:extLst>
              <a:ext uri="{FF2B5EF4-FFF2-40B4-BE49-F238E27FC236}">
                <a16:creationId xmlns:a16="http://schemas.microsoft.com/office/drawing/2014/main" id="{3CF14BA7-7E30-37A9-004F-ACFAAD20C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2652713"/>
            <a:ext cx="9374187" cy="3389312"/>
          </a:xfrm>
        </p:spPr>
        <p:txBody>
          <a:bodyPr/>
          <a:lstStyle/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endParaRPr lang="en-IN" alt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Text Placeholder 2">
            <a:extLst>
              <a:ext uri="{FF2B5EF4-FFF2-40B4-BE49-F238E27FC236}">
                <a16:creationId xmlns:a16="http://schemas.microsoft.com/office/drawing/2014/main" id="{52145ADF-3B3F-DB01-ACBD-7C1809B9FC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1233488"/>
            <a:ext cx="9374187" cy="4808537"/>
          </a:xfrm>
        </p:spPr>
        <p:txBody>
          <a:bodyPr/>
          <a:lstStyle/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 b="1">
                <a:cs typeface="Times New Roman" panose="02020603050405020304" pitchFamily="18" charset="0"/>
              </a:rPr>
              <a:t>What is the annual per capita expenditure on groceries in your household?”</a:t>
            </a:r>
            <a:endParaRPr lang="en-IN" altLang="en-US" sz="2400" b="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DD23BF-AFE0-3614-3328-762B2B79F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963" y="4197350"/>
            <a:ext cx="3505200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Text Placeholder 2">
            <a:extLst>
              <a:ext uri="{FF2B5EF4-FFF2-40B4-BE49-F238E27FC236}">
                <a16:creationId xmlns:a16="http://schemas.microsoft.com/office/drawing/2014/main" id="{0FCEB4F8-993E-5DDC-5FE0-A623F80ED4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1039813"/>
            <a:ext cx="9885362" cy="5002212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 b="1">
                <a:cs typeface="Times New Roman" panose="02020603050405020304" pitchFamily="18" charset="0"/>
              </a:rPr>
              <a:t>What is the monthly expenditure on groceries in your household? 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	</a:t>
            </a:r>
          </a:p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 i="1">
                <a:cs typeface="Times New Roman" panose="02020603050405020304" pitchFamily="18" charset="0"/>
              </a:rPr>
              <a:t>and</a:t>
            </a:r>
            <a:r>
              <a:rPr lang="en-US" altLang="en-US" sz="2400"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	</a:t>
            </a:r>
            <a:endParaRPr lang="en-US" altLang="en-US" sz="2400" b="1">
              <a:cs typeface="Times New Roman" panose="02020603050405020304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 b="1">
                <a:cs typeface="Times New Roman" panose="02020603050405020304" pitchFamily="18" charset="0"/>
              </a:rPr>
              <a:t>How many members are there in your household?</a:t>
            </a:r>
            <a:endParaRPr lang="en-IN" altLang="en-US" sz="2400" b="1"/>
          </a:p>
        </p:txBody>
      </p:sp>
      <p:pic>
        <p:nvPicPr>
          <p:cNvPr id="4" name="Picture 2" descr="Image result for happy emoji">
            <a:extLst>
              <a:ext uri="{FF2B5EF4-FFF2-40B4-BE49-F238E27FC236}">
                <a16:creationId xmlns:a16="http://schemas.microsoft.com/office/drawing/2014/main" id="{806027B8-80EB-069A-2128-9A499509C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325" y="3892550"/>
            <a:ext cx="3241675" cy="29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Title 1">
            <a:extLst>
              <a:ext uri="{FF2B5EF4-FFF2-40B4-BE49-F238E27FC236}">
                <a16:creationId xmlns:a16="http://schemas.microsoft.com/office/drawing/2014/main" id="{DA1DFD58-DF70-FD03-8DB0-C40B3D0B4A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45000"/>
              </a:spcBef>
              <a:spcAft>
                <a:spcPct val="0"/>
              </a:spcAft>
            </a:pPr>
            <a:r>
              <a:rPr lang="en-US" altLang="en-US"/>
              <a:t>Avoid making assumptions</a:t>
            </a:r>
          </a:p>
        </p:txBody>
      </p:sp>
      <p:sp>
        <p:nvSpPr>
          <p:cNvPr id="149506" name="Text Placeholder 2">
            <a:extLst>
              <a:ext uri="{FF2B5EF4-FFF2-40B4-BE49-F238E27FC236}">
                <a16:creationId xmlns:a16="http://schemas.microsoft.com/office/drawing/2014/main" id="{1B63F62D-A996-170E-3F73-DE179BAE81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2652713"/>
            <a:ext cx="9374187" cy="3389312"/>
          </a:xfrm>
        </p:spPr>
        <p:txBody>
          <a:bodyPr/>
          <a:lstStyle/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endParaRPr lang="en-IN" alt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8C8502-8017-0DB9-9162-36EC0097D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122363"/>
            <a:ext cx="9374187" cy="4919662"/>
          </a:xfrm>
        </p:spPr>
        <p:txBody>
          <a:bodyPr/>
          <a:lstStyle/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b="1" dirty="0"/>
              <a:t>Samsung should change its brand name.</a:t>
            </a:r>
            <a:endParaRPr lang="en-IN" sz="2400" b="1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US" sz="2400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Strongly 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Neutral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Disagree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Strongly disagree  </a:t>
            </a:r>
            <a:endParaRPr lang="en-IN" sz="2133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IN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584A4A-1BEB-1FAA-99C9-FEF00882A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963" y="4197350"/>
            <a:ext cx="3505200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22737-1B81-D7E5-A113-AB0332D09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136650"/>
            <a:ext cx="9374187" cy="4905375"/>
          </a:xfrm>
        </p:spPr>
        <p:txBody>
          <a:bodyPr/>
          <a:lstStyle/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667" b="1" dirty="0"/>
              <a:t>It is easy to pronounce the brand name Samsung. </a:t>
            </a:r>
            <a:endParaRPr lang="en-IN" sz="2667" b="1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US" sz="2400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Strongly 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Neutral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Disagree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400" dirty="0"/>
              <a:t>Strongly disagree  </a:t>
            </a:r>
            <a:endParaRPr lang="en-IN" sz="2133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IN" sz="2400" dirty="0"/>
          </a:p>
        </p:txBody>
      </p:sp>
      <p:pic>
        <p:nvPicPr>
          <p:cNvPr id="4" name="Picture 2" descr="Image result for happy emoji">
            <a:extLst>
              <a:ext uri="{FF2B5EF4-FFF2-40B4-BE49-F238E27FC236}">
                <a16:creationId xmlns:a16="http://schemas.microsoft.com/office/drawing/2014/main" id="{FA970312-C5A0-5A0A-4854-384D70A73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325" y="3879850"/>
            <a:ext cx="3241675" cy="29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Title 1">
            <a:extLst>
              <a:ext uri="{FF2B5EF4-FFF2-40B4-BE49-F238E27FC236}">
                <a16:creationId xmlns:a16="http://schemas.microsoft.com/office/drawing/2014/main" id="{5BA66775-4852-C468-7E8A-719DDA3234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Avoid asking personal information</a:t>
            </a:r>
            <a:endParaRPr lang="en-IN" altLang="en-US"/>
          </a:p>
        </p:txBody>
      </p:sp>
      <p:sp>
        <p:nvSpPr>
          <p:cNvPr id="152578" name="Text Placeholder 2">
            <a:extLst>
              <a:ext uri="{FF2B5EF4-FFF2-40B4-BE49-F238E27FC236}">
                <a16:creationId xmlns:a16="http://schemas.microsoft.com/office/drawing/2014/main" id="{E2D3FA44-D6E5-6E0D-443D-D720CDEBB1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1814513"/>
            <a:ext cx="9374187" cy="4227512"/>
          </a:xfrm>
        </p:spPr>
        <p:txBody>
          <a:bodyPr/>
          <a:lstStyle/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Salary (can ask in range)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Age (can ask in range)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Mobile number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Bank account detail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Pan card detail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Identity card detail </a:t>
            </a:r>
          </a:p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/>
              <a:t>Name (Not required)</a:t>
            </a:r>
            <a:endParaRPr lang="en-IN" altLang="en-US" sz="240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Title 1">
            <a:extLst>
              <a:ext uri="{FF2B5EF4-FFF2-40B4-BE49-F238E27FC236}">
                <a16:creationId xmlns:a16="http://schemas.microsoft.com/office/drawing/2014/main" id="{1F045265-1D40-1371-3697-310EBC4AB0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Pretest </a:t>
            </a:r>
            <a:endParaRPr lang="en-IN" altLang="en-US"/>
          </a:p>
        </p:txBody>
      </p:sp>
      <p:sp>
        <p:nvSpPr>
          <p:cNvPr id="153602" name="Text Placeholder 2">
            <a:extLst>
              <a:ext uri="{FF2B5EF4-FFF2-40B4-BE49-F238E27FC236}">
                <a16:creationId xmlns:a16="http://schemas.microsoft.com/office/drawing/2014/main" id="{5A989090-00ED-3A62-8F7E-203828E304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2652713"/>
            <a:ext cx="9374187" cy="3389312"/>
          </a:xfrm>
        </p:spPr>
        <p:txBody>
          <a:bodyPr/>
          <a:lstStyle/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endParaRPr lang="en-IN" alt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Title 1">
            <a:extLst>
              <a:ext uri="{FF2B5EF4-FFF2-40B4-BE49-F238E27FC236}">
                <a16:creationId xmlns:a16="http://schemas.microsoft.com/office/drawing/2014/main" id="{6A6B7982-C1E6-E91A-3283-91F2776605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Sample Questionnaire  </a:t>
            </a:r>
            <a:endParaRPr lang="en-IN" alt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Shape 297">
            <a:extLst>
              <a:ext uri="{FF2B5EF4-FFF2-40B4-BE49-F238E27FC236}">
                <a16:creationId xmlns:a16="http://schemas.microsoft.com/office/drawing/2014/main" id="{A4616CA4-082F-6ED3-B276-42D67BF38B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4825" y="2043113"/>
            <a:ext cx="6105525" cy="2032000"/>
          </a:xfrm>
        </p:spPr>
        <p:txBody>
          <a:bodyPr lIns="91440" tIns="45720" rIns="91440" bIns="45720" anchor="b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</a:pPr>
            <a:r>
              <a:rPr lang="en-US" altLang="en-US" sz="4700">
                <a:solidFill>
                  <a:schemeClr val="tx1"/>
                </a:solidFill>
              </a:rPr>
              <a:t>Measurement </a:t>
            </a:r>
            <a:br>
              <a:rPr lang="en-US" altLang="en-US" sz="4700">
                <a:solidFill>
                  <a:schemeClr val="tx1"/>
                </a:solidFill>
              </a:rPr>
            </a:br>
            <a:r>
              <a:rPr lang="en-US" altLang="en-US" sz="4700">
                <a:solidFill>
                  <a:schemeClr val="tx1"/>
                </a:solidFill>
              </a:rPr>
              <a:t>&amp; </a:t>
            </a:r>
            <a:br>
              <a:rPr lang="en-US" altLang="en-US" sz="4700">
                <a:solidFill>
                  <a:schemeClr val="tx1"/>
                </a:solidFill>
              </a:rPr>
            </a:br>
            <a:r>
              <a:rPr lang="en-US" altLang="en-US" sz="4700">
                <a:solidFill>
                  <a:schemeClr val="tx1"/>
                </a:solidFill>
              </a:rPr>
              <a:t>Scaling 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Title 1">
            <a:extLst>
              <a:ext uri="{FF2B5EF4-FFF2-40B4-BE49-F238E27FC236}">
                <a16:creationId xmlns:a16="http://schemas.microsoft.com/office/drawing/2014/main" id="{593555A8-5D00-6F8E-4AD8-E158414C07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8550" y="885825"/>
            <a:ext cx="3879850" cy="4624388"/>
          </a:xfrm>
        </p:spPr>
        <p:txBody>
          <a:bodyPr lIns="91440" tIns="45720" rIns="91440" bIns="45720"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100" b="1"/>
              <a:t>Measurement</a:t>
            </a:r>
          </a:p>
        </p:txBody>
      </p:sp>
      <p:sp>
        <p:nvSpPr>
          <p:cNvPr id="157698" name="Text Placeholder 2">
            <a:extLst>
              <a:ext uri="{FF2B5EF4-FFF2-40B4-BE49-F238E27FC236}">
                <a16:creationId xmlns:a16="http://schemas.microsoft.com/office/drawing/2014/main" id="{B11F0DCE-C0E6-CBB3-1A22-2519F55F05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78400" y="885825"/>
            <a:ext cx="6526213" cy="4616450"/>
          </a:xfrm>
        </p:spPr>
        <p:txBody>
          <a:bodyPr lIns="91440" tIns="45720" rIns="91440" bIns="45720" anchor="ctr"/>
          <a:lstStyle/>
          <a:p>
            <a:pPr marL="592138" lvl="1" indent="0" eaLnBrk="1" hangingPunct="1">
              <a:spcBef>
                <a:spcPts val="2138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/>
              <a:t>The process of describing some property of a phenomenon, usually by assigning numbers in a reliable and valid way.</a:t>
            </a:r>
          </a:p>
          <a:p>
            <a:pPr marL="608013" indent="-22860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28">
            <a:extLst>
              <a:ext uri="{FF2B5EF4-FFF2-40B4-BE49-F238E27FC236}">
                <a16:creationId xmlns:a16="http://schemas.microsoft.com/office/drawing/2014/main" id="{C1A47A5B-E09D-24FB-85C8-BA2D56A2629C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996950"/>
            <a:ext cx="8528050" cy="5507038"/>
            <a:chOff x="174" y="514"/>
            <a:chExt cx="5278" cy="3986"/>
          </a:xfrm>
        </p:grpSpPr>
        <p:sp>
          <p:nvSpPr>
            <p:cNvPr id="158722" name="Rectangle 8">
              <a:extLst>
                <a:ext uri="{FF2B5EF4-FFF2-40B4-BE49-F238E27FC236}">
                  <a16:creationId xmlns:a16="http://schemas.microsoft.com/office/drawing/2014/main" id="{13D277F5-FAD0-3A83-4663-F9757744FC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4" y="1297"/>
              <a:ext cx="218" cy="243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1" rIns="90488" bIns="44451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solidFill>
                    <a:srgbClr val="994D00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158723" name="Rectangle 10">
              <a:extLst>
                <a:ext uri="{FF2B5EF4-FFF2-40B4-BE49-F238E27FC236}">
                  <a16:creationId xmlns:a16="http://schemas.microsoft.com/office/drawing/2014/main" id="{53A59DC5-70DB-C73E-1910-386DB3E79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0" y="1297"/>
              <a:ext cx="218" cy="243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1" rIns="90488" bIns="44451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solidFill>
                    <a:srgbClr val="994D00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158724" name="Rectangle 13">
              <a:extLst>
                <a:ext uri="{FF2B5EF4-FFF2-40B4-BE49-F238E27FC236}">
                  <a16:creationId xmlns:a16="http://schemas.microsoft.com/office/drawing/2014/main" id="{4F2CFB8A-FF57-37C7-1C6D-0F14B4E528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2" y="1297"/>
              <a:ext cx="254" cy="243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1" rIns="90488" bIns="44451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solidFill>
                    <a:srgbClr val="994D00"/>
                  </a:solidFill>
                  <a:latin typeface="Tahoma" panose="020B0604030504040204" pitchFamily="34" charset="0"/>
                </a:rPr>
                <a:t>8</a:t>
              </a:r>
            </a:p>
          </p:txBody>
        </p:sp>
        <p:graphicFrame>
          <p:nvGraphicFramePr>
            <p:cNvPr id="158725" name="Object 1024">
              <a:hlinkClick r:id="" action="ppaction://ole?verb=0"/>
              <a:extLst>
                <a:ext uri="{FF2B5EF4-FFF2-40B4-BE49-F238E27FC236}">
                  <a16:creationId xmlns:a16="http://schemas.microsoft.com/office/drawing/2014/main" id="{87359ABB-3CAE-351A-C133-2E89E7595CA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289" y="932"/>
            <a:ext cx="416" cy="6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" imgW="495300" imgH="749300" progId="">
                    <p:embed/>
                  </p:oleObj>
                </mc:Choice>
                <mc:Fallback>
                  <p:oleObj r:id="rId2" imgW="495300" imgH="749300" progId="">
                    <p:embed/>
                    <p:pic>
                      <p:nvPicPr>
                        <p:cNvPr id="0" name="Object 102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9" y="932"/>
                          <a:ext cx="416" cy="6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8726" name="Rectangle 4">
              <a:extLst>
                <a:ext uri="{FF2B5EF4-FFF2-40B4-BE49-F238E27FC236}">
                  <a16:creationId xmlns:a16="http://schemas.microsoft.com/office/drawing/2014/main" id="{EF199FD9-3973-6BA1-0836-2CFAADC17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" y="514"/>
              <a:ext cx="2499" cy="3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1" rIns="90488" bIns="44451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rgbClr val="CC0000"/>
                  </a:solidFill>
                  <a:latin typeface="Tahoma" panose="020B0604030504040204" pitchFamily="34" charset="0"/>
                </a:rPr>
                <a:t>Scale</a:t>
              </a:r>
              <a:r>
                <a:rPr lang="en-US" altLang="en-US" sz="2400" b="1">
                  <a:solidFill>
                    <a:srgbClr val="994D00"/>
                  </a:solidFill>
                  <a:latin typeface="Tahoma" panose="020B0604030504040204" pitchFamily="34" charset="0"/>
                </a:rPr>
                <a:t>	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rgbClr val="800080"/>
                  </a:solidFill>
                  <a:latin typeface="Tahoma" panose="020B0604030504040204" pitchFamily="34" charset="0"/>
                </a:rPr>
                <a:t>Nominal </a:t>
              </a:r>
              <a:r>
                <a:rPr lang="en-US" altLang="en-US" sz="2200">
                  <a:solidFill>
                    <a:srgbClr val="994D00"/>
                  </a:solidFill>
                  <a:latin typeface="Tahoma" panose="020B0604030504040204" pitchFamily="34" charset="0"/>
                </a:rPr>
                <a:t>	Numbers 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994D00"/>
                  </a:solidFill>
                  <a:latin typeface="Tahoma" panose="020B0604030504040204" pitchFamily="34" charset="0"/>
                </a:rPr>
                <a:t>		</a:t>
              </a:r>
              <a:r>
                <a:rPr lang="en-US" altLang="en-US" sz="2200">
                  <a:solidFill>
                    <a:srgbClr val="994D00"/>
                  </a:solidFill>
                  <a:latin typeface="Tahoma" panose="020B0604030504040204" pitchFamily="34" charset="0"/>
                </a:rPr>
                <a:t>Assigned	 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200">
                  <a:solidFill>
                    <a:srgbClr val="994D00"/>
                  </a:solidFill>
                  <a:latin typeface="Tahoma" panose="020B0604030504040204" pitchFamily="34" charset="0"/>
                </a:rPr>
                <a:t>		to Runners</a:t>
              </a:r>
              <a:endParaRPr lang="en-US" altLang="en-US" sz="2400">
                <a:solidFill>
                  <a:srgbClr val="994D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994D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rgbClr val="800080"/>
                  </a:solidFill>
                  <a:latin typeface="Tahoma" panose="020B0604030504040204" pitchFamily="34" charset="0"/>
                </a:rPr>
                <a:t>Ordinal</a:t>
              </a:r>
              <a:r>
                <a:rPr lang="en-US" altLang="en-US" sz="2400">
                  <a:solidFill>
                    <a:srgbClr val="994D00"/>
                  </a:solidFill>
                  <a:latin typeface="Tahoma" panose="020B0604030504040204" pitchFamily="34" charset="0"/>
                </a:rPr>
                <a:t>	</a:t>
              </a:r>
              <a:r>
                <a:rPr lang="en-US" altLang="en-US" sz="2200">
                  <a:solidFill>
                    <a:srgbClr val="994D00"/>
                  </a:solidFill>
                  <a:latin typeface="Tahoma" panose="020B0604030504040204" pitchFamily="34" charset="0"/>
                </a:rPr>
                <a:t>Rank Order</a:t>
              </a:r>
              <a:endParaRPr lang="en-US" altLang="en-US" sz="2400">
                <a:solidFill>
                  <a:srgbClr val="994D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994D00"/>
                  </a:solidFill>
                  <a:latin typeface="Tahoma" panose="020B0604030504040204" pitchFamily="34" charset="0"/>
                </a:rPr>
                <a:t>		</a:t>
              </a:r>
              <a:r>
                <a:rPr lang="en-US" altLang="en-US" sz="2200">
                  <a:solidFill>
                    <a:srgbClr val="994D00"/>
                  </a:solidFill>
                  <a:latin typeface="Tahoma" panose="020B0604030504040204" pitchFamily="34" charset="0"/>
                </a:rPr>
                <a:t>of Winners</a:t>
              </a:r>
              <a:endParaRPr lang="en-US" altLang="en-US" sz="2400">
                <a:solidFill>
                  <a:srgbClr val="994D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994D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994D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rgbClr val="800080"/>
                  </a:solidFill>
                  <a:latin typeface="Tahoma" panose="020B0604030504040204" pitchFamily="34" charset="0"/>
                </a:rPr>
                <a:t>Interval</a:t>
              </a:r>
              <a:r>
                <a:rPr lang="en-US" altLang="en-US" sz="2400">
                  <a:solidFill>
                    <a:srgbClr val="994D00"/>
                  </a:solidFill>
                  <a:latin typeface="Tahoma" panose="020B0604030504040204" pitchFamily="34" charset="0"/>
                </a:rPr>
                <a:t>	</a:t>
              </a:r>
              <a:r>
                <a:rPr lang="en-US" altLang="en-US" sz="2200">
                  <a:solidFill>
                    <a:srgbClr val="994D00"/>
                  </a:solidFill>
                  <a:latin typeface="Tahoma" panose="020B0604030504040204" pitchFamily="34" charset="0"/>
                </a:rPr>
                <a:t>Performance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200">
                  <a:solidFill>
                    <a:srgbClr val="994D00"/>
                  </a:solidFill>
                  <a:latin typeface="Tahoma" panose="020B0604030504040204" pitchFamily="34" charset="0"/>
                </a:rPr>
                <a:t>		Rating on a	    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200">
                  <a:solidFill>
                    <a:srgbClr val="994D00"/>
                  </a:solidFill>
                  <a:latin typeface="Tahoma" panose="020B0604030504040204" pitchFamily="34" charset="0"/>
                </a:rPr>
                <a:t>		0 to 10 Scale</a:t>
              </a:r>
              <a:endParaRPr lang="en-US" altLang="en-US" sz="2400">
                <a:solidFill>
                  <a:srgbClr val="994D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994D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rgbClr val="800080"/>
                  </a:solidFill>
                  <a:latin typeface="Tahoma" panose="020B0604030504040204" pitchFamily="34" charset="0"/>
                </a:rPr>
                <a:t>Ratio</a:t>
              </a:r>
              <a:r>
                <a:rPr lang="en-US" altLang="en-US" sz="2400">
                  <a:solidFill>
                    <a:srgbClr val="800080"/>
                  </a:solidFill>
                  <a:latin typeface="Tahoma" panose="020B0604030504040204" pitchFamily="34" charset="0"/>
                </a:rPr>
                <a:t>	</a:t>
              </a:r>
              <a:r>
                <a:rPr lang="en-US" altLang="en-US" sz="2400">
                  <a:solidFill>
                    <a:srgbClr val="994D00"/>
                  </a:solidFill>
                  <a:latin typeface="Tahoma" panose="020B0604030504040204" pitchFamily="34" charset="0"/>
                </a:rPr>
                <a:t>	</a:t>
              </a:r>
              <a:r>
                <a:rPr lang="en-US" altLang="en-US" sz="2200">
                  <a:solidFill>
                    <a:srgbClr val="994D00"/>
                  </a:solidFill>
                  <a:latin typeface="Tahoma" panose="020B0604030504040204" pitchFamily="34" charset="0"/>
                </a:rPr>
                <a:t>Time to Finish			in Seconds             </a:t>
              </a:r>
            </a:p>
          </p:txBody>
        </p:sp>
        <p:graphicFrame>
          <p:nvGraphicFramePr>
            <p:cNvPr id="158727" name="Object 1025">
              <a:hlinkClick r:id="" action="ppaction://ole?verb=0"/>
              <a:extLst>
                <a:ext uri="{FF2B5EF4-FFF2-40B4-BE49-F238E27FC236}">
                  <a16:creationId xmlns:a16="http://schemas.microsoft.com/office/drawing/2014/main" id="{330A8972-ACBE-1C97-FE22-750A96727FBF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2753" y="946"/>
            <a:ext cx="416" cy="6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" imgW="495300" imgH="749300" progId="">
                    <p:embed/>
                  </p:oleObj>
                </mc:Choice>
                <mc:Fallback>
                  <p:oleObj r:id="rId4" imgW="495300" imgH="749300" progId="">
                    <p:embed/>
                    <p:pic>
                      <p:nvPicPr>
                        <p:cNvPr id="0" name="Object 1025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53" y="946"/>
                          <a:ext cx="416" cy="6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8728" name="Object 1026">
              <a:hlinkClick r:id="" action="ppaction://ole?verb=0"/>
              <a:extLst>
                <a:ext uri="{FF2B5EF4-FFF2-40B4-BE49-F238E27FC236}">
                  <a16:creationId xmlns:a16="http://schemas.microsoft.com/office/drawing/2014/main" id="{68AF9A01-B9B1-DE2A-B8BB-BA02D6CC1497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521" y="946"/>
            <a:ext cx="416" cy="6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6" imgW="495300" imgH="749300" progId="">
                    <p:embed/>
                  </p:oleObj>
                </mc:Choice>
                <mc:Fallback>
                  <p:oleObj r:id="rId6" imgW="495300" imgH="749300" progId="">
                    <p:embed/>
                    <p:pic>
                      <p:nvPicPr>
                        <p:cNvPr id="0" name="Object 1026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21" y="946"/>
                          <a:ext cx="416" cy="6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58729" name="Group 14">
              <a:extLst>
                <a:ext uri="{FF2B5EF4-FFF2-40B4-BE49-F238E27FC236}">
                  <a16:creationId xmlns:a16="http://schemas.microsoft.com/office/drawing/2014/main" id="{8F62A44C-012B-9D49-8833-89904CF384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71" y="1762"/>
              <a:ext cx="498" cy="1000"/>
              <a:chOff x="2622" y="1592"/>
              <a:chExt cx="498" cy="1000"/>
            </a:xfrm>
          </p:grpSpPr>
          <p:graphicFrame>
            <p:nvGraphicFramePr>
              <p:cNvPr id="158744" name="Object 1029">
                <a:hlinkClick r:id="" action="ppaction://ole?verb=0"/>
                <a:extLst>
                  <a:ext uri="{FF2B5EF4-FFF2-40B4-BE49-F238E27FC236}">
                    <a16:creationId xmlns:a16="http://schemas.microsoft.com/office/drawing/2014/main" id="{1E024123-A105-8DB3-3E04-65166F6F6605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2704" y="1592"/>
              <a:ext cx="416" cy="6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7" imgW="495300" imgH="749300" progId="">
                      <p:embed/>
                    </p:oleObj>
                  </mc:Choice>
                  <mc:Fallback>
                    <p:oleObj r:id="rId7" imgW="495300" imgH="749300" progId="">
                      <p:embed/>
                      <p:pic>
                        <p:nvPicPr>
                          <p:cNvPr id="0" name="Object 1029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04" y="1592"/>
                            <a:ext cx="416" cy="63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8745" name="Rectangle 16">
                <a:extLst>
                  <a:ext uri="{FF2B5EF4-FFF2-40B4-BE49-F238E27FC236}">
                    <a16:creationId xmlns:a16="http://schemas.microsoft.com/office/drawing/2014/main" id="{139B037B-4FB8-3F7E-C8BC-18CBE0E57F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2" y="2126"/>
                <a:ext cx="492" cy="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1" rIns="90488" bIns="44451">
                <a:spAutoFit/>
              </a:bodyPr>
              <a:lstStyle>
                <a:lvl1pPr defTabSz="912813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994D00"/>
                    </a:solidFill>
                    <a:latin typeface="Tahoma" panose="020B0604030504040204" pitchFamily="34" charset="0"/>
                  </a:rPr>
                  <a:t>Third</a:t>
                </a:r>
              </a:p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994D00"/>
                    </a:solidFill>
                    <a:latin typeface="Tahoma" panose="020B0604030504040204" pitchFamily="34" charset="0"/>
                  </a:rPr>
                  <a:t>place</a:t>
                </a:r>
              </a:p>
            </p:txBody>
          </p:sp>
        </p:grpSp>
        <p:grpSp>
          <p:nvGrpSpPr>
            <p:cNvPr id="158730" name="Group 17">
              <a:extLst>
                <a:ext uri="{FF2B5EF4-FFF2-40B4-BE49-F238E27FC236}">
                  <a16:creationId xmlns:a16="http://schemas.microsoft.com/office/drawing/2014/main" id="{838F4119-7664-F0B6-423B-F47353BABD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7" y="1762"/>
              <a:ext cx="634" cy="1000"/>
              <a:chOff x="3378" y="1592"/>
              <a:chExt cx="634" cy="1000"/>
            </a:xfrm>
          </p:grpSpPr>
          <p:graphicFrame>
            <p:nvGraphicFramePr>
              <p:cNvPr id="158742" name="Object 1028">
                <a:hlinkClick r:id="" action="ppaction://ole?verb=0"/>
                <a:extLst>
                  <a:ext uri="{FF2B5EF4-FFF2-40B4-BE49-F238E27FC236}">
                    <a16:creationId xmlns:a16="http://schemas.microsoft.com/office/drawing/2014/main" id="{ADC6EEB9-E09D-C65E-D3D8-261C10202577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3472" y="1592"/>
              <a:ext cx="416" cy="6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9" imgW="495300" imgH="749300" progId="">
                      <p:embed/>
                    </p:oleObj>
                  </mc:Choice>
                  <mc:Fallback>
                    <p:oleObj r:id="rId9" imgW="495300" imgH="749300" progId="">
                      <p:embed/>
                      <p:pic>
                        <p:nvPicPr>
                          <p:cNvPr id="0" name="Object 1028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592"/>
                            <a:ext cx="416" cy="63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8743" name="Rectangle 19">
                <a:extLst>
                  <a:ext uri="{FF2B5EF4-FFF2-40B4-BE49-F238E27FC236}">
                    <a16:creationId xmlns:a16="http://schemas.microsoft.com/office/drawing/2014/main" id="{F8F03B14-C71D-F048-F760-DB0137CCC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8" y="2126"/>
                <a:ext cx="634" cy="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1" rIns="90488" bIns="44451">
                <a:spAutoFit/>
              </a:bodyPr>
              <a:lstStyle>
                <a:lvl1pPr defTabSz="912813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994D00"/>
                    </a:solidFill>
                    <a:latin typeface="Tahoma" panose="020B0604030504040204" pitchFamily="34" charset="0"/>
                  </a:rPr>
                  <a:t>Second</a:t>
                </a:r>
              </a:p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994D00"/>
                    </a:solidFill>
                    <a:latin typeface="Tahoma" panose="020B0604030504040204" pitchFamily="34" charset="0"/>
                  </a:rPr>
                  <a:t>place</a:t>
                </a:r>
              </a:p>
            </p:txBody>
          </p:sp>
        </p:grpSp>
        <p:grpSp>
          <p:nvGrpSpPr>
            <p:cNvPr id="158731" name="Group 20">
              <a:extLst>
                <a:ext uri="{FF2B5EF4-FFF2-40B4-BE49-F238E27FC236}">
                  <a16:creationId xmlns:a16="http://schemas.microsoft.com/office/drawing/2014/main" id="{CA132BA2-E839-2880-B0A1-DA1E7DF364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92" y="1762"/>
              <a:ext cx="513" cy="1000"/>
              <a:chOff x="4143" y="1592"/>
              <a:chExt cx="513" cy="1000"/>
            </a:xfrm>
          </p:grpSpPr>
          <p:graphicFrame>
            <p:nvGraphicFramePr>
              <p:cNvPr id="158740" name="Object 1027">
                <a:hlinkClick r:id="" action="ppaction://ole?verb=0"/>
                <a:extLst>
                  <a:ext uri="{FF2B5EF4-FFF2-40B4-BE49-F238E27FC236}">
                    <a16:creationId xmlns:a16="http://schemas.microsoft.com/office/drawing/2014/main" id="{04A4037B-9991-FC80-89C4-D4D13A43A3A9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4240" y="1592"/>
              <a:ext cx="416" cy="6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9" imgW="495300" imgH="749300" progId="">
                      <p:embed/>
                    </p:oleObj>
                  </mc:Choice>
                  <mc:Fallback>
                    <p:oleObj r:id="rId9" imgW="495300" imgH="749300" progId="">
                      <p:embed/>
                      <p:pic>
                        <p:nvPicPr>
                          <p:cNvPr id="0" name="Object 1027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40" y="1592"/>
                            <a:ext cx="416" cy="63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8741" name="Rectangle 22">
                <a:extLst>
                  <a:ext uri="{FF2B5EF4-FFF2-40B4-BE49-F238E27FC236}">
                    <a16:creationId xmlns:a16="http://schemas.microsoft.com/office/drawing/2014/main" id="{DADEBE79-310B-7D48-0105-B529627B3D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3" y="2126"/>
                <a:ext cx="492" cy="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1" rIns="90488" bIns="44451">
                <a:spAutoFit/>
              </a:bodyPr>
              <a:lstStyle>
                <a:lvl1pPr defTabSz="912813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defTabSz="91281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91281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994D00"/>
                    </a:solidFill>
                    <a:latin typeface="Tahoma" panose="020B0604030504040204" pitchFamily="34" charset="0"/>
                  </a:rPr>
                  <a:t>First</a:t>
                </a:r>
              </a:p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994D00"/>
                    </a:solidFill>
                    <a:latin typeface="Tahoma" panose="020B0604030504040204" pitchFamily="34" charset="0"/>
                  </a:rPr>
                  <a:t>place</a:t>
                </a:r>
              </a:p>
            </p:txBody>
          </p:sp>
        </p:grpSp>
        <p:sp>
          <p:nvSpPr>
            <p:cNvPr id="158732" name="Rectangle 23">
              <a:extLst>
                <a:ext uri="{FF2B5EF4-FFF2-40B4-BE49-F238E27FC236}">
                  <a16:creationId xmlns:a16="http://schemas.microsoft.com/office/drawing/2014/main" id="{B80E1F38-6601-422F-1920-950727AE2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4" y="1000"/>
              <a:ext cx="538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1" rIns="90488" bIns="44451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994D00"/>
                  </a:solidFill>
                  <a:latin typeface="Tahoma" panose="020B0604030504040204" pitchFamily="34" charset="0"/>
                </a:rPr>
                <a:t>Finish</a:t>
              </a:r>
            </a:p>
          </p:txBody>
        </p:sp>
        <p:sp>
          <p:nvSpPr>
            <p:cNvPr id="158733" name="Rectangle 24">
              <a:extLst>
                <a:ext uri="{FF2B5EF4-FFF2-40B4-BE49-F238E27FC236}">
                  <a16:creationId xmlns:a16="http://schemas.microsoft.com/office/drawing/2014/main" id="{39746D15-8CC7-3CD3-85C9-F685C0318D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4" y="1816"/>
              <a:ext cx="538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1" rIns="90488" bIns="44451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994D00"/>
                  </a:solidFill>
                  <a:latin typeface="Tahoma" panose="020B0604030504040204" pitchFamily="34" charset="0"/>
                </a:rPr>
                <a:t>Finish</a:t>
              </a:r>
            </a:p>
          </p:txBody>
        </p:sp>
        <p:sp>
          <p:nvSpPr>
            <p:cNvPr id="158734" name="Rectangle 25">
              <a:extLst>
                <a:ext uri="{FF2B5EF4-FFF2-40B4-BE49-F238E27FC236}">
                  <a16:creationId xmlns:a16="http://schemas.microsoft.com/office/drawing/2014/main" id="{47BEFB97-046C-7560-6ABE-2D5F221BF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5" y="2968"/>
              <a:ext cx="204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1" rIns="90488" bIns="44451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994D00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158735" name="Rectangle 26">
              <a:extLst>
                <a:ext uri="{FF2B5EF4-FFF2-40B4-BE49-F238E27FC236}">
                  <a16:creationId xmlns:a16="http://schemas.microsoft.com/office/drawing/2014/main" id="{87F28998-3EBB-1F40-FEA2-CE3868ED9F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2968"/>
              <a:ext cx="204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1" rIns="90488" bIns="44451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994D00"/>
                  </a:solidFill>
                  <a:latin typeface="Tahoma" panose="020B0604030504040204" pitchFamily="34" charset="0"/>
                </a:rPr>
                <a:t>8</a:t>
              </a:r>
            </a:p>
          </p:txBody>
        </p:sp>
        <p:sp>
          <p:nvSpPr>
            <p:cNvPr id="158736" name="Rectangle 27">
              <a:extLst>
                <a:ext uri="{FF2B5EF4-FFF2-40B4-BE49-F238E27FC236}">
                  <a16:creationId xmlns:a16="http://schemas.microsoft.com/office/drawing/2014/main" id="{51BA8129-446D-C865-1D53-50AE898016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0" y="2968"/>
              <a:ext cx="204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1" rIns="90488" bIns="44451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994D00"/>
                  </a:solidFill>
                  <a:latin typeface="Tahoma" panose="020B0604030504040204" pitchFamily="34" charset="0"/>
                </a:rPr>
                <a:t>9</a:t>
              </a:r>
            </a:p>
          </p:txBody>
        </p:sp>
        <p:sp>
          <p:nvSpPr>
            <p:cNvPr id="158737" name="Rectangle 28">
              <a:extLst>
                <a:ext uri="{FF2B5EF4-FFF2-40B4-BE49-F238E27FC236}">
                  <a16:creationId xmlns:a16="http://schemas.microsoft.com/office/drawing/2014/main" id="{A3D610E0-338E-64A0-367E-DE68C0A25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0" y="3736"/>
              <a:ext cx="432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1" rIns="90488" bIns="44451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994D00"/>
                  </a:solidFill>
                  <a:latin typeface="Tahoma" panose="020B0604030504040204" pitchFamily="34" charset="0"/>
                </a:rPr>
                <a:t>15.2</a:t>
              </a:r>
            </a:p>
          </p:txBody>
        </p:sp>
        <p:sp>
          <p:nvSpPr>
            <p:cNvPr id="158738" name="Rectangle 29">
              <a:extLst>
                <a:ext uri="{FF2B5EF4-FFF2-40B4-BE49-F238E27FC236}">
                  <a16:creationId xmlns:a16="http://schemas.microsoft.com/office/drawing/2014/main" id="{9B5E89F7-A763-284B-D478-35F870B01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736"/>
              <a:ext cx="432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1" rIns="90488" bIns="44451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994D00"/>
                  </a:solidFill>
                  <a:latin typeface="Tahoma" panose="020B0604030504040204" pitchFamily="34" charset="0"/>
                </a:rPr>
                <a:t>14.1</a:t>
              </a:r>
            </a:p>
          </p:txBody>
        </p:sp>
        <p:sp>
          <p:nvSpPr>
            <p:cNvPr id="158739" name="Rectangle 30">
              <a:extLst>
                <a:ext uri="{FF2B5EF4-FFF2-40B4-BE49-F238E27FC236}">
                  <a16:creationId xmlns:a16="http://schemas.microsoft.com/office/drawing/2014/main" id="{14683FCA-85E9-2134-C650-E08D7CF5E9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4" y="3736"/>
              <a:ext cx="432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1" rIns="90488" bIns="44451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994D00"/>
                  </a:solidFill>
                  <a:latin typeface="Tahoma" panose="020B0604030504040204" pitchFamily="34" charset="0"/>
                </a:rPr>
                <a:t>13.4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5" name="Picture 8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F9747B02-4CA3-C8AD-D625-9ABB3C14B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213" y="642938"/>
            <a:ext cx="8283575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69" name="1507940118923-hysdc8">
            <a:hlinkClick r:id="" action="ppaction://media"/>
            <a:extLst>
              <a:ext uri="{FF2B5EF4-FFF2-40B4-BE49-F238E27FC236}">
                <a16:creationId xmlns:a16="http://schemas.microsoft.com/office/drawing/2014/main" id="{68DB2604-7E98-F519-C3F5-3EC0885DA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8" y="642938"/>
            <a:ext cx="9902825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Title 1">
            <a:extLst>
              <a:ext uri="{FF2B5EF4-FFF2-40B4-BE49-F238E27FC236}">
                <a16:creationId xmlns:a16="http://schemas.microsoft.com/office/drawing/2014/main" id="{5D100147-F239-89B4-28E0-F08600DC65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8550" y="885825"/>
            <a:ext cx="3228975" cy="4624388"/>
          </a:xfrm>
        </p:spPr>
        <p:txBody>
          <a:bodyPr/>
          <a:lstStyle/>
          <a:p>
            <a:pPr eaLnBrk="1" hangingPunct="1"/>
            <a:r>
              <a:rPr lang="en-US" altLang="en-US" sz="3700" b="1"/>
              <a:t>Scale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9A214-7AB2-3585-7203-4D234C817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400" y="885825"/>
            <a:ext cx="6526213" cy="4616450"/>
          </a:xfrm>
        </p:spPr>
        <p:txBody>
          <a:bodyPr anchor="ctr"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en-US" altLang="ko-KR" sz="1500" b="1" dirty="0">
                <a:ea typeface="굴림" pitchFamily="34" charset="-127"/>
              </a:rPr>
              <a:t>Description</a:t>
            </a:r>
          </a:p>
          <a:p>
            <a:pPr eaLnBrk="1" hangingPunct="1">
              <a:buFontTx/>
              <a:buNone/>
              <a:defRPr/>
            </a:pPr>
            <a:r>
              <a:rPr lang="en-US" altLang="ko-KR" sz="1500" dirty="0">
                <a:ea typeface="굴림" pitchFamily="34" charset="-127"/>
              </a:rPr>
              <a:t>	By description, we mean the unique labels or descriptors that are used to designate each value of the scale.  All scales possess description. </a:t>
            </a:r>
          </a:p>
          <a:p>
            <a:pPr eaLnBrk="1" hangingPunct="1">
              <a:buFontTx/>
              <a:buNone/>
              <a:defRPr/>
            </a:pPr>
            <a:endParaRPr lang="en-US" altLang="ko-KR" sz="1500" dirty="0">
              <a:ea typeface="굴림" pitchFamily="34" charset="-127"/>
            </a:endParaRPr>
          </a:p>
          <a:p>
            <a:pPr eaLnBrk="1" hangingPunct="1">
              <a:buFontTx/>
              <a:buNone/>
              <a:defRPr/>
            </a:pPr>
            <a:r>
              <a:rPr lang="en-US" altLang="ko-KR" sz="1500" b="1" dirty="0">
                <a:ea typeface="굴림" pitchFamily="34" charset="-127"/>
              </a:rPr>
              <a:t>Order</a:t>
            </a:r>
          </a:p>
          <a:p>
            <a:pPr eaLnBrk="1" hangingPunct="1">
              <a:buFontTx/>
              <a:buNone/>
              <a:defRPr/>
            </a:pPr>
            <a:r>
              <a:rPr lang="en-US" altLang="ko-KR" sz="1500" dirty="0">
                <a:ea typeface="굴림" pitchFamily="34" charset="-127"/>
              </a:rPr>
              <a:t>	By order, we mean the relative sizes or positions of the descriptors.  Order is denoted by descriptors such as greater than, less than, and equal to. </a:t>
            </a:r>
          </a:p>
          <a:p>
            <a:pPr eaLnBrk="1" hangingPunct="1">
              <a:buFontTx/>
              <a:buNone/>
              <a:defRPr/>
            </a:pPr>
            <a:endParaRPr lang="en-US" altLang="ko-KR" sz="1500" b="1" dirty="0">
              <a:ea typeface="굴림" pitchFamily="34" charset="-127"/>
            </a:endParaRPr>
          </a:p>
          <a:p>
            <a:pPr eaLnBrk="1" hangingPunct="1">
              <a:buFontTx/>
              <a:buNone/>
              <a:defRPr/>
            </a:pPr>
            <a:r>
              <a:rPr lang="en-US" altLang="ko-KR" sz="1500" b="1" dirty="0">
                <a:ea typeface="굴림" pitchFamily="34" charset="-127"/>
              </a:rPr>
              <a:t>Distance</a:t>
            </a:r>
          </a:p>
          <a:p>
            <a:pPr eaLnBrk="1" hangingPunct="1">
              <a:buFontTx/>
              <a:buNone/>
              <a:defRPr/>
            </a:pPr>
            <a:r>
              <a:rPr lang="en-US" altLang="ko-KR" sz="1500" dirty="0">
                <a:ea typeface="굴림" pitchFamily="34" charset="-127"/>
              </a:rPr>
              <a:t>	The characteristic of distance means that absolute differences between the scale descriptors are known and may be expressed in units. </a:t>
            </a:r>
          </a:p>
          <a:p>
            <a:pPr eaLnBrk="1" hangingPunct="1">
              <a:buFontTx/>
              <a:buNone/>
              <a:defRPr/>
            </a:pPr>
            <a:endParaRPr lang="en-US" altLang="ko-KR" sz="1500" dirty="0">
              <a:ea typeface="굴림" pitchFamily="34" charset="-127"/>
            </a:endParaRPr>
          </a:p>
          <a:p>
            <a:pPr eaLnBrk="1" hangingPunct="1">
              <a:buFontTx/>
              <a:buNone/>
              <a:defRPr/>
            </a:pPr>
            <a:r>
              <a:rPr lang="en-US" altLang="ko-KR" sz="1500" b="1" dirty="0">
                <a:ea typeface="굴림" pitchFamily="34" charset="-127"/>
              </a:rPr>
              <a:t>Origin</a:t>
            </a:r>
          </a:p>
          <a:p>
            <a:pPr eaLnBrk="1" hangingPunct="1">
              <a:buFontTx/>
              <a:buNone/>
              <a:defRPr/>
            </a:pPr>
            <a:r>
              <a:rPr lang="en-US" altLang="ko-KR" sz="1500" dirty="0">
                <a:ea typeface="굴림" pitchFamily="34" charset="-127"/>
              </a:rPr>
              <a:t>	The origin characteristic means that the scale has a unique or fixed beginning or true zero point.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US" sz="15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7" name="Picture 7" descr="exhibits_13">
            <a:extLst>
              <a:ext uri="{FF2B5EF4-FFF2-40B4-BE49-F238E27FC236}">
                <a16:creationId xmlns:a16="http://schemas.microsoft.com/office/drawing/2014/main" id="{F922A923-F9D1-232B-B85D-D74DDCC35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Text Placeholder 2">
            <a:extLst>
              <a:ext uri="{FF2B5EF4-FFF2-40B4-BE49-F238E27FC236}">
                <a16:creationId xmlns:a16="http://schemas.microsoft.com/office/drawing/2014/main" id="{1BA9D226-20B6-80A8-ACA5-5EF91078C9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319088"/>
            <a:ext cx="9374187" cy="6442075"/>
          </a:xfrm>
        </p:spPr>
        <p:txBody>
          <a:bodyPr/>
          <a:lstStyle/>
          <a:p>
            <a:pPr marL="650875" indent="-455613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en-US" sz="2400"/>
              <a:t>Gender</a:t>
            </a:r>
          </a:p>
          <a:p>
            <a:pPr marL="650875" indent="-455613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en-US" sz="2400"/>
              <a:t>Actual Price of the product</a:t>
            </a:r>
          </a:p>
          <a:p>
            <a:pPr marL="650875" indent="-455613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en-US" sz="2400"/>
              <a:t>Satisfaction level of consumers </a:t>
            </a:r>
          </a:p>
          <a:p>
            <a:pPr marL="650875" indent="-455613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en-US" sz="2400"/>
              <a:t>Income category</a:t>
            </a:r>
          </a:p>
          <a:p>
            <a:pPr marL="650875" indent="-455613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en-US" sz="2400"/>
              <a:t>Market position of a brand </a:t>
            </a:r>
          </a:p>
          <a:p>
            <a:pPr marL="650875" indent="-455613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en-US" sz="2400"/>
              <a:t>Marks obtained by you in 3rd Term</a:t>
            </a:r>
          </a:p>
          <a:p>
            <a:pPr marL="650875" indent="-455613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en-US" sz="2400"/>
              <a:t>Your Roll Number  </a:t>
            </a:r>
          </a:p>
          <a:p>
            <a:pPr marL="650875" indent="-455613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en-US" sz="2400"/>
              <a:t>Brand loyalty </a:t>
            </a:r>
          </a:p>
          <a:p>
            <a:pPr marL="650875" indent="-455613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en-US" sz="2400"/>
              <a:t>Purchase intention </a:t>
            </a:r>
          </a:p>
          <a:p>
            <a:pPr marL="650875" indent="-455613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en-US" sz="2400"/>
              <a:t>Stock price of product “A”</a:t>
            </a:r>
          </a:p>
          <a:p>
            <a:pPr marL="650875" indent="-455613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US" altLang="en-US" sz="2400"/>
              <a:t>Education Qualification </a:t>
            </a:r>
            <a:endParaRPr lang="en-IN" altLang="en-US" sz="2400"/>
          </a:p>
        </p:txBody>
      </p:sp>
      <p:pic>
        <p:nvPicPr>
          <p:cNvPr id="163842" name="Picture 2" descr="Image result for question mark">
            <a:extLst>
              <a:ext uri="{FF2B5EF4-FFF2-40B4-BE49-F238E27FC236}">
                <a16:creationId xmlns:a16="http://schemas.microsoft.com/office/drawing/2014/main" id="{FDA0F142-FB0D-9EAC-7D81-982B0D1D5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450" y="0"/>
            <a:ext cx="4654550" cy="444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2">
            <a:extLst>
              <a:ext uri="{FF2B5EF4-FFF2-40B4-BE49-F238E27FC236}">
                <a16:creationId xmlns:a16="http://schemas.microsoft.com/office/drawing/2014/main" id="{69F7B662-9B5F-00D1-80C8-44BF73B0EF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/>
              <a:t>Criteria for Good Measurement</a:t>
            </a:r>
          </a:p>
        </p:txBody>
      </p:sp>
      <p:sp>
        <p:nvSpPr>
          <p:cNvPr id="538634" name="Line 10">
            <a:extLst>
              <a:ext uri="{FF2B5EF4-FFF2-40B4-BE49-F238E27FC236}">
                <a16:creationId xmlns:a16="http://schemas.microsoft.com/office/drawing/2014/main" id="{D76F4D49-3D80-588C-2E55-F22AB35F1E48}"/>
              </a:ext>
            </a:extLst>
          </p:cNvPr>
          <p:cNvSpPr>
            <a:spLocks noChangeShapeType="1"/>
          </p:cNvSpPr>
          <p:nvPr/>
        </p:nvSpPr>
        <p:spPr bwMode="blackWhite">
          <a:xfrm>
            <a:off x="6096000" y="4572000"/>
            <a:ext cx="0" cy="1066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8635" name="Line 11">
            <a:extLst>
              <a:ext uri="{FF2B5EF4-FFF2-40B4-BE49-F238E27FC236}">
                <a16:creationId xmlns:a16="http://schemas.microsoft.com/office/drawing/2014/main" id="{9708F8D2-59BA-CD1C-099A-1AC20BFECC6E}"/>
              </a:ext>
            </a:extLst>
          </p:cNvPr>
          <p:cNvSpPr>
            <a:spLocks noChangeShapeType="1"/>
          </p:cNvSpPr>
          <p:nvPr/>
        </p:nvSpPr>
        <p:spPr bwMode="blackWhite">
          <a:xfrm rot="-8132954">
            <a:off x="4038600" y="2971800"/>
            <a:ext cx="1295400" cy="158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8636" name="Line 12">
            <a:extLst>
              <a:ext uri="{FF2B5EF4-FFF2-40B4-BE49-F238E27FC236}">
                <a16:creationId xmlns:a16="http://schemas.microsoft.com/office/drawing/2014/main" id="{B4532804-B2F6-BEB1-E33C-F8455CBE15D0}"/>
              </a:ext>
            </a:extLst>
          </p:cNvPr>
          <p:cNvSpPr>
            <a:spLocks noChangeShapeType="1"/>
          </p:cNvSpPr>
          <p:nvPr/>
        </p:nvSpPr>
        <p:spPr bwMode="blackWhite">
          <a:xfrm rot="-2727649">
            <a:off x="6884194" y="3036094"/>
            <a:ext cx="114141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8637" name="Rectangle 13">
            <a:extLst>
              <a:ext uri="{FF2B5EF4-FFF2-40B4-BE49-F238E27FC236}">
                <a16:creationId xmlns:a16="http://schemas.microsoft.com/office/drawing/2014/main" id="{C4C1346A-C111-F780-90E1-FDB3828222F3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4868863" y="5649913"/>
            <a:ext cx="2441575" cy="685800"/>
          </a:xfrm>
          <a:prstGeom prst="rect">
            <a:avLst/>
          </a:prstGeom>
          <a:solidFill>
            <a:srgbClr val="996633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 anchorCtr="1"/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Sensitivity</a:t>
            </a:r>
          </a:p>
        </p:txBody>
      </p:sp>
      <p:sp>
        <p:nvSpPr>
          <p:cNvPr id="538638" name="Rectangle 14">
            <a:extLst>
              <a:ext uri="{FF2B5EF4-FFF2-40B4-BE49-F238E27FC236}">
                <a16:creationId xmlns:a16="http://schemas.microsoft.com/office/drawing/2014/main" id="{FC295909-CB28-E3E6-1E66-0164E4BF0792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817813" y="1925638"/>
            <a:ext cx="2441575" cy="685800"/>
          </a:xfrm>
          <a:prstGeom prst="rect">
            <a:avLst/>
          </a:prstGeom>
          <a:solidFill>
            <a:srgbClr val="996633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 anchorCtr="1"/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Reliability</a:t>
            </a:r>
          </a:p>
        </p:txBody>
      </p:sp>
      <p:sp>
        <p:nvSpPr>
          <p:cNvPr id="538639" name="Rectangle 15">
            <a:extLst>
              <a:ext uri="{FF2B5EF4-FFF2-40B4-BE49-F238E27FC236}">
                <a16:creationId xmlns:a16="http://schemas.microsoft.com/office/drawing/2014/main" id="{4CAFB8B2-87DB-3245-4AA2-6B534F1E7B1F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6742113" y="1941513"/>
            <a:ext cx="2441575" cy="685800"/>
          </a:xfrm>
          <a:prstGeom prst="rect">
            <a:avLst/>
          </a:prstGeom>
          <a:solidFill>
            <a:srgbClr val="996633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 anchorCtr="1"/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Validity</a:t>
            </a:r>
          </a:p>
        </p:txBody>
      </p:sp>
      <p:sp>
        <p:nvSpPr>
          <p:cNvPr id="538640" name="Oval 16">
            <a:extLst>
              <a:ext uri="{FF2B5EF4-FFF2-40B4-BE49-F238E27FC236}">
                <a16:creationId xmlns:a16="http://schemas.microsoft.com/office/drawing/2014/main" id="{5EB36291-A31C-D3B8-C54D-FCFD9F39555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4541838" y="3279775"/>
            <a:ext cx="3095625" cy="1292225"/>
          </a:xfrm>
          <a:prstGeom prst="ellipse">
            <a:avLst/>
          </a:prstGeom>
          <a:solidFill>
            <a:srgbClr val="969696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0" rIns="0" anchor="ctr" anchorCtr="1"/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Good Measurement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E325814F-1F3C-4161-9BC6-21E544CEEDA0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584325" y="3532188"/>
            <a:ext cx="2441575" cy="685800"/>
          </a:xfrm>
          <a:prstGeom prst="rect">
            <a:avLst/>
          </a:prstGeom>
          <a:solidFill>
            <a:srgbClr val="996633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 anchorCtr="1"/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Generalizability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5145AB4B-5E33-F2F3-F41D-995DD001E2C2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8153400" y="3532188"/>
            <a:ext cx="2441575" cy="685800"/>
          </a:xfrm>
          <a:prstGeom prst="rect">
            <a:avLst/>
          </a:prstGeom>
          <a:solidFill>
            <a:srgbClr val="996633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 anchorCtr="1"/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Relevancy</a:t>
            </a:r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4E746206-B784-AAEA-3EDF-17A60C015413}"/>
              </a:ext>
            </a:extLst>
          </p:cNvPr>
          <p:cNvSpPr>
            <a:spLocks noChangeShapeType="1"/>
          </p:cNvSpPr>
          <p:nvPr/>
        </p:nvSpPr>
        <p:spPr bwMode="blackWhite">
          <a:xfrm rot="-2727649">
            <a:off x="7708107" y="3734593"/>
            <a:ext cx="400050" cy="36671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11">
            <a:extLst>
              <a:ext uri="{FF2B5EF4-FFF2-40B4-BE49-F238E27FC236}">
                <a16:creationId xmlns:a16="http://schemas.microsoft.com/office/drawing/2014/main" id="{B4A805F7-7987-6EC5-BB60-77E05A03532C}"/>
              </a:ext>
            </a:extLst>
          </p:cNvPr>
          <p:cNvSpPr>
            <a:spLocks noChangeShapeType="1"/>
          </p:cNvSpPr>
          <p:nvPr/>
        </p:nvSpPr>
        <p:spPr bwMode="blackWhite">
          <a:xfrm rot="13467046" flipV="1">
            <a:off x="4121150" y="3725863"/>
            <a:ext cx="387350" cy="37941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3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3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538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3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53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3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38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8637" grpId="0" animBg="1" autoUpdateAnimBg="0"/>
      <p:bldP spid="538638" grpId="0" animBg="1" autoUpdateAnimBg="0"/>
      <p:bldP spid="538639" grpId="0" animBg="1" autoUpdateAnimBg="0"/>
      <p:bldP spid="538640" grpId="0" animBg="1" autoUpdateAnimBg="0"/>
      <p:bldP spid="11" grpId="0" animBg="1" autoUpdateAnimBg="0"/>
      <p:bldP spid="12" grpId="0" animBg="1" autoUpdateAnimBg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3" name="Picture 5" descr="93767-13-F07">
            <a:extLst>
              <a:ext uri="{FF2B5EF4-FFF2-40B4-BE49-F238E27FC236}">
                <a16:creationId xmlns:a16="http://schemas.microsoft.com/office/drawing/2014/main" id="{D6280AEC-B6A8-CC22-94A9-5288C8C29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763" y="2149475"/>
            <a:ext cx="7864475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Title 1">
            <a:extLst>
              <a:ext uri="{FF2B5EF4-FFF2-40B4-BE49-F238E27FC236}">
                <a16:creationId xmlns:a16="http://schemas.microsoft.com/office/drawing/2014/main" id="{E2AD244C-F4E0-17A2-D2B4-ED4FB6BB34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798513"/>
            <a:ext cx="9374187" cy="13319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IN" altLang="en-US"/>
              <a:t>Scaling </a:t>
            </a:r>
          </a:p>
        </p:txBody>
      </p:sp>
      <p:sp>
        <p:nvSpPr>
          <p:cNvPr id="168962" name="Text Placeholder 2">
            <a:extLst>
              <a:ext uri="{FF2B5EF4-FFF2-40B4-BE49-F238E27FC236}">
                <a16:creationId xmlns:a16="http://schemas.microsoft.com/office/drawing/2014/main" id="{B1365856-7B47-11D7-129E-AE974B1BD2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2652713"/>
            <a:ext cx="9374187" cy="3389312"/>
          </a:xfrm>
        </p:spPr>
        <p:txBody>
          <a:bodyPr/>
          <a:lstStyle/>
          <a:p>
            <a:pPr marL="193675" indent="0" eaLnBrk="1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404040"/>
                </a:solidFill>
                <a:latin typeface="Open Sans" panose="020B0606030504020204" pitchFamily="34" charset="0"/>
              </a:rPr>
              <a:t>Scaling involves creating a continuum upon which measured objects are located</a:t>
            </a:r>
            <a:endParaRPr lang="en-IN" alt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Title 1">
            <a:extLst>
              <a:ext uri="{FF2B5EF4-FFF2-40B4-BE49-F238E27FC236}">
                <a16:creationId xmlns:a16="http://schemas.microsoft.com/office/drawing/2014/main" id="{0C2E095F-CEC7-28EF-3E14-EC22C27D3C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-92075"/>
            <a:ext cx="9374187" cy="827088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Scaling Method </a:t>
            </a:r>
            <a:endParaRPr lang="en-IN" altLang="en-US"/>
          </a:p>
        </p:txBody>
      </p:sp>
      <p:grpSp>
        <p:nvGrpSpPr>
          <p:cNvPr id="4" name="Group 60">
            <a:extLst>
              <a:ext uri="{FF2B5EF4-FFF2-40B4-BE49-F238E27FC236}">
                <a16:creationId xmlns:a16="http://schemas.microsoft.com/office/drawing/2014/main" id="{62C046C5-F4A8-0DBA-8DC8-CB9C2E5EC678}"/>
              </a:ext>
            </a:extLst>
          </p:cNvPr>
          <p:cNvGrpSpPr>
            <a:grpSpLocks/>
          </p:cNvGrpSpPr>
          <p:nvPr/>
        </p:nvGrpSpPr>
        <p:grpSpPr bwMode="auto">
          <a:xfrm>
            <a:off x="582613" y="596900"/>
            <a:ext cx="11684000" cy="6138863"/>
            <a:chOff x="144" y="1064"/>
            <a:chExt cx="5520" cy="3181"/>
          </a:xfrm>
        </p:grpSpPr>
        <p:pic>
          <p:nvPicPr>
            <p:cNvPr id="169987" name="Picture 33">
              <a:extLst>
                <a:ext uri="{FF2B5EF4-FFF2-40B4-BE49-F238E27FC236}">
                  <a16:creationId xmlns:a16="http://schemas.microsoft.com/office/drawing/2014/main" id="{38C07EE0-CDC3-AC78-7AAE-283B78B0D91C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" y="1248"/>
              <a:ext cx="1138" cy="1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9988" name="Group 54">
              <a:extLst>
                <a:ext uri="{FF2B5EF4-FFF2-40B4-BE49-F238E27FC236}">
                  <a16:creationId xmlns:a16="http://schemas.microsoft.com/office/drawing/2014/main" id="{63E70D91-F685-3286-56A9-9149004543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1" y="3758"/>
              <a:ext cx="2784" cy="487"/>
              <a:chOff x="2788" y="3832"/>
              <a:chExt cx="2920" cy="511"/>
            </a:xfrm>
          </p:grpSpPr>
          <p:sp>
            <p:nvSpPr>
              <p:cNvPr id="48" name="Rectangle 26">
                <a:extLst>
                  <a:ext uri="{FF2B5EF4-FFF2-40B4-BE49-F238E27FC236}">
                    <a16:creationId xmlns:a16="http://schemas.microsoft.com/office/drawing/2014/main" id="{EDD8260F-F97F-AA29-2C81-4AD57528FE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8" y="3832"/>
                <a:ext cx="904" cy="424"/>
              </a:xfrm>
              <a:prstGeom prst="rect">
                <a:avLst/>
              </a:prstGeom>
              <a:solidFill>
                <a:srgbClr val="CCEC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667"/>
              </a:p>
            </p:txBody>
          </p:sp>
          <p:sp>
            <p:nvSpPr>
              <p:cNvPr id="49" name="Rectangle 27">
                <a:extLst>
                  <a:ext uri="{FF2B5EF4-FFF2-40B4-BE49-F238E27FC236}">
                    <a16:creationId xmlns:a16="http://schemas.microsoft.com/office/drawing/2014/main" id="{3AD02DD9-F737-F0AD-1EE8-75B687F249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4" y="3913"/>
                <a:ext cx="533" cy="2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120651" tIns="59267" rIns="120651" bIns="59267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2667">
                    <a:solidFill>
                      <a:srgbClr val="CC0000"/>
                    </a:solidFill>
                  </a:rPr>
                  <a:t>Likert</a:t>
                </a:r>
              </a:p>
            </p:txBody>
          </p:sp>
          <p:sp>
            <p:nvSpPr>
              <p:cNvPr id="50" name="Rectangle 28">
                <a:extLst>
                  <a:ext uri="{FF2B5EF4-FFF2-40B4-BE49-F238E27FC236}">
                    <a16:creationId xmlns:a16="http://schemas.microsoft.com/office/drawing/2014/main" id="{84D70E29-9F0B-E05F-444A-0D235510AA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6" y="3832"/>
                <a:ext cx="905" cy="424"/>
              </a:xfrm>
              <a:prstGeom prst="rect">
                <a:avLst/>
              </a:prstGeom>
              <a:solidFill>
                <a:srgbClr val="CCEC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667"/>
              </a:p>
            </p:txBody>
          </p:sp>
          <p:sp>
            <p:nvSpPr>
              <p:cNvPr id="51" name="Rectangle 29">
                <a:extLst>
                  <a:ext uri="{FF2B5EF4-FFF2-40B4-BE49-F238E27FC236}">
                    <a16:creationId xmlns:a16="http://schemas.microsoft.com/office/drawing/2014/main" id="{F772EE2F-8D55-7902-41C8-D6FFD7B433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7" y="3832"/>
                <a:ext cx="1049" cy="5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120651" tIns="59267" rIns="120651" bIns="59267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2667" dirty="0">
                    <a:solidFill>
                      <a:srgbClr val="CC0000"/>
                    </a:solidFill>
                  </a:rPr>
                  <a:t>Semantic Differential</a:t>
                </a:r>
              </a:p>
            </p:txBody>
          </p:sp>
          <p:sp>
            <p:nvSpPr>
              <p:cNvPr id="52" name="Rectangle 30">
                <a:extLst>
                  <a:ext uri="{FF2B5EF4-FFF2-40B4-BE49-F238E27FC236}">
                    <a16:creationId xmlns:a16="http://schemas.microsoft.com/office/drawing/2014/main" id="{50D05979-F7D9-C62E-5458-75AACB81E6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4" y="3832"/>
                <a:ext cx="904" cy="424"/>
              </a:xfrm>
              <a:prstGeom prst="rect">
                <a:avLst/>
              </a:prstGeom>
              <a:solidFill>
                <a:srgbClr val="CCEC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667"/>
              </a:p>
            </p:txBody>
          </p:sp>
          <p:sp>
            <p:nvSpPr>
              <p:cNvPr id="53" name="Rectangle 31">
                <a:extLst>
                  <a:ext uri="{FF2B5EF4-FFF2-40B4-BE49-F238E27FC236}">
                    <a16:creationId xmlns:a16="http://schemas.microsoft.com/office/drawing/2014/main" id="{73F7CCB7-6CBF-41A4-568D-4ACAB50E86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19" y="3880"/>
                <a:ext cx="582" cy="2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120651" tIns="59267" rIns="120651" bIns="59267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2667">
                    <a:solidFill>
                      <a:srgbClr val="CC0000"/>
                    </a:solidFill>
                  </a:rPr>
                  <a:t>Stapel</a:t>
                </a:r>
              </a:p>
            </p:txBody>
          </p:sp>
        </p:grpSp>
        <p:grpSp>
          <p:nvGrpSpPr>
            <p:cNvPr id="169989" name="Group 58">
              <a:extLst>
                <a:ext uri="{FF2B5EF4-FFF2-40B4-BE49-F238E27FC236}">
                  <a16:creationId xmlns:a16="http://schemas.microsoft.com/office/drawing/2014/main" id="{20F5B16E-AAA7-E311-E45D-904FC10A2A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03" y="1064"/>
              <a:ext cx="2579" cy="774"/>
              <a:chOff x="1868" y="1000"/>
              <a:chExt cx="2704" cy="812"/>
            </a:xfrm>
          </p:grpSpPr>
          <p:sp>
            <p:nvSpPr>
              <p:cNvPr id="42" name="Rectangle 4">
                <a:extLst>
                  <a:ext uri="{FF2B5EF4-FFF2-40B4-BE49-F238E27FC236}">
                    <a16:creationId xmlns:a16="http://schemas.microsoft.com/office/drawing/2014/main" id="{E2DB6C41-B6F5-EB90-84CA-4AB8F36263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6" y="1000"/>
                <a:ext cx="2200" cy="376"/>
              </a:xfrm>
              <a:prstGeom prst="rect">
                <a:avLst/>
              </a:prstGeom>
              <a:solidFill>
                <a:srgbClr val="CCEC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667"/>
              </a:p>
            </p:txBody>
          </p:sp>
          <p:sp>
            <p:nvSpPr>
              <p:cNvPr id="43" name="Rectangle 5">
                <a:extLst>
                  <a:ext uri="{FF2B5EF4-FFF2-40B4-BE49-F238E27FC236}">
                    <a16:creationId xmlns:a16="http://schemas.microsoft.com/office/drawing/2014/main" id="{9200C2C8-DDDB-AFE3-7D97-33D5FB71A3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4" y="1048"/>
                <a:ext cx="1531" cy="2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120651" tIns="59267" rIns="120651" bIns="59267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2667" dirty="0">
                    <a:solidFill>
                      <a:srgbClr val="CC0000"/>
                    </a:solidFill>
                  </a:rPr>
                  <a:t>Scaling Techniques</a:t>
                </a:r>
              </a:p>
            </p:txBody>
          </p:sp>
          <p:sp>
            <p:nvSpPr>
              <p:cNvPr id="170022" name="Line 6">
                <a:extLst>
                  <a:ext uri="{FF2B5EF4-FFF2-40B4-BE49-F238E27FC236}">
                    <a16:creationId xmlns:a16="http://schemas.microsoft.com/office/drawing/2014/main" id="{CE9F87BB-D5DC-755D-E39A-38983EFBE5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68" y="1572"/>
                <a:ext cx="270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0023" name="Line 34">
                <a:extLst>
                  <a:ext uri="{FF2B5EF4-FFF2-40B4-BE49-F238E27FC236}">
                    <a16:creationId xmlns:a16="http://schemas.microsoft.com/office/drawing/2014/main" id="{E792C620-20FD-676D-F845-BC18AD834C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28" y="1380"/>
                <a:ext cx="0" cy="19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024" name="Line 35">
                <a:extLst>
                  <a:ext uri="{FF2B5EF4-FFF2-40B4-BE49-F238E27FC236}">
                    <a16:creationId xmlns:a16="http://schemas.microsoft.com/office/drawing/2014/main" id="{4F1E63AA-58E3-0504-8F95-498A6388B5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2" y="1572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025" name="Line 36">
                <a:extLst>
                  <a:ext uri="{FF2B5EF4-FFF2-40B4-BE49-F238E27FC236}">
                    <a16:creationId xmlns:a16="http://schemas.microsoft.com/office/drawing/2014/main" id="{ACDCE77A-F6B8-9F87-150C-7F7AC02D95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60" y="1572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9990" name="Group 56">
              <a:extLst>
                <a:ext uri="{FF2B5EF4-FFF2-40B4-BE49-F238E27FC236}">
                  <a16:creationId xmlns:a16="http://schemas.microsoft.com/office/drawing/2014/main" id="{F2F7687A-3772-1333-1E21-EB8548FDC3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8" y="1822"/>
              <a:ext cx="4487" cy="957"/>
              <a:chOff x="615" y="1796"/>
              <a:chExt cx="4705" cy="1004"/>
            </a:xfrm>
          </p:grpSpPr>
          <p:sp>
            <p:nvSpPr>
              <p:cNvPr id="170006" name="Line 11">
                <a:extLst>
                  <a:ext uri="{FF2B5EF4-FFF2-40B4-BE49-F238E27FC236}">
                    <a16:creationId xmlns:a16="http://schemas.microsoft.com/office/drawing/2014/main" id="{9388002D-735F-925C-8123-2599BC7555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5" y="2532"/>
                <a:ext cx="2361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70007" name="Group 55">
                <a:extLst>
                  <a:ext uri="{FF2B5EF4-FFF2-40B4-BE49-F238E27FC236}">
                    <a16:creationId xmlns:a16="http://schemas.microsoft.com/office/drawing/2014/main" id="{EE7A025E-9C83-5E4B-D2E8-7F6697122C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4" y="1796"/>
                <a:ext cx="4696" cy="1004"/>
                <a:chOff x="624" y="1796"/>
                <a:chExt cx="4696" cy="1004"/>
              </a:xfrm>
            </p:grpSpPr>
            <p:sp>
              <p:nvSpPr>
                <p:cNvPr id="29" name="Rectangle 7">
                  <a:extLst>
                    <a:ext uri="{FF2B5EF4-FFF2-40B4-BE49-F238E27FC236}">
                      <a16:creationId xmlns:a16="http://schemas.microsoft.com/office/drawing/2014/main" id="{102744F4-3A55-6D4C-3635-CDA2ABAA38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1812"/>
                  <a:ext cx="1432" cy="472"/>
                </a:xfrm>
                <a:prstGeom prst="rect">
                  <a:avLst/>
                </a:prstGeom>
                <a:solidFill>
                  <a:srgbClr val="CCEC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en-US" altLang="en-US" sz="2667"/>
                </a:p>
              </p:txBody>
            </p:sp>
            <p:sp>
              <p:nvSpPr>
                <p:cNvPr id="30" name="Rectangle 8">
                  <a:extLst>
                    <a:ext uri="{FF2B5EF4-FFF2-40B4-BE49-F238E27FC236}">
                      <a16:creationId xmlns:a16="http://schemas.microsoft.com/office/drawing/2014/main" id="{3D7E45D0-7948-475D-BA1C-CF523C0AA5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45" y="1796"/>
                  <a:ext cx="1331" cy="5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120651" tIns="59267" rIns="120651" bIns="59267">
                  <a:spAutoFit/>
                </a:bodyPr>
                <a:lstStyle>
                  <a:lvl1pPr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altLang="en-US" sz="2667" dirty="0" err="1">
                      <a:solidFill>
                        <a:srgbClr val="CC0000"/>
                      </a:solidFill>
                    </a:rPr>
                    <a:t>Noncomparative</a:t>
                  </a:r>
                  <a:endParaRPr lang="en-US" altLang="en-US" sz="2667" dirty="0">
                    <a:solidFill>
                      <a:srgbClr val="CC0000"/>
                    </a:solidFill>
                  </a:endParaRPr>
                </a:p>
                <a:p>
                  <a:pPr>
                    <a:defRPr/>
                  </a:pPr>
                  <a:r>
                    <a:rPr lang="en-US" altLang="en-US" sz="2667" dirty="0">
                      <a:solidFill>
                        <a:srgbClr val="CC0000"/>
                      </a:solidFill>
                    </a:rPr>
                    <a:t>Scales</a:t>
                  </a:r>
                </a:p>
              </p:txBody>
            </p:sp>
            <p:sp>
              <p:nvSpPr>
                <p:cNvPr id="31" name="Rectangle 9">
                  <a:extLst>
                    <a:ext uri="{FF2B5EF4-FFF2-40B4-BE49-F238E27FC236}">
                      <a16:creationId xmlns:a16="http://schemas.microsoft.com/office/drawing/2014/main" id="{7D203E62-53BB-4D5E-7F4D-2B52A23ABD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00" y="1815"/>
                  <a:ext cx="1144" cy="472"/>
                </a:xfrm>
                <a:prstGeom prst="rect">
                  <a:avLst/>
                </a:prstGeom>
                <a:solidFill>
                  <a:srgbClr val="CCEC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en-US" altLang="en-US" sz="2667"/>
                </a:p>
              </p:txBody>
            </p:sp>
            <p:sp>
              <p:nvSpPr>
                <p:cNvPr id="32" name="Rectangle 10">
                  <a:extLst>
                    <a:ext uri="{FF2B5EF4-FFF2-40B4-BE49-F238E27FC236}">
                      <a16:creationId xmlns:a16="http://schemas.microsoft.com/office/drawing/2014/main" id="{E32D5A68-2181-D302-04A4-F94143C81A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81" y="1815"/>
                  <a:ext cx="1230" cy="51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120651" tIns="59267" rIns="120651" bIns="59267">
                  <a:spAutoFit/>
                </a:bodyPr>
                <a:lstStyle>
                  <a:lvl1pPr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 eaLnBrk="0" hangingPunct="0"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altLang="en-US" sz="2667">
                      <a:solidFill>
                        <a:srgbClr val="CC0000"/>
                      </a:solidFill>
                    </a:rPr>
                    <a:t>Comparative Scales</a:t>
                  </a:r>
                </a:p>
              </p:txBody>
            </p:sp>
            <p:sp>
              <p:nvSpPr>
                <p:cNvPr id="170012" name="Line 20">
                  <a:extLst>
                    <a:ext uri="{FF2B5EF4-FFF2-40B4-BE49-F238E27FC236}">
                      <a16:creationId xmlns:a16="http://schemas.microsoft.com/office/drawing/2014/main" id="{34DFAB71-FB40-0395-8A02-EBD8F684FB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24" y="2532"/>
                  <a:ext cx="976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0013" name="Line 37">
                  <a:extLst>
                    <a:ext uri="{FF2B5EF4-FFF2-40B4-BE49-F238E27FC236}">
                      <a16:creationId xmlns:a16="http://schemas.microsoft.com/office/drawing/2014/main" id="{390B38CF-DAC7-491C-F850-2647C05F64F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872" y="2292"/>
                  <a:ext cx="0" cy="24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14" name="Line 38">
                  <a:extLst>
                    <a:ext uri="{FF2B5EF4-FFF2-40B4-BE49-F238E27FC236}">
                      <a16:creationId xmlns:a16="http://schemas.microsoft.com/office/drawing/2014/main" id="{4F4A471C-5FDE-A958-D7CD-5B1A733727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24" y="2532"/>
                  <a:ext cx="0" cy="24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15" name="Line 39">
                  <a:extLst>
                    <a:ext uri="{FF2B5EF4-FFF2-40B4-BE49-F238E27FC236}">
                      <a16:creationId xmlns:a16="http://schemas.microsoft.com/office/drawing/2014/main" id="{62E88711-B037-A8BE-3BAD-E5EA5332EF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84" y="2560"/>
                  <a:ext cx="0" cy="24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16" name="Line 40">
                  <a:extLst>
                    <a:ext uri="{FF2B5EF4-FFF2-40B4-BE49-F238E27FC236}">
                      <a16:creationId xmlns:a16="http://schemas.microsoft.com/office/drawing/2014/main" id="{91F25E47-3F1E-FDE0-A845-BC77AE7112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60" y="2549"/>
                  <a:ext cx="0" cy="24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17" name="Line 42">
                  <a:extLst>
                    <a:ext uri="{FF2B5EF4-FFF2-40B4-BE49-F238E27FC236}">
                      <a16:creationId xmlns:a16="http://schemas.microsoft.com/office/drawing/2014/main" id="{CED119DA-D927-C715-A808-1139D78221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08" y="2292"/>
                  <a:ext cx="0" cy="24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18" name="Line 43">
                  <a:extLst>
                    <a:ext uri="{FF2B5EF4-FFF2-40B4-BE49-F238E27FC236}">
                      <a16:creationId xmlns:a16="http://schemas.microsoft.com/office/drawing/2014/main" id="{6443F06C-FBA0-8D59-4476-BB11BF8932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28" y="2532"/>
                  <a:ext cx="0" cy="19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19" name="Line 44">
                  <a:extLst>
                    <a:ext uri="{FF2B5EF4-FFF2-40B4-BE49-F238E27FC236}">
                      <a16:creationId xmlns:a16="http://schemas.microsoft.com/office/drawing/2014/main" id="{6A6ADA4F-891C-06A6-8148-D3E7C36C0AE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88" y="2532"/>
                  <a:ext cx="0" cy="19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0" name="Rectangle 12">
              <a:extLst>
                <a:ext uri="{FF2B5EF4-FFF2-40B4-BE49-F238E27FC236}">
                  <a16:creationId xmlns:a16="http://schemas.microsoft.com/office/drawing/2014/main" id="{37352E05-A5BD-9F5A-B547-A004D0DBC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8" y="2811"/>
              <a:ext cx="679" cy="451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2667"/>
            </a:p>
          </p:txBody>
        </p:sp>
        <p:sp>
          <p:nvSpPr>
            <p:cNvPr id="11" name="Rectangle 13">
              <a:extLst>
                <a:ext uri="{FF2B5EF4-FFF2-40B4-BE49-F238E27FC236}">
                  <a16:creationId xmlns:a16="http://schemas.microsoft.com/office/drawing/2014/main" id="{7B4CFBBD-5E97-857D-D59E-F9AABCCD18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" y="2757"/>
              <a:ext cx="908" cy="451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2667"/>
            </a:p>
          </p:txBody>
        </p:sp>
        <p:sp>
          <p:nvSpPr>
            <p:cNvPr id="12" name="Rectangle 14">
              <a:extLst>
                <a:ext uri="{FF2B5EF4-FFF2-40B4-BE49-F238E27FC236}">
                  <a16:creationId xmlns:a16="http://schemas.microsoft.com/office/drawing/2014/main" id="{3FBB1214-53DD-55C2-C93F-6D17B720BB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2756"/>
              <a:ext cx="1045" cy="487"/>
            </a:xfrm>
            <a:prstGeom prst="rect">
              <a:avLst/>
            </a:prstGeom>
            <a:noFill/>
            <a:ln>
              <a:noFill/>
            </a:ln>
          </p:spPr>
          <p:txBody>
            <a:bodyPr lIns="120651" tIns="59267" rIns="120651" bIns="59267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2667">
                  <a:solidFill>
                    <a:srgbClr val="CC0000"/>
                  </a:solidFill>
                </a:rPr>
                <a:t>Paired Comparison</a:t>
              </a:r>
            </a:p>
          </p:txBody>
        </p:sp>
        <p:sp>
          <p:nvSpPr>
            <p:cNvPr id="13" name="Rectangle 15">
              <a:extLst>
                <a:ext uri="{FF2B5EF4-FFF2-40B4-BE49-F238E27FC236}">
                  <a16:creationId xmlns:a16="http://schemas.microsoft.com/office/drawing/2014/main" id="{AA4E6200-D773-D643-1A7D-6169AFBDA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2" y="2808"/>
              <a:ext cx="495" cy="451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2667"/>
            </a:p>
          </p:txBody>
        </p:sp>
        <p:sp>
          <p:nvSpPr>
            <p:cNvPr id="14" name="Rectangle 16">
              <a:extLst>
                <a:ext uri="{FF2B5EF4-FFF2-40B4-BE49-F238E27FC236}">
                  <a16:creationId xmlns:a16="http://schemas.microsoft.com/office/drawing/2014/main" id="{70F5ACD3-379A-7243-57CD-5C3F4F4476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2" y="2790"/>
              <a:ext cx="680" cy="487"/>
            </a:xfrm>
            <a:prstGeom prst="rect">
              <a:avLst/>
            </a:prstGeom>
            <a:noFill/>
            <a:ln>
              <a:noFill/>
            </a:ln>
          </p:spPr>
          <p:txBody>
            <a:bodyPr lIns="120651" tIns="59267" rIns="120651" bIns="59267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2667" dirty="0">
                  <a:solidFill>
                    <a:srgbClr val="CC0000"/>
                  </a:solidFill>
                </a:rPr>
                <a:t>Rank Order</a:t>
              </a:r>
            </a:p>
          </p:txBody>
        </p:sp>
        <p:sp>
          <p:nvSpPr>
            <p:cNvPr id="15" name="Rectangle 17">
              <a:extLst>
                <a:ext uri="{FF2B5EF4-FFF2-40B4-BE49-F238E27FC236}">
                  <a16:creationId xmlns:a16="http://schemas.microsoft.com/office/drawing/2014/main" id="{C65070D6-0DA3-E8AA-01E8-9872856C3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8" y="2842"/>
              <a:ext cx="816" cy="487"/>
            </a:xfrm>
            <a:prstGeom prst="rect">
              <a:avLst/>
            </a:prstGeom>
            <a:noFill/>
            <a:ln>
              <a:noFill/>
            </a:ln>
          </p:spPr>
          <p:txBody>
            <a:bodyPr lIns="120651" tIns="59267" rIns="120651" bIns="59267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2667" dirty="0">
                  <a:solidFill>
                    <a:srgbClr val="CC0000"/>
                  </a:solidFill>
                </a:rPr>
                <a:t>Constant Sum</a:t>
              </a:r>
            </a:p>
          </p:txBody>
        </p:sp>
        <p:sp>
          <p:nvSpPr>
            <p:cNvPr id="18" name="Rectangle 21">
              <a:extLst>
                <a:ext uri="{FF2B5EF4-FFF2-40B4-BE49-F238E27FC236}">
                  <a16:creationId xmlns:a16="http://schemas.microsoft.com/office/drawing/2014/main" id="{57977913-1A38-FE49-CA14-EDB2C72C4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712"/>
              <a:ext cx="1008" cy="45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2667"/>
            </a:p>
          </p:txBody>
        </p:sp>
        <p:sp>
          <p:nvSpPr>
            <p:cNvPr id="19" name="Rectangle 22">
              <a:extLst>
                <a:ext uri="{FF2B5EF4-FFF2-40B4-BE49-F238E27FC236}">
                  <a16:creationId xmlns:a16="http://schemas.microsoft.com/office/drawing/2014/main" id="{C0C9993B-C534-7193-0F64-370B7FB0B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688"/>
              <a:ext cx="1228" cy="487"/>
            </a:xfrm>
            <a:prstGeom prst="rect">
              <a:avLst/>
            </a:prstGeom>
            <a:noFill/>
            <a:ln>
              <a:noFill/>
            </a:ln>
          </p:spPr>
          <p:txBody>
            <a:bodyPr lIns="120651" tIns="59267" rIns="120651" bIns="59267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2667">
                  <a:solidFill>
                    <a:srgbClr val="CC0000"/>
                  </a:solidFill>
                </a:rPr>
                <a:t>Continuous Rating Scales</a:t>
              </a:r>
            </a:p>
          </p:txBody>
        </p:sp>
        <p:sp>
          <p:nvSpPr>
            <p:cNvPr id="20" name="Rectangle 23">
              <a:extLst>
                <a:ext uri="{FF2B5EF4-FFF2-40B4-BE49-F238E27FC236}">
                  <a16:creationId xmlns:a16="http://schemas.microsoft.com/office/drawing/2014/main" id="{EF7261E7-F60E-63FC-5626-8DED1617A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6" y="2712"/>
              <a:ext cx="999" cy="45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2667"/>
            </a:p>
          </p:txBody>
        </p:sp>
        <p:sp>
          <p:nvSpPr>
            <p:cNvPr id="21" name="Rectangle 24">
              <a:extLst>
                <a:ext uri="{FF2B5EF4-FFF2-40B4-BE49-F238E27FC236}">
                  <a16:creationId xmlns:a16="http://schemas.microsoft.com/office/drawing/2014/main" id="{8A8C1FEB-98AF-4072-D106-8895BA9C83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7" y="2712"/>
              <a:ext cx="1117" cy="487"/>
            </a:xfrm>
            <a:prstGeom prst="rect">
              <a:avLst/>
            </a:prstGeom>
            <a:noFill/>
            <a:ln>
              <a:noFill/>
            </a:ln>
          </p:spPr>
          <p:txBody>
            <a:bodyPr lIns="120651" tIns="59267" rIns="120651" bIns="59267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2667">
                  <a:solidFill>
                    <a:srgbClr val="CC0000"/>
                  </a:solidFill>
                </a:rPr>
                <a:t>Itemized Rating Scales</a:t>
              </a:r>
            </a:p>
          </p:txBody>
        </p:sp>
        <p:sp>
          <p:nvSpPr>
            <p:cNvPr id="170001" name="Line 25">
              <a:extLst>
                <a:ext uri="{FF2B5EF4-FFF2-40B4-BE49-F238E27FC236}">
                  <a16:creationId xmlns:a16="http://schemas.microsoft.com/office/drawing/2014/main" id="{3F253E51-E6B5-C741-FE3F-10C136D098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5" y="3532"/>
              <a:ext cx="193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0002" name="Line 45">
              <a:extLst>
                <a:ext uri="{FF2B5EF4-FFF2-40B4-BE49-F238E27FC236}">
                  <a16:creationId xmlns:a16="http://schemas.microsoft.com/office/drawing/2014/main" id="{B6C57A5B-0874-7FC0-A208-ECD08B54FA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1" y="3166"/>
              <a:ext cx="0" cy="36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003" name="Line 46">
              <a:extLst>
                <a:ext uri="{FF2B5EF4-FFF2-40B4-BE49-F238E27FC236}">
                  <a16:creationId xmlns:a16="http://schemas.microsoft.com/office/drawing/2014/main" id="{8A802970-7AFF-E03B-57DB-98288D60F0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9" y="3532"/>
              <a:ext cx="0" cy="22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004" name="Line 47">
              <a:extLst>
                <a:ext uri="{FF2B5EF4-FFF2-40B4-BE49-F238E27FC236}">
                  <a16:creationId xmlns:a16="http://schemas.microsoft.com/office/drawing/2014/main" id="{E9123982-0D22-6EAA-BB5C-462F073347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3532"/>
              <a:ext cx="0" cy="22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005" name="Line 48">
              <a:extLst>
                <a:ext uri="{FF2B5EF4-FFF2-40B4-BE49-F238E27FC236}">
                  <a16:creationId xmlns:a16="http://schemas.microsoft.com/office/drawing/2014/main" id="{49368B75-245A-8444-649D-42C4E734E2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11" y="3532"/>
              <a:ext cx="0" cy="22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Title 1">
            <a:extLst>
              <a:ext uri="{FF2B5EF4-FFF2-40B4-BE49-F238E27FC236}">
                <a16:creationId xmlns:a16="http://schemas.microsoft.com/office/drawing/2014/main" id="{1F161E96-0AE8-BB5B-7DF4-429B5D2B6C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457200"/>
            <a:ext cx="9374187" cy="8175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Times New Roman" panose="02020603050405020304" pitchFamily="18" charset="0"/>
              </a:rPr>
              <a:t>Comparative</a:t>
            </a:r>
            <a:r>
              <a:rPr lang="en-US" altLang="en-US">
                <a:solidFill>
                  <a:schemeClr val="bg2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>
                <a:cs typeface="Times New Roman" panose="02020603050405020304" pitchFamily="18" charset="0"/>
              </a:rPr>
              <a:t>scales</a:t>
            </a:r>
            <a:endParaRPr lang="en-I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B46E65-E788-C03B-1CC0-E43DD45EF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8" y="1782763"/>
            <a:ext cx="10736262" cy="4259262"/>
          </a:xfrm>
        </p:spPr>
        <p:txBody>
          <a:bodyPr/>
          <a:lstStyle/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r>
              <a:rPr lang="en-US" sz="2667" dirty="0">
                <a:cs typeface="Times New Roman" pitchFamily="18" charset="0"/>
              </a:rPr>
              <a:t>It involves the direct comparison of stimulus objects. Comparative scale data must be interpreted in relative terms and have only ordinal or rank order properties.  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IN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Title 1">
            <a:extLst>
              <a:ext uri="{FF2B5EF4-FFF2-40B4-BE49-F238E27FC236}">
                <a16:creationId xmlns:a16="http://schemas.microsoft.com/office/drawing/2014/main" id="{1158950C-0E0D-1EC1-FC31-1E2C57F202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157163"/>
            <a:ext cx="9374187" cy="852487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Paired Comparison Scaling</a:t>
            </a:r>
            <a:endParaRPr lang="en-IN" altLang="en-US"/>
          </a:p>
        </p:txBody>
      </p:sp>
      <p:grpSp>
        <p:nvGrpSpPr>
          <p:cNvPr id="5" name="Group 13">
            <a:extLst>
              <a:ext uri="{FF2B5EF4-FFF2-40B4-BE49-F238E27FC236}">
                <a16:creationId xmlns:a16="http://schemas.microsoft.com/office/drawing/2014/main" id="{2C3164D6-80D7-3900-5D18-DFAF7973B8C4}"/>
              </a:ext>
            </a:extLst>
          </p:cNvPr>
          <p:cNvGrpSpPr>
            <a:grpSpLocks/>
          </p:cNvGrpSpPr>
          <p:nvPr/>
        </p:nvGrpSpPr>
        <p:grpSpPr bwMode="auto">
          <a:xfrm>
            <a:off x="0" y="1009650"/>
            <a:ext cx="12192000" cy="7108825"/>
            <a:chOff x="192" y="864"/>
            <a:chExt cx="5476" cy="4243"/>
          </a:xfrm>
        </p:grpSpPr>
        <p:sp>
          <p:nvSpPr>
            <p:cNvPr id="172035" name="Text Box 12">
              <a:extLst>
                <a:ext uri="{FF2B5EF4-FFF2-40B4-BE49-F238E27FC236}">
                  <a16:creationId xmlns:a16="http://schemas.microsoft.com/office/drawing/2014/main" id="{DDE83C11-DD9D-6AC3-BE14-433C6CD9AA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864"/>
              <a:ext cx="5472" cy="4243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52DF1F1-7EDB-C312-734C-A04E35A5187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47" y="864"/>
              <a:ext cx="4968" cy="1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0651" tIns="59267" rIns="120651" bIns="59267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3200" b="1" dirty="0">
                  <a:solidFill>
                    <a:srgbClr val="800080"/>
                  </a:solidFill>
                </a:rPr>
                <a:t>Instructions:</a:t>
              </a:r>
              <a:r>
                <a:rPr lang="en-US" sz="32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2400" dirty="0">
                  <a:solidFill>
                    <a:schemeClr val="accent1">
                      <a:lumMod val="50000"/>
                    </a:schemeClr>
                  </a:solidFill>
                </a:rPr>
                <a:t>We are going to present you with ten pairs of shampoo brands. For each pair, please indicate which one of the two brands of shampoo you would prefer for personal use.                         </a:t>
              </a:r>
              <a:br>
                <a:rPr lang="en-US" sz="2400" dirty="0">
                  <a:solidFill>
                    <a:schemeClr val="accent1">
                      <a:lumMod val="50000"/>
                    </a:schemeClr>
                  </a:solidFill>
                </a:rPr>
              </a:br>
              <a:r>
                <a:rPr lang="en-US" sz="3200" b="1" dirty="0">
                  <a:solidFill>
                    <a:srgbClr val="800080"/>
                  </a:solidFill>
                </a:rPr>
                <a:t>Recording Form</a:t>
              </a:r>
              <a:r>
                <a:rPr lang="en-US" sz="3200" dirty="0">
                  <a:solidFill>
                    <a:srgbClr val="800080"/>
                  </a:solidFill>
                </a:rPr>
                <a:t>: </a:t>
              </a:r>
            </a:p>
          </p:txBody>
        </p:sp>
        <p:graphicFrame>
          <p:nvGraphicFramePr>
            <p:cNvPr id="172037" name="Object 7">
              <a:hlinkClick r:id="" action="ppaction://ole?verb=0"/>
              <a:extLst>
                <a:ext uri="{FF2B5EF4-FFF2-40B4-BE49-F238E27FC236}">
                  <a16:creationId xmlns:a16="http://schemas.microsoft.com/office/drawing/2014/main" id="{76F12FC8-5F3A-8C80-8280-6EAF60B6CCC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96" y="1563"/>
            <a:ext cx="4584" cy="18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2" imgW="8216900" imgH="3238500" progId="Word.Document.8">
                    <p:embed/>
                  </p:oleObj>
                </mc:Choice>
                <mc:Fallback>
                  <p:oleObj name="Document" r:id="rId2" imgW="8216900" imgH="3238500" progId="Word.Document.8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96" y="1563"/>
                          <a:ext cx="4584" cy="18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D98BAC6-1C3E-2BA2-13BB-C9098902A49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28" y="3318"/>
              <a:ext cx="5140" cy="95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0651" tIns="59267" rIns="120651" bIns="59267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b="1" baseline="30000" dirty="0">
                  <a:solidFill>
                    <a:schemeClr val="accent1">
                      <a:lumMod val="50000"/>
                    </a:schemeClr>
                  </a:solidFill>
                </a:rPr>
                <a:t>a</a:t>
              </a:r>
              <a:r>
                <a:rPr lang="en-US" sz="2400" dirty="0">
                  <a:solidFill>
                    <a:schemeClr val="accent1">
                      <a:lumMod val="50000"/>
                    </a:schemeClr>
                  </a:solidFill>
                </a:rPr>
                <a:t>A 1 in a particular box means that the brand in that column was preferred over the brand in the corresponding row. A 0 means that the row brand was preferred over the column brand. </a:t>
              </a:r>
              <a:r>
                <a:rPr lang="en-US" sz="2400" b="1" baseline="30000" dirty="0">
                  <a:solidFill>
                    <a:schemeClr val="accent1">
                      <a:lumMod val="50000"/>
                    </a:schemeClr>
                  </a:solidFill>
                </a:rPr>
                <a:t>b</a:t>
              </a:r>
              <a:r>
                <a:rPr lang="en-US" sz="2400" dirty="0">
                  <a:solidFill>
                    <a:schemeClr val="accent1">
                      <a:lumMod val="50000"/>
                    </a:schemeClr>
                  </a:solidFill>
                </a:rPr>
                <a:t>The number of times a brand was preferred is obtained by summing the 1s in each column.       </a:t>
              </a:r>
            </a:p>
          </p:txBody>
        </p:sp>
        <p:pic>
          <p:nvPicPr>
            <p:cNvPr id="172039" name="Picture 9">
              <a:extLst>
                <a:ext uri="{FF2B5EF4-FFF2-40B4-BE49-F238E27FC236}">
                  <a16:creationId xmlns:a16="http://schemas.microsoft.com/office/drawing/2014/main" id="{54E60A8E-4F78-B676-3966-D1CEF3437F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" y="1941"/>
              <a:ext cx="514" cy="1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Title 1">
            <a:extLst>
              <a:ext uri="{FF2B5EF4-FFF2-40B4-BE49-F238E27FC236}">
                <a16:creationId xmlns:a16="http://schemas.microsoft.com/office/drawing/2014/main" id="{EDC488ED-6800-9FA8-C693-9F56C57E26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366713"/>
            <a:ext cx="9374187" cy="839787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Rank Order Scaling</a:t>
            </a:r>
            <a:endParaRPr lang="en-IN" altLang="en-US"/>
          </a:p>
        </p:txBody>
      </p:sp>
      <p:grpSp>
        <p:nvGrpSpPr>
          <p:cNvPr id="4" name="Group 15">
            <a:extLst>
              <a:ext uri="{FF2B5EF4-FFF2-40B4-BE49-F238E27FC236}">
                <a16:creationId xmlns:a16="http://schemas.microsoft.com/office/drawing/2014/main" id="{8A1F6947-5E2C-9913-9057-E3012E03F4C0}"/>
              </a:ext>
            </a:extLst>
          </p:cNvPr>
          <p:cNvGrpSpPr>
            <a:grpSpLocks/>
          </p:cNvGrpSpPr>
          <p:nvPr/>
        </p:nvGrpSpPr>
        <p:grpSpPr bwMode="auto">
          <a:xfrm>
            <a:off x="868363" y="1666875"/>
            <a:ext cx="10452100" cy="5064125"/>
            <a:chOff x="563" y="1677"/>
            <a:chExt cx="4938" cy="2421"/>
          </a:xfrm>
        </p:grpSpPr>
        <p:pic>
          <p:nvPicPr>
            <p:cNvPr id="173059" name="Picture 8">
              <a:extLst>
                <a:ext uri="{FF2B5EF4-FFF2-40B4-BE49-F238E27FC236}">
                  <a16:creationId xmlns:a16="http://schemas.microsoft.com/office/drawing/2014/main" id="{D5149D1A-688C-2A5F-39C8-F9D2F379DE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8" y="2181"/>
              <a:ext cx="2373" cy="1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3060" name="Group 14">
              <a:extLst>
                <a:ext uri="{FF2B5EF4-FFF2-40B4-BE49-F238E27FC236}">
                  <a16:creationId xmlns:a16="http://schemas.microsoft.com/office/drawing/2014/main" id="{68C200AB-C146-3621-E606-BAE32A618F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3" y="1677"/>
              <a:ext cx="3499" cy="2421"/>
              <a:chOff x="563" y="1677"/>
              <a:chExt cx="3499" cy="2421"/>
            </a:xfrm>
          </p:grpSpPr>
          <p:sp>
            <p:nvSpPr>
              <p:cNvPr id="7" name="Rectangle 5">
                <a:extLst>
                  <a:ext uri="{FF2B5EF4-FFF2-40B4-BE49-F238E27FC236}">
                    <a16:creationId xmlns:a16="http://schemas.microsoft.com/office/drawing/2014/main" id="{7CFD7049-4453-E7A5-915F-F4F0819520E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63" y="1677"/>
                <a:ext cx="3499" cy="12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120651" tIns="59267" rIns="120651" bIns="59267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50000"/>
                  </a:spcBef>
                  <a:defRPr/>
                </a:pPr>
                <a:r>
                  <a:rPr lang="en-US" altLang="en-US" sz="2133" b="1" dirty="0">
                    <a:solidFill>
                      <a:srgbClr val="CC0000"/>
                    </a:solidFill>
                  </a:rPr>
                  <a:t>     </a:t>
                </a:r>
                <a:r>
                  <a:rPr lang="en-US" altLang="en-US" sz="2133" b="1" u="sng" dirty="0">
                    <a:solidFill>
                      <a:srgbClr val="CC0000"/>
                    </a:solidFill>
                  </a:rPr>
                  <a:t>Brand	</a:t>
                </a:r>
                <a:r>
                  <a:rPr lang="en-US" altLang="en-US" sz="2133" b="1" dirty="0">
                    <a:solidFill>
                      <a:srgbClr val="CC0000"/>
                    </a:solidFill>
                  </a:rPr>
                  <a:t> 	</a:t>
                </a:r>
                <a:r>
                  <a:rPr lang="en-US" altLang="en-US" sz="2133" b="1" u="sng" dirty="0">
                    <a:solidFill>
                      <a:srgbClr val="CC0000"/>
                    </a:solidFill>
                  </a:rPr>
                  <a:t>Rank Order</a:t>
                </a:r>
              </a:p>
              <a:p>
                <a:pPr>
                  <a:lnSpc>
                    <a:spcPct val="90000"/>
                  </a:lnSpc>
                  <a:spcBef>
                    <a:spcPct val="50000"/>
                  </a:spcBef>
                  <a:defRPr/>
                </a:pPr>
                <a:r>
                  <a:rPr lang="en-US" altLang="en-US" sz="2133" b="1" dirty="0">
                    <a:solidFill>
                      <a:srgbClr val="CC0000"/>
                    </a:solidFill>
                  </a:rPr>
                  <a:t>1.   Crest	  	_________	             </a:t>
                </a:r>
              </a:p>
              <a:p>
                <a:pPr>
                  <a:lnSpc>
                    <a:spcPct val="90000"/>
                  </a:lnSpc>
                  <a:spcBef>
                    <a:spcPct val="50000"/>
                  </a:spcBef>
                  <a:defRPr/>
                </a:pPr>
                <a:r>
                  <a:rPr lang="en-US" altLang="en-US" sz="2133" b="1" dirty="0">
                    <a:solidFill>
                      <a:srgbClr val="CC0000"/>
                    </a:solidFill>
                  </a:rPr>
                  <a:t>2.   Colgate         	_________		 </a:t>
                </a:r>
              </a:p>
              <a:p>
                <a:pPr>
                  <a:lnSpc>
                    <a:spcPct val="90000"/>
                  </a:lnSpc>
                  <a:spcBef>
                    <a:spcPct val="50000"/>
                  </a:spcBef>
                  <a:defRPr/>
                </a:pPr>
                <a:r>
                  <a:rPr lang="en-US" altLang="en-US" sz="2133" b="1" dirty="0">
                    <a:solidFill>
                      <a:srgbClr val="CC0000"/>
                    </a:solidFill>
                  </a:rPr>
                  <a:t>3.   Aim              	_________		 </a:t>
                </a:r>
              </a:p>
              <a:p>
                <a:pPr>
                  <a:lnSpc>
                    <a:spcPct val="90000"/>
                  </a:lnSpc>
                  <a:spcBef>
                    <a:spcPct val="50000"/>
                  </a:spcBef>
                  <a:defRPr/>
                </a:pPr>
                <a:r>
                  <a:rPr lang="en-US" altLang="en-US" sz="2133" b="1" dirty="0">
                    <a:solidFill>
                      <a:srgbClr val="CC0000"/>
                    </a:solidFill>
                  </a:rPr>
                  <a:t>4.   </a:t>
                </a:r>
                <a:r>
                  <a:rPr lang="en-US" altLang="en-US" sz="2133" b="1" dirty="0" err="1">
                    <a:solidFill>
                      <a:srgbClr val="CC0000"/>
                    </a:solidFill>
                  </a:rPr>
                  <a:t>Gleem</a:t>
                </a:r>
                <a:r>
                  <a:rPr lang="en-US" altLang="en-US" sz="2133" b="1" dirty="0">
                    <a:solidFill>
                      <a:srgbClr val="CC0000"/>
                    </a:solidFill>
                  </a:rPr>
                  <a:t>           	_________                   </a:t>
                </a:r>
              </a:p>
              <a:p>
                <a:pPr>
                  <a:lnSpc>
                    <a:spcPct val="90000"/>
                  </a:lnSpc>
                  <a:spcBef>
                    <a:spcPct val="50000"/>
                  </a:spcBef>
                  <a:defRPr/>
                </a:pPr>
                <a:r>
                  <a:rPr lang="en-US" altLang="en-US" sz="2133" b="1" dirty="0">
                    <a:solidFill>
                      <a:srgbClr val="CC0000"/>
                    </a:solidFill>
                  </a:rPr>
                  <a:t>5.   Sensodyne    	_________	</a:t>
                </a:r>
              </a:p>
            </p:txBody>
          </p:sp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6E0EE2AC-4812-F3E2-7CEC-2711D3222B8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63" y="3021"/>
                <a:ext cx="2463" cy="10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120651" tIns="59267" rIns="120651" bIns="59267">
                <a:spAutoFit/>
              </a:bodyPr>
              <a:lstStyle>
                <a:lvl1pPr marL="457200" indent="-4572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50000"/>
                  </a:spcBef>
                  <a:defRPr/>
                </a:pPr>
                <a:r>
                  <a:rPr lang="en-US" altLang="en-US" sz="2133" b="1">
                    <a:solidFill>
                      <a:srgbClr val="CC0000"/>
                    </a:solidFill>
                  </a:rPr>
                  <a:t>6.   Ultra Brite    	_________</a:t>
                </a:r>
              </a:p>
              <a:p>
                <a:pPr>
                  <a:lnSpc>
                    <a:spcPct val="90000"/>
                  </a:lnSpc>
                  <a:spcBef>
                    <a:spcPct val="50000"/>
                  </a:spcBef>
                  <a:defRPr/>
                </a:pPr>
                <a:r>
                  <a:rPr lang="en-US" altLang="en-US" sz="2133" b="1">
                    <a:solidFill>
                      <a:srgbClr val="CC0000"/>
                    </a:solidFill>
                  </a:rPr>
                  <a:t>7.   Close Up      	_________</a:t>
                </a:r>
              </a:p>
              <a:p>
                <a:pPr>
                  <a:lnSpc>
                    <a:spcPct val="90000"/>
                  </a:lnSpc>
                  <a:spcBef>
                    <a:spcPct val="50000"/>
                  </a:spcBef>
                  <a:defRPr/>
                </a:pPr>
                <a:r>
                  <a:rPr lang="en-US" altLang="en-US" sz="2133" b="1">
                    <a:solidFill>
                      <a:srgbClr val="CC0000"/>
                    </a:solidFill>
                  </a:rPr>
                  <a:t>8.   Pepsodent     	_________ </a:t>
                </a:r>
              </a:p>
              <a:p>
                <a:pPr>
                  <a:lnSpc>
                    <a:spcPct val="90000"/>
                  </a:lnSpc>
                  <a:spcBef>
                    <a:spcPct val="50000"/>
                  </a:spcBef>
                  <a:defRPr/>
                </a:pPr>
                <a:r>
                  <a:rPr lang="en-US" altLang="en-US" sz="2133" b="1">
                    <a:solidFill>
                      <a:srgbClr val="CC0000"/>
                    </a:solidFill>
                  </a:rPr>
                  <a:t>9.   Plus White    	_________      </a:t>
                </a:r>
              </a:p>
              <a:p>
                <a:pPr>
                  <a:lnSpc>
                    <a:spcPct val="90000"/>
                  </a:lnSpc>
                  <a:spcBef>
                    <a:spcPct val="50000"/>
                  </a:spcBef>
                  <a:defRPr/>
                </a:pPr>
                <a:r>
                  <a:rPr lang="en-US" altLang="en-US" sz="2133" b="1">
                    <a:solidFill>
                      <a:srgbClr val="CC0000"/>
                    </a:solidFill>
                  </a:rPr>
                  <a:t>10. Stripe            	_________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Title 1">
            <a:extLst>
              <a:ext uri="{FF2B5EF4-FFF2-40B4-BE49-F238E27FC236}">
                <a16:creationId xmlns:a16="http://schemas.microsoft.com/office/drawing/2014/main" id="{841FB923-695B-7B22-33A9-3D79248E49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-141288"/>
            <a:ext cx="9374187" cy="971551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Constant Sum Scaling</a:t>
            </a:r>
            <a:endParaRPr lang="en-IN" altLang="en-US"/>
          </a:p>
        </p:txBody>
      </p:sp>
      <p:sp>
        <p:nvSpPr>
          <p:cNvPr id="174082" name="Text Placeholder 3">
            <a:extLst>
              <a:ext uri="{FF2B5EF4-FFF2-40B4-BE49-F238E27FC236}">
                <a16:creationId xmlns:a16="http://schemas.microsoft.com/office/drawing/2014/main" id="{12B1D2B5-65B7-AC0E-EE5B-4436445CC3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8313" y="2652713"/>
            <a:ext cx="9374187" cy="3389312"/>
          </a:xfrm>
        </p:spPr>
        <p:txBody>
          <a:bodyPr/>
          <a:lstStyle/>
          <a:p>
            <a:pPr marL="608013" indent="-414338" eaLnBrk="1" hangingPunct="1">
              <a:spcBef>
                <a:spcPct val="0"/>
              </a:spcBef>
              <a:spcAft>
                <a:spcPct val="0"/>
              </a:spcAft>
            </a:pPr>
            <a:endParaRPr lang="en-IN" altLang="en-US"/>
          </a:p>
        </p:txBody>
      </p:sp>
      <p:grpSp>
        <p:nvGrpSpPr>
          <p:cNvPr id="174083" name="Group 72">
            <a:extLst>
              <a:ext uri="{FF2B5EF4-FFF2-40B4-BE49-F238E27FC236}">
                <a16:creationId xmlns:a16="http://schemas.microsoft.com/office/drawing/2014/main" id="{46C42D3C-3EEC-51CD-BAA3-EE68A389F89F}"/>
              </a:ext>
            </a:extLst>
          </p:cNvPr>
          <p:cNvGrpSpPr>
            <a:grpSpLocks/>
          </p:cNvGrpSpPr>
          <p:nvPr/>
        </p:nvGrpSpPr>
        <p:grpSpPr bwMode="auto">
          <a:xfrm>
            <a:off x="0" y="603250"/>
            <a:ext cx="12192000" cy="7108825"/>
            <a:chOff x="96" y="913"/>
            <a:chExt cx="5616" cy="3686"/>
          </a:xfrm>
        </p:grpSpPr>
        <p:sp>
          <p:nvSpPr>
            <p:cNvPr id="174084" name="Text Box 15">
              <a:extLst>
                <a:ext uri="{FF2B5EF4-FFF2-40B4-BE49-F238E27FC236}">
                  <a16:creationId xmlns:a16="http://schemas.microsoft.com/office/drawing/2014/main" id="{35C1C0F8-3468-DEC8-2254-776440B4E6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" y="913"/>
              <a:ext cx="5616" cy="3686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en-US" altLang="en-US" sz="2400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E0A9DBF3-58ED-63E8-EA1F-C3060B08D3F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29" y="950"/>
              <a:ext cx="5536" cy="3168"/>
            </a:xfrm>
            <a:prstGeom prst="rect">
              <a:avLst/>
            </a:prstGeom>
            <a:noFill/>
            <a:ln>
              <a:noFill/>
            </a:ln>
          </p:spPr>
          <p:txBody>
            <a:bodyPr lIns="120651" tIns="59267" rIns="120651" bIns="59267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3733" dirty="0">
                  <a:solidFill>
                    <a:srgbClr val="800080"/>
                  </a:solidFill>
                </a:rPr>
                <a:t>Average Responses of Three Segments </a:t>
              </a:r>
              <a:r>
                <a:rPr lang="en-US" altLang="en-US" sz="3200" dirty="0">
                  <a:solidFill>
                    <a:srgbClr val="800080"/>
                  </a:solidFill>
                </a:rPr>
                <a:t>                                                                               </a:t>
              </a:r>
            </a:p>
            <a:p>
              <a:pPr>
                <a:defRPr/>
              </a:pPr>
              <a:endParaRPr lang="en-US" altLang="en-US" sz="3200" dirty="0">
                <a:solidFill>
                  <a:srgbClr val="800080"/>
                </a:solidFill>
              </a:endParaRPr>
            </a:p>
            <a:p>
              <a:pPr>
                <a:defRPr/>
              </a:pPr>
              <a:r>
                <a:rPr lang="en-US" altLang="en-US" sz="3200" dirty="0">
                  <a:solidFill>
                    <a:srgbClr val="800080"/>
                  </a:solidFill>
                </a:rPr>
                <a:t>Attribute                 Segment I       Segment II     Segment III</a:t>
              </a:r>
            </a:p>
            <a:p>
              <a:pPr>
                <a:defRPr/>
              </a:pPr>
              <a:r>
                <a:rPr lang="en-US" altLang="en-US" sz="3200" dirty="0">
                  <a:solidFill>
                    <a:srgbClr val="CC0000"/>
                  </a:solidFill>
                </a:rPr>
                <a:t>1. Mildness</a:t>
              </a:r>
            </a:p>
            <a:p>
              <a:pPr>
                <a:defRPr/>
              </a:pPr>
              <a:r>
                <a:rPr lang="en-US" altLang="en-US" sz="3200" dirty="0">
                  <a:solidFill>
                    <a:srgbClr val="CC0000"/>
                  </a:solidFill>
                </a:rPr>
                <a:t>2. Lather </a:t>
              </a:r>
            </a:p>
            <a:p>
              <a:pPr>
                <a:defRPr/>
              </a:pPr>
              <a:r>
                <a:rPr lang="en-US" altLang="en-US" sz="3200" dirty="0">
                  <a:solidFill>
                    <a:srgbClr val="CC0000"/>
                  </a:solidFill>
                </a:rPr>
                <a:t>3. Shrinkage                  </a:t>
              </a:r>
            </a:p>
            <a:p>
              <a:pPr>
                <a:defRPr/>
              </a:pPr>
              <a:r>
                <a:rPr lang="en-US" altLang="en-US" sz="3200" dirty="0">
                  <a:solidFill>
                    <a:srgbClr val="CC0000"/>
                  </a:solidFill>
                </a:rPr>
                <a:t>4. Price                          </a:t>
              </a:r>
            </a:p>
            <a:p>
              <a:pPr>
                <a:defRPr/>
              </a:pPr>
              <a:r>
                <a:rPr lang="en-US" altLang="en-US" sz="3200" dirty="0">
                  <a:solidFill>
                    <a:srgbClr val="CC0000"/>
                  </a:solidFill>
                </a:rPr>
                <a:t>5. Fragrance </a:t>
              </a:r>
            </a:p>
            <a:p>
              <a:pPr>
                <a:defRPr/>
              </a:pPr>
              <a:r>
                <a:rPr lang="en-US" altLang="en-US" sz="3200" dirty="0">
                  <a:solidFill>
                    <a:srgbClr val="CC0000"/>
                  </a:solidFill>
                </a:rPr>
                <a:t>6. Packaging         </a:t>
              </a:r>
            </a:p>
            <a:p>
              <a:pPr>
                <a:defRPr/>
              </a:pPr>
              <a:r>
                <a:rPr lang="en-US" altLang="en-US" sz="3200" dirty="0">
                  <a:solidFill>
                    <a:srgbClr val="CC0000"/>
                  </a:solidFill>
                </a:rPr>
                <a:t>7. Moisturizing </a:t>
              </a:r>
            </a:p>
            <a:p>
              <a:pPr>
                <a:defRPr/>
              </a:pPr>
              <a:r>
                <a:rPr lang="en-US" altLang="en-US" sz="3200" dirty="0">
                  <a:solidFill>
                    <a:srgbClr val="CC0000"/>
                  </a:solidFill>
                </a:rPr>
                <a:t>8. Cleaning Power</a:t>
              </a:r>
            </a:p>
            <a:p>
              <a:pPr>
                <a:defRPr/>
              </a:pPr>
              <a:r>
                <a:rPr lang="en-US" altLang="en-US" sz="3200" dirty="0">
                  <a:solidFill>
                    <a:srgbClr val="CC0000"/>
                  </a:solidFill>
                </a:rPr>
                <a:t> 		</a:t>
              </a:r>
            </a:p>
          </p:txBody>
        </p:sp>
        <p:sp>
          <p:nvSpPr>
            <p:cNvPr id="174086" name="Line 6">
              <a:extLst>
                <a:ext uri="{FF2B5EF4-FFF2-40B4-BE49-F238E27FC236}">
                  <a16:creationId xmlns:a16="http://schemas.microsoft.com/office/drawing/2014/main" id="{8332FAE9-CED6-57C2-3679-36ECE028C45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3" y="1510"/>
              <a:ext cx="537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087" name="Line 7">
              <a:extLst>
                <a:ext uri="{FF2B5EF4-FFF2-40B4-BE49-F238E27FC236}">
                  <a16:creationId xmlns:a16="http://schemas.microsoft.com/office/drawing/2014/main" id="{03D74C39-9A7E-B31F-752D-60CD92563E2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3" y="1757"/>
              <a:ext cx="537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74088" name="Picture 9">
              <a:extLst>
                <a:ext uri="{FF2B5EF4-FFF2-40B4-BE49-F238E27FC236}">
                  <a16:creationId xmlns:a16="http://schemas.microsoft.com/office/drawing/2014/main" id="{63AA73F0-5DA0-F34F-071A-BD7B042DB2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6" y="2743"/>
              <a:ext cx="998" cy="1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7B4EF588-C9B9-AA5F-1A14-298F785A4C89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313" y="3721"/>
              <a:ext cx="854" cy="26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2667" b="1" dirty="0">
                  <a:solidFill>
                    <a:srgbClr val="CC0000"/>
                  </a:solidFill>
                </a:rPr>
                <a:t>Sum</a:t>
              </a:r>
              <a:endParaRPr lang="en-US" altLang="en-US" sz="3200" b="1" dirty="0">
                <a:solidFill>
                  <a:srgbClr val="CC0000"/>
                </a:solidFill>
              </a:endParaRPr>
            </a:p>
          </p:txBody>
        </p:sp>
        <p:sp>
          <p:nvSpPr>
            <p:cNvPr id="12" name="Rectangle 16">
              <a:extLst>
                <a:ext uri="{FF2B5EF4-FFF2-40B4-BE49-F238E27FC236}">
                  <a16:creationId xmlns:a16="http://schemas.microsoft.com/office/drawing/2014/main" id="{3B2CB06E-2D07-0599-466E-C93AF4C809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7" y="1776"/>
              <a:ext cx="95" cy="2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8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13" name="Rectangle 17">
              <a:extLst>
                <a:ext uri="{FF2B5EF4-FFF2-40B4-BE49-F238E27FC236}">
                  <a16:creationId xmlns:a16="http://schemas.microsoft.com/office/drawing/2014/main" id="{C1D09EA3-4273-C1C7-7679-B9CD369BB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7" y="1776"/>
              <a:ext cx="54" cy="2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D75E75F4-0D3F-FEA7-E221-54F5C08EAF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2" y="1776"/>
              <a:ext cx="95" cy="2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2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4E99B6E2-CE6A-F595-2EE6-0D0AB0BD6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" y="1776"/>
              <a:ext cx="53" cy="2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16" name="Rectangle 20">
              <a:extLst>
                <a:ext uri="{FF2B5EF4-FFF2-40B4-BE49-F238E27FC236}">
                  <a16:creationId xmlns:a16="http://schemas.microsoft.com/office/drawing/2014/main" id="{94490534-5DE0-E540-A5DB-5D339237B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8" y="1776"/>
              <a:ext cx="95" cy="2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 dirty="0">
                  <a:solidFill>
                    <a:srgbClr val="CC0000"/>
                  </a:solidFill>
                </a:rPr>
                <a:t>4</a:t>
              </a:r>
              <a:endParaRPr lang="en-US" altLang="en-US" sz="2667" dirty="0">
                <a:solidFill>
                  <a:srgbClr val="CC0000"/>
                </a:solidFill>
              </a:endParaRPr>
            </a:p>
          </p:txBody>
        </p:sp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54EC312E-FEB5-9862-FB01-EA3779B0F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" y="1776"/>
              <a:ext cx="54" cy="2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18" name="Rectangle 22">
              <a:extLst>
                <a:ext uri="{FF2B5EF4-FFF2-40B4-BE49-F238E27FC236}">
                  <a16:creationId xmlns:a16="http://schemas.microsoft.com/office/drawing/2014/main" id="{BBA02AC8-0C7D-472E-4CD9-8CFE17FDB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2" y="2053"/>
              <a:ext cx="95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2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19" name="Rectangle 23">
              <a:extLst>
                <a:ext uri="{FF2B5EF4-FFF2-40B4-BE49-F238E27FC236}">
                  <a16:creationId xmlns:a16="http://schemas.microsoft.com/office/drawing/2014/main" id="{553003ED-C8A5-7494-A1DD-770309CC45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7" y="1989"/>
              <a:ext cx="54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20" name="Rectangle 24">
              <a:extLst>
                <a:ext uri="{FF2B5EF4-FFF2-40B4-BE49-F238E27FC236}">
                  <a16:creationId xmlns:a16="http://schemas.microsoft.com/office/drawing/2014/main" id="{70F386A3-6EB9-920B-5A48-AD10CBFBE1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053"/>
              <a:ext cx="95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4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21" name="Rectangle 25">
              <a:extLst>
                <a:ext uri="{FF2B5EF4-FFF2-40B4-BE49-F238E27FC236}">
                  <a16:creationId xmlns:a16="http://schemas.microsoft.com/office/drawing/2014/main" id="{8792BD06-02A7-3DDF-F0DC-5B527A83DE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" y="1989"/>
              <a:ext cx="53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22" name="Rectangle 26">
              <a:extLst>
                <a:ext uri="{FF2B5EF4-FFF2-40B4-BE49-F238E27FC236}">
                  <a16:creationId xmlns:a16="http://schemas.microsoft.com/office/drawing/2014/main" id="{3195CEF4-611C-EF12-F320-ACCBC5D3E6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9" y="2053"/>
              <a:ext cx="189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17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23" name="Rectangle 27">
              <a:extLst>
                <a:ext uri="{FF2B5EF4-FFF2-40B4-BE49-F238E27FC236}">
                  <a16:creationId xmlns:a16="http://schemas.microsoft.com/office/drawing/2014/main" id="{93380E6D-89D5-4880-944C-A45F9FE730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" y="1989"/>
              <a:ext cx="54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24" name="Rectangle 28">
              <a:extLst>
                <a:ext uri="{FF2B5EF4-FFF2-40B4-BE49-F238E27FC236}">
                  <a16:creationId xmlns:a16="http://schemas.microsoft.com/office/drawing/2014/main" id="{ED3FB027-A857-44B0-B03E-0884EA115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2" y="2299"/>
              <a:ext cx="95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3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25" name="Rectangle 29">
              <a:extLst>
                <a:ext uri="{FF2B5EF4-FFF2-40B4-BE49-F238E27FC236}">
                  <a16:creationId xmlns:a16="http://schemas.microsoft.com/office/drawing/2014/main" id="{3499658A-AA24-42AE-B825-A50B023E8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7" y="2203"/>
              <a:ext cx="54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26" name="Rectangle 30">
              <a:extLst>
                <a:ext uri="{FF2B5EF4-FFF2-40B4-BE49-F238E27FC236}">
                  <a16:creationId xmlns:a16="http://schemas.microsoft.com/office/drawing/2014/main" id="{A8285E63-632B-494C-7E64-FAAD57CCE2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299"/>
              <a:ext cx="95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9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27" name="Rectangle 31">
              <a:extLst>
                <a:ext uri="{FF2B5EF4-FFF2-40B4-BE49-F238E27FC236}">
                  <a16:creationId xmlns:a16="http://schemas.microsoft.com/office/drawing/2014/main" id="{F72CE003-EDE4-DDA0-8B51-5A3DAC5B6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" y="2203"/>
              <a:ext cx="53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28" name="Rectangle 32">
              <a:extLst>
                <a:ext uri="{FF2B5EF4-FFF2-40B4-BE49-F238E27FC236}">
                  <a16:creationId xmlns:a16="http://schemas.microsoft.com/office/drawing/2014/main" id="{7330A6A6-5913-C7A1-E3B7-F945CBBF5A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3" y="2349"/>
              <a:ext cx="95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7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29" name="Rectangle 33">
              <a:extLst>
                <a:ext uri="{FF2B5EF4-FFF2-40B4-BE49-F238E27FC236}">
                  <a16:creationId xmlns:a16="http://schemas.microsoft.com/office/drawing/2014/main" id="{CE643F34-7187-52DF-C325-157CE4ECA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" y="2203"/>
              <a:ext cx="54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30" name="Rectangle 34">
              <a:extLst>
                <a:ext uri="{FF2B5EF4-FFF2-40B4-BE49-F238E27FC236}">
                  <a16:creationId xmlns:a16="http://schemas.microsoft.com/office/drawing/2014/main" id="{F90DE390-C5A3-FDF0-F461-89E5A860D2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9" y="2546"/>
              <a:ext cx="189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53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31" name="Rectangle 35">
              <a:extLst>
                <a:ext uri="{FF2B5EF4-FFF2-40B4-BE49-F238E27FC236}">
                  <a16:creationId xmlns:a16="http://schemas.microsoft.com/office/drawing/2014/main" id="{991CB80D-6656-1604-9664-C31E01B50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7" y="2416"/>
              <a:ext cx="54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32" name="Rectangle 36">
              <a:extLst>
                <a:ext uri="{FF2B5EF4-FFF2-40B4-BE49-F238E27FC236}">
                  <a16:creationId xmlns:a16="http://schemas.microsoft.com/office/drawing/2014/main" id="{74498504-150A-72B1-B84F-4DFC4FBB9F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2" y="2546"/>
              <a:ext cx="189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17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33" name="Rectangle 37">
              <a:extLst>
                <a:ext uri="{FF2B5EF4-FFF2-40B4-BE49-F238E27FC236}">
                  <a16:creationId xmlns:a16="http://schemas.microsoft.com/office/drawing/2014/main" id="{B143B253-3C14-3B22-2B89-1975282F7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" y="2416"/>
              <a:ext cx="53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34" name="Rectangle 38">
              <a:extLst>
                <a:ext uri="{FF2B5EF4-FFF2-40B4-BE49-F238E27FC236}">
                  <a16:creationId xmlns:a16="http://schemas.microsoft.com/office/drawing/2014/main" id="{D5C9FABC-D0AF-AB54-8817-528F0E94A1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3" y="2546"/>
              <a:ext cx="95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9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35" name="Rectangle 39">
              <a:extLst>
                <a:ext uri="{FF2B5EF4-FFF2-40B4-BE49-F238E27FC236}">
                  <a16:creationId xmlns:a16="http://schemas.microsoft.com/office/drawing/2014/main" id="{6063D44B-7F02-3790-6267-41C2EA24DD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" y="2416"/>
              <a:ext cx="54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36" name="Rectangle 40">
              <a:extLst>
                <a:ext uri="{FF2B5EF4-FFF2-40B4-BE49-F238E27FC236}">
                  <a16:creationId xmlns:a16="http://schemas.microsoft.com/office/drawing/2014/main" id="{32B1C999-E956-AE76-CC26-C8B4BAC18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2" y="2743"/>
              <a:ext cx="95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9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37" name="Rectangle 41">
              <a:extLst>
                <a:ext uri="{FF2B5EF4-FFF2-40B4-BE49-F238E27FC236}">
                  <a16:creationId xmlns:a16="http://schemas.microsoft.com/office/drawing/2014/main" id="{9C7A5C87-3C46-50D3-CC0A-E86FF7A79C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7" y="2630"/>
              <a:ext cx="54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38" name="Rectangle 42">
              <a:extLst>
                <a:ext uri="{FF2B5EF4-FFF2-40B4-BE49-F238E27FC236}">
                  <a16:creationId xmlns:a16="http://schemas.microsoft.com/office/drawing/2014/main" id="{5AF5A923-A578-E068-E096-4E0DE0D0CF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743"/>
              <a:ext cx="95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0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39" name="Rectangle 43">
              <a:extLst>
                <a:ext uri="{FF2B5EF4-FFF2-40B4-BE49-F238E27FC236}">
                  <a16:creationId xmlns:a16="http://schemas.microsoft.com/office/drawing/2014/main" id="{F84CB205-4BCD-DF8E-F0E1-FEFBD8E59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" y="2630"/>
              <a:ext cx="53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 dirty="0">
                  <a:solidFill>
                    <a:srgbClr val="CC0000"/>
                  </a:solidFill>
                </a:rPr>
                <a:t> </a:t>
              </a:r>
              <a:endParaRPr lang="en-US" altLang="en-US" sz="2667" dirty="0">
                <a:solidFill>
                  <a:srgbClr val="CC0000"/>
                </a:solidFill>
              </a:endParaRPr>
            </a:p>
          </p:txBody>
        </p:sp>
        <p:sp>
          <p:nvSpPr>
            <p:cNvPr id="40" name="Rectangle 44">
              <a:extLst>
                <a:ext uri="{FF2B5EF4-FFF2-40B4-BE49-F238E27FC236}">
                  <a16:creationId xmlns:a16="http://schemas.microsoft.com/office/drawing/2014/main" id="{9F379121-B679-912D-D29B-9776050DFB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9" y="2792"/>
              <a:ext cx="189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19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41" name="Rectangle 45">
              <a:extLst>
                <a:ext uri="{FF2B5EF4-FFF2-40B4-BE49-F238E27FC236}">
                  <a16:creationId xmlns:a16="http://schemas.microsoft.com/office/drawing/2014/main" id="{10DF3817-B671-166F-6086-6CAE32A1C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" y="2630"/>
              <a:ext cx="54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42" name="Rectangle 46">
              <a:extLst>
                <a:ext uri="{FF2B5EF4-FFF2-40B4-BE49-F238E27FC236}">
                  <a16:creationId xmlns:a16="http://schemas.microsoft.com/office/drawing/2014/main" id="{6573AD24-129B-C13D-8D3A-023DBCEA9B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2" y="2990"/>
              <a:ext cx="95" cy="2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7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43" name="Rectangle 47">
              <a:extLst>
                <a:ext uri="{FF2B5EF4-FFF2-40B4-BE49-F238E27FC236}">
                  <a16:creationId xmlns:a16="http://schemas.microsoft.com/office/drawing/2014/main" id="{7665C77D-C790-CD54-AD78-6355955E9F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7" y="2843"/>
              <a:ext cx="54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44" name="Rectangle 48">
              <a:extLst>
                <a:ext uri="{FF2B5EF4-FFF2-40B4-BE49-F238E27FC236}">
                  <a16:creationId xmlns:a16="http://schemas.microsoft.com/office/drawing/2014/main" id="{4DF043BA-E139-6A08-5074-71E189809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990"/>
              <a:ext cx="95" cy="2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5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45" name="Rectangle 49">
              <a:extLst>
                <a:ext uri="{FF2B5EF4-FFF2-40B4-BE49-F238E27FC236}">
                  <a16:creationId xmlns:a16="http://schemas.microsoft.com/office/drawing/2014/main" id="{F9C899F8-01AC-AB29-FD50-0509F230D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" y="2843"/>
              <a:ext cx="53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46" name="Rectangle 50">
              <a:extLst>
                <a:ext uri="{FF2B5EF4-FFF2-40B4-BE49-F238E27FC236}">
                  <a16:creationId xmlns:a16="http://schemas.microsoft.com/office/drawing/2014/main" id="{537827EF-6353-C272-541D-AF193E9D3B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3" y="3039"/>
              <a:ext cx="95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9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47" name="Rectangle 51">
              <a:extLst>
                <a:ext uri="{FF2B5EF4-FFF2-40B4-BE49-F238E27FC236}">
                  <a16:creationId xmlns:a16="http://schemas.microsoft.com/office/drawing/2014/main" id="{A605BE1D-D073-1A5B-8F70-A9752182D9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" y="2843"/>
              <a:ext cx="54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48" name="Rectangle 52">
              <a:extLst>
                <a:ext uri="{FF2B5EF4-FFF2-40B4-BE49-F238E27FC236}">
                  <a16:creationId xmlns:a16="http://schemas.microsoft.com/office/drawing/2014/main" id="{05667647-16BD-33B2-017F-A3E795ABC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2" y="3236"/>
              <a:ext cx="95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5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49" name="Rectangle 53">
              <a:extLst>
                <a:ext uri="{FF2B5EF4-FFF2-40B4-BE49-F238E27FC236}">
                  <a16:creationId xmlns:a16="http://schemas.microsoft.com/office/drawing/2014/main" id="{F09FCC4A-32D8-796F-D18C-89BEBA8882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7" y="3057"/>
              <a:ext cx="54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50" name="Rectangle 54">
              <a:extLst>
                <a:ext uri="{FF2B5EF4-FFF2-40B4-BE49-F238E27FC236}">
                  <a16:creationId xmlns:a16="http://schemas.microsoft.com/office/drawing/2014/main" id="{B29B8665-6F95-692B-34C7-EDD1A80518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236"/>
              <a:ext cx="95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3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51" name="Rectangle 55">
              <a:extLst>
                <a:ext uri="{FF2B5EF4-FFF2-40B4-BE49-F238E27FC236}">
                  <a16:creationId xmlns:a16="http://schemas.microsoft.com/office/drawing/2014/main" id="{E658F9D3-16CF-4CA2-4793-AB85B6088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" y="3057"/>
              <a:ext cx="53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52" name="Rectangle 56">
              <a:extLst>
                <a:ext uri="{FF2B5EF4-FFF2-40B4-BE49-F238E27FC236}">
                  <a16:creationId xmlns:a16="http://schemas.microsoft.com/office/drawing/2014/main" id="{D693E7C8-F5F8-123C-5B4B-19B8D616B6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9" y="3236"/>
              <a:ext cx="189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 dirty="0">
                  <a:solidFill>
                    <a:srgbClr val="CC0000"/>
                  </a:solidFill>
                </a:rPr>
                <a:t>20</a:t>
              </a:r>
              <a:endParaRPr lang="en-US" altLang="en-US" sz="2667" dirty="0">
                <a:solidFill>
                  <a:srgbClr val="CC0000"/>
                </a:solidFill>
              </a:endParaRPr>
            </a:p>
          </p:txBody>
        </p:sp>
        <p:sp>
          <p:nvSpPr>
            <p:cNvPr id="53" name="Rectangle 57">
              <a:extLst>
                <a:ext uri="{FF2B5EF4-FFF2-40B4-BE49-F238E27FC236}">
                  <a16:creationId xmlns:a16="http://schemas.microsoft.com/office/drawing/2014/main" id="{8E632128-CC13-C3D3-FD4D-CBF72FF36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" y="3057"/>
              <a:ext cx="54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54" name="Rectangle 58">
              <a:extLst>
                <a:ext uri="{FF2B5EF4-FFF2-40B4-BE49-F238E27FC236}">
                  <a16:creationId xmlns:a16="http://schemas.microsoft.com/office/drawing/2014/main" id="{50978AF4-B22C-CF9B-5A76-FEB0F364F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9" y="3434"/>
              <a:ext cx="189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13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55" name="Rectangle 59">
              <a:extLst>
                <a:ext uri="{FF2B5EF4-FFF2-40B4-BE49-F238E27FC236}">
                  <a16:creationId xmlns:a16="http://schemas.microsoft.com/office/drawing/2014/main" id="{DF7A621B-F5FB-318A-F8A4-89F3FF57E8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7" y="3270"/>
              <a:ext cx="54" cy="2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56" name="Rectangle 60">
              <a:extLst>
                <a:ext uri="{FF2B5EF4-FFF2-40B4-BE49-F238E27FC236}">
                  <a16:creationId xmlns:a16="http://schemas.microsoft.com/office/drawing/2014/main" id="{FA5E6EC0-160D-7FD9-6B8E-62B7D5E19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2" y="3434"/>
              <a:ext cx="189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60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57" name="Rectangle 61">
              <a:extLst>
                <a:ext uri="{FF2B5EF4-FFF2-40B4-BE49-F238E27FC236}">
                  <a16:creationId xmlns:a16="http://schemas.microsoft.com/office/drawing/2014/main" id="{8B71FD00-D7CD-00F2-FF22-563F87F28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" y="3270"/>
              <a:ext cx="53" cy="2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58" name="Rectangle 62">
              <a:extLst>
                <a:ext uri="{FF2B5EF4-FFF2-40B4-BE49-F238E27FC236}">
                  <a16:creationId xmlns:a16="http://schemas.microsoft.com/office/drawing/2014/main" id="{D02E9272-D74C-96F4-0C03-38EB11CA5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9" y="3434"/>
              <a:ext cx="189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15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59" name="Rectangle 63">
              <a:extLst>
                <a:ext uri="{FF2B5EF4-FFF2-40B4-BE49-F238E27FC236}">
                  <a16:creationId xmlns:a16="http://schemas.microsoft.com/office/drawing/2014/main" id="{9077D4DA-11E3-64DD-6989-ED6DE28A46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" y="3270"/>
              <a:ext cx="54" cy="2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60" name="Rectangle 64">
              <a:extLst>
                <a:ext uri="{FF2B5EF4-FFF2-40B4-BE49-F238E27FC236}">
                  <a16:creationId xmlns:a16="http://schemas.microsoft.com/office/drawing/2014/main" id="{0AC06AD4-9EFD-AF49-4BC3-58FD5D0AD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3706"/>
              <a:ext cx="284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 dirty="0">
                  <a:solidFill>
                    <a:srgbClr val="CC0000"/>
                  </a:solidFill>
                </a:rPr>
                <a:t>100</a:t>
              </a:r>
              <a:endParaRPr lang="en-US" altLang="en-US" sz="2667" dirty="0">
                <a:solidFill>
                  <a:srgbClr val="CC0000"/>
                </a:solidFill>
              </a:endParaRPr>
            </a:p>
          </p:txBody>
        </p:sp>
        <p:sp>
          <p:nvSpPr>
            <p:cNvPr id="61" name="Rectangle 65">
              <a:extLst>
                <a:ext uri="{FF2B5EF4-FFF2-40B4-BE49-F238E27FC236}">
                  <a16:creationId xmlns:a16="http://schemas.microsoft.com/office/drawing/2014/main" id="{2F514936-3BBF-93F0-45D8-370A5A5F6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7" y="3484"/>
              <a:ext cx="54" cy="2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62" name="Rectangle 66">
              <a:extLst>
                <a:ext uri="{FF2B5EF4-FFF2-40B4-BE49-F238E27FC236}">
                  <a16:creationId xmlns:a16="http://schemas.microsoft.com/office/drawing/2014/main" id="{7A592EA8-AD7E-48D6-F46A-4666F2140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1" y="3706"/>
              <a:ext cx="284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 dirty="0">
                  <a:solidFill>
                    <a:srgbClr val="CC0000"/>
                  </a:solidFill>
                </a:rPr>
                <a:t>100</a:t>
              </a:r>
              <a:endParaRPr lang="en-US" altLang="en-US" sz="2667" dirty="0">
                <a:solidFill>
                  <a:srgbClr val="CC0000"/>
                </a:solidFill>
              </a:endParaRPr>
            </a:p>
          </p:txBody>
        </p:sp>
        <p:sp>
          <p:nvSpPr>
            <p:cNvPr id="63" name="Rectangle 67">
              <a:extLst>
                <a:ext uri="{FF2B5EF4-FFF2-40B4-BE49-F238E27FC236}">
                  <a16:creationId xmlns:a16="http://schemas.microsoft.com/office/drawing/2014/main" id="{24C6F8CD-44C6-7CCA-1373-69E614D853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" y="3484"/>
              <a:ext cx="53" cy="2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64" name="Rectangle 68">
              <a:extLst>
                <a:ext uri="{FF2B5EF4-FFF2-40B4-BE49-F238E27FC236}">
                  <a16:creationId xmlns:a16="http://schemas.microsoft.com/office/drawing/2014/main" id="{9EB31314-2D8B-FCF5-BBED-A5B5DF99B5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3773"/>
              <a:ext cx="284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 dirty="0">
                  <a:solidFill>
                    <a:srgbClr val="CC0000"/>
                  </a:solidFill>
                </a:rPr>
                <a:t>100</a:t>
              </a:r>
              <a:endParaRPr lang="en-US" altLang="en-US" sz="2667" dirty="0">
                <a:solidFill>
                  <a:srgbClr val="CC0000"/>
                </a:solidFill>
              </a:endParaRPr>
            </a:p>
          </p:txBody>
        </p:sp>
        <p:sp>
          <p:nvSpPr>
            <p:cNvPr id="65" name="Rectangle 69">
              <a:extLst>
                <a:ext uri="{FF2B5EF4-FFF2-40B4-BE49-F238E27FC236}">
                  <a16:creationId xmlns:a16="http://schemas.microsoft.com/office/drawing/2014/main" id="{90EC7E91-BEF2-E4E0-55E5-7C0FB24BD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" y="3484"/>
              <a:ext cx="54" cy="2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  <p:sp>
          <p:nvSpPr>
            <p:cNvPr id="66" name="Rectangle 70">
              <a:extLst>
                <a:ext uri="{FF2B5EF4-FFF2-40B4-BE49-F238E27FC236}">
                  <a16:creationId xmlns:a16="http://schemas.microsoft.com/office/drawing/2014/main" id="{F69B88CA-BDC2-0AD0-3715-B6A7168C42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0" y="3697"/>
              <a:ext cx="54" cy="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933">
                  <a:solidFill>
                    <a:srgbClr val="CC0000"/>
                  </a:solidFill>
                </a:rPr>
                <a:t> </a:t>
              </a:r>
              <a:endParaRPr lang="en-US" altLang="en-US" sz="2667">
                <a:solidFill>
                  <a:srgbClr val="CC0000"/>
                </a:solidFill>
              </a:endParaRPr>
            </a:p>
          </p:txBody>
        </p:sp>
      </p:grp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Title 1">
            <a:extLst>
              <a:ext uri="{FF2B5EF4-FFF2-40B4-BE49-F238E27FC236}">
                <a16:creationId xmlns:a16="http://schemas.microsoft.com/office/drawing/2014/main" id="{BA2BFE8D-1D88-E1DF-48F1-12DA50FD4D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184150"/>
            <a:ext cx="9374187" cy="903288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Q-Sort Scaling</a:t>
            </a:r>
            <a:endParaRPr lang="en-IN" altLang="en-US"/>
          </a:p>
        </p:txBody>
      </p:sp>
      <p:pic>
        <p:nvPicPr>
          <p:cNvPr id="175106" name="Picture 2" descr="https://www.researchgate.net/profile/Malgorzata_Blicharska/publication/278300633/figure/fig1/AS:391811903311874@1470426645151/Q-chart-with-an-example-of-a-Q-sort-from-perspective-1-sort-10-where-all-the_W640.jpg">
            <a:extLst>
              <a:ext uri="{FF2B5EF4-FFF2-40B4-BE49-F238E27FC236}">
                <a16:creationId xmlns:a16="http://schemas.microsoft.com/office/drawing/2014/main" id="{697E4A28-3481-9721-5918-4128A45E8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1231900"/>
            <a:ext cx="11785600" cy="550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0D865-E4E6-A268-641C-4F015F38B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313" y="184150"/>
            <a:ext cx="9863137" cy="1558925"/>
          </a:xfrm>
        </p:spPr>
        <p:txBody>
          <a:bodyPr>
            <a:normAutofit fontScale="90000"/>
          </a:bodyPr>
          <a:lstStyle/>
          <a:p>
            <a:pPr marL="457189" indent="-457189" eaLnBrk="1" hangingPunct="1">
              <a:spcBef>
                <a:spcPct val="80000"/>
              </a:spcBef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Non-comparative Scaling Techniques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110429-ABEE-F4A9-3F4D-EA27E3EC9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520825"/>
            <a:ext cx="9374187" cy="4521200"/>
          </a:xfrm>
        </p:spPr>
        <p:txBody>
          <a:bodyPr/>
          <a:lstStyle/>
          <a:p>
            <a:pPr marL="194729" indent="0" eaLnBrk="1" hangingPunct="1">
              <a:spcBef>
                <a:spcPct val="100000"/>
              </a:spcBef>
              <a:buClr>
                <a:srgbClr val="CC0000"/>
              </a:buClr>
              <a:buFont typeface="Arial" panose="020B0604020202020204" pitchFamily="34" charset="0"/>
              <a:buNone/>
              <a:defRPr/>
            </a:pPr>
            <a:r>
              <a:rPr lang="en-US" sz="2667" dirty="0">
                <a:cs typeface="Times New Roman" pitchFamily="18" charset="0"/>
              </a:rPr>
              <a:t>Respondents evaluate only one object at a time, and for this reason </a:t>
            </a:r>
            <a:r>
              <a:rPr lang="en-US" sz="2667" b="1" dirty="0">
                <a:solidFill>
                  <a:srgbClr val="800080"/>
                </a:solidFill>
                <a:cs typeface="Times New Roman" pitchFamily="18" charset="0"/>
              </a:rPr>
              <a:t>non-comparative scales </a:t>
            </a:r>
            <a:r>
              <a:rPr lang="en-US" sz="2667" dirty="0">
                <a:cs typeface="Times New Roman" pitchFamily="18" charset="0"/>
              </a:rPr>
              <a:t>are often referred to as monadic scales.  </a:t>
            </a:r>
          </a:p>
          <a:p>
            <a:pPr eaLnBrk="1" hangingPunct="1">
              <a:defRPr/>
            </a:pPr>
            <a:endParaRPr lang="en-IN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2D0E8-0469-D4A1-1D6C-C2E95B95F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313" y="131763"/>
            <a:ext cx="9374187" cy="7667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Continuous Rating Scale</a:t>
            </a:r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C42C9E-F127-7F83-3734-31154BF0B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898525"/>
            <a:ext cx="11942762" cy="577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 marL="457200" indent="-3111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395413" algn="l"/>
                <a:tab pos="2411413" algn="l"/>
                <a:tab pos="3427413" algn="l"/>
                <a:tab pos="4443413" algn="l"/>
                <a:tab pos="5586413" algn="l"/>
                <a:tab pos="6729413" algn="l"/>
                <a:tab pos="8126413" algn="l"/>
                <a:tab pos="9269413" algn="l"/>
                <a:tab pos="1053941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2984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395413" algn="l"/>
                <a:tab pos="2411413" algn="l"/>
                <a:tab pos="3427413" algn="l"/>
                <a:tab pos="4443413" algn="l"/>
                <a:tab pos="5586413" algn="l"/>
                <a:tab pos="6729413" algn="l"/>
                <a:tab pos="8126413" algn="l"/>
                <a:tab pos="9269413" algn="l"/>
                <a:tab pos="1053941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71600" indent="-2984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395413" algn="l"/>
                <a:tab pos="2411413" algn="l"/>
                <a:tab pos="3427413" algn="l"/>
                <a:tab pos="4443413" algn="l"/>
                <a:tab pos="5586413" algn="l"/>
                <a:tab pos="6729413" algn="l"/>
                <a:tab pos="8126413" algn="l"/>
                <a:tab pos="9269413" algn="l"/>
                <a:tab pos="1053941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828800" indent="-2984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395413" algn="l"/>
                <a:tab pos="2411413" algn="l"/>
                <a:tab pos="3427413" algn="l"/>
                <a:tab pos="4443413" algn="l"/>
                <a:tab pos="5586413" algn="l"/>
                <a:tab pos="6729413" algn="l"/>
                <a:tab pos="8126413" algn="l"/>
                <a:tab pos="9269413" algn="l"/>
                <a:tab pos="105394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286000" indent="-2984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395413" algn="l"/>
                <a:tab pos="2411413" algn="l"/>
                <a:tab pos="3427413" algn="l"/>
                <a:tab pos="4443413" algn="l"/>
                <a:tab pos="5586413" algn="l"/>
                <a:tab pos="6729413" algn="l"/>
                <a:tab pos="8126413" algn="l"/>
                <a:tab pos="9269413" algn="l"/>
                <a:tab pos="105394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743200" indent="-2984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395413" algn="l"/>
                <a:tab pos="2411413" algn="l"/>
                <a:tab pos="3427413" algn="l"/>
                <a:tab pos="4443413" algn="l"/>
                <a:tab pos="5586413" algn="l"/>
                <a:tab pos="6729413" algn="l"/>
                <a:tab pos="8126413" algn="l"/>
                <a:tab pos="9269413" algn="l"/>
                <a:tab pos="105394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00400" indent="-2984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395413" algn="l"/>
                <a:tab pos="2411413" algn="l"/>
                <a:tab pos="3427413" algn="l"/>
                <a:tab pos="4443413" algn="l"/>
                <a:tab pos="5586413" algn="l"/>
                <a:tab pos="6729413" algn="l"/>
                <a:tab pos="8126413" algn="l"/>
                <a:tab pos="9269413" algn="l"/>
                <a:tab pos="105394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57600" indent="-2984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395413" algn="l"/>
                <a:tab pos="2411413" algn="l"/>
                <a:tab pos="3427413" algn="l"/>
                <a:tab pos="4443413" algn="l"/>
                <a:tab pos="5586413" algn="l"/>
                <a:tab pos="6729413" algn="l"/>
                <a:tab pos="8126413" algn="l"/>
                <a:tab pos="9269413" algn="l"/>
                <a:tab pos="105394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114800" indent="-2984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395413" algn="l"/>
                <a:tab pos="2411413" algn="l"/>
                <a:tab pos="3427413" algn="l"/>
                <a:tab pos="4443413" algn="l"/>
                <a:tab pos="5586413" algn="l"/>
                <a:tab pos="6729413" algn="l"/>
                <a:tab pos="8126413" algn="l"/>
                <a:tab pos="9269413" algn="l"/>
                <a:tab pos="105394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44546A"/>
              </a:buClr>
              <a:buSzPts val="1300"/>
              <a:buFont typeface="Nunito" pitchFamily="2" charset="77"/>
              <a:buNone/>
            </a:pPr>
            <a:r>
              <a:rPr lang="en-US" altLang="en-US" sz="2400">
                <a:solidFill>
                  <a:srgbClr val="44546A"/>
                </a:solidFill>
                <a:latin typeface="Nunito" pitchFamily="2" charset="77"/>
                <a:ea typeface="Nunito" pitchFamily="2" charset="77"/>
                <a:cs typeface="Times New Roman" panose="02020603050405020304" pitchFamily="18" charset="0"/>
                <a:sym typeface="Nunito" pitchFamily="2" charset="77"/>
              </a:rPr>
              <a:t> </a:t>
            </a:r>
          </a:p>
          <a:p>
            <a:pPr algn="ctr">
              <a:spcBef>
                <a:spcPct val="0"/>
              </a:spcBef>
              <a:buClr>
                <a:srgbClr val="44546A"/>
              </a:buClr>
              <a:buSzPts val="1300"/>
              <a:buFont typeface="Nunito" pitchFamily="2" charset="77"/>
              <a:buNone/>
            </a:pPr>
            <a:r>
              <a:rPr lang="en-US" altLang="en-US" sz="2600" b="1">
                <a:latin typeface="Nunito" pitchFamily="2" charset="77"/>
                <a:ea typeface="Nunito" pitchFamily="2" charset="77"/>
                <a:cs typeface="Times New Roman" panose="02020603050405020304" pitchFamily="18" charset="0"/>
                <a:sym typeface="Nunito" pitchFamily="2" charset="77"/>
              </a:rPr>
              <a:t>How would you rate IIMV as a Business School?</a:t>
            </a:r>
          </a:p>
          <a:p>
            <a:pPr algn="ctr">
              <a:spcBef>
                <a:spcPct val="0"/>
              </a:spcBef>
              <a:buClr>
                <a:srgbClr val="44546A"/>
              </a:buClr>
              <a:buSzPts val="1300"/>
              <a:buFont typeface="Nunito" pitchFamily="2" charset="77"/>
              <a:buNone/>
            </a:pPr>
            <a:endParaRPr lang="en-US" altLang="en-US" sz="2600" b="1">
              <a:solidFill>
                <a:schemeClr val="bg2"/>
              </a:solidFill>
              <a:latin typeface="Nunito" pitchFamily="2" charset="77"/>
              <a:ea typeface="Nunito" pitchFamily="2" charset="77"/>
              <a:cs typeface="Times New Roman" panose="02020603050405020304" pitchFamily="18" charset="0"/>
              <a:sym typeface="Nunito" pitchFamily="2" charset="77"/>
            </a:endParaRPr>
          </a:p>
          <a:p>
            <a:pPr>
              <a:spcBef>
                <a:spcPct val="0"/>
              </a:spcBef>
              <a:buClr>
                <a:srgbClr val="44546A"/>
              </a:buClr>
              <a:buSzPts val="1300"/>
              <a:buFont typeface="Nunito" pitchFamily="2" charset="77"/>
              <a:buNone/>
            </a:pPr>
            <a:r>
              <a:rPr lang="en-US" altLang="en-US" sz="2100">
                <a:solidFill>
                  <a:srgbClr val="44546A"/>
                </a:solidFill>
                <a:latin typeface="Nunito" pitchFamily="2" charset="77"/>
                <a:ea typeface="Nunito" pitchFamily="2" charset="77"/>
                <a:cs typeface="Times New Roman" panose="02020603050405020304" pitchFamily="18" charset="0"/>
                <a:sym typeface="Nunito" pitchFamily="2" charset="77"/>
              </a:rPr>
              <a:t>Version 1</a:t>
            </a:r>
          </a:p>
          <a:p>
            <a:pPr>
              <a:spcBef>
                <a:spcPct val="0"/>
              </a:spcBef>
              <a:buClr>
                <a:srgbClr val="44546A"/>
              </a:buClr>
              <a:buSzPts val="1300"/>
              <a:buFont typeface="Nunito" pitchFamily="2" charset="77"/>
              <a:buNone/>
            </a:pPr>
            <a:r>
              <a:rPr lang="en-US" altLang="en-US" sz="2100">
                <a:solidFill>
                  <a:srgbClr val="44546A"/>
                </a:solidFill>
                <a:latin typeface="Nunito" pitchFamily="2" charset="77"/>
                <a:ea typeface="Nunito" pitchFamily="2" charset="77"/>
                <a:cs typeface="Times New Roman" panose="02020603050405020304" pitchFamily="18" charset="0"/>
                <a:sym typeface="Nunito" pitchFamily="2" charset="77"/>
              </a:rPr>
              <a:t>Probably the worst - - - - - - - - - - - - - - - - - - - - - I - - - - - - - - Probably the best</a:t>
            </a:r>
          </a:p>
          <a:p>
            <a:pPr>
              <a:spcBef>
                <a:spcPct val="0"/>
              </a:spcBef>
              <a:buClr>
                <a:srgbClr val="44546A"/>
              </a:buClr>
              <a:buSzPts val="1300"/>
              <a:buFont typeface="Nunito" pitchFamily="2" charset="77"/>
              <a:buNone/>
            </a:pPr>
            <a:endParaRPr lang="en-US" altLang="en-US" sz="2100">
              <a:solidFill>
                <a:srgbClr val="44546A"/>
              </a:solidFill>
              <a:latin typeface="Nunito" pitchFamily="2" charset="77"/>
              <a:ea typeface="Nunito" pitchFamily="2" charset="77"/>
              <a:cs typeface="Times New Roman" panose="02020603050405020304" pitchFamily="18" charset="0"/>
              <a:sym typeface="Nunito" pitchFamily="2" charset="77"/>
            </a:endParaRPr>
          </a:p>
          <a:p>
            <a:pPr>
              <a:spcBef>
                <a:spcPct val="0"/>
              </a:spcBef>
              <a:buClr>
                <a:srgbClr val="44546A"/>
              </a:buClr>
              <a:buSzPts val="1300"/>
              <a:buFont typeface="Nunito" pitchFamily="2" charset="77"/>
              <a:buNone/>
            </a:pPr>
            <a:r>
              <a:rPr lang="en-US" altLang="en-US" sz="2100">
                <a:solidFill>
                  <a:srgbClr val="44546A"/>
                </a:solidFill>
                <a:latin typeface="Nunito" pitchFamily="2" charset="77"/>
                <a:ea typeface="Nunito" pitchFamily="2" charset="77"/>
                <a:cs typeface="Times New Roman" panose="02020603050405020304" pitchFamily="18" charset="0"/>
                <a:sym typeface="Nunito" pitchFamily="2" charset="77"/>
              </a:rPr>
              <a:t> </a:t>
            </a:r>
          </a:p>
          <a:p>
            <a:pPr>
              <a:spcBef>
                <a:spcPct val="0"/>
              </a:spcBef>
              <a:buClr>
                <a:srgbClr val="44546A"/>
              </a:buClr>
              <a:buSzPts val="1300"/>
              <a:buFont typeface="Nunito" pitchFamily="2" charset="77"/>
              <a:buNone/>
            </a:pPr>
            <a:r>
              <a:rPr lang="en-US" altLang="en-US" sz="2100">
                <a:solidFill>
                  <a:srgbClr val="44546A"/>
                </a:solidFill>
                <a:latin typeface="Nunito" pitchFamily="2" charset="77"/>
                <a:ea typeface="Nunito" pitchFamily="2" charset="77"/>
                <a:cs typeface="Times New Roman" panose="02020603050405020304" pitchFamily="18" charset="0"/>
                <a:sym typeface="Nunito" pitchFamily="2" charset="77"/>
              </a:rPr>
              <a:t>Version 2</a:t>
            </a:r>
          </a:p>
          <a:p>
            <a:pPr>
              <a:spcBef>
                <a:spcPct val="0"/>
              </a:spcBef>
              <a:buClr>
                <a:srgbClr val="44546A"/>
              </a:buClr>
              <a:buSzPts val="1300"/>
              <a:buFont typeface="Nunito" pitchFamily="2" charset="77"/>
              <a:buNone/>
            </a:pPr>
            <a:r>
              <a:rPr lang="en-US" altLang="en-US" sz="2100">
                <a:solidFill>
                  <a:srgbClr val="44546A"/>
                </a:solidFill>
                <a:latin typeface="Nunito" pitchFamily="2" charset="77"/>
                <a:ea typeface="Nunito" pitchFamily="2" charset="77"/>
                <a:cs typeface="Times New Roman" panose="02020603050405020304" pitchFamily="18" charset="0"/>
                <a:sym typeface="Nunito" pitchFamily="2" charset="77"/>
              </a:rPr>
              <a:t>Probably the worst - - - - - - - - - - - - - - - - - - - - - I - - - - - - - -------------Probably the best</a:t>
            </a:r>
          </a:p>
          <a:p>
            <a:pPr>
              <a:spcBef>
                <a:spcPct val="0"/>
              </a:spcBef>
              <a:buClr>
                <a:srgbClr val="44546A"/>
              </a:buClr>
              <a:buSzPts val="1300"/>
              <a:buFont typeface="Nunito" pitchFamily="2" charset="77"/>
              <a:buNone/>
            </a:pPr>
            <a:r>
              <a:rPr lang="en-US" altLang="en-US" sz="2100">
                <a:solidFill>
                  <a:srgbClr val="44546A"/>
                </a:solidFill>
                <a:latin typeface="Nunito" pitchFamily="2" charset="77"/>
                <a:ea typeface="Nunito" pitchFamily="2" charset="77"/>
                <a:cs typeface="Times New Roman" panose="02020603050405020304" pitchFamily="18" charset="0"/>
                <a:sym typeface="Nunito" pitchFamily="2" charset="77"/>
              </a:rPr>
              <a:t>     0	10	20	30	40	50	60	70	80	90	100</a:t>
            </a:r>
          </a:p>
          <a:p>
            <a:pPr>
              <a:spcBef>
                <a:spcPct val="0"/>
              </a:spcBef>
              <a:buClr>
                <a:srgbClr val="44546A"/>
              </a:buClr>
              <a:buSzPts val="1300"/>
              <a:buFont typeface="Nunito" pitchFamily="2" charset="77"/>
              <a:buNone/>
            </a:pPr>
            <a:endParaRPr lang="en-US" altLang="en-US" sz="2100">
              <a:solidFill>
                <a:srgbClr val="44546A"/>
              </a:solidFill>
              <a:latin typeface="Nunito" pitchFamily="2" charset="77"/>
              <a:ea typeface="Nunito" pitchFamily="2" charset="77"/>
              <a:cs typeface="Times New Roman" panose="02020603050405020304" pitchFamily="18" charset="0"/>
              <a:sym typeface="Nunito" pitchFamily="2" charset="77"/>
            </a:endParaRPr>
          </a:p>
          <a:p>
            <a:pPr>
              <a:spcBef>
                <a:spcPct val="0"/>
              </a:spcBef>
              <a:buClr>
                <a:srgbClr val="44546A"/>
              </a:buClr>
              <a:buSzPts val="1300"/>
              <a:buFont typeface="Nunito" pitchFamily="2" charset="77"/>
              <a:buNone/>
            </a:pPr>
            <a:r>
              <a:rPr lang="en-US" altLang="en-US" sz="2100">
                <a:solidFill>
                  <a:srgbClr val="44546A"/>
                </a:solidFill>
                <a:latin typeface="Nunito" pitchFamily="2" charset="77"/>
                <a:ea typeface="Nunito" pitchFamily="2" charset="77"/>
                <a:cs typeface="Times New Roman" panose="02020603050405020304" pitchFamily="18" charset="0"/>
                <a:sym typeface="Nunito" pitchFamily="2" charset="77"/>
              </a:rPr>
              <a:t> </a:t>
            </a:r>
          </a:p>
          <a:p>
            <a:pPr>
              <a:spcBef>
                <a:spcPct val="0"/>
              </a:spcBef>
              <a:buClr>
                <a:srgbClr val="44546A"/>
              </a:buClr>
              <a:buSzPts val="1300"/>
              <a:buFont typeface="Nunito" pitchFamily="2" charset="77"/>
              <a:buNone/>
            </a:pPr>
            <a:r>
              <a:rPr lang="en-US" altLang="en-US" sz="2100">
                <a:solidFill>
                  <a:srgbClr val="44546A"/>
                </a:solidFill>
                <a:latin typeface="Nunito" pitchFamily="2" charset="77"/>
                <a:ea typeface="Nunito" pitchFamily="2" charset="77"/>
                <a:cs typeface="Times New Roman" panose="02020603050405020304" pitchFamily="18" charset="0"/>
                <a:sym typeface="Nunito" pitchFamily="2" charset="77"/>
              </a:rPr>
              <a:t>Version 3</a:t>
            </a:r>
          </a:p>
          <a:p>
            <a:pPr>
              <a:spcBef>
                <a:spcPct val="0"/>
              </a:spcBef>
              <a:buClr>
                <a:srgbClr val="44546A"/>
              </a:buClr>
              <a:buSzPts val="1300"/>
              <a:buFont typeface="Nunito" pitchFamily="2" charset="77"/>
              <a:buNone/>
            </a:pPr>
            <a:r>
              <a:rPr lang="en-US" altLang="en-US" sz="2100">
                <a:solidFill>
                  <a:srgbClr val="44546A"/>
                </a:solidFill>
                <a:latin typeface="Nunito" pitchFamily="2" charset="77"/>
                <a:ea typeface="Nunito" pitchFamily="2" charset="77"/>
                <a:cs typeface="Times New Roman" panose="02020603050405020304" pitchFamily="18" charset="0"/>
                <a:sym typeface="Nunito" pitchFamily="2" charset="77"/>
              </a:rPr>
              <a:t>			           Very bad             Neither good                  Very good</a:t>
            </a:r>
          </a:p>
          <a:p>
            <a:pPr>
              <a:spcBef>
                <a:spcPct val="0"/>
              </a:spcBef>
              <a:buClr>
                <a:srgbClr val="44546A"/>
              </a:buClr>
              <a:buSzPts val="1300"/>
              <a:buFont typeface="Nunito" pitchFamily="2" charset="77"/>
              <a:buNone/>
            </a:pPr>
            <a:r>
              <a:rPr lang="en-US" altLang="en-US" sz="2100">
                <a:solidFill>
                  <a:srgbClr val="44546A"/>
                </a:solidFill>
                <a:latin typeface="Nunito" pitchFamily="2" charset="77"/>
                <a:ea typeface="Nunito" pitchFamily="2" charset="77"/>
                <a:cs typeface="Times New Roman" panose="02020603050405020304" pitchFamily="18" charset="0"/>
                <a:sym typeface="Nunito" pitchFamily="2" charset="77"/>
              </a:rPr>
              <a:t>				                            nor bad</a:t>
            </a:r>
          </a:p>
          <a:p>
            <a:pPr>
              <a:spcBef>
                <a:spcPct val="0"/>
              </a:spcBef>
              <a:buClr>
                <a:srgbClr val="44546A"/>
              </a:buClr>
              <a:buSzPts val="1300"/>
              <a:buFont typeface="Nunito" pitchFamily="2" charset="77"/>
              <a:buNone/>
            </a:pPr>
            <a:r>
              <a:rPr lang="en-US" altLang="en-US" sz="2100">
                <a:solidFill>
                  <a:srgbClr val="44546A"/>
                </a:solidFill>
                <a:latin typeface="Nunito" pitchFamily="2" charset="77"/>
                <a:ea typeface="Nunito" pitchFamily="2" charset="77"/>
                <a:cs typeface="Times New Roman" panose="02020603050405020304" pitchFamily="18" charset="0"/>
                <a:sym typeface="Nunito" pitchFamily="2" charset="77"/>
              </a:rPr>
              <a:t>Probably the worst - - - - - - - - - - - - - - - - - - -  - - I - - - - - - --------------   Probably the best</a:t>
            </a:r>
          </a:p>
          <a:p>
            <a:pPr>
              <a:spcBef>
                <a:spcPct val="0"/>
              </a:spcBef>
              <a:buClr>
                <a:srgbClr val="44546A"/>
              </a:buClr>
              <a:buSzPts val="1300"/>
              <a:buFont typeface="Nunito" pitchFamily="2" charset="77"/>
              <a:buNone/>
            </a:pPr>
            <a:r>
              <a:rPr lang="en-US" altLang="en-US" sz="2100">
                <a:solidFill>
                  <a:srgbClr val="44546A"/>
                </a:solidFill>
                <a:latin typeface="Nunito" pitchFamily="2" charset="77"/>
                <a:ea typeface="Nunito" pitchFamily="2" charset="77"/>
                <a:cs typeface="Times New Roman" panose="02020603050405020304" pitchFamily="18" charset="0"/>
                <a:sym typeface="Nunito" pitchFamily="2" charset="77"/>
              </a:rPr>
              <a:t>0	10	20	30	40	50	60	70	80	90	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Title 1">
            <a:extLst>
              <a:ext uri="{FF2B5EF4-FFF2-40B4-BE49-F238E27FC236}">
                <a16:creationId xmlns:a16="http://schemas.microsoft.com/office/drawing/2014/main" id="{7A384232-DBAB-E253-54CB-537ABD2243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0"/>
            <a:ext cx="9374187" cy="9572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Likert Scale</a:t>
            </a:r>
            <a:endParaRPr lang="en-IN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5346BD-BF61-0428-B732-26BA6EC82B61}"/>
              </a:ext>
            </a:extLst>
          </p:cNvPr>
          <p:cNvSpPr txBox="1">
            <a:spLocks noChangeArrowheads="1"/>
          </p:cNvSpPr>
          <p:nvPr/>
        </p:nvSpPr>
        <p:spPr>
          <a:xfrm>
            <a:off x="658813" y="793750"/>
            <a:ext cx="11218862" cy="5341938"/>
          </a:xfrm>
          <a:prstGeom prst="rect">
            <a:avLst/>
          </a:prstGeom>
          <a:noFill/>
          <a:ln>
            <a:noFill/>
          </a:ln>
        </p:spPr>
        <p:txBody>
          <a:bodyPr spcFirstLastPara="1" lIns="121900" tIns="121900" rIns="121900" bIns="12190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sz="2133" dirty="0">
                <a:cs typeface="Times New Roman" pitchFamily="18" charset="0"/>
              </a:rPr>
              <a:t>The </a:t>
            </a:r>
            <a:r>
              <a:rPr lang="en-US" sz="2133" b="1" dirty="0">
                <a:solidFill>
                  <a:srgbClr val="800080"/>
                </a:solidFill>
                <a:cs typeface="Times New Roman" pitchFamily="18" charset="0"/>
              </a:rPr>
              <a:t>Likert scale</a:t>
            </a:r>
            <a:r>
              <a:rPr lang="en-US" sz="2133" dirty="0">
                <a:solidFill>
                  <a:srgbClr val="800080"/>
                </a:solidFill>
                <a:cs typeface="Times New Roman" pitchFamily="18" charset="0"/>
              </a:rPr>
              <a:t> </a:t>
            </a:r>
            <a:r>
              <a:rPr lang="en-US" sz="2133" dirty="0">
                <a:cs typeface="Times New Roman" pitchFamily="18" charset="0"/>
              </a:rPr>
              <a:t>requires the respondents to indicate a degree of agreement or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sz="2133" dirty="0">
                <a:cs typeface="Times New Roman" pitchFamily="18" charset="0"/>
              </a:rPr>
              <a:t>disagreement with each of a series of statements about the stimulus objects.  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sz="2133" dirty="0">
                <a:cs typeface="Times New Roman" pitchFamily="18" charset="0"/>
              </a:rPr>
              <a:t> 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sz="1600" dirty="0">
                <a:cs typeface="Times New Roman" pitchFamily="18" charset="0"/>
              </a:rPr>
              <a:t>					Strongly 	Disagree 	Neither 	Agree	Strongly 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sz="1600" dirty="0">
                <a:cs typeface="Times New Roman" pitchFamily="18" charset="0"/>
              </a:rPr>
              <a:t>					disagree 		agree nor 		agree	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sz="1600" dirty="0">
                <a:cs typeface="Times New Roman" pitchFamily="18" charset="0"/>
              </a:rPr>
              <a:t>							disagree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sz="1600" dirty="0">
                <a:cs typeface="Times New Roman" pitchFamily="18" charset="0"/>
              </a:rPr>
              <a:t> 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sz="1600" dirty="0">
                <a:cs typeface="Times New Roman" pitchFamily="18" charset="0"/>
              </a:rPr>
              <a:t>1.  Nike sells high-quality merchandise.   	   1	   2X	   3	   4	   5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sz="1600" dirty="0">
                <a:cs typeface="Times New Roman" pitchFamily="18" charset="0"/>
              </a:rPr>
              <a:t> 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sz="1600" dirty="0">
                <a:cs typeface="Times New Roman" pitchFamily="18" charset="0"/>
              </a:rPr>
              <a:t>2. Nike has poor in-store service.	 1	   2X	   3	   4 	    5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sz="1600" dirty="0">
                <a:cs typeface="Times New Roman" pitchFamily="18" charset="0"/>
              </a:rPr>
              <a:t> 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sz="1600" dirty="0">
                <a:cs typeface="Times New Roman" pitchFamily="18" charset="0"/>
              </a:rPr>
              <a:t>3.  I like to shop at Nike.		   1	   2	   3X	   4	   5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sz="1600" dirty="0">
                <a:cs typeface="Times New Roman" pitchFamily="18" charset="0"/>
              </a:rPr>
              <a:t> 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endParaRPr lang="en-US" sz="2133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>
            <a:extLst>
              <a:ext uri="{FF2B5EF4-FFF2-40B4-BE49-F238E27FC236}">
                <a16:creationId xmlns:a16="http://schemas.microsoft.com/office/drawing/2014/main" id="{38C3B939-B52C-65B4-CFA9-88E46B0CB7F2}"/>
              </a:ext>
            </a:extLst>
          </p:cNvPr>
          <p:cNvGrpSpPr>
            <a:grpSpLocks/>
          </p:cNvGrpSpPr>
          <p:nvPr/>
        </p:nvGrpSpPr>
        <p:grpSpPr bwMode="auto">
          <a:xfrm>
            <a:off x="203200" y="1127125"/>
            <a:ext cx="11988800" cy="4522788"/>
            <a:chOff x="0" y="1824"/>
            <a:chExt cx="5664" cy="1680"/>
          </a:xfrm>
        </p:grpSpPr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7C2D1D58-2B6A-448C-0BC8-865811E86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1104" cy="28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marL="342900" indent="-3429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2667">
                  <a:solidFill>
                    <a:srgbClr val="800080"/>
                  </a:solidFill>
                </a:rPr>
                <a:t>CONSTRUCT</a:t>
              </a:r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748784BB-FB9C-B967-FE90-923154D66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824"/>
              <a:ext cx="2016" cy="28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marL="342900" indent="-3429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2667" dirty="0">
                  <a:solidFill>
                    <a:srgbClr val="800080"/>
                  </a:solidFill>
                </a:rPr>
                <a:t>SCALE DESCRIPTORS</a:t>
              </a:r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37DD6EA3-6DE2-CA43-49C0-AA2A2B31C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160"/>
              <a:ext cx="1017" cy="134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10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B050"/>
                  </a:solidFill>
                </a:rPr>
                <a:t>Attitude</a:t>
              </a:r>
            </a:p>
            <a:p>
              <a:pPr eaLnBrk="1" hangingPunct="1">
                <a:spcBef>
                  <a:spcPct val="10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B050"/>
                  </a:solidFill>
                </a:rPr>
                <a:t>Importance</a:t>
              </a:r>
            </a:p>
            <a:p>
              <a:pPr eaLnBrk="1" hangingPunct="1">
                <a:spcBef>
                  <a:spcPct val="10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B050"/>
                  </a:solidFill>
                </a:rPr>
                <a:t>Satisfaction</a:t>
              </a:r>
            </a:p>
            <a:p>
              <a:pPr eaLnBrk="1" hangingPunct="1">
                <a:spcBef>
                  <a:spcPct val="10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B050"/>
                  </a:solidFill>
                </a:rPr>
                <a:t>Purchase Intent</a:t>
              </a:r>
            </a:p>
            <a:p>
              <a:pPr eaLnBrk="1" hangingPunct="1">
                <a:spcBef>
                  <a:spcPct val="10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B050"/>
                  </a:solidFill>
                </a:rPr>
                <a:t>Purchase Frequency</a:t>
              </a:r>
            </a:p>
          </p:txBody>
        </p:sp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2B01DF01-F36B-DDCF-F8FE-91A3EA3ABE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" y="2160"/>
              <a:ext cx="1143" cy="134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Very Bad</a:t>
              </a: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endParaRPr lang="en-US" altLang="en-US" sz="1467" dirty="0">
                <a:solidFill>
                  <a:srgbClr val="002060"/>
                </a:solidFill>
              </a:endParaRP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Not at All Important</a:t>
              </a: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endParaRPr lang="en-US" altLang="en-US" sz="1467" dirty="0">
                <a:solidFill>
                  <a:srgbClr val="002060"/>
                </a:solidFill>
              </a:endParaRP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Very Dissatisfied</a:t>
              </a: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endParaRPr lang="en-US" altLang="en-US" sz="1467" dirty="0">
                <a:solidFill>
                  <a:srgbClr val="002060"/>
                </a:solidFill>
              </a:endParaRP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Definitely will Not Buy</a:t>
              </a: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endParaRPr lang="en-US" altLang="en-US" sz="1467" dirty="0">
                <a:solidFill>
                  <a:srgbClr val="002060"/>
                </a:solidFill>
              </a:endParaRP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Never</a:t>
              </a:r>
            </a:p>
          </p:txBody>
        </p:sp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id="{483C42DC-20F1-7A6E-6927-6FE53B22B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2160"/>
              <a:ext cx="1056" cy="134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Bad</a:t>
              </a: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endParaRPr lang="en-US" altLang="en-US" sz="1467" dirty="0">
                <a:solidFill>
                  <a:srgbClr val="002060"/>
                </a:solidFill>
              </a:endParaRP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Not Important</a:t>
              </a: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endParaRPr lang="en-US" altLang="en-US" sz="1467" dirty="0">
                <a:solidFill>
                  <a:srgbClr val="002060"/>
                </a:solidFill>
              </a:endParaRP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Dissatisfied</a:t>
              </a: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endParaRPr lang="en-US" altLang="en-US" sz="1467" dirty="0">
                <a:solidFill>
                  <a:srgbClr val="002060"/>
                </a:solidFill>
              </a:endParaRP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Probably Will Not Buy</a:t>
              </a: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endParaRPr lang="en-US" altLang="en-US" sz="1467" dirty="0">
                <a:solidFill>
                  <a:srgbClr val="002060"/>
                </a:solidFill>
              </a:endParaRP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Rarely</a:t>
              </a:r>
            </a:p>
          </p:txBody>
        </p: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A9ED6DBA-D69D-9910-84D4-A9E20396A6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0" y="2160"/>
              <a:ext cx="1248" cy="134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Neither Bad Nor Good</a:t>
              </a: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endParaRPr lang="en-US" altLang="en-US" sz="1467" dirty="0">
                <a:solidFill>
                  <a:srgbClr val="002060"/>
                </a:solidFill>
              </a:endParaRP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Neutral</a:t>
              </a: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endParaRPr lang="en-US" altLang="en-US" sz="1467" dirty="0">
                <a:solidFill>
                  <a:srgbClr val="002060"/>
                </a:solidFill>
              </a:endParaRP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Neither </a:t>
              </a:r>
              <a:r>
                <a:rPr lang="en-US" altLang="en-US" sz="1467" dirty="0" err="1">
                  <a:solidFill>
                    <a:srgbClr val="002060"/>
                  </a:solidFill>
                </a:rPr>
                <a:t>Dissat</a:t>
              </a:r>
              <a:r>
                <a:rPr lang="en-US" altLang="en-US" sz="1467" dirty="0">
                  <a:solidFill>
                    <a:srgbClr val="002060"/>
                  </a:solidFill>
                </a:rPr>
                <a:t>. Nor Satisfied</a:t>
              </a: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endParaRPr lang="en-US" altLang="en-US" sz="1467" dirty="0">
                <a:solidFill>
                  <a:srgbClr val="002060"/>
                </a:solidFill>
              </a:endParaRP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Might or Might Not Buy</a:t>
              </a: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endParaRPr lang="en-US" altLang="en-US" sz="1467" dirty="0">
                <a:solidFill>
                  <a:srgbClr val="002060"/>
                </a:solidFill>
              </a:endParaRPr>
            </a:p>
            <a:p>
              <a:pPr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Sometimes </a:t>
              </a: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0C2E0E69-2D3F-94BE-A44E-1D1B89433A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2160"/>
              <a:ext cx="864" cy="134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10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Good</a:t>
              </a:r>
            </a:p>
            <a:p>
              <a:pPr eaLnBrk="1" hangingPunct="1">
                <a:spcBef>
                  <a:spcPct val="10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Important</a:t>
              </a:r>
            </a:p>
            <a:p>
              <a:pPr eaLnBrk="1" hangingPunct="1">
                <a:spcBef>
                  <a:spcPct val="10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Satisfied</a:t>
              </a:r>
            </a:p>
            <a:p>
              <a:pPr eaLnBrk="1" hangingPunct="1">
                <a:spcBef>
                  <a:spcPct val="10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Probably Will Buy</a:t>
              </a:r>
            </a:p>
            <a:p>
              <a:pPr eaLnBrk="1" hangingPunct="1">
                <a:spcBef>
                  <a:spcPct val="10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Often</a:t>
              </a:r>
            </a:p>
          </p:txBody>
        </p:sp>
        <p:sp>
          <p:nvSpPr>
            <p:cNvPr id="12" name="Rectangle 12">
              <a:extLst>
                <a:ext uri="{FF2B5EF4-FFF2-40B4-BE49-F238E27FC236}">
                  <a16:creationId xmlns:a16="http://schemas.microsoft.com/office/drawing/2014/main" id="{494C3911-5A8D-6EBF-F811-7308A185A2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6" y="2160"/>
              <a:ext cx="828" cy="134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10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Very Good</a:t>
              </a:r>
            </a:p>
            <a:p>
              <a:pPr eaLnBrk="1" hangingPunct="1">
                <a:spcBef>
                  <a:spcPct val="10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Very Important</a:t>
              </a:r>
            </a:p>
            <a:p>
              <a:pPr eaLnBrk="1" hangingPunct="1">
                <a:spcBef>
                  <a:spcPct val="10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Very Satisfied</a:t>
              </a:r>
            </a:p>
            <a:p>
              <a:pPr eaLnBrk="1" hangingPunct="1">
                <a:spcBef>
                  <a:spcPct val="10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Definitely Will Buy</a:t>
              </a:r>
            </a:p>
            <a:p>
              <a:pPr eaLnBrk="1" hangingPunct="1">
                <a:spcBef>
                  <a:spcPct val="10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lang="en-US" altLang="en-US" sz="1467" dirty="0">
                  <a:solidFill>
                    <a:srgbClr val="002060"/>
                  </a:solidFill>
                </a:rPr>
                <a:t>Very Often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Title 1">
            <a:extLst>
              <a:ext uri="{FF2B5EF4-FFF2-40B4-BE49-F238E27FC236}">
                <a16:creationId xmlns:a16="http://schemas.microsoft.com/office/drawing/2014/main" id="{323DD76D-896E-AD9D-ADF5-FF4FBADE13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196850"/>
            <a:ext cx="9374187" cy="90487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Semantic Differential Scale</a:t>
            </a:r>
            <a:endParaRPr lang="en-I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278DD-3422-6F9E-A35E-178B415E1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930275"/>
            <a:ext cx="9374187" cy="5111750"/>
          </a:xfrm>
        </p:spPr>
        <p:txBody>
          <a:bodyPr/>
          <a:lstStyle/>
          <a:p>
            <a:pPr eaLnBrk="1" hangingPunct="1">
              <a:spcBef>
                <a:spcPct val="40000"/>
              </a:spcBef>
              <a:buClr>
                <a:srgbClr val="CC0000"/>
              </a:buClr>
              <a:buSzPct val="70000"/>
              <a:buFont typeface="Wingdings" pitchFamily="2" charset="2"/>
              <a:buNone/>
              <a:defRPr/>
            </a:pPr>
            <a:r>
              <a:rPr lang="en-US" sz="1867" dirty="0">
                <a:cs typeface="Times New Roman" pitchFamily="18" charset="0"/>
              </a:rPr>
              <a:t>The </a:t>
            </a:r>
            <a:r>
              <a:rPr lang="en-US" sz="1867" b="1" dirty="0">
                <a:solidFill>
                  <a:srgbClr val="800080"/>
                </a:solidFill>
                <a:cs typeface="Times New Roman" pitchFamily="18" charset="0"/>
              </a:rPr>
              <a:t>semantic differential</a:t>
            </a:r>
            <a:r>
              <a:rPr lang="en-US" sz="1867" dirty="0">
                <a:solidFill>
                  <a:srgbClr val="800080"/>
                </a:solidFill>
                <a:cs typeface="Times New Roman" pitchFamily="18" charset="0"/>
              </a:rPr>
              <a:t> </a:t>
            </a:r>
            <a:r>
              <a:rPr lang="en-US" sz="1867" dirty="0">
                <a:cs typeface="Times New Roman" pitchFamily="18" charset="0"/>
              </a:rPr>
              <a:t>is a seven-point rating scale with end points associated with bipolar labels that have semantic meaning.  </a:t>
            </a:r>
          </a:p>
          <a:p>
            <a:pPr lvl="3" eaLnBrk="1" hangingPunct="1">
              <a:spcBef>
                <a:spcPct val="40000"/>
              </a:spcBef>
              <a:buClr>
                <a:srgbClr val="CC0000"/>
              </a:buClr>
              <a:buSzPct val="70000"/>
              <a:buFont typeface="Wingdings" pitchFamily="2" charset="2"/>
              <a:buNone/>
              <a:defRPr/>
            </a:pPr>
            <a:r>
              <a:rPr lang="en-US" sz="1867" dirty="0">
                <a:cs typeface="Times New Roman" pitchFamily="18" charset="0"/>
              </a:rPr>
              <a:t>Amazon brand is:</a:t>
            </a:r>
          </a:p>
          <a:p>
            <a:pPr lvl="3" eaLnBrk="1" hangingPunct="1">
              <a:spcBef>
                <a:spcPct val="40000"/>
              </a:spcBef>
              <a:buClr>
                <a:srgbClr val="CC0000"/>
              </a:buClr>
              <a:buSzPct val="70000"/>
              <a:buFont typeface="Wingdings" pitchFamily="2" charset="2"/>
              <a:buNone/>
              <a:defRPr/>
            </a:pPr>
            <a:r>
              <a:rPr lang="en-US" sz="1867" dirty="0">
                <a:cs typeface="Times New Roman" pitchFamily="18" charset="0"/>
              </a:rPr>
              <a:t>Powerful 	--:--:--:--:-X-:--:--: Weak</a:t>
            </a:r>
          </a:p>
          <a:p>
            <a:pPr lvl="3" eaLnBrk="1" hangingPunct="1">
              <a:spcBef>
                <a:spcPct val="40000"/>
              </a:spcBef>
              <a:buClr>
                <a:srgbClr val="CC0000"/>
              </a:buClr>
              <a:buSzPct val="70000"/>
              <a:buFont typeface="Wingdings" pitchFamily="2" charset="2"/>
              <a:buNone/>
              <a:defRPr/>
            </a:pPr>
            <a:r>
              <a:rPr lang="en-US" sz="1867" dirty="0">
                <a:cs typeface="Times New Roman" pitchFamily="18" charset="0"/>
              </a:rPr>
              <a:t>Unreliable 	--:--:--:--:--:-X-:--: Reliable</a:t>
            </a:r>
          </a:p>
          <a:p>
            <a:pPr lvl="3" eaLnBrk="1" hangingPunct="1">
              <a:spcBef>
                <a:spcPct val="40000"/>
              </a:spcBef>
              <a:buClr>
                <a:srgbClr val="CC0000"/>
              </a:buClr>
              <a:buSzPct val="70000"/>
              <a:buFont typeface="Wingdings" pitchFamily="2" charset="2"/>
              <a:buNone/>
              <a:defRPr/>
            </a:pPr>
            <a:r>
              <a:rPr lang="en-US" sz="1867" dirty="0">
                <a:cs typeface="Times New Roman" pitchFamily="18" charset="0"/>
              </a:rPr>
              <a:t>Modern 	--:--:--:--:--:--:-X-: Old-fashioned</a:t>
            </a:r>
            <a:endParaRPr lang="en-US" sz="1400" dirty="0">
              <a:cs typeface="Times New Roman" pitchFamily="18" charset="0"/>
            </a:endParaRP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IN" sz="1400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003A1-A90D-F408-D14A-C131F809D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313" y="311150"/>
            <a:ext cx="9374187" cy="7588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err="1"/>
              <a:t>Stapel</a:t>
            </a:r>
            <a:r>
              <a:rPr lang="en-US" dirty="0"/>
              <a:t> Scale</a:t>
            </a:r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0A2B21-A867-829B-AE17-F13E5555D203}"/>
              </a:ext>
            </a:extLst>
          </p:cNvPr>
          <p:cNvSpPr txBox="1">
            <a:spLocks noChangeArrowheads="1"/>
          </p:cNvSpPr>
          <p:nvPr/>
        </p:nvSpPr>
        <p:spPr>
          <a:xfrm>
            <a:off x="812800" y="920750"/>
            <a:ext cx="11379200" cy="5635625"/>
          </a:xfrm>
          <a:prstGeom prst="rect">
            <a:avLst/>
          </a:prstGeom>
          <a:noFill/>
          <a:ln>
            <a:noFill/>
          </a:ln>
        </p:spPr>
        <p:txBody>
          <a:bodyPr spcFirstLastPara="1" lIns="121900" tIns="121900" rIns="121900" bIns="12190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667" dirty="0">
                <a:cs typeface="Times New Roman" pitchFamily="18" charset="0"/>
              </a:rPr>
              <a:t>The </a:t>
            </a:r>
            <a:r>
              <a:rPr lang="en-US" sz="2667" b="1" dirty="0" err="1">
                <a:solidFill>
                  <a:srgbClr val="800080"/>
                </a:solidFill>
                <a:cs typeface="Times New Roman" pitchFamily="18" charset="0"/>
              </a:rPr>
              <a:t>Stapel</a:t>
            </a:r>
            <a:r>
              <a:rPr lang="en-US" sz="2667" b="1" dirty="0">
                <a:solidFill>
                  <a:srgbClr val="800080"/>
                </a:solidFill>
                <a:cs typeface="Times New Roman" pitchFamily="18" charset="0"/>
              </a:rPr>
              <a:t> scale</a:t>
            </a:r>
            <a:r>
              <a:rPr lang="en-US" sz="2667" dirty="0">
                <a:solidFill>
                  <a:srgbClr val="800080"/>
                </a:solidFill>
                <a:cs typeface="Times New Roman" pitchFamily="18" charset="0"/>
              </a:rPr>
              <a:t> </a:t>
            </a:r>
            <a:r>
              <a:rPr lang="en-US" sz="2667" dirty="0">
                <a:cs typeface="Times New Roman" pitchFamily="18" charset="0"/>
              </a:rPr>
              <a:t>is a unipolar rating scale with ten categories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667" dirty="0">
                <a:cs typeface="Times New Roman" pitchFamily="18" charset="0"/>
              </a:rPr>
              <a:t>numbered from -5 to +5, without a neutral point (zero).  This scale is usually presented vertically.</a:t>
            </a:r>
            <a:r>
              <a:rPr lang="en-US" sz="2400" dirty="0">
                <a:cs typeface="Times New Roman" pitchFamily="18" charset="0"/>
              </a:rPr>
              <a:t>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1600" dirty="0">
                <a:cs typeface="Times New Roman" pitchFamily="18" charset="0"/>
              </a:rPr>
              <a:t> 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1600" dirty="0">
                <a:cs typeface="Times New Roman" pitchFamily="18" charset="0"/>
              </a:rPr>
              <a:t>	</a:t>
            </a:r>
            <a:r>
              <a:rPr lang="en-US" sz="1867" dirty="0">
                <a:cs typeface="Times New Roman" pitchFamily="18" charset="0"/>
              </a:rPr>
              <a:t>		</a:t>
            </a:r>
            <a:r>
              <a:rPr lang="en-US" sz="2400" b="1" dirty="0">
                <a:cs typeface="Times New Roman" pitchFamily="18" charset="0"/>
              </a:rPr>
              <a:t>IIM Visakhapatnam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b="1" dirty="0">
                <a:solidFill>
                  <a:schemeClr val="tx1"/>
                </a:solidFill>
                <a:cs typeface="Times New Roman" pitchFamily="18" charset="0"/>
              </a:rPr>
              <a:t>Placement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1867" dirty="0">
                <a:cs typeface="Times New Roman" pitchFamily="18" charset="0"/>
              </a:rPr>
              <a:t> 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1867" dirty="0">
                <a:cs typeface="Times New Roman" pitchFamily="18" charset="0"/>
              </a:rPr>
              <a:t>	+5     +4     +3     +2     +1     -1     -2     -3     -4     -5 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1867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b="1" dirty="0">
                <a:solidFill>
                  <a:schemeClr val="tx1"/>
                </a:solidFill>
                <a:cs typeface="Times New Roman" pitchFamily="18" charset="0"/>
              </a:rPr>
              <a:t>Learning </a:t>
            </a:r>
          </a:p>
          <a:p>
            <a:pPr>
              <a:lnSpc>
                <a:spcPct val="90000"/>
              </a:lnSpc>
              <a:buFont typeface="Nunito"/>
              <a:buNone/>
              <a:defRPr/>
            </a:pPr>
            <a:r>
              <a:rPr lang="en-US" sz="1867" dirty="0">
                <a:cs typeface="Times New Roman" pitchFamily="18" charset="0"/>
              </a:rPr>
              <a:t>		</a:t>
            </a:r>
          </a:p>
          <a:p>
            <a:pPr>
              <a:lnSpc>
                <a:spcPct val="90000"/>
              </a:lnSpc>
              <a:buFont typeface="Nunito"/>
              <a:buNone/>
              <a:defRPr/>
            </a:pPr>
            <a:r>
              <a:rPr lang="en-US" sz="1867" dirty="0">
                <a:cs typeface="Times New Roman" pitchFamily="18" charset="0"/>
              </a:rPr>
              <a:t>      +5     +4     +3     +2     +1     -1     -2     -3     -4     -5 	</a:t>
            </a:r>
          </a:p>
          <a:p>
            <a:pPr>
              <a:lnSpc>
                <a:spcPct val="90000"/>
              </a:lnSpc>
              <a:buFont typeface="Nunito"/>
              <a:buNone/>
              <a:defRPr/>
            </a:pPr>
            <a:endParaRPr lang="en-US" sz="1867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Nunito"/>
              <a:buNone/>
              <a:defRPr/>
            </a:pPr>
            <a:r>
              <a:rPr lang="en-US" sz="2400" b="1" dirty="0">
                <a:solidFill>
                  <a:schemeClr val="tx1"/>
                </a:solidFill>
                <a:cs typeface="Times New Roman" pitchFamily="18" charset="0"/>
              </a:rPr>
              <a:t>Extra Curricular Growth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1867" dirty="0">
                <a:cs typeface="Times New Roman" pitchFamily="18" charset="0"/>
              </a:rPr>
              <a:t>	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1867" dirty="0">
                <a:cs typeface="Times New Roman" pitchFamily="18" charset="0"/>
              </a:rPr>
              <a:t>      +5     +4     +3     +2     +1     -1     -2     -3     -4     -5 	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Title 1">
            <a:extLst>
              <a:ext uri="{FF2B5EF4-FFF2-40B4-BE49-F238E27FC236}">
                <a16:creationId xmlns:a16="http://schemas.microsoft.com/office/drawing/2014/main" id="{C6E93C63-48F8-FEC7-CF80-9B35CB50B6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5300" y="314325"/>
            <a:ext cx="10164763" cy="9699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/>
              <a:t>Some Unique Rating Scale Configurations</a:t>
            </a:r>
            <a:endParaRPr lang="en-IN" altLang="en-US"/>
          </a:p>
        </p:txBody>
      </p:sp>
      <p:pic>
        <p:nvPicPr>
          <p:cNvPr id="182274" name="Picture 5" descr="93767_F1407">
            <a:extLst>
              <a:ext uri="{FF2B5EF4-FFF2-40B4-BE49-F238E27FC236}">
                <a16:creationId xmlns:a16="http://schemas.microsoft.com/office/drawing/2014/main" id="{3379E6FA-CAC9-FD42-4AFE-B9E440A56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1284288"/>
            <a:ext cx="2097088" cy="557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800FDC-4CC3-7142-604B-B92F53A22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775" y="1620838"/>
            <a:ext cx="77089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Title 1">
            <a:extLst>
              <a:ext uri="{FF2B5EF4-FFF2-40B4-BE49-F238E27FC236}">
                <a16:creationId xmlns:a16="http://schemas.microsoft.com/office/drawing/2014/main" id="{695CCFB6-73D3-C187-05EF-6751741283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263525"/>
            <a:ext cx="9374187" cy="105251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endParaRPr lang="en-I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0E5665-0FAF-89A5-B65A-66606B71A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313" y="1649413"/>
            <a:ext cx="9374187" cy="4392612"/>
          </a:xfrm>
        </p:spPr>
        <p:txBody>
          <a:bodyPr/>
          <a:lstStyle/>
          <a:p>
            <a:pPr marL="804313" indent="-609585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667" dirty="0"/>
              <a:t>Brand Image </a:t>
            </a:r>
          </a:p>
          <a:p>
            <a:pPr marL="804313" indent="-609585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667" dirty="0"/>
              <a:t>Customer Attitude</a:t>
            </a:r>
          </a:p>
          <a:p>
            <a:pPr marL="804313" indent="-609585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667" dirty="0"/>
              <a:t>Reaction on FB Posts </a:t>
            </a:r>
          </a:p>
          <a:p>
            <a:pPr marL="804313" indent="-609585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667" dirty="0"/>
              <a:t>Customer loyalty</a:t>
            </a:r>
          </a:p>
          <a:p>
            <a:pPr marL="804313" indent="-609585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667" dirty="0"/>
              <a:t>Thinking Pattern  </a:t>
            </a:r>
          </a:p>
          <a:p>
            <a:pPr marL="804313" indent="-609585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667" dirty="0"/>
              <a:t> TV serial TRP</a:t>
            </a:r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marL="194728" indent="0" eaLnBrk="1" hangingPunct="1">
              <a:buFont typeface="Arial" panose="020B0604020202020204" pitchFamily="34" charset="0"/>
              <a:buNone/>
              <a:defRPr/>
            </a:pPr>
            <a:endParaRPr lang="en-IN" dirty="0"/>
          </a:p>
        </p:txBody>
      </p:sp>
      <p:pic>
        <p:nvPicPr>
          <p:cNvPr id="183299" name="Picture 2" descr="Image result for question mark">
            <a:extLst>
              <a:ext uri="{FF2B5EF4-FFF2-40B4-BE49-F238E27FC236}">
                <a16:creationId xmlns:a16="http://schemas.microsoft.com/office/drawing/2014/main" id="{B88AE168-C31E-E338-0568-1A470397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163" y="263525"/>
            <a:ext cx="5430837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1" name="Picture 2" descr="C:\Documents and Settings\nm2\Desktop\Book 6E 5E Final Downloads V2\Book 6E Cmap k Image V2\Figure 8.7.jpg">
            <a:extLst>
              <a:ext uri="{FF2B5EF4-FFF2-40B4-BE49-F238E27FC236}">
                <a16:creationId xmlns:a16="http://schemas.microsoft.com/office/drawing/2014/main" id="{29C1C89D-33E5-7DAB-A392-F7B46AE11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0"/>
            <a:ext cx="11914187" cy="673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</TotalTime>
  <Words>3037</Words>
  <Application>Microsoft Macintosh PowerPoint</Application>
  <PresentationFormat>Widescreen</PresentationFormat>
  <Paragraphs>714</Paragraphs>
  <Slides>103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16" baseType="lpstr">
      <vt:lpstr>굴림</vt:lpstr>
      <vt:lpstr>Aptos</vt:lpstr>
      <vt:lpstr>Arial</vt:lpstr>
      <vt:lpstr>Calibri</vt:lpstr>
      <vt:lpstr>Calibri Light</vt:lpstr>
      <vt:lpstr>Helvetica</vt:lpstr>
      <vt:lpstr>Nunito</vt:lpstr>
      <vt:lpstr>Open Sans</vt:lpstr>
      <vt:lpstr>Tahoma</vt:lpstr>
      <vt:lpstr>Times New Roman</vt:lpstr>
      <vt:lpstr>Wingdings</vt:lpstr>
      <vt:lpstr>Office Theme</vt:lpstr>
      <vt:lpstr>Document</vt:lpstr>
      <vt:lpstr>Marketing Research</vt:lpstr>
      <vt:lpstr>PowerPoint Presentation</vt:lpstr>
      <vt:lpstr>Help me in Answering these Questions </vt:lpstr>
      <vt:lpstr>What is Research?</vt:lpstr>
      <vt:lpstr>Research Process</vt:lpstr>
      <vt:lpstr>Example Pleasure Scooter for Indian Women </vt:lpstr>
      <vt:lpstr>Literature Review </vt:lpstr>
      <vt:lpstr>Hypotheses </vt:lpstr>
      <vt:lpstr>Research Design </vt:lpstr>
      <vt:lpstr>Data Collection </vt:lpstr>
      <vt:lpstr>Data Analysis </vt:lpstr>
      <vt:lpstr>Results </vt:lpstr>
      <vt:lpstr>Outcome </vt:lpstr>
      <vt:lpstr>PowerPoint Presentation</vt:lpstr>
      <vt:lpstr>Research Design</vt:lpstr>
      <vt:lpstr>Uses of Exploratory Research</vt:lpstr>
      <vt:lpstr>Exploratory study methods</vt:lpstr>
      <vt:lpstr>Focus group </vt:lpstr>
      <vt:lpstr>Focus Group Discussion </vt:lpstr>
      <vt:lpstr>Advantages and Disadvantages of FGD</vt:lpstr>
      <vt:lpstr>Interview</vt:lpstr>
      <vt:lpstr>Types of interview </vt:lpstr>
      <vt:lpstr>Preparation</vt:lpstr>
      <vt:lpstr>Mind it </vt:lpstr>
      <vt:lpstr>Open-ended Essay</vt:lpstr>
      <vt:lpstr>PowerPoint Presentation</vt:lpstr>
      <vt:lpstr>Observation </vt:lpstr>
      <vt:lpstr>Ethnography  </vt:lpstr>
      <vt:lpstr>Netnography</vt:lpstr>
      <vt:lpstr>Word association</vt:lpstr>
      <vt:lpstr>Sentence completion </vt:lpstr>
      <vt:lpstr>Thematic Apperception Test </vt:lpstr>
      <vt:lpstr>Pictorial Techniques </vt:lpstr>
      <vt:lpstr>PowerPoint Presentation</vt:lpstr>
      <vt:lpstr>PowerPoint Presentation</vt:lpstr>
      <vt:lpstr>PowerPoint Presentation</vt:lpstr>
      <vt:lpstr>A Comparison of Basic Research Designs </vt:lpstr>
      <vt:lpstr>PowerPoint Presentation</vt:lpstr>
      <vt:lpstr>Mid Term Feedback </vt:lpstr>
      <vt:lpstr>Sentiment Score </vt:lpstr>
      <vt:lpstr>Emotion</vt:lpstr>
      <vt:lpstr>Course</vt:lpstr>
      <vt:lpstr>Sentiment Score </vt:lpstr>
      <vt:lpstr>Emotion</vt:lpstr>
      <vt:lpstr>PowerPoint Presentation</vt:lpstr>
      <vt:lpstr>PowerPoint Presentation</vt:lpstr>
      <vt:lpstr>The Complement I GOT</vt:lpstr>
      <vt:lpstr>Questionnaire  </vt:lpstr>
      <vt:lpstr>Questionnaire </vt:lpstr>
      <vt:lpstr>Sources of Questions </vt:lpstr>
      <vt:lpstr>Types of questions </vt:lpstr>
      <vt:lpstr>Order of questions </vt:lpstr>
      <vt:lpstr>Qualities    </vt:lpstr>
      <vt:lpstr>Avoid complexity: Simpler language is better</vt:lpstr>
      <vt:lpstr>PowerPoint Presentation</vt:lpstr>
      <vt:lpstr>PowerPoint Presentation</vt:lpstr>
      <vt:lpstr>Avoid leading Questions </vt:lpstr>
      <vt:lpstr>PowerPoint Presentation</vt:lpstr>
      <vt:lpstr>PowerPoint Presentation</vt:lpstr>
      <vt:lpstr>Avoid loaded questions</vt:lpstr>
      <vt:lpstr>PowerPoint Presentation</vt:lpstr>
      <vt:lpstr>PowerPoint Presentation</vt:lpstr>
      <vt:lpstr>Avoid Ambiguity </vt:lpstr>
      <vt:lpstr>PowerPoint Presentation</vt:lpstr>
      <vt:lpstr>PowerPoint Presentation</vt:lpstr>
      <vt:lpstr>Avoid double-barreled items</vt:lpstr>
      <vt:lpstr>PowerPoint Presentation</vt:lpstr>
      <vt:lpstr>PowerPoint Presentation</vt:lpstr>
      <vt:lpstr>Avoid burdensome questions that may tax the respondent’s memory.</vt:lpstr>
      <vt:lpstr>PowerPoint Presentation</vt:lpstr>
      <vt:lpstr>PowerPoint Presentation</vt:lpstr>
      <vt:lpstr>Avoid making assumptions</vt:lpstr>
      <vt:lpstr>PowerPoint Presentation</vt:lpstr>
      <vt:lpstr>PowerPoint Presentation</vt:lpstr>
      <vt:lpstr>Avoid asking personal information</vt:lpstr>
      <vt:lpstr>Pretest </vt:lpstr>
      <vt:lpstr>Sample Questionnaire  </vt:lpstr>
      <vt:lpstr>Measurement  &amp;  Scaling </vt:lpstr>
      <vt:lpstr>Measurement</vt:lpstr>
      <vt:lpstr>PowerPoint Presentation</vt:lpstr>
      <vt:lpstr>PowerPoint Presentation</vt:lpstr>
      <vt:lpstr>PowerPoint Presentation</vt:lpstr>
      <vt:lpstr>Scale Characteristics</vt:lpstr>
      <vt:lpstr>PowerPoint Presentation</vt:lpstr>
      <vt:lpstr>PowerPoint Presentation</vt:lpstr>
      <vt:lpstr>Criteria for Good Measurement</vt:lpstr>
      <vt:lpstr>PowerPoint Presentation</vt:lpstr>
      <vt:lpstr>Scaling </vt:lpstr>
      <vt:lpstr>Scaling Method </vt:lpstr>
      <vt:lpstr>Comparative scales</vt:lpstr>
      <vt:lpstr>Paired Comparison Scaling</vt:lpstr>
      <vt:lpstr>Rank Order Scaling</vt:lpstr>
      <vt:lpstr>Constant Sum Scaling</vt:lpstr>
      <vt:lpstr>Q-Sort Scaling</vt:lpstr>
      <vt:lpstr>Non-comparative Scaling Techniques </vt:lpstr>
      <vt:lpstr>Continuous Rating Scale</vt:lpstr>
      <vt:lpstr>Likert Scale</vt:lpstr>
      <vt:lpstr>PowerPoint Presentation</vt:lpstr>
      <vt:lpstr>Semantic Differential Scale</vt:lpstr>
      <vt:lpstr>Stapel Scale</vt:lpstr>
      <vt:lpstr>Some Unique Rating Scale Configurations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for Marketing Decisions</dc:title>
  <dc:creator>Amit  Shankar</dc:creator>
  <cp:lastModifiedBy>Amit  Shankar</cp:lastModifiedBy>
  <cp:revision>32</cp:revision>
  <dcterms:created xsi:type="dcterms:W3CDTF">2024-01-09T17:46:58Z</dcterms:created>
  <dcterms:modified xsi:type="dcterms:W3CDTF">2025-03-02T04:25:57Z</dcterms:modified>
</cp:coreProperties>
</file>