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29D1E8D-C294-45F5-964B-A4F7726373F1}" type="datetimeFigureOut">
              <a:rPr lang="en-IN" smtClean="0"/>
              <a:t>11-04-2021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FA12E8D-85EE-421A-B291-E58702BE9C01}" type="slidenum">
              <a:rPr lang="en-IN" smtClean="0"/>
              <a:t>‹#›</a:t>
            </a:fld>
            <a:endParaRPr lang="en-IN"/>
          </a:p>
        </p:txBody>
      </p:sp>
    </p:spTree>
    <p:extLst>
      <p:ext uri="{BB962C8B-B14F-4D97-AF65-F5344CB8AC3E}">
        <p14:creationId xmlns:p14="http://schemas.microsoft.com/office/powerpoint/2010/main" val="2393240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29D1E8D-C294-45F5-964B-A4F7726373F1}" type="datetimeFigureOut">
              <a:rPr lang="en-IN" smtClean="0"/>
              <a:t>11-04-2021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FA12E8D-85EE-421A-B291-E58702BE9C01}" type="slidenum">
              <a:rPr lang="en-IN" smtClean="0"/>
              <a:t>‹#›</a:t>
            </a:fld>
            <a:endParaRPr lang="en-IN"/>
          </a:p>
        </p:txBody>
      </p:sp>
    </p:spTree>
    <p:extLst>
      <p:ext uri="{BB962C8B-B14F-4D97-AF65-F5344CB8AC3E}">
        <p14:creationId xmlns:p14="http://schemas.microsoft.com/office/powerpoint/2010/main" val="3537431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29D1E8D-C294-45F5-964B-A4F7726373F1}" type="datetimeFigureOut">
              <a:rPr lang="en-IN" smtClean="0"/>
              <a:t>11-04-2021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FA12E8D-85EE-421A-B291-E58702BE9C01}" type="slidenum">
              <a:rPr lang="en-IN" smtClean="0"/>
              <a:t>‹#›</a:t>
            </a:fld>
            <a:endParaRPr lang="en-IN"/>
          </a:p>
        </p:txBody>
      </p:sp>
    </p:spTree>
    <p:extLst>
      <p:ext uri="{BB962C8B-B14F-4D97-AF65-F5344CB8AC3E}">
        <p14:creationId xmlns:p14="http://schemas.microsoft.com/office/powerpoint/2010/main" val="2276205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229D1E8D-C294-45F5-964B-A4F7726373F1}" type="datetimeFigureOut">
              <a:rPr lang="en-IN" smtClean="0"/>
              <a:t>11-04-2021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FA12E8D-85EE-421A-B291-E58702BE9C01}" type="slidenum">
              <a:rPr lang="en-IN" smtClean="0"/>
              <a:t>‹#›</a:t>
            </a:fld>
            <a:endParaRPr lang="en-IN"/>
          </a:p>
        </p:txBody>
      </p:sp>
    </p:spTree>
    <p:extLst>
      <p:ext uri="{BB962C8B-B14F-4D97-AF65-F5344CB8AC3E}">
        <p14:creationId xmlns:p14="http://schemas.microsoft.com/office/powerpoint/2010/main" val="1756479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229D1E8D-C294-45F5-964B-A4F7726373F1}" type="datetimeFigureOut">
              <a:rPr lang="en-IN" smtClean="0"/>
              <a:t>11-04-2021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FA12E8D-85EE-421A-B291-E58702BE9C01}" type="slidenum">
              <a:rPr lang="en-IN" smtClean="0"/>
              <a:t>‹#›</a:t>
            </a:fld>
            <a:endParaRPr lang="en-IN"/>
          </a:p>
        </p:txBody>
      </p:sp>
    </p:spTree>
    <p:extLst>
      <p:ext uri="{BB962C8B-B14F-4D97-AF65-F5344CB8AC3E}">
        <p14:creationId xmlns:p14="http://schemas.microsoft.com/office/powerpoint/2010/main" val="4166127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229D1E8D-C294-45F5-964B-A4F7726373F1}" type="datetimeFigureOut">
              <a:rPr lang="en-IN" smtClean="0"/>
              <a:t>11-04-2021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FA12E8D-85EE-421A-B291-E58702BE9C01}" type="slidenum">
              <a:rPr lang="en-IN" smtClean="0"/>
              <a:t>‹#›</a:t>
            </a:fld>
            <a:endParaRPr lang="en-IN"/>
          </a:p>
        </p:txBody>
      </p:sp>
    </p:spTree>
    <p:extLst>
      <p:ext uri="{BB962C8B-B14F-4D97-AF65-F5344CB8AC3E}">
        <p14:creationId xmlns:p14="http://schemas.microsoft.com/office/powerpoint/2010/main" val="3197007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9D1E8D-C294-45F5-964B-A4F7726373F1}" type="datetimeFigureOut">
              <a:rPr lang="en-IN" smtClean="0"/>
              <a:t>11-04-2021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FA12E8D-85EE-421A-B291-E58702BE9C01}" type="slidenum">
              <a:rPr lang="en-IN" smtClean="0"/>
              <a:t>‹#›</a:t>
            </a:fld>
            <a:endParaRPr lang="en-IN"/>
          </a:p>
        </p:txBody>
      </p:sp>
    </p:spTree>
    <p:extLst>
      <p:ext uri="{BB962C8B-B14F-4D97-AF65-F5344CB8AC3E}">
        <p14:creationId xmlns:p14="http://schemas.microsoft.com/office/powerpoint/2010/main" val="1427980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29D1E8D-C294-45F5-964B-A4F7726373F1}" type="datetimeFigureOut">
              <a:rPr lang="en-IN" smtClean="0"/>
              <a:t>11-04-2021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FA12E8D-85EE-421A-B291-E58702BE9C01}" type="slidenum">
              <a:rPr lang="en-IN" smtClean="0"/>
              <a:t>‹#›</a:t>
            </a:fld>
            <a:endParaRPr lang="en-IN"/>
          </a:p>
        </p:txBody>
      </p:sp>
    </p:spTree>
    <p:extLst>
      <p:ext uri="{BB962C8B-B14F-4D97-AF65-F5344CB8AC3E}">
        <p14:creationId xmlns:p14="http://schemas.microsoft.com/office/powerpoint/2010/main" val="1696742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29D1E8D-C294-45F5-964B-A4F7726373F1}" type="datetimeFigureOut">
              <a:rPr lang="en-IN" smtClean="0"/>
              <a:t>11-04-2021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FA12E8D-85EE-421A-B291-E58702BE9C01}" type="slidenum">
              <a:rPr lang="en-IN" smtClean="0"/>
              <a:t>‹#›</a:t>
            </a:fld>
            <a:endParaRPr lang="en-IN"/>
          </a:p>
        </p:txBody>
      </p:sp>
    </p:spTree>
    <p:extLst>
      <p:ext uri="{BB962C8B-B14F-4D97-AF65-F5344CB8AC3E}">
        <p14:creationId xmlns:p14="http://schemas.microsoft.com/office/powerpoint/2010/main" val="4136218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29D1E8D-C294-45F5-964B-A4F7726373F1}" type="datetimeFigureOut">
              <a:rPr lang="en-IN" smtClean="0"/>
              <a:t>11-04-2021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FA12E8D-85EE-421A-B291-E58702BE9C01}" type="slidenum">
              <a:rPr lang="en-IN" smtClean="0"/>
              <a:t>‹#›</a:t>
            </a:fld>
            <a:endParaRPr lang="en-IN"/>
          </a:p>
        </p:txBody>
      </p:sp>
    </p:spTree>
    <p:extLst>
      <p:ext uri="{BB962C8B-B14F-4D97-AF65-F5344CB8AC3E}">
        <p14:creationId xmlns:p14="http://schemas.microsoft.com/office/powerpoint/2010/main" val="1154651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29D1E8D-C294-45F5-964B-A4F7726373F1}" type="datetimeFigureOut">
              <a:rPr lang="en-IN" smtClean="0"/>
              <a:t>11-04-2021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FA12E8D-85EE-421A-B291-E58702BE9C01}" type="slidenum">
              <a:rPr lang="en-IN" smtClean="0"/>
              <a:t>‹#›</a:t>
            </a:fld>
            <a:endParaRPr lang="en-IN"/>
          </a:p>
        </p:txBody>
      </p:sp>
    </p:spTree>
    <p:extLst>
      <p:ext uri="{BB962C8B-B14F-4D97-AF65-F5344CB8AC3E}">
        <p14:creationId xmlns:p14="http://schemas.microsoft.com/office/powerpoint/2010/main" val="3120196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9D1E8D-C294-45F5-964B-A4F7726373F1}" type="datetimeFigureOut">
              <a:rPr lang="en-IN" smtClean="0"/>
              <a:t>11-04-2021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A12E8D-85EE-421A-B291-E58702BE9C01}" type="slidenum">
              <a:rPr lang="en-IN" smtClean="0"/>
              <a:t>‹#›</a:t>
            </a:fld>
            <a:endParaRPr lang="en-IN"/>
          </a:p>
        </p:txBody>
      </p:sp>
    </p:spTree>
    <p:extLst>
      <p:ext uri="{BB962C8B-B14F-4D97-AF65-F5344CB8AC3E}">
        <p14:creationId xmlns:p14="http://schemas.microsoft.com/office/powerpoint/2010/main" val="2820426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www.naukri.com/advertising-jobs" TargetMode="External"/><Relationship Id="rId3" Type="http://schemas.openxmlformats.org/officeDocument/2006/relationships/hyperlink" Target="https://www.naukri.com/chemicals-jobs" TargetMode="External"/><Relationship Id="rId7" Type="http://schemas.openxmlformats.org/officeDocument/2006/relationships/hyperlink" Target="https://www.naukri.com/marketing-jobs" TargetMode="External"/><Relationship Id="rId2" Type="http://schemas.openxmlformats.org/officeDocument/2006/relationships/hyperlink" Target="https://www.naukri.com/product-brand-manager-jobs" TargetMode="External"/><Relationship Id="rId1" Type="http://schemas.openxmlformats.org/officeDocument/2006/relationships/slideLayout" Target="../slideLayouts/slideLayout2.xml"/><Relationship Id="rId6" Type="http://schemas.openxmlformats.org/officeDocument/2006/relationships/hyperlink" Target="https://www.naukri.com/rubber-jobs" TargetMode="External"/><Relationship Id="rId11" Type="http://schemas.openxmlformats.org/officeDocument/2006/relationships/hyperlink" Target="https://www.naukri.com/media-planning-jobs" TargetMode="External"/><Relationship Id="rId5" Type="http://schemas.openxmlformats.org/officeDocument/2006/relationships/hyperlink" Target="https://www.naukri.com/plastic-jobs" TargetMode="External"/><Relationship Id="rId10" Type="http://schemas.openxmlformats.org/officeDocument/2006/relationships/hyperlink" Target="https://www.naukri.com/pr-jobs" TargetMode="External"/><Relationship Id="rId4" Type="http://schemas.openxmlformats.org/officeDocument/2006/relationships/hyperlink" Target="https://www.naukri.com/petrochemical-jobs" TargetMode="External"/><Relationship Id="rId9" Type="http://schemas.openxmlformats.org/officeDocument/2006/relationships/hyperlink" Target="https://www.naukri.com/mr-job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4197300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095D3-6964-4EEE-9836-9A7E1324C983}"/>
              </a:ext>
            </a:extLst>
          </p:cNvPr>
          <p:cNvSpPr>
            <a:spLocks noGrp="1"/>
          </p:cNvSpPr>
          <p:nvPr>
            <p:ph type="title"/>
          </p:nvPr>
        </p:nvSpPr>
        <p:spPr>
          <a:xfrm>
            <a:off x="248194" y="85118"/>
            <a:ext cx="11065917" cy="1478570"/>
          </a:xfrm>
        </p:spPr>
        <p:txBody>
          <a:bodyPr/>
          <a:lstStyle/>
          <a:p>
            <a:r>
              <a:rPr lang="en-IN" dirty="0" smtClean="0"/>
              <a:t>PM1</a:t>
            </a:r>
            <a:endParaRPr lang="en-IN" dirty="0"/>
          </a:p>
        </p:txBody>
      </p:sp>
      <p:sp>
        <p:nvSpPr>
          <p:cNvPr id="4" name="Rectangle 3">
            <a:extLst>
              <a:ext uri="{FF2B5EF4-FFF2-40B4-BE49-F238E27FC236}">
                <a16:creationId xmlns:a16="http://schemas.microsoft.com/office/drawing/2014/main" id="{4224C2C4-1C29-44BA-94BB-F19ED19056F2}"/>
              </a:ext>
            </a:extLst>
          </p:cNvPr>
          <p:cNvSpPr/>
          <p:nvPr/>
        </p:nvSpPr>
        <p:spPr>
          <a:xfrm>
            <a:off x="428624" y="1031647"/>
            <a:ext cx="10885487" cy="5632311"/>
          </a:xfrm>
          <a:prstGeom prst="rect">
            <a:avLst/>
          </a:prstGeom>
        </p:spPr>
        <p:txBody>
          <a:bodyPr wrap="square">
            <a:spAutoFit/>
          </a:bodyPr>
          <a:lstStyle/>
          <a:p>
            <a:pPr fontAlgn="base"/>
            <a:r>
              <a:rPr lang="en-US" b="1" u="sng" dirty="0">
                <a:latin typeface="-apple-system"/>
              </a:rPr>
              <a:t>Responsibilities</a:t>
            </a:r>
            <a:br>
              <a:rPr lang="en-US" b="1" u="sng" dirty="0">
                <a:latin typeface="-apple-system"/>
              </a:rPr>
            </a:br>
            <a:endParaRPr lang="en-US" dirty="0">
              <a:latin typeface="-apple-system"/>
            </a:endParaRPr>
          </a:p>
          <a:p>
            <a:pPr marL="742950" lvl="1" indent="-285750" fontAlgn="base">
              <a:buFont typeface="Arial" panose="020B0604020202020204" pitchFamily="34" charset="0"/>
              <a:buChar char="•"/>
            </a:pPr>
            <a:r>
              <a:rPr lang="en-US" dirty="0"/>
              <a:t>Drive the strategy and roadmap of the data management capabilities that enable </a:t>
            </a:r>
            <a:r>
              <a:rPr lang="en-US" dirty="0" err="1"/>
              <a:t>Aera</a:t>
            </a:r>
            <a:r>
              <a:rPr lang="en-US" dirty="0"/>
              <a:t> to crawl a wide range of internal and external data sources, understand, harmonize and create a unified cognitive data layer</a:t>
            </a:r>
          </a:p>
          <a:p>
            <a:pPr marL="742950" lvl="1" indent="-285750" fontAlgn="base">
              <a:buFont typeface="Arial" panose="020B0604020202020204" pitchFamily="34" charset="0"/>
              <a:buChar char="•"/>
            </a:pPr>
            <a:r>
              <a:rPr lang="en-US" dirty="0"/>
              <a:t>Work closely with the domain experts and data scientists and develop intelligent capabilities leveraging the best of human knowledge and artificial intelligence</a:t>
            </a:r>
          </a:p>
          <a:p>
            <a:pPr marL="742950" lvl="1" indent="-285750" fontAlgn="base">
              <a:buFont typeface="Arial" panose="020B0604020202020204" pitchFamily="34" charset="0"/>
              <a:buChar char="•"/>
            </a:pPr>
            <a:r>
              <a:rPr lang="en-US" dirty="0"/>
              <a:t>Prioritize and create detailed product requirements for all data management related areas</a:t>
            </a:r>
          </a:p>
          <a:p>
            <a:pPr marL="742950" lvl="1" indent="-285750" fontAlgn="base">
              <a:buFont typeface="Arial" panose="020B0604020202020204" pitchFamily="34" charset="0"/>
              <a:buChar char="•"/>
            </a:pPr>
            <a:r>
              <a:rPr lang="en-US" dirty="0"/>
              <a:t>Work closely with the Engineering &amp; Design team to drive the product requirements and ensure the timely release of the capabilities</a:t>
            </a:r>
          </a:p>
          <a:p>
            <a:pPr marL="742950" lvl="1" indent="-285750" fontAlgn="base">
              <a:buFont typeface="Arial" panose="020B0604020202020204" pitchFamily="34" charset="0"/>
              <a:buChar char="•"/>
            </a:pPr>
            <a:r>
              <a:rPr lang="en-US" dirty="0"/>
              <a:t>Work closely with other product managers to ensure close alignment and integration with the </a:t>
            </a:r>
            <a:r>
              <a:rPr lang="en-US" dirty="0" err="1"/>
              <a:t>Aera</a:t>
            </a:r>
            <a:r>
              <a:rPr lang="en-US" dirty="0"/>
              <a:t> Cognitive Operating System</a:t>
            </a:r>
          </a:p>
          <a:p>
            <a:pPr marL="742950" lvl="1" indent="-285750" fontAlgn="base">
              <a:buFont typeface="Arial" panose="020B0604020202020204" pitchFamily="34" charset="0"/>
              <a:buChar char="•"/>
            </a:pPr>
            <a:r>
              <a:rPr lang="en-US" dirty="0"/>
              <a:t>Understand the market demands, target users and use cases intimately and collect feedback on an ongoing basis to understand user pain points and business needs</a:t>
            </a:r>
          </a:p>
          <a:p>
            <a:pPr marL="742950" lvl="1" indent="-285750" fontAlgn="base">
              <a:buFont typeface="Arial" panose="020B0604020202020204" pitchFamily="34" charset="0"/>
              <a:buChar char="•"/>
            </a:pPr>
            <a:r>
              <a:rPr lang="en-US" dirty="0"/>
              <a:t>Track and assess competition to develop a deep understanding of the market, and help define differentiating and innovative capabilities within </a:t>
            </a:r>
            <a:r>
              <a:rPr lang="en-US" dirty="0" err="1"/>
              <a:t>Aera</a:t>
            </a:r>
            <a:endParaRPr lang="en-US" dirty="0"/>
          </a:p>
          <a:p>
            <a:pPr marL="742950" lvl="1" indent="-285750" fontAlgn="base">
              <a:buFont typeface="Arial" panose="020B0604020202020204" pitchFamily="34" charset="0"/>
              <a:buChar char="•"/>
            </a:pPr>
            <a:r>
              <a:rPr lang="en-US" dirty="0"/>
              <a:t>Collaborate with key stakeholders such as product marketing on the creation of the product materials and resources</a:t>
            </a:r>
          </a:p>
          <a:p>
            <a:pPr marL="742950" lvl="1" indent="-285750" fontAlgn="base">
              <a:buFont typeface="Arial" panose="020B0604020202020204" pitchFamily="34" charset="0"/>
              <a:buChar char="•"/>
            </a:pPr>
            <a:r>
              <a:rPr lang="en-US" dirty="0"/>
              <a:t>Present product demos and roadmaps to customers and prospects on a regular basis to evangelize and get </a:t>
            </a:r>
            <a:r>
              <a:rPr lang="en-US" dirty="0" smtClean="0"/>
              <a:t>feedback</a:t>
            </a:r>
            <a:endParaRPr lang="en-US" dirty="0"/>
          </a:p>
        </p:txBody>
      </p:sp>
    </p:spTree>
    <p:extLst>
      <p:ext uri="{BB962C8B-B14F-4D97-AF65-F5344CB8AC3E}">
        <p14:creationId xmlns:p14="http://schemas.microsoft.com/office/powerpoint/2010/main" val="23450669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030132-21E1-4921-9E99-6EBC5C345B2E}"/>
              </a:ext>
            </a:extLst>
          </p:cNvPr>
          <p:cNvSpPr/>
          <p:nvPr/>
        </p:nvSpPr>
        <p:spPr>
          <a:xfrm>
            <a:off x="428624" y="4159811"/>
            <a:ext cx="11763376" cy="2308324"/>
          </a:xfrm>
          <a:prstGeom prst="rect">
            <a:avLst/>
          </a:prstGeom>
        </p:spPr>
        <p:txBody>
          <a:bodyPr wrap="square">
            <a:spAutoFit/>
          </a:bodyPr>
          <a:lstStyle/>
          <a:p>
            <a:pPr fontAlgn="base"/>
            <a:r>
              <a:rPr lang="en-US" b="1" u="sng" dirty="0">
                <a:latin typeface="-apple-system"/>
              </a:rPr>
              <a:t>Requirements</a:t>
            </a:r>
            <a:br>
              <a:rPr lang="en-US" b="1" u="sng" dirty="0">
                <a:latin typeface="-apple-system"/>
              </a:rPr>
            </a:br>
            <a:endParaRPr lang="en-US" dirty="0">
              <a:latin typeface="-apple-system"/>
            </a:endParaRPr>
          </a:p>
          <a:p>
            <a:pPr marL="742950" lvl="1" indent="-285750" fontAlgn="base">
              <a:buFont typeface="Arial" panose="020B0604020202020204" pitchFamily="34" charset="0"/>
              <a:buChar char="•"/>
            </a:pPr>
            <a:r>
              <a:rPr lang="en-US" dirty="0">
                <a:latin typeface="-apple-system"/>
              </a:rPr>
              <a:t>10+ total years of experience in Product Management, Engineering or Implementation roles</a:t>
            </a:r>
          </a:p>
          <a:p>
            <a:pPr marL="742950" lvl="1" indent="-285750" fontAlgn="base">
              <a:buFont typeface="Arial" panose="020B0604020202020204" pitchFamily="34" charset="0"/>
              <a:buChar char="•"/>
            </a:pPr>
            <a:r>
              <a:rPr lang="en-US" dirty="0">
                <a:latin typeface="-apple-system"/>
              </a:rPr>
              <a:t>You have a good understanding of data and analytics space and related products</a:t>
            </a:r>
          </a:p>
          <a:p>
            <a:pPr marL="742950" lvl="1" indent="-285750" fontAlgn="base">
              <a:buFont typeface="Arial" panose="020B0604020202020204" pitchFamily="34" charset="0"/>
              <a:buChar char="•"/>
            </a:pPr>
            <a:r>
              <a:rPr lang="en-US" dirty="0">
                <a:latin typeface="-apple-system"/>
              </a:rPr>
              <a:t>Experience with IOT, streaming, Connectivity, Data Integration, ETL &amp; EAI products, Graph Database, Data quality and technologies is a big plus</a:t>
            </a:r>
          </a:p>
          <a:p>
            <a:pPr marL="742950" lvl="1" indent="-285750" fontAlgn="base">
              <a:buFont typeface="Arial" panose="020B0604020202020204" pitchFamily="34" charset="0"/>
              <a:buChar char="•"/>
            </a:pPr>
            <a:r>
              <a:rPr lang="en-US" dirty="0">
                <a:latin typeface="-apple-system"/>
              </a:rPr>
              <a:t>Bachelor’s degree in Engineering/Computer Science or a related technical discipline</a:t>
            </a:r>
            <a:br>
              <a:rPr lang="en-US" dirty="0">
                <a:latin typeface="-apple-system"/>
              </a:rPr>
            </a:br>
            <a:endParaRPr lang="en-US" dirty="0">
              <a:latin typeface="-apple-system"/>
            </a:endParaRPr>
          </a:p>
        </p:txBody>
      </p:sp>
      <p:sp>
        <p:nvSpPr>
          <p:cNvPr id="5" name="Rectangle 4">
            <a:extLst>
              <a:ext uri="{FF2B5EF4-FFF2-40B4-BE49-F238E27FC236}">
                <a16:creationId xmlns:a16="http://schemas.microsoft.com/office/drawing/2014/main" id="{CAD93B25-5CC2-424B-9D0F-BB8ED0232BEE}"/>
              </a:ext>
            </a:extLst>
          </p:cNvPr>
          <p:cNvSpPr/>
          <p:nvPr/>
        </p:nvSpPr>
        <p:spPr>
          <a:xfrm>
            <a:off x="85725" y="58847"/>
            <a:ext cx="11439525" cy="4247317"/>
          </a:xfrm>
          <a:prstGeom prst="rect">
            <a:avLst/>
          </a:prstGeom>
        </p:spPr>
        <p:txBody>
          <a:bodyPr wrap="square">
            <a:spAutoFit/>
          </a:bodyPr>
          <a:lstStyle/>
          <a:p>
            <a:pPr fontAlgn="base"/>
            <a:r>
              <a:rPr lang="en-US" b="1" u="sng" dirty="0">
                <a:latin typeface="-apple-system"/>
              </a:rPr>
              <a:t>About You</a:t>
            </a:r>
            <a:br>
              <a:rPr lang="en-US" b="1" u="sng" dirty="0">
                <a:latin typeface="-apple-system"/>
              </a:rPr>
            </a:br>
            <a:endParaRPr lang="en-US" dirty="0">
              <a:latin typeface="-apple-system"/>
            </a:endParaRPr>
          </a:p>
          <a:p>
            <a:pPr marL="742950" lvl="1" indent="-285750" fontAlgn="base">
              <a:buFont typeface="Arial" panose="020B0604020202020204" pitchFamily="34" charset="0"/>
              <a:buChar char="•"/>
            </a:pPr>
            <a:r>
              <a:rPr lang="en-US" b="1" dirty="0">
                <a:latin typeface="-apple-system"/>
              </a:rPr>
              <a:t>You are a leader</a:t>
            </a:r>
            <a:r>
              <a:rPr lang="en-US" dirty="0">
                <a:latin typeface="-apple-system"/>
              </a:rPr>
              <a:t> - you work with cross-functional teams, break the barriers, and make things happen</a:t>
            </a:r>
          </a:p>
          <a:p>
            <a:pPr marL="742950" lvl="1" indent="-285750" fontAlgn="base">
              <a:buFont typeface="Arial" panose="020B0604020202020204" pitchFamily="34" charset="0"/>
              <a:buChar char="•"/>
            </a:pPr>
            <a:r>
              <a:rPr lang="en-US" b="1" dirty="0">
                <a:latin typeface="-apple-system"/>
              </a:rPr>
              <a:t>You are passionate</a:t>
            </a:r>
            <a:r>
              <a:rPr lang="en-US" dirty="0">
                <a:latin typeface="-apple-system"/>
              </a:rPr>
              <a:t> - you are your product’s biggest advocate, and its biggest critic. You will ceaselessly pursue excellence and do whatever it takes to deliver a product that users love and that delivers value</a:t>
            </a:r>
          </a:p>
          <a:p>
            <a:pPr marL="742950" lvl="1" indent="-285750" fontAlgn="base">
              <a:buFont typeface="Arial" panose="020B0604020202020204" pitchFamily="34" charset="0"/>
              <a:buChar char="•"/>
            </a:pPr>
            <a:r>
              <a:rPr lang="en-US" b="1" dirty="0">
                <a:latin typeface="-apple-system"/>
              </a:rPr>
              <a:t>You have a good mix of business and technical skills</a:t>
            </a:r>
            <a:r>
              <a:rPr lang="en-US" dirty="0">
                <a:latin typeface="-apple-system"/>
              </a:rPr>
              <a:t> - you can understand the big picture, and how to make it a reality</a:t>
            </a:r>
          </a:p>
          <a:p>
            <a:pPr marL="742950" lvl="1" indent="-285750" fontAlgn="base">
              <a:buFont typeface="Arial" panose="020B0604020202020204" pitchFamily="34" charset="0"/>
              <a:buChar char="•"/>
            </a:pPr>
            <a:r>
              <a:rPr lang="en-US" b="1" dirty="0">
                <a:latin typeface="-apple-system"/>
              </a:rPr>
              <a:t>You are pragmatic</a:t>
            </a:r>
            <a:r>
              <a:rPr lang="en-US" dirty="0">
                <a:latin typeface="-apple-system"/>
              </a:rPr>
              <a:t> - you know when to focus on nuanced details, and when to bring a more strategic perspective to the table</a:t>
            </a:r>
          </a:p>
          <a:p>
            <a:pPr marL="742950" lvl="1" indent="-285750" fontAlgn="base">
              <a:buFont typeface="Arial" panose="020B0604020202020204" pitchFamily="34" charset="0"/>
              <a:buChar char="•"/>
            </a:pPr>
            <a:r>
              <a:rPr lang="en-US" b="1" dirty="0">
                <a:latin typeface="-apple-system"/>
              </a:rPr>
              <a:t>You love to learn</a:t>
            </a:r>
            <a:r>
              <a:rPr lang="en-US" dirty="0">
                <a:latin typeface="-apple-system"/>
              </a:rPr>
              <a:t> - you continually gather new information, ideas, and feedback, and you seek to understand the root of an issue, in order to identify an optimal solution</a:t>
            </a:r>
          </a:p>
          <a:p>
            <a:pPr marL="742950" lvl="1" indent="-285750" fontAlgn="base">
              <a:buFont typeface="Arial" panose="020B0604020202020204" pitchFamily="34" charset="0"/>
              <a:buChar char="•"/>
            </a:pPr>
            <a:r>
              <a:rPr lang="en-US" b="1" dirty="0">
                <a:latin typeface="-apple-system"/>
              </a:rPr>
              <a:t>You are a master at communication and collaboration</a:t>
            </a:r>
            <a:r>
              <a:rPr lang="en-US" dirty="0">
                <a:latin typeface="-apple-system"/>
              </a:rPr>
              <a:t> - not only can you communicate a compelling vision or a complex concept, but you also know how to motivate a team to collaborate around a problem and work toward a common goal</a:t>
            </a:r>
            <a:br>
              <a:rPr lang="en-US" dirty="0">
                <a:latin typeface="-apple-system"/>
              </a:rPr>
            </a:br>
            <a:endParaRPr lang="en-IN" dirty="0"/>
          </a:p>
        </p:txBody>
      </p:sp>
    </p:spTree>
    <p:extLst>
      <p:ext uri="{BB962C8B-B14F-4D97-AF65-F5344CB8AC3E}">
        <p14:creationId xmlns:p14="http://schemas.microsoft.com/office/powerpoint/2010/main" val="29291671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03308-A585-4DDB-A87A-6D4CC3519563}"/>
              </a:ext>
            </a:extLst>
          </p:cNvPr>
          <p:cNvSpPr>
            <a:spLocks noGrp="1"/>
          </p:cNvSpPr>
          <p:nvPr>
            <p:ph type="title"/>
          </p:nvPr>
        </p:nvSpPr>
        <p:spPr>
          <a:xfrm>
            <a:off x="7938" y="37493"/>
            <a:ext cx="9905998" cy="1478570"/>
          </a:xfrm>
        </p:spPr>
        <p:txBody>
          <a:bodyPr/>
          <a:lstStyle/>
          <a:p>
            <a:r>
              <a:rPr lang="en-IN" dirty="0" smtClean="0"/>
              <a:t>PM-2</a:t>
            </a:r>
            <a:endParaRPr lang="en-IN" dirty="0"/>
          </a:p>
        </p:txBody>
      </p:sp>
      <p:sp>
        <p:nvSpPr>
          <p:cNvPr id="3" name="Content Placeholder 2">
            <a:extLst>
              <a:ext uri="{FF2B5EF4-FFF2-40B4-BE49-F238E27FC236}">
                <a16:creationId xmlns:a16="http://schemas.microsoft.com/office/drawing/2014/main" id="{C0607667-29F4-4902-AA10-B302335976D7}"/>
              </a:ext>
            </a:extLst>
          </p:cNvPr>
          <p:cNvSpPr>
            <a:spLocks noGrp="1"/>
          </p:cNvSpPr>
          <p:nvPr>
            <p:ph idx="1"/>
          </p:nvPr>
        </p:nvSpPr>
        <p:spPr>
          <a:xfrm>
            <a:off x="503237" y="947101"/>
            <a:ext cx="11393488" cy="4075113"/>
          </a:xfrm>
        </p:spPr>
        <p:txBody>
          <a:bodyPr>
            <a:noAutofit/>
          </a:bodyPr>
          <a:lstStyle/>
          <a:p>
            <a:pPr fontAlgn="base"/>
            <a:r>
              <a:rPr lang="en-US" sz="1600" b="1" u="sng" dirty="0">
                <a:latin typeface="Times New Roman" panose="02020603050405020304" pitchFamily="18" charset="0"/>
                <a:cs typeface="Times New Roman" panose="02020603050405020304" pitchFamily="18" charset="0"/>
              </a:rPr>
              <a:t>What You Will Do</a:t>
            </a:r>
            <a:br>
              <a:rPr lang="en-US" sz="1600" b="1" u="sng"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Responsible for understanding product requirement, identifying gaps and innovating processes to fill the gaps</a:t>
            </a:r>
          </a:p>
          <a:p>
            <a:pPr fontAlgn="base"/>
            <a:r>
              <a:rPr lang="en-US" sz="1600" dirty="0">
                <a:latin typeface="Times New Roman" panose="02020603050405020304" pitchFamily="18" charset="0"/>
                <a:cs typeface="Times New Roman" panose="02020603050405020304" pitchFamily="18" charset="0"/>
              </a:rPr>
              <a:t>Working with teams of software development, sales, support &amp; marketing functions to ensure that the company's offering and services are rolled out for the most beneficial user experience, whether the service is for the doctor or the patient</a:t>
            </a:r>
          </a:p>
          <a:p>
            <a:pPr fontAlgn="base"/>
            <a:r>
              <a:rPr lang="en-US" sz="1600" dirty="0">
                <a:latin typeface="Times New Roman" panose="02020603050405020304" pitchFamily="18" charset="0"/>
                <a:cs typeface="Times New Roman" panose="02020603050405020304" pitchFamily="18" charset="0"/>
              </a:rPr>
              <a:t>Responsible for building and developing the healthcare application and platform</a:t>
            </a:r>
          </a:p>
          <a:p>
            <a:pPr fontAlgn="base"/>
            <a:r>
              <a:rPr lang="en-US" sz="1600" dirty="0">
                <a:latin typeface="Times New Roman" panose="02020603050405020304" pitchFamily="18" charset="0"/>
                <a:cs typeface="Times New Roman" panose="02020603050405020304" pitchFamily="18" charset="0"/>
              </a:rPr>
              <a:t>Responsible for Product Management</a:t>
            </a:r>
          </a:p>
          <a:p>
            <a:pPr fontAlgn="base"/>
            <a:r>
              <a:rPr lang="en-US" sz="1600" dirty="0">
                <a:latin typeface="Times New Roman" panose="02020603050405020304" pitchFamily="18" charset="0"/>
                <a:cs typeface="Times New Roman" panose="02020603050405020304" pitchFamily="18" charset="0"/>
              </a:rPr>
              <a:t>Taking feedback on the product from various stakeholders and using the feedback to further improve the product</a:t>
            </a:r>
          </a:p>
          <a:p>
            <a:pPr fontAlgn="base"/>
            <a:r>
              <a:rPr lang="en-US" sz="1600" dirty="0">
                <a:latin typeface="Times New Roman" panose="02020603050405020304" pitchFamily="18" charset="0"/>
                <a:cs typeface="Times New Roman" panose="02020603050405020304" pitchFamily="18" charset="0"/>
              </a:rPr>
              <a:t>Closely involved in supporting and monitoring rollouts, standardizing and continuously improving business processes for future rollouts</a:t>
            </a:r>
          </a:p>
          <a:p>
            <a:pPr fontAlgn="base"/>
            <a:r>
              <a:rPr lang="en-US" sz="1600" dirty="0">
                <a:latin typeface="Times New Roman" panose="02020603050405020304" pitchFamily="18" charset="0"/>
                <a:cs typeface="Times New Roman" panose="02020603050405020304" pitchFamily="18" charset="0"/>
              </a:rPr>
              <a:t>Working with UX teams, business teams and technology teams to bridge gaps in understanding of the product or service</a:t>
            </a:r>
          </a:p>
          <a:p>
            <a:pPr fontAlgn="base"/>
            <a:r>
              <a:rPr lang="en-US" sz="1600" dirty="0">
                <a:latin typeface="Times New Roman" panose="02020603050405020304" pitchFamily="18" charset="0"/>
                <a:cs typeface="Times New Roman" panose="02020603050405020304" pitchFamily="18" charset="0"/>
              </a:rPr>
              <a:t>Focusing on data driven analysis and prioritization</a:t>
            </a:r>
          </a:p>
          <a:p>
            <a:pPr fontAlgn="base"/>
            <a:r>
              <a:rPr lang="en-US" sz="1600" dirty="0">
                <a:latin typeface="Times New Roman" panose="02020603050405020304" pitchFamily="18" charset="0"/>
                <a:cs typeface="Times New Roman" panose="02020603050405020304" pitchFamily="18" charset="0"/>
              </a:rPr>
              <a:t>Plugging into the details of every activity of the company - growth, retention, operation and stability</a:t>
            </a:r>
          </a:p>
          <a:p>
            <a:pPr fontAlgn="base"/>
            <a:r>
              <a:rPr lang="en-US" sz="1600" dirty="0">
                <a:latin typeface="Times New Roman" panose="02020603050405020304" pitchFamily="18" charset="0"/>
                <a:cs typeface="Times New Roman" panose="02020603050405020304" pitchFamily="18" charset="0"/>
              </a:rPr>
              <a:t>Thinking about the metrics that needs to be prioritized and to measured</a:t>
            </a:r>
          </a:p>
          <a:p>
            <a:pPr fontAlgn="base"/>
            <a:r>
              <a:rPr lang="en-US" sz="1600" dirty="0">
                <a:latin typeface="Times New Roman" panose="02020603050405020304" pitchFamily="18" charset="0"/>
                <a:cs typeface="Times New Roman" panose="02020603050405020304" pitchFamily="18" charset="0"/>
              </a:rPr>
              <a:t>Enjoy working with various stakeholders about trade-offs while balancing current commitments to the roadmap</a:t>
            </a:r>
          </a:p>
          <a:p>
            <a:pPr fontAlgn="base"/>
            <a:r>
              <a:rPr lang="en-US" sz="1600" dirty="0">
                <a:latin typeface="Times New Roman" panose="02020603050405020304" pitchFamily="18" charset="0"/>
                <a:cs typeface="Times New Roman" panose="02020603050405020304" pitchFamily="18" charset="0"/>
              </a:rPr>
              <a:t>Having an intense curiosity, a burning desire to change the status quo and know how technology can transform processes</a:t>
            </a:r>
          </a:p>
          <a:p>
            <a:pPr fontAlgn="base"/>
            <a:r>
              <a:rPr lang="en-US" sz="1600" dirty="0">
                <a:latin typeface="Times New Roman" panose="02020603050405020304" pitchFamily="18" charset="0"/>
                <a:cs typeface="Times New Roman" panose="02020603050405020304" pitchFamily="18" charset="0"/>
              </a:rPr>
              <a:t>Helping in building the roadmap for the product and services </a:t>
            </a:r>
            <a:r>
              <a:rPr lang="en-US" sz="1600" dirty="0" err="1">
                <a:latin typeface="Times New Roman" panose="02020603050405020304" pitchFamily="18" charset="0"/>
                <a:cs typeface="Times New Roman" panose="02020603050405020304" pitchFamily="18" charset="0"/>
              </a:rPr>
              <a:t>offeredin</a:t>
            </a:r>
            <a:r>
              <a:rPr lang="en-US" sz="1600" dirty="0">
                <a:latin typeface="Times New Roman" panose="02020603050405020304" pitchFamily="18" charset="0"/>
                <a:cs typeface="Times New Roman" panose="02020603050405020304" pitchFamily="18" charset="0"/>
              </a:rPr>
              <a:t> conjunction with the various stakeholders</a:t>
            </a:r>
          </a:p>
          <a:p>
            <a:endParaRPr lang="en-IN" sz="500" dirty="0"/>
          </a:p>
        </p:txBody>
      </p:sp>
    </p:spTree>
    <p:extLst>
      <p:ext uri="{BB962C8B-B14F-4D97-AF65-F5344CB8AC3E}">
        <p14:creationId xmlns:p14="http://schemas.microsoft.com/office/powerpoint/2010/main" val="14187728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99C939-8AD5-4E2B-9046-681BB068C05B}"/>
              </a:ext>
            </a:extLst>
          </p:cNvPr>
          <p:cNvSpPr/>
          <p:nvPr/>
        </p:nvSpPr>
        <p:spPr>
          <a:xfrm>
            <a:off x="895349" y="1305342"/>
            <a:ext cx="10791825" cy="3139321"/>
          </a:xfrm>
          <a:prstGeom prst="rect">
            <a:avLst/>
          </a:prstGeom>
        </p:spPr>
        <p:txBody>
          <a:bodyPr wrap="square">
            <a:spAutoFit/>
          </a:bodyPr>
          <a:lstStyle/>
          <a:p>
            <a:pPr fontAlgn="base">
              <a:buFont typeface="Arial" panose="020B0604020202020204" pitchFamily="34" charset="0"/>
              <a:buChar char="•"/>
            </a:pPr>
            <a:r>
              <a:rPr lang="en-US" b="1" dirty="0">
                <a:latin typeface="-apple-system"/>
              </a:rPr>
              <a:t>Required Candidate profile</a:t>
            </a:r>
            <a:br>
              <a:rPr lang="en-US" b="1" dirty="0">
                <a:latin typeface="-apple-system"/>
              </a:rPr>
            </a:br>
            <a:r>
              <a:rPr lang="en-US" dirty="0" err="1">
                <a:latin typeface="-apple-system"/>
              </a:rPr>
              <a:t>B.Tech</a:t>
            </a:r>
            <a:r>
              <a:rPr lang="en-US" dirty="0">
                <a:latin typeface="-apple-system"/>
              </a:rPr>
              <a:t> + MBA full time (MBA from tier 1/2 college) preferred</a:t>
            </a:r>
          </a:p>
          <a:p>
            <a:pPr fontAlgn="base">
              <a:buFont typeface="Arial" panose="020B0604020202020204" pitchFamily="34" charset="0"/>
              <a:buChar char="•"/>
            </a:pPr>
            <a:r>
              <a:rPr lang="en-US" dirty="0">
                <a:latin typeface="-apple-system"/>
              </a:rPr>
              <a:t>4 - 5 years of experience post MBA, working along with Business teams in a highly dynamic environment</a:t>
            </a:r>
          </a:p>
          <a:p>
            <a:pPr fontAlgn="base">
              <a:buFont typeface="Arial" panose="020B0604020202020204" pitchFamily="34" charset="0"/>
              <a:buChar char="•"/>
            </a:pPr>
            <a:r>
              <a:rPr lang="en-US" dirty="0">
                <a:latin typeface="-apple-system"/>
              </a:rPr>
              <a:t>Exp with B2C product industry preferred</a:t>
            </a:r>
          </a:p>
          <a:p>
            <a:pPr fontAlgn="base">
              <a:buFont typeface="Arial" panose="020B0604020202020204" pitchFamily="34" charset="0"/>
              <a:buChar char="•"/>
            </a:pPr>
            <a:r>
              <a:rPr lang="en-US" dirty="0">
                <a:latin typeface="-apple-system"/>
              </a:rPr>
              <a:t>Leadership with the ability to influence various stakeholders</a:t>
            </a:r>
          </a:p>
          <a:p>
            <a:pPr fontAlgn="base">
              <a:buFont typeface="Arial" panose="020B0604020202020204" pitchFamily="34" charset="0"/>
              <a:buChar char="•"/>
            </a:pPr>
            <a:r>
              <a:rPr lang="en-US" dirty="0">
                <a:latin typeface="-apple-system"/>
              </a:rPr>
              <a:t>Proven track record of measurable business results</a:t>
            </a:r>
          </a:p>
          <a:p>
            <a:pPr fontAlgn="base">
              <a:buFont typeface="Arial" panose="020B0604020202020204" pitchFamily="34" charset="0"/>
              <a:buChar char="•"/>
            </a:pPr>
            <a:r>
              <a:rPr lang="en-US" dirty="0">
                <a:latin typeface="-apple-system"/>
              </a:rPr>
              <a:t>Demonstrated ability to assume sole and independent responsibility for various projects</a:t>
            </a:r>
          </a:p>
          <a:p>
            <a:pPr fontAlgn="base">
              <a:buFont typeface="Arial" panose="020B0604020202020204" pitchFamily="34" charset="0"/>
              <a:buChar char="•"/>
            </a:pPr>
            <a:r>
              <a:rPr lang="en-US" dirty="0">
                <a:latin typeface="-apple-system"/>
              </a:rPr>
              <a:t>Success at innovating in a fast paced, very dynamic environment</a:t>
            </a:r>
          </a:p>
          <a:p>
            <a:pPr fontAlgn="base">
              <a:buFont typeface="Arial" panose="020B0604020202020204" pitchFamily="34" charset="0"/>
              <a:buChar char="•"/>
            </a:pPr>
            <a:r>
              <a:rPr lang="en-US" dirty="0">
                <a:latin typeface="-apple-system"/>
              </a:rPr>
              <a:t>Strong problem solving, analytical, and quantitative skills</a:t>
            </a:r>
          </a:p>
          <a:p>
            <a:pPr fontAlgn="base">
              <a:buFont typeface="Arial" panose="020B0604020202020204" pitchFamily="34" charset="0"/>
              <a:buChar char="•"/>
            </a:pPr>
            <a:r>
              <a:rPr lang="en-US" dirty="0">
                <a:latin typeface="-apple-system"/>
              </a:rPr>
              <a:t>Effective verbal and written communication skills with diverse audiences</a:t>
            </a:r>
          </a:p>
          <a:p>
            <a:pPr fontAlgn="base">
              <a:buFont typeface="Arial" panose="020B0604020202020204" pitchFamily="34" charset="0"/>
              <a:buChar char="•"/>
            </a:pPr>
            <a:r>
              <a:rPr lang="en-US" dirty="0">
                <a:latin typeface="-apple-system"/>
              </a:rPr>
              <a:t>Capability to deal with ambiguity</a:t>
            </a:r>
            <a:endParaRPr lang="en-US" b="0" i="0" dirty="0">
              <a:effectLst/>
              <a:latin typeface="-apple-system"/>
            </a:endParaRPr>
          </a:p>
        </p:txBody>
      </p:sp>
    </p:spTree>
    <p:extLst>
      <p:ext uri="{BB962C8B-B14F-4D97-AF65-F5344CB8AC3E}">
        <p14:creationId xmlns:p14="http://schemas.microsoft.com/office/powerpoint/2010/main" val="13176518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PM 3</a:t>
            </a:r>
            <a:endParaRPr lang="en-IN" dirty="0"/>
          </a:p>
        </p:txBody>
      </p:sp>
      <p:sp>
        <p:nvSpPr>
          <p:cNvPr id="3" name="Content Placeholder 2"/>
          <p:cNvSpPr>
            <a:spLocks noGrp="1"/>
          </p:cNvSpPr>
          <p:nvPr>
            <p:ph idx="1"/>
          </p:nvPr>
        </p:nvSpPr>
        <p:spPr/>
        <p:txBody>
          <a:bodyPr>
            <a:normAutofit fontScale="62500" lnSpcReduction="20000"/>
          </a:bodyPr>
          <a:lstStyle/>
          <a:p>
            <a:pPr fontAlgn="base"/>
            <a:r>
              <a:rPr lang="en-US" dirty="0"/>
              <a:t>Looking for candidates from FMCG, Food &amp; Beverage backgrounds only</a:t>
            </a:r>
            <a:r>
              <a:rPr lang="en-US" dirty="0" smtClean="0"/>
              <a:t>.</a:t>
            </a:r>
            <a:r>
              <a:rPr lang="en-US" dirty="0"/>
              <a:t/>
            </a:r>
            <a:br>
              <a:rPr lang="en-US" dirty="0"/>
            </a:br>
            <a:endParaRPr lang="en-US" dirty="0"/>
          </a:p>
          <a:p>
            <a:pPr fontAlgn="base"/>
            <a:r>
              <a:rPr lang="en-US" dirty="0"/>
              <a:t> Defining the New Product strategy for a very well known established brand.</a:t>
            </a:r>
          </a:p>
          <a:p>
            <a:pPr fontAlgn="base"/>
            <a:r>
              <a:rPr lang="en-US" dirty="0"/>
              <a:t> Understanding the E-Commerce business dynamics and accordingly define the product entry strategy</a:t>
            </a:r>
          </a:p>
          <a:p>
            <a:pPr fontAlgn="base"/>
            <a:r>
              <a:rPr lang="en-US" dirty="0"/>
              <a:t> Identifying new categories and products with the right fitment with the brand</a:t>
            </a:r>
          </a:p>
          <a:p>
            <a:pPr fontAlgn="base"/>
            <a:r>
              <a:rPr lang="en-US" dirty="0"/>
              <a:t> Build a strong product pipeline of </a:t>
            </a:r>
            <a:r>
              <a:rPr lang="en-US" dirty="0" err="1"/>
              <a:t>atleast</a:t>
            </a:r>
            <a:r>
              <a:rPr lang="en-US" dirty="0"/>
              <a:t> 100 new products for next one year</a:t>
            </a:r>
          </a:p>
          <a:p>
            <a:pPr fontAlgn="base"/>
            <a:r>
              <a:rPr lang="en-US" dirty="0"/>
              <a:t> Identify the complete pricing, sourcing, marketing strategy and execution of the same</a:t>
            </a:r>
          </a:p>
          <a:p>
            <a:pPr fontAlgn="base"/>
            <a:r>
              <a:rPr lang="en-US" dirty="0"/>
              <a:t> Managing the NPD portfolio P&amp;L with a healthy topline and </a:t>
            </a:r>
            <a:r>
              <a:rPr lang="en-US" dirty="0" err="1"/>
              <a:t>bottomline</a:t>
            </a:r>
            <a:endParaRPr lang="en-US" dirty="0"/>
          </a:p>
          <a:p>
            <a:pPr fontAlgn="base"/>
            <a:r>
              <a:rPr lang="en-US" dirty="0"/>
              <a:t> Launch the brands in digital space and define the marketing plans for successful launch across categories</a:t>
            </a:r>
          </a:p>
          <a:p>
            <a:pPr fontAlgn="base"/>
            <a:r>
              <a:rPr lang="en-US" dirty="0"/>
              <a:t> Own the digital-first brands and launch them in other channels post success stories in digital space.</a:t>
            </a:r>
          </a:p>
          <a:p>
            <a:pPr fontAlgn="base"/>
            <a:r>
              <a:rPr lang="en-US" dirty="0"/>
              <a:t> Leading consumer studies for insight mining and assisting in the conceptualization of new ideas, assessment of the feasibility of newly identified product /extension concepts/innovations, and go-to market execution for the assigned Brand/Product Portfolio for improved market performance (e.g., market share, profitability etc.). </a:t>
            </a:r>
          </a:p>
        </p:txBody>
      </p:sp>
    </p:spTree>
    <p:extLst>
      <p:ext uri="{BB962C8B-B14F-4D97-AF65-F5344CB8AC3E}">
        <p14:creationId xmlns:p14="http://schemas.microsoft.com/office/powerpoint/2010/main" val="29876708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6128"/>
            <a:ext cx="10515600" cy="6320654"/>
          </a:xfrm>
        </p:spPr>
        <p:txBody>
          <a:bodyPr>
            <a:noAutofit/>
          </a:bodyPr>
          <a:lstStyle/>
          <a:p>
            <a:pPr fontAlgn="base"/>
            <a:r>
              <a:rPr lang="en-US" sz="1400" dirty="0" err="1"/>
              <a:t>Edulastic</a:t>
            </a:r>
            <a:r>
              <a:rPr lang="en-US" sz="1400" dirty="0"/>
              <a:t> (https://www.edulastic.com), an </a:t>
            </a:r>
            <a:r>
              <a:rPr lang="en-US" sz="1400" dirty="0" err="1"/>
              <a:t>EdTech</a:t>
            </a:r>
            <a:r>
              <a:rPr lang="en-US" sz="1400" dirty="0"/>
              <a:t> startup headquartered in Fremont, CA is looking for a Director for the product delivery at our Bengaluru location to support the strong growth the company is experiencing. This is high visibility and a key role where that will be responsible for identifying and leading organizational initiatives that impact the product roadmap, delivery, and quality. You will work across multiple teams within product management, SaaS operations, and engineering to create a cohesive organization with well-orchestrated </a:t>
            </a:r>
            <a:r>
              <a:rPr lang="en-US" sz="1400" dirty="0" smtClean="0"/>
              <a:t>execution.</a:t>
            </a:r>
          </a:p>
          <a:p>
            <a:pPr marL="0" indent="0" fontAlgn="base">
              <a:buNone/>
            </a:pPr>
            <a:r>
              <a:rPr lang="en-US" sz="1400" b="1" dirty="0" smtClean="0"/>
              <a:t>Responsibilities</a:t>
            </a:r>
            <a:endParaRPr lang="en-US" sz="1400" dirty="0"/>
          </a:p>
          <a:p>
            <a:pPr fontAlgn="base"/>
            <a:r>
              <a:rPr lang="en-US" sz="1400" dirty="0"/>
              <a:t>Manage key organizational and engineering initiatives by partnering with key stakeholders across product management, engineering, quality engineering, and customer support</a:t>
            </a:r>
          </a:p>
          <a:p>
            <a:pPr fontAlgn="base"/>
            <a:r>
              <a:rPr lang="en-US" sz="1400" dirty="0"/>
              <a:t>Own the production SaaS operations to ensure 99.99% uptime and work with multiple teams to resolve any critical issues in a timely manner</a:t>
            </a:r>
          </a:p>
          <a:p>
            <a:pPr fontAlgn="base"/>
            <a:r>
              <a:rPr lang="en-US" sz="1400" dirty="0"/>
              <a:t>Communicate status in a timely, effective, and efficient manner to various stakeholders of the organization to keep them updated on engineering initiatives and program status.</a:t>
            </a:r>
          </a:p>
          <a:p>
            <a:pPr fontAlgn="base"/>
            <a:r>
              <a:rPr lang="en-US" sz="1400" dirty="0"/>
              <a:t>Build and maintain strong cross-functional relationships and alignment with partners across the teams</a:t>
            </a:r>
          </a:p>
          <a:p>
            <a:pPr fontAlgn="base"/>
            <a:r>
              <a:rPr lang="en-US" sz="1400" dirty="0"/>
              <a:t>Setup and monitor delivery metrics and use data &amp; metrics to drive key decisions</a:t>
            </a:r>
          </a:p>
          <a:p>
            <a:pPr fontAlgn="base"/>
            <a:r>
              <a:rPr lang="en-US" sz="1400" dirty="0"/>
              <a:t>Highlight risks and issues and proactively work with stakeholders to resolve </a:t>
            </a:r>
            <a:r>
              <a:rPr lang="en-US" sz="1400" dirty="0" smtClean="0"/>
              <a:t>them</a:t>
            </a:r>
            <a:endParaRPr lang="en-US" sz="1400" dirty="0"/>
          </a:p>
          <a:p>
            <a:pPr marL="0" indent="0" fontAlgn="base">
              <a:buNone/>
            </a:pPr>
            <a:r>
              <a:rPr lang="en-US" sz="1400" b="1" dirty="0" smtClean="0"/>
              <a:t>Qualifications</a:t>
            </a:r>
            <a:endParaRPr lang="en-US" sz="1400" dirty="0"/>
          </a:p>
          <a:p>
            <a:pPr fontAlgn="base"/>
            <a:r>
              <a:rPr lang="en-US" sz="1400" dirty="0"/>
              <a:t>Proven experience as Product Delivery between 5-10 years</a:t>
            </a:r>
          </a:p>
          <a:p>
            <a:pPr fontAlgn="base"/>
            <a:r>
              <a:rPr lang="en-US" sz="1400" dirty="0"/>
              <a:t>Outstanding leadership and organizational skills</a:t>
            </a:r>
          </a:p>
          <a:p>
            <a:pPr fontAlgn="base"/>
            <a:r>
              <a:rPr lang="en-US" sz="1400" dirty="0"/>
              <a:t>Excellent communication skills</a:t>
            </a:r>
          </a:p>
          <a:p>
            <a:pPr fontAlgn="base"/>
            <a:r>
              <a:rPr lang="en-US" sz="1400" dirty="0"/>
              <a:t>Superior problem-solving skills</a:t>
            </a:r>
          </a:p>
          <a:p>
            <a:pPr fontAlgn="base"/>
            <a:r>
              <a:rPr lang="en-US" sz="1400" dirty="0"/>
              <a:t>Thorough understanding of program management techniques and methods</a:t>
            </a:r>
          </a:p>
          <a:p>
            <a:pPr fontAlgn="base"/>
            <a:r>
              <a:rPr lang="en-US" sz="1400" dirty="0"/>
              <a:t>Excellent knowledge of performance evaluation and change management principles</a:t>
            </a:r>
          </a:p>
          <a:p>
            <a:pPr fontAlgn="base"/>
            <a:r>
              <a:rPr lang="en-US" sz="1400" dirty="0"/>
              <a:t>Prior software development experience will be a plus</a:t>
            </a:r>
          </a:p>
          <a:p>
            <a:endParaRPr lang="en-IN" sz="1400" dirty="0"/>
          </a:p>
        </p:txBody>
      </p:sp>
      <p:sp>
        <p:nvSpPr>
          <p:cNvPr id="2" name="TextBox 1"/>
          <p:cNvSpPr txBox="1"/>
          <p:nvPr/>
        </p:nvSpPr>
        <p:spPr>
          <a:xfrm>
            <a:off x="220723" y="365760"/>
            <a:ext cx="861133" cy="523220"/>
          </a:xfrm>
          <a:prstGeom prst="rect">
            <a:avLst/>
          </a:prstGeom>
          <a:noFill/>
        </p:spPr>
        <p:txBody>
          <a:bodyPr wrap="none" rtlCol="0">
            <a:spAutoFit/>
          </a:bodyPr>
          <a:lstStyle/>
          <a:p>
            <a:r>
              <a:rPr lang="en-US" sz="2800" dirty="0" smtClean="0"/>
              <a:t>PM4</a:t>
            </a:r>
            <a:endParaRPr lang="en-IN" sz="2800" dirty="0"/>
          </a:p>
        </p:txBody>
      </p:sp>
    </p:spTree>
    <p:extLst>
      <p:ext uri="{BB962C8B-B14F-4D97-AF65-F5344CB8AC3E}">
        <p14:creationId xmlns:p14="http://schemas.microsoft.com/office/powerpoint/2010/main" val="15407624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0"/>
            <a:ext cx="10515600" cy="6176963"/>
          </a:xfrm>
        </p:spPr>
        <p:txBody>
          <a:bodyPr>
            <a:noAutofit/>
          </a:bodyPr>
          <a:lstStyle/>
          <a:p>
            <a:pPr marL="0" indent="0" fontAlgn="base">
              <a:buNone/>
            </a:pPr>
            <a:endParaRPr lang="en-US" sz="1800" dirty="0" smtClean="0"/>
          </a:p>
          <a:p>
            <a:pPr marL="0" indent="0" fontAlgn="base">
              <a:buNone/>
            </a:pPr>
            <a:r>
              <a:rPr lang="en-US" sz="1800" dirty="0" smtClean="0"/>
              <a:t>To </a:t>
            </a:r>
            <a:r>
              <a:rPr lang="en-US" sz="1800" dirty="0"/>
              <a:t>build &amp; execute strategy which works towards achieving the brand goals of growing consumer preference and driving share of market with profitability.</a:t>
            </a:r>
            <a:br>
              <a:rPr lang="en-US" sz="1800" dirty="0"/>
            </a:br>
            <a:r>
              <a:rPr lang="en-US" sz="1800" dirty="0"/>
              <a:t/>
            </a:r>
            <a:br>
              <a:rPr lang="en-US" sz="1800" dirty="0"/>
            </a:br>
            <a:r>
              <a:rPr lang="en-US" sz="1800" b="1" u="sng" dirty="0"/>
              <a:t>Job Description</a:t>
            </a:r>
            <a:br>
              <a:rPr lang="en-US" sz="1800" b="1" u="sng" dirty="0"/>
            </a:br>
            <a:r>
              <a:rPr lang="en-US" sz="1800" dirty="0"/>
              <a:t>Work on co-creating marketing strategy for the brand and efficiently execute it to drive the share of market along with profitability.</a:t>
            </a:r>
          </a:p>
          <a:p>
            <a:pPr fontAlgn="base"/>
            <a:r>
              <a:rPr lang="en-US" sz="1800" dirty="0"/>
              <a:t>Build brand plans including geography wise plans to achieve national share of market and distribution targets.</a:t>
            </a:r>
          </a:p>
          <a:p>
            <a:pPr fontAlgn="base"/>
            <a:r>
              <a:rPr lang="en-US" sz="1800" dirty="0"/>
              <a:t>Work collaboratively with cross functional teams to conceptualize and execute versus the annual grid plan.</a:t>
            </a:r>
          </a:p>
          <a:p>
            <a:pPr fontAlgn="base"/>
            <a:r>
              <a:rPr lang="en-US" sz="1800" dirty="0"/>
              <a:t>Build communication and advertising in line with the positioning of brand to further drive brand salience and consumer preference.</a:t>
            </a:r>
          </a:p>
          <a:p>
            <a:pPr fontAlgn="base"/>
            <a:r>
              <a:rPr lang="en-US" sz="1800" dirty="0"/>
              <a:t>Work with external creative and other agencies to build 360 IMC campaigns.</a:t>
            </a:r>
          </a:p>
          <a:p>
            <a:pPr fontAlgn="base"/>
            <a:r>
              <a:rPr lang="en-US" sz="1800" dirty="0"/>
              <a:t>Partner with media manager and the media agency to draw up the monthly media plans by state.</a:t>
            </a:r>
          </a:p>
          <a:p>
            <a:pPr fontAlgn="base"/>
            <a:r>
              <a:rPr lang="en-US" sz="1800" dirty="0"/>
              <a:t>Understand the P&amp;L of brand and identify key cost drivers and work towards driving improved margins and profitability of the brand.</a:t>
            </a:r>
          </a:p>
          <a:p>
            <a:pPr fontAlgn="base"/>
            <a:r>
              <a:rPr lang="en-US" sz="1800" dirty="0"/>
              <a:t>Alignment of brand plans and annual grid with category manager and senior management.</a:t>
            </a:r>
          </a:p>
          <a:p>
            <a:pPr fontAlgn="base"/>
            <a:r>
              <a:rPr lang="en-US" sz="1800" dirty="0"/>
              <a:t>To Design and implement all aspects of the GTM for new product launches within the brand</a:t>
            </a:r>
            <a:br>
              <a:rPr lang="en-US" sz="1800" dirty="0"/>
            </a:br>
            <a:r>
              <a:rPr lang="en-US" sz="1800" dirty="0"/>
              <a:t/>
            </a:r>
            <a:br>
              <a:rPr lang="en-US" sz="1800" dirty="0"/>
            </a:br>
            <a:endParaRPr lang="en-US" sz="1800" dirty="0"/>
          </a:p>
        </p:txBody>
      </p:sp>
      <p:sp>
        <p:nvSpPr>
          <p:cNvPr id="4" name="TextBox 3"/>
          <p:cNvSpPr txBox="1"/>
          <p:nvPr/>
        </p:nvSpPr>
        <p:spPr>
          <a:xfrm>
            <a:off x="220723" y="365760"/>
            <a:ext cx="861133" cy="523220"/>
          </a:xfrm>
          <a:prstGeom prst="rect">
            <a:avLst/>
          </a:prstGeom>
          <a:noFill/>
        </p:spPr>
        <p:txBody>
          <a:bodyPr wrap="none" rtlCol="0">
            <a:spAutoFit/>
          </a:bodyPr>
          <a:lstStyle/>
          <a:p>
            <a:r>
              <a:rPr lang="en-US" sz="2800" dirty="0" smtClean="0"/>
              <a:t>PM5</a:t>
            </a:r>
            <a:endParaRPr lang="en-IN" sz="2800" dirty="0"/>
          </a:p>
        </p:txBody>
      </p:sp>
    </p:spTree>
    <p:extLst>
      <p:ext uri="{BB962C8B-B14F-4D97-AF65-F5344CB8AC3E}">
        <p14:creationId xmlns:p14="http://schemas.microsoft.com/office/powerpoint/2010/main" val="38134262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4948" y="345402"/>
            <a:ext cx="11430000" cy="5078313"/>
          </a:xfrm>
          <a:prstGeom prst="rect">
            <a:avLst/>
          </a:prstGeom>
        </p:spPr>
        <p:txBody>
          <a:bodyPr wrap="square">
            <a:spAutoFit/>
          </a:bodyPr>
          <a:lstStyle/>
          <a:p>
            <a:pPr fontAlgn="base"/>
            <a:r>
              <a:rPr lang="en-US" b="1" u="sng" dirty="0"/>
              <a:t>Experience</a:t>
            </a:r>
            <a:br>
              <a:rPr lang="en-US" b="1" u="sng" dirty="0"/>
            </a:br>
            <a:r>
              <a:rPr lang="en-US" dirty="0"/>
              <a:t>3+ years of work experience in Sales and Marketing</a:t>
            </a:r>
          </a:p>
          <a:p>
            <a:pPr fontAlgn="base"/>
            <a:r>
              <a:rPr lang="en-US" dirty="0"/>
              <a:t>A proven track record of performance, strong understanding of Indian consumers and business processes!</a:t>
            </a:r>
            <a:br>
              <a:rPr lang="en-US" dirty="0"/>
            </a:br>
            <a:r>
              <a:rPr lang="en-US" dirty="0"/>
              <a:t/>
            </a:r>
            <a:br>
              <a:rPr lang="en-US" dirty="0"/>
            </a:br>
            <a:r>
              <a:rPr lang="en-US" b="1" u="sng" dirty="0" smtClean="0"/>
              <a:t>Skills</a:t>
            </a:r>
            <a:r>
              <a:rPr lang="en-US" b="1" u="sng" dirty="0"/>
              <a:t/>
            </a:r>
            <a:br>
              <a:rPr lang="en-US" b="1" u="sng" dirty="0"/>
            </a:br>
            <a:r>
              <a:rPr lang="en-US" b="1" u="sng" dirty="0"/>
              <a:t/>
            </a:r>
            <a:br>
              <a:rPr lang="en-US" b="1" u="sng" dirty="0"/>
            </a:br>
            <a:r>
              <a:rPr lang="en-US" dirty="0"/>
              <a:t>Strong project management skills, coordination skills, marketing skills, communication skills.</a:t>
            </a:r>
            <a:br>
              <a:rPr lang="en-US" dirty="0"/>
            </a:br>
            <a:r>
              <a:rPr lang="en-US" dirty="0" smtClean="0"/>
              <a:t>Equal </a:t>
            </a:r>
            <a:r>
              <a:rPr lang="en-US" dirty="0"/>
              <a:t>Opportunity Employer</a:t>
            </a:r>
            <a:br>
              <a:rPr lang="en-US" dirty="0"/>
            </a:br>
            <a:r>
              <a:rPr lang="en-US" dirty="0"/>
              <a:t>Colgate is an equal opportunity employer and all qualified applicants will receive consideration for employment without regard to race, color, religion, gender, gender identity, sexual orientation, national origin, ethnicity, age, disability, marital status, veteran status (United States positions), or any other characteristic protected by law.</a:t>
            </a:r>
            <a:br>
              <a:rPr lang="en-US" dirty="0"/>
            </a:br>
            <a:r>
              <a:rPr lang="en-US" dirty="0"/>
              <a:t/>
            </a:r>
            <a:br>
              <a:rPr lang="en-US" dirty="0"/>
            </a:br>
            <a:r>
              <a:rPr lang="en-US" dirty="0"/>
              <a:t>Are you interested in working for Colgate-Palmolive? You can apply online and attach all relevant documents such as a cover letter and resume or CV. Applications received by e-mail are not considered in the selection process. Become part of our team. We look forward to your application.</a:t>
            </a:r>
            <a:br>
              <a:rPr lang="en-US" dirty="0"/>
            </a:br>
            <a:r>
              <a:rPr lang="en-US" dirty="0"/>
              <a:t/>
            </a:r>
            <a:br>
              <a:rPr lang="en-US" dirty="0"/>
            </a:br>
            <a:r>
              <a:rPr lang="en-US" dirty="0"/>
              <a:t/>
            </a:r>
            <a:br>
              <a:rPr lang="en-US" dirty="0"/>
            </a:br>
            <a:endParaRPr lang="en-IN" dirty="0"/>
          </a:p>
        </p:txBody>
      </p:sp>
    </p:spTree>
    <p:extLst>
      <p:ext uri="{BB962C8B-B14F-4D97-AF65-F5344CB8AC3E}">
        <p14:creationId xmlns:p14="http://schemas.microsoft.com/office/powerpoint/2010/main" val="30333565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192744" y="-118150"/>
            <a:ext cx="12060353" cy="6894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This mail comes to you from </a:t>
            </a:r>
            <a:r>
              <a:rPr kumimoji="0" lang="en-US" altLang="en-US" sz="1600" b="0" i="0" u="none" strike="noStrike" cap="none" normalizeH="0" baseline="0" dirty="0" err="1" smtClean="0">
                <a:ln>
                  <a:noFill/>
                </a:ln>
                <a:solidFill>
                  <a:srgbClr val="333333"/>
                </a:solidFill>
                <a:effectLst/>
                <a:latin typeface="Times New Roman" panose="02020603050405020304" pitchFamily="18" charset="0"/>
                <a:cs typeface="Times New Roman" panose="02020603050405020304" pitchFamily="18" charset="0"/>
              </a:rPr>
              <a:t>Teamlease</a:t>
            </a: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 . We have an urgent job opening for Mumbai location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Position : Category Manager (product management)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Division : Construction Chemical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Location : Mumbai</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Industry : Chemical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Qualification : Graduate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Experience : 3+ years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Candidate should be have experience in Construction Chemical Industry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Job Role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Development of new product - Administering the entire lifecycle of a product from inception, feasibility study, through composition changes and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manufacture, to pricing, service and dispatch of final product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err="1" smtClean="0">
                <a:ln>
                  <a:noFill/>
                </a:ln>
                <a:solidFill>
                  <a:srgbClr val="333333"/>
                </a:solidFill>
                <a:effectLst/>
                <a:latin typeface="Times New Roman" panose="02020603050405020304" pitchFamily="18" charset="0"/>
                <a:cs typeface="Times New Roman" panose="02020603050405020304" pitchFamily="18" charset="0"/>
              </a:rPr>
              <a:t>Analyse</a:t>
            </a: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 competitive landscape &amp; position products to ensure maximum value capture &amp; develop demand generation strategies to drive existing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products &amp; uncovering/creating new opportunities in new sectors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Planning, developing &amp; executing strategies for effective market penetration with new products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Demand forecasting, inventory planning and ensuring product availability as per the market needs.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Conceptualizing, Planning &amp; Executing of marketing events, campaigns, advertising, audio/video campaigns, promotional activities, market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activation to enhance market penetration and sales volume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Developing annual &amp; half yearly marketing plan for advertising, promotion, campaigns and sales aid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Interact with multiple agencies advertising, media, digital &amp; social, print etc.</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Serve as day-to-day point of contact for all branches, for any product &amp; marketing related needs &amp; queries.</a:t>
            </a:r>
          </a:p>
          <a:p>
            <a:pPr marL="0" indent="0">
              <a:lnSpc>
                <a:spcPct val="100000"/>
              </a:lnSpc>
              <a:buFontTx/>
              <a:buChar char="•"/>
            </a:pPr>
            <a:r>
              <a:rPr lang="en-US" altLang="en-US" sz="1600" dirty="0" err="1">
                <a:solidFill>
                  <a:srgbClr val="333333"/>
                </a:solidFill>
                <a:latin typeface="Times New Roman" panose="02020603050405020304" pitchFamily="18" charset="0"/>
                <a:cs typeface="Times New Roman" panose="02020603050405020304" pitchFamily="18" charset="0"/>
              </a:rPr>
              <a:t>Role</a:t>
            </a:r>
            <a:r>
              <a:rPr lang="en-US" altLang="en-US" sz="1600" dirty="0" err="1">
                <a:solidFill>
                  <a:srgbClr val="333333"/>
                </a:solidFill>
                <a:latin typeface="Times New Roman" panose="02020603050405020304" pitchFamily="18" charset="0"/>
                <a:cs typeface="Times New Roman" panose="02020603050405020304" pitchFamily="18" charset="0"/>
                <a:hlinkClick r:id="rId2"/>
              </a:rPr>
              <a:t>Product</a:t>
            </a:r>
            <a:r>
              <a:rPr lang="en-US" altLang="en-US" sz="1600" dirty="0">
                <a:solidFill>
                  <a:srgbClr val="333333"/>
                </a:solidFill>
                <a:latin typeface="Times New Roman" panose="02020603050405020304" pitchFamily="18" charset="0"/>
                <a:cs typeface="Times New Roman" panose="02020603050405020304" pitchFamily="18" charset="0"/>
                <a:hlinkClick r:id="rId2"/>
              </a:rPr>
              <a:t>/Brand Manager</a:t>
            </a:r>
            <a:endParaRPr lang="en-US" altLang="en-US" sz="1600" dirty="0">
              <a:solidFill>
                <a:srgbClr val="333333"/>
              </a:solidFill>
              <a:latin typeface="Times New Roman" panose="02020603050405020304" pitchFamily="18" charset="0"/>
              <a:cs typeface="Times New Roman" panose="02020603050405020304" pitchFamily="18" charset="0"/>
            </a:endParaRPr>
          </a:p>
          <a:p>
            <a:pPr marL="0" indent="0">
              <a:lnSpc>
                <a:spcPct val="100000"/>
              </a:lnSpc>
              <a:buFontTx/>
              <a:buChar char="•"/>
            </a:pPr>
            <a:r>
              <a:rPr lang="en-US" altLang="en-US" sz="1600" dirty="0">
                <a:solidFill>
                  <a:srgbClr val="333333"/>
                </a:solidFill>
                <a:latin typeface="Times New Roman" panose="02020603050405020304" pitchFamily="18" charset="0"/>
                <a:cs typeface="Times New Roman" panose="02020603050405020304" pitchFamily="18" charset="0"/>
              </a:rPr>
              <a:t>Industry </a:t>
            </a:r>
            <a:r>
              <a:rPr lang="en-US" altLang="en-US" sz="1600" dirty="0" err="1">
                <a:solidFill>
                  <a:srgbClr val="333333"/>
                </a:solidFill>
                <a:latin typeface="Times New Roman" panose="02020603050405020304" pitchFamily="18" charset="0"/>
                <a:cs typeface="Times New Roman" panose="02020603050405020304" pitchFamily="18" charset="0"/>
              </a:rPr>
              <a:t>Type</a:t>
            </a:r>
            <a:r>
              <a:rPr lang="en-US" altLang="en-US" sz="1600" dirty="0" err="1">
                <a:solidFill>
                  <a:srgbClr val="333333"/>
                </a:solidFill>
                <a:latin typeface="Times New Roman" panose="02020603050405020304" pitchFamily="18" charset="0"/>
                <a:cs typeface="Times New Roman" panose="02020603050405020304" pitchFamily="18" charset="0"/>
                <a:hlinkClick r:id="rId3"/>
              </a:rPr>
              <a:t>Chemicals</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4"/>
              </a:rPr>
              <a:t> </a:t>
            </a:r>
            <a:r>
              <a:rPr lang="en-US" altLang="en-US" sz="1600" dirty="0" err="1">
                <a:solidFill>
                  <a:srgbClr val="333333"/>
                </a:solidFill>
                <a:latin typeface="Times New Roman" panose="02020603050405020304" pitchFamily="18" charset="0"/>
                <a:cs typeface="Times New Roman" panose="02020603050405020304" pitchFamily="18" charset="0"/>
                <a:hlinkClick r:id="rId4"/>
              </a:rPr>
              <a:t>PetroChemical</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5"/>
              </a:rPr>
              <a:t> Plastic</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6"/>
              </a:rPr>
              <a:t> Rubber</a:t>
            </a:r>
            <a:endParaRPr lang="en-US" altLang="en-US" sz="1600" dirty="0">
              <a:solidFill>
                <a:srgbClr val="333333"/>
              </a:solidFill>
              <a:latin typeface="Times New Roman" panose="02020603050405020304" pitchFamily="18" charset="0"/>
              <a:cs typeface="Times New Roman" panose="02020603050405020304" pitchFamily="18" charset="0"/>
            </a:endParaRPr>
          </a:p>
          <a:p>
            <a:pPr marL="0" indent="0">
              <a:lnSpc>
                <a:spcPct val="100000"/>
              </a:lnSpc>
              <a:buFontTx/>
              <a:buChar char="•"/>
            </a:pPr>
            <a:r>
              <a:rPr lang="en-US" altLang="en-US" sz="1600" dirty="0">
                <a:solidFill>
                  <a:srgbClr val="333333"/>
                </a:solidFill>
                <a:latin typeface="Times New Roman" panose="02020603050405020304" pitchFamily="18" charset="0"/>
                <a:cs typeface="Times New Roman" panose="02020603050405020304" pitchFamily="18" charset="0"/>
              </a:rPr>
              <a:t>Functional </a:t>
            </a:r>
            <a:r>
              <a:rPr lang="en-US" altLang="en-US" sz="1600" dirty="0" err="1">
                <a:solidFill>
                  <a:srgbClr val="333333"/>
                </a:solidFill>
                <a:latin typeface="Times New Roman" panose="02020603050405020304" pitchFamily="18" charset="0"/>
                <a:cs typeface="Times New Roman" panose="02020603050405020304" pitchFamily="18" charset="0"/>
              </a:rPr>
              <a:t>Area</a:t>
            </a:r>
            <a:r>
              <a:rPr lang="en-US" altLang="en-US" sz="1600" dirty="0" err="1">
                <a:solidFill>
                  <a:srgbClr val="333333"/>
                </a:solidFill>
                <a:latin typeface="Times New Roman" panose="02020603050405020304" pitchFamily="18" charset="0"/>
                <a:cs typeface="Times New Roman" panose="02020603050405020304" pitchFamily="18" charset="0"/>
                <a:hlinkClick r:id="rId7"/>
              </a:rPr>
              <a:t>Marketing</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8"/>
              </a:rPr>
              <a:t> Advertising</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9"/>
              </a:rPr>
              <a:t> MR</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10"/>
              </a:rPr>
              <a:t> PR</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11"/>
              </a:rPr>
              <a:t> Media Planning</a:t>
            </a:r>
            <a:endParaRPr lang="en-US" altLang="en-US" sz="1600" dirty="0">
              <a:solidFill>
                <a:srgbClr val="333333"/>
              </a:solidFill>
              <a:latin typeface="Times New Roman" panose="02020603050405020304" pitchFamily="18" charset="0"/>
              <a:cs typeface="Times New Roman" panose="02020603050405020304" pitchFamily="18" charset="0"/>
            </a:endParaRPr>
          </a:p>
          <a:p>
            <a:pPr marL="0" indent="0">
              <a:lnSpc>
                <a:spcPct val="100000"/>
              </a:lnSpc>
              <a:buFontTx/>
              <a:buChar char="•"/>
            </a:pPr>
            <a:r>
              <a:rPr lang="en-US" altLang="en-US" sz="1600" dirty="0">
                <a:solidFill>
                  <a:srgbClr val="333333"/>
                </a:solidFill>
                <a:latin typeface="Times New Roman" panose="02020603050405020304" pitchFamily="18" charset="0"/>
                <a:cs typeface="Times New Roman" panose="02020603050405020304" pitchFamily="18" charset="0"/>
              </a:rPr>
              <a:t>Employment </a:t>
            </a:r>
            <a:r>
              <a:rPr lang="en-US" altLang="en-US" sz="1600" dirty="0" err="1">
                <a:solidFill>
                  <a:srgbClr val="333333"/>
                </a:solidFill>
                <a:latin typeface="Times New Roman" panose="02020603050405020304" pitchFamily="18" charset="0"/>
                <a:cs typeface="Times New Roman" panose="02020603050405020304" pitchFamily="18" charset="0"/>
              </a:rPr>
              <a:t>TypeFull</a:t>
            </a:r>
            <a:r>
              <a:rPr lang="en-US" altLang="en-US" sz="1600" dirty="0">
                <a:solidFill>
                  <a:srgbClr val="333333"/>
                </a:solidFill>
                <a:latin typeface="Times New Roman" panose="02020603050405020304" pitchFamily="18" charset="0"/>
                <a:cs typeface="Times New Roman" panose="02020603050405020304" pitchFamily="18" charset="0"/>
              </a:rPr>
              <a:t> Time, Permanent</a:t>
            </a:r>
          </a:p>
          <a:p>
            <a:pPr marL="0" indent="0">
              <a:lnSpc>
                <a:spcPct val="100000"/>
              </a:lnSpc>
              <a:buFontTx/>
              <a:buChar char="•"/>
            </a:pPr>
            <a:r>
              <a:rPr lang="en-US" altLang="en-US" sz="1600" dirty="0">
                <a:solidFill>
                  <a:srgbClr val="333333"/>
                </a:solidFill>
                <a:latin typeface="Times New Roman" panose="02020603050405020304" pitchFamily="18" charset="0"/>
                <a:cs typeface="Times New Roman" panose="02020603050405020304" pitchFamily="18" charset="0"/>
              </a:rPr>
              <a:t>Role </a:t>
            </a:r>
            <a:r>
              <a:rPr lang="en-US" altLang="en-US" sz="1600" dirty="0" err="1">
                <a:solidFill>
                  <a:srgbClr val="333333"/>
                </a:solidFill>
                <a:latin typeface="Times New Roman" panose="02020603050405020304" pitchFamily="18" charset="0"/>
                <a:cs typeface="Times New Roman" panose="02020603050405020304" pitchFamily="18" charset="0"/>
              </a:rPr>
              <a:t>CategoryMarketing</a:t>
            </a:r>
            <a:endParaRPr lang="en-US" altLang="en-US" sz="1600" dirty="0">
              <a:solidFill>
                <a:srgbClr val="333333"/>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9717420" y="300445"/>
            <a:ext cx="861133" cy="523220"/>
          </a:xfrm>
          <a:prstGeom prst="rect">
            <a:avLst/>
          </a:prstGeom>
          <a:noFill/>
        </p:spPr>
        <p:txBody>
          <a:bodyPr wrap="none" rtlCol="0">
            <a:spAutoFit/>
          </a:bodyPr>
          <a:lstStyle/>
          <a:p>
            <a:r>
              <a:rPr lang="en-US" sz="2800" dirty="0" smtClean="0"/>
              <a:t>PM6</a:t>
            </a:r>
            <a:endParaRPr lang="en-IN" sz="2800" dirty="0"/>
          </a:p>
        </p:txBody>
      </p:sp>
    </p:spTree>
    <p:extLst>
      <p:ext uri="{BB962C8B-B14F-4D97-AF65-F5344CB8AC3E}">
        <p14:creationId xmlns:p14="http://schemas.microsoft.com/office/powerpoint/2010/main" val="13525387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365</Words>
  <Application>Microsoft Office PowerPoint</Application>
  <PresentationFormat>Widescreen</PresentationFormat>
  <Paragraphs>117</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-apple-system</vt:lpstr>
      <vt:lpstr>Arial</vt:lpstr>
      <vt:lpstr>Calibri</vt:lpstr>
      <vt:lpstr>Calibri Light</vt:lpstr>
      <vt:lpstr>Times New Roman</vt:lpstr>
      <vt:lpstr>Office Theme</vt:lpstr>
      <vt:lpstr>PowerPoint Presentation</vt:lpstr>
      <vt:lpstr>PM1</vt:lpstr>
      <vt:lpstr>PowerPoint Presentation</vt:lpstr>
      <vt:lpstr>PM-2</vt:lpstr>
      <vt:lpstr>PowerPoint Presentation</vt:lpstr>
      <vt:lpstr>PM 3</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LAP-IT 03</dc:creator>
  <cp:lastModifiedBy>LAP-IT 03</cp:lastModifiedBy>
  <cp:revision>1</cp:revision>
  <dcterms:created xsi:type="dcterms:W3CDTF">2021-04-11T02:34:47Z</dcterms:created>
  <dcterms:modified xsi:type="dcterms:W3CDTF">2021-04-11T02:35:03Z</dcterms:modified>
</cp:coreProperties>
</file>