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2"/>
  </p:notesMasterIdLst>
  <p:handoutMasterIdLst>
    <p:handoutMasterId r:id="rId43"/>
  </p:handoutMasterIdLst>
  <p:sldIdLst>
    <p:sldId id="256" r:id="rId2"/>
    <p:sldId id="358" r:id="rId3"/>
    <p:sldId id="258" r:id="rId4"/>
    <p:sldId id="266" r:id="rId5"/>
    <p:sldId id="364" r:id="rId6"/>
    <p:sldId id="363" r:id="rId7"/>
    <p:sldId id="283" r:id="rId8"/>
    <p:sldId id="285" r:id="rId9"/>
    <p:sldId id="282" r:id="rId10"/>
    <p:sldId id="359" r:id="rId11"/>
    <p:sldId id="478" r:id="rId12"/>
    <p:sldId id="481" r:id="rId13"/>
    <p:sldId id="259" r:id="rId14"/>
    <p:sldId id="260" r:id="rId15"/>
    <p:sldId id="365" r:id="rId16"/>
    <p:sldId id="480" r:id="rId17"/>
    <p:sldId id="366" r:id="rId18"/>
    <p:sldId id="287" r:id="rId19"/>
    <p:sldId id="288" r:id="rId20"/>
    <p:sldId id="289" r:id="rId21"/>
    <p:sldId id="470" r:id="rId22"/>
    <p:sldId id="471" r:id="rId23"/>
    <p:sldId id="472" r:id="rId24"/>
    <p:sldId id="474" r:id="rId25"/>
    <p:sldId id="475" r:id="rId26"/>
    <p:sldId id="476" r:id="rId27"/>
    <p:sldId id="477" r:id="rId28"/>
    <p:sldId id="360" r:id="rId29"/>
    <p:sldId id="291" r:id="rId30"/>
    <p:sldId id="292" r:id="rId31"/>
    <p:sldId id="293" r:id="rId32"/>
    <p:sldId id="294" r:id="rId33"/>
    <p:sldId id="295" r:id="rId34"/>
    <p:sldId id="351" r:id="rId35"/>
    <p:sldId id="297" r:id="rId36"/>
    <p:sldId id="361" r:id="rId37"/>
    <p:sldId id="263" r:id="rId38"/>
    <p:sldId id="362" r:id="rId39"/>
    <p:sldId id="262" r:id="rId40"/>
    <p:sldId id="280" r:id="rId4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err="1">
              <a:solidFill>
                <a:schemeClr val="tx1"/>
              </a:solidFill>
            </a:rPr>
            <a:t>PHRi</a:t>
          </a:r>
          <a:r>
            <a:rPr lang="en-MY" dirty="0">
              <a:solidFill>
                <a:schemeClr val="tx1"/>
              </a:solidFill>
            </a:rPr>
            <a:t>, </a:t>
          </a:r>
          <a:r>
            <a:rPr lang="en-MY" dirty="0" err="1">
              <a:solidFill>
                <a:schemeClr val="tx1"/>
              </a:solidFill>
            </a:rPr>
            <a:t>SPHRi</a:t>
          </a:r>
          <a:r>
            <a:rPr lang="en-MY" dirty="0">
              <a:solidFill>
                <a:schemeClr val="tx1"/>
              </a:solidFill>
            </a:rPr>
            <a:t> and 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NeighborX="-191" custLinFactNeighborY="5502">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tx1"/>
              </a:solidFill>
            </a:rPr>
            <a:t>PHRi</a:t>
          </a:r>
          <a:r>
            <a:rPr lang="en-MY" sz="3500" kern="1200" dirty="0">
              <a:solidFill>
                <a:schemeClr val="tx1"/>
              </a:solidFill>
            </a:rPr>
            <a:t>, </a:t>
          </a:r>
          <a:r>
            <a:rPr lang="en-MY" sz="3500" kern="1200" dirty="0" err="1">
              <a:solidFill>
                <a:schemeClr val="tx1"/>
              </a:solidFill>
            </a:rPr>
            <a:t>SPHRi</a:t>
          </a:r>
          <a:r>
            <a:rPr lang="en-MY" sz="3500" kern="1200" dirty="0">
              <a:solidFill>
                <a:schemeClr val="tx1"/>
              </a:solidFill>
            </a:rPr>
            <a:t> and GPHR Exam</a:t>
          </a:r>
          <a:endParaRPr lang="en-MY" sz="3500" kern="1200" dirty="0">
            <a:solidFill>
              <a:srgbClr val="FFFFE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X="-191" custLinFactNeighborY="73154">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tx1"/>
              </a:solidFill>
            </a:rPr>
            <a:t>PHRi</a:t>
          </a:r>
          <a:r>
            <a:rPr lang="en-MY" sz="3500" kern="1200" dirty="0">
              <a:solidFill>
                <a:schemeClr val="tx1"/>
              </a:solidFill>
            </a:rPr>
            <a:t>, </a:t>
          </a:r>
          <a:r>
            <a:rPr lang="en-MY" sz="3500" kern="1200" dirty="0" err="1">
              <a:solidFill>
                <a:schemeClr val="tx1"/>
              </a:solidFill>
            </a:rPr>
            <a:t>SPHRi</a:t>
          </a:r>
          <a:r>
            <a:rPr lang="en-MY" sz="3500" kern="1200" dirty="0">
              <a:solidFill>
                <a:schemeClr val="tx1"/>
              </a:solidFill>
            </a:rPr>
            <a:t> and GPHR 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PHRi</a:t>
          </a:r>
          <a:r>
            <a:rPr lang="en-MY" sz="3500" kern="1200" dirty="0">
              <a:solidFill>
                <a:schemeClr val="tx1"/>
              </a:solidFill>
            </a:rPr>
            <a:t>, </a:t>
          </a:r>
          <a:r>
            <a:rPr lang="en-MY" sz="3500" kern="1200" dirty="0" err="1">
              <a:solidFill>
                <a:schemeClr val="tx1"/>
              </a:solidFill>
            </a:rPr>
            <a:t>SPHRi</a:t>
          </a:r>
          <a:r>
            <a:rPr lang="en-MY" sz="3500" kern="1200" dirty="0">
              <a:solidFill>
                <a:schemeClr val="tx1"/>
              </a:solidFill>
            </a:rPr>
            <a:t> and 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701008"/>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40988"/>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1009801"/>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PHRi</a:t>
          </a:r>
          <a:r>
            <a:rPr lang="en-MY" sz="3500" kern="1200" dirty="0">
              <a:solidFill>
                <a:schemeClr val="tx1"/>
              </a:solidFill>
            </a:rPr>
            <a:t>, </a:t>
          </a:r>
          <a:r>
            <a:rPr lang="en-MY" sz="3500" kern="1200" dirty="0" err="1">
              <a:solidFill>
                <a:schemeClr val="tx1"/>
              </a:solidFill>
            </a:rPr>
            <a:t>SPHRi</a:t>
          </a:r>
          <a:r>
            <a:rPr lang="en-MY" sz="3500" kern="1200" dirty="0">
              <a:solidFill>
                <a:schemeClr val="tx1"/>
              </a:solidFill>
            </a:rPr>
            <a:t> and GPHR Exam</a:t>
          </a:r>
          <a:endParaRPr lang="en-MY" sz="3500" kern="1200" dirty="0">
            <a:solidFill>
              <a:srgbClr val="FFFFE1"/>
            </a:solidFill>
            <a:latin typeface="Arial"/>
            <a:ea typeface="+mn-ea"/>
            <a:cs typeface="+mn-cs"/>
          </a:endParaRPr>
        </a:p>
      </dsp:txBody>
      <dsp:txXfrm>
        <a:off x="39980" y="1049781"/>
        <a:ext cx="7692440" cy="739039"/>
      </dsp:txXfrm>
    </dsp:sp>
    <dsp:sp modelId="{DF1768A1-F5E4-4152-9DE2-8FFC4D413F5A}">
      <dsp:nvSpPr>
        <dsp:cNvPr id="0" name=""/>
        <dsp:cNvSpPr/>
      </dsp:nvSpPr>
      <dsp:spPr>
        <a:xfrm>
          <a:off x="0" y="18353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PHRi</a:t>
          </a:r>
          <a:r>
            <a:rPr lang="en-MY" sz="3500" kern="1200" dirty="0">
              <a:solidFill>
                <a:schemeClr val="tx1"/>
              </a:solidFill>
            </a:rPr>
            <a:t>, </a:t>
          </a:r>
          <a:r>
            <a:rPr lang="en-MY" sz="3500" kern="1200" dirty="0" err="1">
              <a:solidFill>
                <a:schemeClr val="tx1"/>
              </a:solidFill>
            </a:rPr>
            <a:t>SPHRi</a:t>
          </a:r>
          <a:r>
            <a:rPr lang="en-MY" sz="3500" kern="1200" dirty="0">
              <a:solidFill>
                <a:schemeClr val="tx1"/>
              </a:solidFill>
            </a:rPr>
            <a:t> and GPHR Exam</a:t>
          </a:r>
          <a:endParaRPr lang="en-MY" sz="3500" kern="1200" dirty="0">
            <a:solidFill>
              <a:srgbClr val="000000"/>
            </a:solidFill>
            <a:latin typeface="Arial"/>
            <a:ea typeface="+mn-ea"/>
            <a:cs typeface="+mn-cs"/>
          </a:endParaRP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734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40094" y="57436"/>
        <a:ext cx="7692212" cy="741151"/>
      </dsp:txXfrm>
    </dsp:sp>
    <dsp:sp modelId="{A4CC9735-B172-48E4-BD42-49857572E9A5}">
      <dsp:nvSpPr>
        <dsp:cNvPr id="0" name=""/>
        <dsp:cNvSpPr/>
      </dsp:nvSpPr>
      <dsp:spPr>
        <a:xfrm>
          <a:off x="0" y="92967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40094" y="969766"/>
        <a:ext cx="7692212" cy="741151"/>
      </dsp:txXfrm>
    </dsp:sp>
    <dsp:sp modelId="{DF1768A1-F5E4-4152-9DE2-8FFC4D413F5A}">
      <dsp:nvSpPr>
        <dsp:cNvPr id="0" name=""/>
        <dsp:cNvSpPr/>
      </dsp:nvSpPr>
      <dsp:spPr>
        <a:xfrm>
          <a:off x="0" y="183354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40094" y="1873636"/>
        <a:ext cx="7692212" cy="741151"/>
      </dsp:txXfrm>
    </dsp:sp>
    <dsp:sp modelId="{F674B1EB-7C16-427C-9D7D-944E5157F0F6}">
      <dsp:nvSpPr>
        <dsp:cNvPr id="0" name=""/>
        <dsp:cNvSpPr/>
      </dsp:nvSpPr>
      <dsp:spPr>
        <a:xfrm>
          <a:off x="0" y="277971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40094" y="2819806"/>
        <a:ext cx="7692212" cy="741151"/>
      </dsp:txXfrm>
    </dsp:sp>
    <dsp:sp modelId="{B81C3AB5-CD8D-4061-A03B-635F3C7E2742}">
      <dsp:nvSpPr>
        <dsp:cNvPr id="0" name=""/>
        <dsp:cNvSpPr/>
      </dsp:nvSpPr>
      <dsp:spPr>
        <a:xfrm>
          <a:off x="0" y="3704732"/>
          <a:ext cx="7772400" cy="82133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40094" y="3744826"/>
        <a:ext cx="7692212" cy="7411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INTRODUCTORY</a:t>
            </a:r>
            <a:br>
              <a:rPr lang="en-MY" dirty="0"/>
            </a:br>
            <a:r>
              <a:rPr lang="en-MY" dirty="0"/>
              <a:t>SESSION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r>
              <a:rPr lang="en-MY" dirty="0"/>
              <a:t>, </a:t>
            </a:r>
            <a:r>
              <a:rPr lang="en-MY" dirty="0" err="1"/>
              <a:t>SPHRi</a:t>
            </a:r>
            <a:r>
              <a:rPr lang="en-MY" dirty="0"/>
              <a:t> &amp; 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CB9-38B6-489C-B933-4BFEC42AE004}"/>
              </a:ext>
            </a:extLst>
          </p:cNvPr>
          <p:cNvSpPr>
            <a:spLocks noGrp="1"/>
          </p:cNvSpPr>
          <p:nvPr>
            <p:ph type="title"/>
          </p:nvPr>
        </p:nvSpPr>
        <p:spPr/>
        <p:txBody>
          <a:bodyPr/>
          <a:lstStyle/>
          <a:p>
            <a:r>
              <a:rPr lang="en-MY" dirty="0" err="1"/>
              <a:t>Webex</a:t>
            </a:r>
            <a:r>
              <a:rPr lang="en-MY" dirty="0"/>
              <a:t> Options</a:t>
            </a:r>
          </a:p>
        </p:txBody>
      </p:sp>
      <p:sp>
        <p:nvSpPr>
          <p:cNvPr id="3" name="Content Placeholder 2">
            <a:extLst>
              <a:ext uri="{FF2B5EF4-FFF2-40B4-BE49-F238E27FC236}">
                <a16:creationId xmlns:a16="http://schemas.microsoft.com/office/drawing/2014/main" id="{E421F1BF-1AEF-443D-88B9-94B63E0B1A9A}"/>
              </a:ext>
            </a:extLst>
          </p:cNvPr>
          <p:cNvSpPr>
            <a:spLocks noGrp="1"/>
          </p:cNvSpPr>
          <p:nvPr>
            <p:ph idx="1"/>
          </p:nvPr>
        </p:nvSpPr>
        <p:spPr/>
        <p:txBody>
          <a:bodyPr/>
          <a:lstStyle/>
          <a:p>
            <a:r>
              <a:rPr lang="en-MY" dirty="0"/>
              <a:t>When in doubt raise the hand option</a:t>
            </a:r>
          </a:p>
          <a:p>
            <a:endParaRPr lang="en-MY" dirty="0"/>
          </a:p>
          <a:p>
            <a:endParaRPr lang="en-MY" dirty="0"/>
          </a:p>
          <a:p>
            <a:endParaRPr lang="en-MY" dirty="0"/>
          </a:p>
          <a:p>
            <a:r>
              <a:rPr lang="en-MY" dirty="0"/>
              <a:t>Unmute microphone while speaking and mute when not needed</a:t>
            </a:r>
          </a:p>
          <a:p>
            <a:pPr marL="0" indent="0">
              <a:buNone/>
            </a:pPr>
            <a:endParaRPr lang="en-MY" dirty="0"/>
          </a:p>
        </p:txBody>
      </p:sp>
      <p:pic>
        <p:nvPicPr>
          <p:cNvPr id="5" name="Picture 4">
            <a:extLst>
              <a:ext uri="{FF2B5EF4-FFF2-40B4-BE49-F238E27FC236}">
                <a16:creationId xmlns:a16="http://schemas.microsoft.com/office/drawing/2014/main" id="{CE2051AF-327E-4E1C-BA27-64A33BB80A75}"/>
              </a:ext>
            </a:extLst>
          </p:cNvPr>
          <p:cNvPicPr>
            <a:picLocks noChangeAspect="1"/>
          </p:cNvPicPr>
          <p:nvPr/>
        </p:nvPicPr>
        <p:blipFill>
          <a:blip r:embed="rId2"/>
          <a:stretch>
            <a:fillRect/>
          </a:stretch>
        </p:blipFill>
        <p:spPr>
          <a:xfrm>
            <a:off x="1403648" y="2219472"/>
            <a:ext cx="4324350" cy="1276350"/>
          </a:xfrm>
          <a:prstGeom prst="rect">
            <a:avLst/>
          </a:prstGeom>
        </p:spPr>
      </p:pic>
      <p:pic>
        <p:nvPicPr>
          <p:cNvPr id="7" name="Picture 6">
            <a:extLst>
              <a:ext uri="{FF2B5EF4-FFF2-40B4-BE49-F238E27FC236}">
                <a16:creationId xmlns:a16="http://schemas.microsoft.com/office/drawing/2014/main" id="{F1C13F9B-3DB6-411C-A901-91DDDABB384F}"/>
              </a:ext>
            </a:extLst>
          </p:cNvPr>
          <p:cNvPicPr>
            <a:picLocks noChangeAspect="1"/>
          </p:cNvPicPr>
          <p:nvPr/>
        </p:nvPicPr>
        <p:blipFill>
          <a:blip r:embed="rId3"/>
          <a:stretch>
            <a:fillRect/>
          </a:stretch>
        </p:blipFill>
        <p:spPr>
          <a:xfrm>
            <a:off x="914400" y="4925506"/>
            <a:ext cx="4200525" cy="1647825"/>
          </a:xfrm>
          <a:prstGeom prst="rect">
            <a:avLst/>
          </a:prstGeom>
        </p:spPr>
      </p:pic>
    </p:spTree>
    <p:extLst>
      <p:ext uri="{BB962C8B-B14F-4D97-AF65-F5344CB8AC3E}">
        <p14:creationId xmlns:p14="http://schemas.microsoft.com/office/powerpoint/2010/main" val="37585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857210" cy="3960440"/>
          </a:xfrm>
        </p:spPr>
        <p:txBody>
          <a:bodyPr/>
          <a:lstStyle/>
          <a:p>
            <a:r>
              <a:rPr lang="en-MY" dirty="0"/>
              <a:t>Welcome to ALL of you</a:t>
            </a:r>
          </a:p>
          <a:p>
            <a:endParaRPr lang="en-MY" dirty="0"/>
          </a:p>
          <a:p>
            <a:r>
              <a:rPr lang="en-MY" dirty="0"/>
              <a:t>Brief Introduction about yourself</a:t>
            </a:r>
          </a:p>
          <a:p>
            <a:pPr marL="0" indent="0">
              <a:buNone/>
            </a:pPr>
            <a:r>
              <a:rPr lang="en-MY" dirty="0"/>
              <a:t>	- Industry</a:t>
            </a:r>
          </a:p>
          <a:p>
            <a:pPr marL="0" indent="0">
              <a:buNone/>
            </a:pPr>
            <a:r>
              <a:rPr lang="en-MY" dirty="0"/>
              <a:t>	- Location</a:t>
            </a:r>
          </a:p>
          <a:p>
            <a:pPr marL="0" indent="0">
              <a:buNone/>
            </a:pPr>
            <a:r>
              <a:rPr lang="en-MY" dirty="0"/>
              <a:t>	- If taken any HRCI exams before</a:t>
            </a:r>
          </a:p>
          <a:p>
            <a:pPr marL="0" indent="0">
              <a:buNone/>
            </a:pPr>
            <a:r>
              <a:rPr lang="en-MY" dirty="0"/>
              <a:t>	- Your exam</a:t>
            </a:r>
          </a:p>
        </p:txBody>
      </p:sp>
    </p:spTree>
    <p:extLst>
      <p:ext uri="{BB962C8B-B14F-4D97-AF65-F5344CB8AC3E}">
        <p14:creationId xmlns:p14="http://schemas.microsoft.com/office/powerpoint/2010/main" val="279260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24983031"/>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29D6-3927-4537-B137-D800D5005AFF}"/>
              </a:ext>
            </a:extLst>
          </p:cNvPr>
          <p:cNvSpPr>
            <a:spLocks noGrp="1"/>
          </p:cNvSpPr>
          <p:nvPr>
            <p:ph type="title"/>
          </p:nvPr>
        </p:nvSpPr>
        <p:spPr/>
        <p:txBody>
          <a:bodyPr/>
          <a:lstStyle/>
          <a:p>
            <a:r>
              <a:rPr lang="en-MY" dirty="0"/>
              <a:t>HRCI Certification</a:t>
            </a:r>
          </a:p>
        </p:txBody>
      </p:sp>
      <p:sp>
        <p:nvSpPr>
          <p:cNvPr id="3" name="Content Placeholder 2">
            <a:extLst>
              <a:ext uri="{FF2B5EF4-FFF2-40B4-BE49-F238E27FC236}">
                <a16:creationId xmlns:a16="http://schemas.microsoft.com/office/drawing/2014/main" id="{7C2BC4DB-88F2-4E60-84BB-C9914F941A54}"/>
              </a:ext>
            </a:extLst>
          </p:cNvPr>
          <p:cNvSpPr>
            <a:spLocks noGrp="1"/>
          </p:cNvSpPr>
          <p:nvPr>
            <p:ph idx="1"/>
          </p:nvPr>
        </p:nvSpPr>
        <p:spPr/>
        <p:txBody>
          <a:bodyPr/>
          <a:lstStyle/>
          <a:p>
            <a:r>
              <a:rPr lang="en-MY" dirty="0"/>
              <a:t>Certification is a career-long commitment that demonstrates dedication, credibility and a mastery of the principles of human resources to your employers, clients, staff members and professional peers around the globe.</a:t>
            </a:r>
          </a:p>
          <a:p>
            <a:endParaRPr lang="en-MY" dirty="0"/>
          </a:p>
          <a:p>
            <a:r>
              <a:rPr lang="en-MY" dirty="0"/>
              <a:t>Certification attests to the investment you have made in your HR career and holds a recognized place in the profession.</a:t>
            </a:r>
          </a:p>
        </p:txBody>
      </p:sp>
    </p:spTree>
    <p:extLst>
      <p:ext uri="{BB962C8B-B14F-4D97-AF65-F5344CB8AC3E}">
        <p14:creationId xmlns:p14="http://schemas.microsoft.com/office/powerpoint/2010/main" val="1352022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2DA28-AB28-41D4-9839-A4A4C5201645}"/>
              </a:ext>
            </a:extLst>
          </p:cNvPr>
          <p:cNvSpPr>
            <a:spLocks noGrp="1"/>
          </p:cNvSpPr>
          <p:nvPr>
            <p:ph type="title"/>
          </p:nvPr>
        </p:nvSpPr>
        <p:spPr/>
        <p:txBody>
          <a:bodyPr/>
          <a:lstStyle/>
          <a:p>
            <a:r>
              <a:rPr lang="en-MY" dirty="0"/>
              <a:t>How Certification Differs from a Certificate Program</a:t>
            </a:r>
          </a:p>
        </p:txBody>
      </p:sp>
      <p:sp>
        <p:nvSpPr>
          <p:cNvPr id="3" name="Content Placeholder 2">
            <a:extLst>
              <a:ext uri="{FF2B5EF4-FFF2-40B4-BE49-F238E27FC236}">
                <a16:creationId xmlns:a16="http://schemas.microsoft.com/office/drawing/2014/main" id="{79A802CB-BB90-49A7-829A-184B06944F40}"/>
              </a:ext>
            </a:extLst>
          </p:cNvPr>
          <p:cNvSpPr>
            <a:spLocks noGrp="1"/>
          </p:cNvSpPr>
          <p:nvPr>
            <p:ph idx="1"/>
          </p:nvPr>
        </p:nvSpPr>
        <p:spPr/>
        <p:txBody>
          <a:bodyPr/>
          <a:lstStyle/>
          <a:p>
            <a:pPr marL="0" indent="0">
              <a:buNone/>
            </a:pPr>
            <a:r>
              <a:rPr lang="en-MY" dirty="0"/>
              <a:t>Compared with certificate programs, certification has three main advantages:</a:t>
            </a:r>
          </a:p>
          <a:p>
            <a:pPr marL="0" indent="0">
              <a:buNone/>
            </a:pPr>
            <a:endParaRPr lang="en-MY" dirty="0"/>
          </a:p>
          <a:p>
            <a:r>
              <a:rPr lang="en-MY" dirty="0"/>
              <a:t>requires specific work experience, competency and education</a:t>
            </a:r>
          </a:p>
          <a:p>
            <a:r>
              <a:rPr lang="en-MY" dirty="0"/>
              <a:t>requires recertification, which makes sure that you stay current in the HR profession through continuing education</a:t>
            </a:r>
          </a:p>
          <a:p>
            <a:r>
              <a:rPr lang="en-MY" dirty="0"/>
              <a:t>allows you to put the letters after your name</a:t>
            </a:r>
          </a:p>
        </p:txBody>
      </p:sp>
    </p:spTree>
    <p:extLst>
      <p:ext uri="{BB962C8B-B14F-4D97-AF65-F5344CB8AC3E}">
        <p14:creationId xmlns:p14="http://schemas.microsoft.com/office/powerpoint/2010/main" val="1772667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EA283-4E49-4DC5-A3CD-96D836FAADB8}"/>
              </a:ext>
            </a:extLst>
          </p:cNvPr>
          <p:cNvSpPr>
            <a:spLocks noGrp="1"/>
          </p:cNvSpPr>
          <p:nvPr>
            <p:ph type="title"/>
          </p:nvPr>
        </p:nvSpPr>
        <p:spPr/>
        <p:txBody>
          <a:bodyPr/>
          <a:lstStyle/>
          <a:p>
            <a:r>
              <a:rPr lang="en-MY" dirty="0"/>
              <a:t>HRCI Advantage</a:t>
            </a:r>
          </a:p>
        </p:txBody>
      </p:sp>
      <p:sp>
        <p:nvSpPr>
          <p:cNvPr id="3" name="Content Placeholder 2">
            <a:extLst>
              <a:ext uri="{FF2B5EF4-FFF2-40B4-BE49-F238E27FC236}">
                <a16:creationId xmlns:a16="http://schemas.microsoft.com/office/drawing/2014/main" id="{5F27E8BC-9B18-4CB4-B6BB-29D1BC9932E5}"/>
              </a:ext>
            </a:extLst>
          </p:cNvPr>
          <p:cNvSpPr>
            <a:spLocks noGrp="1"/>
          </p:cNvSpPr>
          <p:nvPr>
            <p:ph idx="1"/>
          </p:nvPr>
        </p:nvSpPr>
        <p:spPr/>
        <p:txBody>
          <a:bodyPr/>
          <a:lstStyle/>
          <a:p>
            <a:r>
              <a:rPr lang="en-MY" dirty="0"/>
              <a:t>World class organisation - Established in 1976, HRCI is the largest HR certification organization in the world. It delivers nearly 45 years of history</a:t>
            </a:r>
          </a:p>
          <a:p>
            <a:endParaRPr lang="en-MY" dirty="0"/>
          </a:p>
          <a:p>
            <a:r>
              <a:rPr lang="en-MY" dirty="0"/>
              <a:t>Connects you to an exclusive network of - Nearly 145,000 certified HR thought leaders work in more than 100 countries and territories.</a:t>
            </a:r>
          </a:p>
        </p:txBody>
      </p:sp>
    </p:spTree>
    <p:extLst>
      <p:ext uri="{BB962C8B-B14F-4D97-AF65-F5344CB8AC3E}">
        <p14:creationId xmlns:p14="http://schemas.microsoft.com/office/powerpoint/2010/main" val="3268883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A2CD6-3E2D-48D4-800C-DE17ECE72B7F}"/>
              </a:ext>
            </a:extLst>
          </p:cNvPr>
          <p:cNvSpPr>
            <a:spLocks noGrp="1"/>
          </p:cNvSpPr>
          <p:nvPr>
            <p:ph type="title"/>
          </p:nvPr>
        </p:nvSpPr>
        <p:spPr/>
        <p:txBody>
          <a:bodyPr/>
          <a:lstStyle/>
          <a:p>
            <a:r>
              <a:rPr lang="en-MY" dirty="0"/>
              <a:t>Certification holders</a:t>
            </a:r>
          </a:p>
        </p:txBody>
      </p:sp>
      <p:sp>
        <p:nvSpPr>
          <p:cNvPr id="3" name="Content Placeholder 2">
            <a:extLst>
              <a:ext uri="{FF2B5EF4-FFF2-40B4-BE49-F238E27FC236}">
                <a16:creationId xmlns:a16="http://schemas.microsoft.com/office/drawing/2014/main" id="{2CFDD1B3-8DF2-43AF-93C8-813F8FEFB069}"/>
              </a:ext>
            </a:extLst>
          </p:cNvPr>
          <p:cNvSpPr>
            <a:spLocks noGrp="1"/>
          </p:cNvSpPr>
          <p:nvPr>
            <p:ph idx="1"/>
          </p:nvPr>
        </p:nvSpPr>
        <p:spPr>
          <a:xfrm>
            <a:off x="914400" y="1600200"/>
            <a:ext cx="7978080" cy="4979987"/>
          </a:xfrm>
        </p:spPr>
        <p:txBody>
          <a:bodyPr/>
          <a:lstStyle/>
          <a:p>
            <a:pPr marL="0" indent="0">
              <a:buNone/>
            </a:pPr>
            <a:r>
              <a:rPr lang="en-MY" dirty="0"/>
              <a:t>More than 500,000 HR professionals in over 100 countries have earned HRCI credentials as a mark of high distinction and honour in the human resource management field</a:t>
            </a:r>
          </a:p>
          <a:p>
            <a:pPr marL="0" indent="0">
              <a:buNone/>
            </a:pPr>
            <a:endParaRPr lang="en-MY" dirty="0"/>
          </a:p>
          <a:p>
            <a:pPr marL="0" indent="0">
              <a:buNone/>
            </a:pPr>
            <a:r>
              <a:rPr lang="en-MY" dirty="0"/>
              <a:t>• Vice President and above: 8 percent</a:t>
            </a:r>
          </a:p>
          <a:p>
            <a:pPr marL="0" indent="0">
              <a:buNone/>
            </a:pPr>
            <a:r>
              <a:rPr lang="en-MY" dirty="0"/>
              <a:t>• Director-level: 21 percent</a:t>
            </a:r>
          </a:p>
          <a:p>
            <a:pPr marL="0" indent="0">
              <a:buNone/>
            </a:pPr>
            <a:r>
              <a:rPr lang="en-MY" dirty="0"/>
              <a:t>• Manager-level: 33 percent</a:t>
            </a:r>
          </a:p>
          <a:p>
            <a:pPr marL="0" indent="0">
              <a:buNone/>
            </a:pPr>
            <a:r>
              <a:rPr lang="en-MY" dirty="0"/>
              <a:t>• Specialist: 38 percent</a:t>
            </a:r>
          </a:p>
        </p:txBody>
      </p:sp>
    </p:spTree>
    <p:extLst>
      <p:ext uri="{BB962C8B-B14F-4D97-AF65-F5344CB8AC3E}">
        <p14:creationId xmlns:p14="http://schemas.microsoft.com/office/powerpoint/2010/main" val="2541442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A6B-825A-46C5-8A83-171D85EE57D7}"/>
              </a:ext>
            </a:extLst>
          </p:cNvPr>
          <p:cNvSpPr>
            <a:spLocks noGrp="1"/>
          </p:cNvSpPr>
          <p:nvPr>
            <p:ph type="title"/>
          </p:nvPr>
        </p:nvSpPr>
        <p:spPr/>
        <p:txBody>
          <a:bodyPr/>
          <a:lstStyle/>
          <a:p>
            <a:r>
              <a:rPr lang="en-MY" dirty="0"/>
              <a:t>HRCI Certification</a:t>
            </a:r>
          </a:p>
        </p:txBody>
      </p:sp>
      <p:pic>
        <p:nvPicPr>
          <p:cNvPr id="10" name="Picture 9">
            <a:extLst>
              <a:ext uri="{FF2B5EF4-FFF2-40B4-BE49-F238E27FC236}">
                <a16:creationId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val="1215192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24685484"/>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9697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err="1"/>
              <a:t>PHRi</a:t>
            </a:r>
            <a:r>
              <a:rPr lang="en-MY" dirty="0"/>
              <a:t>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13284" y="1916832"/>
            <a:ext cx="7772400" cy="3024336"/>
          </a:xfrm>
        </p:spPr>
        <p:txBody>
          <a:bodyPr/>
          <a:lstStyle/>
          <a:p>
            <a:r>
              <a:rPr lang="en-MY" dirty="0"/>
              <a:t>Exam time: 3 hours 15 mins</a:t>
            </a:r>
          </a:p>
          <a:p>
            <a:r>
              <a:rPr lang="en-MY" dirty="0"/>
              <a:t>Exam length: 145 scored questions (mostly multiple-choice) + 25 pretest questions</a:t>
            </a:r>
          </a:p>
          <a:p>
            <a:r>
              <a:rPr lang="en-MY" dirty="0"/>
              <a:t>Pass score is 500 of 700</a:t>
            </a:r>
          </a:p>
          <a:p>
            <a:r>
              <a:rPr lang="en-MY" dirty="0"/>
              <a:t>Computer-based exam at a Pearson VUE testing </a:t>
            </a:r>
            <a:r>
              <a:rPr lang="en-MY" dirty="0" err="1"/>
              <a:t>center</a:t>
            </a:r>
            <a:r>
              <a:rPr lang="en-MY" dirty="0"/>
              <a:t> or at your home or office using </a:t>
            </a:r>
            <a:r>
              <a:rPr lang="en-MY" dirty="0" err="1"/>
              <a:t>OnVUE</a:t>
            </a:r>
            <a:endParaRPr lang="en-MY" dirty="0"/>
          </a:p>
        </p:txBody>
      </p:sp>
    </p:spTree>
    <p:extLst>
      <p:ext uri="{BB962C8B-B14F-4D97-AF65-F5344CB8AC3E}">
        <p14:creationId xmlns:p14="http://schemas.microsoft.com/office/powerpoint/2010/main" val="561649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err="1"/>
              <a:t>PHRi</a:t>
            </a:r>
            <a:r>
              <a:rPr lang="en-MY" dirty="0"/>
              <a:t> 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648835" y="1628800"/>
            <a:ext cx="8037965" cy="3340968"/>
          </a:xfrm>
        </p:spPr>
        <p:txBody>
          <a:bodyPr/>
          <a:lstStyle/>
          <a:p>
            <a:pPr marL="0" indent="0">
              <a:buNone/>
            </a:pPr>
            <a:r>
              <a:rPr lang="en-MY" sz="2400" dirty="0"/>
              <a:t>01 | Talent Acquisition (19%)</a:t>
            </a:r>
          </a:p>
          <a:p>
            <a:pPr marL="0" indent="0">
              <a:buNone/>
            </a:pPr>
            <a:r>
              <a:rPr lang="en-MY" sz="2400" dirty="0"/>
              <a:t>02 | HR Administration and Shared Services (19%)</a:t>
            </a:r>
          </a:p>
          <a:p>
            <a:pPr marL="0" indent="0">
              <a:buNone/>
            </a:pPr>
            <a:r>
              <a:rPr lang="en-MY" sz="2400" dirty="0"/>
              <a:t>03 | Talent Management and Development (19%)</a:t>
            </a:r>
          </a:p>
          <a:p>
            <a:pPr marL="0" indent="0">
              <a:buNone/>
            </a:pPr>
            <a:r>
              <a:rPr lang="en-MY" sz="2400" dirty="0"/>
              <a:t>04 | Compensation, Benefits, and Work Experience (17%)</a:t>
            </a:r>
          </a:p>
          <a:p>
            <a:pPr marL="0" indent="0">
              <a:buNone/>
            </a:pPr>
            <a:r>
              <a:rPr lang="en-MY" sz="2400" dirty="0"/>
              <a:t>05 | Employee Relations and Risk Management (16%)</a:t>
            </a:r>
          </a:p>
          <a:p>
            <a:pPr marL="0" indent="0">
              <a:buNone/>
            </a:pPr>
            <a:r>
              <a:rPr lang="en-MY" sz="2400" dirty="0"/>
              <a:t>06 | HR Information Management (10%)</a:t>
            </a:r>
          </a:p>
        </p:txBody>
      </p:sp>
    </p:spTree>
    <p:extLst>
      <p:ext uri="{BB962C8B-B14F-4D97-AF65-F5344CB8AC3E}">
        <p14:creationId xmlns:p14="http://schemas.microsoft.com/office/powerpoint/2010/main" val="1399579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err="1"/>
              <a:t>SPHRi</a:t>
            </a:r>
            <a:r>
              <a:rPr lang="en-MY" dirty="0"/>
              <a:t>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13284" y="1916832"/>
            <a:ext cx="7772400" cy="3024336"/>
          </a:xfrm>
        </p:spPr>
        <p:txBody>
          <a:bodyPr/>
          <a:lstStyle/>
          <a:p>
            <a:r>
              <a:rPr lang="en-MY" dirty="0"/>
              <a:t>Exam time: 2 hours 30 mins</a:t>
            </a:r>
          </a:p>
          <a:p>
            <a:r>
              <a:rPr lang="en-MY" dirty="0"/>
              <a:t>Exam length: 105 scored questions (mostly multiple-choice) + 25 pretest questions</a:t>
            </a:r>
          </a:p>
          <a:p>
            <a:r>
              <a:rPr lang="en-MY" dirty="0"/>
              <a:t>Pass score is 500 of 700</a:t>
            </a:r>
          </a:p>
          <a:p>
            <a:r>
              <a:rPr lang="en-MY" dirty="0"/>
              <a:t>Computer-based exam at a Pearson VUE testing </a:t>
            </a:r>
            <a:r>
              <a:rPr lang="en-MY" dirty="0" err="1"/>
              <a:t>center</a:t>
            </a:r>
            <a:r>
              <a:rPr lang="en-MY" dirty="0"/>
              <a:t> or at your home or office using </a:t>
            </a:r>
            <a:r>
              <a:rPr lang="en-MY" dirty="0" err="1"/>
              <a:t>OnVUE</a:t>
            </a:r>
            <a:endParaRPr lang="en-MY" dirty="0"/>
          </a:p>
        </p:txBody>
      </p:sp>
    </p:spTree>
    <p:extLst>
      <p:ext uri="{BB962C8B-B14F-4D97-AF65-F5344CB8AC3E}">
        <p14:creationId xmlns:p14="http://schemas.microsoft.com/office/powerpoint/2010/main" val="1462135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err="1"/>
              <a:t>SPHRi</a:t>
            </a:r>
            <a:r>
              <a:rPr lang="en-MY" dirty="0"/>
              <a:t> 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lstStyle/>
          <a:p>
            <a:pPr marL="0" indent="0">
              <a:buNone/>
            </a:pPr>
            <a:r>
              <a:rPr lang="en-MY" dirty="0"/>
              <a:t>01 | Business Leadership (31%)</a:t>
            </a:r>
          </a:p>
          <a:p>
            <a:pPr marL="0" indent="0">
              <a:buNone/>
            </a:pPr>
            <a:r>
              <a:rPr lang="en-MY" dirty="0"/>
              <a:t>02 | Talent Development and Management (27%)</a:t>
            </a:r>
          </a:p>
          <a:p>
            <a:pPr marL="0" indent="0">
              <a:buNone/>
            </a:pPr>
            <a:r>
              <a:rPr lang="en-MY" dirty="0"/>
              <a:t>03 | HR Service Delivery (24%)</a:t>
            </a:r>
          </a:p>
          <a:p>
            <a:pPr marL="0" indent="0">
              <a:buNone/>
            </a:pPr>
            <a:r>
              <a:rPr lang="en-MY" dirty="0"/>
              <a:t>04 | Measurement and Analysis (18%)</a:t>
            </a:r>
          </a:p>
        </p:txBody>
      </p:sp>
    </p:spTree>
    <p:extLst>
      <p:ext uri="{BB962C8B-B14F-4D97-AF65-F5344CB8AC3E}">
        <p14:creationId xmlns:p14="http://schemas.microsoft.com/office/powerpoint/2010/main" val="2249266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GPHR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70992" y="2060848"/>
            <a:ext cx="7402016" cy="1828800"/>
          </a:xfrm>
        </p:spPr>
        <p:txBody>
          <a:bodyPr/>
          <a:lstStyle/>
          <a:p>
            <a:r>
              <a:rPr lang="en-MY" dirty="0"/>
              <a:t>Exam time: 3 hours</a:t>
            </a:r>
          </a:p>
          <a:p>
            <a:r>
              <a:rPr lang="en-MY" dirty="0"/>
              <a:t>Exam length: 140 scored questions (mostly multiple-choice) + 25 </a:t>
            </a:r>
            <a:r>
              <a:rPr lang="en-MY" dirty="0" err="1"/>
              <a:t>pretest</a:t>
            </a:r>
            <a:r>
              <a:rPr lang="en-MY" dirty="0"/>
              <a:t> questions</a:t>
            </a:r>
          </a:p>
          <a:p>
            <a:r>
              <a:rPr lang="en-MY" dirty="0"/>
              <a:t>Pass score is 500 of 700</a:t>
            </a:r>
          </a:p>
          <a:p>
            <a:r>
              <a:rPr lang="en-MY" dirty="0"/>
              <a:t>Computer-based exam at a Pearson VUE testing </a:t>
            </a:r>
            <a:r>
              <a:rPr lang="en-MY" dirty="0" err="1"/>
              <a:t>center</a:t>
            </a:r>
            <a:r>
              <a:rPr lang="en-MY" dirty="0"/>
              <a:t> or at your home or office using </a:t>
            </a:r>
            <a:r>
              <a:rPr lang="en-MY" dirty="0" err="1"/>
              <a:t>OnVUE</a:t>
            </a:r>
            <a:endParaRPr lang="en-MY" dirty="0"/>
          </a:p>
        </p:txBody>
      </p:sp>
    </p:spTree>
    <p:extLst>
      <p:ext uri="{BB962C8B-B14F-4D97-AF65-F5344CB8AC3E}">
        <p14:creationId xmlns:p14="http://schemas.microsoft.com/office/powerpoint/2010/main" val="1443497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65A8D-8789-44ED-95D0-361D78EA4094}"/>
              </a:ext>
            </a:extLst>
          </p:cNvPr>
          <p:cNvSpPr>
            <a:spLocks noGrp="1"/>
          </p:cNvSpPr>
          <p:nvPr>
            <p:ph type="title"/>
          </p:nvPr>
        </p:nvSpPr>
        <p:spPr/>
        <p:txBody>
          <a:bodyPr/>
          <a:lstStyle/>
          <a:p>
            <a:r>
              <a:rPr lang="en-MY" dirty="0"/>
              <a:t>GPHR Exam Content</a:t>
            </a:r>
          </a:p>
        </p:txBody>
      </p:sp>
      <p:sp>
        <p:nvSpPr>
          <p:cNvPr id="3" name="Content Placeholder 2">
            <a:extLst>
              <a:ext uri="{FF2B5EF4-FFF2-40B4-BE49-F238E27FC236}">
                <a16:creationId xmlns:a16="http://schemas.microsoft.com/office/drawing/2014/main" id="{53D70043-6BC8-49B4-9606-E23C3068E35C}"/>
              </a:ext>
            </a:extLst>
          </p:cNvPr>
          <p:cNvSpPr>
            <a:spLocks noGrp="1"/>
          </p:cNvSpPr>
          <p:nvPr>
            <p:ph idx="1"/>
          </p:nvPr>
        </p:nvSpPr>
        <p:spPr/>
        <p:txBody>
          <a:bodyPr/>
          <a:lstStyle/>
          <a:p>
            <a:pPr marL="0" indent="0">
              <a:buNone/>
            </a:pPr>
            <a:r>
              <a:rPr lang="en-MY" dirty="0"/>
              <a:t>01 | Strategic Global Human Resources (25%)</a:t>
            </a:r>
          </a:p>
          <a:p>
            <a:pPr marL="0" indent="0">
              <a:buNone/>
            </a:pPr>
            <a:r>
              <a:rPr lang="en-MY" dirty="0"/>
              <a:t>02 | Global Talent Management (20%)</a:t>
            </a:r>
          </a:p>
          <a:p>
            <a:pPr marL="0" indent="0">
              <a:buNone/>
            </a:pPr>
            <a:r>
              <a:rPr lang="en-MY" dirty="0"/>
              <a:t>03 | Global Mobility (15%)</a:t>
            </a:r>
          </a:p>
          <a:p>
            <a:pPr marL="0" indent="0">
              <a:buNone/>
            </a:pPr>
            <a:r>
              <a:rPr lang="en-MY" dirty="0"/>
              <a:t>04 | Workplace Culture (15%)</a:t>
            </a:r>
          </a:p>
          <a:p>
            <a:pPr marL="0" indent="0">
              <a:buNone/>
            </a:pPr>
            <a:r>
              <a:rPr lang="en-MY" dirty="0"/>
              <a:t>05 | Total Rewards (15%)</a:t>
            </a:r>
          </a:p>
          <a:p>
            <a:pPr marL="0" indent="0">
              <a:buNone/>
            </a:pPr>
            <a:r>
              <a:rPr lang="en-MY" dirty="0"/>
              <a:t>06 | Risk Management and Compliance (10%)</a:t>
            </a:r>
          </a:p>
        </p:txBody>
      </p:sp>
    </p:spTree>
    <p:extLst>
      <p:ext uri="{BB962C8B-B14F-4D97-AF65-F5344CB8AC3E}">
        <p14:creationId xmlns:p14="http://schemas.microsoft.com/office/powerpoint/2010/main" val="2995567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4875-54E3-4331-B57F-DF061254339E}"/>
              </a:ext>
            </a:extLst>
          </p:cNvPr>
          <p:cNvSpPr>
            <a:spLocks noGrp="1"/>
          </p:cNvSpPr>
          <p:nvPr>
            <p:ph type="title"/>
          </p:nvPr>
        </p:nvSpPr>
        <p:spPr/>
        <p:txBody>
          <a:bodyPr/>
          <a:lstStyle/>
          <a:p>
            <a:r>
              <a:rPr lang="en-MY" dirty="0"/>
              <a:t>Exam Pass Rates</a:t>
            </a:r>
          </a:p>
        </p:txBody>
      </p:sp>
      <p:sp>
        <p:nvSpPr>
          <p:cNvPr id="3" name="Content Placeholder 2">
            <a:extLst>
              <a:ext uri="{FF2B5EF4-FFF2-40B4-BE49-F238E27FC236}">
                <a16:creationId xmlns:a16="http://schemas.microsoft.com/office/drawing/2014/main" id="{EA64D1C8-9921-46F9-8E52-0E698CBE75EC}"/>
              </a:ext>
            </a:extLst>
          </p:cNvPr>
          <p:cNvSpPr>
            <a:spLocks noGrp="1"/>
          </p:cNvSpPr>
          <p:nvPr>
            <p:ph idx="1"/>
          </p:nvPr>
        </p:nvSpPr>
        <p:spPr>
          <a:xfrm>
            <a:off x="685800" y="1628801"/>
            <a:ext cx="6334472" cy="4870474"/>
          </a:xfrm>
        </p:spPr>
        <p:txBody>
          <a:bodyPr/>
          <a:lstStyle/>
          <a:p>
            <a:pPr marL="0" indent="0">
              <a:buNone/>
            </a:pPr>
            <a:r>
              <a:rPr lang="en-MY" dirty="0"/>
              <a:t>aPHR		86%</a:t>
            </a:r>
          </a:p>
          <a:p>
            <a:pPr marL="0" indent="0">
              <a:buNone/>
            </a:pPr>
            <a:r>
              <a:rPr lang="en-MY" dirty="0"/>
              <a:t>PHR			71%</a:t>
            </a:r>
          </a:p>
          <a:p>
            <a:pPr marL="0" indent="0">
              <a:buNone/>
            </a:pPr>
            <a:r>
              <a:rPr lang="en-MY" dirty="0"/>
              <a:t>SPHR		60%</a:t>
            </a:r>
          </a:p>
          <a:p>
            <a:pPr marL="0" indent="0">
              <a:buNone/>
            </a:pPr>
            <a:r>
              <a:rPr lang="en-MY" dirty="0">
                <a:solidFill>
                  <a:schemeClr val="accent2"/>
                </a:solidFill>
              </a:rPr>
              <a:t>GPHR		77%</a:t>
            </a:r>
          </a:p>
          <a:p>
            <a:pPr marL="0" indent="0">
              <a:buNone/>
            </a:pPr>
            <a:r>
              <a:rPr lang="en-MY" dirty="0"/>
              <a:t>PHRca		74%</a:t>
            </a:r>
          </a:p>
          <a:p>
            <a:pPr marL="0" indent="0">
              <a:buNone/>
            </a:pPr>
            <a:r>
              <a:rPr lang="en-MY" dirty="0"/>
              <a:t>aPHRi		83%</a:t>
            </a:r>
          </a:p>
          <a:p>
            <a:pPr marL="0" indent="0">
              <a:buNone/>
            </a:pPr>
            <a:r>
              <a:rPr lang="en-MY" dirty="0">
                <a:solidFill>
                  <a:schemeClr val="accent2"/>
                </a:solidFill>
              </a:rPr>
              <a:t>PHRi			76%</a:t>
            </a:r>
          </a:p>
          <a:p>
            <a:pPr marL="0" indent="0">
              <a:buNone/>
            </a:pPr>
            <a:r>
              <a:rPr lang="en-MY" dirty="0">
                <a:solidFill>
                  <a:schemeClr val="accent2"/>
                </a:solidFill>
              </a:rPr>
              <a:t>SPHRi		81%</a:t>
            </a:r>
          </a:p>
          <a:p>
            <a:pPr marL="0" indent="0">
              <a:buNone/>
            </a:pPr>
            <a:endParaRPr lang="en-MY" sz="1400" dirty="0"/>
          </a:p>
          <a:p>
            <a:pPr marL="0" indent="0">
              <a:buNone/>
            </a:pPr>
            <a:endParaRPr lang="en-MY" sz="1400" i="1" dirty="0"/>
          </a:p>
          <a:p>
            <a:pPr marL="0" indent="0">
              <a:buNone/>
            </a:pPr>
            <a:r>
              <a:rPr lang="en-MY" sz="1400" i="1" dirty="0"/>
              <a:t>HRCI Exam Pass Rates as of December 31, 2020</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447610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7580-3921-40BB-A6CB-74878BAB42CA}"/>
              </a:ext>
            </a:extLst>
          </p:cNvPr>
          <p:cNvSpPr>
            <a:spLocks noGrp="1"/>
          </p:cNvSpPr>
          <p:nvPr>
            <p:ph type="title"/>
          </p:nvPr>
        </p:nvSpPr>
        <p:spPr/>
        <p:txBody>
          <a:bodyPr/>
          <a:lstStyle/>
          <a:p>
            <a:r>
              <a:rPr lang="en-MY" dirty="0"/>
              <a:t>HRCI Certification Holders</a:t>
            </a:r>
          </a:p>
        </p:txBody>
      </p:sp>
      <p:sp>
        <p:nvSpPr>
          <p:cNvPr id="3" name="Content Placeholder 2">
            <a:extLst>
              <a:ext uri="{FF2B5EF4-FFF2-40B4-BE49-F238E27FC236}">
                <a16:creationId xmlns:a16="http://schemas.microsoft.com/office/drawing/2014/main" id="{46E85126-1150-4A01-8E41-CFC0AA468B9F}"/>
              </a:ext>
            </a:extLst>
          </p:cNvPr>
          <p:cNvSpPr>
            <a:spLocks noGrp="1"/>
          </p:cNvSpPr>
          <p:nvPr>
            <p:ph idx="1"/>
          </p:nvPr>
        </p:nvSpPr>
        <p:spPr>
          <a:xfrm>
            <a:off x="683568" y="1600200"/>
            <a:ext cx="8208912" cy="4979987"/>
          </a:xfrm>
        </p:spPr>
        <p:txBody>
          <a:bodyPr/>
          <a:lstStyle/>
          <a:p>
            <a:pPr marL="0" indent="0">
              <a:buNone/>
            </a:pPr>
            <a:r>
              <a:rPr lang="en-MY" dirty="0"/>
              <a:t>aPHR		        7,692</a:t>
            </a:r>
          </a:p>
          <a:p>
            <a:pPr marL="0" indent="0">
              <a:buNone/>
            </a:pPr>
            <a:r>
              <a:rPr lang="en-MY" dirty="0"/>
              <a:t>PHR			       71,130</a:t>
            </a:r>
          </a:p>
          <a:p>
            <a:pPr marL="0" indent="0">
              <a:buNone/>
            </a:pPr>
            <a:r>
              <a:rPr lang="en-MY" dirty="0"/>
              <a:t>SPHR		       47,903</a:t>
            </a:r>
          </a:p>
          <a:p>
            <a:pPr marL="0" indent="0">
              <a:buNone/>
            </a:pPr>
            <a:r>
              <a:rPr lang="en-MY" dirty="0"/>
              <a:t>GPHR		        2,805</a:t>
            </a:r>
          </a:p>
          <a:p>
            <a:pPr marL="0" indent="0">
              <a:buNone/>
            </a:pPr>
            <a:r>
              <a:rPr lang="en-MY" dirty="0"/>
              <a:t>PHRca		       1,858</a:t>
            </a:r>
          </a:p>
          <a:p>
            <a:pPr marL="0" indent="0">
              <a:buNone/>
            </a:pPr>
            <a:r>
              <a:rPr lang="en-MY" dirty="0"/>
              <a:t>aPHRi 		          413</a:t>
            </a:r>
          </a:p>
          <a:p>
            <a:pPr marL="0" indent="0">
              <a:buNone/>
            </a:pPr>
            <a:r>
              <a:rPr lang="en-MY" dirty="0"/>
              <a:t>PHRi			       2,144</a:t>
            </a:r>
          </a:p>
          <a:p>
            <a:pPr marL="0" indent="0">
              <a:buNone/>
            </a:pPr>
            <a:r>
              <a:rPr lang="en-MY" dirty="0"/>
              <a:t>SPHRi		       1,759</a:t>
            </a:r>
          </a:p>
          <a:p>
            <a:pPr marL="0" indent="0">
              <a:buNone/>
            </a:pPr>
            <a:endParaRPr lang="en-MY" sz="1400" dirty="0"/>
          </a:p>
          <a:p>
            <a:pPr marL="0" indent="0">
              <a:buNone/>
            </a:pPr>
            <a:endParaRPr lang="en-MY" sz="1400" dirty="0"/>
          </a:p>
          <a:p>
            <a:pPr marL="0" indent="0">
              <a:buNone/>
            </a:pPr>
            <a:r>
              <a:rPr lang="en-MY" sz="1400" i="1" dirty="0"/>
              <a:t>Number of HRCI Certification Holders as of January 12, 2021</a:t>
            </a:r>
          </a:p>
        </p:txBody>
      </p:sp>
    </p:spTree>
    <p:extLst>
      <p:ext uri="{BB962C8B-B14F-4D97-AF65-F5344CB8AC3E}">
        <p14:creationId xmlns:p14="http://schemas.microsoft.com/office/powerpoint/2010/main" val="1385815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val="101070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4D98-8830-41AF-BF91-CA084D928BC8}"/>
              </a:ext>
            </a:extLst>
          </p:cNvPr>
          <p:cNvSpPr>
            <a:spLocks noGrp="1"/>
          </p:cNvSpPr>
          <p:nvPr>
            <p:ph type="title"/>
          </p:nvPr>
        </p:nvSpPr>
        <p:spPr/>
        <p:txBody>
          <a:bodyPr/>
          <a:lstStyle/>
          <a:p>
            <a:r>
              <a:rPr lang="en-MY" dirty="0"/>
              <a:t>HRCI Exam screen</a:t>
            </a:r>
          </a:p>
        </p:txBody>
      </p:sp>
      <p:pic>
        <p:nvPicPr>
          <p:cNvPr id="4" name="Picture 3">
            <a:extLst>
              <a:ext uri="{FF2B5EF4-FFF2-40B4-BE49-F238E27FC236}">
                <a16:creationId xmlns:a16="http://schemas.microsoft.com/office/drawing/2014/main" id="{9E2FB27D-8BE9-4DB0-8F20-5512EC92865B}"/>
              </a:ext>
            </a:extLst>
          </p:cNvPr>
          <p:cNvPicPr>
            <a:picLocks noChangeAspect="1"/>
          </p:cNvPicPr>
          <p:nvPr/>
        </p:nvPicPr>
        <p:blipFill>
          <a:blip r:embed="rId2"/>
          <a:stretch>
            <a:fillRect/>
          </a:stretch>
        </p:blipFill>
        <p:spPr>
          <a:xfrm>
            <a:off x="1331640" y="1772816"/>
            <a:ext cx="6480720" cy="4908474"/>
          </a:xfrm>
          <a:prstGeom prst="rect">
            <a:avLst/>
          </a:prstGeom>
        </p:spPr>
      </p:pic>
    </p:spTree>
    <p:extLst>
      <p:ext uri="{BB962C8B-B14F-4D97-AF65-F5344CB8AC3E}">
        <p14:creationId xmlns:p14="http://schemas.microsoft.com/office/powerpoint/2010/main" val="876541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3F19-8161-4F7D-BF49-EFEAF21669DF}"/>
              </a:ext>
            </a:extLst>
          </p:cNvPr>
          <p:cNvSpPr>
            <a:spLocks noGrp="1"/>
          </p:cNvSpPr>
          <p:nvPr>
            <p:ph type="title"/>
          </p:nvPr>
        </p:nvSpPr>
        <p:spPr/>
        <p:txBody>
          <a:bodyPr/>
          <a:lstStyle/>
          <a:p>
            <a:r>
              <a:rPr lang="en-MY" dirty="0"/>
              <a:t>Flag for Review</a:t>
            </a:r>
          </a:p>
        </p:txBody>
      </p:sp>
      <p:pic>
        <p:nvPicPr>
          <p:cNvPr id="5" name="Picture 4">
            <a:extLst>
              <a:ext uri="{FF2B5EF4-FFF2-40B4-BE49-F238E27FC236}">
                <a16:creationId xmlns:a16="http://schemas.microsoft.com/office/drawing/2014/main" id="{F2785FAF-AF77-4449-80D1-72302FD8535F}"/>
              </a:ext>
            </a:extLst>
          </p:cNvPr>
          <p:cNvPicPr>
            <a:picLocks noChangeAspect="1"/>
          </p:cNvPicPr>
          <p:nvPr/>
        </p:nvPicPr>
        <p:blipFill>
          <a:blip r:embed="rId2"/>
          <a:stretch>
            <a:fillRect/>
          </a:stretch>
        </p:blipFill>
        <p:spPr>
          <a:xfrm>
            <a:off x="1767566" y="1768524"/>
            <a:ext cx="6631087" cy="4252764"/>
          </a:xfrm>
          <a:prstGeom prst="rect">
            <a:avLst/>
          </a:prstGeom>
        </p:spPr>
      </p:pic>
    </p:spTree>
    <p:extLst>
      <p:ext uri="{BB962C8B-B14F-4D97-AF65-F5344CB8AC3E}">
        <p14:creationId xmlns:p14="http://schemas.microsoft.com/office/powerpoint/2010/main" val="4193788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EC524-8680-49B9-B4B5-6594D28A0925}"/>
              </a:ext>
            </a:extLst>
          </p:cNvPr>
          <p:cNvSpPr>
            <a:spLocks noGrp="1"/>
          </p:cNvSpPr>
          <p:nvPr>
            <p:ph type="title"/>
          </p:nvPr>
        </p:nvSpPr>
        <p:spPr/>
        <p:txBody>
          <a:bodyPr/>
          <a:lstStyle/>
          <a:p>
            <a:r>
              <a:rPr lang="en-MY" dirty="0"/>
              <a:t>Review Screen</a:t>
            </a:r>
          </a:p>
        </p:txBody>
      </p:sp>
      <p:pic>
        <p:nvPicPr>
          <p:cNvPr id="5" name="Picture 4">
            <a:extLst>
              <a:ext uri="{FF2B5EF4-FFF2-40B4-BE49-F238E27FC236}">
                <a16:creationId xmlns:a16="http://schemas.microsoft.com/office/drawing/2014/main" id="{2C85D5DD-7677-4D31-8E6F-3D00809829D0}"/>
              </a:ext>
            </a:extLst>
          </p:cNvPr>
          <p:cNvPicPr>
            <a:picLocks noChangeAspect="1"/>
          </p:cNvPicPr>
          <p:nvPr/>
        </p:nvPicPr>
        <p:blipFill>
          <a:blip r:embed="rId2"/>
          <a:stretch>
            <a:fillRect/>
          </a:stretch>
        </p:blipFill>
        <p:spPr>
          <a:xfrm>
            <a:off x="755576" y="1754708"/>
            <a:ext cx="7399288" cy="3348583"/>
          </a:xfrm>
          <a:prstGeom prst="rect">
            <a:avLst/>
          </a:prstGeom>
        </p:spPr>
      </p:pic>
    </p:spTree>
    <p:extLst>
      <p:ext uri="{BB962C8B-B14F-4D97-AF65-F5344CB8AC3E}">
        <p14:creationId xmlns:p14="http://schemas.microsoft.com/office/powerpoint/2010/main" val="2792296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5F15-E511-4FB2-8B73-BCE6EEA58E61}"/>
              </a:ext>
            </a:extLst>
          </p:cNvPr>
          <p:cNvSpPr>
            <a:spLocks noGrp="1"/>
          </p:cNvSpPr>
          <p:nvPr>
            <p:ph type="title"/>
          </p:nvPr>
        </p:nvSpPr>
        <p:spPr/>
        <p:txBody>
          <a:bodyPr/>
          <a:lstStyle/>
          <a:p>
            <a:r>
              <a:rPr lang="en-MY" dirty="0"/>
              <a:t>End Review</a:t>
            </a:r>
          </a:p>
        </p:txBody>
      </p:sp>
      <p:pic>
        <p:nvPicPr>
          <p:cNvPr id="5" name="Picture 4">
            <a:extLst>
              <a:ext uri="{FF2B5EF4-FFF2-40B4-BE49-F238E27FC236}">
                <a16:creationId xmlns:a16="http://schemas.microsoft.com/office/drawing/2014/main" id="{28576AC8-B933-47B2-8B6E-FE0F4190E196}"/>
              </a:ext>
            </a:extLst>
          </p:cNvPr>
          <p:cNvPicPr>
            <a:picLocks noChangeAspect="1"/>
          </p:cNvPicPr>
          <p:nvPr/>
        </p:nvPicPr>
        <p:blipFill>
          <a:blip r:embed="rId2"/>
          <a:stretch>
            <a:fillRect/>
          </a:stretch>
        </p:blipFill>
        <p:spPr>
          <a:xfrm>
            <a:off x="1475656" y="1700808"/>
            <a:ext cx="5832648" cy="4419770"/>
          </a:xfrm>
          <a:prstGeom prst="rect">
            <a:avLst/>
          </a:prstGeom>
        </p:spPr>
      </p:pic>
    </p:spTree>
    <p:extLst>
      <p:ext uri="{BB962C8B-B14F-4D97-AF65-F5344CB8AC3E}">
        <p14:creationId xmlns:p14="http://schemas.microsoft.com/office/powerpoint/2010/main" val="103191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59880-8AB7-4947-9106-BD04BE1A42DA}"/>
              </a:ext>
            </a:extLst>
          </p:cNvPr>
          <p:cNvSpPr>
            <a:spLocks noGrp="1"/>
          </p:cNvSpPr>
          <p:nvPr>
            <p:ph type="title"/>
          </p:nvPr>
        </p:nvSpPr>
        <p:spPr/>
        <p:txBody>
          <a:bodyPr/>
          <a:lstStyle/>
          <a:p>
            <a:r>
              <a:rPr lang="en-MY" dirty="0"/>
              <a:t>Calculator</a:t>
            </a:r>
          </a:p>
        </p:txBody>
      </p:sp>
      <p:pic>
        <p:nvPicPr>
          <p:cNvPr id="5" name="Picture 4">
            <a:extLst>
              <a:ext uri="{FF2B5EF4-FFF2-40B4-BE49-F238E27FC236}">
                <a16:creationId xmlns:a16="http://schemas.microsoft.com/office/drawing/2014/main"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p14="http://schemas.microsoft.com/office/powerpoint/2010/main" val="4288326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95E4-0724-4D85-8753-03744B30F6BA}"/>
              </a:ext>
            </a:extLst>
          </p:cNvPr>
          <p:cNvSpPr>
            <a:spLocks noGrp="1"/>
          </p:cNvSpPr>
          <p:nvPr>
            <p:ph type="title"/>
          </p:nvPr>
        </p:nvSpPr>
        <p:spPr/>
        <p:txBody>
          <a:bodyPr/>
          <a:lstStyle/>
          <a:p>
            <a:r>
              <a:rPr lang="en-MY" dirty="0"/>
              <a:t>Comments</a:t>
            </a:r>
          </a:p>
        </p:txBody>
      </p:sp>
      <p:pic>
        <p:nvPicPr>
          <p:cNvPr id="5" name="Picture 4">
            <a:extLst>
              <a:ext uri="{FF2B5EF4-FFF2-40B4-BE49-F238E27FC236}">
                <a16:creationId xmlns:a16="http://schemas.microsoft.com/office/drawing/2014/main"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val="3743112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276A-C0F0-4F40-8257-FC6618CE6F06}"/>
              </a:ext>
            </a:extLst>
          </p:cNvPr>
          <p:cNvSpPr>
            <a:spLocks noGrp="1"/>
          </p:cNvSpPr>
          <p:nvPr>
            <p:ph type="title"/>
          </p:nvPr>
        </p:nvSpPr>
        <p:spPr/>
        <p:txBody>
          <a:bodyPr/>
          <a:lstStyle/>
          <a:p>
            <a:r>
              <a:rPr lang="en-MY" dirty="0"/>
              <a:t>Progress Indicator</a:t>
            </a:r>
          </a:p>
        </p:txBody>
      </p:sp>
      <p:pic>
        <p:nvPicPr>
          <p:cNvPr id="5" name="Picture 4">
            <a:extLst>
              <a:ext uri="{FF2B5EF4-FFF2-40B4-BE49-F238E27FC236}">
                <a16:creationId xmlns:a16="http://schemas.microsoft.com/office/drawing/2014/main" id="{C2FD4ED3-2423-4321-B622-FB3949C7E139}"/>
              </a:ext>
            </a:extLst>
          </p:cNvPr>
          <p:cNvPicPr>
            <a:picLocks noChangeAspect="1"/>
          </p:cNvPicPr>
          <p:nvPr/>
        </p:nvPicPr>
        <p:blipFill>
          <a:blip r:embed="rId2"/>
          <a:stretch>
            <a:fillRect/>
          </a:stretch>
        </p:blipFill>
        <p:spPr>
          <a:xfrm>
            <a:off x="1115616" y="1844824"/>
            <a:ext cx="5744840" cy="4387930"/>
          </a:xfrm>
          <a:prstGeom prst="rect">
            <a:avLst/>
          </a:prstGeom>
        </p:spPr>
      </p:pic>
    </p:spTree>
    <p:extLst>
      <p:ext uri="{BB962C8B-B14F-4D97-AF65-F5344CB8AC3E}">
        <p14:creationId xmlns:p14="http://schemas.microsoft.com/office/powerpoint/2010/main" val="1099811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60C0-4574-460A-B82B-CACE47C27F72}"/>
              </a:ext>
            </a:extLst>
          </p:cNvPr>
          <p:cNvSpPr>
            <a:spLocks noGrp="1"/>
          </p:cNvSpPr>
          <p:nvPr>
            <p:ph type="title"/>
          </p:nvPr>
        </p:nvSpPr>
        <p:spPr/>
        <p:txBody>
          <a:bodyPr/>
          <a:lstStyle/>
          <a:p>
            <a:r>
              <a:rPr lang="en-MY" dirty="0"/>
              <a:t>Scrollbar</a:t>
            </a:r>
          </a:p>
        </p:txBody>
      </p:sp>
      <p:pic>
        <p:nvPicPr>
          <p:cNvPr id="5" name="Picture 4">
            <a:extLst>
              <a:ext uri="{FF2B5EF4-FFF2-40B4-BE49-F238E27FC236}">
                <a16:creationId xmlns:a16="http://schemas.microsoft.com/office/drawing/2014/main" id="{B855A74D-9042-4142-AA85-493BA9C33B04}"/>
              </a:ext>
            </a:extLst>
          </p:cNvPr>
          <p:cNvPicPr>
            <a:picLocks noChangeAspect="1"/>
          </p:cNvPicPr>
          <p:nvPr/>
        </p:nvPicPr>
        <p:blipFill>
          <a:blip r:embed="rId2"/>
          <a:stretch>
            <a:fillRect/>
          </a:stretch>
        </p:blipFill>
        <p:spPr>
          <a:xfrm>
            <a:off x="1403648" y="1936912"/>
            <a:ext cx="6120680" cy="4643275"/>
          </a:xfrm>
          <a:prstGeom prst="rect">
            <a:avLst/>
          </a:prstGeom>
        </p:spPr>
      </p:pic>
    </p:spTree>
    <p:extLst>
      <p:ext uri="{BB962C8B-B14F-4D97-AF65-F5344CB8AC3E}">
        <p14:creationId xmlns:p14="http://schemas.microsoft.com/office/powerpoint/2010/main" val="25799047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7292669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740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1DFE-A4AA-49C0-966C-C3B097211865}"/>
              </a:ext>
            </a:extLst>
          </p:cNvPr>
          <p:cNvSpPr>
            <a:spLocks noGrp="1"/>
          </p:cNvSpPr>
          <p:nvPr>
            <p:ph type="title"/>
          </p:nvPr>
        </p:nvSpPr>
        <p:spPr/>
        <p:txBody>
          <a:bodyPr/>
          <a:lstStyle/>
          <a:p>
            <a:r>
              <a:rPr lang="en-MY" dirty="0"/>
              <a:t>Structure of Exam</a:t>
            </a:r>
          </a:p>
        </p:txBody>
      </p:sp>
      <p:sp>
        <p:nvSpPr>
          <p:cNvPr id="3" name="Content Placeholder 2">
            <a:extLst>
              <a:ext uri="{FF2B5EF4-FFF2-40B4-BE49-F238E27FC236}">
                <a16:creationId xmlns:a16="http://schemas.microsoft.com/office/drawing/2014/main" id="{15D1EA06-DE32-4A31-8F6E-99CCC10FD0B4}"/>
              </a:ext>
            </a:extLst>
          </p:cNvPr>
          <p:cNvSpPr>
            <a:spLocks noGrp="1"/>
          </p:cNvSpPr>
          <p:nvPr>
            <p:ph idx="1"/>
          </p:nvPr>
        </p:nvSpPr>
        <p:spPr/>
        <p:txBody>
          <a:bodyPr/>
          <a:lstStyle/>
          <a:p>
            <a:r>
              <a:rPr lang="en-MY" dirty="0"/>
              <a:t>Traditional multiple choice</a:t>
            </a:r>
          </a:p>
          <a:p>
            <a:r>
              <a:rPr lang="en-MY" dirty="0"/>
              <a:t>Multiple choice, multiple response</a:t>
            </a:r>
          </a:p>
          <a:p>
            <a:r>
              <a:rPr lang="en-MY" dirty="0"/>
              <a:t>Fill in the blank</a:t>
            </a:r>
          </a:p>
          <a:p>
            <a:r>
              <a:rPr lang="en-MY" dirty="0"/>
              <a:t>Drag and drop </a:t>
            </a:r>
          </a:p>
          <a:p>
            <a:r>
              <a:rPr lang="en-MY" dirty="0"/>
              <a:t>Scenarios</a:t>
            </a:r>
          </a:p>
          <a:p>
            <a:endParaRPr lang="en-MY" dirty="0"/>
          </a:p>
        </p:txBody>
      </p:sp>
    </p:spTree>
    <p:extLst>
      <p:ext uri="{BB962C8B-B14F-4D97-AF65-F5344CB8AC3E}">
        <p14:creationId xmlns:p14="http://schemas.microsoft.com/office/powerpoint/2010/main" val="2755853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D780-C28C-40F0-A530-F03F632EFBD4}"/>
              </a:ext>
            </a:extLst>
          </p:cNvPr>
          <p:cNvSpPr>
            <a:spLocks noGrp="1"/>
          </p:cNvSpPr>
          <p:nvPr>
            <p:ph type="title"/>
          </p:nvPr>
        </p:nvSpPr>
        <p:spPr/>
        <p:txBody>
          <a:bodyPr/>
          <a:lstStyle/>
          <a:p>
            <a:r>
              <a:rPr lang="en-MY" dirty="0"/>
              <a:t>Multiple Choice Question</a:t>
            </a:r>
          </a:p>
        </p:txBody>
      </p:sp>
      <p:pic>
        <p:nvPicPr>
          <p:cNvPr id="5" name="Picture 4">
            <a:extLst>
              <a:ext uri="{FF2B5EF4-FFF2-40B4-BE49-F238E27FC236}">
                <a16:creationId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val="33968407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F6CF-3C17-47A5-8304-B42FBCA55780}"/>
              </a:ext>
            </a:extLst>
          </p:cNvPr>
          <p:cNvSpPr>
            <a:spLocks noGrp="1"/>
          </p:cNvSpPr>
          <p:nvPr>
            <p:ph type="title"/>
          </p:nvPr>
        </p:nvSpPr>
        <p:spPr>
          <a:xfrm>
            <a:off x="914400" y="277813"/>
            <a:ext cx="8122096" cy="1143000"/>
          </a:xfrm>
        </p:spPr>
        <p:txBody>
          <a:bodyPr/>
          <a:lstStyle/>
          <a:p>
            <a:r>
              <a:rPr lang="en-MY" dirty="0"/>
              <a:t>Multiple Choice Multiple Response</a:t>
            </a:r>
          </a:p>
        </p:txBody>
      </p:sp>
      <p:pic>
        <p:nvPicPr>
          <p:cNvPr id="4" name="Picture 3">
            <a:extLst>
              <a:ext uri="{FF2B5EF4-FFF2-40B4-BE49-F238E27FC236}">
                <a16:creationId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val="3394258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02CB-9853-40CE-99A2-4CC7FF7DE3FF}"/>
              </a:ext>
            </a:extLst>
          </p:cNvPr>
          <p:cNvSpPr>
            <a:spLocks noGrp="1"/>
          </p:cNvSpPr>
          <p:nvPr>
            <p:ph type="title"/>
          </p:nvPr>
        </p:nvSpPr>
        <p:spPr/>
        <p:txBody>
          <a:bodyPr/>
          <a:lstStyle/>
          <a:p>
            <a:r>
              <a:rPr lang="en-MY" dirty="0"/>
              <a:t>Fill in the blanks</a:t>
            </a:r>
          </a:p>
        </p:txBody>
      </p:sp>
      <p:pic>
        <p:nvPicPr>
          <p:cNvPr id="5" name="Picture 4">
            <a:extLst>
              <a:ext uri="{FF2B5EF4-FFF2-40B4-BE49-F238E27FC236}">
                <a16:creationId xmlns:a16="http://schemas.microsoft.com/office/drawing/2014/main" id="{3676092A-69C8-41DA-A25B-955C98C3CC2B}"/>
              </a:ext>
            </a:extLst>
          </p:cNvPr>
          <p:cNvPicPr>
            <a:picLocks noChangeAspect="1"/>
          </p:cNvPicPr>
          <p:nvPr/>
        </p:nvPicPr>
        <p:blipFill>
          <a:blip r:embed="rId2"/>
          <a:stretch>
            <a:fillRect/>
          </a:stretch>
        </p:blipFill>
        <p:spPr>
          <a:xfrm>
            <a:off x="928714" y="1772816"/>
            <a:ext cx="7566634" cy="3024336"/>
          </a:xfrm>
          <a:prstGeom prst="rect">
            <a:avLst/>
          </a:prstGeom>
        </p:spPr>
      </p:pic>
    </p:spTree>
    <p:extLst>
      <p:ext uri="{BB962C8B-B14F-4D97-AF65-F5344CB8AC3E}">
        <p14:creationId xmlns:p14="http://schemas.microsoft.com/office/powerpoint/2010/main" val="9200450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CE27-C7E3-422F-B98D-FAF34AA0B92B}"/>
              </a:ext>
            </a:extLst>
          </p:cNvPr>
          <p:cNvSpPr>
            <a:spLocks noGrp="1"/>
          </p:cNvSpPr>
          <p:nvPr>
            <p:ph type="title"/>
          </p:nvPr>
        </p:nvSpPr>
        <p:spPr/>
        <p:txBody>
          <a:bodyPr/>
          <a:lstStyle/>
          <a:p>
            <a:r>
              <a:rPr lang="en-MY" dirty="0"/>
              <a:t>Drag and Drop</a:t>
            </a:r>
          </a:p>
        </p:txBody>
      </p:sp>
      <p:pic>
        <p:nvPicPr>
          <p:cNvPr id="5" name="Picture 4">
            <a:extLst>
              <a:ext uri="{FF2B5EF4-FFF2-40B4-BE49-F238E27FC236}">
                <a16:creationId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val="42818062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424B-D3B1-4ADC-B9F1-286E889698F0}"/>
              </a:ext>
            </a:extLst>
          </p:cNvPr>
          <p:cNvSpPr>
            <a:spLocks noGrp="1"/>
          </p:cNvSpPr>
          <p:nvPr>
            <p:ph type="title"/>
          </p:nvPr>
        </p:nvSpPr>
        <p:spPr/>
        <p:txBody>
          <a:bodyPr/>
          <a:lstStyle/>
          <a:p>
            <a:r>
              <a:rPr lang="en-MY" dirty="0"/>
              <a:t>Scenario based questions</a:t>
            </a:r>
          </a:p>
        </p:txBody>
      </p:sp>
      <p:sp>
        <p:nvSpPr>
          <p:cNvPr id="4" name="TextBox 3">
            <a:extLst>
              <a:ext uri="{FF2B5EF4-FFF2-40B4-BE49-F238E27FC236}">
                <a16:creationId xmlns:a16="http://schemas.microsoft.com/office/drawing/2014/main" id="{9069E8B1-8167-43D3-9E99-6244331F4E9D}"/>
              </a:ext>
            </a:extLst>
          </p:cNvPr>
          <p:cNvSpPr txBox="1"/>
          <p:nvPr/>
        </p:nvSpPr>
        <p:spPr>
          <a:xfrm>
            <a:off x="755576" y="1628800"/>
            <a:ext cx="8208912" cy="5078313"/>
          </a:xfrm>
          <a:prstGeom prst="rect">
            <a:avLst/>
          </a:prstGeom>
          <a:noFill/>
        </p:spPr>
        <p:txBody>
          <a:bodyPr wrap="square" rtlCol="0">
            <a:spAutoFit/>
          </a:bodyPr>
          <a:lstStyle/>
          <a:p>
            <a:r>
              <a:rPr lang="en-MY"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dirty="0"/>
          </a:p>
          <a:p>
            <a:pPr marL="342900" indent="-342900">
              <a:buAutoNum type="alphaUcPeriod"/>
            </a:pPr>
            <a:r>
              <a:rPr lang="en-MY"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dirty="0"/>
          </a:p>
          <a:p>
            <a:pPr marL="342900" indent="-342900">
              <a:buAutoNum type="alphaUcPeriod"/>
            </a:pPr>
            <a:r>
              <a:rPr lang="en-MY"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dirty="0"/>
          </a:p>
          <a:p>
            <a:pPr marL="342900" indent="-342900">
              <a:buAutoNum type="alphaUcPeriod"/>
            </a:pPr>
            <a:r>
              <a:rPr lang="en-MY" dirty="0"/>
              <a:t>You believe strongly that you should at least be given the opportunity to engage in training initiatives unless those efforts prove to be ineffective </a:t>
            </a:r>
          </a:p>
          <a:p>
            <a:pPr marL="342900" indent="-342900">
              <a:buAutoNum type="alphaUcPeriod"/>
            </a:pPr>
            <a:endParaRPr lang="en-MY" dirty="0"/>
          </a:p>
          <a:p>
            <a:pPr marL="342900" indent="-342900">
              <a:buAutoNum type="alphaUcPeriod"/>
            </a:pPr>
            <a:r>
              <a:rPr lang="en-MY" dirty="0"/>
              <a:t>Removing training opportunities could damage employee  morale even more.</a:t>
            </a:r>
          </a:p>
        </p:txBody>
      </p:sp>
    </p:spTree>
    <p:extLst>
      <p:ext uri="{BB962C8B-B14F-4D97-AF65-F5344CB8AC3E}">
        <p14:creationId xmlns:p14="http://schemas.microsoft.com/office/powerpoint/2010/main" val="1528138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8410-8A31-4893-8589-48D5905F51E4}"/>
              </a:ext>
            </a:extLst>
          </p:cNvPr>
          <p:cNvSpPr>
            <a:spLocks noGrp="1"/>
          </p:cNvSpPr>
          <p:nvPr>
            <p:ph type="title"/>
          </p:nvPr>
        </p:nvSpPr>
        <p:spPr/>
        <p:txBody>
          <a:bodyPr/>
          <a:lstStyle/>
          <a:p>
            <a:r>
              <a:rPr lang="en-MY" dirty="0"/>
              <a:t>Classification of Questions</a:t>
            </a:r>
          </a:p>
        </p:txBody>
      </p:sp>
      <p:sp>
        <p:nvSpPr>
          <p:cNvPr id="3" name="Content Placeholder 2">
            <a:extLst>
              <a:ext uri="{FF2B5EF4-FFF2-40B4-BE49-F238E27FC236}">
                <a16:creationId xmlns:a16="http://schemas.microsoft.com/office/drawing/2014/main" id="{FDF94EE0-1FB0-4B66-850C-A9CD0548EBBF}"/>
              </a:ext>
            </a:extLst>
          </p:cNvPr>
          <p:cNvSpPr>
            <a:spLocks noGrp="1"/>
          </p:cNvSpPr>
          <p:nvPr>
            <p:ph idx="1"/>
          </p:nvPr>
        </p:nvSpPr>
        <p:spPr>
          <a:xfrm>
            <a:off x="914400" y="1656471"/>
            <a:ext cx="7906072" cy="4923716"/>
          </a:xfrm>
        </p:spPr>
        <p:txBody>
          <a:bodyPr/>
          <a:lstStyle/>
          <a:p>
            <a:pPr marL="0" indent="0">
              <a:buNone/>
            </a:pPr>
            <a:r>
              <a:rPr lang="en-MY" sz="2400" dirty="0"/>
              <a:t>All questions are classified based on one of the following cognitive levels:</a:t>
            </a:r>
          </a:p>
          <a:p>
            <a:pPr marL="0" indent="0">
              <a:buNone/>
            </a:pPr>
            <a:endParaRPr lang="en-MY" sz="2400" dirty="0"/>
          </a:p>
          <a:p>
            <a:pPr>
              <a:buFont typeface="Wingdings" panose="05000000000000000000" pitchFamily="2" charset="2"/>
              <a:buChar char="§"/>
            </a:pPr>
            <a:r>
              <a:rPr lang="en-MY" sz="2400" dirty="0"/>
              <a:t>Knowledge/comprehension: recalling factual material, such as definitions</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Application/problem solving: applying familiar principles or generalizations to solve real-life problems</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Synthesis/evaluation: combining different elements and using critical thinking skills to solve a complex problem</a:t>
            </a:r>
          </a:p>
        </p:txBody>
      </p:sp>
    </p:spTree>
    <p:extLst>
      <p:ext uri="{BB962C8B-B14F-4D97-AF65-F5344CB8AC3E}">
        <p14:creationId xmlns:p14="http://schemas.microsoft.com/office/powerpoint/2010/main" val="1636954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112823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6911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id="{3BEF27C0-0B82-4DD3-9744-569252986DB9}"/>
              </a:ext>
            </a:extLst>
          </p:cNvPr>
          <p:cNvPicPr>
            <a:picLocks noChangeAspect="1"/>
          </p:cNvPicPr>
          <p:nvPr/>
        </p:nvPicPr>
        <p:blipFill>
          <a:blip r:embed="rId2"/>
          <a:stretch>
            <a:fillRect/>
          </a:stretch>
        </p:blipFill>
        <p:spPr>
          <a:xfrm>
            <a:off x="936322" y="1700808"/>
            <a:ext cx="4055929" cy="4879379"/>
          </a:xfrm>
          <a:prstGeom prst="rect">
            <a:avLst/>
          </a:prstGeom>
        </p:spPr>
      </p:pic>
      <p:sp>
        <p:nvSpPr>
          <p:cNvPr id="6" name="Rectangle: Rounded Corners 5">
            <a:extLst>
              <a:ext uri="{FF2B5EF4-FFF2-40B4-BE49-F238E27FC236}">
                <a16:creationId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val="1812784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3592180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82320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p14="http://schemas.microsoft.com/office/powerpoint/2010/main" val="23913396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31185768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737</TotalTime>
  <Words>1007</Words>
  <Application>Microsoft Office PowerPoint</Application>
  <PresentationFormat>On-screen Show (4:3)</PresentationFormat>
  <Paragraphs>170</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Times New Roman</vt:lpstr>
      <vt:lpstr>Wingdings</vt:lpstr>
      <vt:lpstr>Office Theme</vt:lpstr>
      <vt:lpstr>INTRODUCTORY SESSION </vt:lpstr>
      <vt:lpstr>Webex Options</vt:lpstr>
      <vt:lpstr>Introduction</vt:lpstr>
      <vt:lpstr>PowerPoint Presentation</vt:lpstr>
      <vt:lpstr>HRCI Certification</vt:lpstr>
      <vt:lpstr>How Certification Differs from a Certificate Program</vt:lpstr>
      <vt:lpstr>HRCI Advantage</vt:lpstr>
      <vt:lpstr>Certification holders</vt:lpstr>
      <vt:lpstr>HRCI Certification</vt:lpstr>
      <vt:lpstr>PowerPoint Presentation</vt:lpstr>
      <vt:lpstr>PHRi Exam</vt:lpstr>
      <vt:lpstr>PHRi Exam Contents</vt:lpstr>
      <vt:lpstr>SPHRi Exam</vt:lpstr>
      <vt:lpstr>SPHRi Exam Contents</vt:lpstr>
      <vt:lpstr>GPHR Exam</vt:lpstr>
      <vt:lpstr>GPHR Exam Content</vt:lpstr>
      <vt:lpstr>Exam Pass Rates</vt:lpstr>
      <vt:lpstr>HRCI Certification Holders</vt:lpstr>
      <vt:lpstr>Pearson VUE</vt:lpstr>
      <vt:lpstr>HRCI Exam screen</vt:lpstr>
      <vt:lpstr>Flag for Review</vt:lpstr>
      <vt:lpstr>Review Screen</vt:lpstr>
      <vt:lpstr>End Review</vt:lpstr>
      <vt:lpstr>Calculator</vt:lpstr>
      <vt:lpstr>Comments</vt:lpstr>
      <vt:lpstr>Progress Indicator</vt:lpstr>
      <vt:lpstr>Scrollbar</vt:lpstr>
      <vt:lpstr>PowerPoint Presentation</vt:lpstr>
      <vt:lpstr>Structure of Exam</vt:lpstr>
      <vt:lpstr>Multiple Choice Question</vt:lpstr>
      <vt:lpstr>Multiple Choice Multiple Response</vt:lpstr>
      <vt:lpstr>Fill in the blanks</vt:lpstr>
      <vt:lpstr>Drag and Drop</vt:lpstr>
      <vt:lpstr>Scenario based questions</vt:lpstr>
      <vt:lpstr>Classification of Questions</vt:lpstr>
      <vt:lpstr>PowerPoint Presentation</vt:lpstr>
      <vt:lpstr>Student Portal</vt:lpstr>
      <vt:lpstr>PowerPoint Presentation</vt:lpstr>
      <vt:lpstr>Class Offering</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50</cp:revision>
  <cp:lastPrinted>1601-01-01T00:00:00Z</cp:lastPrinted>
  <dcterms:created xsi:type="dcterms:W3CDTF">2020-07-09T15:12:46Z</dcterms:created>
  <dcterms:modified xsi:type="dcterms:W3CDTF">2022-02-06T07:21:31Z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