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9596-4C22-456F-8C54-569220D5BC1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48E0102-646E-43F2-B8DF-6BD0DEF1A547}"/>
              </a:ext>
            </a:extLst>
          </p:cNvPr>
          <p:cNvSpPr>
            <a:spLocks noGrp="1"/>
          </p:cNvSpPr>
          <p:nvPr>
            <p:ph idx="1"/>
          </p:nvPr>
        </p:nvSpPr>
        <p:spPr>
          <a:xfrm>
            <a:off x="685800" y="1628800"/>
            <a:ext cx="8206680" cy="4680520"/>
          </a:xfrm>
        </p:spPr>
        <p:txBody>
          <a:bodyPr/>
          <a:lstStyle/>
          <a:p>
            <a:pPr marL="0" indent="0">
              <a:buNone/>
            </a:pPr>
            <a:r>
              <a:rPr lang="en-MY" dirty="0"/>
              <a:t>The PRIMARY reason that global organizations may not excel at performance management is because – </a:t>
            </a:r>
          </a:p>
          <a:p>
            <a:pPr marL="457200" indent="-457200">
              <a:buFont typeface="+mj-lt"/>
              <a:buAutoNum type="alphaUcPeriod"/>
            </a:pPr>
            <a:r>
              <a:rPr lang="en-MY" dirty="0"/>
              <a:t>The organizational systems and strategies are not aligned.</a:t>
            </a:r>
          </a:p>
          <a:p>
            <a:pPr marL="457200" indent="-457200">
              <a:buFont typeface="+mj-lt"/>
              <a:buAutoNum type="alphaUcPeriod"/>
            </a:pPr>
            <a:r>
              <a:rPr lang="en-MY" dirty="0"/>
              <a:t>There are multiple expectations of the process.	</a:t>
            </a:r>
          </a:p>
          <a:p>
            <a:pPr marL="457200" indent="-457200">
              <a:buFont typeface="+mj-lt"/>
              <a:buAutoNum type="alphaUcPeriod"/>
            </a:pPr>
            <a:r>
              <a:rPr lang="en-MY" dirty="0"/>
              <a:t>The concept of performance appraisal is interpreted in many ways.	</a:t>
            </a:r>
          </a:p>
          <a:p>
            <a:pPr marL="457200" indent="-457200">
              <a:buFont typeface="+mj-lt"/>
              <a:buAutoNum type="alphaUcPeriod"/>
            </a:pPr>
            <a:r>
              <a:rPr lang="en-MY" dirty="0"/>
              <a:t>The process is not implemented consistently.</a:t>
            </a:r>
          </a:p>
          <a:p>
            <a:pPr marL="457200" indent="-457200">
              <a:buFont typeface="+mj-lt"/>
              <a:buAutoNum type="alphaUcPeriod"/>
            </a:pPr>
            <a:endParaRPr lang="en-MY" dirty="0"/>
          </a:p>
        </p:txBody>
      </p:sp>
    </p:spTree>
    <p:extLst>
      <p:ext uri="{BB962C8B-B14F-4D97-AF65-F5344CB8AC3E}">
        <p14:creationId xmlns:p14="http://schemas.microsoft.com/office/powerpoint/2010/main" val="282547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5BCEC996-2A04-4185-84B7-6D7EF6145107}"/>
              </a:ext>
            </a:extLst>
          </p:cNvPr>
          <p:cNvSpPr>
            <a:spLocks noGrp="1"/>
          </p:cNvSpPr>
          <p:nvPr>
            <p:ph idx="1"/>
          </p:nvPr>
        </p:nvSpPr>
        <p:spPr/>
        <p:txBody>
          <a:bodyPr/>
          <a:lstStyle/>
          <a:p>
            <a:r>
              <a:rPr lang="en-MY" dirty="0"/>
              <a:t>Option A </a:t>
            </a:r>
          </a:p>
        </p:txBody>
      </p:sp>
    </p:spTree>
    <p:extLst>
      <p:ext uri="{BB962C8B-B14F-4D97-AF65-F5344CB8AC3E}">
        <p14:creationId xmlns:p14="http://schemas.microsoft.com/office/powerpoint/2010/main" val="358122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AAE3-6763-44AF-A4E9-1FD82377822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42083638-8B29-4649-AE2A-8D18054F0087}"/>
              </a:ext>
            </a:extLst>
          </p:cNvPr>
          <p:cNvSpPr>
            <a:spLocks noGrp="1"/>
          </p:cNvSpPr>
          <p:nvPr>
            <p:ph idx="1"/>
          </p:nvPr>
        </p:nvSpPr>
        <p:spPr/>
        <p:txBody>
          <a:bodyPr/>
          <a:lstStyle/>
          <a:p>
            <a:pPr marL="0" indent="0">
              <a:buNone/>
            </a:pPr>
            <a:r>
              <a:rPr lang="en-MY" dirty="0"/>
              <a:t>In setting and communicating performance standards, HR must consider –</a:t>
            </a:r>
          </a:p>
          <a:p>
            <a:pPr marL="0" indent="0">
              <a:buNone/>
            </a:pPr>
            <a:endParaRPr lang="en-MY" dirty="0"/>
          </a:p>
          <a:p>
            <a:pPr marL="514350" indent="-514350">
              <a:buFont typeface="+mj-lt"/>
              <a:buAutoNum type="alphaUcPeriod"/>
            </a:pPr>
            <a:r>
              <a:rPr lang="en-MY" dirty="0" err="1"/>
              <a:t>behaviors</a:t>
            </a:r>
            <a:r>
              <a:rPr lang="en-MY" dirty="0"/>
              <a:t> and results.	</a:t>
            </a:r>
          </a:p>
          <a:p>
            <a:pPr marL="514350" indent="-514350">
              <a:buFont typeface="+mj-lt"/>
              <a:buAutoNum type="alphaUcPeriod"/>
            </a:pPr>
            <a:r>
              <a:rPr lang="en-MY" dirty="0"/>
              <a:t>needs and attitudes.	</a:t>
            </a:r>
          </a:p>
          <a:p>
            <a:pPr marL="514350" indent="-514350">
              <a:buFont typeface="+mj-lt"/>
              <a:buAutoNum type="alphaUcPeriod"/>
            </a:pPr>
            <a:r>
              <a:rPr lang="en-MY" dirty="0"/>
              <a:t>waste and recycling.	</a:t>
            </a:r>
          </a:p>
          <a:p>
            <a:pPr marL="514350" indent="-514350">
              <a:buFont typeface="+mj-lt"/>
              <a:buAutoNum type="alphaUcPeriod"/>
            </a:pPr>
            <a:r>
              <a:rPr lang="en-MY" dirty="0"/>
              <a:t>supply and demand.</a:t>
            </a:r>
          </a:p>
          <a:p>
            <a:pPr marL="514350" indent="-514350">
              <a:buFont typeface="+mj-lt"/>
              <a:buAutoNum type="alphaUcPeriod"/>
            </a:pPr>
            <a:endParaRPr lang="en-MY" dirty="0"/>
          </a:p>
        </p:txBody>
      </p:sp>
    </p:spTree>
    <p:extLst>
      <p:ext uri="{BB962C8B-B14F-4D97-AF65-F5344CB8AC3E}">
        <p14:creationId xmlns:p14="http://schemas.microsoft.com/office/powerpoint/2010/main" val="427441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B1D7A03-843C-4D76-80A5-9D52185E3CEA}"/>
              </a:ext>
            </a:extLst>
          </p:cNvPr>
          <p:cNvSpPr>
            <a:spLocks noGrp="1"/>
          </p:cNvSpPr>
          <p:nvPr>
            <p:ph idx="1"/>
          </p:nvPr>
        </p:nvSpPr>
        <p:spPr>
          <a:xfrm>
            <a:off x="914400" y="1628800"/>
            <a:ext cx="7772400" cy="4530725"/>
          </a:xfrm>
        </p:spPr>
        <p:txBody>
          <a:bodyPr/>
          <a:lstStyle/>
          <a:p>
            <a:r>
              <a:rPr lang="en-MY" dirty="0"/>
              <a:t>Option A</a:t>
            </a:r>
          </a:p>
        </p:txBody>
      </p:sp>
    </p:spTree>
    <p:extLst>
      <p:ext uri="{BB962C8B-B14F-4D97-AF65-F5344CB8AC3E}">
        <p14:creationId xmlns:p14="http://schemas.microsoft.com/office/powerpoint/2010/main" val="2574861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3</a:t>
            </a:r>
          </a:p>
        </p:txBody>
      </p:sp>
      <p:sp>
        <p:nvSpPr>
          <p:cNvPr id="5" name="Content Placeholder 2">
            <a:extLst>
              <a:ext uri="{FF2B5EF4-FFF2-40B4-BE49-F238E27FC236}">
                <a16:creationId xmlns:a16="http://schemas.microsoft.com/office/drawing/2014/main" id="{00158E01-24CF-412B-A85D-5AC7FBFAC2F7}"/>
              </a:ext>
            </a:extLst>
          </p:cNvPr>
          <p:cNvSpPr>
            <a:spLocks noGrp="1"/>
          </p:cNvSpPr>
          <p:nvPr>
            <p:ph idx="1"/>
          </p:nvPr>
        </p:nvSpPr>
        <p:spPr>
          <a:xfrm>
            <a:off x="914400" y="1628800"/>
            <a:ext cx="7772400" cy="4530725"/>
          </a:xfrm>
        </p:spPr>
        <p:txBody>
          <a:bodyPr/>
          <a:lstStyle/>
          <a:p>
            <a:pPr marL="0" indent="0">
              <a:buNone/>
            </a:pPr>
            <a:r>
              <a:rPr lang="en-MY" dirty="0"/>
              <a:t>A forced choice method of appraisal requires a manager to – </a:t>
            </a:r>
          </a:p>
          <a:p>
            <a:pPr marL="514350" indent="-514350">
              <a:buFont typeface="+mj-lt"/>
              <a:buAutoNum type="alphaUcPeriod"/>
            </a:pPr>
            <a:r>
              <a:rPr lang="en-MY" dirty="0"/>
              <a:t>check statements that are most and least like the employee.	</a:t>
            </a:r>
          </a:p>
          <a:p>
            <a:pPr marL="514350" indent="-514350">
              <a:buFont typeface="+mj-lt"/>
              <a:buAutoNum type="alphaUcPeriod"/>
            </a:pPr>
            <a:r>
              <a:rPr lang="en-MY" dirty="0"/>
              <a:t>rank employees from highest to lowest.	</a:t>
            </a:r>
          </a:p>
          <a:p>
            <a:pPr marL="514350" indent="-514350">
              <a:buFont typeface="+mj-lt"/>
              <a:buAutoNum type="alphaUcPeriod"/>
            </a:pPr>
            <a:r>
              <a:rPr lang="en-MY" dirty="0"/>
              <a:t>assign employees across a normal distribution.	</a:t>
            </a:r>
          </a:p>
          <a:p>
            <a:pPr marL="514350" indent="-514350">
              <a:buFont typeface="+mj-lt"/>
              <a:buAutoNum type="alphaUcPeriod"/>
            </a:pPr>
            <a:r>
              <a:rPr lang="en-MY" dirty="0"/>
              <a:t>measure employees against each other.</a:t>
            </a:r>
          </a:p>
          <a:p>
            <a:pPr marL="514350" indent="-514350">
              <a:buFont typeface="+mj-lt"/>
              <a:buAutoNum type="alphaUcPeriod"/>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r>
              <a:rPr lang="en-MY" sz="3200" dirty="0"/>
              <a:t> Option A</a:t>
            </a:r>
          </a:p>
        </p:txBody>
      </p:sp>
    </p:spTree>
    <p:extLst>
      <p:ext uri="{BB962C8B-B14F-4D97-AF65-F5344CB8AC3E}">
        <p14:creationId xmlns:p14="http://schemas.microsoft.com/office/powerpoint/2010/main" val="241616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5</a:t>
            </a:r>
          </a:p>
        </p:txBody>
      </p:sp>
      <p:sp>
        <p:nvSpPr>
          <p:cNvPr id="4" name="Content Placeholder 2">
            <a:extLst>
              <a:ext uri="{FF2B5EF4-FFF2-40B4-BE49-F238E27FC236}">
                <a16:creationId xmlns:a16="http://schemas.microsoft.com/office/drawing/2014/main" id="{46056AA9-80F0-4862-98F0-7027FAE0A8B9}"/>
              </a:ext>
            </a:extLst>
          </p:cNvPr>
          <p:cNvSpPr>
            <a:spLocks noGrp="1"/>
          </p:cNvSpPr>
          <p:nvPr>
            <p:ph idx="1"/>
          </p:nvPr>
        </p:nvSpPr>
        <p:spPr>
          <a:xfrm>
            <a:off x="914400" y="1600200"/>
            <a:ext cx="7772400" cy="4709120"/>
          </a:xfrm>
        </p:spPr>
        <p:txBody>
          <a:bodyPr/>
          <a:lstStyle/>
          <a:p>
            <a:pPr marL="0" indent="0">
              <a:buNone/>
            </a:pPr>
            <a:r>
              <a:rPr lang="en-MY" dirty="0"/>
              <a:t>Bias occurs during a performance appraisal when a manager – </a:t>
            </a:r>
          </a:p>
          <a:p>
            <a:pPr marL="514350" indent="-514350">
              <a:buFont typeface="+mj-lt"/>
              <a:buAutoNum type="alphaUcPeriod"/>
            </a:pPr>
            <a:r>
              <a:rPr lang="en-MY" dirty="0"/>
              <a:t>rates a young employee higher because of a belief that young people are more computer-literate.	</a:t>
            </a:r>
          </a:p>
          <a:p>
            <a:pPr marL="514350" indent="-514350">
              <a:buFont typeface="+mj-lt"/>
              <a:buAutoNum type="alphaUcPeriod"/>
            </a:pPr>
            <a:r>
              <a:rPr lang="en-MY" dirty="0"/>
              <a:t>gives low ratings to an employee who does not participate in company social events.	</a:t>
            </a:r>
          </a:p>
          <a:p>
            <a:pPr marL="514350" indent="-514350">
              <a:buFont typeface="+mj-lt"/>
              <a:buAutoNum type="alphaUcPeriod"/>
            </a:pPr>
            <a:r>
              <a:rPr lang="en-MY" dirty="0"/>
              <a:t>evaluates an employee against three of the four key aspects of the job.	</a:t>
            </a:r>
          </a:p>
          <a:p>
            <a:pPr marL="514350" indent="-514350">
              <a:buFont typeface="+mj-lt"/>
              <a:buAutoNum type="alphaUcPeriod"/>
            </a:pPr>
            <a:r>
              <a:rPr lang="en-MY" dirty="0"/>
              <a:t>rates a salesperson based on sales volume.</a:t>
            </a:r>
          </a:p>
          <a:p>
            <a:pPr marL="514350" indent="-514350">
              <a:buFont typeface="+mj-lt"/>
              <a:buAutoNum type="alphaUcPeriod"/>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115095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5</a:t>
            </a:r>
          </a:p>
        </p:txBody>
      </p:sp>
      <p:sp>
        <p:nvSpPr>
          <p:cNvPr id="6" name="Content Placeholder 2">
            <a:extLst>
              <a:ext uri="{FF2B5EF4-FFF2-40B4-BE49-F238E27FC236}">
                <a16:creationId xmlns:a16="http://schemas.microsoft.com/office/drawing/2014/main" id="{B69DDFCB-014C-414E-B495-A444617A1814}"/>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22794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6</a:t>
            </a:r>
          </a:p>
        </p:txBody>
      </p:sp>
      <p:sp>
        <p:nvSpPr>
          <p:cNvPr id="5" name="Content Placeholder 2">
            <a:extLst>
              <a:ext uri="{FF2B5EF4-FFF2-40B4-BE49-F238E27FC236}">
                <a16:creationId xmlns:a16="http://schemas.microsoft.com/office/drawing/2014/main" id="{CB138260-7D80-4071-9CC1-A061278B46B4}"/>
              </a:ext>
            </a:extLst>
          </p:cNvPr>
          <p:cNvSpPr>
            <a:spLocks noGrp="1"/>
          </p:cNvSpPr>
          <p:nvPr>
            <p:ph idx="1"/>
          </p:nvPr>
        </p:nvSpPr>
        <p:spPr>
          <a:xfrm>
            <a:off x="685800" y="1556792"/>
            <a:ext cx="8206680" cy="5023395"/>
          </a:xfrm>
        </p:spPr>
        <p:txBody>
          <a:bodyPr/>
          <a:lstStyle/>
          <a:p>
            <a:pPr marL="0" indent="0">
              <a:buNone/>
            </a:pPr>
            <a:r>
              <a:rPr lang="en-MY" dirty="0"/>
              <a:t>Which of the following represents a shift in thinking in the philosophy of performance management?</a:t>
            </a:r>
          </a:p>
          <a:p>
            <a:pPr marL="514350" indent="-514350">
              <a:buFont typeface="+mj-lt"/>
              <a:buAutoNum type="alphaUcPeriod"/>
            </a:pPr>
            <a:r>
              <a:rPr lang="en-MY" dirty="0"/>
              <a:t>Focus on organizational metrics rather than individual results	</a:t>
            </a:r>
          </a:p>
          <a:p>
            <a:pPr marL="514350" indent="-514350">
              <a:buFont typeface="+mj-lt"/>
              <a:buAutoNum type="alphaUcPeriod"/>
            </a:pPr>
            <a:r>
              <a:rPr lang="en-MY" dirty="0"/>
              <a:t>Focus on domestic issues rather than global issues	</a:t>
            </a:r>
          </a:p>
          <a:p>
            <a:pPr marL="514350" indent="-514350">
              <a:buFont typeface="+mj-lt"/>
              <a:buAutoNum type="alphaUcPeriod"/>
            </a:pPr>
            <a:r>
              <a:rPr lang="en-MY" dirty="0"/>
              <a:t>Focus on past performance rather than future performance	</a:t>
            </a:r>
          </a:p>
          <a:p>
            <a:pPr marL="514350" indent="-514350">
              <a:buFont typeface="+mj-lt"/>
              <a:buAutoNum type="alphaUcPeriod"/>
            </a:pPr>
            <a:r>
              <a:rPr lang="en-MY" dirty="0"/>
              <a:t>Focus on single </a:t>
            </a:r>
            <a:r>
              <a:rPr lang="en-MY" dirty="0" err="1"/>
              <a:t>raters</a:t>
            </a:r>
            <a:r>
              <a:rPr lang="en-MY" dirty="0"/>
              <a:t> rather than multiple </a:t>
            </a:r>
            <a:r>
              <a:rPr lang="en-MY" dirty="0" err="1"/>
              <a:t>raters</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8591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6</a:t>
            </a:r>
          </a:p>
        </p:txBody>
      </p:sp>
      <p:sp>
        <p:nvSpPr>
          <p:cNvPr id="4" name="Content Placeholder 2">
            <a:extLst>
              <a:ext uri="{FF2B5EF4-FFF2-40B4-BE49-F238E27FC236}">
                <a16:creationId xmlns:a16="http://schemas.microsoft.com/office/drawing/2014/main" id="{71286B59-45F2-4AB2-85A2-7DBBD158A72A}"/>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12589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199</TotalTime>
  <Words>448</Words>
  <Application>Microsoft Office PowerPoint</Application>
  <PresentationFormat>On-screen Show (4:3)</PresentationFormat>
  <Paragraphs>58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14</cp:revision>
  <cp:lastPrinted>1601-01-01T00:00:00Z</cp:lastPrinted>
  <dcterms:created xsi:type="dcterms:W3CDTF">2020-07-09T15:12:46Z</dcterms:created>
  <dcterms:modified xsi:type="dcterms:W3CDTF">2021-05-01T10:46:58Z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