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70" r:id="rId13"/>
    <p:sldId id="271" r:id="rId14"/>
    <p:sldId id="273" r:id="rId15"/>
    <p:sldId id="274" r:id="rId16"/>
    <p:sldId id="291" r:id="rId17"/>
    <p:sldId id="293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9" r:id="rId28"/>
    <p:sldId id="287" r:id="rId29"/>
    <p:sldId id="288" r:id="rId30"/>
    <p:sldId id="290" r:id="rId31"/>
    <p:sldId id="286" r:id="rId32"/>
  </p:sldIdLst>
  <p:sldSz cx="12192000" cy="6858000"/>
  <p:notesSz cx="9309100" cy="7023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3003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0CFB3D7-F435-488B-9EA4-AFE7506363C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3003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059F6CC-A07F-4E7A-90C5-043C8294A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39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3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CCA7750-933A-4D7F-8F0B-E44E41087D05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79866"/>
            <a:ext cx="7447280" cy="2765346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3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5ACCD529-28D4-4D2B-B25C-1D1E775F1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33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E302B-056A-460E-BD5F-6A788A440B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CD529-28D4-4D2B-B25C-1D1E775F189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490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6585-74DF-4997-BE0A-7F1685F2C70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933-83BC-4D77-AFAE-DC79765C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98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6585-74DF-4997-BE0A-7F1685F2C70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933-83BC-4D77-AFAE-DC79765C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414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6585-74DF-4997-BE0A-7F1685F2C70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933-83BC-4D77-AFAE-DC79765C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1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6585-74DF-4997-BE0A-7F1685F2C70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933-83BC-4D77-AFAE-DC79765C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965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6585-74DF-4997-BE0A-7F1685F2C70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933-83BC-4D77-AFAE-DC79765C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2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6585-74DF-4997-BE0A-7F1685F2C70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933-83BC-4D77-AFAE-DC79765C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67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6585-74DF-4997-BE0A-7F1685F2C70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933-83BC-4D77-AFAE-DC79765C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625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6585-74DF-4997-BE0A-7F1685F2C70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933-83BC-4D77-AFAE-DC79765C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61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6585-74DF-4997-BE0A-7F1685F2C70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933-83BC-4D77-AFAE-DC79765C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440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6585-74DF-4997-BE0A-7F1685F2C70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933-83BC-4D77-AFAE-DC79765C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68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6585-74DF-4997-BE0A-7F1685F2C70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933-83BC-4D77-AFAE-DC79765C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61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26585-74DF-4997-BE0A-7F1685F2C70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CD933-83BC-4D77-AFAE-DC79765C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53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3470" y="1586469"/>
            <a:ext cx="8296721" cy="751501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Product &amp; Brand Management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99354" y="4833077"/>
            <a:ext cx="4599709" cy="52820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b="1" dirty="0" smtClean="0"/>
              <a:t>Dr. Neeraj Singh</a:t>
            </a:r>
          </a:p>
          <a:p>
            <a:pPr>
              <a:lnSpc>
                <a:spcPct val="100000"/>
              </a:lnSpc>
            </a:pPr>
            <a:r>
              <a:rPr lang="en-US" sz="1200" b="1" dirty="0"/>
              <a:t>Marketing &amp; Strategy Area</a:t>
            </a:r>
          </a:p>
          <a:p>
            <a:pPr>
              <a:lnSpc>
                <a:spcPct val="100000"/>
              </a:lnSpc>
            </a:pPr>
            <a:r>
              <a:rPr lang="en-US" sz="1200" b="1" dirty="0"/>
              <a:t>Indian Institute of Management Rohtak</a:t>
            </a:r>
          </a:p>
        </p:txBody>
      </p:sp>
      <p:pic>
        <p:nvPicPr>
          <p:cNvPr id="1026" name="Picture 2" descr="https://upload.wikimedia.org/wikipedia/en/0/08/Indian_Institute_of_Management_Rohtak_Logo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558" y="233600"/>
            <a:ext cx="769657" cy="70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1000" contras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054" y="202269"/>
            <a:ext cx="1402860" cy="649817"/>
          </a:xfrm>
          <a:prstGeom prst="rect">
            <a:avLst/>
          </a:prstGeom>
          <a:solidFill>
            <a:schemeClr val="bg1">
              <a:lumMod val="95000"/>
              <a:alpha val="21000"/>
            </a:schemeClr>
          </a:solidFill>
        </p:spPr>
      </p:pic>
      <p:sp>
        <p:nvSpPr>
          <p:cNvPr id="7" name="Rectangle 6"/>
          <p:cNvSpPr/>
          <p:nvPr/>
        </p:nvSpPr>
        <p:spPr>
          <a:xfrm>
            <a:off x="176463" y="166256"/>
            <a:ext cx="11710737" cy="653010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3984" y="3905503"/>
            <a:ext cx="265045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hi-IN" sz="900" dirty="0"/>
              <a:t>अयम् आत्मा ब्रह्म</a:t>
            </a:r>
            <a:endParaRPr lang="en-US" sz="800" dirty="0">
              <a:solidFill>
                <a:prstClr val="black"/>
              </a:solidFill>
              <a:latin typeface="French Script MT" panose="03020402040607040605" pitchFamily="66" charset="0"/>
            </a:endParaRPr>
          </a:p>
        </p:txBody>
      </p:sp>
      <p:pic>
        <p:nvPicPr>
          <p:cNvPr id="8" name="Picture 2" descr="Product icon PNG and SVG Vector Free Downloa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828" y="3027062"/>
            <a:ext cx="866004" cy="80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14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6000"/>
                    </a14:imgEffect>
                    <a14:imgEffect>
                      <a14:brightnessContrast contrast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1067" y="1588584"/>
            <a:ext cx="10876003" cy="352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0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Customers &amp; Competitors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Jack Welch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i="1" dirty="0" smtClean="0">
                <a:sym typeface="Wingdings" panose="05000000000000000000" pitchFamily="2" charset="2"/>
              </a:rPr>
              <a:t>ex-CEO of </a:t>
            </a:r>
            <a:r>
              <a:rPr lang="en-US" i="1" dirty="0"/>
              <a:t>General Electric</a:t>
            </a: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i="1" dirty="0" smtClean="0">
                <a:sym typeface="Wingdings" panose="05000000000000000000" pitchFamily="2" charset="2"/>
              </a:rPr>
              <a:t>A firm should monitor its customers and competitors.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Why it is important to </a:t>
            </a:r>
            <a:r>
              <a:rPr lang="en-US" b="1" dirty="0" smtClean="0">
                <a:sym typeface="Wingdings" panose="05000000000000000000" pitchFamily="2" charset="2"/>
              </a:rPr>
              <a:t>monitor your competitor</a:t>
            </a:r>
            <a:r>
              <a:rPr lang="en-US" dirty="0" smtClean="0">
                <a:sym typeface="Wingdings" panose="05000000000000000000" pitchFamily="2" charset="2"/>
              </a:rPr>
              <a:t>?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How can you do that?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25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Customers &amp; Competitors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Jack Welch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i="1" dirty="0" smtClean="0">
                <a:sym typeface="Wingdings" panose="05000000000000000000" pitchFamily="2" charset="2"/>
              </a:rPr>
              <a:t>ex-CEO of </a:t>
            </a:r>
            <a:r>
              <a:rPr lang="en-US" i="1" dirty="0"/>
              <a:t>General Electric</a:t>
            </a: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i="1" dirty="0" smtClean="0">
                <a:sym typeface="Wingdings" panose="05000000000000000000" pitchFamily="2" charset="2"/>
              </a:rPr>
              <a:t>A firm should monitor its customers and competitors.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Why it is important to </a:t>
            </a:r>
            <a:r>
              <a:rPr lang="en-US" b="1" dirty="0" smtClean="0">
                <a:sym typeface="Wingdings" panose="05000000000000000000" pitchFamily="2" charset="2"/>
              </a:rPr>
              <a:t>monitor your customers </a:t>
            </a:r>
            <a:r>
              <a:rPr lang="en-US" dirty="0" smtClean="0">
                <a:sym typeface="Wingdings" panose="05000000000000000000" pitchFamily="2" charset="2"/>
              </a:rPr>
              <a:t>?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How can you do that?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7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Customers &amp; Competitors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risk of not monitoring your </a:t>
            </a:r>
            <a:r>
              <a:rPr lang="en-US" b="1" dirty="0" smtClean="0"/>
              <a:t>Customers/ Competitors </a:t>
            </a:r>
            <a:r>
              <a:rPr lang="en-US" dirty="0" smtClean="0"/>
              <a:t>increases the </a:t>
            </a:r>
            <a:r>
              <a:rPr lang="en-US" b="1" dirty="0" smtClean="0"/>
              <a:t>likelihood of market elimination.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7682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/>
              <a:t>Artichem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Large-scale </a:t>
            </a:r>
            <a:r>
              <a:rPr lang="en-US" b="1" dirty="0" smtClean="0"/>
              <a:t>pharmaceutical firm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Operates in </a:t>
            </a:r>
            <a:r>
              <a:rPr lang="en-US" b="1" dirty="0" smtClean="0"/>
              <a:t>Domestic</a:t>
            </a:r>
            <a:r>
              <a:rPr lang="en-US" dirty="0" smtClean="0"/>
              <a:t> and </a:t>
            </a:r>
            <a:r>
              <a:rPr lang="en-US" b="1" dirty="0" smtClean="0"/>
              <a:t>International Markets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Started operations in 1950.</a:t>
            </a:r>
          </a:p>
          <a:p>
            <a:endParaRPr lang="en-US" dirty="0"/>
          </a:p>
          <a:p>
            <a:r>
              <a:rPr lang="en-US" i="1" dirty="0" smtClean="0"/>
              <a:t>What are the </a:t>
            </a:r>
            <a:r>
              <a:rPr lang="en-US" b="1" i="1" dirty="0" smtClean="0"/>
              <a:t>reasons behind the success </a:t>
            </a:r>
            <a:r>
              <a:rPr lang="en-US" i="1" dirty="0" smtClean="0"/>
              <a:t>of  </a:t>
            </a:r>
            <a:r>
              <a:rPr lang="en-US" b="1" i="1" dirty="0" err="1" smtClean="0"/>
              <a:t>Artichem</a:t>
            </a:r>
            <a:r>
              <a:rPr lang="en-US" b="1" i="1" dirty="0" smtClean="0"/>
              <a:t>?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30147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/>
              <a:t>Artichem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Domestic/ International Growth: </a:t>
            </a:r>
            <a:r>
              <a:rPr lang="en-US" b="1" dirty="0" smtClean="0"/>
              <a:t>Organic</a:t>
            </a:r>
            <a:r>
              <a:rPr lang="en-US" dirty="0" smtClean="0"/>
              <a:t> and </a:t>
            </a:r>
            <a:r>
              <a:rPr lang="en-US" b="1" dirty="0" smtClean="0"/>
              <a:t>Inorganic</a:t>
            </a:r>
            <a:r>
              <a:rPr lang="en-US" dirty="0" smtClean="0"/>
              <a:t> means.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How are these two approaches different ? 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i="1" dirty="0" smtClean="0"/>
              <a:t>Discuss !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584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/>
              <a:t>Artichem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Domestic/ International Growth: </a:t>
            </a:r>
            <a:r>
              <a:rPr lang="en-US" b="1" dirty="0" smtClean="0"/>
              <a:t>Organic</a:t>
            </a:r>
            <a:r>
              <a:rPr lang="en-US" dirty="0" smtClean="0"/>
              <a:t> and </a:t>
            </a:r>
            <a:r>
              <a:rPr lang="en-US" b="1" dirty="0" smtClean="0"/>
              <a:t>Inorganic</a:t>
            </a:r>
            <a:r>
              <a:rPr lang="en-US" dirty="0" smtClean="0"/>
              <a:t> means.</a:t>
            </a:r>
          </a:p>
          <a:p>
            <a:endParaRPr lang="en-US" dirty="0" smtClean="0"/>
          </a:p>
          <a:p>
            <a:r>
              <a:rPr lang="en-US" b="1" i="1" u="sng" dirty="0" smtClean="0"/>
              <a:t>Organic:</a:t>
            </a:r>
            <a:r>
              <a:rPr lang="en-US" dirty="0" smtClean="0"/>
              <a:t> </a:t>
            </a:r>
            <a:r>
              <a:rPr lang="en-US" b="1" dirty="0" smtClean="0"/>
              <a:t>Right selection </a:t>
            </a:r>
            <a:r>
              <a:rPr lang="en-US" dirty="0" smtClean="0"/>
              <a:t>of </a:t>
            </a:r>
            <a:r>
              <a:rPr lang="en-US" b="1" dirty="0" smtClean="0"/>
              <a:t>products</a:t>
            </a:r>
            <a:r>
              <a:rPr lang="en-US" dirty="0" smtClean="0"/>
              <a:t> and marketing.</a:t>
            </a:r>
          </a:p>
          <a:p>
            <a:endParaRPr lang="en-US" dirty="0"/>
          </a:p>
          <a:p>
            <a:r>
              <a:rPr lang="en-US" b="1" i="1" u="sng" dirty="0" smtClean="0"/>
              <a:t>Inorganic growth</a:t>
            </a:r>
            <a:r>
              <a:rPr lang="en-US" dirty="0" smtClean="0"/>
              <a:t>: Acquisition of firms with </a:t>
            </a:r>
            <a:r>
              <a:rPr lang="en-US" b="1" dirty="0" smtClean="0"/>
              <a:t>compatible products </a:t>
            </a:r>
            <a:r>
              <a:rPr lang="en-US" dirty="0" smtClean="0"/>
              <a:t>and turning them around.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What are </a:t>
            </a:r>
            <a:r>
              <a:rPr lang="en-US" b="1" dirty="0" smtClean="0"/>
              <a:t>compatible products</a:t>
            </a:r>
            <a:r>
              <a:rPr lang="en-US" dirty="0" smtClean="0"/>
              <a:t>? Discuss…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78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Discuss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What is the nature of the pharmaceutical market?</a:t>
            </a:r>
          </a:p>
          <a:p>
            <a:endParaRPr lang="en-US" b="1" dirty="0"/>
          </a:p>
          <a:p>
            <a:r>
              <a:rPr lang="en-US" b="1" dirty="0" smtClean="0"/>
              <a:t>Discuss…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8186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/>
              <a:t>Artichem</a:t>
            </a:r>
            <a:r>
              <a:rPr lang="en-US" b="1" i="1" dirty="0" smtClean="0"/>
              <a:t>: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Generics </a:t>
            </a:r>
            <a:r>
              <a:rPr lang="en-US" b="1" dirty="0" smtClean="0">
                <a:sym typeface="Wingdings" panose="05000000000000000000" pitchFamily="2" charset="2"/>
              </a:rPr>
              <a:t>  Antibiotics, NSAID, Anti-Ulcer…</a:t>
            </a:r>
            <a:endParaRPr lang="en-US" b="1" dirty="0" smtClean="0"/>
          </a:p>
          <a:p>
            <a:endParaRPr lang="en-US" dirty="0"/>
          </a:p>
          <a:p>
            <a:r>
              <a:rPr lang="en-US" dirty="0" smtClean="0"/>
              <a:t>R&amp;D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b="1" dirty="0" smtClean="0"/>
              <a:t>Novel Drugs </a:t>
            </a:r>
            <a:r>
              <a:rPr lang="en-US" dirty="0" smtClean="0"/>
              <a:t>+ </a:t>
            </a:r>
            <a:r>
              <a:rPr lang="en-US" b="1" dirty="0" smtClean="0"/>
              <a:t>Novel Drug Delivery System + Clinical Trial</a:t>
            </a:r>
          </a:p>
          <a:p>
            <a:endParaRPr lang="en-US" b="1" dirty="0"/>
          </a:p>
          <a:p>
            <a:r>
              <a:rPr lang="en-US" b="1" dirty="0" smtClean="0"/>
              <a:t>Standalone R&amp;D and Collaborative R&amp;D: </a:t>
            </a:r>
          </a:p>
          <a:p>
            <a:pPr marL="457200" lvl="1" indent="0">
              <a:buNone/>
            </a:pPr>
            <a:r>
              <a:rPr lang="en-US" dirty="0" smtClean="0"/>
              <a:t>What is the difference for the manager? Discuss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96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Product in focus: Omeprazole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Identify the attributes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0741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Product in focus: Omeprazole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Very Popular</a:t>
            </a:r>
            <a:r>
              <a:rPr lang="en-US" dirty="0" smtClean="0"/>
              <a:t>: </a:t>
            </a:r>
            <a:r>
              <a:rPr lang="en-US" b="1" i="1" dirty="0" smtClean="0"/>
              <a:t>Why?</a:t>
            </a:r>
          </a:p>
          <a:p>
            <a:endParaRPr lang="en-US" dirty="0"/>
          </a:p>
          <a:p>
            <a:r>
              <a:rPr lang="en-US" b="1" dirty="0" smtClean="0"/>
              <a:t>Acidity treatment</a:t>
            </a:r>
            <a:r>
              <a:rPr lang="en-US" dirty="0" smtClean="0"/>
              <a:t>: Better substitutes in the market like </a:t>
            </a:r>
            <a:r>
              <a:rPr lang="en-US" i="1" dirty="0" smtClean="0"/>
              <a:t>Lansoprazole</a:t>
            </a:r>
            <a:r>
              <a:rPr lang="en-US" dirty="0" smtClean="0"/>
              <a:t>, </a:t>
            </a:r>
            <a:r>
              <a:rPr lang="en-US" i="1" dirty="0" smtClean="0"/>
              <a:t>Pantoprazole</a:t>
            </a:r>
            <a:r>
              <a:rPr lang="en-US" dirty="0" smtClean="0"/>
              <a:t>, </a:t>
            </a:r>
            <a:r>
              <a:rPr lang="en-US" i="1" dirty="0" err="1" smtClean="0"/>
              <a:t>Rabeprazole</a:t>
            </a:r>
            <a:r>
              <a:rPr lang="en-US" dirty="0" smtClean="0"/>
              <a:t>…… </a:t>
            </a:r>
          </a:p>
          <a:p>
            <a:endParaRPr lang="en-US" dirty="0"/>
          </a:p>
          <a:p>
            <a:r>
              <a:rPr lang="en-US" dirty="0" smtClean="0"/>
              <a:t>Why these </a:t>
            </a:r>
            <a:r>
              <a:rPr lang="en-US" b="1" dirty="0" smtClean="0"/>
              <a:t>substitute products</a:t>
            </a:r>
            <a:r>
              <a:rPr lang="en-US" dirty="0" smtClean="0"/>
              <a:t>, </a:t>
            </a:r>
            <a:r>
              <a:rPr lang="en-US" i="1" dirty="0" smtClean="0"/>
              <a:t>despite having better efficacy are not so popular ??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49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Product in focus: Omeprazole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many </a:t>
            </a:r>
            <a:r>
              <a:rPr lang="en-US" b="1" dirty="0" smtClean="0"/>
              <a:t>products with superior attributes </a:t>
            </a:r>
            <a:r>
              <a:rPr lang="en-US" dirty="0" smtClean="0"/>
              <a:t>are </a:t>
            </a:r>
            <a:r>
              <a:rPr lang="en-US" b="1" dirty="0" smtClean="0"/>
              <a:t>not always popular in the market?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5404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Race: Omeprazole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Market size of Omeprazole: </a:t>
            </a:r>
            <a:r>
              <a:rPr lang="en-US" b="1" dirty="0" err="1" smtClean="0"/>
              <a:t>Rs</a:t>
            </a:r>
            <a:r>
              <a:rPr lang="en-US" b="1" dirty="0" smtClean="0"/>
              <a:t> 160 Cr</a:t>
            </a:r>
          </a:p>
          <a:p>
            <a:r>
              <a:rPr lang="en-US" b="1" dirty="0" smtClean="0"/>
              <a:t>The market size of Anti-ulcerates: </a:t>
            </a:r>
            <a:r>
              <a:rPr lang="en-US" b="1" dirty="0" err="1" smtClean="0"/>
              <a:t>Rs</a:t>
            </a:r>
            <a:r>
              <a:rPr lang="en-US" b="1" dirty="0" smtClean="0"/>
              <a:t> 400 Cr</a:t>
            </a:r>
          </a:p>
          <a:p>
            <a:r>
              <a:rPr lang="en-US" b="1" dirty="0" smtClean="0"/>
              <a:t>Race: </a:t>
            </a:r>
            <a:r>
              <a:rPr lang="en-US" b="1" dirty="0" err="1" smtClean="0"/>
              <a:t>Rs</a:t>
            </a:r>
            <a:r>
              <a:rPr lang="en-US" b="1" dirty="0" smtClean="0"/>
              <a:t> 13 Cr</a:t>
            </a:r>
          </a:p>
          <a:p>
            <a:endParaRPr lang="en-US" b="1" dirty="0" smtClean="0"/>
          </a:p>
          <a:p>
            <a:r>
              <a:rPr lang="en-US" sz="2400" dirty="0" smtClean="0"/>
              <a:t>The growth rate of Race = Growth rate of the Indian pharmaceutical market</a:t>
            </a:r>
          </a:p>
          <a:p>
            <a:endParaRPr lang="en-US" sz="2400" dirty="0"/>
          </a:p>
          <a:p>
            <a:r>
              <a:rPr lang="en-US" sz="2400" dirty="0" smtClean="0"/>
              <a:t>Competitors’ market size:</a:t>
            </a:r>
            <a:endParaRPr lang="en-US" sz="2000" b="1" dirty="0" smtClean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US" sz="2000" b="1" dirty="0" err="1" smtClean="0">
                <a:sym typeface="Wingdings" panose="05000000000000000000" pitchFamily="2" charset="2"/>
              </a:rPr>
              <a:t>Arvee’s</a:t>
            </a:r>
            <a:r>
              <a:rPr lang="en-US" sz="2000" b="1" dirty="0" smtClean="0">
                <a:sym typeface="Wingdings" panose="05000000000000000000" pitchFamily="2" charset="2"/>
              </a:rPr>
              <a:t> </a:t>
            </a:r>
            <a:r>
              <a:rPr lang="en-US" sz="2000" b="1" dirty="0" err="1" smtClean="0">
                <a:sym typeface="Wingdings" panose="05000000000000000000" pitchFamily="2" charset="2"/>
              </a:rPr>
              <a:t>Ocil</a:t>
            </a:r>
            <a:r>
              <a:rPr lang="en-US" sz="2000" b="1" dirty="0" smtClean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(</a:t>
            </a:r>
            <a:r>
              <a:rPr lang="en-US" sz="2000" dirty="0" err="1" smtClean="0">
                <a:sym typeface="Wingdings" panose="05000000000000000000" pitchFamily="2" charset="2"/>
              </a:rPr>
              <a:t>Rs</a:t>
            </a:r>
            <a:r>
              <a:rPr lang="en-US" sz="2000" dirty="0" smtClean="0">
                <a:sym typeface="Wingdings" panose="05000000000000000000" pitchFamily="2" charset="2"/>
              </a:rPr>
              <a:t> 49/160 Crore)</a:t>
            </a:r>
          </a:p>
          <a:p>
            <a:pPr marL="457200" lvl="1" indent="0">
              <a:buNone/>
            </a:pPr>
            <a:r>
              <a:rPr lang="en-US" sz="2000" b="1" dirty="0" smtClean="0">
                <a:sym typeface="Wingdings" panose="05000000000000000000" pitchFamily="2" charset="2"/>
              </a:rPr>
              <a:t>MTN’s </a:t>
            </a:r>
            <a:r>
              <a:rPr lang="en-US" sz="2000" b="1" dirty="0" err="1" smtClean="0">
                <a:sym typeface="Wingdings" panose="05000000000000000000" pitchFamily="2" charset="2"/>
              </a:rPr>
              <a:t>Onil</a:t>
            </a:r>
            <a:r>
              <a:rPr lang="en-US" sz="2000" dirty="0" smtClean="0">
                <a:sym typeface="Wingdings" panose="05000000000000000000" pitchFamily="2" charset="2"/>
              </a:rPr>
              <a:t>   (</a:t>
            </a:r>
            <a:r>
              <a:rPr lang="en-US" sz="2000" dirty="0" err="1" smtClean="0">
                <a:sym typeface="Wingdings" panose="05000000000000000000" pitchFamily="2" charset="2"/>
              </a:rPr>
              <a:t>Rs</a:t>
            </a:r>
            <a:r>
              <a:rPr lang="en-US" sz="2000" dirty="0" smtClean="0">
                <a:sym typeface="Wingdings" panose="05000000000000000000" pitchFamily="2" charset="2"/>
              </a:rPr>
              <a:t> 33/ 160 Crore)</a:t>
            </a:r>
          </a:p>
          <a:p>
            <a:pPr marL="457200" lvl="1" indent="0">
              <a:buNone/>
            </a:pPr>
            <a:r>
              <a:rPr lang="en-US" sz="2000" b="1" dirty="0" smtClean="0">
                <a:sym typeface="Wingdings" panose="05000000000000000000" pitchFamily="2" charset="2"/>
              </a:rPr>
              <a:t>GMK’s Z-</a:t>
            </a:r>
            <a:r>
              <a:rPr lang="en-US" sz="2000" b="1" dirty="0" err="1" smtClean="0">
                <a:sym typeface="Wingdings" panose="05000000000000000000" pitchFamily="2" charset="2"/>
              </a:rPr>
              <a:t>tec</a:t>
            </a:r>
            <a:r>
              <a:rPr lang="en-US" sz="2000" b="1" dirty="0" smtClean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(</a:t>
            </a:r>
            <a:r>
              <a:rPr lang="en-US" sz="2000" dirty="0" err="1" smtClean="0">
                <a:sym typeface="Wingdings" panose="05000000000000000000" pitchFamily="2" charset="2"/>
              </a:rPr>
              <a:t>Rs</a:t>
            </a:r>
            <a:r>
              <a:rPr lang="en-US" sz="2000" dirty="0" smtClean="0">
                <a:sym typeface="Wingdings" panose="05000000000000000000" pitchFamily="2" charset="2"/>
              </a:rPr>
              <a:t> 80 Crore/160) 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1874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Race: Omeprazole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Market size: </a:t>
            </a:r>
            <a:r>
              <a:rPr lang="en-US" b="1" dirty="0" err="1" smtClean="0"/>
              <a:t>Rs</a:t>
            </a:r>
            <a:r>
              <a:rPr lang="en-US" b="1" dirty="0" smtClean="0"/>
              <a:t> 160 Cr</a:t>
            </a:r>
          </a:p>
          <a:p>
            <a:r>
              <a:rPr lang="en-US" b="1" dirty="0" smtClean="0"/>
              <a:t>Race: 13/160 Crore</a:t>
            </a:r>
          </a:p>
          <a:p>
            <a:endParaRPr lang="en-US" b="1" dirty="0" smtClean="0"/>
          </a:p>
          <a:p>
            <a:r>
              <a:rPr lang="en-US" sz="2400" dirty="0" smtClean="0"/>
              <a:t>The </a:t>
            </a:r>
            <a:r>
              <a:rPr lang="en-US" sz="2400" b="1" dirty="0" smtClean="0"/>
              <a:t>growth rate of Race = Growth rate of the Indian pharmaceutical market</a:t>
            </a:r>
          </a:p>
          <a:p>
            <a:pPr marL="0" indent="0">
              <a:buNone/>
            </a:pPr>
            <a:r>
              <a:rPr lang="en-US" sz="2400" b="1" dirty="0" smtClean="0"/>
              <a:t>Discuss!</a:t>
            </a:r>
          </a:p>
          <a:p>
            <a:endParaRPr lang="en-US" sz="2400" dirty="0"/>
          </a:p>
          <a:p>
            <a:r>
              <a:rPr lang="en-US" sz="2400" dirty="0" smtClean="0"/>
              <a:t>Competitors’ market size:</a:t>
            </a:r>
            <a:endParaRPr lang="en-US" sz="2400" dirty="0" smtClean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US" sz="2000" b="1" dirty="0" err="1" smtClean="0">
                <a:sym typeface="Wingdings" panose="05000000000000000000" pitchFamily="2" charset="2"/>
              </a:rPr>
              <a:t>Arvee’s</a:t>
            </a:r>
            <a:r>
              <a:rPr lang="en-US" sz="2000" b="1" dirty="0" smtClean="0">
                <a:sym typeface="Wingdings" panose="05000000000000000000" pitchFamily="2" charset="2"/>
              </a:rPr>
              <a:t> </a:t>
            </a:r>
            <a:r>
              <a:rPr lang="en-US" sz="2000" b="1" dirty="0" err="1" smtClean="0">
                <a:sym typeface="Wingdings" panose="05000000000000000000" pitchFamily="2" charset="2"/>
              </a:rPr>
              <a:t>Ocil</a:t>
            </a:r>
            <a:r>
              <a:rPr lang="en-US" sz="2000" b="1" dirty="0" smtClean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(</a:t>
            </a:r>
            <a:r>
              <a:rPr lang="en-US" sz="2000" dirty="0" err="1" smtClean="0">
                <a:sym typeface="Wingdings" panose="05000000000000000000" pitchFamily="2" charset="2"/>
              </a:rPr>
              <a:t>Rs</a:t>
            </a:r>
            <a:r>
              <a:rPr lang="en-US" sz="2000" dirty="0" smtClean="0">
                <a:sym typeface="Wingdings" panose="05000000000000000000" pitchFamily="2" charset="2"/>
              </a:rPr>
              <a:t> 49 Crore)</a:t>
            </a:r>
          </a:p>
          <a:p>
            <a:pPr marL="457200" lvl="1" indent="0">
              <a:buNone/>
            </a:pPr>
            <a:r>
              <a:rPr lang="en-US" sz="2000" b="1" dirty="0" smtClean="0">
                <a:sym typeface="Wingdings" panose="05000000000000000000" pitchFamily="2" charset="2"/>
              </a:rPr>
              <a:t>MTN’s </a:t>
            </a:r>
            <a:r>
              <a:rPr lang="en-US" sz="2000" b="1" dirty="0" err="1" smtClean="0">
                <a:sym typeface="Wingdings" panose="05000000000000000000" pitchFamily="2" charset="2"/>
              </a:rPr>
              <a:t>Onil</a:t>
            </a:r>
            <a:r>
              <a:rPr lang="en-US" sz="2000" dirty="0" smtClean="0">
                <a:sym typeface="Wingdings" panose="05000000000000000000" pitchFamily="2" charset="2"/>
              </a:rPr>
              <a:t>   (</a:t>
            </a:r>
            <a:r>
              <a:rPr lang="en-US" sz="2000" dirty="0" err="1" smtClean="0">
                <a:sym typeface="Wingdings" panose="05000000000000000000" pitchFamily="2" charset="2"/>
              </a:rPr>
              <a:t>Rs</a:t>
            </a:r>
            <a:r>
              <a:rPr lang="en-US" sz="2000" dirty="0" smtClean="0">
                <a:sym typeface="Wingdings" panose="05000000000000000000" pitchFamily="2" charset="2"/>
              </a:rPr>
              <a:t> 33 Crore)</a:t>
            </a:r>
            <a:endParaRPr lang="en-US" sz="2000" dirty="0" smtClean="0"/>
          </a:p>
          <a:p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01841" y="6311900"/>
            <a:ext cx="10509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The India Pharmaceutical Market is expected to register a </a:t>
            </a:r>
            <a:r>
              <a:rPr lang="en-US" sz="1000" b="1" dirty="0"/>
              <a:t>CAGR of 10.7</a:t>
            </a:r>
            <a:r>
              <a:rPr lang="en-US" sz="1000" b="1" dirty="0" smtClean="0"/>
              <a:t>%</a:t>
            </a:r>
          </a:p>
          <a:p>
            <a:r>
              <a:rPr lang="en-US" sz="1000" dirty="0" smtClean="0"/>
              <a:t>Source: https://www.mordorintelligence.com/industry-reports/pharmaceuticals-industry-in-india#:~:text=Indian%20Pharmaceutical%20Market%20Analysis,the%20outbreak%20of%20COVID%2D19.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7834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3454"/>
            <a:ext cx="10515600" cy="68782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SWOT Analysis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8624" y="365125"/>
            <a:ext cx="6136968" cy="592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3454"/>
            <a:ext cx="10515600" cy="68782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SWOT Analysis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8624" y="365125"/>
            <a:ext cx="6136968" cy="592649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840053" y="1126835"/>
            <a:ext cx="5514109" cy="1967347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840052" y="3703782"/>
            <a:ext cx="5514109" cy="2216728"/>
          </a:xfrm>
          <a:prstGeom prst="roundRect">
            <a:avLst/>
          </a:prstGeom>
          <a:noFill/>
          <a:ln w="762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27200" y="1935079"/>
            <a:ext cx="28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Within Organization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19795" y="4555912"/>
            <a:ext cx="3420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Outside Organization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461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49" y="498985"/>
            <a:ext cx="11229422" cy="58219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9608" y="1846555"/>
            <a:ext cx="1518082" cy="27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81949" y="2121763"/>
            <a:ext cx="1168109" cy="27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89608" y="2922233"/>
            <a:ext cx="2299316" cy="27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89608" y="3197441"/>
            <a:ext cx="1731145" cy="27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89607" y="3997911"/>
            <a:ext cx="1331651" cy="27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89606" y="4798381"/>
            <a:ext cx="4820577" cy="27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89606" y="4273119"/>
            <a:ext cx="2068500" cy="27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228470" y="1571347"/>
            <a:ext cx="1051220" cy="27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228470" y="3997911"/>
            <a:ext cx="1361938" cy="27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9259410" y="4273119"/>
            <a:ext cx="870011" cy="27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228470" y="5345480"/>
            <a:ext cx="4060749" cy="6380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7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introduce Race so late in the market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Discuss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3399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introduce Race so late in the market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Market maturing: </a:t>
            </a:r>
            <a:r>
              <a:rPr lang="en-US" dirty="0" smtClean="0"/>
              <a:t>But still growing.</a:t>
            </a:r>
          </a:p>
          <a:p>
            <a:endParaRPr lang="en-US" dirty="0"/>
          </a:p>
          <a:p>
            <a:r>
              <a:rPr lang="en-US" dirty="0" smtClean="0"/>
              <a:t>The newer technology of formulation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b="1" dirty="0" smtClean="0">
                <a:sym typeface="Wingdings" panose="05000000000000000000" pitchFamily="2" charset="2"/>
              </a:rPr>
              <a:t>Better consistency of the product</a:t>
            </a:r>
          </a:p>
          <a:p>
            <a:endParaRPr lang="en-US" b="1" dirty="0">
              <a:sym typeface="Wingdings" panose="05000000000000000000" pitchFamily="2" charset="2"/>
            </a:endParaRPr>
          </a:p>
          <a:p>
            <a:r>
              <a:rPr lang="en-US" b="1" dirty="0" smtClean="0">
                <a:sym typeface="Wingdings" panose="05000000000000000000" pitchFamily="2" charset="2"/>
              </a:rPr>
              <a:t>Enforce </a:t>
            </a:r>
            <a:r>
              <a:rPr lang="en-US" b="1" dirty="0" err="1" smtClean="0">
                <a:sym typeface="Wingdings" panose="05000000000000000000" pitchFamily="2" charset="2"/>
              </a:rPr>
              <a:t>Artichem</a:t>
            </a:r>
            <a:r>
              <a:rPr lang="en-US" b="1" dirty="0" smtClean="0">
                <a:sym typeface="Wingdings" panose="05000000000000000000" pitchFamily="2" charset="2"/>
              </a:rPr>
              <a:t> into a lifestyle segment?? </a:t>
            </a:r>
          </a:p>
          <a:p>
            <a:pPr marL="457200" lvl="1" indent="0">
              <a:buNone/>
            </a:pPr>
            <a:r>
              <a:rPr lang="en-US" b="1" dirty="0" smtClean="0">
                <a:sym typeface="Wingdings" panose="05000000000000000000" pitchFamily="2" charset="2"/>
              </a:rPr>
              <a:t>Acidity is a lifestyle disease The market of lifestyle products is very attractive.</a:t>
            </a:r>
          </a:p>
          <a:p>
            <a:pPr marL="457200" lvl="1" indent="0">
              <a:buNone/>
            </a:pPr>
            <a:endParaRPr lang="en-US" b="1" dirty="0" smtClean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US" b="1" dirty="0" smtClean="0">
                <a:sym typeface="Wingdings" panose="05000000000000000000" pitchFamily="2" charset="2"/>
              </a:rPr>
              <a:t>Why??</a:t>
            </a:r>
          </a:p>
          <a:p>
            <a:endParaRPr lang="en-US" b="1" dirty="0">
              <a:sym typeface="Wingdings" panose="05000000000000000000" pitchFamily="2" charset="2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0338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Pricing: Discuss about the pricing approach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9803298" cy="49453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29630" y="5264458"/>
            <a:ext cx="3178207" cy="4971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0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Pricing: Discuss about the pricing approach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9803298" cy="49453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29630" y="5264458"/>
            <a:ext cx="3178207" cy="4971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096870" y="4376614"/>
            <a:ext cx="20329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Cost-Based Pricing. </a:t>
            </a: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Value-based </a:t>
            </a:r>
            <a:r>
              <a:rPr lang="en-US" sz="1400" dirty="0"/>
              <a:t>Pricing. </a:t>
            </a: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Competition-Based </a:t>
            </a:r>
            <a:r>
              <a:rPr lang="en-US" sz="1400" dirty="0"/>
              <a:t>Pricing</a:t>
            </a:r>
          </a:p>
        </p:txBody>
      </p:sp>
    </p:spTree>
    <p:extLst>
      <p:ext uri="{BB962C8B-B14F-4D97-AF65-F5344CB8AC3E}">
        <p14:creationId xmlns:p14="http://schemas.microsoft.com/office/powerpoint/2010/main" val="17934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Brand Positioning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‘‘Race’’ – The better Omeprazole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What modification would you suggest in the punch line?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Discuss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5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Target users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63" y="1690688"/>
            <a:ext cx="11362359" cy="39363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6045694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Discuss!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1548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Decision Situation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</a:t>
            </a:r>
            <a:r>
              <a:rPr lang="en-US" i="1" dirty="0" err="1" smtClean="0"/>
              <a:t>Artichem</a:t>
            </a:r>
            <a:r>
              <a:rPr lang="en-US" dirty="0" smtClean="0"/>
              <a:t> </a:t>
            </a:r>
            <a:r>
              <a:rPr lang="en-US" b="1" dirty="0" smtClean="0"/>
              <a:t>continue with Race or not !!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1020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Decision Situation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</a:t>
            </a:r>
            <a:r>
              <a:rPr lang="en-US" i="1" dirty="0" err="1" smtClean="0"/>
              <a:t>Artichem</a:t>
            </a:r>
            <a:r>
              <a:rPr lang="en-US" i="1" dirty="0" smtClean="0"/>
              <a:t> </a:t>
            </a:r>
            <a:r>
              <a:rPr lang="en-US" b="1" dirty="0" smtClean="0"/>
              <a:t>introduce newer molecules in the segment?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630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Product</a:t>
            </a:r>
            <a:r>
              <a:rPr lang="en-US" b="1" dirty="0" smtClean="0">
                <a:sym typeface="Wingdings" panose="05000000000000000000" pitchFamily="2" charset="2"/>
              </a:rPr>
              <a:t> Services Switch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we convert a product into a service offering?</a:t>
            </a:r>
          </a:p>
          <a:p>
            <a:endParaRPr lang="en-US" dirty="0"/>
          </a:p>
          <a:p>
            <a:r>
              <a:rPr lang="en-US" smtClean="0"/>
              <a:t>Discuss !!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902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339"/>
            <a:ext cx="10515600" cy="1325563"/>
          </a:xfrm>
        </p:spPr>
        <p:txBody>
          <a:bodyPr/>
          <a:lstStyle/>
          <a:p>
            <a:r>
              <a:rPr lang="en-US" b="1" dirty="0" err="1" smtClean="0"/>
              <a:t>XaaS</a:t>
            </a:r>
            <a:r>
              <a:rPr lang="en-US" b="1" dirty="0" smtClean="0"/>
              <a:t> model in Businesses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1163" y="316856"/>
            <a:ext cx="4948114" cy="23904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91" y="2234803"/>
            <a:ext cx="6150388" cy="27268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1163" y="3598210"/>
            <a:ext cx="5060422" cy="249182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5971" y="6280727"/>
            <a:ext cx="2992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What is this model? Discuss…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2967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599" y="1422400"/>
            <a:ext cx="9919063" cy="37684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6157" y="676624"/>
            <a:ext cx="21339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 smtClean="0"/>
              <a:t>XaaS</a:t>
            </a:r>
            <a:r>
              <a:rPr lang="en-US" sz="3200" dirty="0" smtClean="0"/>
              <a:t> model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3850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72928" cy="900257"/>
          </a:xfrm>
        </p:spPr>
        <p:txBody>
          <a:bodyPr>
            <a:normAutofit/>
          </a:bodyPr>
          <a:lstStyle/>
          <a:p>
            <a:r>
              <a:rPr lang="en-US" b="1" dirty="0" smtClean="0"/>
              <a:t>Learning through Cases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6543" y="1016001"/>
            <a:ext cx="9745457" cy="5842000"/>
          </a:xfrm>
          <a:prstGeom prst="rect">
            <a:avLst/>
          </a:prstGeom>
        </p:spPr>
      </p:pic>
      <p:pic>
        <p:nvPicPr>
          <p:cNvPr id="5" name="Picture 2" descr="https://upload.wikimedia.org/wikipedia/en/0/08/Indian_Institute_of_Management_Rohtak_Logo.png"/>
          <p:cNvPicPr>
            <a:picLocks noChangeAspect="1" noChangeArrowheads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7703" y="95711"/>
            <a:ext cx="769657" cy="70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44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Case-based Pedagogy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Pre-class components</a:t>
            </a:r>
          </a:p>
          <a:p>
            <a:endParaRPr lang="en-US" dirty="0"/>
          </a:p>
          <a:p>
            <a:r>
              <a:rPr lang="en-US" b="1" dirty="0" smtClean="0"/>
              <a:t>During the Class</a:t>
            </a:r>
          </a:p>
          <a:p>
            <a:endParaRPr lang="en-US" dirty="0"/>
          </a:p>
          <a:p>
            <a:r>
              <a:rPr lang="en-US" b="1" dirty="0" smtClean="0"/>
              <a:t>Post-class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7849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606</Words>
  <Application>Microsoft Office PowerPoint</Application>
  <PresentationFormat>Widescreen</PresentationFormat>
  <Paragraphs>148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French Script MT</vt:lpstr>
      <vt:lpstr>Mangal</vt:lpstr>
      <vt:lpstr>Wingdings</vt:lpstr>
      <vt:lpstr>Office Theme</vt:lpstr>
      <vt:lpstr>Product &amp; Brand Management</vt:lpstr>
      <vt:lpstr>PowerPoint Presentation</vt:lpstr>
      <vt:lpstr>Customers &amp; Competitors</vt:lpstr>
      <vt:lpstr>Customers &amp; Competitors</vt:lpstr>
      <vt:lpstr>Customers &amp; Competitors</vt:lpstr>
      <vt:lpstr>Artichem</vt:lpstr>
      <vt:lpstr>Artichem</vt:lpstr>
      <vt:lpstr>Artichem</vt:lpstr>
      <vt:lpstr>Discuss</vt:lpstr>
      <vt:lpstr>Artichem: </vt:lpstr>
      <vt:lpstr>Product in focus: Omeprazole</vt:lpstr>
      <vt:lpstr>Product in focus: Omeprazole</vt:lpstr>
      <vt:lpstr>Product in focus: Omeprazole</vt:lpstr>
      <vt:lpstr>Race: Omeprazole</vt:lpstr>
      <vt:lpstr>Race: Omeprazole</vt:lpstr>
      <vt:lpstr>SWOT Analysis</vt:lpstr>
      <vt:lpstr>SWOT Analysis</vt:lpstr>
      <vt:lpstr>PowerPoint Presentation</vt:lpstr>
      <vt:lpstr>Why introduce Race so late in the market</vt:lpstr>
      <vt:lpstr>Why introduce Race so late in the market</vt:lpstr>
      <vt:lpstr>Pricing: Discuss about the pricing approach</vt:lpstr>
      <vt:lpstr>Pricing: Discuss about the pricing approach</vt:lpstr>
      <vt:lpstr>Brand Positioning</vt:lpstr>
      <vt:lpstr>Target users</vt:lpstr>
      <vt:lpstr>Decision Situation</vt:lpstr>
      <vt:lpstr>Decision Situation</vt:lpstr>
      <vt:lpstr>Product Services Switch</vt:lpstr>
      <vt:lpstr>XaaS model in Businesses</vt:lpstr>
      <vt:lpstr>PowerPoint Presentation</vt:lpstr>
      <vt:lpstr>Learning through Cases</vt:lpstr>
      <vt:lpstr>Case-based Pedagogy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&amp; Brand Management</dc:title>
  <dc:creator>Dr. Neeraj Singh</dc:creator>
  <cp:lastModifiedBy>Dr. Neeraj Singh</cp:lastModifiedBy>
  <cp:revision>140</cp:revision>
  <cp:lastPrinted>2023-08-06T08:54:45Z</cp:lastPrinted>
  <dcterms:created xsi:type="dcterms:W3CDTF">2023-08-06T06:25:04Z</dcterms:created>
  <dcterms:modified xsi:type="dcterms:W3CDTF">2023-08-09T10:37:08Z</dcterms:modified>
</cp:coreProperties>
</file>