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1" r:id="rId5"/>
    <p:sldId id="257" r:id="rId6"/>
    <p:sldId id="260" r:id="rId7"/>
    <p:sldId id="263" r:id="rId8"/>
    <p:sldId id="264" r:id="rId9"/>
    <p:sldId id="265" r:id="rId10"/>
    <p:sldId id="262" r:id="rId11"/>
    <p:sldId id="266" r:id="rId12"/>
    <p:sldId id="268" r:id="rId13"/>
    <p:sldId id="267" r:id="rId14"/>
    <p:sldId id="269" r:id="rId15"/>
    <p:sldId id="270" r:id="rId16"/>
    <p:sldId id="271" r:id="rId17"/>
    <p:sldId id="275" r:id="rId18"/>
    <p:sldId id="272" r:id="rId19"/>
    <p:sldId id="277" r:id="rId20"/>
    <p:sldId id="273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9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0"/>
  </p:normalViewPr>
  <p:slideViewPr>
    <p:cSldViewPr snapToGrid="0" snapToObjects="1" showGuides="1">
      <p:cViewPr varScale="1">
        <p:scale>
          <a:sx n="109" d="100"/>
          <a:sy n="109" d="100"/>
        </p:scale>
        <p:origin x="1674" y="108"/>
      </p:cViewPr>
      <p:guideLst>
        <p:guide orient="horz" pos="179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0A22-F555-4747-B848-7CAF1B3D3CF9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D817-5A50-DB4E-9487-194E56AF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96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0A22-F555-4747-B848-7CAF1B3D3CF9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D817-5A50-DB4E-9487-194E56AF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73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0A22-F555-4747-B848-7CAF1B3D3CF9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D817-5A50-DB4E-9487-194E56AF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18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0A22-F555-4747-B848-7CAF1B3D3CF9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D817-5A50-DB4E-9487-194E56AF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331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0A22-F555-4747-B848-7CAF1B3D3CF9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D817-5A50-DB4E-9487-194E56AF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67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0A22-F555-4747-B848-7CAF1B3D3CF9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D817-5A50-DB4E-9487-194E56AF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79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0A22-F555-4747-B848-7CAF1B3D3CF9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D817-5A50-DB4E-9487-194E56AF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10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0A22-F555-4747-B848-7CAF1B3D3CF9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D817-5A50-DB4E-9487-194E56AF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30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0A22-F555-4747-B848-7CAF1B3D3CF9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D817-5A50-DB4E-9487-194E56AF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084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0A22-F555-4747-B848-7CAF1B3D3CF9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D817-5A50-DB4E-9487-194E56AF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882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0A22-F555-4747-B848-7CAF1B3D3CF9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D817-5A50-DB4E-9487-194E56AF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06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A0A22-F555-4747-B848-7CAF1B3D3CF9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BD817-5A50-DB4E-9487-194E56AF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39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accent1"/>
          </a:solidFill>
          <a:ln>
            <a:solidFill>
              <a:srgbClr val="4F81BD"/>
            </a:solidFill>
          </a:ln>
        </p:spPr>
        <p:txBody>
          <a:bodyPr/>
          <a:lstStyle/>
          <a:p>
            <a:r>
              <a:rPr lang="en-US" dirty="0"/>
              <a:t>Brand Extensions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36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Brand Extensions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0" y="1994573"/>
            <a:ext cx="3797300" cy="2895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2319" t="15277" r="7500" b="13204"/>
          <a:stretch/>
        </p:blipFill>
        <p:spPr>
          <a:xfrm>
            <a:off x="213895" y="2506579"/>
            <a:ext cx="3114843" cy="1844842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3596105" y="3328737"/>
            <a:ext cx="1296737" cy="30747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2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about this?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32561" r="-1325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4739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 this?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297" y="1304089"/>
            <a:ext cx="5353384" cy="535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45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b="1" dirty="0">
                <a:ea typeface="+mn-ea"/>
              </a:rPr>
              <a:t>Brand extension</a:t>
            </a:r>
            <a:r>
              <a:rPr lang="en-US" sz="2800" dirty="0">
                <a:ea typeface="+mn-ea"/>
              </a:rPr>
              <a:t> or </a:t>
            </a:r>
            <a:r>
              <a:rPr lang="en-US" sz="2800" b="1" dirty="0">
                <a:ea typeface="+mn-ea"/>
              </a:rPr>
              <a:t>brand stretching</a:t>
            </a:r>
            <a:r>
              <a:rPr lang="en-US" sz="2800" dirty="0">
                <a:ea typeface="+mn-ea"/>
              </a:rPr>
              <a:t> is a marketing strategy in which a firm marketing a product with a well-developed image uses the same </a:t>
            </a:r>
            <a:r>
              <a:rPr lang="en-US" sz="2800" u="sng" dirty="0">
                <a:ea typeface="+mn-ea"/>
              </a:rPr>
              <a:t>brand name </a:t>
            </a:r>
            <a:r>
              <a:rPr lang="en-US" sz="2800" dirty="0">
                <a:ea typeface="+mn-ea"/>
              </a:rPr>
              <a:t>in a different product category. </a:t>
            </a:r>
          </a:p>
          <a:p>
            <a:endParaRPr lang="en-US" sz="2800" dirty="0"/>
          </a:p>
          <a:p>
            <a:r>
              <a:rPr lang="en-US" sz="2800" b="1" dirty="0">
                <a:ea typeface="+mn-ea"/>
              </a:rPr>
              <a:t>Brand Extension</a:t>
            </a:r>
            <a:r>
              <a:rPr lang="en-US" sz="2800" dirty="0">
                <a:ea typeface="+mn-ea"/>
              </a:rPr>
              <a:t> is the use of an established brand name in new product categories. This new category to which the brand is extended can be related or unrelated to the existing product categories. </a:t>
            </a:r>
          </a:p>
          <a:p>
            <a:pPr lvl="1"/>
            <a:r>
              <a:rPr lang="en-US" dirty="0"/>
              <a:t>Related Brand Extension: </a:t>
            </a:r>
            <a:r>
              <a:rPr lang="en-US" dirty="0" err="1"/>
              <a:t>Amul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Unrelated Brand Extension: Wipro From IT to FMCG</a:t>
            </a:r>
          </a:p>
          <a:p>
            <a:endParaRPr lang="en-US" sz="2800" u="sng" dirty="0"/>
          </a:p>
          <a:p>
            <a:endParaRPr lang="en-US" sz="2800" u="sng" dirty="0">
              <a:ea typeface="+mn-ea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7168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terms in extension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Parent Brand: </a:t>
            </a:r>
          </a:p>
          <a:p>
            <a:r>
              <a:rPr lang="en-US" dirty="0"/>
              <a:t>An existing brand that gives rise to a brand extension is referred to as </a:t>
            </a:r>
            <a:r>
              <a:rPr lang="en-US" b="1" dirty="0"/>
              <a:t>parent brand. </a:t>
            </a:r>
          </a:p>
          <a:p>
            <a:endParaRPr lang="en-US" dirty="0"/>
          </a:p>
          <a:p>
            <a:r>
              <a:rPr lang="en-US" u="sng" dirty="0"/>
              <a:t>Extended Brand:</a:t>
            </a:r>
          </a:p>
          <a:p>
            <a:r>
              <a:rPr lang="en-US" dirty="0"/>
              <a:t>The new  product coming from the parent brand is termed as </a:t>
            </a:r>
            <a:r>
              <a:rPr lang="en-US" b="1" dirty="0"/>
              <a:t>extended brand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1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To increase the product line and product mix</a:t>
            </a:r>
          </a:p>
          <a:p>
            <a:r>
              <a:rPr lang="en-US" sz="2400" dirty="0"/>
              <a:t>To create brand image</a:t>
            </a:r>
          </a:p>
          <a:p>
            <a:r>
              <a:rPr lang="en-US" sz="2400" dirty="0"/>
              <a:t>To maximize the customer’s perceived value towards brands</a:t>
            </a:r>
          </a:p>
          <a:p>
            <a:r>
              <a:rPr lang="en-US" sz="2400" dirty="0"/>
              <a:t>To occupy the market share</a:t>
            </a:r>
          </a:p>
          <a:p>
            <a:r>
              <a:rPr lang="en-US" sz="2400" dirty="0"/>
              <a:t>To meet the benefits of the economies of scale</a:t>
            </a:r>
          </a:p>
          <a:p>
            <a:r>
              <a:rPr lang="en-US" sz="2400" dirty="0"/>
              <a:t>To enhance the parent brand image</a:t>
            </a:r>
          </a:p>
          <a:p>
            <a:r>
              <a:rPr lang="en-US" sz="2400" dirty="0"/>
              <a:t>To occupy the new market segments</a:t>
            </a:r>
          </a:p>
          <a:p>
            <a:r>
              <a:rPr lang="en-US" sz="2400" dirty="0"/>
              <a:t>To make the customers purchase and repurchase the same brand’s products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9548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For better market positioning</a:t>
            </a:r>
          </a:p>
          <a:p>
            <a:r>
              <a:rPr lang="en-US" sz="2400" dirty="0"/>
              <a:t>To gain the competitive advantage</a:t>
            </a:r>
          </a:p>
          <a:p>
            <a:r>
              <a:rPr lang="en-US" sz="2400" dirty="0"/>
              <a:t>To face the severe competition</a:t>
            </a:r>
          </a:p>
          <a:p>
            <a:r>
              <a:rPr lang="en-US" sz="2400" dirty="0"/>
              <a:t>To create positive attitude in the target customer’s mind towards brand</a:t>
            </a:r>
          </a:p>
          <a:p>
            <a:r>
              <a:rPr lang="en-US" sz="2400" dirty="0"/>
              <a:t>To reduce the efforts, money and time while promoting new products</a:t>
            </a:r>
          </a:p>
          <a:p>
            <a:r>
              <a:rPr lang="en-US" sz="2400" dirty="0"/>
              <a:t>To get rid of the customer confusions about brands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4562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Unsuccessful brand extensions can dilute the parent brand image</a:t>
            </a:r>
          </a:p>
          <a:p>
            <a:r>
              <a:rPr lang="en-US" sz="2400" dirty="0"/>
              <a:t>Lack of similarity, quality, familiarity and inconsistency can disturb the image of the entire brand family</a:t>
            </a:r>
          </a:p>
          <a:p>
            <a:r>
              <a:rPr lang="en-US" sz="2400" dirty="0"/>
              <a:t>A single mistake while extension can disturb the brand image</a:t>
            </a:r>
          </a:p>
          <a:p>
            <a:r>
              <a:rPr lang="en-US" sz="2400" dirty="0"/>
              <a:t>Unsuccessful brand strategies can create negatively perceived value towards brands in the minds of the loyal customers</a:t>
            </a:r>
          </a:p>
          <a:p>
            <a:r>
              <a:rPr lang="en-US" sz="2400" dirty="0"/>
              <a:t>Increase in brand extensions may lead to customer confusions due to over information</a:t>
            </a:r>
          </a:p>
          <a:p>
            <a:r>
              <a:rPr lang="en-US" sz="2400" dirty="0"/>
              <a:t>Some brand extensions can succeed but these can show negative impact on the parent brand</a:t>
            </a:r>
          </a:p>
        </p:txBody>
      </p:sp>
    </p:spTree>
    <p:extLst>
      <p:ext uri="{BB962C8B-B14F-4D97-AF65-F5344CB8AC3E}">
        <p14:creationId xmlns:p14="http://schemas.microsoft.com/office/powerpoint/2010/main" val="37470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Approach to Brand Extension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34" y="1684418"/>
            <a:ext cx="8929688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14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does consumer evaluate brand extensions?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Attitude toward the original brand – as overall quality </a:t>
            </a:r>
          </a:p>
          <a:p>
            <a:r>
              <a:rPr lang="en-US" dirty="0"/>
              <a:t>Fit between the original and extension product classes </a:t>
            </a:r>
          </a:p>
          <a:p>
            <a:r>
              <a:rPr lang="en-US" dirty="0"/>
              <a:t>Dimensions of fit </a:t>
            </a:r>
          </a:p>
          <a:p>
            <a:pPr lvl="1"/>
            <a:r>
              <a:rPr lang="en-US" dirty="0"/>
              <a:t>COMPLEMENT</a:t>
            </a:r>
          </a:p>
          <a:p>
            <a:pPr lvl="1"/>
            <a:r>
              <a:rPr lang="en-US" dirty="0"/>
              <a:t>SUBSTITUTE </a:t>
            </a:r>
          </a:p>
          <a:p>
            <a:pPr lvl="1"/>
            <a:r>
              <a:rPr lang="en-US" dirty="0"/>
              <a:t>TRANSFER</a:t>
            </a:r>
          </a:p>
          <a:p>
            <a:r>
              <a:rPr lang="en-US" dirty="0"/>
              <a:t> Perceived difficulty of making the extension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8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solidFill>
            <a:srgbClr val="4F81BD"/>
          </a:solidFill>
        </p:spPr>
        <p:txBody>
          <a:bodyPr/>
          <a:lstStyle/>
          <a:p>
            <a:r>
              <a:rPr lang="en-US" dirty="0"/>
              <a:t>Brand Extensions: The Good, the bad, and the ugly 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Source: </a:t>
            </a:r>
            <a:r>
              <a:rPr lang="en-US" dirty="0" err="1"/>
              <a:t>Aaker</a:t>
            </a:r>
            <a:r>
              <a:rPr lang="en-US" dirty="0"/>
              <a:t> 1990</a:t>
            </a:r>
          </a:p>
        </p:txBody>
      </p:sp>
    </p:spTree>
    <p:extLst>
      <p:ext uri="{BB962C8B-B14F-4D97-AF65-F5344CB8AC3E}">
        <p14:creationId xmlns:p14="http://schemas.microsoft.com/office/powerpoint/2010/main" val="122214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Brand Extensions: The Good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What the brand name contributes:</a:t>
            </a:r>
          </a:p>
          <a:p>
            <a:pPr lvl="1"/>
            <a:r>
              <a:rPr lang="en-US" dirty="0"/>
              <a:t>Brand Associations</a:t>
            </a:r>
          </a:p>
          <a:p>
            <a:pPr lvl="2"/>
            <a:r>
              <a:rPr lang="en-US" dirty="0"/>
              <a:t>Same product different form – Tide</a:t>
            </a:r>
          </a:p>
          <a:p>
            <a:pPr lvl="2"/>
            <a:r>
              <a:rPr lang="en-US" dirty="0"/>
              <a:t>Distinct taste, ingredient, or component – Oreo </a:t>
            </a:r>
          </a:p>
          <a:p>
            <a:pPr lvl="2"/>
            <a:r>
              <a:rPr lang="en-US" dirty="0"/>
              <a:t>Companion Product – Colgate</a:t>
            </a:r>
          </a:p>
          <a:p>
            <a:pPr lvl="2"/>
            <a:r>
              <a:rPr lang="en-US" dirty="0"/>
              <a:t>Same Customer Franchise – Nivea, J&amp;J</a:t>
            </a:r>
          </a:p>
          <a:p>
            <a:pPr lvl="2"/>
            <a:r>
              <a:rPr lang="en-US" dirty="0"/>
              <a:t>Expertise – Gillette in men’s grooming products</a:t>
            </a:r>
          </a:p>
          <a:p>
            <a:pPr lvl="2"/>
            <a:r>
              <a:rPr lang="en-US" dirty="0"/>
              <a:t>Benefit, attribute, feature - Dettol</a:t>
            </a:r>
          </a:p>
          <a:p>
            <a:pPr lvl="2"/>
            <a:r>
              <a:rPr lang="en-US" dirty="0"/>
              <a:t>Designer or ethnic image - </a:t>
            </a:r>
            <a:r>
              <a:rPr lang="en-US" dirty="0" smtClean="0"/>
              <a:t>Raymond</a:t>
            </a:r>
            <a:endParaRPr lang="en-US" dirty="0"/>
          </a:p>
          <a:p>
            <a:pPr lvl="1"/>
            <a:r>
              <a:rPr lang="en-US" dirty="0"/>
              <a:t>Quality Associations</a:t>
            </a:r>
          </a:p>
          <a:p>
            <a:pPr lvl="1"/>
            <a:r>
              <a:rPr lang="en-US" dirty="0"/>
              <a:t>Awareness and Presence</a:t>
            </a:r>
          </a:p>
          <a:p>
            <a:pPr lvl="1"/>
            <a:r>
              <a:rPr lang="en-US" dirty="0"/>
              <a:t>Trial Purchase</a:t>
            </a:r>
          </a:p>
          <a:p>
            <a:r>
              <a:rPr lang="en-US" dirty="0"/>
              <a:t>Enhancement of the Core Brand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91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Brand Extensions: The Bad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 Value Added</a:t>
            </a:r>
          </a:p>
          <a:p>
            <a:r>
              <a:rPr lang="en-US" dirty="0"/>
              <a:t>Negative Associations</a:t>
            </a:r>
          </a:p>
          <a:p>
            <a:r>
              <a:rPr lang="en-US" dirty="0"/>
              <a:t>Name Confuses</a:t>
            </a:r>
          </a:p>
          <a:p>
            <a:r>
              <a:rPr lang="en-US" dirty="0"/>
              <a:t>Poor Fit</a:t>
            </a:r>
          </a:p>
          <a:p>
            <a:r>
              <a:rPr lang="en-US" dirty="0"/>
              <a:t>Poor Quality Perception</a:t>
            </a:r>
          </a:p>
          <a:p>
            <a:r>
              <a:rPr lang="en-US" dirty="0"/>
              <a:t>Extension Not Supported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85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Brand Extensions: The Ugly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Undesirable Association Are Created</a:t>
            </a:r>
          </a:p>
          <a:p>
            <a:r>
              <a:rPr lang="en-US" dirty="0"/>
              <a:t>Existing Association Is Weakened</a:t>
            </a:r>
          </a:p>
          <a:p>
            <a:r>
              <a:rPr lang="en-US" dirty="0"/>
              <a:t>Quality Image Is Affected</a:t>
            </a:r>
          </a:p>
          <a:p>
            <a:r>
              <a:rPr lang="en-US" dirty="0"/>
              <a:t>A Disaster Occurs</a:t>
            </a:r>
          </a:p>
          <a:p>
            <a:r>
              <a:rPr lang="en-US" dirty="0"/>
              <a:t>The Brand Franchise Is Cannibalized</a:t>
            </a:r>
          </a:p>
          <a:p>
            <a:r>
              <a:rPr lang="en-US" dirty="0"/>
              <a:t>Opportunity To Create a New Brand Foregone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45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solidFill>
            <a:srgbClr val="4F81BD"/>
          </a:solidFill>
        </p:spPr>
        <p:txBody>
          <a:bodyPr/>
          <a:lstStyle/>
          <a:p>
            <a:r>
              <a:rPr lang="en-US" dirty="0"/>
              <a:t>Brands Management Strategies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Source: Keller (1999)</a:t>
            </a:r>
          </a:p>
        </p:txBody>
      </p:sp>
    </p:spTree>
    <p:extLst>
      <p:ext uri="{BB962C8B-B14F-4D97-AF65-F5344CB8AC3E}">
        <p14:creationId xmlns:p14="http://schemas.microsoft.com/office/powerpoint/2010/main" val="87712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Brand Reinforcement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marketing actions that consistently convey the meaning of the brand to consumers in terms of awareness and image</a:t>
            </a:r>
          </a:p>
          <a:p>
            <a:r>
              <a:rPr lang="en-US" dirty="0"/>
              <a:t>Fortify the brand by raising awareness and building favorable associations - sponsorships, product placements</a:t>
            </a:r>
          </a:p>
        </p:txBody>
      </p:sp>
    </p:spTree>
    <p:extLst>
      <p:ext uri="{BB962C8B-B14F-4D97-AF65-F5344CB8AC3E}">
        <p14:creationId xmlns:p14="http://schemas.microsoft.com/office/powerpoint/2010/main" val="2526353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creen Shot 2018-05-16 at 6.18.24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0" r="17693"/>
          <a:stretch/>
        </p:blipFill>
        <p:spPr>
          <a:xfrm>
            <a:off x="828854" y="0"/>
            <a:ext cx="7594995" cy="6820511"/>
          </a:xfrm>
        </p:spPr>
      </p:pic>
    </p:spTree>
    <p:extLst>
      <p:ext uri="{BB962C8B-B14F-4D97-AF65-F5344CB8AC3E}">
        <p14:creationId xmlns:p14="http://schemas.microsoft.com/office/powerpoint/2010/main" val="344192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Brand Revitalization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Recapturing lost sources of equity</a:t>
            </a:r>
          </a:p>
          <a:p>
            <a:r>
              <a:rPr lang="en-US" dirty="0"/>
              <a:t>Returning to values of original brand</a:t>
            </a:r>
          </a:p>
          <a:p>
            <a:r>
              <a:rPr lang="en-US" dirty="0"/>
              <a:t>Repositioning</a:t>
            </a:r>
          </a:p>
          <a:p>
            <a:r>
              <a:rPr lang="en-US" dirty="0"/>
              <a:t>Expanding awareness and image</a:t>
            </a:r>
          </a:p>
        </p:txBody>
      </p:sp>
    </p:spTree>
    <p:extLst>
      <p:ext uri="{BB962C8B-B14F-4D97-AF65-F5344CB8AC3E}">
        <p14:creationId xmlns:p14="http://schemas.microsoft.com/office/powerpoint/2010/main" val="935474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8-05-16 at 6.18.47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0" r="13079"/>
          <a:stretch/>
        </p:blipFill>
        <p:spPr>
          <a:xfrm>
            <a:off x="855576" y="0"/>
            <a:ext cx="7616482" cy="6858000"/>
          </a:xfrm>
        </p:spPr>
      </p:pic>
    </p:spTree>
    <p:extLst>
      <p:ext uri="{BB962C8B-B14F-4D97-AF65-F5344CB8AC3E}">
        <p14:creationId xmlns:p14="http://schemas.microsoft.com/office/powerpoint/2010/main" val="2613906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81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565</Words>
  <Application>Microsoft Office PowerPoint</Application>
  <PresentationFormat>On-screen Show (4:3)</PresentationFormat>
  <Paragraphs>92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Brand Extensions</vt:lpstr>
      <vt:lpstr>Brand Extensions</vt:lpstr>
      <vt:lpstr>How about this?</vt:lpstr>
      <vt:lpstr>Or this?</vt:lpstr>
      <vt:lpstr>Introduction</vt:lpstr>
      <vt:lpstr>Common terms in extension</vt:lpstr>
      <vt:lpstr>Advantages</vt:lpstr>
      <vt:lpstr>Advantages</vt:lpstr>
      <vt:lpstr>Disadvantages</vt:lpstr>
      <vt:lpstr>Approach to Brand Extension</vt:lpstr>
      <vt:lpstr>How does consumer evaluate brand extensions?</vt:lpstr>
      <vt:lpstr>Brand Extensions: The Good, the bad, and the ugly </vt:lpstr>
      <vt:lpstr>Brand Extensions: The Good</vt:lpstr>
      <vt:lpstr>Brand Extensions: The Bad</vt:lpstr>
      <vt:lpstr>Brand Extensions: The Ugly</vt:lpstr>
      <vt:lpstr>Brands Management Strategies</vt:lpstr>
      <vt:lpstr>Brand Reinforcement</vt:lpstr>
      <vt:lpstr>PowerPoint Presentation</vt:lpstr>
      <vt:lpstr>Brand Revitalization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Extension</dc:title>
  <dc:creator>Archit</dc:creator>
  <cp:lastModifiedBy>archit0029@gmail.com</cp:lastModifiedBy>
  <cp:revision>47</cp:revision>
  <dcterms:created xsi:type="dcterms:W3CDTF">2018-05-16T09:24:47Z</dcterms:created>
  <dcterms:modified xsi:type="dcterms:W3CDTF">2023-05-29T12:13:46Z</dcterms:modified>
</cp:coreProperties>
</file>