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66" r:id="rId3"/>
    <p:sldId id="270" r:id="rId4"/>
    <p:sldId id="276" r:id="rId5"/>
    <p:sldId id="275" r:id="rId6"/>
    <p:sldId id="278" r:id="rId7"/>
    <p:sldId id="277" r:id="rId8"/>
    <p:sldId id="279" r:id="rId9"/>
    <p:sldId id="280" r:id="rId10"/>
    <p:sldId id="281" r:id="rId11"/>
    <p:sldId id="267" r:id="rId12"/>
    <p:sldId id="272" r:id="rId13"/>
    <p:sldId id="273" r:id="rId14"/>
    <p:sldId id="269" r:id="rId15"/>
    <p:sldId id="274" r:id="rId16"/>
    <p:sldId id="282" r:id="rId17"/>
    <p:sldId id="283" r:id="rId18"/>
    <p:sldId id="288" r:id="rId19"/>
    <p:sldId id="289" r:id="rId20"/>
    <p:sldId id="292" r:id="rId21"/>
    <p:sldId id="284" r:id="rId22"/>
    <p:sldId id="285" r:id="rId23"/>
    <p:sldId id="286" r:id="rId24"/>
    <p:sldId id="293" r:id="rId25"/>
    <p:sldId id="287" r:id="rId26"/>
    <p:sldId id="294" r:id="rId27"/>
    <p:sldId id="295" r:id="rId28"/>
    <p:sldId id="303" r:id="rId29"/>
    <p:sldId id="297" r:id="rId30"/>
    <p:sldId id="298" r:id="rId31"/>
    <p:sldId id="307" r:id="rId32"/>
    <p:sldId id="304" r:id="rId33"/>
    <p:sldId id="299" r:id="rId34"/>
    <p:sldId id="305" r:id="rId35"/>
    <p:sldId id="306" r:id="rId36"/>
    <p:sldId id="296" r:id="rId37"/>
    <p:sldId id="308" r:id="rId38"/>
    <p:sldId id="309" r:id="rId39"/>
    <p:sldId id="301" r:id="rId40"/>
    <p:sldId id="302" r:id="rId41"/>
    <p:sldId id="300" r:id="rId42"/>
    <p:sldId id="257" r:id="rId43"/>
    <p:sldId id="258" r:id="rId44"/>
    <p:sldId id="259" r:id="rId45"/>
    <p:sldId id="260" r:id="rId46"/>
    <p:sldId id="261" r:id="rId47"/>
    <p:sldId id="262" r:id="rId48"/>
    <p:sldId id="263" r:id="rId49"/>
    <p:sldId id="264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30-10-2022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231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30-10-2022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1405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30-10-2022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9464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30-10-2022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2919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30-10-2022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5382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30-10-2022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2732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30-10-2022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8202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30-10-2022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6500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30-10-2022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5802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30-10-2022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685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30-10-2022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66873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30-10-2022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6469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30-10-2022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0309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30-10-2022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1634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30-10-2022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00997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30-10-2022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0121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48CA361D-FE2A-4566-A2BB-3B24B4F51029}" type="datetimeFigureOut">
              <a:rPr lang="en-IN" smtClean="0"/>
              <a:t>30-10-2022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935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CA361D-FE2A-4566-A2BB-3B24B4F51029}" type="datetimeFigureOut">
              <a:rPr lang="en-IN" smtClean="0"/>
              <a:t>30-10-2022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72088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 Narrow" panose="020B0606020202030204" pitchFamily="34" charset="0"/>
              </a:rPr>
              <a:t>Product and Brand Management</a:t>
            </a:r>
            <a:endParaRPr lang="en-IN" dirty="0">
              <a:latin typeface="Arial Narrow" panose="020B0606020202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>
                <a:latin typeface="Arial Narrow" panose="020B0606020202030204" pitchFamily="34" charset="0"/>
              </a:rPr>
              <a:t>(Executive Education Program - Online)</a:t>
            </a:r>
            <a:endParaRPr lang="en-IN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908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This an Important Field of Study?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660" y="2036616"/>
            <a:ext cx="11682483" cy="4821383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92D050"/>
                </a:solidFill>
              </a:rPr>
              <a:t>Big Industry </a:t>
            </a:r>
            <a:r>
              <a:rPr lang="en-US" sz="3600" dirty="0"/>
              <a:t>– Every year billions of dollars are being spent yearly on R&amp;D.</a:t>
            </a:r>
          </a:p>
          <a:p>
            <a:pPr lvl="1"/>
            <a:r>
              <a:rPr lang="en-US" sz="3200" dirty="0"/>
              <a:t>Untold millions of the dollars are being wasted every year on marketing of 100+ new products which have eventually got failed.</a:t>
            </a:r>
          </a:p>
          <a:p>
            <a:r>
              <a:rPr lang="en-US" sz="3600" dirty="0">
                <a:solidFill>
                  <a:srgbClr val="92D050"/>
                </a:solidFill>
              </a:rPr>
              <a:t>Survival Requirement</a:t>
            </a:r>
          </a:p>
          <a:p>
            <a:pPr lvl="1"/>
            <a:r>
              <a:rPr lang="en-US" sz="3200" dirty="0"/>
              <a:t>To create point-of-difference i.e. competitive advantage</a:t>
            </a:r>
          </a:p>
          <a:p>
            <a:pPr lvl="1"/>
            <a:r>
              <a:rPr lang="en-US" sz="3200" dirty="0"/>
              <a:t>To command premium pricing</a:t>
            </a:r>
          </a:p>
          <a:p>
            <a:r>
              <a:rPr lang="en-US" sz="3600" dirty="0">
                <a:solidFill>
                  <a:srgbClr val="92D050"/>
                </a:solidFill>
              </a:rPr>
              <a:t>One of 4 P’s of Marketing-Mix.</a:t>
            </a:r>
          </a:p>
        </p:txBody>
      </p:sp>
    </p:spTree>
    <p:extLst>
      <p:ext uri="{BB962C8B-B14F-4D97-AF65-F5344CB8AC3E}">
        <p14:creationId xmlns:p14="http://schemas.microsoft.com/office/powerpoint/2010/main" val="2322051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This an Important Field of Study?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29803"/>
            <a:ext cx="11928143" cy="260613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i="1" dirty="0">
                <a:solidFill>
                  <a:srgbClr val="92D050"/>
                </a:solidFill>
              </a:rPr>
              <a:t>“A successful new product does more good for an organization than anything else that can happen.”</a:t>
            </a:r>
            <a:endParaRPr lang="en-IN" sz="4800" i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93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Vs. Goods Vs. Services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8971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979" y="0"/>
            <a:ext cx="10235821" cy="677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275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433" y="382137"/>
            <a:ext cx="11341289" cy="599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431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143" y="3642744"/>
            <a:ext cx="11340580" cy="28945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143" y="305583"/>
            <a:ext cx="11340580" cy="298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285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871" y="245659"/>
            <a:ext cx="11551977" cy="6359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425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B2B Products Vs B2C Products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5826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048" y="191069"/>
            <a:ext cx="9935570" cy="638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862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</a:t>
            </a:r>
            <a:r>
              <a:rPr lang="en-US" dirty="0">
                <a:solidFill>
                  <a:srgbClr val="92D050"/>
                </a:solidFill>
              </a:rPr>
              <a:t>“Product-Mix” </a:t>
            </a:r>
            <a:r>
              <a:rPr lang="en-US" dirty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660" y="2036616"/>
            <a:ext cx="11682483" cy="4609843"/>
          </a:xfrm>
        </p:spPr>
        <p:txBody>
          <a:bodyPr>
            <a:noAutofit/>
          </a:bodyPr>
          <a:lstStyle/>
          <a:p>
            <a:endParaRPr lang="en-IN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60" y="2036616"/>
            <a:ext cx="11682483" cy="460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26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dirty="0">
                <a:solidFill>
                  <a:srgbClr val="92D050"/>
                </a:solidFill>
              </a:rPr>
              <a:t>“Product-Mix” </a:t>
            </a:r>
            <a:r>
              <a:rPr lang="en-US" dirty="0"/>
              <a:t>of Google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Marketing mix of Goog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793" y="2048306"/>
            <a:ext cx="4936915" cy="4584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6678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dirty="0">
                <a:solidFill>
                  <a:srgbClr val="92D050"/>
                </a:solidFill>
              </a:rPr>
              <a:t>“Product-Mix” </a:t>
            </a:r>
            <a:r>
              <a:rPr lang="en-US" dirty="0"/>
              <a:t>of ITC</a:t>
            </a:r>
            <a:endParaRPr lang="en-IN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300" y="2336800"/>
            <a:ext cx="5367396" cy="3598863"/>
          </a:xfrm>
          <a:prstGeom prst="rect">
            <a:avLst/>
          </a:prstGeom>
        </p:spPr>
      </p:pic>
      <p:pic>
        <p:nvPicPr>
          <p:cNvPr id="7" name="Content Placeholder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9858" y="2336800"/>
            <a:ext cx="5613778" cy="359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715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“</a:t>
            </a:r>
            <a:r>
              <a:rPr lang="en-US" dirty="0">
                <a:solidFill>
                  <a:srgbClr val="92D050"/>
                </a:solidFill>
              </a:rPr>
              <a:t>New</a:t>
            </a:r>
            <a:r>
              <a:rPr lang="en-US" dirty="0"/>
              <a:t>” Product?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660" y="2036616"/>
            <a:ext cx="11682483" cy="4609843"/>
          </a:xfrm>
        </p:spPr>
        <p:txBody>
          <a:bodyPr>
            <a:noAutofit/>
          </a:bodyPr>
          <a:lstStyle/>
          <a:p>
            <a:r>
              <a:rPr lang="en-US" sz="4000" dirty="0"/>
              <a:t>New to the World</a:t>
            </a:r>
          </a:p>
          <a:p>
            <a:pPr lvl="1"/>
            <a:r>
              <a:rPr lang="en-US" sz="3200" dirty="0"/>
              <a:t>Hardly 10% of the innovations are inventions. E.g. AR, VR, etc.</a:t>
            </a:r>
          </a:p>
          <a:p>
            <a:r>
              <a:rPr lang="en-US" sz="4000" dirty="0"/>
              <a:t>New to the Firm</a:t>
            </a:r>
          </a:p>
          <a:p>
            <a:pPr lvl="1"/>
            <a:r>
              <a:rPr lang="en-US" sz="3200" dirty="0"/>
              <a:t>E.g. Metaverse, </a:t>
            </a:r>
            <a:r>
              <a:rPr lang="en-US" sz="3200" dirty="0" err="1"/>
              <a:t>PeeBuddy</a:t>
            </a:r>
            <a:r>
              <a:rPr lang="en-US" sz="3200" dirty="0"/>
              <a:t>, etc.</a:t>
            </a:r>
          </a:p>
          <a:p>
            <a:r>
              <a:rPr lang="en-US" sz="4000" dirty="0"/>
              <a:t>Addition to existing Product Line</a:t>
            </a:r>
          </a:p>
          <a:p>
            <a:pPr lvl="1"/>
            <a:r>
              <a:rPr lang="en-US" sz="3200" dirty="0"/>
              <a:t>Metaverse Games</a:t>
            </a:r>
          </a:p>
        </p:txBody>
      </p:sp>
    </p:spTree>
    <p:extLst>
      <p:ext uri="{BB962C8B-B14F-4D97-AF65-F5344CB8AC3E}">
        <p14:creationId xmlns:p14="http://schemas.microsoft.com/office/powerpoint/2010/main" val="3204504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“</a:t>
            </a:r>
            <a:r>
              <a:rPr lang="en-US" dirty="0">
                <a:solidFill>
                  <a:srgbClr val="92D050"/>
                </a:solidFill>
              </a:rPr>
              <a:t>New</a:t>
            </a:r>
            <a:r>
              <a:rPr lang="en-US" dirty="0"/>
              <a:t>” Product?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660" y="2036616"/>
            <a:ext cx="11682483" cy="4609843"/>
          </a:xfrm>
        </p:spPr>
        <p:txBody>
          <a:bodyPr>
            <a:noAutofit/>
          </a:bodyPr>
          <a:lstStyle/>
          <a:p>
            <a:r>
              <a:rPr lang="en-US" sz="4000" dirty="0"/>
              <a:t>Improvement and Revision to Existing Products</a:t>
            </a:r>
          </a:p>
          <a:p>
            <a:pPr lvl="1"/>
            <a:r>
              <a:rPr lang="en-US" sz="3200" dirty="0"/>
              <a:t>Call of Duty 3.0</a:t>
            </a:r>
          </a:p>
          <a:p>
            <a:r>
              <a:rPr lang="en-US" sz="4000" dirty="0"/>
              <a:t>Repositioning</a:t>
            </a:r>
          </a:p>
          <a:p>
            <a:pPr lvl="1"/>
            <a:r>
              <a:rPr lang="en-US" sz="3200" dirty="0"/>
              <a:t>Marlboro Cigarettes, </a:t>
            </a:r>
            <a:r>
              <a:rPr lang="en-US" sz="3200" dirty="0" err="1"/>
              <a:t>Blinkit</a:t>
            </a:r>
            <a:endParaRPr lang="en-US" sz="3200" dirty="0"/>
          </a:p>
          <a:p>
            <a:r>
              <a:rPr lang="en-US" sz="4000" dirty="0"/>
              <a:t>Cost Reductions</a:t>
            </a:r>
          </a:p>
          <a:p>
            <a:pPr lvl="1"/>
            <a:r>
              <a:rPr lang="en-US" sz="3200" dirty="0"/>
              <a:t>Bottom of the Pyramid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398406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Product and Brand Management </a:t>
            </a:r>
            <a:br>
              <a:rPr lang="en-US" dirty="0"/>
            </a:br>
            <a:r>
              <a:rPr lang="en-US" dirty="0">
                <a:solidFill>
                  <a:srgbClr val="92D050"/>
                </a:solidFill>
              </a:rPr>
              <a:t>“An Art” </a:t>
            </a:r>
            <a:r>
              <a:rPr lang="en-US" dirty="0"/>
              <a:t>or </a:t>
            </a:r>
            <a:r>
              <a:rPr lang="en-US" dirty="0">
                <a:solidFill>
                  <a:srgbClr val="92D050"/>
                </a:solidFill>
              </a:rPr>
              <a:t>“A Science” </a:t>
            </a:r>
            <a:r>
              <a:rPr lang="en-US" dirty="0"/>
              <a:t>?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13474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149" y="177421"/>
            <a:ext cx="9962866" cy="64417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7015" y="474046"/>
            <a:ext cx="1614985" cy="161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446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7015" y="474046"/>
            <a:ext cx="1614985" cy="16149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206" y="204787"/>
            <a:ext cx="10003810" cy="644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7416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7015" y="474046"/>
            <a:ext cx="1614985" cy="16149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728" y="161925"/>
            <a:ext cx="10140287" cy="653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5918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7015" y="474046"/>
            <a:ext cx="1614985" cy="16149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081" y="191069"/>
            <a:ext cx="10153934" cy="649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2824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024" y="150125"/>
            <a:ext cx="10112991" cy="65782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7015" y="474046"/>
            <a:ext cx="1614985" cy="161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3559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 New Product Development Process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92396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523" r="16366" b="9236"/>
          <a:stretch/>
        </p:blipFill>
        <p:spPr>
          <a:xfrm>
            <a:off x="150124" y="223482"/>
            <a:ext cx="11859906" cy="638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5150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8439" t="605" r="18245" b="8684"/>
          <a:stretch/>
        </p:blipFill>
        <p:spPr>
          <a:xfrm>
            <a:off x="245660" y="177419"/>
            <a:ext cx="11709779" cy="649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762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7413" t="3532" r="16766" b="8640"/>
          <a:stretch/>
        </p:blipFill>
        <p:spPr>
          <a:xfrm>
            <a:off x="150126" y="109183"/>
            <a:ext cx="11914496" cy="661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9063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3125" b="7136"/>
          <a:stretch/>
        </p:blipFill>
        <p:spPr>
          <a:xfrm>
            <a:off x="204716" y="122830"/>
            <a:ext cx="11818962" cy="656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2485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6667" t="2204" r="26841" b="7712"/>
          <a:stretch/>
        </p:blipFill>
        <p:spPr>
          <a:xfrm>
            <a:off x="191069" y="109183"/>
            <a:ext cx="11832609" cy="660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9227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DEF272-4302-7114-E1AC-29B7CFE26A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21" r="1482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3806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0696" t="2206" r="20796" b="9170"/>
          <a:stretch/>
        </p:blipFill>
        <p:spPr>
          <a:xfrm>
            <a:off x="150125" y="95535"/>
            <a:ext cx="11914495" cy="664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9636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8681" t="3001" r="18781" b="8773"/>
          <a:stretch/>
        </p:blipFill>
        <p:spPr>
          <a:xfrm>
            <a:off x="150126" y="122830"/>
            <a:ext cx="11914496" cy="6591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0821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0846" t="1939" r="26169" b="5058"/>
          <a:stretch/>
        </p:blipFill>
        <p:spPr>
          <a:xfrm>
            <a:off x="177421" y="57515"/>
            <a:ext cx="11900848" cy="661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7473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0846" t="1938" r="26169" b="58447"/>
          <a:stretch/>
        </p:blipFill>
        <p:spPr>
          <a:xfrm>
            <a:off x="145576" y="65316"/>
            <a:ext cx="11900848" cy="669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5029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0846" t="41357" r="26169" b="28199"/>
          <a:stretch/>
        </p:blipFill>
        <p:spPr>
          <a:xfrm>
            <a:off x="177421" y="794658"/>
            <a:ext cx="11900848" cy="60058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4A747B-E3F3-8728-A0EF-6ACB13DC22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846" t="1939" r="26169" b="89692"/>
          <a:stretch/>
        </p:blipFill>
        <p:spPr>
          <a:xfrm>
            <a:off x="177421" y="57516"/>
            <a:ext cx="11900848" cy="59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5752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0846" t="72865" r="26169" b="5058"/>
          <a:stretch/>
        </p:blipFill>
        <p:spPr>
          <a:xfrm>
            <a:off x="177421" y="740229"/>
            <a:ext cx="11900848" cy="59364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B9F2D9F-55E4-2301-0541-CEE114F0FC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846" t="1939" r="26169" b="89692"/>
          <a:stretch/>
        </p:blipFill>
        <p:spPr>
          <a:xfrm>
            <a:off x="177421" y="-7798"/>
            <a:ext cx="11900848" cy="59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6333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0846" t="1939" r="26169" b="5058"/>
          <a:stretch/>
        </p:blipFill>
        <p:spPr>
          <a:xfrm>
            <a:off x="177421" y="57515"/>
            <a:ext cx="11900848" cy="661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340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755" t="2604" r="28931" b="55148"/>
          <a:stretch/>
        </p:blipFill>
        <p:spPr>
          <a:xfrm>
            <a:off x="109182" y="95534"/>
            <a:ext cx="11941791" cy="620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4039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755" t="44852" r="28931" b="5721"/>
          <a:stretch/>
        </p:blipFill>
        <p:spPr>
          <a:xfrm>
            <a:off x="109182" y="119743"/>
            <a:ext cx="11941791" cy="659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3967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755" t="2604" r="28931" b="5721"/>
          <a:stretch/>
        </p:blipFill>
        <p:spPr>
          <a:xfrm>
            <a:off x="109182" y="95534"/>
            <a:ext cx="11941791" cy="661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8934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8439" t="605" r="18245" b="8684"/>
          <a:stretch/>
        </p:blipFill>
        <p:spPr>
          <a:xfrm>
            <a:off x="245660" y="177419"/>
            <a:ext cx="11709779" cy="649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5345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apha beta gamma differ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11" y="232011"/>
            <a:ext cx="11491415" cy="6428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388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Connect the Dots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20610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Date Placeholder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18687F3-7745-4D45-8C94-FFFD2AFCB3D3}" type="datetime1">
              <a:rPr lang="en-US" altLang="en-US">
                <a:solidFill>
                  <a:schemeClr val="tx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10/30/2022</a:t>
            </a:fld>
            <a:endParaRPr lang="en-US" altLang="en-US">
              <a:solidFill>
                <a:schemeClr val="tx2"/>
              </a:solidFill>
            </a:endParaRPr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10"/>
          <a:stretch/>
        </p:blipFill>
        <p:spPr bwMode="auto">
          <a:xfrm>
            <a:off x="-96715" y="0"/>
            <a:ext cx="12288715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67177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Date Placeholder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0A14A3F-0968-47C5-A83A-A4B047FE3802}" type="datetime1">
              <a:rPr lang="en-US" altLang="en-US">
                <a:solidFill>
                  <a:schemeClr val="tx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10/30/2022</a:t>
            </a:fld>
            <a:endParaRPr lang="en-US" altLang="en-US">
              <a:solidFill>
                <a:schemeClr val="tx2"/>
              </a:solidFill>
            </a:endParaRPr>
          </a:p>
        </p:txBody>
      </p:sp>
      <p:pic>
        <p:nvPicPr>
          <p:cNvPr id="47107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03206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Date Placeholder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127F66-51D3-4026-A6B1-485206C9DF46}" type="datetime1">
              <a:rPr lang="en-US" altLang="en-US">
                <a:solidFill>
                  <a:schemeClr val="tx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10/30/2022</a:t>
            </a:fld>
            <a:endParaRPr lang="en-US" altLang="en-US">
              <a:solidFill>
                <a:schemeClr val="tx2"/>
              </a:solidFill>
            </a:endParaRPr>
          </a:p>
        </p:txBody>
      </p:sp>
      <p:pic>
        <p:nvPicPr>
          <p:cNvPr id="48131" name="Picture 2" descr="Image result for business mode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39263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Date Placeholder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F7834E2-D00E-4B42-B3B0-ACCE370620F5}" type="datetime1">
              <a:rPr lang="en-US" altLang="en-US">
                <a:solidFill>
                  <a:schemeClr val="tx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10/30/2022</a:t>
            </a:fld>
            <a:endParaRPr lang="en-US" altLang="en-US">
              <a:solidFill>
                <a:schemeClr val="tx2"/>
              </a:solidFill>
            </a:endParaRPr>
          </a:p>
        </p:txBody>
      </p:sp>
      <p:pic>
        <p:nvPicPr>
          <p:cNvPr id="49155" name="Picture 2" descr="Image result for business mode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84073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Date Placeholder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40C2E71-C262-409B-8886-BD3B48F504AD}" type="datetime1">
              <a:rPr lang="en-US" altLang="en-US">
                <a:solidFill>
                  <a:schemeClr val="tx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10/30/2022</a:t>
            </a:fld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50179" name="AutoShape 2" descr="Related image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endParaRPr lang="en-IN" altLang="en-US"/>
          </a:p>
        </p:txBody>
      </p:sp>
      <p:pic>
        <p:nvPicPr>
          <p:cNvPr id="5018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93387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Date Placeholder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544A62-9128-48ED-B40B-D73AC4665101}" type="datetime1">
              <a:rPr lang="en-US" altLang="en-US">
                <a:solidFill>
                  <a:schemeClr val="tx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10/30/2022</a:t>
            </a:fld>
            <a:endParaRPr lang="en-US" altLang="en-US">
              <a:solidFill>
                <a:schemeClr val="tx2"/>
              </a:solidFill>
            </a:endParaRPr>
          </a:p>
        </p:txBody>
      </p:sp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113"/>
            <a:ext cx="12192000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28617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Date Placeholder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756014F-CA3F-4AC4-856A-7C95F3ACA3C1}" type="datetime1">
              <a:rPr lang="en-US" altLang="en-US">
                <a:solidFill>
                  <a:schemeClr val="tx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10/30/2022</a:t>
            </a:fld>
            <a:endParaRPr lang="en-US" altLang="en-US">
              <a:solidFill>
                <a:schemeClr val="tx2"/>
              </a:solidFill>
            </a:endParaRPr>
          </a:p>
        </p:txBody>
      </p:sp>
      <p:pic>
        <p:nvPicPr>
          <p:cNvPr id="5222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78269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Date Placeholder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B25B3BD-89A7-4756-AD81-A2284B3A8339}" type="datetime1">
              <a:rPr lang="en-US" altLang="en-US">
                <a:solidFill>
                  <a:schemeClr val="tx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10/30/2022</a:t>
            </a:fld>
            <a:endParaRPr lang="en-US" altLang="en-US">
              <a:solidFill>
                <a:schemeClr val="tx2"/>
              </a:solidFill>
            </a:endParaRPr>
          </a:p>
        </p:txBody>
      </p:sp>
      <p:pic>
        <p:nvPicPr>
          <p:cNvPr id="53251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29" y="0"/>
            <a:ext cx="1195543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5715001"/>
            <a:ext cx="1354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938" y="5791200"/>
            <a:ext cx="154146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1601882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285</TotalTime>
  <Words>257</Words>
  <Application>Microsoft Office PowerPoint</Application>
  <PresentationFormat>Widescreen</PresentationFormat>
  <Paragraphs>41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4" baseType="lpstr">
      <vt:lpstr>Arial</vt:lpstr>
      <vt:lpstr>Arial Narrow</vt:lpstr>
      <vt:lpstr>Trebuchet MS</vt:lpstr>
      <vt:lpstr>Tw Cen MT</vt:lpstr>
      <vt:lpstr>Berlin</vt:lpstr>
      <vt:lpstr>Product and Brand Management</vt:lpstr>
      <vt:lpstr>Why is This an Important Field of Study?</vt:lpstr>
      <vt:lpstr>Why is This an Important Field of Study?</vt:lpstr>
      <vt:lpstr>Product Vs. Goods Vs. Services</vt:lpstr>
      <vt:lpstr>PowerPoint Presentation</vt:lpstr>
      <vt:lpstr>PowerPoint Presentation</vt:lpstr>
      <vt:lpstr>PowerPoint Presentation</vt:lpstr>
      <vt:lpstr>PowerPoint Presentation</vt:lpstr>
      <vt:lpstr>B2B Products Vs B2C Products</vt:lpstr>
      <vt:lpstr>PowerPoint Presentation</vt:lpstr>
      <vt:lpstr>What is a “Product-Mix” ?</vt:lpstr>
      <vt:lpstr>Example: “Product-Mix” of Google</vt:lpstr>
      <vt:lpstr>Example: “Product-Mix” of ITC</vt:lpstr>
      <vt:lpstr>What is a “New” Product?</vt:lpstr>
      <vt:lpstr>What is a “New” Product?</vt:lpstr>
      <vt:lpstr>Is Product and Brand Management  “An Art” or “A Science”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Basic New Product Development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Let’s Connect the Dots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Dr. Ankit Kesharwani</cp:lastModifiedBy>
  <cp:revision>20</cp:revision>
  <dcterms:created xsi:type="dcterms:W3CDTF">2022-05-22T10:16:55Z</dcterms:created>
  <dcterms:modified xsi:type="dcterms:W3CDTF">2022-10-30T13:11:24Z</dcterms:modified>
</cp:coreProperties>
</file>