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70" r:id="rId4"/>
    <p:sldId id="276" r:id="rId5"/>
    <p:sldId id="275" r:id="rId6"/>
    <p:sldId id="278" r:id="rId7"/>
    <p:sldId id="277" r:id="rId8"/>
    <p:sldId id="279" r:id="rId9"/>
    <p:sldId id="280" r:id="rId10"/>
    <p:sldId id="281" r:id="rId11"/>
    <p:sldId id="267" r:id="rId12"/>
    <p:sldId id="272" r:id="rId13"/>
    <p:sldId id="273" r:id="rId14"/>
    <p:sldId id="269" r:id="rId15"/>
    <p:sldId id="274" r:id="rId16"/>
    <p:sldId id="282" r:id="rId17"/>
    <p:sldId id="283" r:id="rId18"/>
    <p:sldId id="288" r:id="rId19"/>
    <p:sldId id="289" r:id="rId20"/>
    <p:sldId id="292" r:id="rId21"/>
    <p:sldId id="284" r:id="rId22"/>
    <p:sldId id="285" r:id="rId23"/>
    <p:sldId id="286" r:id="rId24"/>
    <p:sldId id="293" r:id="rId25"/>
    <p:sldId id="287" r:id="rId26"/>
    <p:sldId id="294" r:id="rId27"/>
    <p:sldId id="295" r:id="rId28"/>
    <p:sldId id="297" r:id="rId29"/>
    <p:sldId id="298" r:id="rId30"/>
    <p:sldId id="299" r:id="rId31"/>
    <p:sldId id="296" r:id="rId32"/>
    <p:sldId id="301" r:id="rId33"/>
    <p:sldId id="302" r:id="rId34"/>
    <p:sldId id="300" r:id="rId35"/>
    <p:sldId id="257" r:id="rId36"/>
    <p:sldId id="258" r:id="rId37"/>
    <p:sldId id="259" r:id="rId38"/>
    <p:sldId id="260" r:id="rId39"/>
    <p:sldId id="261" r:id="rId40"/>
    <p:sldId id="262" r:id="rId41"/>
    <p:sldId id="263" r:id="rId42"/>
    <p:sldId id="26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560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231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140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64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91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53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73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202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50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580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685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687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646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309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1634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099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1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3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A361D-FE2A-4566-A2BB-3B24B4F51029}" type="datetimeFigureOut">
              <a:rPr lang="en-IN" smtClean="0"/>
              <a:t>22-05-2022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DF68-1AD8-4E68-8CD9-9DC0A863C6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208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Product and Brand Management</a:t>
            </a:r>
            <a:endParaRPr lang="en-IN" dirty="0"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(Online Executive Education Program)</a:t>
            </a:r>
            <a:endParaRPr lang="en-IN" sz="32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90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an Important Field of Study?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821383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92D050"/>
                </a:solidFill>
              </a:rPr>
              <a:t>Big Industry </a:t>
            </a:r>
            <a:r>
              <a:rPr lang="en-US" sz="3600" dirty="0" smtClean="0"/>
              <a:t>– Every year billions of dollars are being spent yearly on R&amp;D.</a:t>
            </a:r>
          </a:p>
          <a:p>
            <a:pPr lvl="1"/>
            <a:r>
              <a:rPr lang="en-US" sz="3200" dirty="0" smtClean="0"/>
              <a:t>Untold millions of the dollars are being wasted every year on marketing of 100+ new products which eventually got failed.</a:t>
            </a:r>
          </a:p>
          <a:p>
            <a:r>
              <a:rPr lang="en-US" sz="3600" dirty="0" smtClean="0">
                <a:solidFill>
                  <a:srgbClr val="92D050"/>
                </a:solidFill>
              </a:rPr>
              <a:t>Survival Requirement</a:t>
            </a:r>
          </a:p>
          <a:p>
            <a:pPr lvl="1"/>
            <a:r>
              <a:rPr lang="en-US" sz="3200" dirty="0" smtClean="0"/>
              <a:t>To create point-of-difference i.e. competitive advantage</a:t>
            </a:r>
          </a:p>
          <a:p>
            <a:pPr lvl="1"/>
            <a:r>
              <a:rPr lang="en-US" sz="3200" dirty="0" smtClean="0"/>
              <a:t>To command premium pricing</a:t>
            </a:r>
          </a:p>
          <a:p>
            <a:r>
              <a:rPr lang="en-US" sz="3600" dirty="0" smtClean="0">
                <a:solidFill>
                  <a:srgbClr val="92D050"/>
                </a:solidFill>
              </a:rPr>
              <a:t>One of 4 P’s of Marketing-Mix.</a:t>
            </a:r>
          </a:p>
        </p:txBody>
      </p:sp>
    </p:spTree>
    <p:extLst>
      <p:ext uri="{BB962C8B-B14F-4D97-AF65-F5344CB8AC3E}">
        <p14:creationId xmlns:p14="http://schemas.microsoft.com/office/powerpoint/2010/main" val="232205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an Important Field of Study?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29803"/>
            <a:ext cx="11928143" cy="26061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92D050"/>
                </a:solidFill>
              </a:rPr>
              <a:t>“A successful new product does more good for an organization than anything else that can happen.”</a:t>
            </a:r>
            <a:endParaRPr lang="en-IN" sz="4800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3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Vs. Goods Vs. Services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89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9" y="0"/>
            <a:ext cx="10235821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33" y="382137"/>
            <a:ext cx="11341289" cy="599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3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43" y="3642744"/>
            <a:ext cx="11340580" cy="2894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43" y="305583"/>
            <a:ext cx="11340580" cy="298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71" y="245659"/>
            <a:ext cx="11551977" cy="63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2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B2B Products Vs B2C Products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8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8" y="191069"/>
            <a:ext cx="9935570" cy="638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smtClean="0">
                <a:solidFill>
                  <a:srgbClr val="92D050"/>
                </a:solidFill>
              </a:rPr>
              <a:t>“Product-Mix” </a:t>
            </a:r>
            <a:r>
              <a:rPr lang="en-US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2036616"/>
            <a:ext cx="11682483" cy="46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>
                <a:solidFill>
                  <a:srgbClr val="92D050"/>
                </a:solidFill>
              </a:rPr>
              <a:t>“Product-Mix” </a:t>
            </a:r>
            <a:r>
              <a:rPr lang="en-US" dirty="0" smtClean="0"/>
              <a:t>of Google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Marketing mix of Goo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93" y="2048306"/>
            <a:ext cx="4936915" cy="458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67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>
                <a:solidFill>
                  <a:srgbClr val="92D050"/>
                </a:solidFill>
              </a:rPr>
              <a:t>“Product-Mix” </a:t>
            </a:r>
            <a:r>
              <a:rPr lang="en-US" dirty="0" smtClean="0"/>
              <a:t>of ITC</a:t>
            </a:r>
            <a:endParaRPr lang="en-IN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00" y="2336800"/>
            <a:ext cx="5367396" cy="3598863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858" y="2336800"/>
            <a:ext cx="5613778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</a:t>
            </a:r>
            <a:r>
              <a:rPr lang="en-US" dirty="0" smtClean="0">
                <a:solidFill>
                  <a:srgbClr val="92D050"/>
                </a:solidFill>
              </a:rPr>
              <a:t>New</a:t>
            </a:r>
            <a:r>
              <a:rPr lang="en-US" dirty="0" smtClean="0"/>
              <a:t>” Product?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r>
              <a:rPr lang="en-US" sz="4000" dirty="0" smtClean="0"/>
              <a:t>New to the World</a:t>
            </a:r>
          </a:p>
          <a:p>
            <a:pPr lvl="1"/>
            <a:r>
              <a:rPr lang="en-US" sz="3200" dirty="0" smtClean="0"/>
              <a:t>Hardly 10% of the innovations are inventions. E.g. AR, VR, etc.</a:t>
            </a:r>
          </a:p>
          <a:p>
            <a:r>
              <a:rPr lang="en-US" sz="4000" dirty="0" smtClean="0"/>
              <a:t>New to the Firm</a:t>
            </a:r>
          </a:p>
          <a:p>
            <a:pPr lvl="1"/>
            <a:r>
              <a:rPr lang="en-US" sz="3200" dirty="0" smtClean="0"/>
              <a:t>E.g. Metaverse, </a:t>
            </a:r>
            <a:r>
              <a:rPr lang="en-US" sz="3200" dirty="0" err="1" smtClean="0"/>
              <a:t>PeeBuddy</a:t>
            </a:r>
            <a:r>
              <a:rPr lang="en-US" sz="3200" dirty="0" smtClean="0"/>
              <a:t>, etc.</a:t>
            </a:r>
          </a:p>
          <a:p>
            <a:r>
              <a:rPr lang="en-US" sz="4000" dirty="0" smtClean="0"/>
              <a:t>Addition to existing Product Line</a:t>
            </a:r>
          </a:p>
          <a:p>
            <a:pPr lvl="1"/>
            <a:r>
              <a:rPr lang="en-US" sz="3200" dirty="0" smtClean="0"/>
              <a:t>Metaverse Games</a:t>
            </a:r>
          </a:p>
        </p:txBody>
      </p:sp>
    </p:spTree>
    <p:extLst>
      <p:ext uri="{BB962C8B-B14F-4D97-AF65-F5344CB8AC3E}">
        <p14:creationId xmlns:p14="http://schemas.microsoft.com/office/powerpoint/2010/main" val="320450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</a:t>
            </a:r>
            <a:r>
              <a:rPr lang="en-US" dirty="0" smtClean="0">
                <a:solidFill>
                  <a:srgbClr val="92D050"/>
                </a:solidFill>
              </a:rPr>
              <a:t>New</a:t>
            </a:r>
            <a:r>
              <a:rPr lang="en-US" dirty="0" smtClean="0"/>
              <a:t>” Product?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660" y="2036616"/>
            <a:ext cx="11682483" cy="4609843"/>
          </a:xfrm>
        </p:spPr>
        <p:txBody>
          <a:bodyPr>
            <a:noAutofit/>
          </a:bodyPr>
          <a:lstStyle/>
          <a:p>
            <a:r>
              <a:rPr lang="en-US" sz="4000" dirty="0" smtClean="0"/>
              <a:t>Improvement and Revision to Existing Products</a:t>
            </a:r>
          </a:p>
          <a:p>
            <a:pPr lvl="1"/>
            <a:r>
              <a:rPr lang="en-US" sz="3200" dirty="0" smtClean="0"/>
              <a:t>Call of Duty 3.0</a:t>
            </a:r>
          </a:p>
          <a:p>
            <a:r>
              <a:rPr lang="en-US" sz="4000" dirty="0" smtClean="0"/>
              <a:t>Repositioning</a:t>
            </a:r>
          </a:p>
          <a:p>
            <a:pPr lvl="1"/>
            <a:r>
              <a:rPr lang="en-US" sz="3200" dirty="0" smtClean="0"/>
              <a:t>Marlboro Cigarettes, </a:t>
            </a:r>
            <a:r>
              <a:rPr lang="en-US" sz="3200" dirty="0" err="1" smtClean="0"/>
              <a:t>Blinkit</a:t>
            </a:r>
            <a:endParaRPr lang="en-US" sz="3200" dirty="0" smtClean="0"/>
          </a:p>
          <a:p>
            <a:r>
              <a:rPr lang="en-US" sz="4000" dirty="0" smtClean="0"/>
              <a:t>Cost Reductions</a:t>
            </a:r>
          </a:p>
          <a:p>
            <a:pPr lvl="1"/>
            <a:r>
              <a:rPr lang="en-US" sz="3200" dirty="0" smtClean="0"/>
              <a:t>Bottom of the Pyramid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98406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Product and Brand Management </a:t>
            </a:r>
            <a:br>
              <a:rPr lang="en-US" dirty="0" smtClean="0"/>
            </a:br>
            <a:r>
              <a:rPr lang="en-US" dirty="0" smtClean="0">
                <a:solidFill>
                  <a:srgbClr val="92D050"/>
                </a:solidFill>
              </a:rPr>
              <a:t>“An Art”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92D050"/>
                </a:solidFill>
              </a:rPr>
              <a:t>“A Science” </a:t>
            </a:r>
            <a:r>
              <a:rPr lang="en-US" dirty="0" smtClean="0"/>
              <a:t>?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34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49" y="177421"/>
            <a:ext cx="9962866" cy="64417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4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" y="204787"/>
            <a:ext cx="1000381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4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8" y="161925"/>
            <a:ext cx="10140287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81" y="191069"/>
            <a:ext cx="10153934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24" y="150125"/>
            <a:ext cx="10112991" cy="6578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015" y="474046"/>
            <a:ext cx="1614985" cy="16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5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 New Product Development Process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23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23" r="16366" b="9236"/>
          <a:stretch/>
        </p:blipFill>
        <p:spPr>
          <a:xfrm>
            <a:off x="150124" y="223482"/>
            <a:ext cx="11859906" cy="63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39" t="605" r="18245" b="8684"/>
          <a:stretch/>
        </p:blipFill>
        <p:spPr>
          <a:xfrm>
            <a:off x="245660" y="177419"/>
            <a:ext cx="1170977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413" t="3532" r="16766" b="8640"/>
          <a:stretch/>
        </p:blipFill>
        <p:spPr>
          <a:xfrm>
            <a:off x="150126" y="109183"/>
            <a:ext cx="11914496" cy="66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0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125" b="7136"/>
          <a:stretch/>
        </p:blipFill>
        <p:spPr>
          <a:xfrm>
            <a:off x="204716" y="122830"/>
            <a:ext cx="11818962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667" t="2204" r="26841" b="7712"/>
          <a:stretch/>
        </p:blipFill>
        <p:spPr>
          <a:xfrm>
            <a:off x="191069" y="109183"/>
            <a:ext cx="11832609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696" t="2206" r="20796" b="9170"/>
          <a:stretch/>
        </p:blipFill>
        <p:spPr>
          <a:xfrm>
            <a:off x="150125" y="95535"/>
            <a:ext cx="11914495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6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681" t="3001" r="18781" b="8773"/>
          <a:stretch/>
        </p:blipFill>
        <p:spPr>
          <a:xfrm>
            <a:off x="150126" y="122830"/>
            <a:ext cx="11914496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846" t="1939" r="26169" b="5058"/>
          <a:stretch/>
        </p:blipFill>
        <p:spPr>
          <a:xfrm>
            <a:off x="177421" y="122829"/>
            <a:ext cx="11900848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7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755" t="2604" r="28931" b="5721"/>
          <a:stretch/>
        </p:blipFill>
        <p:spPr>
          <a:xfrm>
            <a:off x="109182" y="95534"/>
            <a:ext cx="11941791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39" t="605" r="18245" b="8684"/>
          <a:stretch/>
        </p:blipFill>
        <p:spPr>
          <a:xfrm>
            <a:off x="245660" y="177419"/>
            <a:ext cx="1170977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3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pha beta gamma diff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1" y="232011"/>
            <a:ext cx="11491415" cy="642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Connect the Dots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06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8687F3-7745-4D45-8C94-FFFD2AFCB3D3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0"/>
          <a:stretch/>
        </p:blipFill>
        <p:spPr bwMode="auto">
          <a:xfrm>
            <a:off x="-96715" y="0"/>
            <a:ext cx="1228871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7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A14A3F-0968-47C5-A83A-A4B047FE3802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7107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3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127F66-51D3-4026-A6B1-485206C9DF46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8131" name="Picture 2" descr="Image result for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92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7834E2-D00E-4B42-B3B0-ACCE370620F5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49155" name="Picture 2" descr="Image result for business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40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0C2E71-C262-409B-8886-BD3B48F504AD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0179" name="AutoShape 2" descr="Related imag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3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44A62-9128-48ED-B40B-D73AC4665101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12192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86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56014F-CA3F-4AC4-856A-7C95F3ACA3C1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2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e Placeholder 1"/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25B3BD-89A7-4756-AD81-A2284B3A8339}" type="datetime1">
              <a:rPr lang="en-US" altLang="en-US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5/22/2022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53251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9" y="0"/>
            <a:ext cx="119554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715001"/>
            <a:ext cx="1354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5791200"/>
            <a:ext cx="15414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60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175</TotalTime>
  <Words>236</Words>
  <Application>Microsoft Office PowerPoint</Application>
  <PresentationFormat>Widescreen</PresentationFormat>
  <Paragraphs>41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Arial Narrow</vt:lpstr>
      <vt:lpstr>Trebuchet MS</vt:lpstr>
      <vt:lpstr>Tw Cen MT</vt:lpstr>
      <vt:lpstr>Berlin</vt:lpstr>
      <vt:lpstr>Product and Brand Management</vt:lpstr>
      <vt:lpstr>Why is This an Important Field of Study?</vt:lpstr>
      <vt:lpstr>Why is This an Important Field of Study?</vt:lpstr>
      <vt:lpstr>Product Vs. Goods Vs. Services</vt:lpstr>
      <vt:lpstr>PowerPoint Presentation</vt:lpstr>
      <vt:lpstr>PowerPoint Presentation</vt:lpstr>
      <vt:lpstr>PowerPoint Presentation</vt:lpstr>
      <vt:lpstr>PowerPoint Presentation</vt:lpstr>
      <vt:lpstr>B2B Products Vs B2C Products</vt:lpstr>
      <vt:lpstr>PowerPoint Presentation</vt:lpstr>
      <vt:lpstr>What is a “Product-Mix” ?</vt:lpstr>
      <vt:lpstr>Example: “Product-Mix” of Google</vt:lpstr>
      <vt:lpstr>Example: “Product-Mix” of ITC</vt:lpstr>
      <vt:lpstr>What is a “New” Product?</vt:lpstr>
      <vt:lpstr>What is a “New” Product?</vt:lpstr>
      <vt:lpstr>Is Product and Brand Management  “An Art” or “A Science”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Basic New Product Development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Connect the Dots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17</cp:revision>
  <dcterms:created xsi:type="dcterms:W3CDTF">2022-05-22T10:16:55Z</dcterms:created>
  <dcterms:modified xsi:type="dcterms:W3CDTF">2022-05-22T13:12:55Z</dcterms:modified>
</cp:coreProperties>
</file>