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89" r:id="rId3"/>
    <p:sldId id="290" r:id="rId4"/>
    <p:sldId id="293" r:id="rId5"/>
    <p:sldId id="291" r:id="rId6"/>
    <p:sldId id="292" r:id="rId7"/>
    <p:sldId id="294" r:id="rId8"/>
    <p:sldId id="295" r:id="rId9"/>
    <p:sldId id="296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29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3" autoAdjust="0"/>
    <p:restoredTop sz="94632"/>
  </p:normalViewPr>
  <p:slideViewPr>
    <p:cSldViewPr snapToGrid="0">
      <p:cViewPr varScale="1">
        <p:scale>
          <a:sx n="106" d="100"/>
          <a:sy n="106" d="100"/>
        </p:scale>
        <p:origin x="7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A39AF-55FA-4500-B05B-63083493220C}" type="datetimeFigureOut">
              <a:rPr lang="en-IN" smtClean="0"/>
              <a:t>01/06/25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1C147-586A-4ECC-8712-98F7FD80C8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2597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1C147-586A-4ECC-8712-98F7FD80C83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859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735B-11D9-4C24-87E5-0204ADDBAC50}" type="datetime1">
              <a:rPr lang="en-IN" smtClean="0"/>
              <a:t>01/06/25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4042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D7F0-A62B-4CB3-852C-94F93BB46008}" type="datetime1">
              <a:rPr lang="en-IN" smtClean="0"/>
              <a:t>01/06/25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9577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5C61-7359-4197-852A-383D78884C27}" type="datetime1">
              <a:rPr lang="en-IN" smtClean="0"/>
              <a:t>01/06/25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226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DA44-7A80-47B0-B96F-5FF7E395B389}" type="datetime1">
              <a:rPr lang="en-IN" smtClean="0"/>
              <a:t>01/06/25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7514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1A2B-AA79-42C1-B317-0E7C66407417}" type="datetime1">
              <a:rPr lang="en-IN" smtClean="0"/>
              <a:t>01/06/25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787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D8407-47D5-418B-BCB9-E2A187056836}" type="datetime1">
              <a:rPr lang="en-IN" smtClean="0"/>
              <a:t>01/06/25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9538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122D-B2F4-4117-AE12-973EF6A9A456}" type="datetime1">
              <a:rPr lang="en-IN" smtClean="0"/>
              <a:t>01/06/25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67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9548-2E72-40BD-BA72-11B3CFEF3272}" type="datetime1">
              <a:rPr lang="en-IN" smtClean="0"/>
              <a:t>01/06/25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876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B3AB-28EF-4E9E-930C-2600E3EC4E9F}" type="datetime1">
              <a:rPr lang="en-IN" smtClean="0"/>
              <a:t>01/06/25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8828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78F4-56CF-49AD-9A15-08F0831E02C7}" type="datetime1">
              <a:rPr lang="en-IN" smtClean="0"/>
              <a:t>01/06/25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3130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FF73-0085-43B6-913E-F4350EF6AA40}" type="datetime1">
              <a:rPr lang="en-IN" smtClean="0"/>
              <a:t>01/06/25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7083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F8E49-CB6A-4FB4-9E67-27F89C4465AF}" type="datetime1">
              <a:rPr lang="en-IN" smtClean="0"/>
              <a:t>01/06/25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36238-E3B9-4C54-9AE1-CF98CE3C1D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690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Sessions 33 &amp; 34</a:t>
            </a:r>
            <a:endParaRPr lang="en-IN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3272" y="3602038"/>
            <a:ext cx="10256520" cy="2387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GTM Strategy</a:t>
            </a:r>
          </a:p>
          <a:p>
            <a:endParaRPr lang="en-US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PBM</a:t>
            </a:r>
          </a:p>
          <a:p>
            <a:r>
              <a:rPr 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1 June, 2025</a:t>
            </a:r>
            <a:endParaRPr lang="en-IN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4543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3119-7EAA-9618-EEF3-71C1464E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Learning Objectives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EE628-2BF5-6978-AB81-CE19BE04B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Go-To-Market (GTM) Strategy?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to craft a GTM strategy?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Role of Managers with respect to GTM strategy?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9B783-5405-1DC5-EBE9-37D8B111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9360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3119-7EAA-9618-EEF3-71C1464E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anyone </a:t>
            </a:r>
            <a:r>
              <a:rPr lang="en-US" b="1" dirty="0"/>
              <a:t>summarize</a:t>
            </a:r>
            <a:r>
              <a:rPr lang="en-US" dirty="0"/>
              <a:t> the case?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9B783-5405-1DC5-EBE9-37D8B111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3</a:t>
            </a:fld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615941-0133-F936-5DF0-5DFC9E096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75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00375-63B5-84A5-1129-E3F1E856B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</a:t>
            </a:r>
            <a:r>
              <a:rPr lang="en-US" dirty="0" err="1"/>
              <a:t>Sunfuel’s</a:t>
            </a:r>
            <a:r>
              <a:rPr lang="en-US" dirty="0"/>
              <a:t> </a:t>
            </a:r>
            <a:r>
              <a:rPr lang="en-US" b="1" dirty="0"/>
              <a:t>Current Business Model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9DF12-78C7-E2DD-E461-514A708C5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B2B or B2C?</a:t>
            </a:r>
          </a:p>
          <a:p>
            <a:r>
              <a:rPr lang="en-US" dirty="0"/>
              <a:t>What was </a:t>
            </a:r>
            <a:r>
              <a:rPr lang="en-US" b="1" dirty="0"/>
              <a:t>Destination Charging</a:t>
            </a:r>
            <a:r>
              <a:rPr lang="en-US" dirty="0"/>
              <a:t>?</a:t>
            </a:r>
          </a:p>
          <a:p>
            <a:r>
              <a:rPr lang="en-US" dirty="0"/>
              <a:t>B2B2C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18BFF-5303-5F06-4B44-E6F972E63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505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D9574-0298-59E4-901B-89296B28D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what were the </a:t>
            </a:r>
            <a:r>
              <a:rPr lang="en-US" b="1" dirty="0"/>
              <a:t>challenges</a:t>
            </a:r>
            <a:r>
              <a:rPr lang="en-US" dirty="0"/>
              <a:t> facing </a:t>
            </a:r>
            <a:r>
              <a:rPr lang="en-US" dirty="0" err="1"/>
              <a:t>Sunfuel</a:t>
            </a:r>
            <a:r>
              <a:rPr lang="en-US" dirty="0"/>
              <a:t> Electric?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8F01C-E701-9771-9954-6D75D68B0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Exhibit 9, what does it tell you?</a:t>
            </a:r>
          </a:p>
          <a:p>
            <a:r>
              <a:rPr lang="en-US" dirty="0"/>
              <a:t>How to Survive?</a:t>
            </a:r>
          </a:p>
          <a:p>
            <a:pPr lvl="1"/>
            <a:r>
              <a:rPr lang="en-US" dirty="0"/>
              <a:t>How to Differentiate?</a:t>
            </a:r>
          </a:p>
          <a:p>
            <a:pPr lvl="1"/>
            <a:r>
              <a:rPr lang="en-US" dirty="0"/>
              <a:t>How to Increase Revenue?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E648C-104C-34E2-6844-9DB04631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41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E7D1A-B2D6-9528-B6A7-07BC98CBC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Then, what was </a:t>
            </a:r>
            <a:r>
              <a:rPr lang="en-US" dirty="0" err="1"/>
              <a:t>Sunfuel’s</a:t>
            </a:r>
            <a:r>
              <a:rPr lang="en-US" dirty="0"/>
              <a:t> </a:t>
            </a:r>
            <a:r>
              <a:rPr lang="en-US" b="1" dirty="0"/>
              <a:t>Turnaround Strategy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33807-37C7-12E8-514B-597FE6327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Exhibit 3</a:t>
            </a:r>
          </a:p>
          <a:p>
            <a:pPr lvl="1"/>
            <a:r>
              <a:rPr lang="en-US" dirty="0"/>
              <a:t>City Charging </a:t>
            </a:r>
          </a:p>
          <a:p>
            <a:pPr lvl="1"/>
            <a:r>
              <a:rPr lang="en-US" dirty="0"/>
              <a:t>E-Trail</a:t>
            </a:r>
          </a:p>
          <a:p>
            <a:pPr lvl="1"/>
            <a:r>
              <a:rPr lang="en-US" dirty="0"/>
              <a:t>Highway Pitstops (EV-Roadhouse)</a:t>
            </a:r>
          </a:p>
          <a:p>
            <a:r>
              <a:rPr lang="en-US" dirty="0"/>
              <a:t>What does Exhibit 3 tells us?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60A0C-1FD0-2C0F-9BC1-37132621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109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E7857-7AD5-9B6F-9D88-B79330EB0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</a:t>
            </a:r>
            <a:r>
              <a:rPr lang="en-US" b="1" dirty="0"/>
              <a:t>purpose of GTM </a:t>
            </a:r>
            <a:r>
              <a:rPr lang="en-US" dirty="0"/>
              <a:t>Strategy?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FCBEB-E93F-7E61-B383-0EA7129A0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Bring NEW Products (Goods or Services)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For Survival (</a:t>
            </a:r>
            <a:r>
              <a:rPr lang="en-US" b="1" dirty="0"/>
              <a:t>Reduce RISK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Increase chances of </a:t>
            </a:r>
            <a:r>
              <a:rPr lang="en-US" b="1" dirty="0"/>
              <a:t>SUCCESS</a:t>
            </a:r>
          </a:p>
          <a:p>
            <a:pPr lvl="1"/>
            <a:r>
              <a:rPr lang="en-US" dirty="0"/>
              <a:t>HOW?</a:t>
            </a:r>
          </a:p>
          <a:p>
            <a:pPr lvl="2"/>
            <a:r>
              <a:rPr lang="en-US" dirty="0"/>
              <a:t>By Diversifying</a:t>
            </a:r>
          </a:p>
          <a:p>
            <a:pPr lvl="2"/>
            <a:r>
              <a:rPr lang="en-US" dirty="0"/>
              <a:t>Launching New Products?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05A50-F501-541A-0EE1-BA222CF95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549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E77B-373E-4424-7143-E0573C653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Now, assume you are Sudhir Nayak (CEO) or Mathew Koshy (CFO) or both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B6CB9-9D5F-A165-6A10-A86106A00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would you proceed as far as developing and executing the GTM strategy for </a:t>
            </a:r>
            <a:r>
              <a:rPr lang="en-US" dirty="0" err="1"/>
              <a:t>Sunfuel</a:t>
            </a:r>
            <a:r>
              <a:rPr lang="en-US" dirty="0"/>
              <a:t> is concerned?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23426-7F34-8C5B-9134-E8698134A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05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E9ACF-FD64-A071-75E8-1E419CCCB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Role of Managers </a:t>
            </a:r>
            <a:r>
              <a:rPr lang="en-US" dirty="0"/>
              <a:t>in GTM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A1CB2-1FE0-0367-AA17-37393AFB9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3062"/>
            <a:ext cx="10515600" cy="4895850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dirty="0"/>
              <a:t>Internal &amp; External Audit</a:t>
            </a:r>
          </a:p>
          <a:p>
            <a:pPr lvl="2"/>
            <a:r>
              <a:rPr lang="en-US" dirty="0"/>
              <a:t>Industry</a:t>
            </a:r>
          </a:p>
          <a:p>
            <a:pPr lvl="2"/>
            <a:r>
              <a:rPr lang="en-US" dirty="0"/>
              <a:t>Competition</a:t>
            </a:r>
          </a:p>
          <a:p>
            <a:pPr lvl="2"/>
            <a:r>
              <a:rPr lang="en-US" dirty="0"/>
              <a:t>Differentiation &amp; Value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Understand &amp; Develop Target Market Profiles</a:t>
            </a:r>
          </a:p>
          <a:p>
            <a:pPr lvl="2"/>
            <a:r>
              <a:rPr lang="en-US" dirty="0"/>
              <a:t>Personas</a:t>
            </a:r>
          </a:p>
          <a:p>
            <a:pPr lvl="2"/>
            <a:r>
              <a:rPr lang="en-US" dirty="0"/>
              <a:t>WTP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Forecasting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Develop a Marketing Plan </a:t>
            </a:r>
          </a:p>
          <a:p>
            <a:pPr lvl="2"/>
            <a:r>
              <a:rPr lang="en-US" dirty="0"/>
              <a:t>Positioning &amp; Messaging</a:t>
            </a:r>
          </a:p>
          <a:p>
            <a:pPr lvl="2"/>
            <a:r>
              <a:rPr lang="en-US" dirty="0"/>
              <a:t>Pricing Structure</a:t>
            </a:r>
          </a:p>
          <a:p>
            <a:pPr lvl="2"/>
            <a:r>
              <a:rPr lang="en-US" dirty="0"/>
              <a:t>Sales &amp; Distribution Tactics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Maximize ROI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DF3F0-68D1-4D15-D3AB-4A959F305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823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5E2A6-965B-61BC-2910-1FF4CEA21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back to crafting GTM Strategy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C13BF-F669-CFFE-AA09-5D2436B7C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3EAD9-AA29-38FA-D47E-FD25CD6B8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7064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F207-D990-ED95-8A72-5F0217412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What is the </a:t>
            </a:r>
            <a:r>
              <a:rPr lang="en-US" b="1" dirty="0"/>
              <a:t>value proposition </a:t>
            </a:r>
            <a:r>
              <a:rPr lang="en-US" dirty="0"/>
              <a:t>of </a:t>
            </a:r>
            <a:r>
              <a:rPr lang="en-US" dirty="0" err="1"/>
              <a:t>Sunfuel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E2C1B-FA93-F905-CC49-D32BE71F7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Destination charging: Premium Experience</a:t>
            </a:r>
          </a:p>
          <a:p>
            <a:r>
              <a:rPr lang="en-US" dirty="0"/>
              <a:t>Fast charging</a:t>
            </a:r>
          </a:p>
          <a:p>
            <a:r>
              <a:rPr lang="en-US" dirty="0"/>
              <a:t>Customization in B2B (ITC Maurya &amp; Mercedes)</a:t>
            </a:r>
          </a:p>
          <a:p>
            <a:r>
              <a:rPr lang="en-US" dirty="0"/>
              <a:t>Sustainable (Solar Charging)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C4384-472B-256A-D0E0-D83BFE0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292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3EBAA-381D-A40D-AFF7-9C4898392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2A. What is the </a:t>
            </a:r>
            <a:r>
              <a:rPr lang="en-US" b="1" dirty="0"/>
              <a:t>Target Market Size</a:t>
            </a:r>
            <a:r>
              <a:rPr lang="en-US" dirty="0"/>
              <a:t> (</a:t>
            </a:r>
            <a:r>
              <a:rPr lang="en-US" b="1" i="1" dirty="0"/>
              <a:t>Total</a:t>
            </a:r>
            <a:r>
              <a:rPr lang="en-US" dirty="0"/>
              <a:t> &amp; </a:t>
            </a:r>
            <a:r>
              <a:rPr lang="en-US" b="1" i="1" dirty="0"/>
              <a:t>Addressable</a:t>
            </a:r>
            <a:r>
              <a:rPr lang="en-US" dirty="0"/>
              <a:t>)? Page 2 of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D5BCA-841A-B9A7-6767-0125853F1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Total </a:t>
            </a:r>
            <a:r>
              <a:rPr lang="en-US" dirty="0"/>
              <a:t>(Sales Growth, Forecast, %</a:t>
            </a:r>
            <a:r>
              <a:rPr lang="en-US" dirty="0" err="1"/>
              <a:t>ge</a:t>
            </a:r>
            <a:r>
              <a:rPr lang="en-US" dirty="0"/>
              <a:t> of EV Vehicles Globally?)</a:t>
            </a:r>
          </a:p>
          <a:p>
            <a:pPr lvl="1"/>
            <a:r>
              <a:rPr lang="en-IN" dirty="0"/>
              <a:t>Sales growing over 200% in 2022 over 2021</a:t>
            </a:r>
          </a:p>
          <a:p>
            <a:pPr lvl="1"/>
            <a:r>
              <a:rPr lang="en-IN" dirty="0"/>
              <a:t>Forecast of 36% compounded annual growth rate till 2026</a:t>
            </a:r>
          </a:p>
          <a:p>
            <a:pPr lvl="1"/>
            <a:r>
              <a:rPr lang="en-IN" dirty="0"/>
              <a:t>Global EV30@30 campaign: 20% of new vehicle sales to be electric by 2030.</a:t>
            </a:r>
            <a:endParaRPr lang="en-US" dirty="0"/>
          </a:p>
          <a:p>
            <a:r>
              <a:rPr lang="en-US" b="1" dirty="0"/>
              <a:t>Addressable</a:t>
            </a:r>
          </a:p>
          <a:p>
            <a:pPr lvl="1"/>
            <a:r>
              <a:rPr lang="en-US" dirty="0"/>
              <a:t>Which vehicle segment they focused on? (Exhibit 1)</a:t>
            </a:r>
          </a:p>
          <a:p>
            <a:pPr lvl="2"/>
            <a:r>
              <a:rPr lang="en-US" dirty="0"/>
              <a:t>4 Wheeler </a:t>
            </a:r>
            <a:r>
              <a:rPr lang="en-IN" dirty="0"/>
              <a:t>premium category EVs (C2, D1, and D2).</a:t>
            </a:r>
            <a:endParaRPr lang="en-US" dirty="0"/>
          </a:p>
          <a:p>
            <a:pPr lvl="1"/>
            <a:r>
              <a:rPr lang="en-US" dirty="0"/>
              <a:t>8 Early Adopter cities (60% of car sales)</a:t>
            </a:r>
          </a:p>
          <a:p>
            <a:pPr lvl="1"/>
            <a:r>
              <a:rPr lang="en-US" dirty="0"/>
              <a:t>Destination Charging: Luxury hotels (2000-5000 footfall daily/property)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A8E9B-D456-1480-DE1F-36AA0357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6959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15555-233E-3C1C-435F-BB94128CB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2B. Target Customer Persona?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FDEF0-B331-04F8-B7A0-C9648437B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Upper-middle-class technology enthusiast, environmentally conscious, younger millennial EV owner who has paid a premium for their vehicle and values sustainability.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CC315-E459-00AC-0980-03044119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5388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471DE-8319-49A1-F667-8B6AA68AD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3. Distribution Channels? (Sharing %margin)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FDFFB-AD73-0816-2540-537DAAC4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Partnership for Destination Charging?</a:t>
            </a:r>
          </a:p>
          <a:p>
            <a:pPr lvl="1"/>
            <a:r>
              <a:rPr lang="en-US" dirty="0"/>
              <a:t>Luxury Hotels</a:t>
            </a:r>
          </a:p>
          <a:p>
            <a:pPr lvl="1"/>
            <a:r>
              <a:rPr lang="en-IN" dirty="0"/>
              <a:t>By December 2023, </a:t>
            </a:r>
            <a:r>
              <a:rPr lang="en-IN" dirty="0" err="1"/>
              <a:t>Sunfuel’s</a:t>
            </a:r>
            <a:r>
              <a:rPr lang="en-IN" dirty="0"/>
              <a:t> network covered over 150 unique location</a:t>
            </a:r>
          </a:p>
          <a:p>
            <a:pPr lvl="1"/>
            <a:r>
              <a:rPr lang="en-IN" dirty="0"/>
              <a:t>Revenue model? Exhibit 5</a:t>
            </a:r>
          </a:p>
          <a:p>
            <a:pPr lvl="2"/>
            <a:r>
              <a:rPr lang="en-IN" dirty="0"/>
              <a:t>Revenue-Sharing and </a:t>
            </a:r>
            <a:r>
              <a:rPr lang="en-IN" b="1" dirty="0"/>
              <a:t>Flexible pricing </a:t>
            </a:r>
            <a:r>
              <a:rPr lang="en-IN" dirty="0"/>
              <a:t>(15% of revenue/unit charge)</a:t>
            </a:r>
            <a:endParaRPr lang="en-US" dirty="0"/>
          </a:p>
          <a:p>
            <a:r>
              <a:rPr lang="en-US" dirty="0"/>
              <a:t>City Charging?</a:t>
            </a:r>
          </a:p>
          <a:p>
            <a:r>
              <a:rPr lang="en-US" dirty="0"/>
              <a:t>E-Trails?</a:t>
            </a:r>
          </a:p>
          <a:p>
            <a:r>
              <a:rPr lang="en-US" dirty="0"/>
              <a:t>Highway Charging? (Exhibit 7)</a:t>
            </a:r>
          </a:p>
          <a:p>
            <a:r>
              <a:rPr lang="en-US" dirty="0"/>
              <a:t>OEM Partnerships?</a:t>
            </a:r>
            <a:endParaRPr lang="en-IN" dirty="0"/>
          </a:p>
          <a:p>
            <a:pPr marL="914400" lvl="2" indent="0">
              <a:buNone/>
            </a:pPr>
            <a:endParaRPr lang="en-IN" dirty="0"/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62C95-D1C4-4769-1F8C-E3545DB73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292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BE07C-3303-7EEC-972C-0A7B62441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4. Communication Plan? </a:t>
            </a:r>
            <a:br>
              <a:rPr lang="en-US" dirty="0"/>
            </a:br>
            <a:r>
              <a:rPr lang="en-IN" dirty="0"/>
              <a:t>(Budget for Messaging + Tactics + Promotion)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8EB05-4832-EA58-9B1E-4E5DBCA2B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r>
              <a:rPr lang="en-US" dirty="0"/>
              <a:t>Messaging Focus?</a:t>
            </a:r>
          </a:p>
          <a:p>
            <a:pPr lvl="1"/>
            <a:r>
              <a:rPr lang="en-IN" dirty="0"/>
              <a:t>Superior and seamless charging experience. </a:t>
            </a:r>
          </a:p>
          <a:p>
            <a:pPr lvl="1"/>
            <a:r>
              <a:rPr lang="en-IN" dirty="0"/>
              <a:t>High-quality, premium services for discerning customers. </a:t>
            </a:r>
          </a:p>
          <a:p>
            <a:pPr lvl="1"/>
            <a:r>
              <a:rPr lang="en-IN" dirty="0"/>
              <a:t>Contribution to sustainability and net-zero EV charging. </a:t>
            </a:r>
          </a:p>
          <a:p>
            <a:pPr lvl="1"/>
            <a:r>
              <a:rPr lang="en-IN" dirty="0"/>
              <a:t>Innovative design and user-friendliness. </a:t>
            </a:r>
          </a:p>
          <a:p>
            <a:pPr lvl="1"/>
            <a:r>
              <a:rPr lang="en-IN" dirty="0"/>
              <a:t>Co-creating satisfaction for the end-customer along with the hospitality partner.</a:t>
            </a:r>
            <a:endParaRPr lang="en-US" dirty="0"/>
          </a:p>
          <a:p>
            <a:r>
              <a:rPr lang="en-US" dirty="0"/>
              <a:t>Tactics?</a:t>
            </a:r>
          </a:p>
          <a:p>
            <a:pPr lvl="1"/>
            <a:r>
              <a:rPr lang="en-IN" dirty="0"/>
              <a:t>OOH Advertising</a:t>
            </a:r>
          </a:p>
          <a:p>
            <a:pPr lvl="1"/>
            <a:r>
              <a:rPr lang="en-IN" dirty="0"/>
              <a:t>Community Marketing (E-Trails)</a:t>
            </a:r>
          </a:p>
          <a:p>
            <a:pPr lvl="1"/>
            <a:r>
              <a:rPr lang="en-IN" dirty="0"/>
              <a:t>Collaboration with Partners</a:t>
            </a:r>
          </a:p>
          <a:p>
            <a:pPr lvl="1"/>
            <a:r>
              <a:rPr lang="en-IN" dirty="0"/>
              <a:t>Brand Building (E-Trails, EV-Roadhouse, City Charging) </a:t>
            </a:r>
            <a:endParaRPr lang="en-IN" b="1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6F8DA-CFD7-E2B3-694F-CFB7159F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008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108C6-D1AD-8F91-D747-69A9AE66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5. Pricing?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8B32E-8F2F-692D-CF35-8543F1856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Charger Sales &amp; AMC</a:t>
            </a:r>
          </a:p>
          <a:p>
            <a:r>
              <a:rPr lang="en-US" dirty="0"/>
              <a:t>Revenue Sharing 15%</a:t>
            </a:r>
          </a:p>
          <a:p>
            <a:r>
              <a:rPr lang="en-US" dirty="0"/>
              <a:t>Advertising Revenue</a:t>
            </a:r>
          </a:p>
          <a:p>
            <a:r>
              <a:rPr lang="en-US" dirty="0"/>
              <a:t>Any other means of pricing?</a:t>
            </a:r>
          </a:p>
          <a:p>
            <a:r>
              <a:rPr lang="en-US" dirty="0"/>
              <a:t>Cost-Plus Vs. Competitor Based Vs. Value Based?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88767-63FC-4A48-CB42-874F1C20F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405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0B76E-43D7-AD98-1252-241F25B82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6. Launch Timing of New Initiatives?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A4C40-D582-A9D4-7D6E-8F122446E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27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b="1" dirty="0"/>
              <a:t>City Charging Proposition</a:t>
            </a:r>
            <a:r>
              <a:rPr lang="en-US" dirty="0"/>
              <a:t>: Re-looked at in mid-2023. </a:t>
            </a:r>
          </a:p>
          <a:p>
            <a:r>
              <a:rPr lang="en-US" b="1" dirty="0"/>
              <a:t>Highway charging (Roadhouse)</a:t>
            </a:r>
            <a:r>
              <a:rPr lang="en-US" dirty="0"/>
              <a:t>: Expected to go live soon (as of end 2023). </a:t>
            </a:r>
          </a:p>
          <a:p>
            <a:r>
              <a:rPr lang="en-US" b="1" dirty="0"/>
              <a:t>E-Trails Community</a:t>
            </a:r>
            <a:r>
              <a:rPr lang="en-US" dirty="0"/>
              <a:t>: Pilot of first trail completed by end of 2023.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DC495-D720-9915-5287-2D3257F2D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606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7C851-783B-7CD9-9A93-7E213985B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7A. ROI (metrics)? (Exhibits 3 &amp; 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ADBF2-B418-6B88-2B10-8C940BBC1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Financial Metrics: Payback Period:</a:t>
            </a:r>
            <a:r>
              <a:rPr lang="en-IN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Monolith chargers: 20 months.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 err="1"/>
              <a:t>Adpod</a:t>
            </a:r>
            <a:r>
              <a:rPr lang="en-IN" dirty="0"/>
              <a:t> chargers: 16 months</a:t>
            </a:r>
          </a:p>
          <a:p>
            <a:r>
              <a:rPr lang="en-IN" dirty="0"/>
              <a:t>Revenue from Advertising (Exhibit 3)</a:t>
            </a:r>
          </a:p>
          <a:p>
            <a:r>
              <a:rPr lang="en-IN" dirty="0"/>
              <a:t>Net revenue from utilized hours (less service fees payable to alliance partners). (Exhibit 3)</a:t>
            </a:r>
          </a:p>
          <a:p>
            <a:r>
              <a:rPr lang="en-IN" dirty="0"/>
              <a:t>Monthly Charging Revenue: Exhibit 8</a:t>
            </a:r>
          </a:p>
          <a:p>
            <a:r>
              <a:rPr lang="en-IN" dirty="0"/>
              <a:t>Earnings from EV-Roadhouse and E-Trails?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E17F7-C691-EBEE-6438-61176CC1B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396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7C851-783B-7CD9-9A93-7E213985B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7B. Operational &amp; Customer Metrics (Exhibit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ADBF2-B418-6B88-2B10-8C940BBC1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574"/>
            <a:ext cx="10515600" cy="43513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About number of Users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E17F7-C691-EBEE-6438-61176CC1B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790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DF851-D79D-D7E9-8C49-B31E6BE57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Are these 7 steps of GTM linear?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51F0F-A4E0-F3C1-F76A-550587E09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Value Proposition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Target Market Size </a:t>
            </a:r>
            <a:br>
              <a:rPr lang="en-US" dirty="0"/>
            </a:br>
            <a:r>
              <a:rPr lang="en-US" dirty="0"/>
              <a:t>(Total &amp; Addressable)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Distribution Channels </a:t>
            </a:r>
            <a:br>
              <a:rPr lang="en-US" dirty="0"/>
            </a:br>
            <a:r>
              <a:rPr lang="en-US" dirty="0"/>
              <a:t>(%Margin)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Communication Plan </a:t>
            </a:r>
            <a:br>
              <a:rPr lang="en-US" dirty="0"/>
            </a:br>
            <a:r>
              <a:rPr lang="en-US" dirty="0"/>
              <a:t>(Budget for Messaging + Tactics + Promotion)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Pricing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Launch Timing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ROI (Metrics)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ABD12-274F-4255-F5FE-2E49D045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6886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73791-60DD-0678-9A5F-C897742CC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Takeaway: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DD155-EE26-070D-3E16-71D199A59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7251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Value Proposition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Target Market Size </a:t>
            </a:r>
            <a:br>
              <a:rPr lang="en-US" dirty="0"/>
            </a:br>
            <a:r>
              <a:rPr lang="en-US" dirty="0"/>
              <a:t>(Total &amp; Addressable)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Distribution Channels </a:t>
            </a:r>
            <a:br>
              <a:rPr lang="en-US" dirty="0"/>
            </a:br>
            <a:r>
              <a:rPr lang="en-US" dirty="0"/>
              <a:t>(%Margin)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Communication Plan </a:t>
            </a:r>
            <a:br>
              <a:rPr lang="en-US" dirty="0"/>
            </a:br>
            <a:r>
              <a:rPr lang="en-US" dirty="0"/>
              <a:t>(Budget for Messaging + Tactics + Promotion)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Pricing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Launch Timing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ROI (Metrics)</a:t>
            </a:r>
          </a:p>
          <a:p>
            <a:pPr marL="0" indent="0">
              <a:buNone/>
            </a:pPr>
            <a:r>
              <a:rPr lang="en-IN" dirty="0"/>
              <a:t>All are </a:t>
            </a:r>
            <a:r>
              <a:rPr lang="en-IN" b="1" dirty="0"/>
              <a:t>intertwined &amp; iterative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03295-584C-D363-1C6A-92D5BA34A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36238-E3B9-4C54-9AE1-CF98CE3C1D6A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8604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2261</TotalTime>
  <Words>816</Words>
  <Application>Microsoft Macintosh PowerPoint</Application>
  <PresentationFormat>Widescreen</PresentationFormat>
  <Paragraphs>150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Sessions 33 &amp; 34</vt:lpstr>
      <vt:lpstr>Learning Objectives</vt:lpstr>
      <vt:lpstr>Can anyone summarize the case?</vt:lpstr>
      <vt:lpstr>What was Sunfuel’s Current Business Model?</vt:lpstr>
      <vt:lpstr>So, what were the challenges facing Sunfuel Electric?</vt:lpstr>
      <vt:lpstr>Then, what was Sunfuel’s Turnaround Strategy?</vt:lpstr>
      <vt:lpstr>What is the purpose of GTM Strategy?</vt:lpstr>
      <vt:lpstr>Now, assume you are Sudhir Nayak (CEO) or Mathew Koshy (CFO) or both</vt:lpstr>
      <vt:lpstr>Role of Managers in GTM Strategy</vt:lpstr>
      <vt:lpstr>Let’s get back to crafting GTM Strategy</vt:lpstr>
      <vt:lpstr>1. What is the value proposition of Sunfuel?</vt:lpstr>
      <vt:lpstr>2A. What is the Target Market Size (Total &amp; Addressable)? Page 2 of Case</vt:lpstr>
      <vt:lpstr>2B. Target Customer Persona?</vt:lpstr>
      <vt:lpstr>3. Distribution Channels? (Sharing %margin)</vt:lpstr>
      <vt:lpstr>4. Communication Plan?  (Budget for Messaging + Tactics + Promotion)</vt:lpstr>
      <vt:lpstr>5. Pricing?</vt:lpstr>
      <vt:lpstr>6. Launch Timing of New Initiatives?</vt:lpstr>
      <vt:lpstr>7A. ROI (metrics)? (Exhibits 3 &amp; 8)</vt:lpstr>
      <vt:lpstr>7B. Operational &amp; Customer Metrics (Exhibit 3)</vt:lpstr>
      <vt:lpstr>Are these 7 steps of GTM linear?</vt:lpstr>
      <vt:lpstr>The Takeaway: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iim</dc:creator>
  <cp:lastModifiedBy>Dr. Harmanjit Singh</cp:lastModifiedBy>
  <cp:revision>29</cp:revision>
  <dcterms:created xsi:type="dcterms:W3CDTF">2023-06-17T07:13:00Z</dcterms:created>
  <dcterms:modified xsi:type="dcterms:W3CDTF">2025-06-01T13:26:09Z</dcterms:modified>
</cp:coreProperties>
</file>