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466" r:id="rId2"/>
    <p:sldId id="467" r:id="rId3"/>
    <p:sldId id="566" r:id="rId4"/>
    <p:sldId id="555" r:id="rId5"/>
    <p:sldId id="553" r:id="rId6"/>
    <p:sldId id="554" r:id="rId7"/>
    <p:sldId id="516" r:id="rId8"/>
    <p:sldId id="517" r:id="rId9"/>
    <p:sldId id="556" r:id="rId10"/>
    <p:sldId id="557" r:id="rId11"/>
    <p:sldId id="524" r:id="rId12"/>
    <p:sldId id="522" r:id="rId13"/>
    <p:sldId id="540" r:id="rId14"/>
    <p:sldId id="257" r:id="rId15"/>
    <p:sldId id="258" r:id="rId16"/>
    <p:sldId id="259" r:id="rId17"/>
    <p:sldId id="260" r:id="rId18"/>
    <p:sldId id="261" r:id="rId19"/>
    <p:sldId id="262" r:id="rId20"/>
    <p:sldId id="263" r:id="rId21"/>
    <p:sldId id="264" r:id="rId22"/>
    <p:sldId id="309" r:id="rId23"/>
    <p:sldId id="278" r:id="rId24"/>
    <p:sldId id="269" r:id="rId25"/>
    <p:sldId id="270" r:id="rId26"/>
    <p:sldId id="277" r:id="rId27"/>
    <p:sldId id="271" r:id="rId28"/>
    <p:sldId id="272" r:id="rId29"/>
    <p:sldId id="308" r:id="rId30"/>
    <p:sldId id="273" r:id="rId31"/>
    <p:sldId id="274" r:id="rId32"/>
    <p:sldId id="275" r:id="rId33"/>
    <p:sldId id="266" r:id="rId34"/>
    <p:sldId id="267" r:id="rId35"/>
    <p:sldId id="268" r:id="rId36"/>
  </p:sldIdLst>
  <p:sldSz cx="9144000" cy="6858000" type="screen4x3"/>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39" autoAdjust="0"/>
    <p:restoredTop sz="92181" autoAdjust="0"/>
  </p:normalViewPr>
  <p:slideViewPr>
    <p:cSldViewPr>
      <p:cViewPr varScale="1">
        <p:scale>
          <a:sx n="52" d="100"/>
          <a:sy n="52" d="100"/>
        </p:scale>
        <p:origin x="1066" y="53"/>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90E7834B-3D97-4A71-BB8E-217BFCD88037}" type="datetimeFigureOut">
              <a:rPr lang="en-US" smtClean="0"/>
              <a:pPr/>
              <a:t>12/13/2019</a:t>
            </a:fld>
            <a:endParaRPr lang="en-US"/>
          </a:p>
        </p:txBody>
      </p:sp>
      <p:sp>
        <p:nvSpPr>
          <p:cNvPr id="4" name="Slide Image Placeholder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22A8835C-D0C9-44E8-B8A9-D8BD8D69D11E}" type="slidenum">
              <a:rPr lang="en-US" smtClean="0"/>
              <a:pPr/>
              <a:t>‹#›</a:t>
            </a:fld>
            <a:endParaRPr lang="en-US"/>
          </a:p>
        </p:txBody>
      </p:sp>
    </p:spTree>
    <p:extLst>
      <p:ext uri="{BB962C8B-B14F-4D97-AF65-F5344CB8AC3E}">
        <p14:creationId xmlns:p14="http://schemas.microsoft.com/office/powerpoint/2010/main" val="1636694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1700" y="739775"/>
            <a:ext cx="4932363" cy="37004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F40DFA-B482-4AD0-A536-856EB395CEAD}" type="slidenum">
              <a:rPr lang="en-US" smtClean="0"/>
              <a:pPr/>
              <a:t>1</a:t>
            </a:fld>
            <a:endParaRPr lang="en-US" dirty="0"/>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1154678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1700" y="739775"/>
            <a:ext cx="4932363" cy="37004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F40DFA-B482-4AD0-A536-856EB395CEAD}" type="slidenum">
              <a:rPr lang="en-US" smtClean="0"/>
              <a:pPr/>
              <a:t>2</a:t>
            </a:fld>
            <a:endParaRPr lang="en-US" dirty="0"/>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089874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8563" y="698500"/>
            <a:ext cx="4656137"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F40DFA-B482-4AD0-A536-856EB395CEAD}" type="slidenum">
              <a:rPr lang="en-US" smtClean="0"/>
              <a:pPr/>
              <a:t>3</a:t>
            </a:fld>
            <a:endParaRPr lang="en-US" dirty="0"/>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180423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8563" y="698500"/>
            <a:ext cx="4656137"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F40DFA-B482-4AD0-A536-856EB395CEAD}" type="slidenum">
              <a:rPr lang="en-US" smtClean="0"/>
              <a:pPr/>
              <a:t>4</a:t>
            </a:fld>
            <a:endParaRPr lang="en-US" dirty="0"/>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389039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8563" y="698500"/>
            <a:ext cx="4656137"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F40DFA-B482-4AD0-A536-856EB395CEAD}" type="slidenum">
              <a:rPr lang="en-US" smtClean="0"/>
              <a:pPr/>
              <a:t>5</a:t>
            </a:fld>
            <a:endParaRPr lang="en-US" dirty="0"/>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0335526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8563" y="698500"/>
            <a:ext cx="4656137"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F40DFA-B482-4AD0-A536-856EB395CEAD}" type="slidenum">
              <a:rPr lang="en-US" smtClean="0"/>
              <a:pPr/>
              <a:t>6</a:t>
            </a:fld>
            <a:endParaRPr lang="en-US" dirty="0"/>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31004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8563" y="698500"/>
            <a:ext cx="4656137"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F40DFA-B482-4AD0-A536-856EB395CEAD}" type="slidenum">
              <a:rPr lang="en-US" smtClean="0"/>
              <a:pPr/>
              <a:t>7</a:t>
            </a:fld>
            <a:endParaRPr lang="en-US" dirty="0"/>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761028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8563" y="698500"/>
            <a:ext cx="4656137"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F40DFA-B482-4AD0-A536-856EB395CEAD}" type="slidenum">
              <a:rPr lang="en-US" smtClean="0"/>
              <a:pPr/>
              <a:t>8</a:t>
            </a:fld>
            <a:endParaRPr lang="en-US" dirty="0"/>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435098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8563" y="698500"/>
            <a:ext cx="4656137"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F40DFA-B482-4AD0-A536-856EB395CEAD}" type="slidenum">
              <a:rPr lang="en-US" smtClean="0"/>
              <a:pPr/>
              <a:t>9</a:t>
            </a:fld>
            <a:endParaRPr lang="en-US" dirty="0"/>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5147466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8563" y="698500"/>
            <a:ext cx="4656137"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F40DFA-B482-4AD0-A536-856EB395CEAD}" type="slidenum">
              <a:rPr lang="en-US" smtClean="0"/>
              <a:pPr/>
              <a:t>10</a:t>
            </a:fld>
            <a:endParaRPr lang="en-US" dirty="0"/>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219106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8563" y="698500"/>
            <a:ext cx="4656137"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F40DFA-B482-4AD0-A536-856EB395CEAD}" type="slidenum">
              <a:rPr lang="en-US" smtClean="0"/>
              <a:pPr/>
              <a:t>11</a:t>
            </a:fld>
            <a:endParaRPr lang="en-US" dirty="0"/>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0106997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8563" y="698500"/>
            <a:ext cx="4656137"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F40DFA-B482-4AD0-A536-856EB395CEAD}" type="slidenum">
              <a:rPr lang="en-US" smtClean="0"/>
              <a:pPr/>
              <a:t>12</a:t>
            </a:fld>
            <a:endParaRPr lang="en-US" dirty="0"/>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1044223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6BFAB-41F1-4C87-8842-A7FE39B5830F}" type="slidenum">
              <a:rPr lang="en-US" smtClean="0"/>
              <a:t>23</a:t>
            </a:fld>
            <a:endParaRPr lang="en-US"/>
          </a:p>
        </p:txBody>
      </p:sp>
    </p:spTree>
    <p:extLst>
      <p:ext uri="{BB962C8B-B14F-4D97-AF65-F5344CB8AC3E}">
        <p14:creationId xmlns:p14="http://schemas.microsoft.com/office/powerpoint/2010/main" val="13201628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6BFAB-41F1-4C87-8842-A7FE39B5830F}" type="slidenum">
              <a:rPr lang="en-US" smtClean="0"/>
              <a:t>25</a:t>
            </a:fld>
            <a:endParaRPr lang="en-US"/>
          </a:p>
        </p:txBody>
      </p:sp>
    </p:spTree>
    <p:extLst>
      <p:ext uri="{BB962C8B-B14F-4D97-AF65-F5344CB8AC3E}">
        <p14:creationId xmlns:p14="http://schemas.microsoft.com/office/powerpoint/2010/main" val="35640740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Process cycle time is 40 seconds. Every 40 second a product is being rolled out</a:t>
            </a:r>
          </a:p>
        </p:txBody>
      </p:sp>
      <p:sp>
        <p:nvSpPr>
          <p:cNvPr id="4" name="Slide Number Placeholder 3"/>
          <p:cNvSpPr>
            <a:spLocks noGrp="1"/>
          </p:cNvSpPr>
          <p:nvPr>
            <p:ph type="sldNum" sz="quarter" idx="5"/>
          </p:nvPr>
        </p:nvSpPr>
        <p:spPr/>
        <p:txBody>
          <a:bodyPr/>
          <a:lstStyle/>
          <a:p>
            <a:fld id="{2226BFAB-41F1-4C87-8842-A7FE39B5830F}" type="slidenum">
              <a:rPr lang="en-US" smtClean="0"/>
              <a:t>27</a:t>
            </a:fld>
            <a:endParaRPr lang="en-US"/>
          </a:p>
        </p:txBody>
      </p:sp>
    </p:spTree>
    <p:extLst>
      <p:ext uri="{BB962C8B-B14F-4D97-AF65-F5344CB8AC3E}">
        <p14:creationId xmlns:p14="http://schemas.microsoft.com/office/powerpoint/2010/main" val="1676142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6BFAB-41F1-4C87-8842-A7FE39B5830F}" type="slidenum">
              <a:rPr lang="en-US" smtClean="0"/>
              <a:t>30</a:t>
            </a:fld>
            <a:endParaRPr lang="en-US"/>
          </a:p>
        </p:txBody>
      </p:sp>
    </p:spTree>
    <p:extLst>
      <p:ext uri="{BB962C8B-B14F-4D97-AF65-F5344CB8AC3E}">
        <p14:creationId xmlns:p14="http://schemas.microsoft.com/office/powerpoint/2010/main" val="3679192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2B091A0-DBBD-4B31-8F18-71CA038969DB}" type="datetime1">
              <a:rPr lang="en-US" smtClean="0"/>
              <a:t>12/13/2019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046658-3063-40DA-9A91-F8BA208E6DFE}" type="slidenum">
              <a:rPr lang="en-US" smtClean="0"/>
              <a:pPr/>
              <a:t>‹#›</a:t>
            </a:fld>
            <a:endParaRPr lang="en-US"/>
          </a:p>
        </p:txBody>
      </p:sp>
    </p:spTree>
    <p:extLst>
      <p:ext uri="{BB962C8B-B14F-4D97-AF65-F5344CB8AC3E}">
        <p14:creationId xmlns:p14="http://schemas.microsoft.com/office/powerpoint/2010/main" val="3313692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429E94-FB8C-457F-BB7F-4194D615C25B}" type="datetime1">
              <a:rPr lang="en-US" smtClean="0"/>
              <a:t>12/13/2019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046658-3063-40DA-9A91-F8BA208E6DFE}" type="slidenum">
              <a:rPr lang="en-US" smtClean="0"/>
              <a:pPr/>
              <a:t>‹#›</a:t>
            </a:fld>
            <a:endParaRPr lang="en-US"/>
          </a:p>
        </p:txBody>
      </p:sp>
    </p:spTree>
    <p:extLst>
      <p:ext uri="{BB962C8B-B14F-4D97-AF65-F5344CB8AC3E}">
        <p14:creationId xmlns:p14="http://schemas.microsoft.com/office/powerpoint/2010/main" val="4026994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B9F4B3-1982-4F05-9F1F-97F44854D903}" type="datetime1">
              <a:rPr lang="en-US" smtClean="0"/>
              <a:t>12/13/2019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046658-3063-40DA-9A91-F8BA208E6DFE}" type="slidenum">
              <a:rPr lang="en-US" smtClean="0"/>
              <a:pPr/>
              <a:t>‹#›</a:t>
            </a:fld>
            <a:endParaRPr lang="en-US"/>
          </a:p>
        </p:txBody>
      </p:sp>
    </p:spTree>
    <p:extLst>
      <p:ext uri="{BB962C8B-B14F-4D97-AF65-F5344CB8AC3E}">
        <p14:creationId xmlns:p14="http://schemas.microsoft.com/office/powerpoint/2010/main" val="2159577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C74C020-C076-4672-8C30-B89DDA9D5DCF}" type="datetime1">
              <a:rPr lang="en-US" smtClean="0"/>
              <a:t>12/13/2019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046658-3063-40DA-9A91-F8BA208E6DFE}" type="slidenum">
              <a:rPr lang="en-US" smtClean="0"/>
              <a:pPr/>
              <a:t>‹#›</a:t>
            </a:fld>
            <a:endParaRPr lang="en-US"/>
          </a:p>
        </p:txBody>
      </p:sp>
    </p:spTree>
    <p:extLst>
      <p:ext uri="{BB962C8B-B14F-4D97-AF65-F5344CB8AC3E}">
        <p14:creationId xmlns:p14="http://schemas.microsoft.com/office/powerpoint/2010/main" val="106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AE5A5E1-BD23-432B-92F4-4ABE608B7EE8}" type="datetime1">
              <a:rPr lang="en-US" smtClean="0"/>
              <a:t>12/13/2019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046658-3063-40DA-9A91-F8BA208E6DFE}" type="slidenum">
              <a:rPr lang="en-US" smtClean="0"/>
              <a:pPr/>
              <a:t>‹#›</a:t>
            </a:fld>
            <a:endParaRPr lang="en-US"/>
          </a:p>
        </p:txBody>
      </p:sp>
    </p:spTree>
    <p:extLst>
      <p:ext uri="{BB962C8B-B14F-4D97-AF65-F5344CB8AC3E}">
        <p14:creationId xmlns:p14="http://schemas.microsoft.com/office/powerpoint/2010/main" val="3256502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CCDCFCC-62EF-4ADB-AA9C-03C9E55D2DA2}" type="datetime1">
              <a:rPr lang="en-US" smtClean="0"/>
              <a:t>12/13/2019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046658-3063-40DA-9A91-F8BA208E6DFE}" type="slidenum">
              <a:rPr lang="en-US" smtClean="0"/>
              <a:pPr/>
              <a:t>‹#›</a:t>
            </a:fld>
            <a:endParaRPr lang="en-US"/>
          </a:p>
        </p:txBody>
      </p:sp>
    </p:spTree>
    <p:extLst>
      <p:ext uri="{BB962C8B-B14F-4D97-AF65-F5344CB8AC3E}">
        <p14:creationId xmlns:p14="http://schemas.microsoft.com/office/powerpoint/2010/main" val="1342820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F0BC14-3E2E-4E3D-A18E-B2C4789C5E27}" type="datetime1">
              <a:rPr lang="en-US" smtClean="0"/>
              <a:t>12/13/2019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046658-3063-40DA-9A91-F8BA208E6DFE}" type="slidenum">
              <a:rPr lang="en-US" smtClean="0"/>
              <a:pPr/>
              <a:t>‹#›</a:t>
            </a:fld>
            <a:endParaRPr lang="en-US"/>
          </a:p>
        </p:txBody>
      </p:sp>
    </p:spTree>
    <p:extLst>
      <p:ext uri="{BB962C8B-B14F-4D97-AF65-F5344CB8AC3E}">
        <p14:creationId xmlns:p14="http://schemas.microsoft.com/office/powerpoint/2010/main" val="70968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FE0B39-70E2-4A19-AC36-730D7D880AA7}" type="datetime1">
              <a:rPr lang="en-US" smtClean="0"/>
              <a:t>12/13/2019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046658-3063-40DA-9A91-F8BA208E6DFE}" type="slidenum">
              <a:rPr lang="en-US" smtClean="0"/>
              <a:pPr/>
              <a:t>‹#›</a:t>
            </a:fld>
            <a:endParaRPr lang="en-US"/>
          </a:p>
        </p:txBody>
      </p:sp>
    </p:spTree>
    <p:extLst>
      <p:ext uri="{BB962C8B-B14F-4D97-AF65-F5344CB8AC3E}">
        <p14:creationId xmlns:p14="http://schemas.microsoft.com/office/powerpoint/2010/main" val="3710032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ADB942-ABBE-4FA8-9E04-E27CE7BED3DD}" type="datetime1">
              <a:rPr lang="en-US" smtClean="0"/>
              <a:t>12/13/2019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046658-3063-40DA-9A91-F8BA208E6DFE}" type="slidenum">
              <a:rPr lang="en-US" smtClean="0"/>
              <a:pPr/>
              <a:t>‹#›</a:t>
            </a:fld>
            <a:endParaRPr lang="en-US"/>
          </a:p>
        </p:txBody>
      </p:sp>
    </p:spTree>
    <p:extLst>
      <p:ext uri="{BB962C8B-B14F-4D97-AF65-F5344CB8AC3E}">
        <p14:creationId xmlns:p14="http://schemas.microsoft.com/office/powerpoint/2010/main" val="357163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D10CFD-6950-4D53-A82B-9C46EAF25D33}" type="datetime1">
              <a:rPr lang="en-US" smtClean="0"/>
              <a:t>12/13/2019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046658-3063-40DA-9A91-F8BA208E6DFE}" type="slidenum">
              <a:rPr lang="en-US" smtClean="0"/>
              <a:pPr/>
              <a:t>‹#›</a:t>
            </a:fld>
            <a:endParaRPr lang="en-US"/>
          </a:p>
        </p:txBody>
      </p:sp>
    </p:spTree>
    <p:extLst>
      <p:ext uri="{BB962C8B-B14F-4D97-AF65-F5344CB8AC3E}">
        <p14:creationId xmlns:p14="http://schemas.microsoft.com/office/powerpoint/2010/main" val="1426963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232FE6-93C7-4F82-9214-95BE6FB3B07F}" type="datetime1">
              <a:rPr lang="en-US" smtClean="0"/>
              <a:t>12/13/2019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046658-3063-40DA-9A91-F8BA208E6DFE}" type="slidenum">
              <a:rPr lang="en-US" smtClean="0"/>
              <a:pPr/>
              <a:t>‹#›</a:t>
            </a:fld>
            <a:endParaRPr lang="en-US"/>
          </a:p>
        </p:txBody>
      </p:sp>
    </p:spTree>
    <p:extLst>
      <p:ext uri="{BB962C8B-B14F-4D97-AF65-F5344CB8AC3E}">
        <p14:creationId xmlns:p14="http://schemas.microsoft.com/office/powerpoint/2010/main" val="3273053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1A18F7-902F-426E-A20D-84BF1510F428}" type="datetime1">
              <a:rPr lang="en-US" smtClean="0"/>
              <a:t>12/13/2019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046658-3063-40DA-9A91-F8BA208E6DFE}" type="slidenum">
              <a:rPr lang="en-US" smtClean="0"/>
              <a:pPr/>
              <a:t>‹#›</a:t>
            </a:fld>
            <a:endParaRPr lang="en-US"/>
          </a:p>
        </p:txBody>
      </p:sp>
    </p:spTree>
    <p:extLst>
      <p:ext uri="{BB962C8B-B14F-4D97-AF65-F5344CB8AC3E}">
        <p14:creationId xmlns:p14="http://schemas.microsoft.com/office/powerpoint/2010/main" val="5355898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685800"/>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a:t>Operational Excellence </a:t>
            </a:r>
            <a:endParaRPr lang="en-US" sz="3600" dirty="0"/>
          </a:p>
        </p:txBody>
      </p:sp>
      <p:sp>
        <p:nvSpPr>
          <p:cNvPr id="2" name="Rectangle 1">
            <a:extLst>
              <a:ext uri="{FF2B5EF4-FFF2-40B4-BE49-F238E27FC236}">
                <a16:creationId xmlns:a16="http://schemas.microsoft.com/office/drawing/2014/main" id="{848CA571-BEA0-4CD2-9F6C-7020FA55958E}"/>
              </a:ext>
            </a:extLst>
          </p:cNvPr>
          <p:cNvSpPr/>
          <p:nvPr/>
        </p:nvSpPr>
        <p:spPr>
          <a:xfrm>
            <a:off x="0" y="685800"/>
            <a:ext cx="9144000" cy="523220"/>
          </a:xfrm>
          <a:prstGeom prst="rect">
            <a:avLst/>
          </a:prstGeom>
        </p:spPr>
        <p:txBody>
          <a:bodyPr wrap="square">
            <a:spAutoFit/>
          </a:bodyPr>
          <a:lstStyle/>
          <a:p>
            <a:pPr algn="just"/>
            <a:endParaRPr lang="en-US" sz="2800" dirty="0"/>
          </a:p>
        </p:txBody>
      </p:sp>
      <p:sp>
        <p:nvSpPr>
          <p:cNvPr id="6" name="TextBox 5">
            <a:extLst>
              <a:ext uri="{FF2B5EF4-FFF2-40B4-BE49-F238E27FC236}">
                <a16:creationId xmlns:a16="http://schemas.microsoft.com/office/drawing/2014/main" id="{110FC8FC-7C85-4084-B2C8-7020C5AF4CC8}"/>
              </a:ext>
            </a:extLst>
          </p:cNvPr>
          <p:cNvSpPr txBox="1"/>
          <p:nvPr/>
        </p:nvSpPr>
        <p:spPr>
          <a:xfrm>
            <a:off x="2590800" y="685800"/>
            <a:ext cx="4403035" cy="2677656"/>
          </a:xfrm>
          <a:prstGeom prst="rect">
            <a:avLst/>
          </a:prstGeom>
          <a:noFill/>
        </p:spPr>
        <p:txBody>
          <a:bodyPr wrap="square" rtlCol="0">
            <a:spAutoFit/>
          </a:bodyPr>
          <a:lstStyle/>
          <a:p>
            <a:r>
              <a:rPr lang="en-US" sz="2400" dirty="0"/>
              <a:t>Maximize (20 X + 10Y + 15Z)</a:t>
            </a:r>
          </a:p>
          <a:p>
            <a:r>
              <a:rPr lang="en-US" sz="2400" dirty="0"/>
              <a:t>s.t.</a:t>
            </a:r>
          </a:p>
          <a:p>
            <a:r>
              <a:rPr lang="en-US" sz="2400" dirty="0"/>
              <a:t>3X + 2Y + 5Z &lt;= 55 (Capacity 1)</a:t>
            </a:r>
          </a:p>
          <a:p>
            <a:r>
              <a:rPr lang="en-US" sz="2400" dirty="0"/>
              <a:t>2X + Y+ Z &lt;= 26 (Capacity 2)</a:t>
            </a:r>
          </a:p>
          <a:p>
            <a:r>
              <a:rPr lang="en-US" sz="2400" dirty="0"/>
              <a:t>X + Y+ 3Z &lt;=30 (Capacity 3)</a:t>
            </a:r>
          </a:p>
          <a:p>
            <a:r>
              <a:rPr lang="en-US" sz="2400" dirty="0"/>
              <a:t>5X + 2Y + 4Z &lt;= 57 (Capacity 4) </a:t>
            </a:r>
          </a:p>
          <a:p>
            <a:r>
              <a:rPr lang="en-US" sz="2400" dirty="0"/>
              <a:t>X, Y, Z &gt;= 0  </a:t>
            </a:r>
          </a:p>
        </p:txBody>
      </p:sp>
      <p:sp>
        <p:nvSpPr>
          <p:cNvPr id="7" name="TextBox 6">
            <a:extLst>
              <a:ext uri="{FF2B5EF4-FFF2-40B4-BE49-F238E27FC236}">
                <a16:creationId xmlns:a16="http://schemas.microsoft.com/office/drawing/2014/main" id="{AD703640-3555-4E1F-B721-CD329C53F578}"/>
              </a:ext>
            </a:extLst>
          </p:cNvPr>
          <p:cNvSpPr txBox="1"/>
          <p:nvPr/>
        </p:nvSpPr>
        <p:spPr>
          <a:xfrm>
            <a:off x="0" y="3379305"/>
            <a:ext cx="9144000" cy="3416320"/>
          </a:xfrm>
          <a:prstGeom prst="rect">
            <a:avLst/>
          </a:prstGeom>
          <a:noFill/>
        </p:spPr>
        <p:txBody>
          <a:bodyPr wrap="square" rtlCol="0">
            <a:spAutoFit/>
          </a:bodyPr>
          <a:lstStyle/>
          <a:p>
            <a:pPr algn="just"/>
            <a:r>
              <a:rPr lang="en-US" sz="2400" dirty="0"/>
              <a:t>A manufacturing company produces three different types of products, each of the profitabilities and capacities required for producing these three types of products are given beside. Production of partial units are allowed as well. </a:t>
            </a:r>
          </a:p>
          <a:p>
            <a:pPr algn="just"/>
            <a:r>
              <a:rPr lang="en-US" sz="2400" dirty="0"/>
              <a:t>The top management can increase capacities of the four capacity type (assume same investment costs in per unit increase in capacities), but is restricted in that it can increase capacity for only two capacity types?</a:t>
            </a:r>
          </a:p>
          <a:p>
            <a:pPr algn="just"/>
            <a:r>
              <a:rPr lang="en-US" sz="2400" dirty="0">
                <a:solidFill>
                  <a:srgbClr val="FF0000"/>
                </a:solidFill>
              </a:rPr>
              <a:t>Which two capacity it should invest in enhancing?</a:t>
            </a:r>
          </a:p>
          <a:p>
            <a:pPr algn="just"/>
            <a:r>
              <a:rPr lang="en-US" sz="2400" dirty="0">
                <a:solidFill>
                  <a:srgbClr val="FF0000"/>
                </a:solidFill>
              </a:rPr>
              <a:t>Which capacity it must not invest in enhancing?</a:t>
            </a:r>
          </a:p>
        </p:txBody>
      </p:sp>
    </p:spTree>
    <p:extLst>
      <p:ext uri="{BB962C8B-B14F-4D97-AF65-F5344CB8AC3E}">
        <p14:creationId xmlns:p14="http://schemas.microsoft.com/office/powerpoint/2010/main" val="1319797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685800"/>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a:t>Operational Excellence </a:t>
            </a:r>
            <a:endParaRPr lang="en-US" sz="3600" dirty="0"/>
          </a:p>
        </p:txBody>
      </p:sp>
      <p:sp>
        <p:nvSpPr>
          <p:cNvPr id="2" name="Rectangle 1">
            <a:extLst>
              <a:ext uri="{FF2B5EF4-FFF2-40B4-BE49-F238E27FC236}">
                <a16:creationId xmlns:a16="http://schemas.microsoft.com/office/drawing/2014/main" id="{848CA571-BEA0-4CD2-9F6C-7020FA55958E}"/>
              </a:ext>
            </a:extLst>
          </p:cNvPr>
          <p:cNvSpPr/>
          <p:nvPr/>
        </p:nvSpPr>
        <p:spPr>
          <a:xfrm>
            <a:off x="0" y="685800"/>
            <a:ext cx="9144000" cy="523220"/>
          </a:xfrm>
          <a:prstGeom prst="rect">
            <a:avLst/>
          </a:prstGeom>
        </p:spPr>
        <p:txBody>
          <a:bodyPr wrap="square">
            <a:spAutoFit/>
          </a:bodyPr>
          <a:lstStyle/>
          <a:p>
            <a:pPr algn="just"/>
            <a:endParaRPr lang="en-US" sz="2800" dirty="0"/>
          </a:p>
        </p:txBody>
      </p:sp>
      <p:sp>
        <p:nvSpPr>
          <p:cNvPr id="6" name="TextBox 5">
            <a:extLst>
              <a:ext uri="{FF2B5EF4-FFF2-40B4-BE49-F238E27FC236}">
                <a16:creationId xmlns:a16="http://schemas.microsoft.com/office/drawing/2014/main" id="{71992275-52FD-47E1-9FA3-10CB02DC7F2E}"/>
              </a:ext>
            </a:extLst>
          </p:cNvPr>
          <p:cNvSpPr txBox="1"/>
          <p:nvPr/>
        </p:nvSpPr>
        <p:spPr>
          <a:xfrm>
            <a:off x="96020" y="3549182"/>
            <a:ext cx="3532083" cy="646331"/>
          </a:xfrm>
          <a:prstGeom prst="rect">
            <a:avLst/>
          </a:prstGeom>
          <a:noFill/>
        </p:spPr>
        <p:txBody>
          <a:bodyPr wrap="square" rtlCol="0">
            <a:spAutoFit/>
          </a:bodyPr>
          <a:lstStyle/>
          <a:p>
            <a:r>
              <a:rPr lang="en-US" sz="3600" dirty="0"/>
              <a:t>Z(optimal)  = 268 </a:t>
            </a:r>
          </a:p>
        </p:txBody>
      </p:sp>
      <p:pic>
        <p:nvPicPr>
          <p:cNvPr id="7" name="Picture 6">
            <a:extLst>
              <a:ext uri="{FF2B5EF4-FFF2-40B4-BE49-F238E27FC236}">
                <a16:creationId xmlns:a16="http://schemas.microsoft.com/office/drawing/2014/main" id="{9963A681-782D-4DF4-876E-671DF4B51032}"/>
              </a:ext>
            </a:extLst>
          </p:cNvPr>
          <p:cNvPicPr>
            <a:picLocks noChangeAspect="1"/>
          </p:cNvPicPr>
          <p:nvPr/>
        </p:nvPicPr>
        <p:blipFill>
          <a:blip r:embed="rId3"/>
          <a:stretch>
            <a:fillRect/>
          </a:stretch>
        </p:blipFill>
        <p:spPr>
          <a:xfrm>
            <a:off x="250823" y="1026260"/>
            <a:ext cx="1002790" cy="2154142"/>
          </a:xfrm>
          <a:prstGeom prst="rect">
            <a:avLst/>
          </a:prstGeom>
        </p:spPr>
      </p:pic>
      <p:pic>
        <p:nvPicPr>
          <p:cNvPr id="9" name="Picture 8">
            <a:extLst>
              <a:ext uri="{FF2B5EF4-FFF2-40B4-BE49-F238E27FC236}">
                <a16:creationId xmlns:a16="http://schemas.microsoft.com/office/drawing/2014/main" id="{04C57F5A-2ED8-42D0-BCAC-13481B362047}"/>
              </a:ext>
            </a:extLst>
          </p:cNvPr>
          <p:cNvPicPr>
            <a:picLocks noChangeAspect="1"/>
          </p:cNvPicPr>
          <p:nvPr/>
        </p:nvPicPr>
        <p:blipFill>
          <a:blip r:embed="rId4"/>
          <a:stretch>
            <a:fillRect/>
          </a:stretch>
        </p:blipFill>
        <p:spPr>
          <a:xfrm>
            <a:off x="1991136" y="1038280"/>
            <a:ext cx="1269646" cy="2503528"/>
          </a:xfrm>
          <a:prstGeom prst="rect">
            <a:avLst/>
          </a:prstGeom>
        </p:spPr>
      </p:pic>
      <p:sp>
        <p:nvSpPr>
          <p:cNvPr id="10" name="TextBox 9">
            <a:extLst>
              <a:ext uri="{FF2B5EF4-FFF2-40B4-BE49-F238E27FC236}">
                <a16:creationId xmlns:a16="http://schemas.microsoft.com/office/drawing/2014/main" id="{0CA4A743-5657-488A-A949-CF48FE806602}"/>
              </a:ext>
            </a:extLst>
          </p:cNvPr>
          <p:cNvSpPr txBox="1"/>
          <p:nvPr/>
        </p:nvSpPr>
        <p:spPr>
          <a:xfrm>
            <a:off x="3525402" y="1081243"/>
            <a:ext cx="5928851" cy="3539430"/>
          </a:xfrm>
          <a:prstGeom prst="rect">
            <a:avLst/>
          </a:prstGeom>
          <a:noFill/>
        </p:spPr>
        <p:txBody>
          <a:bodyPr wrap="square" rtlCol="0">
            <a:spAutoFit/>
          </a:bodyPr>
          <a:lstStyle/>
          <a:p>
            <a:pPr algn="ctr"/>
            <a:r>
              <a:rPr lang="en-US" sz="3200" dirty="0"/>
              <a:t>Maximize (20 X + 10Y + 15Z)</a:t>
            </a:r>
          </a:p>
          <a:p>
            <a:pPr algn="ctr"/>
            <a:r>
              <a:rPr lang="en-US" sz="3200" dirty="0"/>
              <a:t>s.t.</a:t>
            </a:r>
          </a:p>
          <a:p>
            <a:pPr algn="ctr"/>
            <a:r>
              <a:rPr lang="en-US" sz="3200" dirty="0"/>
              <a:t>3X + 2Y + 5Z &lt;= 55 (Capacity 1)</a:t>
            </a:r>
          </a:p>
          <a:p>
            <a:pPr algn="ctr"/>
            <a:r>
              <a:rPr lang="en-US" sz="3200" dirty="0"/>
              <a:t>2X + Y+ Z &lt;= 26 (Capacity 2)</a:t>
            </a:r>
          </a:p>
          <a:p>
            <a:pPr algn="ctr"/>
            <a:r>
              <a:rPr lang="en-US" sz="3200" dirty="0"/>
              <a:t>X + Y+ 3Z &lt;=30 (Capacity 3)</a:t>
            </a:r>
          </a:p>
          <a:p>
            <a:pPr algn="ctr"/>
            <a:r>
              <a:rPr lang="en-US" sz="3200" dirty="0"/>
              <a:t>5X + 2Y + 4Z &lt;= 57 (Capacity 4) </a:t>
            </a:r>
          </a:p>
          <a:p>
            <a:pPr algn="ctr"/>
            <a:r>
              <a:rPr lang="en-US" sz="3200" dirty="0"/>
              <a:t>X, Y, Z &gt;= 0  </a:t>
            </a:r>
          </a:p>
        </p:txBody>
      </p:sp>
      <p:sp>
        <p:nvSpPr>
          <p:cNvPr id="11" name="TextBox 10">
            <a:extLst>
              <a:ext uri="{FF2B5EF4-FFF2-40B4-BE49-F238E27FC236}">
                <a16:creationId xmlns:a16="http://schemas.microsoft.com/office/drawing/2014/main" id="{8890E551-03D6-4211-8D73-C6F2360636D6}"/>
              </a:ext>
            </a:extLst>
          </p:cNvPr>
          <p:cNvSpPr txBox="1"/>
          <p:nvPr/>
        </p:nvSpPr>
        <p:spPr>
          <a:xfrm>
            <a:off x="0" y="4736358"/>
            <a:ext cx="9144000" cy="1815882"/>
          </a:xfrm>
          <a:prstGeom prst="rect">
            <a:avLst/>
          </a:prstGeom>
          <a:noFill/>
        </p:spPr>
        <p:txBody>
          <a:bodyPr wrap="square" rtlCol="0">
            <a:spAutoFit/>
          </a:bodyPr>
          <a:lstStyle/>
          <a:p>
            <a:pPr algn="just"/>
            <a:r>
              <a:rPr lang="en-US" sz="2800" dirty="0">
                <a:solidFill>
                  <a:schemeClr val="tx1">
                    <a:lumMod val="95000"/>
                    <a:lumOff val="5000"/>
                  </a:schemeClr>
                </a:solidFill>
              </a:rPr>
              <a:t>Shadow price corresponding to a constraint is essentially how much the objective function would improve (deteriorate) given that one puts in (takes away) one additional unit of resource</a:t>
            </a:r>
          </a:p>
        </p:txBody>
      </p:sp>
    </p:spTree>
    <p:extLst>
      <p:ext uri="{BB962C8B-B14F-4D97-AF65-F5344CB8AC3E}">
        <p14:creationId xmlns:p14="http://schemas.microsoft.com/office/powerpoint/2010/main" val="10057717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685800"/>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D4ED9227-0392-430B-A5D1-6CECF6FBA766}"/>
              </a:ext>
            </a:extLst>
          </p:cNvPr>
          <p:cNvSpPr txBox="1"/>
          <p:nvPr/>
        </p:nvSpPr>
        <p:spPr>
          <a:xfrm>
            <a:off x="381000" y="1524000"/>
            <a:ext cx="8382000" cy="1261884"/>
          </a:xfrm>
          <a:prstGeom prst="rect">
            <a:avLst/>
          </a:prstGeom>
          <a:noFill/>
        </p:spPr>
        <p:txBody>
          <a:bodyPr wrap="square" rtlCol="0">
            <a:spAutoFit/>
          </a:bodyPr>
          <a:lstStyle/>
          <a:p>
            <a:pPr algn="ctr"/>
            <a:r>
              <a:rPr lang="en-US" sz="3800" b="1" dirty="0"/>
              <a:t>Facility Location Decisions and Service Facility Layout   </a:t>
            </a:r>
          </a:p>
        </p:txBody>
      </p:sp>
    </p:spTree>
    <p:extLst>
      <p:ext uri="{BB962C8B-B14F-4D97-AF65-F5344CB8AC3E}">
        <p14:creationId xmlns:p14="http://schemas.microsoft.com/office/powerpoint/2010/main" val="1979367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685800"/>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71A8BC15-FECF-4B20-AC15-75D08052C7AB}"/>
              </a:ext>
            </a:extLst>
          </p:cNvPr>
          <p:cNvSpPr txBox="1"/>
          <p:nvPr/>
        </p:nvSpPr>
        <p:spPr>
          <a:xfrm>
            <a:off x="332232" y="2782669"/>
            <a:ext cx="8686800" cy="646331"/>
          </a:xfrm>
          <a:prstGeom prst="rect">
            <a:avLst/>
          </a:prstGeom>
          <a:noFill/>
        </p:spPr>
        <p:txBody>
          <a:bodyPr wrap="square" rtlCol="0">
            <a:spAutoFit/>
          </a:bodyPr>
          <a:lstStyle/>
          <a:p>
            <a:pPr algn="ctr"/>
            <a:r>
              <a:rPr lang="en-US" sz="3600" dirty="0"/>
              <a:t>Why cities are where they are?</a:t>
            </a:r>
          </a:p>
        </p:txBody>
      </p:sp>
    </p:spTree>
    <p:extLst>
      <p:ext uri="{BB962C8B-B14F-4D97-AF65-F5344CB8AC3E}">
        <p14:creationId xmlns:p14="http://schemas.microsoft.com/office/powerpoint/2010/main" val="1988396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C49AEC4-AFC5-4EC8-95DF-352F8E7E2416}"/>
              </a:ext>
            </a:extLst>
          </p:cNvPr>
          <p:cNvSpPr/>
          <p:nvPr/>
        </p:nvSpPr>
        <p:spPr>
          <a:xfrm>
            <a:off x="0" y="0"/>
            <a:ext cx="9144000" cy="685800"/>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t>Facility location criterions </a:t>
            </a:r>
          </a:p>
        </p:txBody>
      </p:sp>
      <p:sp>
        <p:nvSpPr>
          <p:cNvPr id="3" name="TextBox 2">
            <a:extLst>
              <a:ext uri="{FF2B5EF4-FFF2-40B4-BE49-F238E27FC236}">
                <a16:creationId xmlns:a16="http://schemas.microsoft.com/office/drawing/2014/main" id="{C2DF0E25-62E3-46E9-B55C-EE3C33C64F68}"/>
              </a:ext>
            </a:extLst>
          </p:cNvPr>
          <p:cNvSpPr txBox="1"/>
          <p:nvPr/>
        </p:nvSpPr>
        <p:spPr>
          <a:xfrm>
            <a:off x="0" y="728472"/>
            <a:ext cx="5257800" cy="584775"/>
          </a:xfrm>
          <a:prstGeom prst="rect">
            <a:avLst/>
          </a:prstGeom>
          <a:noFill/>
        </p:spPr>
        <p:txBody>
          <a:bodyPr wrap="square" rtlCol="0">
            <a:spAutoFit/>
          </a:bodyPr>
          <a:lstStyle/>
          <a:p>
            <a:r>
              <a:rPr lang="en-US" sz="3200" dirty="0"/>
              <a:t>Private sector location criteria </a:t>
            </a:r>
          </a:p>
        </p:txBody>
      </p:sp>
      <p:grpSp>
        <p:nvGrpSpPr>
          <p:cNvPr id="13" name="Group 12">
            <a:extLst>
              <a:ext uri="{FF2B5EF4-FFF2-40B4-BE49-F238E27FC236}">
                <a16:creationId xmlns:a16="http://schemas.microsoft.com/office/drawing/2014/main" id="{628225AC-F09C-4661-9C08-48764E8399CC}"/>
              </a:ext>
            </a:extLst>
          </p:cNvPr>
          <p:cNvGrpSpPr/>
          <p:nvPr/>
        </p:nvGrpSpPr>
        <p:grpSpPr>
          <a:xfrm>
            <a:off x="289179" y="1532922"/>
            <a:ext cx="8565642" cy="3204865"/>
            <a:chOff x="216408" y="1524000"/>
            <a:chExt cx="8565642" cy="3204865"/>
          </a:xfrm>
        </p:grpSpPr>
        <p:pic>
          <p:nvPicPr>
            <p:cNvPr id="6" name="Picture 5">
              <a:extLst>
                <a:ext uri="{FF2B5EF4-FFF2-40B4-BE49-F238E27FC236}">
                  <a16:creationId xmlns:a16="http://schemas.microsoft.com/office/drawing/2014/main" id="{9E7AAC4F-C506-4173-936A-195C87ED80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3943" y="1524000"/>
              <a:ext cx="3822192" cy="2551176"/>
            </a:xfrm>
            <a:prstGeom prst="rect">
              <a:avLst/>
            </a:prstGeom>
          </p:spPr>
        </p:pic>
        <p:pic>
          <p:nvPicPr>
            <p:cNvPr id="9" name="Picture 8">
              <a:extLst>
                <a:ext uri="{FF2B5EF4-FFF2-40B4-BE49-F238E27FC236}">
                  <a16:creationId xmlns:a16="http://schemas.microsoft.com/office/drawing/2014/main" id="{35749B8E-D1D1-4372-B02A-ED090FBD48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7800" y="1524000"/>
              <a:ext cx="3524250" cy="2551176"/>
            </a:xfrm>
            <a:prstGeom prst="rect">
              <a:avLst/>
            </a:prstGeom>
          </p:spPr>
        </p:pic>
        <p:sp>
          <p:nvSpPr>
            <p:cNvPr id="10" name="TextBox 9">
              <a:extLst>
                <a:ext uri="{FF2B5EF4-FFF2-40B4-BE49-F238E27FC236}">
                  <a16:creationId xmlns:a16="http://schemas.microsoft.com/office/drawing/2014/main" id="{17327532-1758-431C-9816-BD9A2B687BC3}"/>
                </a:ext>
              </a:extLst>
            </p:cNvPr>
            <p:cNvSpPr txBox="1"/>
            <p:nvPr/>
          </p:nvSpPr>
          <p:spPr>
            <a:xfrm>
              <a:off x="216408" y="4267200"/>
              <a:ext cx="4355592" cy="461665"/>
            </a:xfrm>
            <a:prstGeom prst="rect">
              <a:avLst/>
            </a:prstGeom>
            <a:noFill/>
          </p:spPr>
          <p:txBody>
            <a:bodyPr wrap="square" rtlCol="0">
              <a:spAutoFit/>
            </a:bodyPr>
            <a:lstStyle/>
            <a:p>
              <a:r>
                <a:rPr lang="en-US" sz="2400" dirty="0"/>
                <a:t>Warehouse/distribution center </a:t>
              </a:r>
            </a:p>
          </p:txBody>
        </p:sp>
        <p:sp>
          <p:nvSpPr>
            <p:cNvPr id="11" name="TextBox 10">
              <a:extLst>
                <a:ext uri="{FF2B5EF4-FFF2-40B4-BE49-F238E27FC236}">
                  <a16:creationId xmlns:a16="http://schemas.microsoft.com/office/drawing/2014/main" id="{9BDA1D58-0BB5-40F5-A11F-035DCE0FCB11}"/>
                </a:ext>
              </a:extLst>
            </p:cNvPr>
            <p:cNvSpPr txBox="1"/>
            <p:nvPr/>
          </p:nvSpPr>
          <p:spPr>
            <a:xfrm>
              <a:off x="6324600" y="4267199"/>
              <a:ext cx="2072641" cy="461665"/>
            </a:xfrm>
            <a:prstGeom prst="rect">
              <a:avLst/>
            </a:prstGeom>
            <a:noFill/>
          </p:spPr>
          <p:txBody>
            <a:bodyPr wrap="square" rtlCol="0">
              <a:spAutoFit/>
            </a:bodyPr>
            <a:lstStyle/>
            <a:p>
              <a:r>
                <a:rPr lang="en-US" sz="2400" dirty="0"/>
                <a:t>Retail store </a:t>
              </a:r>
            </a:p>
          </p:txBody>
        </p:sp>
      </p:grpSp>
      <p:sp>
        <p:nvSpPr>
          <p:cNvPr id="12" name="TextBox 11">
            <a:extLst>
              <a:ext uri="{FF2B5EF4-FFF2-40B4-BE49-F238E27FC236}">
                <a16:creationId xmlns:a16="http://schemas.microsoft.com/office/drawing/2014/main" id="{EABF1A74-238B-4F79-A95D-67127F2594B1}"/>
              </a:ext>
            </a:extLst>
          </p:cNvPr>
          <p:cNvSpPr txBox="1"/>
          <p:nvPr/>
        </p:nvSpPr>
        <p:spPr>
          <a:xfrm>
            <a:off x="2686811" y="4920887"/>
            <a:ext cx="4724400" cy="523220"/>
          </a:xfrm>
          <a:prstGeom prst="rect">
            <a:avLst/>
          </a:prstGeom>
          <a:noFill/>
        </p:spPr>
        <p:txBody>
          <a:bodyPr wrap="square" rtlCol="0">
            <a:spAutoFit/>
          </a:bodyPr>
          <a:lstStyle/>
          <a:p>
            <a:pPr marL="285750" indent="-285750">
              <a:buFont typeface="Wingdings" panose="05000000000000000000" pitchFamily="2" charset="2"/>
              <a:buChar char="q"/>
            </a:pPr>
            <a:r>
              <a:rPr lang="en-US" sz="2800" dirty="0"/>
              <a:t>Nature of service delivery?</a:t>
            </a:r>
          </a:p>
        </p:txBody>
      </p:sp>
      <p:grpSp>
        <p:nvGrpSpPr>
          <p:cNvPr id="19" name="Group 18">
            <a:extLst>
              <a:ext uri="{FF2B5EF4-FFF2-40B4-BE49-F238E27FC236}">
                <a16:creationId xmlns:a16="http://schemas.microsoft.com/office/drawing/2014/main" id="{3C6F4455-4F19-4DEE-9C69-F5465AACFD7A}"/>
              </a:ext>
            </a:extLst>
          </p:cNvPr>
          <p:cNvGrpSpPr/>
          <p:nvPr/>
        </p:nvGrpSpPr>
        <p:grpSpPr>
          <a:xfrm>
            <a:off x="289179" y="4884690"/>
            <a:ext cx="8743380" cy="1860617"/>
            <a:chOff x="289179" y="4884690"/>
            <a:chExt cx="8743380" cy="1860617"/>
          </a:xfrm>
        </p:grpSpPr>
        <p:grpSp>
          <p:nvGrpSpPr>
            <p:cNvPr id="16" name="Group 15">
              <a:extLst>
                <a:ext uri="{FF2B5EF4-FFF2-40B4-BE49-F238E27FC236}">
                  <a16:creationId xmlns:a16="http://schemas.microsoft.com/office/drawing/2014/main" id="{3758A836-1B46-4C52-977F-A53BADE236AC}"/>
                </a:ext>
              </a:extLst>
            </p:cNvPr>
            <p:cNvGrpSpPr/>
            <p:nvPr/>
          </p:nvGrpSpPr>
          <p:grpSpPr>
            <a:xfrm>
              <a:off x="1219200" y="4884690"/>
              <a:ext cx="6833237" cy="906510"/>
              <a:chOff x="1219200" y="4884690"/>
              <a:chExt cx="6833237" cy="906510"/>
            </a:xfrm>
          </p:grpSpPr>
          <p:sp>
            <p:nvSpPr>
              <p:cNvPr id="14" name="Arrow: Down 13">
                <a:extLst>
                  <a:ext uri="{FF2B5EF4-FFF2-40B4-BE49-F238E27FC236}">
                    <a16:creationId xmlns:a16="http://schemas.microsoft.com/office/drawing/2014/main" id="{2BD25C34-3A36-414D-869F-8F936AD17441}"/>
                  </a:ext>
                </a:extLst>
              </p:cNvPr>
              <p:cNvSpPr/>
              <p:nvPr/>
            </p:nvSpPr>
            <p:spPr>
              <a:xfrm>
                <a:off x="1219200" y="4920887"/>
                <a:ext cx="513589" cy="8703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Down 14">
                <a:extLst>
                  <a:ext uri="{FF2B5EF4-FFF2-40B4-BE49-F238E27FC236}">
                    <a16:creationId xmlns:a16="http://schemas.microsoft.com/office/drawing/2014/main" id="{F703DE9E-0E73-49BB-AE03-39F55D71FF19}"/>
                  </a:ext>
                </a:extLst>
              </p:cNvPr>
              <p:cNvSpPr/>
              <p:nvPr/>
            </p:nvSpPr>
            <p:spPr>
              <a:xfrm>
                <a:off x="7538848" y="4884690"/>
                <a:ext cx="513589" cy="8703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TextBox 16">
              <a:extLst>
                <a:ext uri="{FF2B5EF4-FFF2-40B4-BE49-F238E27FC236}">
                  <a16:creationId xmlns:a16="http://schemas.microsoft.com/office/drawing/2014/main" id="{EF42A88B-C395-49B3-A7DE-4FEDE6FC8E47}"/>
                </a:ext>
              </a:extLst>
            </p:cNvPr>
            <p:cNvSpPr txBox="1"/>
            <p:nvPr/>
          </p:nvSpPr>
          <p:spPr>
            <a:xfrm>
              <a:off x="289179" y="5791200"/>
              <a:ext cx="2987421" cy="954107"/>
            </a:xfrm>
            <a:prstGeom prst="rect">
              <a:avLst/>
            </a:prstGeom>
            <a:noFill/>
          </p:spPr>
          <p:txBody>
            <a:bodyPr wrap="square" rtlCol="0">
              <a:spAutoFit/>
            </a:bodyPr>
            <a:lstStyle/>
            <a:p>
              <a:pPr algn="ctr"/>
              <a:r>
                <a:rPr lang="en-US" sz="2800" dirty="0"/>
                <a:t>Cost minimization approach </a:t>
              </a:r>
            </a:p>
          </p:txBody>
        </p:sp>
        <p:sp>
          <p:nvSpPr>
            <p:cNvPr id="18" name="TextBox 17">
              <a:extLst>
                <a:ext uri="{FF2B5EF4-FFF2-40B4-BE49-F238E27FC236}">
                  <a16:creationId xmlns:a16="http://schemas.microsoft.com/office/drawing/2014/main" id="{0F7E9229-F63C-450F-A70C-78F5248CE3B2}"/>
                </a:ext>
              </a:extLst>
            </p:cNvPr>
            <p:cNvSpPr txBox="1"/>
            <p:nvPr/>
          </p:nvSpPr>
          <p:spPr>
            <a:xfrm>
              <a:off x="5508309" y="5755003"/>
              <a:ext cx="3524250" cy="954107"/>
            </a:xfrm>
            <a:prstGeom prst="rect">
              <a:avLst/>
            </a:prstGeom>
            <a:noFill/>
          </p:spPr>
          <p:txBody>
            <a:bodyPr wrap="square" rtlCol="0">
              <a:spAutoFit/>
            </a:bodyPr>
            <a:lstStyle/>
            <a:p>
              <a:pPr algn="ctr"/>
              <a:r>
                <a:rPr lang="en-US" sz="2800" dirty="0"/>
                <a:t>Revenue maximization approach </a:t>
              </a:r>
            </a:p>
          </p:txBody>
        </p:sp>
      </p:grpSp>
    </p:spTree>
    <p:extLst>
      <p:ext uri="{BB962C8B-B14F-4D97-AF65-F5344CB8AC3E}">
        <p14:creationId xmlns:p14="http://schemas.microsoft.com/office/powerpoint/2010/main" val="2627832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685800"/>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08CDCF68-E6AC-4ADD-844E-0E99491F3B6A}"/>
              </a:ext>
            </a:extLst>
          </p:cNvPr>
          <p:cNvSpPr txBox="1"/>
          <p:nvPr/>
        </p:nvSpPr>
        <p:spPr>
          <a:xfrm>
            <a:off x="0" y="728472"/>
            <a:ext cx="4114800" cy="584775"/>
          </a:xfrm>
          <a:prstGeom prst="rect">
            <a:avLst/>
          </a:prstGeom>
          <a:noFill/>
        </p:spPr>
        <p:txBody>
          <a:bodyPr wrap="square" rtlCol="0">
            <a:spAutoFit/>
          </a:bodyPr>
          <a:lstStyle/>
          <a:p>
            <a:r>
              <a:rPr lang="en-US" sz="3200" dirty="0"/>
              <a:t>Public sector criteria </a:t>
            </a:r>
          </a:p>
        </p:txBody>
      </p:sp>
      <p:sp>
        <p:nvSpPr>
          <p:cNvPr id="3" name="TextBox 2">
            <a:extLst>
              <a:ext uri="{FF2B5EF4-FFF2-40B4-BE49-F238E27FC236}">
                <a16:creationId xmlns:a16="http://schemas.microsoft.com/office/drawing/2014/main" id="{4F4B464F-6200-48BF-9BCE-1644C19D3FF3}"/>
              </a:ext>
            </a:extLst>
          </p:cNvPr>
          <p:cNvSpPr txBox="1"/>
          <p:nvPr/>
        </p:nvSpPr>
        <p:spPr>
          <a:xfrm>
            <a:off x="0" y="1380303"/>
            <a:ext cx="5715000" cy="523220"/>
          </a:xfrm>
          <a:prstGeom prst="rect">
            <a:avLst/>
          </a:prstGeom>
          <a:noFill/>
        </p:spPr>
        <p:txBody>
          <a:bodyPr wrap="square" rtlCol="0">
            <a:spAutoFit/>
          </a:bodyPr>
          <a:lstStyle/>
          <a:p>
            <a:pPr marL="285750" indent="-285750">
              <a:buFont typeface="Wingdings" panose="05000000000000000000" pitchFamily="2" charset="2"/>
              <a:buChar char="q"/>
            </a:pPr>
            <a:r>
              <a:rPr lang="en-US" sz="2800" dirty="0"/>
              <a:t> Maximization of societal benefits </a:t>
            </a:r>
          </a:p>
        </p:txBody>
      </p:sp>
      <p:pic>
        <p:nvPicPr>
          <p:cNvPr id="6" name="Picture 5">
            <a:extLst>
              <a:ext uri="{FF2B5EF4-FFF2-40B4-BE49-F238E27FC236}">
                <a16:creationId xmlns:a16="http://schemas.microsoft.com/office/drawing/2014/main" id="{F9C9419C-0015-4234-A285-8B06A88807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500" y="1970579"/>
            <a:ext cx="3936423" cy="2624282"/>
          </a:xfrm>
          <a:prstGeom prst="rect">
            <a:avLst/>
          </a:prstGeom>
        </p:spPr>
      </p:pic>
      <p:sp>
        <p:nvSpPr>
          <p:cNvPr id="7" name="TextBox 6">
            <a:extLst>
              <a:ext uri="{FF2B5EF4-FFF2-40B4-BE49-F238E27FC236}">
                <a16:creationId xmlns:a16="http://schemas.microsoft.com/office/drawing/2014/main" id="{A9BF5CD1-9C12-4BCB-9636-659E839DBB5A}"/>
              </a:ext>
            </a:extLst>
          </p:cNvPr>
          <p:cNvSpPr txBox="1"/>
          <p:nvPr/>
        </p:nvSpPr>
        <p:spPr>
          <a:xfrm>
            <a:off x="2820924" y="4723645"/>
            <a:ext cx="4155948" cy="461665"/>
          </a:xfrm>
          <a:prstGeom prst="rect">
            <a:avLst/>
          </a:prstGeom>
          <a:noFill/>
        </p:spPr>
        <p:txBody>
          <a:bodyPr wrap="square" rtlCol="0">
            <a:spAutoFit/>
          </a:bodyPr>
          <a:lstStyle/>
          <a:p>
            <a:r>
              <a:rPr lang="en-US" sz="2400" dirty="0"/>
              <a:t>PHC (public healthcare service)</a:t>
            </a:r>
          </a:p>
        </p:txBody>
      </p:sp>
      <p:sp>
        <p:nvSpPr>
          <p:cNvPr id="9" name="TextBox 8">
            <a:extLst>
              <a:ext uri="{FF2B5EF4-FFF2-40B4-BE49-F238E27FC236}">
                <a16:creationId xmlns:a16="http://schemas.microsoft.com/office/drawing/2014/main" id="{3BA9E601-977E-40A4-B8CC-A562B3065932}"/>
              </a:ext>
            </a:extLst>
          </p:cNvPr>
          <p:cNvSpPr txBox="1"/>
          <p:nvPr/>
        </p:nvSpPr>
        <p:spPr>
          <a:xfrm>
            <a:off x="0" y="5464314"/>
            <a:ext cx="7504176" cy="954107"/>
          </a:xfrm>
          <a:prstGeom prst="rect">
            <a:avLst/>
          </a:prstGeom>
          <a:noFill/>
        </p:spPr>
        <p:txBody>
          <a:bodyPr wrap="square" rtlCol="0">
            <a:spAutoFit/>
          </a:bodyPr>
          <a:lstStyle/>
          <a:p>
            <a:pPr marL="285750" indent="-285750">
              <a:buFont typeface="Wingdings" panose="05000000000000000000" pitchFamily="2" charset="2"/>
              <a:buChar char="q"/>
            </a:pPr>
            <a:r>
              <a:rPr lang="en-US" sz="2800" dirty="0"/>
              <a:t> Average distance travelled by service seekers</a:t>
            </a:r>
          </a:p>
          <a:p>
            <a:pPr marL="285750" indent="-285750">
              <a:buFont typeface="Wingdings" panose="05000000000000000000" pitchFamily="2" charset="2"/>
              <a:buChar char="q"/>
            </a:pPr>
            <a:r>
              <a:rPr lang="en-US" sz="2800" dirty="0"/>
              <a:t> Maximal service distance </a:t>
            </a:r>
          </a:p>
        </p:txBody>
      </p:sp>
    </p:spTree>
    <p:extLst>
      <p:ext uri="{BB962C8B-B14F-4D97-AF65-F5344CB8AC3E}">
        <p14:creationId xmlns:p14="http://schemas.microsoft.com/office/powerpoint/2010/main" val="2508847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685800"/>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t>Some key strategies in Facility Location Decisions </a:t>
            </a:r>
          </a:p>
        </p:txBody>
      </p:sp>
      <p:sp>
        <p:nvSpPr>
          <p:cNvPr id="2" name="TextBox 1">
            <a:extLst>
              <a:ext uri="{FF2B5EF4-FFF2-40B4-BE49-F238E27FC236}">
                <a16:creationId xmlns:a16="http://schemas.microsoft.com/office/drawing/2014/main" id="{1A7B2C0D-CB63-4C16-8015-4919E3195241}"/>
              </a:ext>
            </a:extLst>
          </p:cNvPr>
          <p:cNvSpPr txBox="1"/>
          <p:nvPr/>
        </p:nvSpPr>
        <p:spPr>
          <a:xfrm>
            <a:off x="6096" y="728472"/>
            <a:ext cx="4648200" cy="646331"/>
          </a:xfrm>
          <a:prstGeom prst="rect">
            <a:avLst/>
          </a:prstGeom>
          <a:noFill/>
        </p:spPr>
        <p:txBody>
          <a:bodyPr wrap="square" rtlCol="0">
            <a:spAutoFit/>
          </a:bodyPr>
          <a:lstStyle/>
          <a:p>
            <a:r>
              <a:rPr lang="en-US" sz="3600" dirty="0"/>
              <a:t>Competitive Clustering </a:t>
            </a:r>
          </a:p>
        </p:txBody>
      </p:sp>
      <p:sp>
        <p:nvSpPr>
          <p:cNvPr id="5" name="TextBox 4">
            <a:extLst>
              <a:ext uri="{FF2B5EF4-FFF2-40B4-BE49-F238E27FC236}">
                <a16:creationId xmlns:a16="http://schemas.microsoft.com/office/drawing/2014/main" id="{60C41EFC-698F-4FA3-8A15-E95EF8A6502A}"/>
              </a:ext>
            </a:extLst>
          </p:cNvPr>
          <p:cNvSpPr txBox="1"/>
          <p:nvPr/>
        </p:nvSpPr>
        <p:spPr>
          <a:xfrm>
            <a:off x="-19460" y="5554422"/>
            <a:ext cx="9110472" cy="1384995"/>
          </a:xfrm>
          <a:prstGeom prst="rect">
            <a:avLst/>
          </a:prstGeom>
          <a:noFill/>
        </p:spPr>
        <p:txBody>
          <a:bodyPr wrap="square" rtlCol="0">
            <a:spAutoFit/>
          </a:bodyPr>
          <a:lstStyle/>
          <a:p>
            <a:pPr marL="285750" indent="-285750">
              <a:buFont typeface="Wingdings" panose="05000000000000000000" pitchFamily="2" charset="2"/>
              <a:buChar char="ü"/>
            </a:pPr>
            <a:r>
              <a:rPr lang="en-US" sz="2800" dirty="0"/>
              <a:t>When shopping for items such as automobiles, customer like to </a:t>
            </a:r>
            <a:r>
              <a:rPr lang="en-US" sz="2800" b="1" u="sng" dirty="0"/>
              <a:t>make comparisons </a:t>
            </a:r>
            <a:r>
              <a:rPr lang="en-US" sz="2800" dirty="0"/>
              <a:t>for </a:t>
            </a:r>
            <a:r>
              <a:rPr lang="en-US" sz="2800" b="1" u="sng" dirty="0"/>
              <a:t>convenience</a:t>
            </a:r>
            <a:r>
              <a:rPr lang="en-US" sz="2800" dirty="0"/>
              <a:t> seek out the area where dealers are concentrated </a:t>
            </a:r>
          </a:p>
        </p:txBody>
      </p:sp>
      <p:grpSp>
        <p:nvGrpSpPr>
          <p:cNvPr id="9" name="Group 8">
            <a:extLst>
              <a:ext uri="{FF2B5EF4-FFF2-40B4-BE49-F238E27FC236}">
                <a16:creationId xmlns:a16="http://schemas.microsoft.com/office/drawing/2014/main" id="{B3E5D505-82B7-4F5A-96BC-AE7ECFB942BE}"/>
              </a:ext>
            </a:extLst>
          </p:cNvPr>
          <p:cNvGrpSpPr/>
          <p:nvPr/>
        </p:nvGrpSpPr>
        <p:grpSpPr>
          <a:xfrm>
            <a:off x="33528" y="1417475"/>
            <a:ext cx="9004496" cy="4238626"/>
            <a:chOff x="33528" y="1417475"/>
            <a:chExt cx="9004496" cy="4238626"/>
          </a:xfrm>
        </p:grpSpPr>
        <p:pic>
          <p:nvPicPr>
            <p:cNvPr id="3" name="Picture 2">
              <a:extLst>
                <a:ext uri="{FF2B5EF4-FFF2-40B4-BE49-F238E27FC236}">
                  <a16:creationId xmlns:a16="http://schemas.microsoft.com/office/drawing/2014/main" id="{9E6883DE-B285-4CE7-A5F8-F949470A186F}"/>
                </a:ext>
              </a:extLst>
            </p:cNvPr>
            <p:cNvPicPr>
              <a:picLocks noChangeAspect="1"/>
            </p:cNvPicPr>
            <p:nvPr/>
          </p:nvPicPr>
          <p:blipFill>
            <a:blip r:embed="rId3"/>
            <a:stretch>
              <a:fillRect/>
            </a:stretch>
          </p:blipFill>
          <p:spPr>
            <a:xfrm>
              <a:off x="33528" y="1417475"/>
              <a:ext cx="9004496" cy="4238626"/>
            </a:xfrm>
            <a:prstGeom prst="rect">
              <a:avLst/>
            </a:prstGeom>
          </p:spPr>
        </p:pic>
        <p:sp>
          <p:nvSpPr>
            <p:cNvPr id="4" name="Rectangle 3">
              <a:extLst>
                <a:ext uri="{FF2B5EF4-FFF2-40B4-BE49-F238E27FC236}">
                  <a16:creationId xmlns:a16="http://schemas.microsoft.com/office/drawing/2014/main" id="{5D815BFC-63A2-47A7-9971-7CB3B126C048}"/>
                </a:ext>
              </a:extLst>
            </p:cNvPr>
            <p:cNvSpPr/>
            <p:nvPr/>
          </p:nvSpPr>
          <p:spPr>
            <a:xfrm>
              <a:off x="33528" y="1676400"/>
              <a:ext cx="2633472" cy="2286000"/>
            </a:xfrm>
            <a:prstGeom prst="rect">
              <a:avLst/>
            </a:prstGeom>
            <a:noFill/>
            <a:ln w="381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E62DDB6-FAAC-4BCC-B1D3-896F4916D0B5}"/>
                </a:ext>
              </a:extLst>
            </p:cNvPr>
            <p:cNvSpPr/>
            <p:nvPr/>
          </p:nvSpPr>
          <p:spPr>
            <a:xfrm>
              <a:off x="5638800" y="3938016"/>
              <a:ext cx="2100072" cy="1548384"/>
            </a:xfrm>
            <a:prstGeom prst="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F733D33-9FB3-4083-A570-78992598A044}"/>
                </a:ext>
              </a:extLst>
            </p:cNvPr>
            <p:cNvSpPr/>
            <p:nvPr/>
          </p:nvSpPr>
          <p:spPr>
            <a:xfrm>
              <a:off x="6477000" y="1676400"/>
              <a:ext cx="2561024" cy="1828800"/>
            </a:xfrm>
            <a:prstGeom prst="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185704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685800"/>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F6665C55-7C5E-4CF0-83A2-38E5C6CDB88F}"/>
              </a:ext>
            </a:extLst>
          </p:cNvPr>
          <p:cNvPicPr>
            <a:picLocks noChangeAspect="1"/>
          </p:cNvPicPr>
          <p:nvPr/>
        </p:nvPicPr>
        <p:blipFill>
          <a:blip r:embed="rId3"/>
          <a:stretch>
            <a:fillRect/>
          </a:stretch>
        </p:blipFill>
        <p:spPr>
          <a:xfrm>
            <a:off x="6097" y="771145"/>
            <a:ext cx="7994904" cy="4565472"/>
          </a:xfrm>
          <a:prstGeom prst="rect">
            <a:avLst/>
          </a:prstGeom>
        </p:spPr>
      </p:pic>
      <p:sp>
        <p:nvSpPr>
          <p:cNvPr id="4" name="TextBox 3">
            <a:extLst>
              <a:ext uri="{FF2B5EF4-FFF2-40B4-BE49-F238E27FC236}">
                <a16:creationId xmlns:a16="http://schemas.microsoft.com/office/drawing/2014/main" id="{744E5D8F-204D-4DD9-AE54-C0741B7A98E2}"/>
              </a:ext>
            </a:extLst>
          </p:cNvPr>
          <p:cNvSpPr txBox="1"/>
          <p:nvPr/>
        </p:nvSpPr>
        <p:spPr>
          <a:xfrm>
            <a:off x="0" y="4633607"/>
            <a:ext cx="4648200" cy="646331"/>
          </a:xfrm>
          <a:prstGeom prst="rect">
            <a:avLst/>
          </a:prstGeom>
          <a:noFill/>
        </p:spPr>
        <p:txBody>
          <a:bodyPr wrap="square" rtlCol="0">
            <a:spAutoFit/>
          </a:bodyPr>
          <a:lstStyle/>
          <a:p>
            <a:r>
              <a:rPr lang="en-US" sz="3600" dirty="0"/>
              <a:t>Saturation marketing </a:t>
            </a:r>
          </a:p>
        </p:txBody>
      </p:sp>
      <p:sp>
        <p:nvSpPr>
          <p:cNvPr id="5" name="TextBox 4">
            <a:extLst>
              <a:ext uri="{FF2B5EF4-FFF2-40B4-BE49-F238E27FC236}">
                <a16:creationId xmlns:a16="http://schemas.microsoft.com/office/drawing/2014/main" id="{CE039656-CDAB-4A03-958C-90B18300C050}"/>
              </a:ext>
            </a:extLst>
          </p:cNvPr>
          <p:cNvSpPr txBox="1"/>
          <p:nvPr/>
        </p:nvSpPr>
        <p:spPr>
          <a:xfrm>
            <a:off x="0" y="5267746"/>
            <a:ext cx="9110472" cy="1569660"/>
          </a:xfrm>
          <a:prstGeom prst="rect">
            <a:avLst/>
          </a:prstGeom>
          <a:noFill/>
        </p:spPr>
        <p:txBody>
          <a:bodyPr wrap="square" rtlCol="0">
            <a:spAutoFit/>
          </a:bodyPr>
          <a:lstStyle/>
          <a:p>
            <a:pPr marL="285750" indent="-285750">
              <a:buFont typeface="Wingdings" panose="05000000000000000000" pitchFamily="2" charset="2"/>
              <a:buChar char="ü"/>
            </a:pPr>
            <a:r>
              <a:rPr lang="en-US" sz="2400" dirty="0"/>
              <a:t>Idea is to group outlets of the same firm tightly in urban and high-traffic area such that advantages arising out </a:t>
            </a:r>
            <a:r>
              <a:rPr lang="en-US" sz="2400" b="1" u="sng" dirty="0"/>
              <a:t>of reduced advertisement, easier supervision, and customer awareness </a:t>
            </a:r>
            <a:r>
              <a:rPr lang="en-US" sz="2400" dirty="0"/>
              <a:t>can overwhelm the competition </a:t>
            </a:r>
          </a:p>
        </p:txBody>
      </p:sp>
    </p:spTree>
    <p:extLst>
      <p:ext uri="{BB962C8B-B14F-4D97-AF65-F5344CB8AC3E}">
        <p14:creationId xmlns:p14="http://schemas.microsoft.com/office/powerpoint/2010/main" val="1361250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685800"/>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139BCC3F-A307-432C-8F24-193EC34FDCF8}"/>
              </a:ext>
            </a:extLst>
          </p:cNvPr>
          <p:cNvSpPr txBox="1"/>
          <p:nvPr/>
        </p:nvSpPr>
        <p:spPr>
          <a:xfrm>
            <a:off x="0" y="50512"/>
            <a:ext cx="8382000" cy="584775"/>
          </a:xfrm>
          <a:prstGeom prst="rect">
            <a:avLst/>
          </a:prstGeom>
          <a:noFill/>
        </p:spPr>
        <p:txBody>
          <a:bodyPr wrap="square" rtlCol="0">
            <a:spAutoFit/>
          </a:bodyPr>
          <a:lstStyle/>
          <a:p>
            <a:r>
              <a:rPr lang="en-US" sz="3200" dirty="0">
                <a:solidFill>
                  <a:schemeClr val="bg1">
                    <a:lumMod val="95000"/>
                  </a:schemeClr>
                </a:solidFill>
              </a:rPr>
              <a:t>Key variables for service facility location decisions </a:t>
            </a:r>
          </a:p>
        </p:txBody>
      </p:sp>
      <p:sp>
        <p:nvSpPr>
          <p:cNvPr id="6" name="TextBox 5">
            <a:extLst>
              <a:ext uri="{FF2B5EF4-FFF2-40B4-BE49-F238E27FC236}">
                <a16:creationId xmlns:a16="http://schemas.microsoft.com/office/drawing/2014/main" id="{A045387B-DF68-4400-ADA5-47E7D37AA527}"/>
              </a:ext>
            </a:extLst>
          </p:cNvPr>
          <p:cNvSpPr txBox="1"/>
          <p:nvPr/>
        </p:nvSpPr>
        <p:spPr>
          <a:xfrm>
            <a:off x="3429000" y="632842"/>
            <a:ext cx="2667000" cy="584775"/>
          </a:xfrm>
          <a:prstGeom prst="rect">
            <a:avLst/>
          </a:prstGeom>
          <a:noFill/>
        </p:spPr>
        <p:txBody>
          <a:bodyPr wrap="square" rtlCol="0">
            <a:spAutoFit/>
          </a:bodyPr>
          <a:lstStyle/>
          <a:p>
            <a:r>
              <a:rPr lang="en-US" sz="3200" dirty="0"/>
              <a:t>Hotel location </a:t>
            </a:r>
          </a:p>
        </p:txBody>
      </p:sp>
      <p:grpSp>
        <p:nvGrpSpPr>
          <p:cNvPr id="13" name="Group 12">
            <a:extLst>
              <a:ext uri="{FF2B5EF4-FFF2-40B4-BE49-F238E27FC236}">
                <a16:creationId xmlns:a16="http://schemas.microsoft.com/office/drawing/2014/main" id="{023A13D7-DB43-47E4-95C1-A22557C115E3}"/>
              </a:ext>
            </a:extLst>
          </p:cNvPr>
          <p:cNvGrpSpPr/>
          <p:nvPr/>
        </p:nvGrpSpPr>
        <p:grpSpPr>
          <a:xfrm>
            <a:off x="-30480" y="1268130"/>
            <a:ext cx="9192768" cy="5029200"/>
            <a:chOff x="-15240" y="1828800"/>
            <a:chExt cx="9192768" cy="5029200"/>
          </a:xfrm>
        </p:grpSpPr>
        <p:sp>
          <p:nvSpPr>
            <p:cNvPr id="7" name="TextBox 6">
              <a:extLst>
                <a:ext uri="{FF2B5EF4-FFF2-40B4-BE49-F238E27FC236}">
                  <a16:creationId xmlns:a16="http://schemas.microsoft.com/office/drawing/2014/main" id="{79E983BB-9310-4D50-B9BD-0BCA5773F9BE}"/>
                </a:ext>
              </a:extLst>
            </p:cNvPr>
            <p:cNvSpPr txBox="1"/>
            <p:nvPr/>
          </p:nvSpPr>
          <p:spPr>
            <a:xfrm>
              <a:off x="0" y="1828800"/>
              <a:ext cx="9144000" cy="830997"/>
            </a:xfrm>
            <a:prstGeom prst="rect">
              <a:avLst/>
            </a:prstGeom>
            <a:noFill/>
          </p:spPr>
          <p:txBody>
            <a:bodyPr wrap="square" rtlCol="0">
              <a:spAutoFit/>
            </a:bodyPr>
            <a:lstStyle/>
            <a:p>
              <a:r>
                <a:rPr lang="en-US" sz="2400" b="1" u="sng" dirty="0"/>
                <a:t>Competitive factors</a:t>
              </a:r>
              <a:r>
                <a:rPr lang="en-US" sz="2400" dirty="0"/>
                <a:t>:  a) Price per night; b) Room types; c) Hotels within vicinity  </a:t>
              </a:r>
            </a:p>
          </p:txBody>
        </p:sp>
        <p:sp>
          <p:nvSpPr>
            <p:cNvPr id="9" name="TextBox 8">
              <a:extLst>
                <a:ext uri="{FF2B5EF4-FFF2-40B4-BE49-F238E27FC236}">
                  <a16:creationId xmlns:a16="http://schemas.microsoft.com/office/drawing/2014/main" id="{FCE74DC4-FE70-4CE5-8A09-43C74BC10E0B}"/>
                </a:ext>
              </a:extLst>
            </p:cNvPr>
            <p:cNvSpPr txBox="1"/>
            <p:nvPr/>
          </p:nvSpPr>
          <p:spPr>
            <a:xfrm>
              <a:off x="0" y="2752011"/>
              <a:ext cx="9144000" cy="1200329"/>
            </a:xfrm>
            <a:prstGeom prst="rect">
              <a:avLst/>
            </a:prstGeom>
            <a:noFill/>
          </p:spPr>
          <p:txBody>
            <a:bodyPr wrap="square" rtlCol="0">
              <a:spAutoFit/>
            </a:bodyPr>
            <a:lstStyle/>
            <a:p>
              <a:r>
                <a:rPr lang="en-US" sz="2400" b="1" u="sng" dirty="0"/>
                <a:t>Demand generators </a:t>
              </a:r>
              <a:r>
                <a:rPr lang="en-US" sz="2400" dirty="0"/>
                <a:t>:  a) Office spaces near by; b) Vicinity of airports/railways station; c) Annual tourists; d) Shopping mall square footage; e) Retail activity near; f) Traffic count; g)</a:t>
              </a:r>
            </a:p>
          </p:txBody>
        </p:sp>
        <p:sp>
          <p:nvSpPr>
            <p:cNvPr id="10" name="TextBox 9">
              <a:extLst>
                <a:ext uri="{FF2B5EF4-FFF2-40B4-BE49-F238E27FC236}">
                  <a16:creationId xmlns:a16="http://schemas.microsoft.com/office/drawing/2014/main" id="{E17D1C50-E18F-4ED3-9E39-4056E89A560A}"/>
                </a:ext>
              </a:extLst>
            </p:cNvPr>
            <p:cNvSpPr txBox="1"/>
            <p:nvPr/>
          </p:nvSpPr>
          <p:spPr>
            <a:xfrm>
              <a:off x="-15240" y="4073094"/>
              <a:ext cx="9144000" cy="830997"/>
            </a:xfrm>
            <a:prstGeom prst="rect">
              <a:avLst/>
            </a:prstGeom>
            <a:noFill/>
          </p:spPr>
          <p:txBody>
            <a:bodyPr wrap="square" rtlCol="0">
              <a:spAutoFit/>
            </a:bodyPr>
            <a:lstStyle/>
            <a:p>
              <a:r>
                <a:rPr lang="en-US" sz="2400" b="1" u="sng" dirty="0"/>
                <a:t>Area demographics </a:t>
              </a:r>
              <a:r>
                <a:rPr lang="en-US" sz="2400" dirty="0"/>
                <a:t>:  a) Average family incomes; d) Residential population</a:t>
              </a:r>
            </a:p>
          </p:txBody>
        </p:sp>
        <p:sp>
          <p:nvSpPr>
            <p:cNvPr id="11" name="TextBox 10">
              <a:extLst>
                <a:ext uri="{FF2B5EF4-FFF2-40B4-BE49-F238E27FC236}">
                  <a16:creationId xmlns:a16="http://schemas.microsoft.com/office/drawing/2014/main" id="{A269D46F-67BF-4328-ABC7-AB2C8F559F8C}"/>
                </a:ext>
              </a:extLst>
            </p:cNvPr>
            <p:cNvSpPr txBox="1"/>
            <p:nvPr/>
          </p:nvSpPr>
          <p:spPr>
            <a:xfrm>
              <a:off x="33528" y="5024845"/>
              <a:ext cx="9144000" cy="830997"/>
            </a:xfrm>
            <a:prstGeom prst="rect">
              <a:avLst/>
            </a:prstGeom>
            <a:noFill/>
          </p:spPr>
          <p:txBody>
            <a:bodyPr wrap="square" rtlCol="0">
              <a:spAutoFit/>
            </a:bodyPr>
            <a:lstStyle/>
            <a:p>
              <a:r>
                <a:rPr lang="en-US" sz="2400" b="1" u="sng" dirty="0"/>
                <a:t>Market awareness</a:t>
              </a:r>
              <a:r>
                <a:rPr lang="en-US" sz="2400" dirty="0"/>
                <a:t>:  a) Urban population per hotel; b) Years/months since hotel is operating</a:t>
              </a:r>
            </a:p>
          </p:txBody>
        </p:sp>
        <p:sp>
          <p:nvSpPr>
            <p:cNvPr id="12" name="TextBox 11">
              <a:extLst>
                <a:ext uri="{FF2B5EF4-FFF2-40B4-BE49-F238E27FC236}">
                  <a16:creationId xmlns:a16="http://schemas.microsoft.com/office/drawing/2014/main" id="{61818CA4-1ABD-4342-A3AB-D82893B9EB7B}"/>
                </a:ext>
              </a:extLst>
            </p:cNvPr>
            <p:cNvSpPr txBox="1"/>
            <p:nvPr/>
          </p:nvSpPr>
          <p:spPr>
            <a:xfrm>
              <a:off x="0" y="6027003"/>
              <a:ext cx="9144000" cy="830997"/>
            </a:xfrm>
            <a:prstGeom prst="rect">
              <a:avLst/>
            </a:prstGeom>
            <a:noFill/>
          </p:spPr>
          <p:txBody>
            <a:bodyPr wrap="square" rtlCol="0">
              <a:spAutoFit/>
            </a:bodyPr>
            <a:lstStyle/>
            <a:p>
              <a:r>
                <a:rPr lang="en-US" sz="2400" b="1" u="sng" dirty="0"/>
                <a:t>Physical attributes</a:t>
              </a:r>
              <a:r>
                <a:rPr lang="en-US" sz="2400" dirty="0"/>
                <a:t>:  a) Accessibility; b) Sign visibility; c) Nearness to ,major highway/roads </a:t>
              </a:r>
            </a:p>
          </p:txBody>
        </p:sp>
      </p:grpSp>
    </p:spTree>
    <p:extLst>
      <p:ext uri="{BB962C8B-B14F-4D97-AF65-F5344CB8AC3E}">
        <p14:creationId xmlns:p14="http://schemas.microsoft.com/office/powerpoint/2010/main" val="3915822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685800"/>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B81AFEC7-E62D-4AE8-9906-4008C2C86005}"/>
              </a:ext>
            </a:extLst>
          </p:cNvPr>
          <p:cNvSpPr txBox="1"/>
          <p:nvPr/>
        </p:nvSpPr>
        <p:spPr>
          <a:xfrm>
            <a:off x="332232" y="2782669"/>
            <a:ext cx="8686800" cy="1200329"/>
          </a:xfrm>
          <a:prstGeom prst="rect">
            <a:avLst/>
          </a:prstGeom>
          <a:noFill/>
        </p:spPr>
        <p:txBody>
          <a:bodyPr wrap="square" rtlCol="0">
            <a:spAutoFit/>
          </a:bodyPr>
          <a:lstStyle/>
          <a:p>
            <a:pPr algn="ctr"/>
            <a:r>
              <a:rPr lang="en-US" sz="3600" dirty="0"/>
              <a:t>Locational decisions in overnight shipping</a:t>
            </a:r>
          </a:p>
          <a:p>
            <a:pPr algn="ctr"/>
            <a:r>
              <a:rPr lang="en-US" sz="3600" dirty="0"/>
              <a:t>(How overnight shipping works)  </a:t>
            </a:r>
          </a:p>
        </p:txBody>
      </p:sp>
    </p:spTree>
    <p:extLst>
      <p:ext uri="{BB962C8B-B14F-4D97-AF65-F5344CB8AC3E}">
        <p14:creationId xmlns:p14="http://schemas.microsoft.com/office/powerpoint/2010/main" val="1897221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685800"/>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t>Service facility along a line </a:t>
            </a:r>
          </a:p>
        </p:txBody>
      </p:sp>
      <p:pic>
        <p:nvPicPr>
          <p:cNvPr id="3" name="Picture 2">
            <a:extLst>
              <a:ext uri="{FF2B5EF4-FFF2-40B4-BE49-F238E27FC236}">
                <a16:creationId xmlns:a16="http://schemas.microsoft.com/office/drawing/2014/main" id="{F7F6ED83-2F2A-4B1D-85EC-43EE55355B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494" y="810291"/>
            <a:ext cx="4263009" cy="2852664"/>
          </a:xfrm>
          <a:prstGeom prst="rect">
            <a:avLst/>
          </a:prstGeom>
        </p:spPr>
      </p:pic>
      <p:sp>
        <p:nvSpPr>
          <p:cNvPr id="4" name="TextBox 3">
            <a:extLst>
              <a:ext uri="{FF2B5EF4-FFF2-40B4-BE49-F238E27FC236}">
                <a16:creationId xmlns:a16="http://schemas.microsoft.com/office/drawing/2014/main" id="{310FACC0-3D93-4849-ACD0-DCBA8CD38C2E}"/>
              </a:ext>
            </a:extLst>
          </p:cNvPr>
          <p:cNvSpPr txBox="1"/>
          <p:nvPr/>
        </p:nvSpPr>
        <p:spPr>
          <a:xfrm>
            <a:off x="460248" y="3149235"/>
            <a:ext cx="4114800" cy="523220"/>
          </a:xfrm>
          <a:prstGeom prst="rect">
            <a:avLst/>
          </a:prstGeom>
          <a:noFill/>
        </p:spPr>
        <p:txBody>
          <a:bodyPr wrap="square" rtlCol="0">
            <a:spAutoFit/>
          </a:bodyPr>
          <a:lstStyle/>
          <a:p>
            <a:r>
              <a:rPr lang="en-US" sz="2800" b="1" dirty="0">
                <a:highlight>
                  <a:srgbClr val="FFFF00"/>
                </a:highlight>
              </a:rPr>
              <a:t>Waikiki beach @Hawaii</a:t>
            </a:r>
          </a:p>
        </p:txBody>
      </p:sp>
      <p:graphicFrame>
        <p:nvGraphicFramePr>
          <p:cNvPr id="5" name="Table 4">
            <a:extLst>
              <a:ext uri="{FF2B5EF4-FFF2-40B4-BE49-F238E27FC236}">
                <a16:creationId xmlns:a16="http://schemas.microsoft.com/office/drawing/2014/main" id="{813A9724-EA6F-440E-BF84-0358316AF8B3}"/>
              </a:ext>
            </a:extLst>
          </p:cNvPr>
          <p:cNvGraphicFramePr>
            <a:graphicFrameLocks noGrp="1"/>
          </p:cNvGraphicFramePr>
          <p:nvPr/>
        </p:nvGraphicFramePr>
        <p:xfrm>
          <a:off x="4700397" y="788751"/>
          <a:ext cx="4407027" cy="5997390"/>
        </p:xfrm>
        <a:graphic>
          <a:graphicData uri="http://schemas.openxmlformats.org/drawingml/2006/table">
            <a:tbl>
              <a:tblPr>
                <a:tableStyleId>{5940675A-B579-460E-94D1-54222C63F5DA}</a:tableStyleId>
              </a:tblPr>
              <a:tblGrid>
                <a:gridCol w="2386203">
                  <a:extLst>
                    <a:ext uri="{9D8B030D-6E8A-4147-A177-3AD203B41FA5}">
                      <a16:colId xmlns:a16="http://schemas.microsoft.com/office/drawing/2014/main" val="4187645322"/>
                    </a:ext>
                  </a:extLst>
                </a:gridCol>
                <a:gridCol w="2020824">
                  <a:extLst>
                    <a:ext uri="{9D8B030D-6E8A-4147-A177-3AD203B41FA5}">
                      <a16:colId xmlns:a16="http://schemas.microsoft.com/office/drawing/2014/main" val="3218412079"/>
                    </a:ext>
                  </a:extLst>
                </a:gridCol>
              </a:tblGrid>
              <a:tr h="2393263">
                <a:tc>
                  <a:txBody>
                    <a:bodyPr/>
                    <a:lstStyle/>
                    <a:p>
                      <a:pPr algn="l" fontAlgn="b"/>
                      <a:r>
                        <a:rPr lang="en-US" sz="2600" u="none" strike="noStrike" dirty="0">
                          <a:effectLst/>
                        </a:rPr>
                        <a:t>No. of Bathers on beach on a given day on a given site  </a:t>
                      </a:r>
                      <a:endParaRPr lang="en-US" sz="26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2600" u="none" strike="noStrike" dirty="0">
                          <a:effectLst/>
                        </a:rPr>
                        <a:t>Distance from marked off point (meters)</a:t>
                      </a:r>
                      <a:endParaRPr lang="en-US" sz="26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464568954"/>
                  </a:ext>
                </a:extLst>
              </a:tr>
              <a:tr h="553289">
                <a:tc>
                  <a:txBody>
                    <a:bodyPr/>
                    <a:lstStyle/>
                    <a:p>
                      <a:pPr marL="514350" indent="-514350" algn="r" fontAlgn="b">
                        <a:buAutoNum type="arabicParenBoth"/>
                      </a:pPr>
                      <a:r>
                        <a:rPr lang="en-US" sz="2800" b="0" u="none" strike="noStrike" dirty="0">
                          <a:effectLst/>
                        </a:rPr>
                        <a:t>35</a:t>
                      </a:r>
                      <a:endParaRPr lang="en-US" sz="28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2800" u="none" strike="noStrike" dirty="0">
                          <a:effectLst/>
                        </a:rPr>
                        <a:t>120</a:t>
                      </a:r>
                      <a:endParaRPr lang="en-US" sz="28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534892636"/>
                  </a:ext>
                </a:extLst>
              </a:tr>
              <a:tr h="435834">
                <a:tc>
                  <a:txBody>
                    <a:bodyPr/>
                    <a:lstStyle/>
                    <a:p>
                      <a:pPr algn="r" fontAlgn="b"/>
                      <a:r>
                        <a:rPr lang="en-US" sz="2800" b="1" u="none" strike="noStrike" dirty="0">
                          <a:effectLst/>
                        </a:rPr>
                        <a:t>(2)</a:t>
                      </a:r>
                      <a:r>
                        <a:rPr lang="en-US" sz="2800" b="0" u="none" strike="noStrike" dirty="0">
                          <a:effectLst/>
                        </a:rPr>
                        <a:t> 35</a:t>
                      </a:r>
                      <a:endParaRPr lang="en-US" sz="28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2800" u="none" strike="noStrike">
                          <a:effectLst/>
                        </a:rPr>
                        <a:t>250</a:t>
                      </a:r>
                      <a:endParaRPr lang="en-US" sz="28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895917827"/>
                  </a:ext>
                </a:extLst>
              </a:tr>
              <a:tr h="435834">
                <a:tc>
                  <a:txBody>
                    <a:bodyPr/>
                    <a:lstStyle/>
                    <a:p>
                      <a:pPr algn="r" fontAlgn="b"/>
                      <a:r>
                        <a:rPr lang="en-US" sz="2800" b="1" u="none" strike="noStrike" dirty="0">
                          <a:effectLst/>
                        </a:rPr>
                        <a:t>(3)</a:t>
                      </a:r>
                      <a:r>
                        <a:rPr lang="en-US" sz="2800" b="0" u="none" strike="noStrike" dirty="0">
                          <a:effectLst/>
                        </a:rPr>
                        <a:t> 20</a:t>
                      </a:r>
                      <a:endParaRPr lang="en-US" sz="28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2800" u="none" strike="noStrike">
                          <a:effectLst/>
                        </a:rPr>
                        <a:t>365</a:t>
                      </a:r>
                      <a:endParaRPr lang="en-US" sz="28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895141821"/>
                  </a:ext>
                </a:extLst>
              </a:tr>
              <a:tr h="435834">
                <a:tc>
                  <a:txBody>
                    <a:bodyPr/>
                    <a:lstStyle/>
                    <a:p>
                      <a:pPr algn="r" fontAlgn="b"/>
                      <a:r>
                        <a:rPr lang="en-US" sz="2800" b="1" u="none" strike="noStrike" dirty="0">
                          <a:effectLst/>
                        </a:rPr>
                        <a:t>(4) </a:t>
                      </a:r>
                      <a:r>
                        <a:rPr lang="en-US" sz="2800" b="0" u="none" strike="noStrike" dirty="0">
                          <a:effectLst/>
                        </a:rPr>
                        <a:t>15</a:t>
                      </a:r>
                      <a:endParaRPr lang="en-US" sz="28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2800" u="none" strike="noStrike" dirty="0">
                          <a:effectLst/>
                        </a:rPr>
                        <a:t>470</a:t>
                      </a:r>
                      <a:endParaRPr lang="en-US" sz="28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336438363"/>
                  </a:ext>
                </a:extLst>
              </a:tr>
              <a:tr h="435834">
                <a:tc>
                  <a:txBody>
                    <a:bodyPr/>
                    <a:lstStyle/>
                    <a:p>
                      <a:pPr algn="r" fontAlgn="b"/>
                      <a:r>
                        <a:rPr lang="en-US" sz="2800" b="1" u="none" strike="noStrike" dirty="0">
                          <a:effectLst/>
                        </a:rPr>
                        <a:t>(5) </a:t>
                      </a:r>
                      <a:r>
                        <a:rPr lang="en-US" sz="2800" b="0" u="none" strike="noStrike" dirty="0">
                          <a:effectLst/>
                        </a:rPr>
                        <a:t>10</a:t>
                      </a:r>
                      <a:endParaRPr lang="en-US" sz="28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2800" u="none" strike="noStrike">
                          <a:effectLst/>
                        </a:rPr>
                        <a:t>595</a:t>
                      </a:r>
                      <a:endParaRPr lang="en-US" sz="28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505644398"/>
                  </a:ext>
                </a:extLst>
              </a:tr>
              <a:tr h="435834">
                <a:tc>
                  <a:txBody>
                    <a:bodyPr/>
                    <a:lstStyle/>
                    <a:p>
                      <a:pPr algn="r" fontAlgn="b"/>
                      <a:r>
                        <a:rPr lang="en-US" sz="2800" b="1" u="none" strike="noStrike" dirty="0">
                          <a:effectLst/>
                        </a:rPr>
                        <a:t>(6) </a:t>
                      </a:r>
                      <a:r>
                        <a:rPr lang="en-US" sz="2800" b="0" u="none" strike="noStrike" dirty="0">
                          <a:effectLst/>
                        </a:rPr>
                        <a:t>50</a:t>
                      </a:r>
                      <a:endParaRPr lang="en-US" sz="28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2800" u="none" strike="noStrike" dirty="0">
                          <a:effectLst/>
                        </a:rPr>
                        <a:t>725</a:t>
                      </a:r>
                      <a:endParaRPr lang="en-US" sz="28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987953181"/>
                  </a:ext>
                </a:extLst>
              </a:tr>
              <a:tr h="435834">
                <a:tc>
                  <a:txBody>
                    <a:bodyPr/>
                    <a:lstStyle/>
                    <a:p>
                      <a:pPr algn="r" fontAlgn="b"/>
                      <a:r>
                        <a:rPr lang="en-US" sz="2800" b="1" u="none" strike="noStrike" dirty="0">
                          <a:effectLst/>
                        </a:rPr>
                        <a:t>(7) </a:t>
                      </a:r>
                      <a:r>
                        <a:rPr lang="en-US" sz="2800" b="0" u="none" strike="noStrike" dirty="0">
                          <a:effectLst/>
                        </a:rPr>
                        <a:t>35</a:t>
                      </a:r>
                      <a:endParaRPr lang="en-US" sz="28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2800" u="none" strike="noStrike" dirty="0">
                          <a:effectLst/>
                        </a:rPr>
                        <a:t>850</a:t>
                      </a:r>
                      <a:endParaRPr lang="en-US" sz="28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916463355"/>
                  </a:ext>
                </a:extLst>
              </a:tr>
              <a:tr h="435834">
                <a:tc>
                  <a:txBody>
                    <a:bodyPr/>
                    <a:lstStyle/>
                    <a:p>
                      <a:pPr algn="r" fontAlgn="b"/>
                      <a:r>
                        <a:rPr lang="en-US" sz="2800" b="1" u="none" strike="noStrike" dirty="0">
                          <a:effectLst/>
                        </a:rPr>
                        <a:t>(8) </a:t>
                      </a:r>
                      <a:r>
                        <a:rPr lang="en-US" sz="2800" b="0" u="none" strike="noStrike" dirty="0">
                          <a:effectLst/>
                        </a:rPr>
                        <a:t>15</a:t>
                      </a:r>
                      <a:endParaRPr lang="en-US" sz="28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2800" u="none" strike="noStrike" dirty="0">
                          <a:effectLst/>
                        </a:rPr>
                        <a:t>1000</a:t>
                      </a:r>
                      <a:endParaRPr lang="en-US" sz="28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481289736"/>
                  </a:ext>
                </a:extLst>
              </a:tr>
            </a:tbl>
          </a:graphicData>
        </a:graphic>
      </p:graphicFrame>
      <p:pic>
        <p:nvPicPr>
          <p:cNvPr id="7" name="Picture 6">
            <a:extLst>
              <a:ext uri="{FF2B5EF4-FFF2-40B4-BE49-F238E27FC236}">
                <a16:creationId xmlns:a16="http://schemas.microsoft.com/office/drawing/2014/main" id="{A83A56CF-78AD-4B2F-A211-994C538F78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494" y="4028995"/>
            <a:ext cx="3982212" cy="2652153"/>
          </a:xfrm>
          <a:prstGeom prst="rect">
            <a:avLst/>
          </a:prstGeom>
        </p:spPr>
      </p:pic>
      <p:sp>
        <p:nvSpPr>
          <p:cNvPr id="9" name="TextBox 8">
            <a:extLst>
              <a:ext uri="{FF2B5EF4-FFF2-40B4-BE49-F238E27FC236}">
                <a16:creationId xmlns:a16="http://schemas.microsoft.com/office/drawing/2014/main" id="{039C1D6E-37FC-4C5E-B7D8-A98613EDDA4A}"/>
              </a:ext>
            </a:extLst>
          </p:cNvPr>
          <p:cNvSpPr txBox="1"/>
          <p:nvPr/>
        </p:nvSpPr>
        <p:spPr>
          <a:xfrm>
            <a:off x="271272" y="6176927"/>
            <a:ext cx="3819906" cy="523220"/>
          </a:xfrm>
          <a:prstGeom prst="rect">
            <a:avLst/>
          </a:prstGeom>
          <a:noFill/>
        </p:spPr>
        <p:txBody>
          <a:bodyPr wrap="square" rtlCol="0">
            <a:spAutoFit/>
          </a:bodyPr>
          <a:lstStyle/>
          <a:p>
            <a:r>
              <a:rPr lang="en-US" sz="2800" b="1" dirty="0">
                <a:highlight>
                  <a:srgbClr val="FFFF00"/>
                </a:highlight>
              </a:rPr>
              <a:t>Beach concession stand</a:t>
            </a:r>
          </a:p>
        </p:txBody>
      </p:sp>
    </p:spTree>
    <p:extLst>
      <p:ext uri="{BB962C8B-B14F-4D97-AF65-F5344CB8AC3E}">
        <p14:creationId xmlns:p14="http://schemas.microsoft.com/office/powerpoint/2010/main" val="2328400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685800"/>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t>Public facility location </a:t>
            </a:r>
          </a:p>
        </p:txBody>
      </p:sp>
      <p:sp>
        <p:nvSpPr>
          <p:cNvPr id="2" name="TextBox 1">
            <a:extLst>
              <a:ext uri="{FF2B5EF4-FFF2-40B4-BE49-F238E27FC236}">
                <a16:creationId xmlns:a16="http://schemas.microsoft.com/office/drawing/2014/main" id="{C8EB623C-D0E1-42D9-A415-4E3DE77E8447}"/>
              </a:ext>
            </a:extLst>
          </p:cNvPr>
          <p:cNvSpPr txBox="1"/>
          <p:nvPr/>
        </p:nvSpPr>
        <p:spPr>
          <a:xfrm>
            <a:off x="0" y="722376"/>
            <a:ext cx="9144000" cy="6001643"/>
          </a:xfrm>
          <a:prstGeom prst="rect">
            <a:avLst/>
          </a:prstGeom>
          <a:noFill/>
        </p:spPr>
        <p:txBody>
          <a:bodyPr wrap="square" rtlCol="0">
            <a:spAutoFit/>
          </a:bodyPr>
          <a:lstStyle/>
          <a:p>
            <a:pPr marL="571500" indent="-571500" algn="just">
              <a:buFont typeface="Wingdings" panose="05000000000000000000" pitchFamily="2" charset="2"/>
              <a:buChar char="ü"/>
            </a:pPr>
            <a:r>
              <a:rPr lang="en-US" sz="3200" dirty="0"/>
              <a:t>Services such as “</a:t>
            </a:r>
            <a:r>
              <a:rPr lang="en-US" sz="3200" i="1" dirty="0"/>
              <a:t>delivery of public healthcare”  </a:t>
            </a:r>
            <a:r>
              <a:rPr lang="en-US" sz="3200" dirty="0"/>
              <a:t>is delivered through CHCs (community health centers) particularly in rural area. </a:t>
            </a:r>
          </a:p>
          <a:p>
            <a:pPr algn="just"/>
            <a:endParaRPr lang="en-US" sz="3200" i="1" dirty="0"/>
          </a:p>
          <a:p>
            <a:pPr marL="571500" indent="-571500" algn="just">
              <a:buFont typeface="Wingdings" panose="05000000000000000000" pitchFamily="2" charset="2"/>
              <a:buChar char="ü"/>
            </a:pPr>
            <a:r>
              <a:rPr lang="en-US" sz="3200" dirty="0"/>
              <a:t>Government puts a cap on the distance that customers would have to travel to nearest CHC. </a:t>
            </a:r>
          </a:p>
          <a:p>
            <a:pPr algn="just"/>
            <a:endParaRPr lang="en-US" sz="3200" dirty="0"/>
          </a:p>
          <a:p>
            <a:pPr marL="571500" indent="-571500" algn="just">
              <a:buFont typeface="Wingdings" panose="05000000000000000000" pitchFamily="2" charset="2"/>
              <a:buChar char="ü"/>
            </a:pPr>
            <a:r>
              <a:rPr lang="en-US" sz="3200" dirty="0"/>
              <a:t>Maximal service distance</a:t>
            </a:r>
          </a:p>
          <a:p>
            <a:pPr algn="just"/>
            <a:endParaRPr lang="en-US" sz="3200" dirty="0"/>
          </a:p>
          <a:p>
            <a:pPr marL="571500" indent="-571500" algn="just">
              <a:buFont typeface="Wingdings" panose="05000000000000000000" pitchFamily="2" charset="2"/>
              <a:buChar char="ü"/>
            </a:pPr>
            <a:r>
              <a:rPr lang="en-US" sz="3200" dirty="0"/>
              <a:t>Minimum number and location of facilities that would serve the demand within maximal service distance </a:t>
            </a:r>
          </a:p>
        </p:txBody>
      </p:sp>
    </p:spTree>
    <p:extLst>
      <p:ext uri="{BB962C8B-B14F-4D97-AF65-F5344CB8AC3E}">
        <p14:creationId xmlns:p14="http://schemas.microsoft.com/office/powerpoint/2010/main" val="635705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50F98E6-7DB0-4604-A30B-83172FC663BC}"/>
              </a:ext>
            </a:extLst>
          </p:cNvPr>
          <p:cNvSpPr txBox="1"/>
          <p:nvPr/>
        </p:nvSpPr>
        <p:spPr>
          <a:xfrm>
            <a:off x="2819401" y="2892879"/>
            <a:ext cx="3472544" cy="738664"/>
          </a:xfrm>
          <a:prstGeom prst="rect">
            <a:avLst/>
          </a:prstGeom>
          <a:noFill/>
        </p:spPr>
        <p:txBody>
          <a:bodyPr wrap="square" rtlCol="0">
            <a:spAutoFit/>
          </a:bodyPr>
          <a:lstStyle/>
          <a:p>
            <a:r>
              <a:rPr lang="en-US" sz="4200" b="1" dirty="0"/>
              <a:t>Service Facility </a:t>
            </a:r>
          </a:p>
        </p:txBody>
      </p:sp>
    </p:spTree>
    <p:extLst>
      <p:ext uri="{BB962C8B-B14F-4D97-AF65-F5344CB8AC3E}">
        <p14:creationId xmlns:p14="http://schemas.microsoft.com/office/powerpoint/2010/main" val="1781069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723764CA-53B5-4817-9913-0062116C4A4F}"/>
              </a:ext>
            </a:extLst>
          </p:cNvPr>
          <p:cNvGrpSpPr/>
          <p:nvPr/>
        </p:nvGrpSpPr>
        <p:grpSpPr>
          <a:xfrm>
            <a:off x="1905000" y="1211618"/>
            <a:ext cx="5652135" cy="2979835"/>
            <a:chOff x="1539240" y="1508760"/>
            <a:chExt cx="7536180" cy="3973114"/>
          </a:xfrm>
        </p:grpSpPr>
        <p:sp>
          <p:nvSpPr>
            <p:cNvPr id="2" name="TextBox 1">
              <a:extLst>
                <a:ext uri="{FF2B5EF4-FFF2-40B4-BE49-F238E27FC236}">
                  <a16:creationId xmlns:a16="http://schemas.microsoft.com/office/drawing/2014/main" id="{AAF64577-5A53-4086-9CCE-2161CE6A8FF4}"/>
                </a:ext>
              </a:extLst>
            </p:cNvPr>
            <p:cNvSpPr txBox="1"/>
            <p:nvPr/>
          </p:nvSpPr>
          <p:spPr>
            <a:xfrm>
              <a:off x="1539240" y="2941320"/>
              <a:ext cx="2499360" cy="615553"/>
            </a:xfrm>
            <a:prstGeom prst="rect">
              <a:avLst/>
            </a:prstGeom>
            <a:noFill/>
          </p:spPr>
          <p:txBody>
            <a:bodyPr wrap="square" rtlCol="0">
              <a:spAutoFit/>
            </a:bodyPr>
            <a:lstStyle/>
            <a:p>
              <a:r>
                <a:rPr lang="en-US" sz="2400" b="1" dirty="0"/>
                <a:t>Servicescape </a:t>
              </a:r>
            </a:p>
          </p:txBody>
        </p:sp>
        <p:sp>
          <p:nvSpPr>
            <p:cNvPr id="3" name="TextBox 2">
              <a:extLst>
                <a:ext uri="{FF2B5EF4-FFF2-40B4-BE49-F238E27FC236}">
                  <a16:creationId xmlns:a16="http://schemas.microsoft.com/office/drawing/2014/main" id="{583F2181-C179-46AD-B01A-CFB9EE5AAA4E}"/>
                </a:ext>
              </a:extLst>
            </p:cNvPr>
            <p:cNvSpPr txBox="1"/>
            <p:nvPr/>
          </p:nvSpPr>
          <p:spPr>
            <a:xfrm>
              <a:off x="5372100" y="1508760"/>
              <a:ext cx="3703320" cy="615553"/>
            </a:xfrm>
            <a:prstGeom prst="rect">
              <a:avLst/>
            </a:prstGeom>
            <a:noFill/>
            <a:ln>
              <a:solidFill>
                <a:schemeClr val="tx1"/>
              </a:solidFill>
            </a:ln>
          </p:spPr>
          <p:txBody>
            <a:bodyPr wrap="square" rtlCol="0">
              <a:spAutoFit/>
            </a:bodyPr>
            <a:lstStyle/>
            <a:p>
              <a:r>
                <a:rPr lang="en-US" sz="2400" dirty="0"/>
                <a:t>Ambient conditions </a:t>
              </a:r>
            </a:p>
          </p:txBody>
        </p:sp>
        <p:sp>
          <p:nvSpPr>
            <p:cNvPr id="4" name="TextBox 3">
              <a:extLst>
                <a:ext uri="{FF2B5EF4-FFF2-40B4-BE49-F238E27FC236}">
                  <a16:creationId xmlns:a16="http://schemas.microsoft.com/office/drawing/2014/main" id="{F6098719-CE3E-431E-A2D5-8D4B8350A6E3}"/>
                </a:ext>
              </a:extLst>
            </p:cNvPr>
            <p:cNvSpPr txBox="1"/>
            <p:nvPr/>
          </p:nvSpPr>
          <p:spPr>
            <a:xfrm>
              <a:off x="5593080" y="2941319"/>
              <a:ext cx="2971800" cy="615553"/>
            </a:xfrm>
            <a:prstGeom prst="rect">
              <a:avLst/>
            </a:prstGeom>
            <a:noFill/>
            <a:ln>
              <a:solidFill>
                <a:schemeClr val="tx1"/>
              </a:solidFill>
            </a:ln>
          </p:spPr>
          <p:txBody>
            <a:bodyPr wrap="square" rtlCol="0">
              <a:spAutoFit/>
            </a:bodyPr>
            <a:lstStyle/>
            <a:p>
              <a:r>
                <a:rPr lang="en-US" sz="2400" dirty="0"/>
                <a:t>Space/functions </a:t>
              </a:r>
            </a:p>
          </p:txBody>
        </p:sp>
        <p:sp>
          <p:nvSpPr>
            <p:cNvPr id="5" name="TextBox 4">
              <a:extLst>
                <a:ext uri="{FF2B5EF4-FFF2-40B4-BE49-F238E27FC236}">
                  <a16:creationId xmlns:a16="http://schemas.microsoft.com/office/drawing/2014/main" id="{97298C32-F742-4850-B4F5-2DDE4AE8F193}"/>
                </a:ext>
              </a:extLst>
            </p:cNvPr>
            <p:cNvSpPr txBox="1"/>
            <p:nvPr/>
          </p:nvSpPr>
          <p:spPr>
            <a:xfrm>
              <a:off x="5448300" y="4373878"/>
              <a:ext cx="3261360" cy="1107996"/>
            </a:xfrm>
            <a:prstGeom prst="rect">
              <a:avLst/>
            </a:prstGeom>
            <a:noFill/>
            <a:ln>
              <a:solidFill>
                <a:schemeClr val="tx1"/>
              </a:solidFill>
            </a:ln>
          </p:spPr>
          <p:txBody>
            <a:bodyPr wrap="square" rtlCol="0">
              <a:spAutoFit/>
            </a:bodyPr>
            <a:lstStyle/>
            <a:p>
              <a:r>
                <a:rPr lang="en-US" sz="2400" dirty="0"/>
                <a:t>Sign, symbols, &amp; artifacts </a:t>
              </a:r>
            </a:p>
          </p:txBody>
        </p:sp>
        <p:cxnSp>
          <p:nvCxnSpPr>
            <p:cNvPr id="7" name="Straight Arrow Connector 6">
              <a:extLst>
                <a:ext uri="{FF2B5EF4-FFF2-40B4-BE49-F238E27FC236}">
                  <a16:creationId xmlns:a16="http://schemas.microsoft.com/office/drawing/2014/main" id="{BA242491-D3AC-4D19-9AD8-A684DFC42456}"/>
                </a:ext>
              </a:extLst>
            </p:cNvPr>
            <p:cNvCxnSpPr>
              <a:stCxn id="2" idx="3"/>
              <a:endCxn id="3" idx="1"/>
            </p:cNvCxnSpPr>
            <p:nvPr/>
          </p:nvCxnSpPr>
          <p:spPr>
            <a:xfrm flipV="1">
              <a:off x="4038600" y="1816537"/>
              <a:ext cx="1333500" cy="14325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E9FBDF2A-1831-4644-AC6B-66E7D74EA364}"/>
                </a:ext>
              </a:extLst>
            </p:cNvPr>
            <p:cNvCxnSpPr>
              <a:stCxn id="2" idx="3"/>
              <a:endCxn id="4" idx="1"/>
            </p:cNvCxnSpPr>
            <p:nvPr/>
          </p:nvCxnSpPr>
          <p:spPr>
            <a:xfrm flipV="1">
              <a:off x="4038600" y="3249096"/>
              <a:ext cx="1554480" cy="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DCD85472-2C5E-4895-B877-1C4E4ED40F96}"/>
                </a:ext>
              </a:extLst>
            </p:cNvPr>
            <p:cNvCxnSpPr>
              <a:stCxn id="2" idx="3"/>
              <a:endCxn id="5" idx="1"/>
            </p:cNvCxnSpPr>
            <p:nvPr/>
          </p:nvCxnSpPr>
          <p:spPr>
            <a:xfrm>
              <a:off x="4038600" y="3249098"/>
              <a:ext cx="1409700" cy="16787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13" name="Rectangle 12">
            <a:extLst>
              <a:ext uri="{FF2B5EF4-FFF2-40B4-BE49-F238E27FC236}">
                <a16:creationId xmlns:a16="http://schemas.microsoft.com/office/drawing/2014/main" id="{CB4AD59D-4651-4608-8355-98C076EAA4F1}"/>
              </a:ext>
            </a:extLst>
          </p:cNvPr>
          <p:cNvSpPr/>
          <p:nvPr/>
        </p:nvSpPr>
        <p:spPr>
          <a:xfrm>
            <a:off x="0" y="9641"/>
            <a:ext cx="9144000" cy="754591"/>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t>Serviceascape </a:t>
            </a:r>
          </a:p>
        </p:txBody>
      </p:sp>
      <p:sp>
        <p:nvSpPr>
          <p:cNvPr id="6" name="TextBox 5">
            <a:extLst>
              <a:ext uri="{FF2B5EF4-FFF2-40B4-BE49-F238E27FC236}">
                <a16:creationId xmlns:a16="http://schemas.microsoft.com/office/drawing/2014/main" id="{83AECCF2-EE44-4B8C-9FE5-DE113849C556}"/>
              </a:ext>
            </a:extLst>
          </p:cNvPr>
          <p:cNvSpPr txBox="1"/>
          <p:nvPr/>
        </p:nvSpPr>
        <p:spPr>
          <a:xfrm>
            <a:off x="0" y="4638839"/>
            <a:ext cx="9144000" cy="2092881"/>
          </a:xfrm>
          <a:prstGeom prst="rect">
            <a:avLst/>
          </a:prstGeom>
          <a:noFill/>
        </p:spPr>
        <p:txBody>
          <a:bodyPr wrap="square" rtlCol="0">
            <a:spAutoFit/>
          </a:bodyPr>
          <a:lstStyle/>
          <a:p>
            <a:pPr algn="just"/>
            <a:r>
              <a:rPr lang="en-US" sz="2600" dirty="0"/>
              <a:t>Servicescape describes the </a:t>
            </a:r>
            <a:r>
              <a:rPr lang="en-US" sz="2600" b="1" u="sng" dirty="0"/>
              <a:t>physical surroundings of the service system</a:t>
            </a:r>
            <a:r>
              <a:rPr lang="en-US" sz="2600" dirty="0"/>
              <a:t>. As soon as the customer enters the service system, he/she perceives the physical surroundings that lead to cognitive, emotional, and physiological responses in them thus affecting customer’s behavior. </a:t>
            </a:r>
          </a:p>
        </p:txBody>
      </p:sp>
    </p:spTree>
    <p:extLst>
      <p:ext uri="{BB962C8B-B14F-4D97-AF65-F5344CB8AC3E}">
        <p14:creationId xmlns:p14="http://schemas.microsoft.com/office/powerpoint/2010/main" val="35205880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33591D-D779-43AC-B5BD-1A94329AC220}"/>
              </a:ext>
            </a:extLst>
          </p:cNvPr>
          <p:cNvSpPr/>
          <p:nvPr/>
        </p:nvSpPr>
        <p:spPr>
          <a:xfrm>
            <a:off x="0" y="0"/>
            <a:ext cx="9144000" cy="616598"/>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 name="Rectangle 3">
            <a:extLst>
              <a:ext uri="{FF2B5EF4-FFF2-40B4-BE49-F238E27FC236}">
                <a16:creationId xmlns:a16="http://schemas.microsoft.com/office/drawing/2014/main" id="{8D90F733-2F42-47DB-8C2A-AD594159C8D3}"/>
              </a:ext>
            </a:extLst>
          </p:cNvPr>
          <p:cNvSpPr/>
          <p:nvPr/>
        </p:nvSpPr>
        <p:spPr>
          <a:xfrm>
            <a:off x="15416" y="63585"/>
            <a:ext cx="6613983" cy="584775"/>
          </a:xfrm>
          <a:prstGeom prst="rect">
            <a:avLst/>
          </a:prstGeom>
        </p:spPr>
        <p:txBody>
          <a:bodyPr wrap="square">
            <a:spAutoFit/>
          </a:bodyPr>
          <a:lstStyle/>
          <a:p>
            <a:r>
              <a:rPr lang="en-US" sz="3200" b="1" dirty="0">
                <a:solidFill>
                  <a:schemeClr val="bg1">
                    <a:lumMod val="95000"/>
                  </a:schemeClr>
                </a:solidFill>
              </a:rPr>
              <a:t>Ambient conditions – Quality of air  </a:t>
            </a:r>
          </a:p>
        </p:txBody>
      </p:sp>
      <p:grpSp>
        <p:nvGrpSpPr>
          <p:cNvPr id="9" name="Group 8">
            <a:extLst>
              <a:ext uri="{FF2B5EF4-FFF2-40B4-BE49-F238E27FC236}">
                <a16:creationId xmlns:a16="http://schemas.microsoft.com/office/drawing/2014/main" id="{74698942-1057-456F-93D6-F538A0C96C3E}"/>
              </a:ext>
            </a:extLst>
          </p:cNvPr>
          <p:cNvGrpSpPr/>
          <p:nvPr/>
        </p:nvGrpSpPr>
        <p:grpSpPr>
          <a:xfrm>
            <a:off x="91617" y="1554480"/>
            <a:ext cx="5680534" cy="1840230"/>
            <a:chOff x="122155" y="929640"/>
            <a:chExt cx="7574045" cy="2453640"/>
          </a:xfrm>
        </p:grpSpPr>
        <p:pic>
          <p:nvPicPr>
            <p:cNvPr id="6" name="Picture 5">
              <a:extLst>
                <a:ext uri="{FF2B5EF4-FFF2-40B4-BE49-F238E27FC236}">
                  <a16:creationId xmlns:a16="http://schemas.microsoft.com/office/drawing/2014/main" id="{2B7F7878-0857-415F-8F4A-E589A2608D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155" y="929640"/>
              <a:ext cx="3682572" cy="2453640"/>
            </a:xfrm>
            <a:prstGeom prst="rect">
              <a:avLst/>
            </a:prstGeom>
          </p:spPr>
        </p:pic>
        <p:sp>
          <p:nvSpPr>
            <p:cNvPr id="7" name="TextBox 6">
              <a:extLst>
                <a:ext uri="{FF2B5EF4-FFF2-40B4-BE49-F238E27FC236}">
                  <a16:creationId xmlns:a16="http://schemas.microsoft.com/office/drawing/2014/main" id="{0FCA5DBF-6B5F-4337-8178-99632BD760D6}"/>
                </a:ext>
              </a:extLst>
            </p:cNvPr>
            <p:cNvSpPr txBox="1"/>
            <p:nvPr/>
          </p:nvSpPr>
          <p:spPr>
            <a:xfrm>
              <a:off x="3916680" y="929640"/>
              <a:ext cx="3779520" cy="984885"/>
            </a:xfrm>
            <a:prstGeom prst="rect">
              <a:avLst/>
            </a:prstGeom>
            <a:noFill/>
          </p:spPr>
          <p:txBody>
            <a:bodyPr wrap="square" rtlCol="0">
              <a:spAutoFit/>
            </a:bodyPr>
            <a:lstStyle/>
            <a:p>
              <a:r>
                <a:rPr lang="en-US" sz="2100" dirty="0"/>
                <a:t>Separate smoking zones at airports</a:t>
              </a:r>
            </a:p>
          </p:txBody>
        </p:sp>
      </p:grpSp>
      <p:grpSp>
        <p:nvGrpSpPr>
          <p:cNvPr id="11" name="Group 10">
            <a:extLst>
              <a:ext uri="{FF2B5EF4-FFF2-40B4-BE49-F238E27FC236}">
                <a16:creationId xmlns:a16="http://schemas.microsoft.com/office/drawing/2014/main" id="{8331AACF-0CCF-43C5-B370-2603F83B15A3}"/>
              </a:ext>
            </a:extLst>
          </p:cNvPr>
          <p:cNvGrpSpPr/>
          <p:nvPr/>
        </p:nvGrpSpPr>
        <p:grpSpPr>
          <a:xfrm>
            <a:off x="3314700" y="2452940"/>
            <a:ext cx="5589270" cy="1867893"/>
            <a:chOff x="4541520" y="4174990"/>
            <a:chExt cx="7452360" cy="2490524"/>
          </a:xfrm>
        </p:grpSpPr>
        <p:pic>
          <p:nvPicPr>
            <p:cNvPr id="8" name="Picture 7">
              <a:extLst>
                <a:ext uri="{FF2B5EF4-FFF2-40B4-BE49-F238E27FC236}">
                  <a16:creationId xmlns:a16="http://schemas.microsoft.com/office/drawing/2014/main" id="{AF5D78A2-D305-4F20-8013-1ACD18521B3A}"/>
                </a:ext>
              </a:extLst>
            </p:cNvPr>
            <p:cNvPicPr>
              <a:picLocks noChangeAspect="1"/>
            </p:cNvPicPr>
            <p:nvPr/>
          </p:nvPicPr>
          <p:blipFill>
            <a:blip r:embed="rId3"/>
            <a:stretch>
              <a:fillRect/>
            </a:stretch>
          </p:blipFill>
          <p:spPr>
            <a:xfrm>
              <a:off x="8446770" y="4174990"/>
              <a:ext cx="3547110" cy="2490524"/>
            </a:xfrm>
            <a:prstGeom prst="rect">
              <a:avLst/>
            </a:prstGeom>
          </p:spPr>
        </p:pic>
        <p:sp>
          <p:nvSpPr>
            <p:cNvPr id="10" name="TextBox 9">
              <a:extLst>
                <a:ext uri="{FF2B5EF4-FFF2-40B4-BE49-F238E27FC236}">
                  <a16:creationId xmlns:a16="http://schemas.microsoft.com/office/drawing/2014/main" id="{18AE1991-ABF4-40CB-867C-7728D9CB74E3}"/>
                </a:ext>
              </a:extLst>
            </p:cNvPr>
            <p:cNvSpPr txBox="1"/>
            <p:nvPr/>
          </p:nvSpPr>
          <p:spPr>
            <a:xfrm>
              <a:off x="4541520" y="4943198"/>
              <a:ext cx="3779520" cy="984885"/>
            </a:xfrm>
            <a:prstGeom prst="rect">
              <a:avLst/>
            </a:prstGeom>
            <a:noFill/>
          </p:spPr>
          <p:txBody>
            <a:bodyPr wrap="square" rtlCol="0">
              <a:spAutoFit/>
            </a:bodyPr>
            <a:lstStyle/>
            <a:p>
              <a:r>
                <a:rPr lang="en-US" sz="2100" dirty="0"/>
                <a:t>Separate smoking areas in some restaurants  </a:t>
              </a:r>
            </a:p>
          </p:txBody>
        </p:sp>
      </p:grpSp>
      <p:grpSp>
        <p:nvGrpSpPr>
          <p:cNvPr id="14" name="Group 13">
            <a:extLst>
              <a:ext uri="{FF2B5EF4-FFF2-40B4-BE49-F238E27FC236}">
                <a16:creationId xmlns:a16="http://schemas.microsoft.com/office/drawing/2014/main" id="{4B01CDC1-6EFE-486E-AE17-DE96B4C5E0DE}"/>
              </a:ext>
            </a:extLst>
          </p:cNvPr>
          <p:cNvGrpSpPr/>
          <p:nvPr/>
        </p:nvGrpSpPr>
        <p:grpSpPr>
          <a:xfrm>
            <a:off x="91617" y="4015379"/>
            <a:ext cx="5794834" cy="1745121"/>
            <a:chOff x="122155" y="4210839"/>
            <a:chExt cx="7726445" cy="2326828"/>
          </a:xfrm>
        </p:grpSpPr>
        <p:pic>
          <p:nvPicPr>
            <p:cNvPr id="12" name="Picture 11">
              <a:extLst>
                <a:ext uri="{FF2B5EF4-FFF2-40B4-BE49-F238E27FC236}">
                  <a16:creationId xmlns:a16="http://schemas.microsoft.com/office/drawing/2014/main" id="{46DC9200-A476-40EA-AB48-A4DE8CA54469}"/>
                </a:ext>
              </a:extLst>
            </p:cNvPr>
            <p:cNvPicPr>
              <a:picLocks noChangeAspect="1"/>
            </p:cNvPicPr>
            <p:nvPr/>
          </p:nvPicPr>
          <p:blipFill>
            <a:blip r:embed="rId4"/>
            <a:stretch>
              <a:fillRect/>
            </a:stretch>
          </p:blipFill>
          <p:spPr>
            <a:xfrm>
              <a:off x="122155" y="4210839"/>
              <a:ext cx="3617337" cy="2326828"/>
            </a:xfrm>
            <a:prstGeom prst="rect">
              <a:avLst/>
            </a:prstGeom>
          </p:spPr>
        </p:pic>
        <p:sp>
          <p:nvSpPr>
            <p:cNvPr id="13" name="TextBox 12">
              <a:extLst>
                <a:ext uri="{FF2B5EF4-FFF2-40B4-BE49-F238E27FC236}">
                  <a16:creationId xmlns:a16="http://schemas.microsoft.com/office/drawing/2014/main" id="{28895B25-8D9A-41E5-B1CE-0F48A92F96A2}"/>
                </a:ext>
              </a:extLst>
            </p:cNvPr>
            <p:cNvSpPr txBox="1"/>
            <p:nvPr/>
          </p:nvSpPr>
          <p:spPr>
            <a:xfrm>
              <a:off x="3916680" y="4618111"/>
              <a:ext cx="3931920" cy="1415772"/>
            </a:xfrm>
            <a:prstGeom prst="rect">
              <a:avLst/>
            </a:prstGeom>
            <a:noFill/>
          </p:spPr>
          <p:txBody>
            <a:bodyPr wrap="square" rtlCol="0">
              <a:spAutoFit/>
            </a:bodyPr>
            <a:lstStyle/>
            <a:p>
              <a:r>
                <a:rPr lang="en-US" sz="2100" dirty="0"/>
                <a:t>Bouts of humid air is pumped to fly at high altitude in cabin </a:t>
              </a:r>
            </a:p>
          </p:txBody>
        </p:sp>
      </p:grpSp>
    </p:spTree>
    <p:extLst>
      <p:ext uri="{BB962C8B-B14F-4D97-AF65-F5344CB8AC3E}">
        <p14:creationId xmlns:p14="http://schemas.microsoft.com/office/powerpoint/2010/main" val="2412949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C5ADB9-A3B0-4C60-ACAE-C3B6172C6C77}"/>
              </a:ext>
            </a:extLst>
          </p:cNvPr>
          <p:cNvSpPr/>
          <p:nvPr/>
        </p:nvSpPr>
        <p:spPr>
          <a:xfrm>
            <a:off x="0" y="-40397"/>
            <a:ext cx="9144000" cy="738664"/>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 name="Rectangle 2">
            <a:extLst>
              <a:ext uri="{FF2B5EF4-FFF2-40B4-BE49-F238E27FC236}">
                <a16:creationId xmlns:a16="http://schemas.microsoft.com/office/drawing/2014/main" id="{B2377591-68BA-428E-9F1C-3CD9C85CFA7F}"/>
              </a:ext>
            </a:extLst>
          </p:cNvPr>
          <p:cNvSpPr/>
          <p:nvPr/>
        </p:nvSpPr>
        <p:spPr>
          <a:xfrm>
            <a:off x="91616" y="16182"/>
            <a:ext cx="7528383" cy="584775"/>
          </a:xfrm>
          <a:prstGeom prst="rect">
            <a:avLst/>
          </a:prstGeom>
        </p:spPr>
        <p:txBody>
          <a:bodyPr wrap="square">
            <a:spAutoFit/>
          </a:bodyPr>
          <a:lstStyle/>
          <a:p>
            <a:r>
              <a:rPr lang="en-US" sz="3200" b="1" dirty="0">
                <a:solidFill>
                  <a:schemeClr val="bg1">
                    <a:lumMod val="95000"/>
                  </a:schemeClr>
                </a:solidFill>
              </a:rPr>
              <a:t>Ambient conditions – Sound and Music </a:t>
            </a:r>
          </a:p>
        </p:txBody>
      </p:sp>
      <p:grpSp>
        <p:nvGrpSpPr>
          <p:cNvPr id="6" name="Group 5">
            <a:extLst>
              <a:ext uri="{FF2B5EF4-FFF2-40B4-BE49-F238E27FC236}">
                <a16:creationId xmlns:a16="http://schemas.microsoft.com/office/drawing/2014/main" id="{8D59028E-9EFA-4E46-A439-28C62CC483CD}"/>
              </a:ext>
            </a:extLst>
          </p:cNvPr>
          <p:cNvGrpSpPr/>
          <p:nvPr/>
        </p:nvGrpSpPr>
        <p:grpSpPr>
          <a:xfrm>
            <a:off x="91617" y="1498758"/>
            <a:ext cx="9052384" cy="1575912"/>
            <a:chOff x="122155" y="855344"/>
            <a:chExt cx="12069845" cy="2101216"/>
          </a:xfrm>
        </p:grpSpPr>
        <p:pic>
          <p:nvPicPr>
            <p:cNvPr id="4" name="Picture 3">
              <a:extLst>
                <a:ext uri="{FF2B5EF4-FFF2-40B4-BE49-F238E27FC236}">
                  <a16:creationId xmlns:a16="http://schemas.microsoft.com/office/drawing/2014/main" id="{C5B97C32-B31C-4A8A-9DDF-E985485F95D5}"/>
                </a:ext>
              </a:extLst>
            </p:cNvPr>
            <p:cNvPicPr>
              <a:picLocks noChangeAspect="1"/>
            </p:cNvPicPr>
            <p:nvPr/>
          </p:nvPicPr>
          <p:blipFill>
            <a:blip r:embed="rId2"/>
            <a:stretch>
              <a:fillRect/>
            </a:stretch>
          </p:blipFill>
          <p:spPr>
            <a:xfrm>
              <a:off x="122155" y="855344"/>
              <a:ext cx="3739452" cy="2101216"/>
            </a:xfrm>
            <a:prstGeom prst="rect">
              <a:avLst/>
            </a:prstGeom>
          </p:spPr>
        </p:pic>
        <p:sp>
          <p:nvSpPr>
            <p:cNvPr id="5" name="TextBox 4">
              <a:extLst>
                <a:ext uri="{FF2B5EF4-FFF2-40B4-BE49-F238E27FC236}">
                  <a16:creationId xmlns:a16="http://schemas.microsoft.com/office/drawing/2014/main" id="{730DE995-4420-43D2-A47D-D50856288D82}"/>
                </a:ext>
              </a:extLst>
            </p:cNvPr>
            <p:cNvSpPr txBox="1"/>
            <p:nvPr/>
          </p:nvSpPr>
          <p:spPr>
            <a:xfrm>
              <a:off x="3977640" y="1066800"/>
              <a:ext cx="8214360" cy="1415772"/>
            </a:xfrm>
            <a:prstGeom prst="rect">
              <a:avLst/>
            </a:prstGeom>
            <a:noFill/>
          </p:spPr>
          <p:txBody>
            <a:bodyPr wrap="square" rtlCol="0">
              <a:spAutoFit/>
            </a:bodyPr>
            <a:lstStyle/>
            <a:p>
              <a:pPr algn="just"/>
              <a:r>
                <a:rPr lang="en-US" sz="2100" dirty="0"/>
                <a:t>Some hospitals play soft and soothing music, and spiritual chants to foster calmness and wellness of patients   </a:t>
              </a:r>
            </a:p>
          </p:txBody>
        </p:sp>
      </p:grpSp>
      <p:grpSp>
        <p:nvGrpSpPr>
          <p:cNvPr id="9" name="Group 8">
            <a:extLst>
              <a:ext uri="{FF2B5EF4-FFF2-40B4-BE49-F238E27FC236}">
                <a16:creationId xmlns:a16="http://schemas.microsoft.com/office/drawing/2014/main" id="{D49B5B8B-046C-45B4-A709-0223D4867A86}"/>
              </a:ext>
            </a:extLst>
          </p:cNvPr>
          <p:cNvGrpSpPr/>
          <p:nvPr/>
        </p:nvGrpSpPr>
        <p:grpSpPr>
          <a:xfrm>
            <a:off x="273021" y="3635931"/>
            <a:ext cx="8402350" cy="1931909"/>
            <a:chOff x="364027" y="3704908"/>
            <a:chExt cx="11203133" cy="2575878"/>
          </a:xfrm>
        </p:grpSpPr>
        <p:pic>
          <p:nvPicPr>
            <p:cNvPr id="7" name="Picture 6">
              <a:extLst>
                <a:ext uri="{FF2B5EF4-FFF2-40B4-BE49-F238E27FC236}">
                  <a16:creationId xmlns:a16="http://schemas.microsoft.com/office/drawing/2014/main" id="{D0900F17-8FF0-4F2F-8F1D-A914CFF25A24}"/>
                </a:ext>
              </a:extLst>
            </p:cNvPr>
            <p:cNvPicPr>
              <a:picLocks noChangeAspect="1"/>
            </p:cNvPicPr>
            <p:nvPr/>
          </p:nvPicPr>
          <p:blipFill>
            <a:blip r:embed="rId3"/>
            <a:stretch>
              <a:fillRect/>
            </a:stretch>
          </p:blipFill>
          <p:spPr>
            <a:xfrm>
              <a:off x="7513320" y="3704908"/>
              <a:ext cx="4053840" cy="2575878"/>
            </a:xfrm>
            <a:prstGeom prst="rect">
              <a:avLst/>
            </a:prstGeom>
          </p:spPr>
        </p:pic>
        <p:sp>
          <p:nvSpPr>
            <p:cNvPr id="8" name="TextBox 7">
              <a:extLst>
                <a:ext uri="{FF2B5EF4-FFF2-40B4-BE49-F238E27FC236}">
                  <a16:creationId xmlns:a16="http://schemas.microsoft.com/office/drawing/2014/main" id="{E5E6DC91-C1AB-402C-BC10-4A093178FB57}"/>
                </a:ext>
              </a:extLst>
            </p:cNvPr>
            <p:cNvSpPr txBox="1"/>
            <p:nvPr/>
          </p:nvSpPr>
          <p:spPr>
            <a:xfrm>
              <a:off x="364027" y="4343400"/>
              <a:ext cx="6995160" cy="984885"/>
            </a:xfrm>
            <a:prstGeom prst="rect">
              <a:avLst/>
            </a:prstGeom>
            <a:noFill/>
          </p:spPr>
          <p:txBody>
            <a:bodyPr wrap="square" rtlCol="0">
              <a:spAutoFit/>
            </a:bodyPr>
            <a:lstStyle/>
            <a:p>
              <a:pPr algn="just"/>
              <a:r>
                <a:rPr lang="en-US" sz="2100" dirty="0"/>
                <a:t>Jazz music is played in five-star restaurants for add to the service experience of fine dining  </a:t>
              </a:r>
            </a:p>
          </p:txBody>
        </p:sp>
      </p:grpSp>
    </p:spTree>
    <p:extLst>
      <p:ext uri="{BB962C8B-B14F-4D97-AF65-F5344CB8AC3E}">
        <p14:creationId xmlns:p14="http://schemas.microsoft.com/office/powerpoint/2010/main" val="3449393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3F90AB6-B635-45BA-BA00-CCBA09B55B3A}"/>
              </a:ext>
            </a:extLst>
          </p:cNvPr>
          <p:cNvSpPr/>
          <p:nvPr/>
        </p:nvSpPr>
        <p:spPr>
          <a:xfrm>
            <a:off x="0" y="-22830"/>
            <a:ext cx="9144000" cy="838200"/>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 name="Rectangle 3">
            <a:extLst>
              <a:ext uri="{FF2B5EF4-FFF2-40B4-BE49-F238E27FC236}">
                <a16:creationId xmlns:a16="http://schemas.microsoft.com/office/drawing/2014/main" id="{175594FF-3E8E-4612-A55A-B142A2915DA9}"/>
              </a:ext>
            </a:extLst>
          </p:cNvPr>
          <p:cNvSpPr/>
          <p:nvPr/>
        </p:nvSpPr>
        <p:spPr>
          <a:xfrm>
            <a:off x="33867" y="103882"/>
            <a:ext cx="8366583" cy="584775"/>
          </a:xfrm>
          <a:prstGeom prst="rect">
            <a:avLst/>
          </a:prstGeom>
        </p:spPr>
        <p:txBody>
          <a:bodyPr wrap="square">
            <a:spAutoFit/>
          </a:bodyPr>
          <a:lstStyle/>
          <a:p>
            <a:r>
              <a:rPr lang="en-US" sz="3200" b="1" dirty="0">
                <a:solidFill>
                  <a:schemeClr val="bg1">
                    <a:lumMod val="95000"/>
                  </a:schemeClr>
                </a:solidFill>
              </a:rPr>
              <a:t>Ambient conditions – Smell and fragrance </a:t>
            </a:r>
          </a:p>
        </p:txBody>
      </p:sp>
      <p:grpSp>
        <p:nvGrpSpPr>
          <p:cNvPr id="7" name="Group 6">
            <a:extLst>
              <a:ext uri="{FF2B5EF4-FFF2-40B4-BE49-F238E27FC236}">
                <a16:creationId xmlns:a16="http://schemas.microsoft.com/office/drawing/2014/main" id="{1CA6E50F-4EDC-42D0-A404-2D60B31849C9}"/>
              </a:ext>
            </a:extLst>
          </p:cNvPr>
          <p:cNvGrpSpPr/>
          <p:nvPr/>
        </p:nvGrpSpPr>
        <p:grpSpPr>
          <a:xfrm>
            <a:off x="91616" y="2011680"/>
            <a:ext cx="8673894" cy="1925477"/>
            <a:chOff x="122155" y="1539240"/>
            <a:chExt cx="11565192" cy="2567302"/>
          </a:xfrm>
        </p:grpSpPr>
        <p:pic>
          <p:nvPicPr>
            <p:cNvPr id="5" name="Picture 4">
              <a:extLst>
                <a:ext uri="{FF2B5EF4-FFF2-40B4-BE49-F238E27FC236}">
                  <a16:creationId xmlns:a16="http://schemas.microsoft.com/office/drawing/2014/main" id="{3DFFA15F-6724-46D8-95A2-634D96DBA948}"/>
                </a:ext>
              </a:extLst>
            </p:cNvPr>
            <p:cNvPicPr>
              <a:picLocks noChangeAspect="1"/>
            </p:cNvPicPr>
            <p:nvPr/>
          </p:nvPicPr>
          <p:blipFill>
            <a:blip r:embed="rId2"/>
            <a:stretch>
              <a:fillRect/>
            </a:stretch>
          </p:blipFill>
          <p:spPr>
            <a:xfrm>
              <a:off x="122155" y="1539240"/>
              <a:ext cx="4227195" cy="2567302"/>
            </a:xfrm>
            <a:prstGeom prst="rect">
              <a:avLst/>
            </a:prstGeom>
          </p:spPr>
        </p:pic>
        <p:sp>
          <p:nvSpPr>
            <p:cNvPr id="6" name="TextBox 5">
              <a:extLst>
                <a:ext uri="{FF2B5EF4-FFF2-40B4-BE49-F238E27FC236}">
                  <a16:creationId xmlns:a16="http://schemas.microsoft.com/office/drawing/2014/main" id="{F520825D-914A-4E0D-BE32-882F20549B7C}"/>
                </a:ext>
              </a:extLst>
            </p:cNvPr>
            <p:cNvSpPr txBox="1"/>
            <p:nvPr/>
          </p:nvSpPr>
          <p:spPr>
            <a:xfrm>
              <a:off x="4692187" y="1699507"/>
              <a:ext cx="6995160" cy="2277546"/>
            </a:xfrm>
            <a:prstGeom prst="rect">
              <a:avLst/>
            </a:prstGeom>
            <a:noFill/>
          </p:spPr>
          <p:txBody>
            <a:bodyPr wrap="square" rtlCol="0">
              <a:spAutoFit/>
            </a:bodyPr>
            <a:lstStyle/>
            <a:p>
              <a:pPr marL="342900" indent="-342900" algn="just">
                <a:buFont typeface="Wingdings" panose="05000000000000000000" pitchFamily="2" charset="2"/>
                <a:buChar char="ü"/>
              </a:pPr>
              <a:r>
                <a:rPr lang="en-US" sz="2100" dirty="0"/>
                <a:t>At Oberoi hotel in Mumbai, diffusers at placed in common area to set-off a specific Madurai jasmine.</a:t>
              </a:r>
            </a:p>
            <a:p>
              <a:pPr marL="342900" indent="-342900" algn="just">
                <a:buFont typeface="Wingdings" panose="05000000000000000000" pitchFamily="2" charset="2"/>
                <a:buChar char="ü"/>
              </a:pPr>
              <a:endParaRPr lang="en-US" sz="2100" dirty="0"/>
            </a:p>
            <a:p>
              <a:pPr marL="342900" indent="-342900" algn="just">
                <a:buFont typeface="Wingdings" panose="05000000000000000000" pitchFamily="2" charset="2"/>
                <a:buChar char="ü"/>
              </a:pPr>
              <a:r>
                <a:rPr lang="en-US" sz="2100" dirty="0"/>
                <a:t>Sense of luxury</a:t>
              </a:r>
            </a:p>
          </p:txBody>
        </p:sp>
      </p:grpSp>
    </p:spTree>
    <p:extLst>
      <p:ext uri="{BB962C8B-B14F-4D97-AF65-F5344CB8AC3E}">
        <p14:creationId xmlns:p14="http://schemas.microsoft.com/office/powerpoint/2010/main" val="641588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D8AC3D-48ED-4FAF-85E1-677C0671ECA1}"/>
              </a:ext>
            </a:extLst>
          </p:cNvPr>
          <p:cNvSpPr/>
          <p:nvPr/>
        </p:nvSpPr>
        <p:spPr>
          <a:xfrm>
            <a:off x="0" y="-10462"/>
            <a:ext cx="9144000" cy="685800"/>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 name="Rectangle 2">
            <a:extLst>
              <a:ext uri="{FF2B5EF4-FFF2-40B4-BE49-F238E27FC236}">
                <a16:creationId xmlns:a16="http://schemas.microsoft.com/office/drawing/2014/main" id="{E004F85E-6AFD-4D37-A4B2-C1C223BF8140}"/>
              </a:ext>
            </a:extLst>
          </p:cNvPr>
          <p:cNvSpPr/>
          <p:nvPr/>
        </p:nvSpPr>
        <p:spPr>
          <a:xfrm>
            <a:off x="0" y="36608"/>
            <a:ext cx="4953000" cy="584775"/>
          </a:xfrm>
          <a:prstGeom prst="rect">
            <a:avLst/>
          </a:prstGeom>
        </p:spPr>
        <p:txBody>
          <a:bodyPr wrap="square">
            <a:spAutoFit/>
          </a:bodyPr>
          <a:lstStyle/>
          <a:p>
            <a:r>
              <a:rPr lang="en-US" sz="3200" b="1" dirty="0">
                <a:solidFill>
                  <a:schemeClr val="bg1">
                    <a:lumMod val="95000"/>
                  </a:schemeClr>
                </a:solidFill>
              </a:rPr>
              <a:t>Ambient conditions – Color</a:t>
            </a:r>
          </a:p>
        </p:txBody>
      </p:sp>
      <p:pic>
        <p:nvPicPr>
          <p:cNvPr id="4" name="Picture 3">
            <a:extLst>
              <a:ext uri="{FF2B5EF4-FFF2-40B4-BE49-F238E27FC236}">
                <a16:creationId xmlns:a16="http://schemas.microsoft.com/office/drawing/2014/main" id="{8110593E-522A-4F41-8291-68F7F660E519}"/>
              </a:ext>
            </a:extLst>
          </p:cNvPr>
          <p:cNvPicPr>
            <a:picLocks noChangeAspect="1"/>
          </p:cNvPicPr>
          <p:nvPr/>
        </p:nvPicPr>
        <p:blipFill>
          <a:blip r:embed="rId2"/>
          <a:stretch>
            <a:fillRect/>
          </a:stretch>
        </p:blipFill>
        <p:spPr>
          <a:xfrm>
            <a:off x="110014" y="1766399"/>
            <a:ext cx="2713196" cy="1735468"/>
          </a:xfrm>
          <a:prstGeom prst="rect">
            <a:avLst/>
          </a:prstGeom>
        </p:spPr>
      </p:pic>
      <p:sp>
        <p:nvSpPr>
          <p:cNvPr id="5" name="TextBox 4">
            <a:extLst>
              <a:ext uri="{FF2B5EF4-FFF2-40B4-BE49-F238E27FC236}">
                <a16:creationId xmlns:a16="http://schemas.microsoft.com/office/drawing/2014/main" id="{85B78D22-4BE9-4D87-ACCC-1999819894C6}"/>
              </a:ext>
            </a:extLst>
          </p:cNvPr>
          <p:cNvSpPr txBox="1"/>
          <p:nvPr/>
        </p:nvSpPr>
        <p:spPr>
          <a:xfrm>
            <a:off x="104386" y="3714750"/>
            <a:ext cx="2823209" cy="1061829"/>
          </a:xfrm>
          <a:prstGeom prst="rect">
            <a:avLst/>
          </a:prstGeom>
          <a:noFill/>
        </p:spPr>
        <p:txBody>
          <a:bodyPr wrap="square" rtlCol="0">
            <a:spAutoFit/>
          </a:bodyPr>
          <a:lstStyle/>
          <a:p>
            <a:r>
              <a:rPr lang="en-US" sz="2100" dirty="0"/>
              <a:t>Compared to other colors, yellow catches the attention the most </a:t>
            </a:r>
          </a:p>
        </p:txBody>
      </p:sp>
      <p:pic>
        <p:nvPicPr>
          <p:cNvPr id="7" name="Picture 6">
            <a:extLst>
              <a:ext uri="{FF2B5EF4-FFF2-40B4-BE49-F238E27FC236}">
                <a16:creationId xmlns:a16="http://schemas.microsoft.com/office/drawing/2014/main" id="{D866A476-95B0-4ED5-9BCE-D3FFA42394B8}"/>
              </a:ext>
            </a:extLst>
          </p:cNvPr>
          <p:cNvPicPr>
            <a:picLocks noChangeAspect="1"/>
          </p:cNvPicPr>
          <p:nvPr/>
        </p:nvPicPr>
        <p:blipFill>
          <a:blip r:embed="rId3"/>
          <a:stretch>
            <a:fillRect/>
          </a:stretch>
        </p:blipFill>
        <p:spPr>
          <a:xfrm>
            <a:off x="3306842" y="1796392"/>
            <a:ext cx="2530316" cy="1675480"/>
          </a:xfrm>
          <a:prstGeom prst="rect">
            <a:avLst/>
          </a:prstGeom>
        </p:spPr>
      </p:pic>
      <p:sp>
        <p:nvSpPr>
          <p:cNvPr id="8" name="TextBox 7">
            <a:extLst>
              <a:ext uri="{FF2B5EF4-FFF2-40B4-BE49-F238E27FC236}">
                <a16:creationId xmlns:a16="http://schemas.microsoft.com/office/drawing/2014/main" id="{2A93A6F0-1A2B-4EFF-838B-94BC5009C441}"/>
              </a:ext>
            </a:extLst>
          </p:cNvPr>
          <p:cNvSpPr txBox="1"/>
          <p:nvPr/>
        </p:nvSpPr>
        <p:spPr>
          <a:xfrm>
            <a:off x="3133335" y="3703320"/>
            <a:ext cx="3202456" cy="1061829"/>
          </a:xfrm>
          <a:prstGeom prst="rect">
            <a:avLst/>
          </a:prstGeom>
          <a:noFill/>
        </p:spPr>
        <p:txBody>
          <a:bodyPr wrap="square" rtlCol="0">
            <a:spAutoFit/>
          </a:bodyPr>
          <a:lstStyle/>
          <a:p>
            <a:r>
              <a:rPr lang="en-US" sz="2100" dirty="0"/>
              <a:t>White color is usually associated with purity, calmness, and cleanliness </a:t>
            </a:r>
          </a:p>
        </p:txBody>
      </p:sp>
      <p:pic>
        <p:nvPicPr>
          <p:cNvPr id="9" name="Picture 8">
            <a:extLst>
              <a:ext uri="{FF2B5EF4-FFF2-40B4-BE49-F238E27FC236}">
                <a16:creationId xmlns:a16="http://schemas.microsoft.com/office/drawing/2014/main" id="{E2439075-06C8-4C5E-B41F-29330A5962B9}"/>
              </a:ext>
            </a:extLst>
          </p:cNvPr>
          <p:cNvPicPr>
            <a:picLocks noChangeAspect="1"/>
          </p:cNvPicPr>
          <p:nvPr/>
        </p:nvPicPr>
        <p:blipFill>
          <a:blip r:embed="rId4"/>
          <a:stretch>
            <a:fillRect/>
          </a:stretch>
        </p:blipFill>
        <p:spPr>
          <a:xfrm>
            <a:off x="6198631" y="1796392"/>
            <a:ext cx="2582061" cy="1658306"/>
          </a:xfrm>
          <a:prstGeom prst="rect">
            <a:avLst/>
          </a:prstGeom>
        </p:spPr>
      </p:pic>
      <p:sp>
        <p:nvSpPr>
          <p:cNvPr id="10" name="TextBox 9">
            <a:extLst>
              <a:ext uri="{FF2B5EF4-FFF2-40B4-BE49-F238E27FC236}">
                <a16:creationId xmlns:a16="http://schemas.microsoft.com/office/drawing/2014/main" id="{4A5581C7-51A3-49E9-805A-3C6AF62D2DE3}"/>
              </a:ext>
            </a:extLst>
          </p:cNvPr>
          <p:cNvSpPr txBox="1"/>
          <p:nvPr/>
        </p:nvSpPr>
        <p:spPr>
          <a:xfrm>
            <a:off x="6116565" y="3686147"/>
            <a:ext cx="3202456" cy="1061829"/>
          </a:xfrm>
          <a:prstGeom prst="rect">
            <a:avLst/>
          </a:prstGeom>
          <a:noFill/>
        </p:spPr>
        <p:txBody>
          <a:bodyPr wrap="square" rtlCol="0">
            <a:spAutoFit/>
          </a:bodyPr>
          <a:lstStyle/>
          <a:p>
            <a:r>
              <a:rPr lang="en-US" sz="2100" dirty="0"/>
              <a:t>Playschools are made colorful and attractive to make ambience more lively  </a:t>
            </a:r>
          </a:p>
        </p:txBody>
      </p:sp>
    </p:spTree>
    <p:extLst>
      <p:ext uri="{BB962C8B-B14F-4D97-AF65-F5344CB8AC3E}">
        <p14:creationId xmlns:p14="http://schemas.microsoft.com/office/powerpoint/2010/main" val="2836223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742FD82-74C3-4AFF-A4EF-2FF6859DC3EF}"/>
              </a:ext>
            </a:extLst>
          </p:cNvPr>
          <p:cNvSpPr/>
          <p:nvPr/>
        </p:nvSpPr>
        <p:spPr>
          <a:xfrm>
            <a:off x="16933" y="-8467"/>
            <a:ext cx="9144000" cy="789831"/>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 name="Rectangle 2">
            <a:extLst>
              <a:ext uri="{FF2B5EF4-FFF2-40B4-BE49-F238E27FC236}">
                <a16:creationId xmlns:a16="http://schemas.microsoft.com/office/drawing/2014/main" id="{4633BE94-C49D-4888-8201-5DEBDE657B42}"/>
              </a:ext>
            </a:extLst>
          </p:cNvPr>
          <p:cNvSpPr/>
          <p:nvPr/>
        </p:nvSpPr>
        <p:spPr>
          <a:xfrm>
            <a:off x="91616" y="51942"/>
            <a:ext cx="6537783" cy="584775"/>
          </a:xfrm>
          <a:prstGeom prst="rect">
            <a:avLst/>
          </a:prstGeom>
        </p:spPr>
        <p:txBody>
          <a:bodyPr wrap="square">
            <a:spAutoFit/>
          </a:bodyPr>
          <a:lstStyle/>
          <a:p>
            <a:r>
              <a:rPr lang="en-US" sz="3200" b="1" dirty="0">
                <a:solidFill>
                  <a:schemeClr val="bg1">
                    <a:lumMod val="95000"/>
                  </a:schemeClr>
                </a:solidFill>
              </a:rPr>
              <a:t>Space/functions – Layout design </a:t>
            </a:r>
          </a:p>
        </p:txBody>
      </p:sp>
      <p:grpSp>
        <p:nvGrpSpPr>
          <p:cNvPr id="6" name="Group 5">
            <a:extLst>
              <a:ext uri="{FF2B5EF4-FFF2-40B4-BE49-F238E27FC236}">
                <a16:creationId xmlns:a16="http://schemas.microsoft.com/office/drawing/2014/main" id="{D007BDFE-5DF6-4CBC-B263-C913502A50D5}"/>
              </a:ext>
            </a:extLst>
          </p:cNvPr>
          <p:cNvGrpSpPr/>
          <p:nvPr/>
        </p:nvGrpSpPr>
        <p:grpSpPr>
          <a:xfrm>
            <a:off x="91617" y="1507330"/>
            <a:ext cx="8766634" cy="2035970"/>
            <a:chOff x="122155" y="866774"/>
            <a:chExt cx="11688845" cy="2714626"/>
          </a:xfrm>
        </p:grpSpPr>
        <p:pic>
          <p:nvPicPr>
            <p:cNvPr id="4" name="Picture 3">
              <a:extLst>
                <a:ext uri="{FF2B5EF4-FFF2-40B4-BE49-F238E27FC236}">
                  <a16:creationId xmlns:a16="http://schemas.microsoft.com/office/drawing/2014/main" id="{5C6F1237-036A-4345-859F-5E32B9934B47}"/>
                </a:ext>
              </a:extLst>
            </p:cNvPr>
            <p:cNvPicPr>
              <a:picLocks noChangeAspect="1"/>
            </p:cNvPicPr>
            <p:nvPr/>
          </p:nvPicPr>
          <p:blipFill>
            <a:blip r:embed="rId2"/>
            <a:stretch>
              <a:fillRect/>
            </a:stretch>
          </p:blipFill>
          <p:spPr>
            <a:xfrm>
              <a:off x="122155" y="866774"/>
              <a:ext cx="4485034" cy="2714626"/>
            </a:xfrm>
            <a:prstGeom prst="rect">
              <a:avLst/>
            </a:prstGeom>
          </p:spPr>
        </p:pic>
        <p:sp>
          <p:nvSpPr>
            <p:cNvPr id="5" name="TextBox 4">
              <a:extLst>
                <a:ext uri="{FF2B5EF4-FFF2-40B4-BE49-F238E27FC236}">
                  <a16:creationId xmlns:a16="http://schemas.microsoft.com/office/drawing/2014/main" id="{405CF1FF-DF14-4110-A1A5-AD792B83AA6C}"/>
                </a:ext>
              </a:extLst>
            </p:cNvPr>
            <p:cNvSpPr txBox="1"/>
            <p:nvPr/>
          </p:nvSpPr>
          <p:spPr>
            <a:xfrm>
              <a:off x="4815840" y="1402081"/>
              <a:ext cx="6995160" cy="1415772"/>
            </a:xfrm>
            <a:prstGeom prst="rect">
              <a:avLst/>
            </a:prstGeom>
            <a:noFill/>
          </p:spPr>
          <p:txBody>
            <a:bodyPr wrap="square" rtlCol="0">
              <a:spAutoFit/>
            </a:bodyPr>
            <a:lstStyle/>
            <a:p>
              <a:r>
                <a:rPr lang="en-US" sz="2100" dirty="0"/>
                <a:t>Restaurant China gate has a private dining area for larger families to avoid inconvenience to other guests </a:t>
              </a:r>
            </a:p>
          </p:txBody>
        </p:sp>
      </p:grpSp>
      <p:grpSp>
        <p:nvGrpSpPr>
          <p:cNvPr id="9" name="Group 8">
            <a:extLst>
              <a:ext uri="{FF2B5EF4-FFF2-40B4-BE49-F238E27FC236}">
                <a16:creationId xmlns:a16="http://schemas.microsoft.com/office/drawing/2014/main" id="{4F6BA006-B84B-4841-80BC-4C7A31C9966C}"/>
              </a:ext>
            </a:extLst>
          </p:cNvPr>
          <p:cNvGrpSpPr/>
          <p:nvPr/>
        </p:nvGrpSpPr>
        <p:grpSpPr>
          <a:xfrm>
            <a:off x="91616" y="4057650"/>
            <a:ext cx="8766635" cy="1668780"/>
            <a:chOff x="122155" y="4267200"/>
            <a:chExt cx="11688846" cy="2225040"/>
          </a:xfrm>
        </p:grpSpPr>
        <p:pic>
          <p:nvPicPr>
            <p:cNvPr id="7" name="Picture 6">
              <a:extLst>
                <a:ext uri="{FF2B5EF4-FFF2-40B4-BE49-F238E27FC236}">
                  <a16:creationId xmlns:a16="http://schemas.microsoft.com/office/drawing/2014/main" id="{16C13D9A-6377-45A5-B55C-DE7F5C04AC72}"/>
                </a:ext>
              </a:extLst>
            </p:cNvPr>
            <p:cNvPicPr>
              <a:picLocks noChangeAspect="1"/>
            </p:cNvPicPr>
            <p:nvPr/>
          </p:nvPicPr>
          <p:blipFill>
            <a:blip r:embed="rId3"/>
            <a:stretch>
              <a:fillRect/>
            </a:stretch>
          </p:blipFill>
          <p:spPr>
            <a:xfrm>
              <a:off x="8031481" y="4267200"/>
              <a:ext cx="3779520" cy="2225040"/>
            </a:xfrm>
            <a:prstGeom prst="rect">
              <a:avLst/>
            </a:prstGeom>
          </p:spPr>
        </p:pic>
        <p:sp>
          <p:nvSpPr>
            <p:cNvPr id="8" name="TextBox 7">
              <a:extLst>
                <a:ext uri="{FF2B5EF4-FFF2-40B4-BE49-F238E27FC236}">
                  <a16:creationId xmlns:a16="http://schemas.microsoft.com/office/drawing/2014/main" id="{DE046CDF-3AE9-4EEE-9C14-5900C582815F}"/>
                </a:ext>
              </a:extLst>
            </p:cNvPr>
            <p:cNvSpPr txBox="1"/>
            <p:nvPr/>
          </p:nvSpPr>
          <p:spPr>
            <a:xfrm>
              <a:off x="122155" y="4587240"/>
              <a:ext cx="7116845" cy="1415772"/>
            </a:xfrm>
            <a:prstGeom prst="rect">
              <a:avLst/>
            </a:prstGeom>
            <a:noFill/>
          </p:spPr>
          <p:txBody>
            <a:bodyPr wrap="square" rtlCol="0">
              <a:spAutoFit/>
            </a:bodyPr>
            <a:lstStyle/>
            <a:p>
              <a:pPr algn="just"/>
              <a:r>
                <a:rPr lang="en-US" sz="2100" dirty="0"/>
                <a:t>Pharmacies at many hospitals are placed on ground floor for easier access to patients and their relatives </a:t>
              </a:r>
            </a:p>
          </p:txBody>
        </p:sp>
      </p:grpSp>
    </p:spTree>
    <p:extLst>
      <p:ext uri="{BB962C8B-B14F-4D97-AF65-F5344CB8AC3E}">
        <p14:creationId xmlns:p14="http://schemas.microsoft.com/office/powerpoint/2010/main" val="415085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5ECD5-C205-46BB-8BCB-723B440B88CE}"/>
              </a:ext>
            </a:extLst>
          </p:cNvPr>
          <p:cNvSpPr/>
          <p:nvPr/>
        </p:nvSpPr>
        <p:spPr>
          <a:xfrm>
            <a:off x="0" y="-155346"/>
            <a:ext cx="9144000" cy="764946"/>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 name="Rectangle 3">
            <a:extLst>
              <a:ext uri="{FF2B5EF4-FFF2-40B4-BE49-F238E27FC236}">
                <a16:creationId xmlns:a16="http://schemas.microsoft.com/office/drawing/2014/main" id="{3F5C74B4-3843-44FC-BBEA-A59CAB308164}"/>
              </a:ext>
            </a:extLst>
          </p:cNvPr>
          <p:cNvSpPr/>
          <p:nvPr/>
        </p:nvSpPr>
        <p:spPr>
          <a:xfrm>
            <a:off x="0" y="-180746"/>
            <a:ext cx="7772400" cy="584775"/>
          </a:xfrm>
          <a:prstGeom prst="rect">
            <a:avLst/>
          </a:prstGeom>
        </p:spPr>
        <p:txBody>
          <a:bodyPr wrap="square">
            <a:spAutoFit/>
          </a:bodyPr>
          <a:lstStyle/>
          <a:p>
            <a:r>
              <a:rPr lang="en-US" sz="3200" b="1" dirty="0">
                <a:solidFill>
                  <a:schemeClr val="bg1">
                    <a:lumMod val="95000"/>
                  </a:schemeClr>
                </a:solidFill>
              </a:rPr>
              <a:t>Space/functions – Exterior facilities</a:t>
            </a:r>
          </a:p>
        </p:txBody>
      </p:sp>
      <p:grpSp>
        <p:nvGrpSpPr>
          <p:cNvPr id="6" name="Group 5">
            <a:extLst>
              <a:ext uri="{FF2B5EF4-FFF2-40B4-BE49-F238E27FC236}">
                <a16:creationId xmlns:a16="http://schemas.microsoft.com/office/drawing/2014/main" id="{A6A3C0E3-7D95-46E2-89CD-C9526E04736E}"/>
              </a:ext>
            </a:extLst>
          </p:cNvPr>
          <p:cNvGrpSpPr/>
          <p:nvPr/>
        </p:nvGrpSpPr>
        <p:grpSpPr>
          <a:xfrm>
            <a:off x="91616" y="2277835"/>
            <a:ext cx="8525304" cy="2209562"/>
            <a:chOff x="122155" y="1894113"/>
            <a:chExt cx="11367072" cy="2946083"/>
          </a:xfrm>
        </p:grpSpPr>
        <p:pic>
          <p:nvPicPr>
            <p:cNvPr id="3" name="Picture 2">
              <a:extLst>
                <a:ext uri="{FF2B5EF4-FFF2-40B4-BE49-F238E27FC236}">
                  <a16:creationId xmlns:a16="http://schemas.microsoft.com/office/drawing/2014/main" id="{FBD26753-DEAA-4356-A28D-9F4C383EBDF8}"/>
                </a:ext>
              </a:extLst>
            </p:cNvPr>
            <p:cNvPicPr>
              <a:picLocks noChangeAspect="1"/>
            </p:cNvPicPr>
            <p:nvPr/>
          </p:nvPicPr>
          <p:blipFill>
            <a:blip r:embed="rId2"/>
            <a:stretch>
              <a:fillRect/>
            </a:stretch>
          </p:blipFill>
          <p:spPr>
            <a:xfrm>
              <a:off x="122155" y="1894113"/>
              <a:ext cx="4062413" cy="2946083"/>
            </a:xfrm>
            <a:prstGeom prst="rect">
              <a:avLst/>
            </a:prstGeom>
          </p:spPr>
        </p:pic>
        <p:sp>
          <p:nvSpPr>
            <p:cNvPr id="5" name="TextBox 4">
              <a:extLst>
                <a:ext uri="{FF2B5EF4-FFF2-40B4-BE49-F238E27FC236}">
                  <a16:creationId xmlns:a16="http://schemas.microsoft.com/office/drawing/2014/main" id="{59763432-A342-4AAE-B7A4-5EAB71AFAAB2}"/>
                </a:ext>
              </a:extLst>
            </p:cNvPr>
            <p:cNvSpPr txBox="1"/>
            <p:nvPr/>
          </p:nvSpPr>
          <p:spPr>
            <a:xfrm>
              <a:off x="4494067" y="2095746"/>
              <a:ext cx="6995160" cy="2277547"/>
            </a:xfrm>
            <a:prstGeom prst="rect">
              <a:avLst/>
            </a:prstGeom>
            <a:noFill/>
          </p:spPr>
          <p:txBody>
            <a:bodyPr wrap="square" rtlCol="0">
              <a:spAutoFit/>
            </a:bodyPr>
            <a:lstStyle/>
            <a:p>
              <a:pPr marL="342900" indent="-342900" algn="just">
                <a:buFont typeface="Wingdings" panose="05000000000000000000" pitchFamily="2" charset="2"/>
                <a:buChar char="ü"/>
              </a:pPr>
              <a:r>
                <a:rPr lang="en-US" sz="2100" dirty="0"/>
                <a:t>The Leela Mumbai hotel near international airport is an island of green. </a:t>
              </a:r>
            </a:p>
            <a:p>
              <a:pPr marL="342900" indent="-342900" algn="just">
                <a:buFont typeface="Wingdings" panose="05000000000000000000" pitchFamily="2" charset="2"/>
                <a:buChar char="ü"/>
              </a:pPr>
              <a:endParaRPr lang="en-US" sz="2100" dirty="0"/>
            </a:p>
            <a:p>
              <a:pPr marL="342900" indent="-342900" algn="just">
                <a:buFont typeface="Wingdings" panose="05000000000000000000" pitchFamily="2" charset="2"/>
                <a:buChar char="ü"/>
              </a:pPr>
              <a:r>
                <a:rPr lang="en-US" sz="2100" dirty="0"/>
                <a:t>Exterior of hotels include 11 acres of gardens and waterfalls</a:t>
              </a:r>
            </a:p>
          </p:txBody>
        </p:sp>
      </p:grpSp>
    </p:spTree>
    <p:extLst>
      <p:ext uri="{BB962C8B-B14F-4D97-AF65-F5344CB8AC3E}">
        <p14:creationId xmlns:p14="http://schemas.microsoft.com/office/powerpoint/2010/main" val="1490471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FF1F15B-8B5D-49BE-92AF-1650A3147F66}"/>
              </a:ext>
            </a:extLst>
          </p:cNvPr>
          <p:cNvSpPr/>
          <p:nvPr/>
        </p:nvSpPr>
        <p:spPr>
          <a:xfrm>
            <a:off x="-22357" y="0"/>
            <a:ext cx="9144000" cy="738664"/>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 name="Rectangle 4">
            <a:extLst>
              <a:ext uri="{FF2B5EF4-FFF2-40B4-BE49-F238E27FC236}">
                <a16:creationId xmlns:a16="http://schemas.microsoft.com/office/drawing/2014/main" id="{9A719384-62A2-4407-B883-845F25AB6163}"/>
              </a:ext>
            </a:extLst>
          </p:cNvPr>
          <p:cNvSpPr/>
          <p:nvPr/>
        </p:nvSpPr>
        <p:spPr>
          <a:xfrm>
            <a:off x="-22357" y="144546"/>
            <a:ext cx="4549643" cy="584775"/>
          </a:xfrm>
          <a:prstGeom prst="rect">
            <a:avLst/>
          </a:prstGeom>
        </p:spPr>
        <p:txBody>
          <a:bodyPr wrap="none">
            <a:spAutoFit/>
          </a:bodyPr>
          <a:lstStyle/>
          <a:p>
            <a:r>
              <a:rPr lang="en-US" sz="3200" b="1" dirty="0">
                <a:solidFill>
                  <a:schemeClr val="bg1"/>
                </a:solidFill>
              </a:rPr>
              <a:t>Sign, symbols, &amp; artifacts </a:t>
            </a:r>
          </a:p>
        </p:txBody>
      </p:sp>
      <p:grpSp>
        <p:nvGrpSpPr>
          <p:cNvPr id="7" name="Group 6">
            <a:extLst>
              <a:ext uri="{FF2B5EF4-FFF2-40B4-BE49-F238E27FC236}">
                <a16:creationId xmlns:a16="http://schemas.microsoft.com/office/drawing/2014/main" id="{99E30256-86AA-411C-B679-A4BC93B96216}"/>
              </a:ext>
            </a:extLst>
          </p:cNvPr>
          <p:cNvGrpSpPr/>
          <p:nvPr/>
        </p:nvGrpSpPr>
        <p:grpSpPr>
          <a:xfrm>
            <a:off x="145732" y="1545907"/>
            <a:ext cx="8872538" cy="2111693"/>
            <a:chOff x="194310" y="918210"/>
            <a:chExt cx="11830050" cy="2815590"/>
          </a:xfrm>
        </p:grpSpPr>
        <p:pic>
          <p:nvPicPr>
            <p:cNvPr id="4" name="Picture 3">
              <a:extLst>
                <a:ext uri="{FF2B5EF4-FFF2-40B4-BE49-F238E27FC236}">
                  <a16:creationId xmlns:a16="http://schemas.microsoft.com/office/drawing/2014/main" id="{D7F60A3C-1CD2-4272-B968-66F5E52601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310" y="918210"/>
              <a:ext cx="5443474" cy="2815590"/>
            </a:xfrm>
            <a:prstGeom prst="rect">
              <a:avLst/>
            </a:prstGeom>
          </p:spPr>
        </p:pic>
        <p:sp>
          <p:nvSpPr>
            <p:cNvPr id="6" name="TextBox 5">
              <a:extLst>
                <a:ext uri="{FF2B5EF4-FFF2-40B4-BE49-F238E27FC236}">
                  <a16:creationId xmlns:a16="http://schemas.microsoft.com/office/drawing/2014/main" id="{AADA22CA-28E5-4348-A513-76A86F41FBA9}"/>
                </a:ext>
              </a:extLst>
            </p:cNvPr>
            <p:cNvSpPr txBox="1"/>
            <p:nvPr/>
          </p:nvSpPr>
          <p:spPr>
            <a:xfrm>
              <a:off x="5867400" y="1798320"/>
              <a:ext cx="6156960" cy="984885"/>
            </a:xfrm>
            <a:prstGeom prst="rect">
              <a:avLst/>
            </a:prstGeom>
            <a:noFill/>
          </p:spPr>
          <p:txBody>
            <a:bodyPr wrap="square" rtlCol="0">
              <a:spAutoFit/>
            </a:bodyPr>
            <a:lstStyle/>
            <a:p>
              <a:r>
                <a:rPr lang="en-US" sz="2100" dirty="0"/>
                <a:t>Symbols for safety measures such in airlines </a:t>
              </a:r>
            </a:p>
          </p:txBody>
        </p:sp>
      </p:grpSp>
      <p:grpSp>
        <p:nvGrpSpPr>
          <p:cNvPr id="10" name="Group 9">
            <a:extLst>
              <a:ext uri="{FF2B5EF4-FFF2-40B4-BE49-F238E27FC236}">
                <a16:creationId xmlns:a16="http://schemas.microsoft.com/office/drawing/2014/main" id="{FA689AE0-0583-4B9A-AEE8-1F52381C9A52}"/>
              </a:ext>
            </a:extLst>
          </p:cNvPr>
          <p:cNvGrpSpPr/>
          <p:nvPr/>
        </p:nvGrpSpPr>
        <p:grpSpPr>
          <a:xfrm>
            <a:off x="698214" y="4293394"/>
            <a:ext cx="7994302" cy="1284446"/>
            <a:chOff x="930951" y="4581524"/>
            <a:chExt cx="10659069" cy="1712595"/>
          </a:xfrm>
        </p:grpSpPr>
        <p:pic>
          <p:nvPicPr>
            <p:cNvPr id="8" name="Picture 7">
              <a:extLst>
                <a:ext uri="{FF2B5EF4-FFF2-40B4-BE49-F238E27FC236}">
                  <a16:creationId xmlns:a16="http://schemas.microsoft.com/office/drawing/2014/main" id="{AA297AF1-3505-4F58-9796-B72D0F557FC1}"/>
                </a:ext>
              </a:extLst>
            </p:cNvPr>
            <p:cNvPicPr>
              <a:picLocks noChangeAspect="1"/>
            </p:cNvPicPr>
            <p:nvPr/>
          </p:nvPicPr>
          <p:blipFill>
            <a:blip r:embed="rId3"/>
            <a:stretch>
              <a:fillRect/>
            </a:stretch>
          </p:blipFill>
          <p:spPr>
            <a:xfrm>
              <a:off x="7198042" y="4581524"/>
              <a:ext cx="4391978" cy="1712595"/>
            </a:xfrm>
            <a:prstGeom prst="rect">
              <a:avLst/>
            </a:prstGeom>
          </p:spPr>
        </p:pic>
        <p:sp>
          <p:nvSpPr>
            <p:cNvPr id="9" name="TextBox 8">
              <a:extLst>
                <a:ext uri="{FF2B5EF4-FFF2-40B4-BE49-F238E27FC236}">
                  <a16:creationId xmlns:a16="http://schemas.microsoft.com/office/drawing/2014/main" id="{49BCAF3D-C5E5-44A3-933C-D36429C7E5FA}"/>
                </a:ext>
              </a:extLst>
            </p:cNvPr>
            <p:cNvSpPr txBox="1"/>
            <p:nvPr/>
          </p:nvSpPr>
          <p:spPr>
            <a:xfrm>
              <a:off x="930951" y="4960767"/>
              <a:ext cx="6156960" cy="984886"/>
            </a:xfrm>
            <a:prstGeom prst="rect">
              <a:avLst/>
            </a:prstGeom>
            <a:noFill/>
          </p:spPr>
          <p:txBody>
            <a:bodyPr wrap="square" rtlCol="0">
              <a:spAutoFit/>
            </a:bodyPr>
            <a:lstStyle/>
            <a:p>
              <a:r>
                <a:rPr lang="en-US" sz="2100" dirty="0"/>
                <a:t>Anti ragging directives on notice on boards</a:t>
              </a:r>
            </a:p>
          </p:txBody>
        </p:sp>
      </p:grpSp>
    </p:spTree>
    <p:extLst>
      <p:ext uri="{BB962C8B-B14F-4D97-AF65-F5344CB8AC3E}">
        <p14:creationId xmlns:p14="http://schemas.microsoft.com/office/powerpoint/2010/main" val="292293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E195572-594A-411F-83A3-6DC8A739F984}"/>
              </a:ext>
            </a:extLst>
          </p:cNvPr>
          <p:cNvSpPr/>
          <p:nvPr/>
        </p:nvSpPr>
        <p:spPr>
          <a:xfrm>
            <a:off x="-16933" y="2682"/>
            <a:ext cx="9144000" cy="943261"/>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 name="Rectangle 2">
            <a:extLst>
              <a:ext uri="{FF2B5EF4-FFF2-40B4-BE49-F238E27FC236}">
                <a16:creationId xmlns:a16="http://schemas.microsoft.com/office/drawing/2014/main" id="{DDFD6837-6BCC-4CE1-9CDD-A431019A9B5B}"/>
              </a:ext>
            </a:extLst>
          </p:cNvPr>
          <p:cNvSpPr/>
          <p:nvPr/>
        </p:nvSpPr>
        <p:spPr>
          <a:xfrm>
            <a:off x="0" y="-64297"/>
            <a:ext cx="8516868" cy="1077218"/>
          </a:xfrm>
          <a:prstGeom prst="rect">
            <a:avLst/>
          </a:prstGeom>
        </p:spPr>
        <p:txBody>
          <a:bodyPr wrap="square">
            <a:spAutoFit/>
          </a:bodyPr>
          <a:lstStyle/>
          <a:p>
            <a:r>
              <a:rPr lang="en-US" sz="3200" b="1" dirty="0">
                <a:solidFill>
                  <a:schemeClr val="bg1"/>
                </a:solidFill>
              </a:rPr>
              <a:t>Different type of services which impact Servicescape </a:t>
            </a:r>
          </a:p>
        </p:txBody>
      </p:sp>
      <p:sp>
        <p:nvSpPr>
          <p:cNvPr id="4" name="TextBox 3">
            <a:extLst>
              <a:ext uri="{FF2B5EF4-FFF2-40B4-BE49-F238E27FC236}">
                <a16:creationId xmlns:a16="http://schemas.microsoft.com/office/drawing/2014/main" id="{A17B9E2B-7039-4F0A-B341-FB5AA4527B0E}"/>
              </a:ext>
            </a:extLst>
          </p:cNvPr>
          <p:cNvSpPr txBox="1"/>
          <p:nvPr/>
        </p:nvSpPr>
        <p:spPr>
          <a:xfrm>
            <a:off x="127987" y="3275231"/>
            <a:ext cx="1319814" cy="738664"/>
          </a:xfrm>
          <a:prstGeom prst="rect">
            <a:avLst/>
          </a:prstGeom>
          <a:noFill/>
          <a:ln>
            <a:solidFill>
              <a:schemeClr val="tx1"/>
            </a:solidFill>
          </a:ln>
        </p:spPr>
        <p:txBody>
          <a:bodyPr wrap="square" rtlCol="0">
            <a:spAutoFit/>
          </a:bodyPr>
          <a:lstStyle/>
          <a:p>
            <a:r>
              <a:rPr lang="en-US" sz="2100" b="1" dirty="0"/>
              <a:t>Types of service</a:t>
            </a:r>
          </a:p>
        </p:txBody>
      </p:sp>
      <p:grpSp>
        <p:nvGrpSpPr>
          <p:cNvPr id="18" name="Group 17">
            <a:extLst>
              <a:ext uri="{FF2B5EF4-FFF2-40B4-BE49-F238E27FC236}">
                <a16:creationId xmlns:a16="http://schemas.microsoft.com/office/drawing/2014/main" id="{C6172202-B4C0-4FDA-934E-469979AA3FA5}"/>
              </a:ext>
            </a:extLst>
          </p:cNvPr>
          <p:cNvGrpSpPr/>
          <p:nvPr/>
        </p:nvGrpSpPr>
        <p:grpSpPr>
          <a:xfrm>
            <a:off x="1447801" y="2199159"/>
            <a:ext cx="4793969" cy="2567642"/>
            <a:chOff x="2336801" y="1739443"/>
            <a:chExt cx="6391959" cy="3423523"/>
          </a:xfrm>
        </p:grpSpPr>
        <p:grpSp>
          <p:nvGrpSpPr>
            <p:cNvPr id="15" name="Group 14">
              <a:extLst>
                <a:ext uri="{FF2B5EF4-FFF2-40B4-BE49-F238E27FC236}">
                  <a16:creationId xmlns:a16="http://schemas.microsoft.com/office/drawing/2014/main" id="{0712918A-4657-4486-851B-080CC391655D}"/>
                </a:ext>
              </a:extLst>
            </p:cNvPr>
            <p:cNvGrpSpPr/>
            <p:nvPr/>
          </p:nvGrpSpPr>
          <p:grpSpPr>
            <a:xfrm>
              <a:off x="2336801" y="1739443"/>
              <a:ext cx="6391959" cy="3423523"/>
              <a:chOff x="2336801" y="1739443"/>
              <a:chExt cx="6391959" cy="3423523"/>
            </a:xfrm>
          </p:grpSpPr>
          <p:sp>
            <p:nvSpPr>
              <p:cNvPr id="5" name="TextBox 4">
                <a:extLst>
                  <a:ext uri="{FF2B5EF4-FFF2-40B4-BE49-F238E27FC236}">
                    <a16:creationId xmlns:a16="http://schemas.microsoft.com/office/drawing/2014/main" id="{C04E6337-F48F-4824-9AC3-F10A63D1EA8E}"/>
                  </a:ext>
                </a:extLst>
              </p:cNvPr>
              <p:cNvSpPr txBox="1"/>
              <p:nvPr/>
            </p:nvSpPr>
            <p:spPr>
              <a:xfrm>
                <a:off x="3655293" y="1739443"/>
                <a:ext cx="3584606" cy="984885"/>
              </a:xfrm>
              <a:prstGeom prst="rect">
                <a:avLst/>
              </a:prstGeom>
              <a:noFill/>
              <a:ln>
                <a:solidFill>
                  <a:schemeClr val="tx1"/>
                </a:solidFill>
              </a:ln>
            </p:spPr>
            <p:txBody>
              <a:bodyPr wrap="square" rtlCol="0">
                <a:spAutoFit/>
              </a:bodyPr>
              <a:lstStyle/>
              <a:p>
                <a:r>
                  <a:rPr lang="en-US" sz="2100" dirty="0"/>
                  <a:t>Interpersonal Service</a:t>
                </a:r>
              </a:p>
              <a:p>
                <a:r>
                  <a:rPr lang="en-US" sz="2100" dirty="0"/>
                  <a:t>(Customer-Employees)</a:t>
                </a:r>
              </a:p>
            </p:txBody>
          </p:sp>
          <p:sp>
            <p:nvSpPr>
              <p:cNvPr id="6" name="TextBox 5">
                <a:extLst>
                  <a:ext uri="{FF2B5EF4-FFF2-40B4-BE49-F238E27FC236}">
                    <a16:creationId xmlns:a16="http://schemas.microsoft.com/office/drawing/2014/main" id="{29FA0D6D-2BCF-465E-9D92-3C69969AE3C6}"/>
                  </a:ext>
                </a:extLst>
              </p:cNvPr>
              <p:cNvSpPr txBox="1"/>
              <p:nvPr/>
            </p:nvSpPr>
            <p:spPr>
              <a:xfrm>
                <a:off x="3655293" y="3747194"/>
                <a:ext cx="5073467" cy="1415772"/>
              </a:xfrm>
              <a:prstGeom prst="rect">
                <a:avLst/>
              </a:prstGeom>
              <a:noFill/>
              <a:ln>
                <a:solidFill>
                  <a:schemeClr val="tx1"/>
                </a:solidFill>
              </a:ln>
            </p:spPr>
            <p:txBody>
              <a:bodyPr wrap="square" rtlCol="0">
                <a:spAutoFit/>
              </a:bodyPr>
              <a:lstStyle/>
              <a:p>
                <a:pPr algn="ctr"/>
                <a:r>
                  <a:rPr lang="en-US" sz="2100" dirty="0"/>
                  <a:t>Self-service</a:t>
                </a:r>
              </a:p>
              <a:p>
                <a:pPr algn="ctr"/>
                <a:r>
                  <a:rPr lang="en-US" sz="2100" dirty="0"/>
                  <a:t>(only Customer present in service system) </a:t>
                </a:r>
              </a:p>
            </p:txBody>
          </p:sp>
          <p:cxnSp>
            <p:nvCxnSpPr>
              <p:cNvPr id="9" name="Straight Arrow Connector 8">
                <a:extLst>
                  <a:ext uri="{FF2B5EF4-FFF2-40B4-BE49-F238E27FC236}">
                    <a16:creationId xmlns:a16="http://schemas.microsoft.com/office/drawing/2014/main" id="{C0EBC938-948B-4AC4-8BE6-3AD7FED0E9EA}"/>
                  </a:ext>
                </a:extLst>
              </p:cNvPr>
              <p:cNvCxnSpPr>
                <a:cxnSpLocks/>
                <a:stCxn id="4" idx="3"/>
              </p:cNvCxnSpPr>
              <p:nvPr/>
            </p:nvCxnSpPr>
            <p:spPr>
              <a:xfrm flipV="1">
                <a:off x="2336801" y="2145202"/>
                <a:ext cx="1318492" cy="152144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7" name="Straight Arrow Connector 16">
              <a:extLst>
                <a:ext uri="{FF2B5EF4-FFF2-40B4-BE49-F238E27FC236}">
                  <a16:creationId xmlns:a16="http://schemas.microsoft.com/office/drawing/2014/main" id="{D2A85388-7E0C-40EA-BDCE-9D2E17711EBE}"/>
                </a:ext>
              </a:extLst>
            </p:cNvPr>
            <p:cNvCxnSpPr>
              <a:cxnSpLocks/>
              <a:stCxn id="4" idx="3"/>
            </p:cNvCxnSpPr>
            <p:nvPr/>
          </p:nvCxnSpPr>
          <p:spPr>
            <a:xfrm>
              <a:off x="2336801" y="3666649"/>
              <a:ext cx="1318492" cy="81920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8" name="TextBox 7">
            <a:extLst>
              <a:ext uri="{FF2B5EF4-FFF2-40B4-BE49-F238E27FC236}">
                <a16:creationId xmlns:a16="http://schemas.microsoft.com/office/drawing/2014/main" id="{27AA52CF-A7C2-4571-8B93-804EC6439983}"/>
              </a:ext>
            </a:extLst>
          </p:cNvPr>
          <p:cNvSpPr txBox="1"/>
          <p:nvPr/>
        </p:nvSpPr>
        <p:spPr>
          <a:xfrm>
            <a:off x="5595259" y="1989640"/>
            <a:ext cx="2797628" cy="1292662"/>
          </a:xfrm>
          <a:prstGeom prst="rect">
            <a:avLst/>
          </a:prstGeom>
          <a:noFill/>
        </p:spPr>
        <p:txBody>
          <a:bodyPr wrap="square" rtlCol="0">
            <a:spAutoFit/>
          </a:bodyPr>
          <a:lstStyle/>
          <a:p>
            <a:pPr marL="214313" indent="-214313">
              <a:buFont typeface="Wingdings" panose="05000000000000000000" pitchFamily="2" charset="2"/>
              <a:buChar char="ü"/>
            </a:pPr>
            <a:r>
              <a:rPr lang="en-US" sz="1950" dirty="0"/>
              <a:t>Banks/Hospitals</a:t>
            </a:r>
          </a:p>
          <a:p>
            <a:pPr marL="214313" indent="-214313">
              <a:buFont typeface="Wingdings" panose="05000000000000000000" pitchFamily="2" charset="2"/>
              <a:buChar char="ü"/>
            </a:pPr>
            <a:r>
              <a:rPr lang="en-US" sz="1950" dirty="0"/>
              <a:t>Facilitate interaction between service providers and customer </a:t>
            </a:r>
          </a:p>
        </p:txBody>
      </p:sp>
      <p:sp>
        <p:nvSpPr>
          <p:cNvPr id="14" name="TextBox 13">
            <a:extLst>
              <a:ext uri="{FF2B5EF4-FFF2-40B4-BE49-F238E27FC236}">
                <a16:creationId xmlns:a16="http://schemas.microsoft.com/office/drawing/2014/main" id="{4CADF747-8851-4509-BC6A-79E0B59856E6}"/>
              </a:ext>
            </a:extLst>
          </p:cNvPr>
          <p:cNvSpPr txBox="1"/>
          <p:nvPr/>
        </p:nvSpPr>
        <p:spPr>
          <a:xfrm>
            <a:off x="6466658" y="3586855"/>
            <a:ext cx="2797628" cy="1292662"/>
          </a:xfrm>
          <a:prstGeom prst="rect">
            <a:avLst/>
          </a:prstGeom>
          <a:noFill/>
        </p:spPr>
        <p:txBody>
          <a:bodyPr wrap="square" rtlCol="0">
            <a:spAutoFit/>
          </a:bodyPr>
          <a:lstStyle/>
          <a:p>
            <a:pPr marL="214313" indent="-214313">
              <a:buFont typeface="Wingdings" panose="05000000000000000000" pitchFamily="2" charset="2"/>
              <a:buChar char="ü"/>
            </a:pPr>
            <a:r>
              <a:rPr lang="en-US" sz="1950" dirty="0"/>
              <a:t>ATMs/Vending machine</a:t>
            </a:r>
          </a:p>
          <a:p>
            <a:pPr marL="214313" indent="-214313">
              <a:buFont typeface="Wingdings" panose="05000000000000000000" pitchFamily="2" charset="2"/>
              <a:buChar char="ü"/>
            </a:pPr>
            <a:r>
              <a:rPr lang="en-US" sz="1950" dirty="0"/>
              <a:t>Servicescape should be to guide customer effectively. </a:t>
            </a:r>
          </a:p>
        </p:txBody>
      </p:sp>
    </p:spTree>
    <p:extLst>
      <p:ext uri="{BB962C8B-B14F-4D97-AF65-F5344CB8AC3E}">
        <p14:creationId xmlns:p14="http://schemas.microsoft.com/office/powerpoint/2010/main" val="2354956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88125A2-2643-4A98-B7C1-E26E805DB7C7}"/>
              </a:ext>
            </a:extLst>
          </p:cNvPr>
          <p:cNvSpPr/>
          <p:nvPr/>
        </p:nvSpPr>
        <p:spPr>
          <a:xfrm>
            <a:off x="0" y="8467"/>
            <a:ext cx="9144000" cy="914400"/>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t>Innovations at McDonalds in US</a:t>
            </a:r>
          </a:p>
        </p:txBody>
      </p:sp>
      <p:sp>
        <p:nvSpPr>
          <p:cNvPr id="3" name="TextBox 2">
            <a:extLst>
              <a:ext uri="{FF2B5EF4-FFF2-40B4-BE49-F238E27FC236}">
                <a16:creationId xmlns:a16="http://schemas.microsoft.com/office/drawing/2014/main" id="{1A7057C9-1D10-42D8-81A1-BDDFE010208A}"/>
              </a:ext>
            </a:extLst>
          </p:cNvPr>
          <p:cNvSpPr txBox="1"/>
          <p:nvPr/>
        </p:nvSpPr>
        <p:spPr>
          <a:xfrm>
            <a:off x="0" y="1543050"/>
            <a:ext cx="6672943" cy="3831818"/>
          </a:xfrm>
          <a:prstGeom prst="rect">
            <a:avLst/>
          </a:prstGeom>
          <a:noFill/>
        </p:spPr>
        <p:txBody>
          <a:bodyPr wrap="square" rtlCol="0">
            <a:spAutoFit/>
          </a:bodyPr>
          <a:lstStyle/>
          <a:p>
            <a:pPr marL="214313" indent="-214313">
              <a:buFont typeface="Wingdings" panose="05000000000000000000" pitchFamily="2" charset="2"/>
              <a:buChar char="ü"/>
            </a:pPr>
            <a:r>
              <a:rPr lang="en-US" sz="2700" dirty="0"/>
              <a:t>Indoor seating – 1950s</a:t>
            </a:r>
          </a:p>
          <a:p>
            <a:pPr marL="214313" indent="-214313">
              <a:buFont typeface="Wingdings" panose="05000000000000000000" pitchFamily="2" charset="2"/>
              <a:buChar char="ü"/>
            </a:pPr>
            <a:endParaRPr lang="en-US" sz="2700" dirty="0"/>
          </a:p>
          <a:p>
            <a:pPr marL="214313" indent="-214313">
              <a:buFont typeface="Wingdings" panose="05000000000000000000" pitchFamily="2" charset="2"/>
              <a:buChar char="ü"/>
            </a:pPr>
            <a:r>
              <a:rPr lang="en-US" sz="2700" dirty="0"/>
              <a:t>Drive through window – 1970s</a:t>
            </a:r>
          </a:p>
          <a:p>
            <a:pPr marL="214313" indent="-214313">
              <a:buFont typeface="Wingdings" panose="05000000000000000000" pitchFamily="2" charset="2"/>
              <a:buChar char="ü"/>
            </a:pPr>
            <a:endParaRPr lang="en-US" sz="2700" dirty="0"/>
          </a:p>
          <a:p>
            <a:pPr marL="214313" indent="-214313">
              <a:buFont typeface="Wingdings" panose="05000000000000000000" pitchFamily="2" charset="2"/>
              <a:buChar char="ü"/>
            </a:pPr>
            <a:r>
              <a:rPr lang="en-US" sz="2700" dirty="0"/>
              <a:t>Adding breakfast to the menu – 1980s</a:t>
            </a:r>
          </a:p>
          <a:p>
            <a:pPr marL="214313" indent="-214313">
              <a:buFont typeface="Wingdings" panose="05000000000000000000" pitchFamily="2" charset="2"/>
              <a:buChar char="ü"/>
            </a:pPr>
            <a:endParaRPr lang="en-US" sz="2700" dirty="0"/>
          </a:p>
          <a:p>
            <a:pPr marL="214313" indent="-214313">
              <a:buFont typeface="Wingdings" panose="05000000000000000000" pitchFamily="2" charset="2"/>
              <a:buChar char="ü"/>
            </a:pPr>
            <a:r>
              <a:rPr lang="en-US" sz="2700" dirty="0"/>
              <a:t>Adding play areas for children – Late 1980s</a:t>
            </a:r>
          </a:p>
          <a:p>
            <a:pPr marL="214313" indent="-214313">
              <a:buFont typeface="Wingdings" panose="05000000000000000000" pitchFamily="2" charset="2"/>
              <a:buChar char="ü"/>
            </a:pPr>
            <a:endParaRPr lang="en-US" sz="2700" dirty="0"/>
          </a:p>
          <a:p>
            <a:pPr marL="214313" indent="-214313">
              <a:buFont typeface="Wingdings" panose="05000000000000000000" pitchFamily="2" charset="2"/>
              <a:buChar char="ü"/>
            </a:pPr>
            <a:r>
              <a:rPr lang="en-US" sz="2700" dirty="0"/>
              <a:t>Self service kiosk – 2004 </a:t>
            </a:r>
          </a:p>
        </p:txBody>
      </p:sp>
      <p:sp>
        <p:nvSpPr>
          <p:cNvPr id="6" name="Scroll: Vertical 5">
            <a:extLst>
              <a:ext uri="{FF2B5EF4-FFF2-40B4-BE49-F238E27FC236}">
                <a16:creationId xmlns:a16="http://schemas.microsoft.com/office/drawing/2014/main" id="{4079FA98-CE0E-4AEB-A6FC-E0E7C2698B55}"/>
              </a:ext>
            </a:extLst>
          </p:cNvPr>
          <p:cNvSpPr/>
          <p:nvPr/>
        </p:nvSpPr>
        <p:spPr>
          <a:xfrm>
            <a:off x="6368143" y="1777093"/>
            <a:ext cx="2590800" cy="3340649"/>
          </a:xfrm>
          <a:prstGeom prst="verticalScroll">
            <a:avLst/>
          </a:prstGeom>
          <a:solidFill>
            <a:schemeClr val="accent2">
              <a:lumMod val="40000"/>
              <a:lumOff val="6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dirty="0">
                <a:solidFill>
                  <a:schemeClr val="tx1"/>
                </a:solidFill>
              </a:rPr>
              <a:t>4 out of 5 innovations pertains to layout </a:t>
            </a:r>
          </a:p>
        </p:txBody>
      </p:sp>
    </p:spTree>
    <p:extLst>
      <p:ext uri="{BB962C8B-B14F-4D97-AF65-F5344CB8AC3E}">
        <p14:creationId xmlns:p14="http://schemas.microsoft.com/office/powerpoint/2010/main" val="2055117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21DEA6-5357-42E0-BEAE-917DBC5BB94A}"/>
              </a:ext>
            </a:extLst>
          </p:cNvPr>
          <p:cNvSpPr/>
          <p:nvPr/>
        </p:nvSpPr>
        <p:spPr>
          <a:xfrm>
            <a:off x="-11246" y="4638"/>
            <a:ext cx="9144000" cy="875895"/>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 name="TextBox 2">
            <a:extLst>
              <a:ext uri="{FF2B5EF4-FFF2-40B4-BE49-F238E27FC236}">
                <a16:creationId xmlns:a16="http://schemas.microsoft.com/office/drawing/2014/main" id="{CFFD4955-007C-4BA3-BA2F-6A2309C9A3FA}"/>
              </a:ext>
            </a:extLst>
          </p:cNvPr>
          <p:cNvSpPr txBox="1"/>
          <p:nvPr/>
        </p:nvSpPr>
        <p:spPr>
          <a:xfrm>
            <a:off x="85875" y="128013"/>
            <a:ext cx="5529942" cy="584775"/>
          </a:xfrm>
          <a:prstGeom prst="rect">
            <a:avLst/>
          </a:prstGeom>
          <a:noFill/>
        </p:spPr>
        <p:txBody>
          <a:bodyPr wrap="square" rtlCol="0">
            <a:spAutoFit/>
          </a:bodyPr>
          <a:lstStyle/>
          <a:p>
            <a:r>
              <a:rPr lang="en-US" sz="3200" b="1" dirty="0">
                <a:solidFill>
                  <a:schemeClr val="bg1">
                    <a:lumMod val="95000"/>
                  </a:schemeClr>
                </a:solidFill>
              </a:rPr>
              <a:t>Service Facility Layout </a:t>
            </a:r>
          </a:p>
        </p:txBody>
      </p:sp>
      <p:sp>
        <p:nvSpPr>
          <p:cNvPr id="4" name="TextBox 3">
            <a:extLst>
              <a:ext uri="{FF2B5EF4-FFF2-40B4-BE49-F238E27FC236}">
                <a16:creationId xmlns:a16="http://schemas.microsoft.com/office/drawing/2014/main" id="{E05F9FAA-B384-431A-AE72-90C45CBA0136}"/>
              </a:ext>
            </a:extLst>
          </p:cNvPr>
          <p:cNvSpPr txBox="1"/>
          <p:nvPr/>
        </p:nvSpPr>
        <p:spPr>
          <a:xfrm>
            <a:off x="-25400" y="948642"/>
            <a:ext cx="3624944" cy="461665"/>
          </a:xfrm>
          <a:prstGeom prst="rect">
            <a:avLst/>
          </a:prstGeom>
          <a:noFill/>
        </p:spPr>
        <p:txBody>
          <a:bodyPr wrap="square" rtlCol="0">
            <a:spAutoFit/>
          </a:bodyPr>
          <a:lstStyle/>
          <a:p>
            <a:r>
              <a:rPr lang="en-US" sz="2400" b="1" dirty="0"/>
              <a:t>Product layout   </a:t>
            </a:r>
          </a:p>
        </p:txBody>
      </p:sp>
      <p:pic>
        <p:nvPicPr>
          <p:cNvPr id="6" name="Picture 5">
            <a:extLst>
              <a:ext uri="{FF2B5EF4-FFF2-40B4-BE49-F238E27FC236}">
                <a16:creationId xmlns:a16="http://schemas.microsoft.com/office/drawing/2014/main" id="{772766F5-0B17-4813-AA4F-006B5FE9AC39}"/>
              </a:ext>
            </a:extLst>
          </p:cNvPr>
          <p:cNvPicPr>
            <a:picLocks noChangeAspect="1"/>
          </p:cNvPicPr>
          <p:nvPr/>
        </p:nvPicPr>
        <p:blipFill>
          <a:blip r:embed="rId2"/>
          <a:stretch>
            <a:fillRect/>
          </a:stretch>
        </p:blipFill>
        <p:spPr>
          <a:xfrm>
            <a:off x="509211" y="1832310"/>
            <a:ext cx="7912352" cy="2047244"/>
          </a:xfrm>
          <a:prstGeom prst="rect">
            <a:avLst/>
          </a:prstGeom>
        </p:spPr>
      </p:pic>
      <p:grpSp>
        <p:nvGrpSpPr>
          <p:cNvPr id="17" name="Group 16">
            <a:extLst>
              <a:ext uri="{FF2B5EF4-FFF2-40B4-BE49-F238E27FC236}">
                <a16:creationId xmlns:a16="http://schemas.microsoft.com/office/drawing/2014/main" id="{4BA22AFC-3BA4-4E5E-9155-AC2149C1D399}"/>
              </a:ext>
            </a:extLst>
          </p:cNvPr>
          <p:cNvGrpSpPr/>
          <p:nvPr/>
        </p:nvGrpSpPr>
        <p:grpSpPr>
          <a:xfrm>
            <a:off x="1" y="4338448"/>
            <a:ext cx="7543439" cy="1061829"/>
            <a:chOff x="275771" y="4656112"/>
            <a:chExt cx="10057919" cy="1415773"/>
          </a:xfrm>
        </p:grpSpPr>
        <p:sp>
          <p:nvSpPr>
            <p:cNvPr id="5" name="TextBox 4">
              <a:extLst>
                <a:ext uri="{FF2B5EF4-FFF2-40B4-BE49-F238E27FC236}">
                  <a16:creationId xmlns:a16="http://schemas.microsoft.com/office/drawing/2014/main" id="{9D8CA0A5-8308-48D9-B368-4DCE98A0881B}"/>
                </a:ext>
              </a:extLst>
            </p:cNvPr>
            <p:cNvSpPr txBox="1"/>
            <p:nvPr/>
          </p:nvSpPr>
          <p:spPr>
            <a:xfrm>
              <a:off x="275771" y="4658379"/>
              <a:ext cx="1335315" cy="984886"/>
            </a:xfrm>
            <a:prstGeom prst="rect">
              <a:avLst/>
            </a:prstGeom>
            <a:noFill/>
            <a:ln>
              <a:solidFill>
                <a:schemeClr val="tx1"/>
              </a:solidFill>
            </a:ln>
          </p:spPr>
          <p:txBody>
            <a:bodyPr wrap="square" rtlCol="0">
              <a:spAutoFit/>
            </a:bodyPr>
            <a:lstStyle/>
            <a:p>
              <a:r>
                <a:rPr lang="en-US" sz="2100" dirty="0"/>
                <a:t>Chassis </a:t>
              </a:r>
            </a:p>
            <a:p>
              <a:r>
                <a:rPr lang="en-US" sz="2100" dirty="0"/>
                <a:t>drop </a:t>
              </a:r>
            </a:p>
          </p:txBody>
        </p:sp>
        <p:sp>
          <p:nvSpPr>
            <p:cNvPr id="7" name="TextBox 6">
              <a:extLst>
                <a:ext uri="{FF2B5EF4-FFF2-40B4-BE49-F238E27FC236}">
                  <a16:creationId xmlns:a16="http://schemas.microsoft.com/office/drawing/2014/main" id="{41F011AD-1A72-43A0-91AC-4F7BFECBEFD2}"/>
                </a:ext>
              </a:extLst>
            </p:cNvPr>
            <p:cNvSpPr txBox="1"/>
            <p:nvPr/>
          </p:nvSpPr>
          <p:spPr>
            <a:xfrm>
              <a:off x="1927926" y="4656112"/>
              <a:ext cx="1645061" cy="984886"/>
            </a:xfrm>
            <a:prstGeom prst="rect">
              <a:avLst/>
            </a:prstGeom>
            <a:noFill/>
            <a:ln>
              <a:solidFill>
                <a:schemeClr val="tx1"/>
              </a:solidFill>
            </a:ln>
          </p:spPr>
          <p:txBody>
            <a:bodyPr wrap="square" rtlCol="0">
              <a:spAutoFit/>
            </a:bodyPr>
            <a:lstStyle/>
            <a:p>
              <a:r>
                <a:rPr lang="en-US" sz="2100" dirty="0"/>
                <a:t>Engine </a:t>
              </a:r>
            </a:p>
            <a:p>
              <a:r>
                <a:rPr lang="en-US" sz="2100" dirty="0"/>
                <a:t>mounting </a:t>
              </a:r>
            </a:p>
          </p:txBody>
        </p:sp>
        <p:sp>
          <p:nvSpPr>
            <p:cNvPr id="8" name="Arrow: Right 7">
              <a:extLst>
                <a:ext uri="{FF2B5EF4-FFF2-40B4-BE49-F238E27FC236}">
                  <a16:creationId xmlns:a16="http://schemas.microsoft.com/office/drawing/2014/main" id="{9605B8E9-5572-4DCC-9C1F-9C261FCC1AAB}"/>
                </a:ext>
              </a:extLst>
            </p:cNvPr>
            <p:cNvSpPr/>
            <p:nvPr/>
          </p:nvSpPr>
          <p:spPr>
            <a:xfrm>
              <a:off x="1611086" y="4934857"/>
              <a:ext cx="299524" cy="3652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TextBox 8">
              <a:extLst>
                <a:ext uri="{FF2B5EF4-FFF2-40B4-BE49-F238E27FC236}">
                  <a16:creationId xmlns:a16="http://schemas.microsoft.com/office/drawing/2014/main" id="{70F86541-2A4C-454B-8911-05E16F853F80}"/>
                </a:ext>
              </a:extLst>
            </p:cNvPr>
            <p:cNvSpPr txBox="1"/>
            <p:nvPr/>
          </p:nvSpPr>
          <p:spPr>
            <a:xfrm>
              <a:off x="3889828" y="4656112"/>
              <a:ext cx="1630545" cy="1415773"/>
            </a:xfrm>
            <a:prstGeom prst="rect">
              <a:avLst/>
            </a:prstGeom>
            <a:noFill/>
            <a:ln>
              <a:solidFill>
                <a:schemeClr val="tx1"/>
              </a:solidFill>
            </a:ln>
          </p:spPr>
          <p:txBody>
            <a:bodyPr wrap="square" rtlCol="0">
              <a:spAutoFit/>
            </a:bodyPr>
            <a:lstStyle/>
            <a:p>
              <a:r>
                <a:rPr lang="en-US" sz="2100" dirty="0"/>
                <a:t>Cab mounting </a:t>
              </a:r>
            </a:p>
          </p:txBody>
        </p:sp>
        <p:sp>
          <p:nvSpPr>
            <p:cNvPr id="10" name="Arrow: Right 9">
              <a:extLst>
                <a:ext uri="{FF2B5EF4-FFF2-40B4-BE49-F238E27FC236}">
                  <a16:creationId xmlns:a16="http://schemas.microsoft.com/office/drawing/2014/main" id="{04E08AA0-DB13-41C7-88C7-95A7FF8F9F2A}"/>
                </a:ext>
              </a:extLst>
            </p:cNvPr>
            <p:cNvSpPr/>
            <p:nvPr/>
          </p:nvSpPr>
          <p:spPr>
            <a:xfrm>
              <a:off x="3582557" y="4997545"/>
              <a:ext cx="308765" cy="3338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TextBox 10">
              <a:extLst>
                <a:ext uri="{FF2B5EF4-FFF2-40B4-BE49-F238E27FC236}">
                  <a16:creationId xmlns:a16="http://schemas.microsoft.com/office/drawing/2014/main" id="{78C138B9-37D2-428D-BCF7-C8BD69B42180}"/>
                </a:ext>
              </a:extLst>
            </p:cNvPr>
            <p:cNvSpPr txBox="1"/>
            <p:nvPr/>
          </p:nvSpPr>
          <p:spPr>
            <a:xfrm>
              <a:off x="5860975" y="4669920"/>
              <a:ext cx="1238661" cy="984886"/>
            </a:xfrm>
            <a:prstGeom prst="rect">
              <a:avLst/>
            </a:prstGeom>
            <a:noFill/>
            <a:ln>
              <a:solidFill>
                <a:schemeClr val="tx1"/>
              </a:solidFill>
            </a:ln>
          </p:spPr>
          <p:txBody>
            <a:bodyPr wrap="square" rtlCol="0">
              <a:spAutoFit/>
            </a:bodyPr>
            <a:lstStyle/>
            <a:p>
              <a:r>
                <a:rPr lang="en-US" sz="2100" dirty="0"/>
                <a:t>……………........</a:t>
              </a:r>
            </a:p>
          </p:txBody>
        </p:sp>
        <p:sp>
          <p:nvSpPr>
            <p:cNvPr id="12" name="Arrow: Right 11">
              <a:extLst>
                <a:ext uri="{FF2B5EF4-FFF2-40B4-BE49-F238E27FC236}">
                  <a16:creationId xmlns:a16="http://schemas.microsoft.com/office/drawing/2014/main" id="{DA48039C-16DB-48E6-BD6A-5058AF72B00B}"/>
                </a:ext>
              </a:extLst>
            </p:cNvPr>
            <p:cNvSpPr/>
            <p:nvPr/>
          </p:nvSpPr>
          <p:spPr>
            <a:xfrm>
              <a:off x="5527143" y="4934856"/>
              <a:ext cx="329210" cy="3338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extBox 12">
              <a:extLst>
                <a:ext uri="{FF2B5EF4-FFF2-40B4-BE49-F238E27FC236}">
                  <a16:creationId xmlns:a16="http://schemas.microsoft.com/office/drawing/2014/main" id="{DFA38288-1994-4D9A-8B1A-08A5494E0D28}"/>
                </a:ext>
              </a:extLst>
            </p:cNvPr>
            <p:cNvSpPr txBox="1"/>
            <p:nvPr/>
          </p:nvSpPr>
          <p:spPr>
            <a:xfrm>
              <a:off x="7440237" y="4687407"/>
              <a:ext cx="1238661" cy="984886"/>
            </a:xfrm>
            <a:prstGeom prst="rect">
              <a:avLst/>
            </a:prstGeom>
            <a:noFill/>
            <a:ln>
              <a:solidFill>
                <a:schemeClr val="tx1"/>
              </a:solidFill>
            </a:ln>
          </p:spPr>
          <p:txBody>
            <a:bodyPr wrap="square" rtlCol="0">
              <a:spAutoFit/>
            </a:bodyPr>
            <a:lstStyle/>
            <a:p>
              <a:r>
                <a:rPr lang="en-US" sz="2100" dirty="0"/>
                <a:t>……………………</a:t>
              </a:r>
            </a:p>
          </p:txBody>
        </p:sp>
        <p:sp>
          <p:nvSpPr>
            <p:cNvPr id="14" name="Arrow: Right 13">
              <a:extLst>
                <a:ext uri="{FF2B5EF4-FFF2-40B4-BE49-F238E27FC236}">
                  <a16:creationId xmlns:a16="http://schemas.microsoft.com/office/drawing/2014/main" id="{1B56E23D-07AC-49DE-A0CA-A7399CBBA820}"/>
                </a:ext>
              </a:extLst>
            </p:cNvPr>
            <p:cNvSpPr/>
            <p:nvPr/>
          </p:nvSpPr>
          <p:spPr>
            <a:xfrm>
              <a:off x="7105753" y="4934955"/>
              <a:ext cx="334484" cy="3651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TextBox 14">
              <a:extLst>
                <a:ext uri="{FF2B5EF4-FFF2-40B4-BE49-F238E27FC236}">
                  <a16:creationId xmlns:a16="http://schemas.microsoft.com/office/drawing/2014/main" id="{985AE5F4-D2C2-4415-AB9C-B95CBCED8A2A}"/>
                </a:ext>
              </a:extLst>
            </p:cNvPr>
            <p:cNvSpPr txBox="1"/>
            <p:nvPr/>
          </p:nvSpPr>
          <p:spPr>
            <a:xfrm>
              <a:off x="9013382" y="4687407"/>
              <a:ext cx="1320308" cy="984886"/>
            </a:xfrm>
            <a:prstGeom prst="rect">
              <a:avLst/>
            </a:prstGeom>
            <a:noFill/>
            <a:ln>
              <a:solidFill>
                <a:schemeClr val="tx1"/>
              </a:solidFill>
            </a:ln>
          </p:spPr>
          <p:txBody>
            <a:bodyPr wrap="square" rtlCol="0">
              <a:spAutoFit/>
            </a:bodyPr>
            <a:lstStyle/>
            <a:p>
              <a:r>
                <a:rPr lang="en-US" sz="2100" dirty="0"/>
                <a:t>Type fitment</a:t>
              </a:r>
            </a:p>
          </p:txBody>
        </p:sp>
        <p:sp>
          <p:nvSpPr>
            <p:cNvPr id="16" name="Arrow: Right 15">
              <a:extLst>
                <a:ext uri="{FF2B5EF4-FFF2-40B4-BE49-F238E27FC236}">
                  <a16:creationId xmlns:a16="http://schemas.microsoft.com/office/drawing/2014/main" id="{634F9D7C-06B6-4665-8618-FDCB78266728}"/>
                </a:ext>
              </a:extLst>
            </p:cNvPr>
            <p:cNvSpPr/>
            <p:nvPr/>
          </p:nvSpPr>
          <p:spPr>
            <a:xfrm>
              <a:off x="8683847" y="4981947"/>
              <a:ext cx="329535" cy="3024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9" name="Arrow: Right 18">
            <a:extLst>
              <a:ext uri="{FF2B5EF4-FFF2-40B4-BE49-F238E27FC236}">
                <a16:creationId xmlns:a16="http://schemas.microsoft.com/office/drawing/2014/main" id="{3FE56B2F-61B9-4E83-8AE1-2DCCC8D1C8BC}"/>
              </a:ext>
            </a:extLst>
          </p:cNvPr>
          <p:cNvSpPr/>
          <p:nvPr/>
        </p:nvSpPr>
        <p:spPr>
          <a:xfrm>
            <a:off x="7548578" y="4809652"/>
            <a:ext cx="1513475" cy="23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TextBox 19">
            <a:extLst>
              <a:ext uri="{FF2B5EF4-FFF2-40B4-BE49-F238E27FC236}">
                <a16:creationId xmlns:a16="http://schemas.microsoft.com/office/drawing/2014/main" id="{37616DA7-A59D-4DFE-8E47-5DDB5904BC7C}"/>
              </a:ext>
            </a:extLst>
          </p:cNvPr>
          <p:cNvSpPr txBox="1"/>
          <p:nvPr/>
        </p:nvSpPr>
        <p:spPr>
          <a:xfrm>
            <a:off x="7543440" y="4451630"/>
            <a:ext cx="1589314" cy="369332"/>
          </a:xfrm>
          <a:prstGeom prst="rect">
            <a:avLst/>
          </a:prstGeom>
          <a:noFill/>
        </p:spPr>
        <p:txBody>
          <a:bodyPr wrap="square" rtlCol="0">
            <a:spAutoFit/>
          </a:bodyPr>
          <a:lstStyle/>
          <a:p>
            <a:r>
              <a:rPr lang="en-US" b="1" dirty="0"/>
              <a:t>Vehicle rollout </a:t>
            </a:r>
          </a:p>
        </p:txBody>
      </p:sp>
      <p:sp>
        <p:nvSpPr>
          <p:cNvPr id="21" name="TextBox 20">
            <a:extLst>
              <a:ext uri="{FF2B5EF4-FFF2-40B4-BE49-F238E27FC236}">
                <a16:creationId xmlns:a16="http://schemas.microsoft.com/office/drawing/2014/main" id="{C8A565A7-EB07-46E4-AF6F-6AE66A91E533}"/>
              </a:ext>
            </a:extLst>
          </p:cNvPr>
          <p:cNvSpPr txBox="1"/>
          <p:nvPr/>
        </p:nvSpPr>
        <p:spPr>
          <a:xfrm>
            <a:off x="1600200" y="5465830"/>
            <a:ext cx="3069771" cy="461665"/>
          </a:xfrm>
          <a:prstGeom prst="rect">
            <a:avLst/>
          </a:prstGeom>
          <a:noFill/>
        </p:spPr>
        <p:txBody>
          <a:bodyPr wrap="square" rtlCol="0">
            <a:spAutoFit/>
          </a:bodyPr>
          <a:lstStyle/>
          <a:p>
            <a:r>
              <a:rPr lang="en-US" sz="2400" dirty="0">
                <a:solidFill>
                  <a:srgbClr val="FF0000"/>
                </a:solidFill>
              </a:rPr>
              <a:t>Why product layout ??</a:t>
            </a:r>
          </a:p>
        </p:txBody>
      </p:sp>
      <p:sp>
        <p:nvSpPr>
          <p:cNvPr id="22" name="TextBox 21">
            <a:extLst>
              <a:ext uri="{FF2B5EF4-FFF2-40B4-BE49-F238E27FC236}">
                <a16:creationId xmlns:a16="http://schemas.microsoft.com/office/drawing/2014/main" id="{3EC89FD5-E254-45BC-9F51-45EE16052C71}"/>
              </a:ext>
            </a:extLst>
          </p:cNvPr>
          <p:cNvSpPr txBox="1"/>
          <p:nvPr/>
        </p:nvSpPr>
        <p:spPr>
          <a:xfrm>
            <a:off x="4669971" y="5465830"/>
            <a:ext cx="2416629" cy="415498"/>
          </a:xfrm>
          <a:prstGeom prst="rect">
            <a:avLst/>
          </a:prstGeom>
          <a:noFill/>
        </p:spPr>
        <p:txBody>
          <a:bodyPr wrap="square" rtlCol="0">
            <a:spAutoFit/>
          </a:bodyPr>
          <a:lstStyle/>
          <a:p>
            <a:r>
              <a:rPr lang="en-US" sz="2100" dirty="0"/>
              <a:t>Volume and variety     </a:t>
            </a:r>
          </a:p>
        </p:txBody>
      </p:sp>
    </p:spTree>
    <p:extLst>
      <p:ext uri="{BB962C8B-B14F-4D97-AF65-F5344CB8AC3E}">
        <p14:creationId xmlns:p14="http://schemas.microsoft.com/office/powerpoint/2010/main" val="302195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4BD9C6A-87D5-4457-BFE8-B9D9501FF936}"/>
              </a:ext>
            </a:extLst>
          </p:cNvPr>
          <p:cNvSpPr/>
          <p:nvPr/>
        </p:nvSpPr>
        <p:spPr>
          <a:xfrm>
            <a:off x="21770" y="-52479"/>
            <a:ext cx="9144000" cy="847888"/>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 name="TextBox 4">
            <a:extLst>
              <a:ext uri="{FF2B5EF4-FFF2-40B4-BE49-F238E27FC236}">
                <a16:creationId xmlns:a16="http://schemas.microsoft.com/office/drawing/2014/main" id="{556DAF4A-4573-4AF0-B5B7-E0CE26859287}"/>
              </a:ext>
            </a:extLst>
          </p:cNvPr>
          <p:cNvSpPr txBox="1"/>
          <p:nvPr/>
        </p:nvSpPr>
        <p:spPr>
          <a:xfrm>
            <a:off x="21771" y="1406880"/>
            <a:ext cx="9122230" cy="738664"/>
          </a:xfrm>
          <a:prstGeom prst="rect">
            <a:avLst/>
          </a:prstGeom>
          <a:noFill/>
        </p:spPr>
        <p:txBody>
          <a:bodyPr wrap="square" rtlCol="0">
            <a:spAutoFit/>
          </a:bodyPr>
          <a:lstStyle/>
          <a:p>
            <a:r>
              <a:rPr lang="en-US" sz="2100" b="1" dirty="0"/>
              <a:t>Adopting product layout in service</a:t>
            </a:r>
          </a:p>
          <a:p>
            <a:pPr marL="342900" indent="-342900">
              <a:buFont typeface="Wingdings" panose="05000000000000000000" pitchFamily="2" charset="2"/>
              <a:buChar char="ü"/>
            </a:pPr>
            <a:r>
              <a:rPr lang="en-US" sz="2100" dirty="0"/>
              <a:t> </a:t>
            </a:r>
            <a:r>
              <a:rPr lang="en-US" sz="2100" b="1" u="sng" dirty="0"/>
              <a:t>Standard service </a:t>
            </a:r>
            <a:r>
              <a:rPr lang="en-US" sz="2100" dirty="0"/>
              <a:t>to a </a:t>
            </a:r>
            <a:r>
              <a:rPr lang="en-US" sz="2100" b="1" u="sng" dirty="0"/>
              <a:t>large number of customers </a:t>
            </a:r>
          </a:p>
        </p:txBody>
      </p:sp>
      <p:sp>
        <p:nvSpPr>
          <p:cNvPr id="12" name="TextBox 11">
            <a:extLst>
              <a:ext uri="{FF2B5EF4-FFF2-40B4-BE49-F238E27FC236}">
                <a16:creationId xmlns:a16="http://schemas.microsoft.com/office/drawing/2014/main" id="{9E850A29-E2BB-41F9-A247-C5B908621C26}"/>
              </a:ext>
            </a:extLst>
          </p:cNvPr>
          <p:cNvSpPr txBox="1"/>
          <p:nvPr/>
        </p:nvSpPr>
        <p:spPr>
          <a:xfrm>
            <a:off x="955219" y="2102365"/>
            <a:ext cx="7100207" cy="415498"/>
          </a:xfrm>
          <a:prstGeom prst="rect">
            <a:avLst/>
          </a:prstGeom>
          <a:noFill/>
        </p:spPr>
        <p:txBody>
          <a:bodyPr wrap="square" rtlCol="0">
            <a:spAutoFit/>
          </a:bodyPr>
          <a:lstStyle/>
          <a:p>
            <a:pPr algn="ctr"/>
            <a:r>
              <a:rPr lang="en-US" sz="2100" b="1" dirty="0"/>
              <a:t>A Typical Cafeteria’s layout (1 hour time window for lunch)   </a:t>
            </a:r>
          </a:p>
        </p:txBody>
      </p:sp>
      <p:grpSp>
        <p:nvGrpSpPr>
          <p:cNvPr id="13" name="Group 12">
            <a:extLst>
              <a:ext uri="{FF2B5EF4-FFF2-40B4-BE49-F238E27FC236}">
                <a16:creationId xmlns:a16="http://schemas.microsoft.com/office/drawing/2014/main" id="{AF85CC6A-8F36-4426-B2BB-62D0C745235A}"/>
              </a:ext>
            </a:extLst>
          </p:cNvPr>
          <p:cNvGrpSpPr/>
          <p:nvPr/>
        </p:nvGrpSpPr>
        <p:grpSpPr>
          <a:xfrm>
            <a:off x="1476376" y="2624049"/>
            <a:ext cx="6579050" cy="1618209"/>
            <a:chOff x="422729" y="2338592"/>
            <a:chExt cx="8772067" cy="2157611"/>
          </a:xfrm>
        </p:grpSpPr>
        <p:grpSp>
          <p:nvGrpSpPr>
            <p:cNvPr id="24" name="Group 23">
              <a:extLst>
                <a:ext uri="{FF2B5EF4-FFF2-40B4-BE49-F238E27FC236}">
                  <a16:creationId xmlns:a16="http://schemas.microsoft.com/office/drawing/2014/main" id="{7B54D21A-C594-41B2-A279-B6F833F79E16}"/>
                </a:ext>
              </a:extLst>
            </p:cNvPr>
            <p:cNvGrpSpPr/>
            <p:nvPr/>
          </p:nvGrpSpPr>
          <p:grpSpPr>
            <a:xfrm>
              <a:off x="422729" y="2988099"/>
              <a:ext cx="8772067" cy="1508104"/>
              <a:chOff x="188687" y="2552671"/>
              <a:chExt cx="8772067" cy="1508104"/>
            </a:xfrm>
          </p:grpSpPr>
          <p:grpSp>
            <p:nvGrpSpPr>
              <p:cNvPr id="18" name="Group 17">
                <a:extLst>
                  <a:ext uri="{FF2B5EF4-FFF2-40B4-BE49-F238E27FC236}">
                    <a16:creationId xmlns:a16="http://schemas.microsoft.com/office/drawing/2014/main" id="{C0C68847-7861-461F-A32C-DC834E13BA2F}"/>
                  </a:ext>
                </a:extLst>
              </p:cNvPr>
              <p:cNvGrpSpPr/>
              <p:nvPr/>
            </p:nvGrpSpPr>
            <p:grpSpPr>
              <a:xfrm>
                <a:off x="188687" y="2552671"/>
                <a:ext cx="8772067" cy="861775"/>
                <a:chOff x="188687" y="2552671"/>
                <a:chExt cx="8772067" cy="861775"/>
              </a:xfrm>
            </p:grpSpPr>
            <p:grpSp>
              <p:nvGrpSpPr>
                <p:cNvPr id="11" name="Group 10">
                  <a:extLst>
                    <a:ext uri="{FF2B5EF4-FFF2-40B4-BE49-F238E27FC236}">
                      <a16:creationId xmlns:a16="http://schemas.microsoft.com/office/drawing/2014/main" id="{DFEADB57-5E55-41F0-A40D-1758188CFF64}"/>
                    </a:ext>
                  </a:extLst>
                </p:cNvPr>
                <p:cNvGrpSpPr/>
                <p:nvPr/>
              </p:nvGrpSpPr>
              <p:grpSpPr>
                <a:xfrm>
                  <a:off x="188687" y="2552671"/>
                  <a:ext cx="8772067" cy="861775"/>
                  <a:chOff x="203201" y="2146271"/>
                  <a:chExt cx="8772067" cy="861775"/>
                </a:xfrm>
              </p:grpSpPr>
              <p:sp>
                <p:nvSpPr>
                  <p:cNvPr id="6" name="TextBox 5">
                    <a:extLst>
                      <a:ext uri="{FF2B5EF4-FFF2-40B4-BE49-F238E27FC236}">
                        <a16:creationId xmlns:a16="http://schemas.microsoft.com/office/drawing/2014/main" id="{DD0D04DC-2946-4063-B146-682771155FD9}"/>
                      </a:ext>
                    </a:extLst>
                  </p:cNvPr>
                  <p:cNvSpPr txBox="1"/>
                  <p:nvPr/>
                </p:nvSpPr>
                <p:spPr>
                  <a:xfrm>
                    <a:off x="203201" y="2322284"/>
                    <a:ext cx="1756228" cy="492443"/>
                  </a:xfrm>
                  <a:prstGeom prst="rect">
                    <a:avLst/>
                  </a:prstGeom>
                  <a:noFill/>
                  <a:ln>
                    <a:solidFill>
                      <a:schemeClr val="tx1"/>
                    </a:solidFill>
                  </a:ln>
                </p:spPr>
                <p:txBody>
                  <a:bodyPr wrap="square" rtlCol="0">
                    <a:spAutoFit/>
                  </a:bodyPr>
                  <a:lstStyle/>
                  <a:p>
                    <a:r>
                      <a:rPr lang="en-US" dirty="0"/>
                      <a:t>Serve drinks</a:t>
                    </a:r>
                  </a:p>
                </p:txBody>
              </p:sp>
              <p:sp>
                <p:nvSpPr>
                  <p:cNvPr id="7" name="TextBox 6">
                    <a:extLst>
                      <a:ext uri="{FF2B5EF4-FFF2-40B4-BE49-F238E27FC236}">
                        <a16:creationId xmlns:a16="http://schemas.microsoft.com/office/drawing/2014/main" id="{E8304B98-699F-4CFE-BF80-B08A880254AB}"/>
                      </a:ext>
                    </a:extLst>
                  </p:cNvPr>
                  <p:cNvSpPr txBox="1"/>
                  <p:nvPr/>
                </p:nvSpPr>
                <p:spPr>
                  <a:xfrm>
                    <a:off x="2256972" y="2146271"/>
                    <a:ext cx="2039256" cy="861775"/>
                  </a:xfrm>
                  <a:prstGeom prst="rect">
                    <a:avLst/>
                  </a:prstGeom>
                  <a:noFill/>
                  <a:ln>
                    <a:solidFill>
                      <a:schemeClr val="tx1"/>
                    </a:solidFill>
                  </a:ln>
                </p:spPr>
                <p:txBody>
                  <a:bodyPr wrap="square" rtlCol="0">
                    <a:spAutoFit/>
                  </a:bodyPr>
                  <a:lstStyle/>
                  <a:p>
                    <a:pPr algn="ctr"/>
                    <a:r>
                      <a:rPr lang="en-US" dirty="0"/>
                      <a:t>Serve starters &amp; soup </a:t>
                    </a:r>
                  </a:p>
                </p:txBody>
              </p:sp>
              <p:sp>
                <p:nvSpPr>
                  <p:cNvPr id="8" name="TextBox 7">
                    <a:extLst>
                      <a:ext uri="{FF2B5EF4-FFF2-40B4-BE49-F238E27FC236}">
                        <a16:creationId xmlns:a16="http://schemas.microsoft.com/office/drawing/2014/main" id="{8E0703AC-122B-49EA-9FC8-57FDCF37603A}"/>
                      </a:ext>
                    </a:extLst>
                  </p:cNvPr>
                  <p:cNvSpPr txBox="1"/>
                  <p:nvPr/>
                </p:nvSpPr>
                <p:spPr>
                  <a:xfrm>
                    <a:off x="4593771" y="2146271"/>
                    <a:ext cx="2039256" cy="861775"/>
                  </a:xfrm>
                  <a:prstGeom prst="rect">
                    <a:avLst/>
                  </a:prstGeom>
                  <a:noFill/>
                  <a:ln>
                    <a:solidFill>
                      <a:schemeClr val="tx1"/>
                    </a:solidFill>
                  </a:ln>
                </p:spPr>
                <p:txBody>
                  <a:bodyPr wrap="square" rtlCol="0">
                    <a:spAutoFit/>
                  </a:bodyPr>
                  <a:lstStyle/>
                  <a:p>
                    <a:pPr algn="ctr"/>
                    <a:r>
                      <a:rPr lang="en-US" dirty="0"/>
                      <a:t>Serve Main course </a:t>
                    </a:r>
                  </a:p>
                </p:txBody>
              </p:sp>
              <p:sp>
                <p:nvSpPr>
                  <p:cNvPr id="10" name="TextBox 9">
                    <a:extLst>
                      <a:ext uri="{FF2B5EF4-FFF2-40B4-BE49-F238E27FC236}">
                        <a16:creationId xmlns:a16="http://schemas.microsoft.com/office/drawing/2014/main" id="{2AA29791-A636-4BBE-A9BF-59A5E07B2B67}"/>
                      </a:ext>
                    </a:extLst>
                  </p:cNvPr>
                  <p:cNvSpPr txBox="1"/>
                  <p:nvPr/>
                </p:nvSpPr>
                <p:spPr>
                  <a:xfrm>
                    <a:off x="6936012" y="2301907"/>
                    <a:ext cx="2039256" cy="492443"/>
                  </a:xfrm>
                  <a:prstGeom prst="rect">
                    <a:avLst/>
                  </a:prstGeom>
                  <a:noFill/>
                  <a:ln>
                    <a:solidFill>
                      <a:schemeClr val="tx1"/>
                    </a:solidFill>
                  </a:ln>
                </p:spPr>
                <p:txBody>
                  <a:bodyPr wrap="square" rtlCol="0">
                    <a:spAutoFit/>
                  </a:bodyPr>
                  <a:lstStyle/>
                  <a:p>
                    <a:pPr algn="ctr"/>
                    <a:r>
                      <a:rPr lang="en-US" dirty="0"/>
                      <a:t>Serve dessert</a:t>
                    </a:r>
                  </a:p>
                </p:txBody>
              </p:sp>
            </p:grpSp>
            <p:cxnSp>
              <p:nvCxnSpPr>
                <p:cNvPr id="14" name="Straight Arrow Connector 13">
                  <a:extLst>
                    <a:ext uri="{FF2B5EF4-FFF2-40B4-BE49-F238E27FC236}">
                      <a16:creationId xmlns:a16="http://schemas.microsoft.com/office/drawing/2014/main" id="{3FE89FF0-CD58-40C8-9FC4-1739B5A3DE24}"/>
                    </a:ext>
                  </a:extLst>
                </p:cNvPr>
                <p:cNvCxnSpPr>
                  <a:stCxn id="6" idx="3"/>
                  <a:endCxn id="7" idx="1"/>
                </p:cNvCxnSpPr>
                <p:nvPr/>
              </p:nvCxnSpPr>
              <p:spPr>
                <a:xfrm>
                  <a:off x="1944915" y="2974906"/>
                  <a:ext cx="297543" cy="865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2269A88B-021B-45CA-AB58-156A407BD20E}"/>
                    </a:ext>
                  </a:extLst>
                </p:cNvPr>
                <p:cNvCxnSpPr/>
                <p:nvPr/>
              </p:nvCxnSpPr>
              <p:spPr>
                <a:xfrm>
                  <a:off x="4281714" y="2939140"/>
                  <a:ext cx="29754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5BFCCD0-E5AC-4597-BF33-8E94483702C7}"/>
                    </a:ext>
                  </a:extLst>
                </p:cNvPr>
                <p:cNvCxnSpPr/>
                <p:nvPr/>
              </p:nvCxnSpPr>
              <p:spPr>
                <a:xfrm>
                  <a:off x="6623955" y="2952259"/>
                  <a:ext cx="29754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9" name="TextBox 18">
                <a:extLst>
                  <a:ext uri="{FF2B5EF4-FFF2-40B4-BE49-F238E27FC236}">
                    <a16:creationId xmlns:a16="http://schemas.microsoft.com/office/drawing/2014/main" id="{5C39C38A-257E-442E-8275-047A2D593B69}"/>
                  </a:ext>
                </a:extLst>
              </p:cNvPr>
              <p:cNvSpPr txBox="1"/>
              <p:nvPr/>
            </p:nvSpPr>
            <p:spPr>
              <a:xfrm>
                <a:off x="304800" y="3383665"/>
                <a:ext cx="1277257" cy="677108"/>
              </a:xfrm>
              <a:prstGeom prst="rect">
                <a:avLst/>
              </a:prstGeom>
              <a:noFill/>
            </p:spPr>
            <p:txBody>
              <a:bodyPr wrap="square" rtlCol="0">
                <a:spAutoFit/>
              </a:bodyPr>
              <a:lstStyle/>
              <a:p>
                <a:r>
                  <a:rPr lang="en-US" sz="1350" b="1" dirty="0"/>
                  <a:t>20 seconds</a:t>
                </a:r>
              </a:p>
            </p:txBody>
          </p:sp>
          <p:sp>
            <p:nvSpPr>
              <p:cNvPr id="20" name="TextBox 19">
                <a:extLst>
                  <a:ext uri="{FF2B5EF4-FFF2-40B4-BE49-F238E27FC236}">
                    <a16:creationId xmlns:a16="http://schemas.microsoft.com/office/drawing/2014/main" id="{C2810544-2BA4-47B7-BED1-1D143B737A3D}"/>
                  </a:ext>
                </a:extLst>
              </p:cNvPr>
              <p:cNvSpPr txBox="1"/>
              <p:nvPr/>
            </p:nvSpPr>
            <p:spPr>
              <a:xfrm>
                <a:off x="2612571" y="3383667"/>
                <a:ext cx="1277257" cy="677108"/>
              </a:xfrm>
              <a:prstGeom prst="rect">
                <a:avLst/>
              </a:prstGeom>
              <a:noFill/>
            </p:spPr>
            <p:txBody>
              <a:bodyPr wrap="square" rtlCol="0">
                <a:spAutoFit/>
              </a:bodyPr>
              <a:lstStyle/>
              <a:p>
                <a:r>
                  <a:rPr lang="en-US" sz="1350" b="1" dirty="0"/>
                  <a:t>30 seconds </a:t>
                </a:r>
              </a:p>
            </p:txBody>
          </p:sp>
          <p:sp>
            <p:nvSpPr>
              <p:cNvPr id="21" name="TextBox 20">
                <a:extLst>
                  <a:ext uri="{FF2B5EF4-FFF2-40B4-BE49-F238E27FC236}">
                    <a16:creationId xmlns:a16="http://schemas.microsoft.com/office/drawing/2014/main" id="{DB57CE39-6D18-4948-ACB1-B770903733D4}"/>
                  </a:ext>
                </a:extLst>
              </p:cNvPr>
              <p:cNvSpPr txBox="1"/>
              <p:nvPr/>
            </p:nvSpPr>
            <p:spPr>
              <a:xfrm>
                <a:off x="4960257" y="3383666"/>
                <a:ext cx="1277257" cy="677107"/>
              </a:xfrm>
              <a:prstGeom prst="rect">
                <a:avLst/>
              </a:prstGeom>
              <a:noFill/>
            </p:spPr>
            <p:txBody>
              <a:bodyPr wrap="square" rtlCol="0">
                <a:spAutoFit/>
              </a:bodyPr>
              <a:lstStyle/>
              <a:p>
                <a:r>
                  <a:rPr lang="en-US" sz="1350" b="1" dirty="0"/>
                  <a:t>40 seconds </a:t>
                </a:r>
              </a:p>
            </p:txBody>
          </p:sp>
          <p:sp>
            <p:nvSpPr>
              <p:cNvPr id="23" name="TextBox 22">
                <a:extLst>
                  <a:ext uri="{FF2B5EF4-FFF2-40B4-BE49-F238E27FC236}">
                    <a16:creationId xmlns:a16="http://schemas.microsoft.com/office/drawing/2014/main" id="{821FF2C6-371A-4F72-B515-E8D071AEC616}"/>
                  </a:ext>
                </a:extLst>
              </p:cNvPr>
              <p:cNvSpPr txBox="1"/>
              <p:nvPr/>
            </p:nvSpPr>
            <p:spPr>
              <a:xfrm>
                <a:off x="7307943" y="3383666"/>
                <a:ext cx="1277257" cy="677107"/>
              </a:xfrm>
              <a:prstGeom prst="rect">
                <a:avLst/>
              </a:prstGeom>
              <a:noFill/>
            </p:spPr>
            <p:txBody>
              <a:bodyPr wrap="square" rtlCol="0">
                <a:spAutoFit/>
              </a:bodyPr>
              <a:lstStyle/>
              <a:p>
                <a:r>
                  <a:rPr lang="en-US" sz="1350" b="1" dirty="0"/>
                  <a:t>15 seconds </a:t>
                </a:r>
              </a:p>
            </p:txBody>
          </p:sp>
        </p:grpSp>
        <p:pic>
          <p:nvPicPr>
            <p:cNvPr id="3" name="Picture 2">
              <a:extLst>
                <a:ext uri="{FF2B5EF4-FFF2-40B4-BE49-F238E27FC236}">
                  <a16:creationId xmlns:a16="http://schemas.microsoft.com/office/drawing/2014/main" id="{23B791B2-EABD-47E6-9089-8235FF1A6DA9}"/>
                </a:ext>
              </a:extLst>
            </p:cNvPr>
            <p:cNvPicPr>
              <a:picLocks noChangeAspect="1"/>
            </p:cNvPicPr>
            <p:nvPr/>
          </p:nvPicPr>
          <p:blipFill>
            <a:blip r:embed="rId3"/>
            <a:stretch>
              <a:fillRect/>
            </a:stretch>
          </p:blipFill>
          <p:spPr>
            <a:xfrm>
              <a:off x="1009012" y="2492001"/>
              <a:ext cx="723629" cy="551336"/>
            </a:xfrm>
            <a:prstGeom prst="rect">
              <a:avLst/>
            </a:prstGeom>
          </p:spPr>
        </p:pic>
        <p:pic>
          <p:nvPicPr>
            <p:cNvPr id="25" name="Picture 24">
              <a:extLst>
                <a:ext uri="{FF2B5EF4-FFF2-40B4-BE49-F238E27FC236}">
                  <a16:creationId xmlns:a16="http://schemas.microsoft.com/office/drawing/2014/main" id="{62A4DBB6-CB56-4488-BF93-407D840756A9}"/>
                </a:ext>
              </a:extLst>
            </p:cNvPr>
            <p:cNvPicPr>
              <a:picLocks noChangeAspect="1"/>
            </p:cNvPicPr>
            <p:nvPr/>
          </p:nvPicPr>
          <p:blipFill>
            <a:blip r:embed="rId3"/>
            <a:stretch>
              <a:fillRect/>
            </a:stretch>
          </p:blipFill>
          <p:spPr>
            <a:xfrm>
              <a:off x="3134313" y="2343101"/>
              <a:ext cx="723629" cy="551336"/>
            </a:xfrm>
            <a:prstGeom prst="rect">
              <a:avLst/>
            </a:prstGeom>
          </p:spPr>
        </p:pic>
        <p:pic>
          <p:nvPicPr>
            <p:cNvPr id="26" name="Picture 25">
              <a:extLst>
                <a:ext uri="{FF2B5EF4-FFF2-40B4-BE49-F238E27FC236}">
                  <a16:creationId xmlns:a16="http://schemas.microsoft.com/office/drawing/2014/main" id="{42EE01C6-8CDA-441D-A10A-21BFB1D15F29}"/>
                </a:ext>
              </a:extLst>
            </p:cNvPr>
            <p:cNvPicPr>
              <a:picLocks noChangeAspect="1"/>
            </p:cNvPicPr>
            <p:nvPr/>
          </p:nvPicPr>
          <p:blipFill>
            <a:blip r:embed="rId3"/>
            <a:stretch>
              <a:fillRect/>
            </a:stretch>
          </p:blipFill>
          <p:spPr>
            <a:xfrm>
              <a:off x="5471112" y="2359383"/>
              <a:ext cx="723629" cy="551336"/>
            </a:xfrm>
            <a:prstGeom prst="rect">
              <a:avLst/>
            </a:prstGeom>
          </p:spPr>
        </p:pic>
        <p:pic>
          <p:nvPicPr>
            <p:cNvPr id="28" name="Picture 27">
              <a:extLst>
                <a:ext uri="{FF2B5EF4-FFF2-40B4-BE49-F238E27FC236}">
                  <a16:creationId xmlns:a16="http://schemas.microsoft.com/office/drawing/2014/main" id="{CCDA74B2-1472-41B9-93C5-08E71ACEBC0F}"/>
                </a:ext>
              </a:extLst>
            </p:cNvPr>
            <p:cNvPicPr>
              <a:picLocks noChangeAspect="1"/>
            </p:cNvPicPr>
            <p:nvPr/>
          </p:nvPicPr>
          <p:blipFill>
            <a:blip r:embed="rId3"/>
            <a:stretch>
              <a:fillRect/>
            </a:stretch>
          </p:blipFill>
          <p:spPr>
            <a:xfrm>
              <a:off x="7699056" y="2338592"/>
              <a:ext cx="723629" cy="551336"/>
            </a:xfrm>
            <a:prstGeom prst="rect">
              <a:avLst/>
            </a:prstGeom>
          </p:spPr>
        </p:pic>
      </p:grpSp>
      <p:sp>
        <p:nvSpPr>
          <p:cNvPr id="29" name="TextBox 28">
            <a:extLst>
              <a:ext uri="{FF2B5EF4-FFF2-40B4-BE49-F238E27FC236}">
                <a16:creationId xmlns:a16="http://schemas.microsoft.com/office/drawing/2014/main" id="{EDA36394-746F-4CA2-B60A-576C0268F2B5}"/>
              </a:ext>
            </a:extLst>
          </p:cNvPr>
          <p:cNvSpPr txBox="1"/>
          <p:nvPr/>
        </p:nvSpPr>
        <p:spPr>
          <a:xfrm>
            <a:off x="672432" y="5241355"/>
            <a:ext cx="7947249" cy="1384995"/>
          </a:xfrm>
          <a:prstGeom prst="rect">
            <a:avLst/>
          </a:prstGeom>
          <a:noFill/>
        </p:spPr>
        <p:txBody>
          <a:bodyPr wrap="square" rtlCol="0">
            <a:spAutoFit/>
          </a:bodyPr>
          <a:lstStyle/>
          <a:p>
            <a:pPr algn="ctr"/>
            <a:r>
              <a:rPr lang="en-US" sz="2100" b="1" dirty="0"/>
              <a:t>Is it a efficient service layout? </a:t>
            </a:r>
          </a:p>
          <a:p>
            <a:pPr algn="ctr"/>
            <a:endParaRPr lang="en-US" sz="2100" b="1" dirty="0"/>
          </a:p>
          <a:p>
            <a:pPr algn="ctr"/>
            <a:r>
              <a:rPr lang="en-US" sz="2100" b="1" dirty="0"/>
              <a:t>Can it be improved in any manner from a both service provider’s perspective and customer’s perspective?</a:t>
            </a:r>
          </a:p>
        </p:txBody>
      </p:sp>
      <p:grpSp>
        <p:nvGrpSpPr>
          <p:cNvPr id="32" name="Group 31">
            <a:extLst>
              <a:ext uri="{FF2B5EF4-FFF2-40B4-BE49-F238E27FC236}">
                <a16:creationId xmlns:a16="http://schemas.microsoft.com/office/drawing/2014/main" id="{3EE405D1-B7E1-4E70-8C86-98A6E2DF3CC6}"/>
              </a:ext>
            </a:extLst>
          </p:cNvPr>
          <p:cNvGrpSpPr/>
          <p:nvPr/>
        </p:nvGrpSpPr>
        <p:grpSpPr>
          <a:xfrm>
            <a:off x="287788" y="4536988"/>
            <a:ext cx="8435068" cy="585817"/>
            <a:chOff x="422729" y="4205564"/>
            <a:chExt cx="11246757" cy="781088"/>
          </a:xfrm>
        </p:grpSpPr>
        <p:sp>
          <p:nvSpPr>
            <p:cNvPr id="30" name="TextBox 29">
              <a:extLst>
                <a:ext uri="{FF2B5EF4-FFF2-40B4-BE49-F238E27FC236}">
                  <a16:creationId xmlns:a16="http://schemas.microsoft.com/office/drawing/2014/main" id="{483E83B1-B71D-450B-B106-5E8746E88AC7}"/>
                </a:ext>
              </a:extLst>
            </p:cNvPr>
            <p:cNvSpPr txBox="1"/>
            <p:nvPr/>
          </p:nvSpPr>
          <p:spPr>
            <a:xfrm>
              <a:off x="422729" y="4494210"/>
              <a:ext cx="11246757" cy="492442"/>
            </a:xfrm>
            <a:prstGeom prst="rect">
              <a:avLst/>
            </a:prstGeom>
            <a:noFill/>
          </p:spPr>
          <p:txBody>
            <a:bodyPr wrap="square" rtlCol="0">
              <a:spAutoFit/>
            </a:bodyPr>
            <a:lstStyle/>
            <a:p>
              <a:pPr algn="ctr"/>
              <a:r>
                <a:rPr lang="en-US" b="1" dirty="0"/>
                <a:t>Customer as Input to the system </a:t>
              </a:r>
            </a:p>
          </p:txBody>
        </p:sp>
        <p:sp>
          <p:nvSpPr>
            <p:cNvPr id="31" name="Arrow: Right 30">
              <a:extLst>
                <a:ext uri="{FF2B5EF4-FFF2-40B4-BE49-F238E27FC236}">
                  <a16:creationId xmlns:a16="http://schemas.microsoft.com/office/drawing/2014/main" id="{FB351B2A-80B6-45AD-ADF5-800BEF8A2DF1}"/>
                </a:ext>
              </a:extLst>
            </p:cNvPr>
            <p:cNvSpPr/>
            <p:nvPr/>
          </p:nvSpPr>
          <p:spPr>
            <a:xfrm>
              <a:off x="538842" y="4205564"/>
              <a:ext cx="10954065" cy="2557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3055569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strVal val="#ppt_x"/>
                                          </p:val>
                                        </p:tav>
                                        <p:tav tm="100000">
                                          <p:val>
                                            <p:strVal val="#ppt_x"/>
                                          </p:val>
                                        </p:tav>
                                      </p:tavLst>
                                    </p:anim>
                                    <p:anim calcmode="lin" valueType="num">
                                      <p:cBhvr>
                                        <p:cTn id="2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500" fill="hold"/>
                                        <p:tgtEl>
                                          <p:spTgt spid="32"/>
                                        </p:tgtEl>
                                        <p:attrNameLst>
                                          <p:attrName>ppt_x</p:attrName>
                                        </p:attrNameLst>
                                      </p:cBhvr>
                                      <p:tavLst>
                                        <p:tav tm="0">
                                          <p:val>
                                            <p:strVal val="#ppt_x"/>
                                          </p:val>
                                        </p:tav>
                                        <p:tav tm="100000">
                                          <p:val>
                                            <p:strVal val="#ppt_x"/>
                                          </p:val>
                                        </p:tav>
                                      </p:tavLst>
                                    </p:anim>
                                    <p:anim calcmode="lin" valueType="num">
                                      <p:cBhvr additive="base">
                                        <p:cTn id="26"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ppt_x"/>
                                          </p:val>
                                        </p:tav>
                                        <p:tav tm="100000">
                                          <p:val>
                                            <p:strVal val="#ppt_x"/>
                                          </p:val>
                                        </p:tav>
                                      </p:tavLst>
                                    </p:anim>
                                    <p:anim calcmode="lin" valueType="num">
                                      <p:cBhvr additive="base">
                                        <p:cTn id="3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P spid="2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88125A2-2643-4A98-B7C1-E26E805DB7C7}"/>
              </a:ext>
            </a:extLst>
          </p:cNvPr>
          <p:cNvSpPr/>
          <p:nvPr/>
        </p:nvSpPr>
        <p:spPr>
          <a:xfrm>
            <a:off x="0" y="-12067"/>
            <a:ext cx="9144000" cy="856135"/>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 name="Group 2">
            <a:extLst>
              <a:ext uri="{FF2B5EF4-FFF2-40B4-BE49-F238E27FC236}">
                <a16:creationId xmlns:a16="http://schemas.microsoft.com/office/drawing/2014/main" id="{B42F8BDF-2231-437B-BBE0-9088DDE2361D}"/>
              </a:ext>
            </a:extLst>
          </p:cNvPr>
          <p:cNvGrpSpPr/>
          <p:nvPr/>
        </p:nvGrpSpPr>
        <p:grpSpPr>
          <a:xfrm>
            <a:off x="1282475" y="2367898"/>
            <a:ext cx="6579050" cy="1133462"/>
            <a:chOff x="422729" y="2338592"/>
            <a:chExt cx="8772067" cy="1511282"/>
          </a:xfrm>
        </p:grpSpPr>
        <p:grpSp>
          <p:nvGrpSpPr>
            <p:cNvPr id="9" name="Group 8">
              <a:extLst>
                <a:ext uri="{FF2B5EF4-FFF2-40B4-BE49-F238E27FC236}">
                  <a16:creationId xmlns:a16="http://schemas.microsoft.com/office/drawing/2014/main" id="{034CD993-E308-48FD-9D06-0AC2DC4D8C8B}"/>
                </a:ext>
              </a:extLst>
            </p:cNvPr>
            <p:cNvGrpSpPr/>
            <p:nvPr/>
          </p:nvGrpSpPr>
          <p:grpSpPr>
            <a:xfrm>
              <a:off x="422729" y="2988099"/>
              <a:ext cx="8772067" cy="861775"/>
              <a:chOff x="188687" y="2552671"/>
              <a:chExt cx="8772067" cy="861775"/>
            </a:xfrm>
          </p:grpSpPr>
          <p:grpSp>
            <p:nvGrpSpPr>
              <p:cNvPr id="14" name="Group 13">
                <a:extLst>
                  <a:ext uri="{FF2B5EF4-FFF2-40B4-BE49-F238E27FC236}">
                    <a16:creationId xmlns:a16="http://schemas.microsoft.com/office/drawing/2014/main" id="{EDE8ED50-9226-4409-9159-DFFFA53595EA}"/>
                  </a:ext>
                </a:extLst>
              </p:cNvPr>
              <p:cNvGrpSpPr/>
              <p:nvPr/>
            </p:nvGrpSpPr>
            <p:grpSpPr>
              <a:xfrm>
                <a:off x="188687" y="2552671"/>
                <a:ext cx="8772067" cy="861775"/>
                <a:chOff x="203201" y="2146271"/>
                <a:chExt cx="8772067" cy="861775"/>
              </a:xfrm>
            </p:grpSpPr>
            <p:sp>
              <p:nvSpPr>
                <p:cNvPr id="18" name="TextBox 17">
                  <a:extLst>
                    <a:ext uri="{FF2B5EF4-FFF2-40B4-BE49-F238E27FC236}">
                      <a16:creationId xmlns:a16="http://schemas.microsoft.com/office/drawing/2014/main" id="{2CA685BC-FD93-40E5-ACB8-01EE0C14628F}"/>
                    </a:ext>
                  </a:extLst>
                </p:cNvPr>
                <p:cNvSpPr txBox="1"/>
                <p:nvPr/>
              </p:nvSpPr>
              <p:spPr>
                <a:xfrm>
                  <a:off x="203201" y="2322284"/>
                  <a:ext cx="1756228" cy="492443"/>
                </a:xfrm>
                <a:prstGeom prst="rect">
                  <a:avLst/>
                </a:prstGeom>
                <a:noFill/>
                <a:ln>
                  <a:solidFill>
                    <a:schemeClr val="tx1"/>
                  </a:solidFill>
                </a:ln>
              </p:spPr>
              <p:txBody>
                <a:bodyPr wrap="square" rtlCol="0">
                  <a:spAutoFit/>
                </a:bodyPr>
                <a:lstStyle/>
                <a:p>
                  <a:r>
                    <a:rPr lang="en-US" dirty="0"/>
                    <a:t>Serve drinks</a:t>
                  </a:r>
                </a:p>
              </p:txBody>
            </p:sp>
            <p:sp>
              <p:nvSpPr>
                <p:cNvPr id="19" name="TextBox 18">
                  <a:extLst>
                    <a:ext uri="{FF2B5EF4-FFF2-40B4-BE49-F238E27FC236}">
                      <a16:creationId xmlns:a16="http://schemas.microsoft.com/office/drawing/2014/main" id="{FF9440C2-0537-4E5B-9AA9-BCF7BE602F79}"/>
                    </a:ext>
                  </a:extLst>
                </p:cNvPr>
                <p:cNvSpPr txBox="1"/>
                <p:nvPr/>
              </p:nvSpPr>
              <p:spPr>
                <a:xfrm>
                  <a:off x="2256972" y="2146271"/>
                  <a:ext cx="2039256" cy="861775"/>
                </a:xfrm>
                <a:prstGeom prst="rect">
                  <a:avLst/>
                </a:prstGeom>
                <a:noFill/>
                <a:ln>
                  <a:solidFill>
                    <a:schemeClr val="tx1"/>
                  </a:solidFill>
                </a:ln>
              </p:spPr>
              <p:txBody>
                <a:bodyPr wrap="square" rtlCol="0">
                  <a:spAutoFit/>
                </a:bodyPr>
                <a:lstStyle/>
                <a:p>
                  <a:pPr algn="ctr"/>
                  <a:r>
                    <a:rPr lang="en-US" dirty="0"/>
                    <a:t>Serve starters &amp; soup </a:t>
                  </a:r>
                </a:p>
              </p:txBody>
            </p:sp>
            <p:sp>
              <p:nvSpPr>
                <p:cNvPr id="20" name="TextBox 19">
                  <a:extLst>
                    <a:ext uri="{FF2B5EF4-FFF2-40B4-BE49-F238E27FC236}">
                      <a16:creationId xmlns:a16="http://schemas.microsoft.com/office/drawing/2014/main" id="{B438CFF4-984D-4729-ADBC-60DB37E7805A}"/>
                    </a:ext>
                  </a:extLst>
                </p:cNvPr>
                <p:cNvSpPr txBox="1"/>
                <p:nvPr/>
              </p:nvSpPr>
              <p:spPr>
                <a:xfrm>
                  <a:off x="4593771" y="2146271"/>
                  <a:ext cx="2039256" cy="861774"/>
                </a:xfrm>
                <a:prstGeom prst="rect">
                  <a:avLst/>
                </a:prstGeom>
                <a:noFill/>
                <a:ln>
                  <a:solidFill>
                    <a:schemeClr val="tx1"/>
                  </a:solidFill>
                </a:ln>
              </p:spPr>
              <p:txBody>
                <a:bodyPr wrap="square" rtlCol="0">
                  <a:spAutoFit/>
                </a:bodyPr>
                <a:lstStyle/>
                <a:p>
                  <a:pPr algn="ctr"/>
                  <a:r>
                    <a:rPr lang="en-US" dirty="0"/>
                    <a:t>Serve Main course </a:t>
                  </a:r>
                </a:p>
              </p:txBody>
            </p:sp>
            <p:sp>
              <p:nvSpPr>
                <p:cNvPr id="21" name="TextBox 20">
                  <a:extLst>
                    <a:ext uri="{FF2B5EF4-FFF2-40B4-BE49-F238E27FC236}">
                      <a16:creationId xmlns:a16="http://schemas.microsoft.com/office/drawing/2014/main" id="{31F2BF49-C453-4F40-AA03-1D7B2CADFAB9}"/>
                    </a:ext>
                  </a:extLst>
                </p:cNvPr>
                <p:cNvSpPr txBox="1"/>
                <p:nvPr/>
              </p:nvSpPr>
              <p:spPr>
                <a:xfrm>
                  <a:off x="6936012" y="2301907"/>
                  <a:ext cx="2039256" cy="492442"/>
                </a:xfrm>
                <a:prstGeom prst="rect">
                  <a:avLst/>
                </a:prstGeom>
                <a:noFill/>
                <a:ln>
                  <a:solidFill>
                    <a:schemeClr val="tx1"/>
                  </a:solidFill>
                </a:ln>
              </p:spPr>
              <p:txBody>
                <a:bodyPr wrap="square" rtlCol="0">
                  <a:spAutoFit/>
                </a:bodyPr>
                <a:lstStyle/>
                <a:p>
                  <a:pPr algn="ctr"/>
                  <a:r>
                    <a:rPr lang="en-US" dirty="0"/>
                    <a:t>Serve dessert</a:t>
                  </a:r>
                </a:p>
              </p:txBody>
            </p:sp>
          </p:grpSp>
          <p:cxnSp>
            <p:nvCxnSpPr>
              <p:cNvPr id="15" name="Straight Arrow Connector 14">
                <a:extLst>
                  <a:ext uri="{FF2B5EF4-FFF2-40B4-BE49-F238E27FC236}">
                    <a16:creationId xmlns:a16="http://schemas.microsoft.com/office/drawing/2014/main" id="{8FB15231-3C5C-44C8-BC81-C2BE3235EE6F}"/>
                  </a:ext>
                </a:extLst>
              </p:cNvPr>
              <p:cNvCxnSpPr>
                <a:stCxn id="18" idx="3"/>
                <a:endCxn id="19" idx="1"/>
              </p:cNvCxnSpPr>
              <p:nvPr/>
            </p:nvCxnSpPr>
            <p:spPr>
              <a:xfrm>
                <a:off x="1944915" y="2974907"/>
                <a:ext cx="297543" cy="865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5E93DC8-C1D6-41DE-A8C0-517E6CB56C67}"/>
                  </a:ext>
                </a:extLst>
              </p:cNvPr>
              <p:cNvCxnSpPr/>
              <p:nvPr/>
            </p:nvCxnSpPr>
            <p:spPr>
              <a:xfrm>
                <a:off x="4281714" y="2939140"/>
                <a:ext cx="29754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C9D6AEE-C386-43BE-9270-B75910205A52}"/>
                  </a:ext>
                </a:extLst>
              </p:cNvPr>
              <p:cNvCxnSpPr/>
              <p:nvPr/>
            </p:nvCxnSpPr>
            <p:spPr>
              <a:xfrm>
                <a:off x="6623955" y="2952259"/>
                <a:ext cx="29754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5" name="Picture 4">
              <a:extLst>
                <a:ext uri="{FF2B5EF4-FFF2-40B4-BE49-F238E27FC236}">
                  <a16:creationId xmlns:a16="http://schemas.microsoft.com/office/drawing/2014/main" id="{43C7D4C4-3EC5-44E4-B506-06F343749808}"/>
                </a:ext>
              </a:extLst>
            </p:cNvPr>
            <p:cNvPicPr>
              <a:picLocks noChangeAspect="1"/>
            </p:cNvPicPr>
            <p:nvPr/>
          </p:nvPicPr>
          <p:blipFill>
            <a:blip r:embed="rId2"/>
            <a:stretch>
              <a:fillRect/>
            </a:stretch>
          </p:blipFill>
          <p:spPr>
            <a:xfrm>
              <a:off x="1009012" y="2492001"/>
              <a:ext cx="723629" cy="551336"/>
            </a:xfrm>
            <a:prstGeom prst="rect">
              <a:avLst/>
            </a:prstGeom>
          </p:spPr>
        </p:pic>
        <p:pic>
          <p:nvPicPr>
            <p:cNvPr id="6" name="Picture 5">
              <a:extLst>
                <a:ext uri="{FF2B5EF4-FFF2-40B4-BE49-F238E27FC236}">
                  <a16:creationId xmlns:a16="http://schemas.microsoft.com/office/drawing/2014/main" id="{BDAF5541-E900-47E8-9AB2-948E0C59DBCB}"/>
                </a:ext>
              </a:extLst>
            </p:cNvPr>
            <p:cNvPicPr>
              <a:picLocks noChangeAspect="1"/>
            </p:cNvPicPr>
            <p:nvPr/>
          </p:nvPicPr>
          <p:blipFill>
            <a:blip r:embed="rId2"/>
            <a:stretch>
              <a:fillRect/>
            </a:stretch>
          </p:blipFill>
          <p:spPr>
            <a:xfrm>
              <a:off x="3134313" y="2343101"/>
              <a:ext cx="723629" cy="551336"/>
            </a:xfrm>
            <a:prstGeom prst="rect">
              <a:avLst/>
            </a:prstGeom>
          </p:spPr>
        </p:pic>
        <p:pic>
          <p:nvPicPr>
            <p:cNvPr id="7" name="Picture 6">
              <a:extLst>
                <a:ext uri="{FF2B5EF4-FFF2-40B4-BE49-F238E27FC236}">
                  <a16:creationId xmlns:a16="http://schemas.microsoft.com/office/drawing/2014/main" id="{FC991FCF-9F6D-400D-80E0-5DE1569C02FF}"/>
                </a:ext>
              </a:extLst>
            </p:cNvPr>
            <p:cNvPicPr>
              <a:picLocks noChangeAspect="1"/>
            </p:cNvPicPr>
            <p:nvPr/>
          </p:nvPicPr>
          <p:blipFill>
            <a:blip r:embed="rId2"/>
            <a:stretch>
              <a:fillRect/>
            </a:stretch>
          </p:blipFill>
          <p:spPr>
            <a:xfrm>
              <a:off x="5471112" y="2359383"/>
              <a:ext cx="723629" cy="551336"/>
            </a:xfrm>
            <a:prstGeom prst="rect">
              <a:avLst/>
            </a:prstGeom>
          </p:spPr>
        </p:pic>
        <p:pic>
          <p:nvPicPr>
            <p:cNvPr id="8" name="Picture 7">
              <a:extLst>
                <a:ext uri="{FF2B5EF4-FFF2-40B4-BE49-F238E27FC236}">
                  <a16:creationId xmlns:a16="http://schemas.microsoft.com/office/drawing/2014/main" id="{0BCB65BD-79A9-4F95-83D8-082CE8BD180E}"/>
                </a:ext>
              </a:extLst>
            </p:cNvPr>
            <p:cNvPicPr>
              <a:picLocks noChangeAspect="1"/>
            </p:cNvPicPr>
            <p:nvPr/>
          </p:nvPicPr>
          <p:blipFill>
            <a:blip r:embed="rId2"/>
            <a:stretch>
              <a:fillRect/>
            </a:stretch>
          </p:blipFill>
          <p:spPr>
            <a:xfrm>
              <a:off x="7699056" y="2338592"/>
              <a:ext cx="723629" cy="551336"/>
            </a:xfrm>
            <a:prstGeom prst="rect">
              <a:avLst/>
            </a:prstGeom>
          </p:spPr>
        </p:pic>
      </p:grpSp>
      <p:sp>
        <p:nvSpPr>
          <p:cNvPr id="22" name="TextBox 21">
            <a:extLst>
              <a:ext uri="{FF2B5EF4-FFF2-40B4-BE49-F238E27FC236}">
                <a16:creationId xmlns:a16="http://schemas.microsoft.com/office/drawing/2014/main" id="{350206E5-7CF4-4CFA-829E-EDBFBFE84DDF}"/>
              </a:ext>
            </a:extLst>
          </p:cNvPr>
          <p:cNvSpPr txBox="1"/>
          <p:nvPr/>
        </p:nvSpPr>
        <p:spPr>
          <a:xfrm>
            <a:off x="2264908" y="1478722"/>
            <a:ext cx="5021717" cy="507831"/>
          </a:xfrm>
          <a:prstGeom prst="rect">
            <a:avLst/>
          </a:prstGeom>
          <a:noFill/>
        </p:spPr>
        <p:txBody>
          <a:bodyPr wrap="square" rtlCol="0">
            <a:spAutoFit/>
          </a:bodyPr>
          <a:lstStyle/>
          <a:p>
            <a:r>
              <a:rPr lang="en-US" sz="2700" dirty="0"/>
              <a:t>What should be the ideal layout??</a:t>
            </a:r>
          </a:p>
        </p:txBody>
      </p:sp>
      <p:grpSp>
        <p:nvGrpSpPr>
          <p:cNvPr id="28" name="Group 27">
            <a:extLst>
              <a:ext uri="{FF2B5EF4-FFF2-40B4-BE49-F238E27FC236}">
                <a16:creationId xmlns:a16="http://schemas.microsoft.com/office/drawing/2014/main" id="{465E1285-F14D-4CE4-B52E-3E42BF844848}"/>
              </a:ext>
            </a:extLst>
          </p:cNvPr>
          <p:cNvGrpSpPr/>
          <p:nvPr/>
        </p:nvGrpSpPr>
        <p:grpSpPr>
          <a:xfrm>
            <a:off x="1503249" y="3606813"/>
            <a:ext cx="6059942" cy="369335"/>
            <a:chOff x="2004332" y="3666077"/>
            <a:chExt cx="8079922" cy="492445"/>
          </a:xfrm>
        </p:grpSpPr>
        <p:sp>
          <p:nvSpPr>
            <p:cNvPr id="23" name="TextBox 22">
              <a:extLst>
                <a:ext uri="{FF2B5EF4-FFF2-40B4-BE49-F238E27FC236}">
                  <a16:creationId xmlns:a16="http://schemas.microsoft.com/office/drawing/2014/main" id="{C74D0C23-C88D-4B76-A10C-B452C866DB5C}"/>
                </a:ext>
              </a:extLst>
            </p:cNvPr>
            <p:cNvSpPr txBox="1"/>
            <p:nvPr/>
          </p:nvSpPr>
          <p:spPr>
            <a:xfrm>
              <a:off x="4217760" y="3666078"/>
              <a:ext cx="1472295" cy="492442"/>
            </a:xfrm>
            <a:prstGeom prst="rect">
              <a:avLst/>
            </a:prstGeom>
            <a:noFill/>
          </p:spPr>
          <p:txBody>
            <a:bodyPr wrap="square" rtlCol="0">
              <a:spAutoFit/>
            </a:bodyPr>
            <a:lstStyle/>
            <a:p>
              <a:r>
                <a:rPr lang="en-US" b="1" dirty="0"/>
                <a:t>26.25 sec</a:t>
              </a:r>
            </a:p>
          </p:txBody>
        </p:sp>
        <p:sp>
          <p:nvSpPr>
            <p:cNvPr id="24" name="TextBox 23">
              <a:extLst>
                <a:ext uri="{FF2B5EF4-FFF2-40B4-BE49-F238E27FC236}">
                  <a16:creationId xmlns:a16="http://schemas.microsoft.com/office/drawing/2014/main" id="{5E170D57-5B6D-4D14-BD09-7CB51F1C5995}"/>
                </a:ext>
              </a:extLst>
            </p:cNvPr>
            <p:cNvSpPr txBox="1"/>
            <p:nvPr/>
          </p:nvSpPr>
          <p:spPr>
            <a:xfrm>
              <a:off x="2004332" y="3666080"/>
              <a:ext cx="1472295" cy="492442"/>
            </a:xfrm>
            <a:prstGeom prst="rect">
              <a:avLst/>
            </a:prstGeom>
            <a:noFill/>
          </p:spPr>
          <p:txBody>
            <a:bodyPr wrap="square" rtlCol="0">
              <a:spAutoFit/>
            </a:bodyPr>
            <a:lstStyle/>
            <a:p>
              <a:r>
                <a:rPr lang="en-US" b="1" dirty="0"/>
                <a:t>26.25 sec</a:t>
              </a:r>
            </a:p>
          </p:txBody>
        </p:sp>
        <p:sp>
          <p:nvSpPr>
            <p:cNvPr id="25" name="TextBox 24">
              <a:extLst>
                <a:ext uri="{FF2B5EF4-FFF2-40B4-BE49-F238E27FC236}">
                  <a16:creationId xmlns:a16="http://schemas.microsoft.com/office/drawing/2014/main" id="{F17E1EE8-E385-4517-BCA8-BB5E85AD1DAE}"/>
                </a:ext>
              </a:extLst>
            </p:cNvPr>
            <p:cNvSpPr txBox="1"/>
            <p:nvPr/>
          </p:nvSpPr>
          <p:spPr>
            <a:xfrm>
              <a:off x="6592205" y="3666078"/>
              <a:ext cx="1472295" cy="492441"/>
            </a:xfrm>
            <a:prstGeom prst="rect">
              <a:avLst/>
            </a:prstGeom>
            <a:noFill/>
          </p:spPr>
          <p:txBody>
            <a:bodyPr wrap="square" rtlCol="0">
              <a:spAutoFit/>
            </a:bodyPr>
            <a:lstStyle/>
            <a:p>
              <a:r>
                <a:rPr lang="en-US" b="1" dirty="0"/>
                <a:t>26.25 sec</a:t>
              </a:r>
            </a:p>
          </p:txBody>
        </p:sp>
        <p:sp>
          <p:nvSpPr>
            <p:cNvPr id="26" name="TextBox 25">
              <a:extLst>
                <a:ext uri="{FF2B5EF4-FFF2-40B4-BE49-F238E27FC236}">
                  <a16:creationId xmlns:a16="http://schemas.microsoft.com/office/drawing/2014/main" id="{1DABA3C6-C19D-4CD0-B95D-94756CEF9180}"/>
                </a:ext>
              </a:extLst>
            </p:cNvPr>
            <p:cNvSpPr txBox="1"/>
            <p:nvPr/>
          </p:nvSpPr>
          <p:spPr>
            <a:xfrm>
              <a:off x="8611959" y="3666077"/>
              <a:ext cx="1472295" cy="492441"/>
            </a:xfrm>
            <a:prstGeom prst="rect">
              <a:avLst/>
            </a:prstGeom>
            <a:noFill/>
          </p:spPr>
          <p:txBody>
            <a:bodyPr wrap="square" rtlCol="0">
              <a:spAutoFit/>
            </a:bodyPr>
            <a:lstStyle/>
            <a:p>
              <a:r>
                <a:rPr lang="en-US" b="1" dirty="0"/>
                <a:t>26.25 sec</a:t>
              </a:r>
            </a:p>
          </p:txBody>
        </p:sp>
      </p:grpSp>
      <p:grpSp>
        <p:nvGrpSpPr>
          <p:cNvPr id="29" name="Group 28">
            <a:extLst>
              <a:ext uri="{FF2B5EF4-FFF2-40B4-BE49-F238E27FC236}">
                <a16:creationId xmlns:a16="http://schemas.microsoft.com/office/drawing/2014/main" id="{E5CD1A6E-0155-414C-8D5F-FE36EAEFC3E3}"/>
              </a:ext>
            </a:extLst>
          </p:cNvPr>
          <p:cNvGrpSpPr/>
          <p:nvPr/>
        </p:nvGrpSpPr>
        <p:grpSpPr>
          <a:xfrm>
            <a:off x="193902" y="4200142"/>
            <a:ext cx="5038044" cy="1505499"/>
            <a:chOff x="112484" y="4281714"/>
            <a:chExt cx="5677806" cy="2007332"/>
          </a:xfrm>
        </p:grpSpPr>
        <p:grpSp>
          <p:nvGrpSpPr>
            <p:cNvPr id="30" name="Group 29">
              <a:extLst>
                <a:ext uri="{FF2B5EF4-FFF2-40B4-BE49-F238E27FC236}">
                  <a16:creationId xmlns:a16="http://schemas.microsoft.com/office/drawing/2014/main" id="{98AF5E48-07AC-44CD-8B32-E86DF0F1034C}"/>
                </a:ext>
              </a:extLst>
            </p:cNvPr>
            <p:cNvGrpSpPr/>
            <p:nvPr/>
          </p:nvGrpSpPr>
          <p:grpSpPr>
            <a:xfrm>
              <a:off x="791029" y="4281714"/>
              <a:ext cx="4999261" cy="1725136"/>
              <a:chOff x="791029" y="4281714"/>
              <a:chExt cx="4999261" cy="1725136"/>
            </a:xfrm>
          </p:grpSpPr>
          <p:sp>
            <p:nvSpPr>
              <p:cNvPr id="32" name="TextBox 31">
                <a:extLst>
                  <a:ext uri="{FF2B5EF4-FFF2-40B4-BE49-F238E27FC236}">
                    <a16:creationId xmlns:a16="http://schemas.microsoft.com/office/drawing/2014/main" id="{DB1463B9-DD7B-435D-A721-10F64046BD9F}"/>
                  </a:ext>
                </a:extLst>
              </p:cNvPr>
              <p:cNvSpPr txBox="1"/>
              <p:nvPr/>
            </p:nvSpPr>
            <p:spPr>
              <a:xfrm>
                <a:off x="791029" y="4281714"/>
                <a:ext cx="4999261" cy="553997"/>
              </a:xfrm>
              <a:prstGeom prst="rect">
                <a:avLst/>
              </a:prstGeom>
              <a:noFill/>
            </p:spPr>
            <p:txBody>
              <a:bodyPr wrap="square" rtlCol="0">
                <a:spAutoFit/>
              </a:bodyPr>
              <a:lstStyle/>
              <a:p>
                <a:r>
                  <a:rPr lang="en-US" sz="2100" dirty="0"/>
                  <a:t>Ideal service process capacity=</a:t>
                </a:r>
              </a:p>
            </p:txBody>
          </p:sp>
          <p:sp>
            <p:nvSpPr>
              <p:cNvPr id="33" name="TextBox 32">
                <a:extLst>
                  <a:ext uri="{FF2B5EF4-FFF2-40B4-BE49-F238E27FC236}">
                    <a16:creationId xmlns:a16="http://schemas.microsoft.com/office/drawing/2014/main" id="{BD946F52-55F6-4F63-8345-C45BC695F475}"/>
                  </a:ext>
                </a:extLst>
              </p:cNvPr>
              <p:cNvSpPr txBox="1"/>
              <p:nvPr/>
            </p:nvSpPr>
            <p:spPr>
              <a:xfrm>
                <a:off x="812800" y="5021965"/>
                <a:ext cx="3824514" cy="984885"/>
              </a:xfrm>
              <a:prstGeom prst="rect">
                <a:avLst/>
              </a:prstGeom>
              <a:noFill/>
            </p:spPr>
            <p:txBody>
              <a:bodyPr wrap="square" rtlCol="0">
                <a:spAutoFit/>
              </a:bodyPr>
              <a:lstStyle/>
              <a:p>
                <a:r>
                  <a:rPr lang="en-US" sz="2100" dirty="0"/>
                  <a:t>Service labor utilization = </a:t>
                </a:r>
              </a:p>
            </p:txBody>
          </p:sp>
        </p:grpSp>
        <p:sp>
          <p:nvSpPr>
            <p:cNvPr id="31" name="TextBox 30">
              <a:extLst>
                <a:ext uri="{FF2B5EF4-FFF2-40B4-BE49-F238E27FC236}">
                  <a16:creationId xmlns:a16="http://schemas.microsoft.com/office/drawing/2014/main" id="{F0E3DB9D-337B-4081-879C-3E5009B395DD}"/>
                </a:ext>
              </a:extLst>
            </p:cNvPr>
            <p:cNvSpPr txBox="1"/>
            <p:nvPr/>
          </p:nvSpPr>
          <p:spPr>
            <a:xfrm>
              <a:off x="112484" y="5735049"/>
              <a:ext cx="4659086" cy="553997"/>
            </a:xfrm>
            <a:prstGeom prst="rect">
              <a:avLst/>
            </a:prstGeom>
            <a:noFill/>
          </p:spPr>
          <p:txBody>
            <a:bodyPr wrap="square" rtlCol="0">
              <a:spAutoFit/>
            </a:bodyPr>
            <a:lstStyle/>
            <a:p>
              <a:r>
                <a:rPr lang="en-US" sz="2100" dirty="0"/>
                <a:t>Customer served per worker =  </a:t>
              </a:r>
            </a:p>
          </p:txBody>
        </p:sp>
      </p:grpSp>
      <p:sp>
        <p:nvSpPr>
          <p:cNvPr id="34" name="TextBox 33">
            <a:extLst>
              <a:ext uri="{FF2B5EF4-FFF2-40B4-BE49-F238E27FC236}">
                <a16:creationId xmlns:a16="http://schemas.microsoft.com/office/drawing/2014/main" id="{54F8A889-2274-49BA-9C1C-78F5337DCBE6}"/>
              </a:ext>
            </a:extLst>
          </p:cNvPr>
          <p:cNvSpPr txBox="1"/>
          <p:nvPr/>
        </p:nvSpPr>
        <p:spPr>
          <a:xfrm>
            <a:off x="4118201" y="4200142"/>
            <a:ext cx="1651906" cy="415498"/>
          </a:xfrm>
          <a:prstGeom prst="rect">
            <a:avLst/>
          </a:prstGeom>
          <a:noFill/>
        </p:spPr>
        <p:txBody>
          <a:bodyPr wrap="square" rtlCol="0">
            <a:spAutoFit/>
          </a:bodyPr>
          <a:lstStyle/>
          <a:p>
            <a:r>
              <a:rPr lang="en-US" sz="2100" dirty="0"/>
              <a:t>137.14</a:t>
            </a:r>
          </a:p>
        </p:txBody>
      </p:sp>
      <p:sp>
        <p:nvSpPr>
          <p:cNvPr id="35" name="TextBox 34">
            <a:extLst>
              <a:ext uri="{FF2B5EF4-FFF2-40B4-BE49-F238E27FC236}">
                <a16:creationId xmlns:a16="http://schemas.microsoft.com/office/drawing/2014/main" id="{F77C0F92-33D2-4A9C-8136-3C7E634ED7DC}"/>
              </a:ext>
            </a:extLst>
          </p:cNvPr>
          <p:cNvSpPr txBox="1"/>
          <p:nvPr/>
        </p:nvSpPr>
        <p:spPr>
          <a:xfrm>
            <a:off x="3587524" y="4766810"/>
            <a:ext cx="864734" cy="415498"/>
          </a:xfrm>
          <a:prstGeom prst="rect">
            <a:avLst/>
          </a:prstGeom>
          <a:noFill/>
        </p:spPr>
        <p:txBody>
          <a:bodyPr wrap="square" rtlCol="0">
            <a:spAutoFit/>
          </a:bodyPr>
          <a:lstStyle/>
          <a:p>
            <a:r>
              <a:rPr lang="en-US" sz="2100" dirty="0"/>
              <a:t>100%</a:t>
            </a:r>
          </a:p>
        </p:txBody>
      </p:sp>
      <p:sp>
        <p:nvSpPr>
          <p:cNvPr id="36" name="TextBox 35">
            <a:extLst>
              <a:ext uri="{FF2B5EF4-FFF2-40B4-BE49-F238E27FC236}">
                <a16:creationId xmlns:a16="http://schemas.microsoft.com/office/drawing/2014/main" id="{667DF256-06FD-4D00-B752-1DBFF2B64D50}"/>
              </a:ext>
            </a:extLst>
          </p:cNvPr>
          <p:cNvSpPr txBox="1"/>
          <p:nvPr/>
        </p:nvSpPr>
        <p:spPr>
          <a:xfrm>
            <a:off x="3580040" y="5278661"/>
            <a:ext cx="1651906" cy="415498"/>
          </a:xfrm>
          <a:prstGeom prst="rect">
            <a:avLst/>
          </a:prstGeom>
          <a:noFill/>
        </p:spPr>
        <p:txBody>
          <a:bodyPr wrap="square" rtlCol="0">
            <a:spAutoFit/>
          </a:bodyPr>
          <a:lstStyle/>
          <a:p>
            <a:r>
              <a:rPr lang="en-US" sz="2100" dirty="0"/>
              <a:t>34.28</a:t>
            </a:r>
          </a:p>
        </p:txBody>
      </p:sp>
      <p:sp>
        <p:nvSpPr>
          <p:cNvPr id="37" name="TextBox 36">
            <a:extLst>
              <a:ext uri="{FF2B5EF4-FFF2-40B4-BE49-F238E27FC236}">
                <a16:creationId xmlns:a16="http://schemas.microsoft.com/office/drawing/2014/main" id="{AB615D6D-C80E-4B7B-9A95-A5E9AA5B7AAC}"/>
              </a:ext>
            </a:extLst>
          </p:cNvPr>
          <p:cNvSpPr txBox="1"/>
          <p:nvPr/>
        </p:nvSpPr>
        <p:spPr>
          <a:xfrm>
            <a:off x="5414860" y="5917737"/>
            <a:ext cx="3729140" cy="923330"/>
          </a:xfrm>
          <a:prstGeom prst="rect">
            <a:avLst/>
          </a:prstGeom>
          <a:noFill/>
        </p:spPr>
        <p:txBody>
          <a:bodyPr wrap="square" rtlCol="0">
            <a:spAutoFit/>
          </a:bodyPr>
          <a:lstStyle/>
          <a:p>
            <a:pPr algn="ctr"/>
            <a:r>
              <a:rPr lang="en-US" dirty="0"/>
              <a:t>Labor utilization = (Total labor content) / {Process cycle time) x (No. of workers) }</a:t>
            </a:r>
          </a:p>
        </p:txBody>
      </p:sp>
    </p:spTree>
    <p:extLst>
      <p:ext uri="{BB962C8B-B14F-4D97-AF65-F5344CB8AC3E}">
        <p14:creationId xmlns:p14="http://schemas.microsoft.com/office/powerpoint/2010/main" val="3983739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 fill="hold"/>
                                        <p:tgtEl>
                                          <p:spTgt spid="29"/>
                                        </p:tgtEl>
                                        <p:attrNameLst>
                                          <p:attrName>ppt_x</p:attrName>
                                        </p:attrNameLst>
                                      </p:cBhvr>
                                      <p:tavLst>
                                        <p:tav tm="0">
                                          <p:val>
                                            <p:strVal val="#ppt_x"/>
                                          </p:val>
                                        </p:tav>
                                        <p:tav tm="100000">
                                          <p:val>
                                            <p:strVal val="#ppt_x"/>
                                          </p:val>
                                        </p:tav>
                                      </p:tavLst>
                                    </p:anim>
                                    <p:anim calcmode="lin" valueType="num">
                                      <p:cBhvr additive="base">
                                        <p:cTn id="1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fill="hold"/>
                                        <p:tgtEl>
                                          <p:spTgt spid="34"/>
                                        </p:tgtEl>
                                        <p:attrNameLst>
                                          <p:attrName>ppt_x</p:attrName>
                                        </p:attrNameLst>
                                      </p:cBhvr>
                                      <p:tavLst>
                                        <p:tav tm="0">
                                          <p:val>
                                            <p:strVal val="#ppt_x"/>
                                          </p:val>
                                        </p:tav>
                                        <p:tav tm="100000">
                                          <p:val>
                                            <p:strVal val="#ppt_x"/>
                                          </p:val>
                                        </p:tav>
                                      </p:tavLst>
                                    </p:anim>
                                    <p:anim calcmode="lin" valueType="num">
                                      <p:cBhvr additive="base">
                                        <p:cTn id="20"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5">
                                            <p:txEl>
                                              <p:pRg st="0" end="0"/>
                                            </p:txEl>
                                          </p:spTgt>
                                        </p:tgtEl>
                                        <p:attrNameLst>
                                          <p:attrName>style.visibility</p:attrName>
                                        </p:attrNameLst>
                                      </p:cBhvr>
                                      <p:to>
                                        <p:strVal val="visible"/>
                                      </p:to>
                                    </p:set>
                                    <p:anim calcmode="lin" valueType="num">
                                      <p:cBhvr additive="base">
                                        <p:cTn id="25" dur="500" fill="hold"/>
                                        <p:tgtEl>
                                          <p:spTgt spid="35">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500" fill="hold"/>
                                        <p:tgtEl>
                                          <p:spTgt spid="36"/>
                                        </p:tgtEl>
                                        <p:attrNameLst>
                                          <p:attrName>ppt_x</p:attrName>
                                        </p:attrNameLst>
                                      </p:cBhvr>
                                      <p:tavLst>
                                        <p:tav tm="0">
                                          <p:val>
                                            <p:strVal val="#ppt_x"/>
                                          </p:val>
                                        </p:tav>
                                        <p:tav tm="100000">
                                          <p:val>
                                            <p:strVal val="#ppt_x"/>
                                          </p:val>
                                        </p:tav>
                                      </p:tavLst>
                                    </p:anim>
                                    <p:anim calcmode="lin" valueType="num">
                                      <p:cBhvr additive="base">
                                        <p:cTn id="32"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500" fill="hold"/>
                                        <p:tgtEl>
                                          <p:spTgt spid="37"/>
                                        </p:tgtEl>
                                        <p:attrNameLst>
                                          <p:attrName>ppt_x</p:attrName>
                                        </p:attrNameLst>
                                      </p:cBhvr>
                                      <p:tavLst>
                                        <p:tav tm="0">
                                          <p:val>
                                            <p:strVal val="#ppt_x"/>
                                          </p:val>
                                        </p:tav>
                                        <p:tav tm="100000">
                                          <p:val>
                                            <p:strVal val="#ppt_x"/>
                                          </p:val>
                                        </p:tav>
                                      </p:tavLst>
                                    </p:anim>
                                    <p:anim calcmode="lin" valueType="num">
                                      <p:cBhvr additive="base">
                                        <p:cTn id="38"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6" grpId="0"/>
      <p:bldP spid="3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A5A3E62-1BAB-4172-AB1F-CED459351B0E}"/>
              </a:ext>
            </a:extLst>
          </p:cNvPr>
          <p:cNvSpPr/>
          <p:nvPr/>
        </p:nvSpPr>
        <p:spPr>
          <a:xfrm>
            <a:off x="0" y="-3714"/>
            <a:ext cx="9144000" cy="817422"/>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4" name="TextBox 33">
            <a:extLst>
              <a:ext uri="{FF2B5EF4-FFF2-40B4-BE49-F238E27FC236}">
                <a16:creationId xmlns:a16="http://schemas.microsoft.com/office/drawing/2014/main" id="{D4ECBD90-B7B5-4013-8183-87A5BF7C1FDA}"/>
              </a:ext>
            </a:extLst>
          </p:cNvPr>
          <p:cNvSpPr txBox="1"/>
          <p:nvPr/>
        </p:nvSpPr>
        <p:spPr>
          <a:xfrm>
            <a:off x="3578679" y="4068535"/>
            <a:ext cx="1651906" cy="415498"/>
          </a:xfrm>
          <a:prstGeom prst="rect">
            <a:avLst/>
          </a:prstGeom>
          <a:noFill/>
        </p:spPr>
        <p:txBody>
          <a:bodyPr wrap="square" rtlCol="0">
            <a:spAutoFit/>
          </a:bodyPr>
          <a:lstStyle/>
          <a:p>
            <a:r>
              <a:rPr lang="en-US" sz="2100" dirty="0"/>
              <a:t>90 customers  </a:t>
            </a:r>
          </a:p>
        </p:txBody>
      </p:sp>
      <p:sp>
        <p:nvSpPr>
          <p:cNvPr id="36" name="TextBox 35">
            <a:extLst>
              <a:ext uri="{FF2B5EF4-FFF2-40B4-BE49-F238E27FC236}">
                <a16:creationId xmlns:a16="http://schemas.microsoft.com/office/drawing/2014/main" id="{B954F309-F3F2-4B55-845B-098C5527C440}"/>
              </a:ext>
            </a:extLst>
          </p:cNvPr>
          <p:cNvSpPr txBox="1"/>
          <p:nvPr/>
        </p:nvSpPr>
        <p:spPr>
          <a:xfrm>
            <a:off x="3578678" y="4623739"/>
            <a:ext cx="2071007" cy="415498"/>
          </a:xfrm>
          <a:prstGeom prst="rect">
            <a:avLst/>
          </a:prstGeom>
          <a:noFill/>
        </p:spPr>
        <p:txBody>
          <a:bodyPr wrap="square" rtlCol="0">
            <a:spAutoFit/>
          </a:bodyPr>
          <a:lstStyle/>
          <a:p>
            <a:r>
              <a:rPr lang="en-US" sz="2100" dirty="0"/>
              <a:t>65.63%</a:t>
            </a:r>
          </a:p>
        </p:txBody>
      </p:sp>
      <p:grpSp>
        <p:nvGrpSpPr>
          <p:cNvPr id="42" name="Group 41">
            <a:extLst>
              <a:ext uri="{FF2B5EF4-FFF2-40B4-BE49-F238E27FC236}">
                <a16:creationId xmlns:a16="http://schemas.microsoft.com/office/drawing/2014/main" id="{54D488FD-BB5C-474F-A03B-7D1ED5D2AF39}"/>
              </a:ext>
            </a:extLst>
          </p:cNvPr>
          <p:cNvGrpSpPr/>
          <p:nvPr/>
        </p:nvGrpSpPr>
        <p:grpSpPr>
          <a:xfrm>
            <a:off x="84363" y="4068536"/>
            <a:ext cx="3722915" cy="1505499"/>
            <a:chOff x="112484" y="4281714"/>
            <a:chExt cx="4963886" cy="2007332"/>
          </a:xfrm>
        </p:grpSpPr>
        <p:grpSp>
          <p:nvGrpSpPr>
            <p:cNvPr id="37" name="Group 36">
              <a:extLst>
                <a:ext uri="{FF2B5EF4-FFF2-40B4-BE49-F238E27FC236}">
                  <a16:creationId xmlns:a16="http://schemas.microsoft.com/office/drawing/2014/main" id="{A4D25A4F-EC02-4E7E-9002-522E8ACCE9EA}"/>
                </a:ext>
              </a:extLst>
            </p:cNvPr>
            <p:cNvGrpSpPr/>
            <p:nvPr/>
          </p:nvGrpSpPr>
          <p:grpSpPr>
            <a:xfrm>
              <a:off x="351975" y="4281714"/>
              <a:ext cx="4724395" cy="1294248"/>
              <a:chOff x="351975" y="4281714"/>
              <a:chExt cx="4724395" cy="1294248"/>
            </a:xfrm>
          </p:grpSpPr>
          <p:sp>
            <p:nvSpPr>
              <p:cNvPr id="32" name="TextBox 31">
                <a:extLst>
                  <a:ext uri="{FF2B5EF4-FFF2-40B4-BE49-F238E27FC236}">
                    <a16:creationId xmlns:a16="http://schemas.microsoft.com/office/drawing/2014/main" id="{E2421DF6-626B-49BB-99F2-9F49D6265F79}"/>
                  </a:ext>
                </a:extLst>
              </p:cNvPr>
              <p:cNvSpPr txBox="1"/>
              <p:nvPr/>
            </p:nvSpPr>
            <p:spPr>
              <a:xfrm>
                <a:off x="791030" y="4281714"/>
                <a:ext cx="4285340" cy="553997"/>
              </a:xfrm>
              <a:prstGeom prst="rect">
                <a:avLst/>
              </a:prstGeom>
              <a:noFill/>
            </p:spPr>
            <p:txBody>
              <a:bodyPr wrap="square" rtlCol="0">
                <a:spAutoFit/>
              </a:bodyPr>
              <a:lstStyle/>
              <a:p>
                <a:r>
                  <a:rPr lang="en-US" sz="2100" dirty="0"/>
                  <a:t>Service process capacity=</a:t>
                </a:r>
              </a:p>
            </p:txBody>
          </p:sp>
          <p:sp>
            <p:nvSpPr>
              <p:cNvPr id="33" name="TextBox 32">
                <a:extLst>
                  <a:ext uri="{FF2B5EF4-FFF2-40B4-BE49-F238E27FC236}">
                    <a16:creationId xmlns:a16="http://schemas.microsoft.com/office/drawing/2014/main" id="{3EA84EF7-65ED-483C-BA22-BB0D35F23020}"/>
                  </a:ext>
                </a:extLst>
              </p:cNvPr>
              <p:cNvSpPr txBox="1"/>
              <p:nvPr/>
            </p:nvSpPr>
            <p:spPr>
              <a:xfrm>
                <a:off x="351975" y="5021965"/>
                <a:ext cx="4285340" cy="553997"/>
              </a:xfrm>
              <a:prstGeom prst="rect">
                <a:avLst/>
              </a:prstGeom>
              <a:noFill/>
            </p:spPr>
            <p:txBody>
              <a:bodyPr wrap="square" rtlCol="0">
                <a:spAutoFit/>
              </a:bodyPr>
              <a:lstStyle/>
              <a:p>
                <a:r>
                  <a:rPr lang="en-US" sz="2100" dirty="0"/>
                  <a:t>Service labor utilization = </a:t>
                </a:r>
              </a:p>
            </p:txBody>
          </p:sp>
        </p:grpSp>
        <p:sp>
          <p:nvSpPr>
            <p:cNvPr id="38" name="TextBox 37">
              <a:extLst>
                <a:ext uri="{FF2B5EF4-FFF2-40B4-BE49-F238E27FC236}">
                  <a16:creationId xmlns:a16="http://schemas.microsoft.com/office/drawing/2014/main" id="{D597783C-B12A-41CE-9A1D-124ACDFCB941}"/>
                </a:ext>
              </a:extLst>
            </p:cNvPr>
            <p:cNvSpPr txBox="1"/>
            <p:nvPr/>
          </p:nvSpPr>
          <p:spPr>
            <a:xfrm>
              <a:off x="112484" y="5735049"/>
              <a:ext cx="4659086" cy="553997"/>
            </a:xfrm>
            <a:prstGeom prst="rect">
              <a:avLst/>
            </a:prstGeom>
            <a:noFill/>
          </p:spPr>
          <p:txBody>
            <a:bodyPr wrap="square" rtlCol="0">
              <a:spAutoFit/>
            </a:bodyPr>
            <a:lstStyle/>
            <a:p>
              <a:r>
                <a:rPr lang="en-US" sz="2100" dirty="0"/>
                <a:t>Customer served per worker =  </a:t>
              </a:r>
            </a:p>
          </p:txBody>
        </p:sp>
      </p:grpSp>
      <p:sp>
        <p:nvSpPr>
          <p:cNvPr id="39" name="TextBox 38">
            <a:extLst>
              <a:ext uri="{FF2B5EF4-FFF2-40B4-BE49-F238E27FC236}">
                <a16:creationId xmlns:a16="http://schemas.microsoft.com/office/drawing/2014/main" id="{0BDB69CB-F63B-4E10-94B0-9991CE4AC9B9}"/>
              </a:ext>
            </a:extLst>
          </p:cNvPr>
          <p:cNvSpPr txBox="1"/>
          <p:nvPr/>
        </p:nvSpPr>
        <p:spPr>
          <a:xfrm>
            <a:off x="3578678" y="5149594"/>
            <a:ext cx="1205594" cy="415498"/>
          </a:xfrm>
          <a:prstGeom prst="rect">
            <a:avLst/>
          </a:prstGeom>
          <a:noFill/>
        </p:spPr>
        <p:txBody>
          <a:bodyPr wrap="square" rtlCol="0">
            <a:spAutoFit/>
          </a:bodyPr>
          <a:lstStyle/>
          <a:p>
            <a:r>
              <a:rPr lang="en-US" sz="2100" dirty="0"/>
              <a:t>22.5</a:t>
            </a:r>
          </a:p>
        </p:txBody>
      </p:sp>
      <p:sp>
        <p:nvSpPr>
          <p:cNvPr id="41" name="Explosion: 14 Points 40">
            <a:extLst>
              <a:ext uri="{FF2B5EF4-FFF2-40B4-BE49-F238E27FC236}">
                <a16:creationId xmlns:a16="http://schemas.microsoft.com/office/drawing/2014/main" id="{03600F84-828F-4E6E-A22D-3AF0FAF50883}"/>
              </a:ext>
            </a:extLst>
          </p:cNvPr>
          <p:cNvSpPr/>
          <p:nvPr/>
        </p:nvSpPr>
        <p:spPr>
          <a:xfrm>
            <a:off x="4884964" y="3727329"/>
            <a:ext cx="4376057" cy="1491343"/>
          </a:xfrm>
          <a:prstGeom prst="irregularSeal2">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lumMod val="95000"/>
                  </a:schemeClr>
                </a:solidFill>
              </a:rPr>
              <a:t>Bottleneck elimination/ Minimization </a:t>
            </a:r>
          </a:p>
        </p:txBody>
      </p:sp>
      <p:sp>
        <p:nvSpPr>
          <p:cNvPr id="43" name="TextBox 42">
            <a:extLst>
              <a:ext uri="{FF2B5EF4-FFF2-40B4-BE49-F238E27FC236}">
                <a16:creationId xmlns:a16="http://schemas.microsoft.com/office/drawing/2014/main" id="{1F84BAAA-A6E1-4115-B8AE-44C4FD7E2FA8}"/>
              </a:ext>
            </a:extLst>
          </p:cNvPr>
          <p:cNvSpPr txBox="1"/>
          <p:nvPr/>
        </p:nvSpPr>
        <p:spPr>
          <a:xfrm>
            <a:off x="5118615" y="5308577"/>
            <a:ext cx="3729140" cy="1107996"/>
          </a:xfrm>
          <a:prstGeom prst="rect">
            <a:avLst/>
          </a:prstGeom>
          <a:noFill/>
        </p:spPr>
        <p:txBody>
          <a:bodyPr wrap="square" rtlCol="0">
            <a:spAutoFit/>
          </a:bodyPr>
          <a:lstStyle/>
          <a:p>
            <a:pPr algn="ctr"/>
            <a:r>
              <a:rPr lang="en-US" sz="2200" dirty="0"/>
              <a:t>Labor utilization = (Total labor content) / {Process cycle time) x (No. of workers) }</a:t>
            </a:r>
          </a:p>
        </p:txBody>
      </p:sp>
      <p:grpSp>
        <p:nvGrpSpPr>
          <p:cNvPr id="44" name="Group 43">
            <a:extLst>
              <a:ext uri="{FF2B5EF4-FFF2-40B4-BE49-F238E27FC236}">
                <a16:creationId xmlns:a16="http://schemas.microsoft.com/office/drawing/2014/main" id="{7833D6CC-A563-4F8D-B9C3-8E1DFB3F35AD}"/>
              </a:ext>
            </a:extLst>
          </p:cNvPr>
          <p:cNvGrpSpPr/>
          <p:nvPr/>
        </p:nvGrpSpPr>
        <p:grpSpPr>
          <a:xfrm>
            <a:off x="1595439" y="1534374"/>
            <a:ext cx="6579050" cy="1756708"/>
            <a:chOff x="422729" y="2338592"/>
            <a:chExt cx="8772067" cy="2342276"/>
          </a:xfrm>
        </p:grpSpPr>
        <p:grpSp>
          <p:nvGrpSpPr>
            <p:cNvPr id="45" name="Group 44">
              <a:extLst>
                <a:ext uri="{FF2B5EF4-FFF2-40B4-BE49-F238E27FC236}">
                  <a16:creationId xmlns:a16="http://schemas.microsoft.com/office/drawing/2014/main" id="{8DEEFF6E-8A1D-4024-95C1-C972C652ED71}"/>
                </a:ext>
              </a:extLst>
            </p:cNvPr>
            <p:cNvGrpSpPr/>
            <p:nvPr/>
          </p:nvGrpSpPr>
          <p:grpSpPr>
            <a:xfrm>
              <a:off x="422729" y="2988099"/>
              <a:ext cx="8772067" cy="1692769"/>
              <a:chOff x="188687" y="2552671"/>
              <a:chExt cx="8772067" cy="1692769"/>
            </a:xfrm>
          </p:grpSpPr>
          <p:grpSp>
            <p:nvGrpSpPr>
              <p:cNvPr id="50" name="Group 49">
                <a:extLst>
                  <a:ext uri="{FF2B5EF4-FFF2-40B4-BE49-F238E27FC236}">
                    <a16:creationId xmlns:a16="http://schemas.microsoft.com/office/drawing/2014/main" id="{9C5B4F6D-F820-44D8-BF61-E1E0AC505838}"/>
                  </a:ext>
                </a:extLst>
              </p:cNvPr>
              <p:cNvGrpSpPr/>
              <p:nvPr/>
            </p:nvGrpSpPr>
            <p:grpSpPr>
              <a:xfrm>
                <a:off x="188687" y="2552671"/>
                <a:ext cx="8772067" cy="861775"/>
                <a:chOff x="188687" y="2552671"/>
                <a:chExt cx="8772067" cy="861775"/>
              </a:xfrm>
            </p:grpSpPr>
            <p:grpSp>
              <p:nvGrpSpPr>
                <p:cNvPr id="55" name="Group 54">
                  <a:extLst>
                    <a:ext uri="{FF2B5EF4-FFF2-40B4-BE49-F238E27FC236}">
                      <a16:creationId xmlns:a16="http://schemas.microsoft.com/office/drawing/2014/main" id="{2CDCAE73-16F2-4F1C-90AC-1F23F8708854}"/>
                    </a:ext>
                  </a:extLst>
                </p:cNvPr>
                <p:cNvGrpSpPr/>
                <p:nvPr/>
              </p:nvGrpSpPr>
              <p:grpSpPr>
                <a:xfrm>
                  <a:off x="188687" y="2552671"/>
                  <a:ext cx="8772067" cy="861775"/>
                  <a:chOff x="203201" y="2146271"/>
                  <a:chExt cx="8772067" cy="861775"/>
                </a:xfrm>
              </p:grpSpPr>
              <p:sp>
                <p:nvSpPr>
                  <p:cNvPr id="59" name="TextBox 58">
                    <a:extLst>
                      <a:ext uri="{FF2B5EF4-FFF2-40B4-BE49-F238E27FC236}">
                        <a16:creationId xmlns:a16="http://schemas.microsoft.com/office/drawing/2014/main" id="{CAE7AE3D-9578-4696-AB46-9F57300B7EC2}"/>
                      </a:ext>
                    </a:extLst>
                  </p:cNvPr>
                  <p:cNvSpPr txBox="1"/>
                  <p:nvPr/>
                </p:nvSpPr>
                <p:spPr>
                  <a:xfrm>
                    <a:off x="203201" y="2322284"/>
                    <a:ext cx="1756228" cy="492443"/>
                  </a:xfrm>
                  <a:prstGeom prst="rect">
                    <a:avLst/>
                  </a:prstGeom>
                  <a:noFill/>
                  <a:ln>
                    <a:solidFill>
                      <a:schemeClr val="tx1"/>
                    </a:solidFill>
                  </a:ln>
                </p:spPr>
                <p:txBody>
                  <a:bodyPr wrap="square" rtlCol="0">
                    <a:spAutoFit/>
                  </a:bodyPr>
                  <a:lstStyle/>
                  <a:p>
                    <a:r>
                      <a:rPr lang="en-US" dirty="0"/>
                      <a:t>Serve drinks</a:t>
                    </a:r>
                  </a:p>
                </p:txBody>
              </p:sp>
              <p:sp>
                <p:nvSpPr>
                  <p:cNvPr id="60" name="TextBox 59">
                    <a:extLst>
                      <a:ext uri="{FF2B5EF4-FFF2-40B4-BE49-F238E27FC236}">
                        <a16:creationId xmlns:a16="http://schemas.microsoft.com/office/drawing/2014/main" id="{BD49610B-6013-4DB0-BFF1-341728B2E86C}"/>
                      </a:ext>
                    </a:extLst>
                  </p:cNvPr>
                  <p:cNvSpPr txBox="1"/>
                  <p:nvPr/>
                </p:nvSpPr>
                <p:spPr>
                  <a:xfrm>
                    <a:off x="2256972" y="2146271"/>
                    <a:ext cx="2039256" cy="861775"/>
                  </a:xfrm>
                  <a:prstGeom prst="rect">
                    <a:avLst/>
                  </a:prstGeom>
                  <a:noFill/>
                  <a:ln>
                    <a:solidFill>
                      <a:schemeClr val="tx1"/>
                    </a:solidFill>
                  </a:ln>
                </p:spPr>
                <p:txBody>
                  <a:bodyPr wrap="square" rtlCol="0">
                    <a:spAutoFit/>
                  </a:bodyPr>
                  <a:lstStyle/>
                  <a:p>
                    <a:pPr algn="ctr"/>
                    <a:r>
                      <a:rPr lang="en-US" dirty="0"/>
                      <a:t>Serve starters &amp; soup </a:t>
                    </a:r>
                  </a:p>
                </p:txBody>
              </p:sp>
              <p:sp>
                <p:nvSpPr>
                  <p:cNvPr id="61" name="TextBox 60">
                    <a:extLst>
                      <a:ext uri="{FF2B5EF4-FFF2-40B4-BE49-F238E27FC236}">
                        <a16:creationId xmlns:a16="http://schemas.microsoft.com/office/drawing/2014/main" id="{BD65CF89-A43E-4ED8-B44E-71353D3879C9}"/>
                      </a:ext>
                    </a:extLst>
                  </p:cNvPr>
                  <p:cNvSpPr txBox="1"/>
                  <p:nvPr/>
                </p:nvSpPr>
                <p:spPr>
                  <a:xfrm>
                    <a:off x="4593771" y="2146271"/>
                    <a:ext cx="2039256" cy="861775"/>
                  </a:xfrm>
                  <a:prstGeom prst="rect">
                    <a:avLst/>
                  </a:prstGeom>
                  <a:noFill/>
                  <a:ln>
                    <a:solidFill>
                      <a:schemeClr val="tx1"/>
                    </a:solidFill>
                  </a:ln>
                </p:spPr>
                <p:txBody>
                  <a:bodyPr wrap="square" rtlCol="0">
                    <a:spAutoFit/>
                  </a:bodyPr>
                  <a:lstStyle/>
                  <a:p>
                    <a:pPr algn="ctr"/>
                    <a:r>
                      <a:rPr lang="en-US" dirty="0"/>
                      <a:t>Serve Main course </a:t>
                    </a:r>
                  </a:p>
                </p:txBody>
              </p:sp>
              <p:sp>
                <p:nvSpPr>
                  <p:cNvPr id="62" name="TextBox 61">
                    <a:extLst>
                      <a:ext uri="{FF2B5EF4-FFF2-40B4-BE49-F238E27FC236}">
                        <a16:creationId xmlns:a16="http://schemas.microsoft.com/office/drawing/2014/main" id="{9243BA6B-FA34-4B12-8EE9-C5D34EB74E0B}"/>
                      </a:ext>
                    </a:extLst>
                  </p:cNvPr>
                  <p:cNvSpPr txBox="1"/>
                  <p:nvPr/>
                </p:nvSpPr>
                <p:spPr>
                  <a:xfrm>
                    <a:off x="6936012" y="2301907"/>
                    <a:ext cx="2039256" cy="492443"/>
                  </a:xfrm>
                  <a:prstGeom prst="rect">
                    <a:avLst/>
                  </a:prstGeom>
                  <a:noFill/>
                  <a:ln>
                    <a:solidFill>
                      <a:schemeClr val="tx1"/>
                    </a:solidFill>
                  </a:ln>
                </p:spPr>
                <p:txBody>
                  <a:bodyPr wrap="square" rtlCol="0">
                    <a:spAutoFit/>
                  </a:bodyPr>
                  <a:lstStyle/>
                  <a:p>
                    <a:pPr algn="ctr"/>
                    <a:r>
                      <a:rPr lang="en-US" dirty="0"/>
                      <a:t>Serve dessert</a:t>
                    </a:r>
                  </a:p>
                </p:txBody>
              </p:sp>
            </p:grpSp>
            <p:cxnSp>
              <p:nvCxnSpPr>
                <p:cNvPr id="56" name="Straight Arrow Connector 55">
                  <a:extLst>
                    <a:ext uri="{FF2B5EF4-FFF2-40B4-BE49-F238E27FC236}">
                      <a16:creationId xmlns:a16="http://schemas.microsoft.com/office/drawing/2014/main" id="{DF6B5079-6C07-478B-9F7E-EE5A50DE3495}"/>
                    </a:ext>
                  </a:extLst>
                </p:cNvPr>
                <p:cNvCxnSpPr>
                  <a:stCxn id="59" idx="3"/>
                  <a:endCxn id="60" idx="1"/>
                </p:cNvCxnSpPr>
                <p:nvPr/>
              </p:nvCxnSpPr>
              <p:spPr>
                <a:xfrm>
                  <a:off x="1944915" y="2974906"/>
                  <a:ext cx="297543" cy="865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F9B88416-8E13-4C46-BC23-0A8FEC2790DC}"/>
                    </a:ext>
                  </a:extLst>
                </p:cNvPr>
                <p:cNvCxnSpPr/>
                <p:nvPr/>
              </p:nvCxnSpPr>
              <p:spPr>
                <a:xfrm>
                  <a:off x="4281714" y="2939140"/>
                  <a:ext cx="29754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C83148E5-32CD-4CBC-85D1-E0B7DC11FE49}"/>
                    </a:ext>
                  </a:extLst>
                </p:cNvPr>
                <p:cNvCxnSpPr/>
                <p:nvPr/>
              </p:nvCxnSpPr>
              <p:spPr>
                <a:xfrm>
                  <a:off x="6623955" y="2952259"/>
                  <a:ext cx="29754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1" name="TextBox 50">
                <a:extLst>
                  <a:ext uri="{FF2B5EF4-FFF2-40B4-BE49-F238E27FC236}">
                    <a16:creationId xmlns:a16="http://schemas.microsoft.com/office/drawing/2014/main" id="{3B2D0309-B5A2-4906-9BD2-02D803ADE5DD}"/>
                  </a:ext>
                </a:extLst>
              </p:cNvPr>
              <p:cNvSpPr txBox="1"/>
              <p:nvPr/>
            </p:nvSpPr>
            <p:spPr>
              <a:xfrm>
                <a:off x="304800" y="3383665"/>
                <a:ext cx="1277257" cy="861774"/>
              </a:xfrm>
              <a:prstGeom prst="rect">
                <a:avLst/>
              </a:prstGeom>
              <a:noFill/>
            </p:spPr>
            <p:txBody>
              <a:bodyPr wrap="square" rtlCol="0">
                <a:spAutoFit/>
              </a:bodyPr>
              <a:lstStyle/>
              <a:p>
                <a:r>
                  <a:rPr lang="en-US" b="1" dirty="0"/>
                  <a:t>20 seconds</a:t>
                </a:r>
              </a:p>
            </p:txBody>
          </p:sp>
          <p:sp>
            <p:nvSpPr>
              <p:cNvPr id="52" name="TextBox 51">
                <a:extLst>
                  <a:ext uri="{FF2B5EF4-FFF2-40B4-BE49-F238E27FC236}">
                    <a16:creationId xmlns:a16="http://schemas.microsoft.com/office/drawing/2014/main" id="{F73BFAAE-79F9-4C28-9DAD-2C50AD7D99F5}"/>
                  </a:ext>
                </a:extLst>
              </p:cNvPr>
              <p:cNvSpPr txBox="1"/>
              <p:nvPr/>
            </p:nvSpPr>
            <p:spPr>
              <a:xfrm>
                <a:off x="2612571" y="3383666"/>
                <a:ext cx="1277257" cy="861774"/>
              </a:xfrm>
              <a:prstGeom prst="rect">
                <a:avLst/>
              </a:prstGeom>
              <a:noFill/>
            </p:spPr>
            <p:txBody>
              <a:bodyPr wrap="square" rtlCol="0">
                <a:spAutoFit/>
              </a:bodyPr>
              <a:lstStyle/>
              <a:p>
                <a:r>
                  <a:rPr lang="en-US" b="1" dirty="0"/>
                  <a:t>30 seconds </a:t>
                </a:r>
              </a:p>
            </p:txBody>
          </p:sp>
          <p:sp>
            <p:nvSpPr>
              <p:cNvPr id="53" name="TextBox 52">
                <a:extLst>
                  <a:ext uri="{FF2B5EF4-FFF2-40B4-BE49-F238E27FC236}">
                    <a16:creationId xmlns:a16="http://schemas.microsoft.com/office/drawing/2014/main" id="{2DF52E89-45F9-4FBC-AC76-96324DE7CAC4}"/>
                  </a:ext>
                </a:extLst>
              </p:cNvPr>
              <p:cNvSpPr txBox="1"/>
              <p:nvPr/>
            </p:nvSpPr>
            <p:spPr>
              <a:xfrm>
                <a:off x="4960257" y="3383666"/>
                <a:ext cx="1277257" cy="861774"/>
              </a:xfrm>
              <a:prstGeom prst="rect">
                <a:avLst/>
              </a:prstGeom>
              <a:noFill/>
            </p:spPr>
            <p:txBody>
              <a:bodyPr wrap="square" rtlCol="0">
                <a:spAutoFit/>
              </a:bodyPr>
              <a:lstStyle/>
              <a:p>
                <a:r>
                  <a:rPr lang="en-US" b="1" dirty="0"/>
                  <a:t>40 seconds </a:t>
                </a:r>
              </a:p>
            </p:txBody>
          </p:sp>
          <p:sp>
            <p:nvSpPr>
              <p:cNvPr id="54" name="TextBox 53">
                <a:extLst>
                  <a:ext uri="{FF2B5EF4-FFF2-40B4-BE49-F238E27FC236}">
                    <a16:creationId xmlns:a16="http://schemas.microsoft.com/office/drawing/2014/main" id="{14EC69BC-F537-41A9-8A2B-CE679EAF5E1B}"/>
                  </a:ext>
                </a:extLst>
              </p:cNvPr>
              <p:cNvSpPr txBox="1"/>
              <p:nvPr/>
            </p:nvSpPr>
            <p:spPr>
              <a:xfrm>
                <a:off x="7307943" y="3383666"/>
                <a:ext cx="1277257" cy="861774"/>
              </a:xfrm>
              <a:prstGeom prst="rect">
                <a:avLst/>
              </a:prstGeom>
              <a:noFill/>
            </p:spPr>
            <p:txBody>
              <a:bodyPr wrap="square" rtlCol="0">
                <a:spAutoFit/>
              </a:bodyPr>
              <a:lstStyle/>
              <a:p>
                <a:r>
                  <a:rPr lang="en-US" b="1" dirty="0"/>
                  <a:t>15 seconds </a:t>
                </a:r>
              </a:p>
            </p:txBody>
          </p:sp>
        </p:grpSp>
        <p:pic>
          <p:nvPicPr>
            <p:cNvPr id="46" name="Picture 45">
              <a:extLst>
                <a:ext uri="{FF2B5EF4-FFF2-40B4-BE49-F238E27FC236}">
                  <a16:creationId xmlns:a16="http://schemas.microsoft.com/office/drawing/2014/main" id="{05661EBC-60A5-4420-8958-DBD18CA5ECED}"/>
                </a:ext>
              </a:extLst>
            </p:cNvPr>
            <p:cNvPicPr>
              <a:picLocks noChangeAspect="1"/>
            </p:cNvPicPr>
            <p:nvPr/>
          </p:nvPicPr>
          <p:blipFill>
            <a:blip r:embed="rId3"/>
            <a:stretch>
              <a:fillRect/>
            </a:stretch>
          </p:blipFill>
          <p:spPr>
            <a:xfrm>
              <a:off x="1009012" y="2492001"/>
              <a:ext cx="723629" cy="551336"/>
            </a:xfrm>
            <a:prstGeom prst="rect">
              <a:avLst/>
            </a:prstGeom>
          </p:spPr>
        </p:pic>
        <p:pic>
          <p:nvPicPr>
            <p:cNvPr id="47" name="Picture 46">
              <a:extLst>
                <a:ext uri="{FF2B5EF4-FFF2-40B4-BE49-F238E27FC236}">
                  <a16:creationId xmlns:a16="http://schemas.microsoft.com/office/drawing/2014/main" id="{C3CFDAF3-DB16-4944-80B6-CB4C559C175C}"/>
                </a:ext>
              </a:extLst>
            </p:cNvPr>
            <p:cNvPicPr>
              <a:picLocks noChangeAspect="1"/>
            </p:cNvPicPr>
            <p:nvPr/>
          </p:nvPicPr>
          <p:blipFill>
            <a:blip r:embed="rId3"/>
            <a:stretch>
              <a:fillRect/>
            </a:stretch>
          </p:blipFill>
          <p:spPr>
            <a:xfrm>
              <a:off x="3134313" y="2343101"/>
              <a:ext cx="723629" cy="551336"/>
            </a:xfrm>
            <a:prstGeom prst="rect">
              <a:avLst/>
            </a:prstGeom>
          </p:spPr>
        </p:pic>
        <p:pic>
          <p:nvPicPr>
            <p:cNvPr id="48" name="Picture 47">
              <a:extLst>
                <a:ext uri="{FF2B5EF4-FFF2-40B4-BE49-F238E27FC236}">
                  <a16:creationId xmlns:a16="http://schemas.microsoft.com/office/drawing/2014/main" id="{36393ECA-90B3-48B2-BFF3-20B377B43D1E}"/>
                </a:ext>
              </a:extLst>
            </p:cNvPr>
            <p:cNvPicPr>
              <a:picLocks noChangeAspect="1"/>
            </p:cNvPicPr>
            <p:nvPr/>
          </p:nvPicPr>
          <p:blipFill>
            <a:blip r:embed="rId3"/>
            <a:stretch>
              <a:fillRect/>
            </a:stretch>
          </p:blipFill>
          <p:spPr>
            <a:xfrm>
              <a:off x="5471112" y="2359383"/>
              <a:ext cx="723629" cy="551336"/>
            </a:xfrm>
            <a:prstGeom prst="rect">
              <a:avLst/>
            </a:prstGeom>
          </p:spPr>
        </p:pic>
        <p:pic>
          <p:nvPicPr>
            <p:cNvPr id="49" name="Picture 48">
              <a:extLst>
                <a:ext uri="{FF2B5EF4-FFF2-40B4-BE49-F238E27FC236}">
                  <a16:creationId xmlns:a16="http://schemas.microsoft.com/office/drawing/2014/main" id="{DBF31382-0587-45E2-AA29-8D37E2AF6CA4}"/>
                </a:ext>
              </a:extLst>
            </p:cNvPr>
            <p:cNvPicPr>
              <a:picLocks noChangeAspect="1"/>
            </p:cNvPicPr>
            <p:nvPr/>
          </p:nvPicPr>
          <p:blipFill>
            <a:blip r:embed="rId3"/>
            <a:stretch>
              <a:fillRect/>
            </a:stretch>
          </p:blipFill>
          <p:spPr>
            <a:xfrm>
              <a:off x="7699056" y="2338592"/>
              <a:ext cx="723629" cy="551336"/>
            </a:xfrm>
            <a:prstGeom prst="rect">
              <a:avLst/>
            </a:prstGeom>
          </p:spPr>
        </p:pic>
      </p:grpSp>
      <p:sp>
        <p:nvSpPr>
          <p:cNvPr id="63" name="TextBox 62">
            <a:extLst>
              <a:ext uri="{FF2B5EF4-FFF2-40B4-BE49-F238E27FC236}">
                <a16:creationId xmlns:a16="http://schemas.microsoft.com/office/drawing/2014/main" id="{C5CF8B35-B47A-42E1-B4EF-842157D928AF}"/>
              </a:ext>
            </a:extLst>
          </p:cNvPr>
          <p:cNvSpPr txBox="1"/>
          <p:nvPr/>
        </p:nvSpPr>
        <p:spPr>
          <a:xfrm>
            <a:off x="1175280" y="3433431"/>
            <a:ext cx="2149927" cy="369332"/>
          </a:xfrm>
          <a:prstGeom prst="rect">
            <a:avLst/>
          </a:prstGeom>
          <a:noFill/>
        </p:spPr>
        <p:txBody>
          <a:bodyPr wrap="square" rtlCol="0">
            <a:spAutoFit/>
          </a:bodyPr>
          <a:lstStyle/>
          <a:p>
            <a:r>
              <a:rPr lang="en-US" dirty="0"/>
              <a:t>180 customers/hour </a:t>
            </a:r>
          </a:p>
        </p:txBody>
      </p:sp>
      <p:sp>
        <p:nvSpPr>
          <p:cNvPr id="64" name="TextBox 63">
            <a:extLst>
              <a:ext uri="{FF2B5EF4-FFF2-40B4-BE49-F238E27FC236}">
                <a16:creationId xmlns:a16="http://schemas.microsoft.com/office/drawing/2014/main" id="{B167ABC7-70DE-4FC2-A1FF-3CEEFB32F58D}"/>
              </a:ext>
            </a:extLst>
          </p:cNvPr>
          <p:cNvSpPr txBox="1"/>
          <p:nvPr/>
        </p:nvSpPr>
        <p:spPr>
          <a:xfrm>
            <a:off x="2912610" y="1004602"/>
            <a:ext cx="2149926" cy="369332"/>
          </a:xfrm>
          <a:prstGeom prst="rect">
            <a:avLst/>
          </a:prstGeom>
          <a:noFill/>
        </p:spPr>
        <p:txBody>
          <a:bodyPr wrap="square" rtlCol="0">
            <a:spAutoFit/>
          </a:bodyPr>
          <a:lstStyle/>
          <a:p>
            <a:r>
              <a:rPr lang="en-US" dirty="0"/>
              <a:t>120 customers/hour </a:t>
            </a:r>
          </a:p>
        </p:txBody>
      </p:sp>
      <p:sp>
        <p:nvSpPr>
          <p:cNvPr id="65" name="TextBox 64">
            <a:extLst>
              <a:ext uri="{FF2B5EF4-FFF2-40B4-BE49-F238E27FC236}">
                <a16:creationId xmlns:a16="http://schemas.microsoft.com/office/drawing/2014/main" id="{299AAFEA-2E56-4C12-AD9E-CF9A5E6CEFAE}"/>
              </a:ext>
            </a:extLst>
          </p:cNvPr>
          <p:cNvSpPr txBox="1"/>
          <p:nvPr/>
        </p:nvSpPr>
        <p:spPr>
          <a:xfrm>
            <a:off x="4572000" y="3436710"/>
            <a:ext cx="2223408" cy="369332"/>
          </a:xfrm>
          <a:prstGeom prst="rect">
            <a:avLst/>
          </a:prstGeom>
          <a:noFill/>
        </p:spPr>
        <p:txBody>
          <a:bodyPr wrap="square" rtlCol="0">
            <a:spAutoFit/>
          </a:bodyPr>
          <a:lstStyle/>
          <a:p>
            <a:r>
              <a:rPr lang="en-US" dirty="0"/>
              <a:t>90 customers/hour </a:t>
            </a:r>
          </a:p>
        </p:txBody>
      </p:sp>
      <p:sp>
        <p:nvSpPr>
          <p:cNvPr id="66" name="TextBox 65">
            <a:extLst>
              <a:ext uri="{FF2B5EF4-FFF2-40B4-BE49-F238E27FC236}">
                <a16:creationId xmlns:a16="http://schemas.microsoft.com/office/drawing/2014/main" id="{9F0F81FC-9764-4BE1-AF7A-74CB88C99B3F}"/>
              </a:ext>
            </a:extLst>
          </p:cNvPr>
          <p:cNvSpPr txBox="1"/>
          <p:nvPr/>
        </p:nvSpPr>
        <p:spPr>
          <a:xfrm>
            <a:off x="6533468" y="1078776"/>
            <a:ext cx="2582395" cy="369332"/>
          </a:xfrm>
          <a:prstGeom prst="rect">
            <a:avLst/>
          </a:prstGeom>
          <a:noFill/>
        </p:spPr>
        <p:txBody>
          <a:bodyPr wrap="square" rtlCol="0">
            <a:spAutoFit/>
          </a:bodyPr>
          <a:lstStyle/>
          <a:p>
            <a:r>
              <a:rPr lang="en-US" dirty="0"/>
              <a:t>240 customers/hour </a:t>
            </a:r>
          </a:p>
        </p:txBody>
      </p:sp>
    </p:spTree>
    <p:extLst>
      <p:ext uri="{BB962C8B-B14F-4D97-AF65-F5344CB8AC3E}">
        <p14:creationId xmlns:p14="http://schemas.microsoft.com/office/powerpoint/2010/main" val="452434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3"/>
                                        </p:tgtEl>
                                        <p:attrNameLst>
                                          <p:attrName>style.visibility</p:attrName>
                                        </p:attrNameLst>
                                      </p:cBhvr>
                                      <p:to>
                                        <p:strVal val="visible"/>
                                      </p:to>
                                    </p:set>
                                    <p:anim calcmode="lin" valueType="num">
                                      <p:cBhvr additive="base">
                                        <p:cTn id="13" dur="500" fill="hold"/>
                                        <p:tgtEl>
                                          <p:spTgt spid="63"/>
                                        </p:tgtEl>
                                        <p:attrNameLst>
                                          <p:attrName>ppt_x</p:attrName>
                                        </p:attrNameLst>
                                      </p:cBhvr>
                                      <p:tavLst>
                                        <p:tav tm="0">
                                          <p:val>
                                            <p:strVal val="#ppt_x"/>
                                          </p:val>
                                        </p:tav>
                                        <p:tav tm="100000">
                                          <p:val>
                                            <p:strVal val="#ppt_x"/>
                                          </p:val>
                                        </p:tav>
                                      </p:tavLst>
                                    </p:anim>
                                    <p:anim calcmode="lin" valueType="num">
                                      <p:cBhvr additive="base">
                                        <p:cTn id="14" dur="500" fill="hold"/>
                                        <p:tgtEl>
                                          <p:spTgt spid="63"/>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65"/>
                                        </p:tgtEl>
                                        <p:attrNameLst>
                                          <p:attrName>style.visibility</p:attrName>
                                        </p:attrNameLst>
                                      </p:cBhvr>
                                      <p:to>
                                        <p:strVal val="visible"/>
                                      </p:to>
                                    </p:set>
                                    <p:anim calcmode="lin" valueType="num">
                                      <p:cBhvr additive="base">
                                        <p:cTn id="17" dur="500" fill="hold"/>
                                        <p:tgtEl>
                                          <p:spTgt spid="65"/>
                                        </p:tgtEl>
                                        <p:attrNameLst>
                                          <p:attrName>ppt_x</p:attrName>
                                        </p:attrNameLst>
                                      </p:cBhvr>
                                      <p:tavLst>
                                        <p:tav tm="0">
                                          <p:val>
                                            <p:strVal val="#ppt_x"/>
                                          </p:val>
                                        </p:tav>
                                        <p:tav tm="100000">
                                          <p:val>
                                            <p:strVal val="#ppt_x"/>
                                          </p:val>
                                        </p:tav>
                                      </p:tavLst>
                                    </p:anim>
                                    <p:anim calcmode="lin" valueType="num">
                                      <p:cBhvr additive="base">
                                        <p:cTn id="18" dur="500" fill="hold"/>
                                        <p:tgtEl>
                                          <p:spTgt spid="6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4"/>
                                        </p:tgtEl>
                                        <p:attrNameLst>
                                          <p:attrName>style.visibility</p:attrName>
                                        </p:attrNameLst>
                                      </p:cBhvr>
                                      <p:to>
                                        <p:strVal val="visible"/>
                                      </p:to>
                                    </p:set>
                                    <p:anim calcmode="lin" valueType="num">
                                      <p:cBhvr additive="base">
                                        <p:cTn id="21" dur="500" fill="hold"/>
                                        <p:tgtEl>
                                          <p:spTgt spid="64"/>
                                        </p:tgtEl>
                                        <p:attrNameLst>
                                          <p:attrName>ppt_x</p:attrName>
                                        </p:attrNameLst>
                                      </p:cBhvr>
                                      <p:tavLst>
                                        <p:tav tm="0">
                                          <p:val>
                                            <p:strVal val="#ppt_x"/>
                                          </p:val>
                                        </p:tav>
                                        <p:tav tm="100000">
                                          <p:val>
                                            <p:strVal val="#ppt_x"/>
                                          </p:val>
                                        </p:tav>
                                      </p:tavLst>
                                    </p:anim>
                                    <p:anim calcmode="lin" valueType="num">
                                      <p:cBhvr additive="base">
                                        <p:cTn id="22" dur="500" fill="hold"/>
                                        <p:tgtEl>
                                          <p:spTgt spid="64"/>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66"/>
                                        </p:tgtEl>
                                        <p:attrNameLst>
                                          <p:attrName>style.visibility</p:attrName>
                                        </p:attrNameLst>
                                      </p:cBhvr>
                                      <p:to>
                                        <p:strVal val="visible"/>
                                      </p:to>
                                    </p:set>
                                    <p:anim calcmode="lin" valueType="num">
                                      <p:cBhvr additive="base">
                                        <p:cTn id="25" dur="500" fill="hold"/>
                                        <p:tgtEl>
                                          <p:spTgt spid="66"/>
                                        </p:tgtEl>
                                        <p:attrNameLst>
                                          <p:attrName>ppt_x</p:attrName>
                                        </p:attrNameLst>
                                      </p:cBhvr>
                                      <p:tavLst>
                                        <p:tav tm="0">
                                          <p:val>
                                            <p:strVal val="#ppt_x"/>
                                          </p:val>
                                        </p:tav>
                                        <p:tav tm="100000">
                                          <p:val>
                                            <p:strVal val="#ppt_x"/>
                                          </p:val>
                                        </p:tav>
                                      </p:tavLst>
                                    </p:anim>
                                    <p:anim calcmode="lin" valueType="num">
                                      <p:cBhvr additive="base">
                                        <p:cTn id="26"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500" fill="hold"/>
                                        <p:tgtEl>
                                          <p:spTgt spid="34"/>
                                        </p:tgtEl>
                                        <p:attrNameLst>
                                          <p:attrName>ppt_x</p:attrName>
                                        </p:attrNameLst>
                                      </p:cBhvr>
                                      <p:tavLst>
                                        <p:tav tm="0">
                                          <p:val>
                                            <p:strVal val="#ppt_x"/>
                                          </p:val>
                                        </p:tav>
                                        <p:tav tm="100000">
                                          <p:val>
                                            <p:strVal val="#ppt_x"/>
                                          </p:val>
                                        </p:tav>
                                      </p:tavLst>
                                    </p:anim>
                                    <p:anim calcmode="lin" valueType="num">
                                      <p:cBhvr additive="base">
                                        <p:cTn id="32" dur="500" fill="hold"/>
                                        <p:tgtEl>
                                          <p:spTgt spid="3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fill="hold"/>
                                        <p:tgtEl>
                                          <p:spTgt spid="36"/>
                                        </p:tgtEl>
                                        <p:attrNameLst>
                                          <p:attrName>ppt_x</p:attrName>
                                        </p:attrNameLst>
                                      </p:cBhvr>
                                      <p:tavLst>
                                        <p:tav tm="0">
                                          <p:val>
                                            <p:strVal val="#ppt_x"/>
                                          </p:val>
                                        </p:tav>
                                        <p:tav tm="100000">
                                          <p:val>
                                            <p:strVal val="#ppt_x"/>
                                          </p:val>
                                        </p:tav>
                                      </p:tavLst>
                                    </p:anim>
                                    <p:anim calcmode="lin" valueType="num">
                                      <p:cBhvr additive="base">
                                        <p:cTn id="36" dur="500" fill="hold"/>
                                        <p:tgtEl>
                                          <p:spTgt spid="36"/>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additive="base">
                                        <p:cTn id="39" dur="500" fill="hold"/>
                                        <p:tgtEl>
                                          <p:spTgt spid="42"/>
                                        </p:tgtEl>
                                        <p:attrNameLst>
                                          <p:attrName>ppt_x</p:attrName>
                                        </p:attrNameLst>
                                      </p:cBhvr>
                                      <p:tavLst>
                                        <p:tav tm="0">
                                          <p:val>
                                            <p:strVal val="#ppt_x"/>
                                          </p:val>
                                        </p:tav>
                                        <p:tav tm="100000">
                                          <p:val>
                                            <p:strVal val="#ppt_x"/>
                                          </p:val>
                                        </p:tav>
                                      </p:tavLst>
                                    </p:anim>
                                    <p:anim calcmode="lin" valueType="num">
                                      <p:cBhvr additive="base">
                                        <p:cTn id="40" dur="500" fill="hold"/>
                                        <p:tgtEl>
                                          <p:spTgt spid="4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500" fill="hold"/>
                                        <p:tgtEl>
                                          <p:spTgt spid="39"/>
                                        </p:tgtEl>
                                        <p:attrNameLst>
                                          <p:attrName>ppt_x</p:attrName>
                                        </p:attrNameLst>
                                      </p:cBhvr>
                                      <p:tavLst>
                                        <p:tav tm="0">
                                          <p:val>
                                            <p:strVal val="#ppt_x"/>
                                          </p:val>
                                        </p:tav>
                                        <p:tav tm="100000">
                                          <p:val>
                                            <p:strVal val="#ppt_x"/>
                                          </p:val>
                                        </p:tav>
                                      </p:tavLst>
                                    </p:anim>
                                    <p:anim calcmode="lin" valueType="num">
                                      <p:cBhvr additive="base">
                                        <p:cTn id="44"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additive="base">
                                        <p:cTn id="49" dur="500" fill="hold"/>
                                        <p:tgtEl>
                                          <p:spTgt spid="41"/>
                                        </p:tgtEl>
                                        <p:attrNameLst>
                                          <p:attrName>ppt_x</p:attrName>
                                        </p:attrNameLst>
                                      </p:cBhvr>
                                      <p:tavLst>
                                        <p:tav tm="0">
                                          <p:val>
                                            <p:strVal val="#ppt_x"/>
                                          </p:val>
                                        </p:tav>
                                        <p:tav tm="100000">
                                          <p:val>
                                            <p:strVal val="#ppt_x"/>
                                          </p:val>
                                        </p:tav>
                                      </p:tavLst>
                                    </p:anim>
                                    <p:anim calcmode="lin" valueType="num">
                                      <p:cBhvr additive="base">
                                        <p:cTn id="50"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6" grpId="0"/>
      <p:bldP spid="39" grpId="0"/>
      <p:bldP spid="41" grpId="0" animBg="1"/>
      <p:bldP spid="63" grpId="0"/>
      <p:bldP spid="64" grpId="0"/>
      <p:bldP spid="65" grpId="0"/>
      <p:bldP spid="6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00180DB-F2BE-41BB-9D82-EA045CE0CB59}"/>
              </a:ext>
            </a:extLst>
          </p:cNvPr>
          <p:cNvSpPr/>
          <p:nvPr/>
        </p:nvSpPr>
        <p:spPr>
          <a:xfrm>
            <a:off x="46351" y="-22981"/>
            <a:ext cx="9144000" cy="903184"/>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solidFill>
                  <a:schemeClr val="bg1">
                    <a:lumMod val="95000"/>
                  </a:schemeClr>
                </a:solidFill>
              </a:rPr>
              <a:t>Bottleneck elimination/ Minimization </a:t>
            </a:r>
          </a:p>
        </p:txBody>
      </p:sp>
      <p:grpSp>
        <p:nvGrpSpPr>
          <p:cNvPr id="33" name="Group 32">
            <a:extLst>
              <a:ext uri="{FF2B5EF4-FFF2-40B4-BE49-F238E27FC236}">
                <a16:creationId xmlns:a16="http://schemas.microsoft.com/office/drawing/2014/main" id="{8D932FCE-A128-4AC7-8C69-391B05B2B8FD}"/>
              </a:ext>
            </a:extLst>
          </p:cNvPr>
          <p:cNvGrpSpPr/>
          <p:nvPr/>
        </p:nvGrpSpPr>
        <p:grpSpPr>
          <a:xfrm>
            <a:off x="46351" y="3353881"/>
            <a:ext cx="3722915" cy="1505499"/>
            <a:chOff x="112484" y="4281714"/>
            <a:chExt cx="4963886" cy="2007332"/>
          </a:xfrm>
        </p:grpSpPr>
        <p:grpSp>
          <p:nvGrpSpPr>
            <p:cNvPr id="34" name="Group 33">
              <a:extLst>
                <a:ext uri="{FF2B5EF4-FFF2-40B4-BE49-F238E27FC236}">
                  <a16:creationId xmlns:a16="http://schemas.microsoft.com/office/drawing/2014/main" id="{1AA6C48F-2C4B-4DD2-8289-E711516BD252}"/>
                </a:ext>
              </a:extLst>
            </p:cNvPr>
            <p:cNvGrpSpPr/>
            <p:nvPr/>
          </p:nvGrpSpPr>
          <p:grpSpPr>
            <a:xfrm>
              <a:off x="351975" y="4281714"/>
              <a:ext cx="4724395" cy="1294248"/>
              <a:chOff x="351975" y="4281714"/>
              <a:chExt cx="4724395" cy="1294248"/>
            </a:xfrm>
          </p:grpSpPr>
          <p:sp>
            <p:nvSpPr>
              <p:cNvPr id="36" name="TextBox 35">
                <a:extLst>
                  <a:ext uri="{FF2B5EF4-FFF2-40B4-BE49-F238E27FC236}">
                    <a16:creationId xmlns:a16="http://schemas.microsoft.com/office/drawing/2014/main" id="{369276EE-E68B-4865-B6BB-E71FC9DFFF5D}"/>
                  </a:ext>
                </a:extLst>
              </p:cNvPr>
              <p:cNvSpPr txBox="1"/>
              <p:nvPr/>
            </p:nvSpPr>
            <p:spPr>
              <a:xfrm>
                <a:off x="791030" y="4281714"/>
                <a:ext cx="4285340" cy="553997"/>
              </a:xfrm>
              <a:prstGeom prst="rect">
                <a:avLst/>
              </a:prstGeom>
              <a:noFill/>
            </p:spPr>
            <p:txBody>
              <a:bodyPr wrap="square" rtlCol="0">
                <a:spAutoFit/>
              </a:bodyPr>
              <a:lstStyle/>
              <a:p>
                <a:r>
                  <a:rPr lang="en-US" sz="2100" dirty="0"/>
                  <a:t>Service process capacity=</a:t>
                </a:r>
              </a:p>
            </p:txBody>
          </p:sp>
          <p:sp>
            <p:nvSpPr>
              <p:cNvPr id="37" name="TextBox 36">
                <a:extLst>
                  <a:ext uri="{FF2B5EF4-FFF2-40B4-BE49-F238E27FC236}">
                    <a16:creationId xmlns:a16="http://schemas.microsoft.com/office/drawing/2014/main" id="{156D975C-AA16-43D1-84C2-D28C4E9CB216}"/>
                  </a:ext>
                </a:extLst>
              </p:cNvPr>
              <p:cNvSpPr txBox="1"/>
              <p:nvPr/>
            </p:nvSpPr>
            <p:spPr>
              <a:xfrm>
                <a:off x="351975" y="5021965"/>
                <a:ext cx="4285340" cy="553997"/>
              </a:xfrm>
              <a:prstGeom prst="rect">
                <a:avLst/>
              </a:prstGeom>
              <a:noFill/>
            </p:spPr>
            <p:txBody>
              <a:bodyPr wrap="square" rtlCol="0">
                <a:spAutoFit/>
              </a:bodyPr>
              <a:lstStyle/>
              <a:p>
                <a:r>
                  <a:rPr lang="en-US" sz="2100" dirty="0"/>
                  <a:t>Service labor utilization = </a:t>
                </a:r>
              </a:p>
            </p:txBody>
          </p:sp>
        </p:grpSp>
        <p:sp>
          <p:nvSpPr>
            <p:cNvPr id="35" name="TextBox 34">
              <a:extLst>
                <a:ext uri="{FF2B5EF4-FFF2-40B4-BE49-F238E27FC236}">
                  <a16:creationId xmlns:a16="http://schemas.microsoft.com/office/drawing/2014/main" id="{02C8BFBC-C8BE-4775-B76E-ECCBCFD097AA}"/>
                </a:ext>
              </a:extLst>
            </p:cNvPr>
            <p:cNvSpPr txBox="1"/>
            <p:nvPr/>
          </p:nvSpPr>
          <p:spPr>
            <a:xfrm>
              <a:off x="112484" y="5735049"/>
              <a:ext cx="4659086" cy="553997"/>
            </a:xfrm>
            <a:prstGeom prst="rect">
              <a:avLst/>
            </a:prstGeom>
            <a:noFill/>
          </p:spPr>
          <p:txBody>
            <a:bodyPr wrap="square" rtlCol="0">
              <a:spAutoFit/>
            </a:bodyPr>
            <a:lstStyle/>
            <a:p>
              <a:r>
                <a:rPr lang="en-US" sz="2100" dirty="0"/>
                <a:t>Customer served per worker =  </a:t>
              </a:r>
            </a:p>
          </p:txBody>
        </p:sp>
      </p:grpSp>
      <p:sp>
        <p:nvSpPr>
          <p:cNvPr id="42" name="TextBox 41">
            <a:extLst>
              <a:ext uri="{FF2B5EF4-FFF2-40B4-BE49-F238E27FC236}">
                <a16:creationId xmlns:a16="http://schemas.microsoft.com/office/drawing/2014/main" id="{8E0C4AA3-BC9F-45BE-92B1-094A4A57944F}"/>
              </a:ext>
            </a:extLst>
          </p:cNvPr>
          <p:cNvSpPr txBox="1"/>
          <p:nvPr/>
        </p:nvSpPr>
        <p:spPr>
          <a:xfrm>
            <a:off x="3540666" y="3346477"/>
            <a:ext cx="1856798" cy="415498"/>
          </a:xfrm>
          <a:prstGeom prst="rect">
            <a:avLst/>
          </a:prstGeom>
          <a:noFill/>
        </p:spPr>
        <p:txBody>
          <a:bodyPr wrap="square" rtlCol="0">
            <a:spAutoFit/>
          </a:bodyPr>
          <a:lstStyle/>
          <a:p>
            <a:r>
              <a:rPr lang="en-US" sz="2100" dirty="0"/>
              <a:t>120 customers  </a:t>
            </a:r>
          </a:p>
        </p:txBody>
      </p:sp>
      <p:sp>
        <p:nvSpPr>
          <p:cNvPr id="43" name="TextBox 42">
            <a:extLst>
              <a:ext uri="{FF2B5EF4-FFF2-40B4-BE49-F238E27FC236}">
                <a16:creationId xmlns:a16="http://schemas.microsoft.com/office/drawing/2014/main" id="{E3A3862E-B10F-445B-8BD8-3CF4F109DEA0}"/>
              </a:ext>
            </a:extLst>
          </p:cNvPr>
          <p:cNvSpPr txBox="1"/>
          <p:nvPr/>
        </p:nvSpPr>
        <p:spPr>
          <a:xfrm>
            <a:off x="3540665" y="3901681"/>
            <a:ext cx="907107" cy="415498"/>
          </a:xfrm>
          <a:prstGeom prst="rect">
            <a:avLst/>
          </a:prstGeom>
          <a:noFill/>
        </p:spPr>
        <p:txBody>
          <a:bodyPr wrap="square" rtlCol="0">
            <a:spAutoFit/>
          </a:bodyPr>
          <a:lstStyle/>
          <a:p>
            <a:r>
              <a:rPr lang="en-US" sz="2100" dirty="0"/>
              <a:t>70 %</a:t>
            </a:r>
          </a:p>
        </p:txBody>
      </p:sp>
      <p:sp>
        <p:nvSpPr>
          <p:cNvPr id="44" name="TextBox 43">
            <a:extLst>
              <a:ext uri="{FF2B5EF4-FFF2-40B4-BE49-F238E27FC236}">
                <a16:creationId xmlns:a16="http://schemas.microsoft.com/office/drawing/2014/main" id="{CE59F7F8-9D95-44F7-9E2F-D5412ABC6B44}"/>
              </a:ext>
            </a:extLst>
          </p:cNvPr>
          <p:cNvSpPr txBox="1"/>
          <p:nvPr/>
        </p:nvSpPr>
        <p:spPr>
          <a:xfrm>
            <a:off x="3605196" y="4425091"/>
            <a:ext cx="615826" cy="415498"/>
          </a:xfrm>
          <a:prstGeom prst="rect">
            <a:avLst/>
          </a:prstGeom>
          <a:noFill/>
        </p:spPr>
        <p:txBody>
          <a:bodyPr wrap="square" rtlCol="0">
            <a:spAutoFit/>
          </a:bodyPr>
          <a:lstStyle/>
          <a:p>
            <a:r>
              <a:rPr lang="en-US" sz="2100" dirty="0"/>
              <a:t>24</a:t>
            </a:r>
          </a:p>
        </p:txBody>
      </p:sp>
      <p:grpSp>
        <p:nvGrpSpPr>
          <p:cNvPr id="46" name="Group 45">
            <a:extLst>
              <a:ext uri="{FF2B5EF4-FFF2-40B4-BE49-F238E27FC236}">
                <a16:creationId xmlns:a16="http://schemas.microsoft.com/office/drawing/2014/main" id="{4C64792F-6342-435C-A4AF-E89D367B6AFE}"/>
              </a:ext>
            </a:extLst>
          </p:cNvPr>
          <p:cNvGrpSpPr/>
          <p:nvPr/>
        </p:nvGrpSpPr>
        <p:grpSpPr>
          <a:xfrm>
            <a:off x="1445167" y="1688951"/>
            <a:ext cx="6579050" cy="1660921"/>
            <a:chOff x="422729" y="2328238"/>
            <a:chExt cx="8772067" cy="2214559"/>
          </a:xfrm>
        </p:grpSpPr>
        <p:grpSp>
          <p:nvGrpSpPr>
            <p:cNvPr id="47" name="Group 46">
              <a:extLst>
                <a:ext uri="{FF2B5EF4-FFF2-40B4-BE49-F238E27FC236}">
                  <a16:creationId xmlns:a16="http://schemas.microsoft.com/office/drawing/2014/main" id="{6789369B-0AF7-48E3-8BA4-72A4758D0937}"/>
                </a:ext>
              </a:extLst>
            </p:cNvPr>
            <p:cNvGrpSpPr/>
            <p:nvPr/>
          </p:nvGrpSpPr>
          <p:grpSpPr>
            <a:xfrm>
              <a:off x="422729" y="2988099"/>
              <a:ext cx="8772067" cy="1554698"/>
              <a:chOff x="188687" y="2552671"/>
              <a:chExt cx="8772067" cy="1554698"/>
            </a:xfrm>
          </p:grpSpPr>
          <p:grpSp>
            <p:nvGrpSpPr>
              <p:cNvPr id="52" name="Group 51">
                <a:extLst>
                  <a:ext uri="{FF2B5EF4-FFF2-40B4-BE49-F238E27FC236}">
                    <a16:creationId xmlns:a16="http://schemas.microsoft.com/office/drawing/2014/main" id="{9D8A2435-D790-4C19-AEBF-B7F68886FEC1}"/>
                  </a:ext>
                </a:extLst>
              </p:cNvPr>
              <p:cNvGrpSpPr/>
              <p:nvPr/>
            </p:nvGrpSpPr>
            <p:grpSpPr>
              <a:xfrm>
                <a:off x="188687" y="2552671"/>
                <a:ext cx="8772067" cy="861775"/>
                <a:chOff x="188687" y="2552671"/>
                <a:chExt cx="8772067" cy="861775"/>
              </a:xfrm>
            </p:grpSpPr>
            <p:grpSp>
              <p:nvGrpSpPr>
                <p:cNvPr id="57" name="Group 56">
                  <a:extLst>
                    <a:ext uri="{FF2B5EF4-FFF2-40B4-BE49-F238E27FC236}">
                      <a16:creationId xmlns:a16="http://schemas.microsoft.com/office/drawing/2014/main" id="{F42372A1-9939-4978-8828-B7F3592292B6}"/>
                    </a:ext>
                  </a:extLst>
                </p:cNvPr>
                <p:cNvGrpSpPr/>
                <p:nvPr/>
              </p:nvGrpSpPr>
              <p:grpSpPr>
                <a:xfrm>
                  <a:off x="188687" y="2552671"/>
                  <a:ext cx="8772067" cy="861775"/>
                  <a:chOff x="203201" y="2146271"/>
                  <a:chExt cx="8772067" cy="861775"/>
                </a:xfrm>
              </p:grpSpPr>
              <p:sp>
                <p:nvSpPr>
                  <p:cNvPr id="61" name="TextBox 60">
                    <a:extLst>
                      <a:ext uri="{FF2B5EF4-FFF2-40B4-BE49-F238E27FC236}">
                        <a16:creationId xmlns:a16="http://schemas.microsoft.com/office/drawing/2014/main" id="{30AE3017-BD24-4C54-9D9C-BE6F1F433212}"/>
                      </a:ext>
                    </a:extLst>
                  </p:cNvPr>
                  <p:cNvSpPr txBox="1"/>
                  <p:nvPr/>
                </p:nvSpPr>
                <p:spPr>
                  <a:xfrm>
                    <a:off x="203201" y="2322284"/>
                    <a:ext cx="1756228" cy="492443"/>
                  </a:xfrm>
                  <a:prstGeom prst="rect">
                    <a:avLst/>
                  </a:prstGeom>
                  <a:noFill/>
                  <a:ln>
                    <a:solidFill>
                      <a:schemeClr val="tx1"/>
                    </a:solidFill>
                  </a:ln>
                </p:spPr>
                <p:txBody>
                  <a:bodyPr wrap="square" rtlCol="0">
                    <a:spAutoFit/>
                  </a:bodyPr>
                  <a:lstStyle/>
                  <a:p>
                    <a:r>
                      <a:rPr lang="en-US" dirty="0"/>
                      <a:t>Serve drinks</a:t>
                    </a:r>
                  </a:p>
                </p:txBody>
              </p:sp>
              <p:sp>
                <p:nvSpPr>
                  <p:cNvPr id="62" name="TextBox 61">
                    <a:extLst>
                      <a:ext uri="{FF2B5EF4-FFF2-40B4-BE49-F238E27FC236}">
                        <a16:creationId xmlns:a16="http://schemas.microsoft.com/office/drawing/2014/main" id="{24370150-F181-4B39-B8B0-966FB7549BC6}"/>
                      </a:ext>
                    </a:extLst>
                  </p:cNvPr>
                  <p:cNvSpPr txBox="1"/>
                  <p:nvPr/>
                </p:nvSpPr>
                <p:spPr>
                  <a:xfrm>
                    <a:off x="2256972" y="2146271"/>
                    <a:ext cx="2039256" cy="861775"/>
                  </a:xfrm>
                  <a:prstGeom prst="rect">
                    <a:avLst/>
                  </a:prstGeom>
                  <a:noFill/>
                  <a:ln>
                    <a:solidFill>
                      <a:schemeClr val="tx1"/>
                    </a:solidFill>
                  </a:ln>
                </p:spPr>
                <p:txBody>
                  <a:bodyPr wrap="square" rtlCol="0">
                    <a:spAutoFit/>
                  </a:bodyPr>
                  <a:lstStyle/>
                  <a:p>
                    <a:pPr algn="ctr"/>
                    <a:r>
                      <a:rPr lang="en-US" dirty="0"/>
                      <a:t>Serve starters &amp; soup </a:t>
                    </a:r>
                  </a:p>
                </p:txBody>
              </p:sp>
              <p:sp>
                <p:nvSpPr>
                  <p:cNvPr id="63" name="TextBox 62">
                    <a:extLst>
                      <a:ext uri="{FF2B5EF4-FFF2-40B4-BE49-F238E27FC236}">
                        <a16:creationId xmlns:a16="http://schemas.microsoft.com/office/drawing/2014/main" id="{6644F9DD-F40E-4B63-9A73-499709E81B30}"/>
                      </a:ext>
                    </a:extLst>
                  </p:cNvPr>
                  <p:cNvSpPr txBox="1"/>
                  <p:nvPr/>
                </p:nvSpPr>
                <p:spPr>
                  <a:xfrm>
                    <a:off x="4593771" y="2146271"/>
                    <a:ext cx="2039256" cy="861775"/>
                  </a:xfrm>
                  <a:prstGeom prst="rect">
                    <a:avLst/>
                  </a:prstGeom>
                  <a:noFill/>
                  <a:ln>
                    <a:solidFill>
                      <a:schemeClr val="tx1"/>
                    </a:solidFill>
                  </a:ln>
                </p:spPr>
                <p:txBody>
                  <a:bodyPr wrap="square" rtlCol="0">
                    <a:spAutoFit/>
                  </a:bodyPr>
                  <a:lstStyle/>
                  <a:p>
                    <a:pPr algn="ctr"/>
                    <a:r>
                      <a:rPr lang="en-US" dirty="0"/>
                      <a:t>Serve Main course </a:t>
                    </a:r>
                  </a:p>
                </p:txBody>
              </p:sp>
              <p:sp>
                <p:nvSpPr>
                  <p:cNvPr id="64" name="TextBox 63">
                    <a:extLst>
                      <a:ext uri="{FF2B5EF4-FFF2-40B4-BE49-F238E27FC236}">
                        <a16:creationId xmlns:a16="http://schemas.microsoft.com/office/drawing/2014/main" id="{9F54BE12-0894-42AB-95F5-289EF624DDE3}"/>
                      </a:ext>
                    </a:extLst>
                  </p:cNvPr>
                  <p:cNvSpPr txBox="1"/>
                  <p:nvPr/>
                </p:nvSpPr>
                <p:spPr>
                  <a:xfrm>
                    <a:off x="6936012" y="2301907"/>
                    <a:ext cx="2039256" cy="492443"/>
                  </a:xfrm>
                  <a:prstGeom prst="rect">
                    <a:avLst/>
                  </a:prstGeom>
                  <a:noFill/>
                  <a:ln>
                    <a:solidFill>
                      <a:schemeClr val="tx1"/>
                    </a:solidFill>
                  </a:ln>
                </p:spPr>
                <p:txBody>
                  <a:bodyPr wrap="square" rtlCol="0">
                    <a:spAutoFit/>
                  </a:bodyPr>
                  <a:lstStyle/>
                  <a:p>
                    <a:pPr algn="ctr"/>
                    <a:r>
                      <a:rPr lang="en-US" dirty="0"/>
                      <a:t>Serve dessert</a:t>
                    </a:r>
                  </a:p>
                </p:txBody>
              </p:sp>
            </p:grpSp>
            <p:cxnSp>
              <p:nvCxnSpPr>
                <p:cNvPr id="58" name="Straight Arrow Connector 57">
                  <a:extLst>
                    <a:ext uri="{FF2B5EF4-FFF2-40B4-BE49-F238E27FC236}">
                      <a16:creationId xmlns:a16="http://schemas.microsoft.com/office/drawing/2014/main" id="{467C2A40-D96A-4D5C-90B1-FA82830EAD5F}"/>
                    </a:ext>
                  </a:extLst>
                </p:cNvPr>
                <p:cNvCxnSpPr>
                  <a:stCxn id="61" idx="3"/>
                  <a:endCxn id="62" idx="1"/>
                </p:cNvCxnSpPr>
                <p:nvPr/>
              </p:nvCxnSpPr>
              <p:spPr>
                <a:xfrm>
                  <a:off x="1944915" y="2974906"/>
                  <a:ext cx="297543" cy="865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66C3EA3D-ABCE-4C92-B170-C6B4728BA604}"/>
                    </a:ext>
                  </a:extLst>
                </p:cNvPr>
                <p:cNvCxnSpPr/>
                <p:nvPr/>
              </p:nvCxnSpPr>
              <p:spPr>
                <a:xfrm>
                  <a:off x="4281714" y="2939140"/>
                  <a:ext cx="29754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60F8F9D6-9B0D-47B0-8A17-28BDC73A5748}"/>
                    </a:ext>
                  </a:extLst>
                </p:cNvPr>
                <p:cNvCxnSpPr/>
                <p:nvPr/>
              </p:nvCxnSpPr>
              <p:spPr>
                <a:xfrm>
                  <a:off x="6623955" y="2952259"/>
                  <a:ext cx="29754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3" name="TextBox 52">
                <a:extLst>
                  <a:ext uri="{FF2B5EF4-FFF2-40B4-BE49-F238E27FC236}">
                    <a16:creationId xmlns:a16="http://schemas.microsoft.com/office/drawing/2014/main" id="{ED53B631-7034-4149-9849-EDF61DFD42CD}"/>
                  </a:ext>
                </a:extLst>
              </p:cNvPr>
              <p:cNvSpPr txBox="1"/>
              <p:nvPr/>
            </p:nvSpPr>
            <p:spPr>
              <a:xfrm>
                <a:off x="304800" y="3383665"/>
                <a:ext cx="1277257" cy="677108"/>
              </a:xfrm>
              <a:prstGeom prst="rect">
                <a:avLst/>
              </a:prstGeom>
              <a:noFill/>
            </p:spPr>
            <p:txBody>
              <a:bodyPr wrap="square" rtlCol="0">
                <a:spAutoFit/>
              </a:bodyPr>
              <a:lstStyle/>
              <a:p>
                <a:r>
                  <a:rPr lang="en-US" sz="1350" b="1" dirty="0"/>
                  <a:t>20 seconds</a:t>
                </a:r>
              </a:p>
            </p:txBody>
          </p:sp>
          <p:sp>
            <p:nvSpPr>
              <p:cNvPr id="54" name="TextBox 53">
                <a:extLst>
                  <a:ext uri="{FF2B5EF4-FFF2-40B4-BE49-F238E27FC236}">
                    <a16:creationId xmlns:a16="http://schemas.microsoft.com/office/drawing/2014/main" id="{5427A971-EB4D-4B3B-98AB-63869BE6D705}"/>
                  </a:ext>
                </a:extLst>
              </p:cNvPr>
              <p:cNvSpPr txBox="1"/>
              <p:nvPr/>
            </p:nvSpPr>
            <p:spPr>
              <a:xfrm>
                <a:off x="2612571" y="3383667"/>
                <a:ext cx="1277257" cy="677108"/>
              </a:xfrm>
              <a:prstGeom prst="rect">
                <a:avLst/>
              </a:prstGeom>
              <a:noFill/>
            </p:spPr>
            <p:txBody>
              <a:bodyPr wrap="square" rtlCol="0">
                <a:spAutoFit/>
              </a:bodyPr>
              <a:lstStyle/>
              <a:p>
                <a:r>
                  <a:rPr lang="en-US" sz="1350" b="1" dirty="0"/>
                  <a:t>30 seconds </a:t>
                </a:r>
              </a:p>
            </p:txBody>
          </p:sp>
          <p:sp>
            <p:nvSpPr>
              <p:cNvPr id="55" name="TextBox 54">
                <a:extLst>
                  <a:ext uri="{FF2B5EF4-FFF2-40B4-BE49-F238E27FC236}">
                    <a16:creationId xmlns:a16="http://schemas.microsoft.com/office/drawing/2014/main" id="{EBA31A4D-68C2-4584-AF19-F7F02FAAF491}"/>
                  </a:ext>
                </a:extLst>
              </p:cNvPr>
              <p:cNvSpPr txBox="1"/>
              <p:nvPr/>
            </p:nvSpPr>
            <p:spPr>
              <a:xfrm>
                <a:off x="5076147" y="3430262"/>
                <a:ext cx="1277257" cy="677107"/>
              </a:xfrm>
              <a:prstGeom prst="rect">
                <a:avLst/>
              </a:prstGeom>
              <a:noFill/>
            </p:spPr>
            <p:txBody>
              <a:bodyPr wrap="square" rtlCol="0">
                <a:spAutoFit/>
              </a:bodyPr>
              <a:lstStyle/>
              <a:p>
                <a:r>
                  <a:rPr lang="en-US" sz="1350" b="1" dirty="0"/>
                  <a:t>20 seconds </a:t>
                </a:r>
              </a:p>
            </p:txBody>
          </p:sp>
          <p:sp>
            <p:nvSpPr>
              <p:cNvPr id="56" name="TextBox 55">
                <a:extLst>
                  <a:ext uri="{FF2B5EF4-FFF2-40B4-BE49-F238E27FC236}">
                    <a16:creationId xmlns:a16="http://schemas.microsoft.com/office/drawing/2014/main" id="{543BDB30-A418-4D1D-A26B-A4B6E624B337}"/>
                  </a:ext>
                </a:extLst>
              </p:cNvPr>
              <p:cNvSpPr txBox="1"/>
              <p:nvPr/>
            </p:nvSpPr>
            <p:spPr>
              <a:xfrm>
                <a:off x="7307943" y="3383666"/>
                <a:ext cx="1277257" cy="677107"/>
              </a:xfrm>
              <a:prstGeom prst="rect">
                <a:avLst/>
              </a:prstGeom>
              <a:noFill/>
            </p:spPr>
            <p:txBody>
              <a:bodyPr wrap="square" rtlCol="0">
                <a:spAutoFit/>
              </a:bodyPr>
              <a:lstStyle/>
              <a:p>
                <a:r>
                  <a:rPr lang="en-US" sz="1350" b="1" dirty="0"/>
                  <a:t>15 seconds </a:t>
                </a:r>
              </a:p>
            </p:txBody>
          </p:sp>
        </p:grpSp>
        <p:pic>
          <p:nvPicPr>
            <p:cNvPr id="48" name="Picture 47">
              <a:extLst>
                <a:ext uri="{FF2B5EF4-FFF2-40B4-BE49-F238E27FC236}">
                  <a16:creationId xmlns:a16="http://schemas.microsoft.com/office/drawing/2014/main" id="{4061CFE5-4D1E-4E69-A121-CD1922BE62EA}"/>
                </a:ext>
              </a:extLst>
            </p:cNvPr>
            <p:cNvPicPr>
              <a:picLocks noChangeAspect="1"/>
            </p:cNvPicPr>
            <p:nvPr/>
          </p:nvPicPr>
          <p:blipFill>
            <a:blip r:embed="rId2"/>
            <a:stretch>
              <a:fillRect/>
            </a:stretch>
          </p:blipFill>
          <p:spPr>
            <a:xfrm>
              <a:off x="1009012" y="2492001"/>
              <a:ext cx="723629" cy="551336"/>
            </a:xfrm>
            <a:prstGeom prst="rect">
              <a:avLst/>
            </a:prstGeom>
          </p:spPr>
        </p:pic>
        <p:pic>
          <p:nvPicPr>
            <p:cNvPr id="49" name="Picture 48">
              <a:extLst>
                <a:ext uri="{FF2B5EF4-FFF2-40B4-BE49-F238E27FC236}">
                  <a16:creationId xmlns:a16="http://schemas.microsoft.com/office/drawing/2014/main" id="{60252A2B-8D07-41A9-9ED7-07EA901E9963}"/>
                </a:ext>
              </a:extLst>
            </p:cNvPr>
            <p:cNvPicPr>
              <a:picLocks noChangeAspect="1"/>
            </p:cNvPicPr>
            <p:nvPr/>
          </p:nvPicPr>
          <p:blipFill>
            <a:blip r:embed="rId2"/>
            <a:stretch>
              <a:fillRect/>
            </a:stretch>
          </p:blipFill>
          <p:spPr>
            <a:xfrm>
              <a:off x="3134313" y="2343101"/>
              <a:ext cx="723629" cy="551336"/>
            </a:xfrm>
            <a:prstGeom prst="rect">
              <a:avLst/>
            </a:prstGeom>
          </p:spPr>
        </p:pic>
        <p:pic>
          <p:nvPicPr>
            <p:cNvPr id="50" name="Picture 49">
              <a:extLst>
                <a:ext uri="{FF2B5EF4-FFF2-40B4-BE49-F238E27FC236}">
                  <a16:creationId xmlns:a16="http://schemas.microsoft.com/office/drawing/2014/main" id="{F7836E5F-EA67-48D3-88D4-B46436DDC0D0}"/>
                </a:ext>
              </a:extLst>
            </p:cNvPr>
            <p:cNvPicPr>
              <a:picLocks noChangeAspect="1"/>
            </p:cNvPicPr>
            <p:nvPr/>
          </p:nvPicPr>
          <p:blipFill>
            <a:blip r:embed="rId2"/>
            <a:stretch>
              <a:fillRect/>
            </a:stretch>
          </p:blipFill>
          <p:spPr>
            <a:xfrm>
              <a:off x="4897799" y="2328238"/>
              <a:ext cx="723629" cy="551336"/>
            </a:xfrm>
            <a:prstGeom prst="rect">
              <a:avLst/>
            </a:prstGeom>
          </p:spPr>
        </p:pic>
        <p:pic>
          <p:nvPicPr>
            <p:cNvPr id="51" name="Picture 50">
              <a:extLst>
                <a:ext uri="{FF2B5EF4-FFF2-40B4-BE49-F238E27FC236}">
                  <a16:creationId xmlns:a16="http://schemas.microsoft.com/office/drawing/2014/main" id="{02D10144-33CD-4339-88C8-F06B66C58835}"/>
                </a:ext>
              </a:extLst>
            </p:cNvPr>
            <p:cNvPicPr>
              <a:picLocks noChangeAspect="1"/>
            </p:cNvPicPr>
            <p:nvPr/>
          </p:nvPicPr>
          <p:blipFill>
            <a:blip r:embed="rId2"/>
            <a:stretch>
              <a:fillRect/>
            </a:stretch>
          </p:blipFill>
          <p:spPr>
            <a:xfrm>
              <a:off x="7699056" y="2338592"/>
              <a:ext cx="723629" cy="551336"/>
            </a:xfrm>
            <a:prstGeom prst="rect">
              <a:avLst/>
            </a:prstGeom>
          </p:spPr>
        </p:pic>
      </p:grpSp>
      <p:pic>
        <p:nvPicPr>
          <p:cNvPr id="65" name="Picture 64">
            <a:extLst>
              <a:ext uri="{FF2B5EF4-FFF2-40B4-BE49-F238E27FC236}">
                <a16:creationId xmlns:a16="http://schemas.microsoft.com/office/drawing/2014/main" id="{1DADA405-60EA-4B78-8AA3-209D272A1E1F}"/>
              </a:ext>
            </a:extLst>
          </p:cNvPr>
          <p:cNvPicPr>
            <a:picLocks noChangeAspect="1"/>
          </p:cNvPicPr>
          <p:nvPr/>
        </p:nvPicPr>
        <p:blipFill>
          <a:blip r:embed="rId2"/>
          <a:stretch>
            <a:fillRect/>
          </a:stretch>
        </p:blipFill>
        <p:spPr>
          <a:xfrm>
            <a:off x="5581362" y="1688951"/>
            <a:ext cx="542722" cy="413502"/>
          </a:xfrm>
          <a:prstGeom prst="rect">
            <a:avLst/>
          </a:prstGeom>
        </p:spPr>
      </p:pic>
      <p:sp>
        <p:nvSpPr>
          <p:cNvPr id="38" name="Explosion: 14 Points 37">
            <a:extLst>
              <a:ext uri="{FF2B5EF4-FFF2-40B4-BE49-F238E27FC236}">
                <a16:creationId xmlns:a16="http://schemas.microsoft.com/office/drawing/2014/main" id="{B3C00F32-628C-46FD-9AD0-D8F16381A7A0}"/>
              </a:ext>
            </a:extLst>
          </p:cNvPr>
          <p:cNvSpPr/>
          <p:nvPr/>
        </p:nvSpPr>
        <p:spPr>
          <a:xfrm rot="20830652">
            <a:off x="4623014" y="3832934"/>
            <a:ext cx="4815027" cy="2276799"/>
          </a:xfrm>
          <a:prstGeom prst="irregularSeal2">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rPr>
              <a:t>Cost vs. capacity trade-off</a:t>
            </a:r>
          </a:p>
        </p:txBody>
      </p:sp>
      <p:sp>
        <p:nvSpPr>
          <p:cNvPr id="32" name="TextBox 31">
            <a:extLst>
              <a:ext uri="{FF2B5EF4-FFF2-40B4-BE49-F238E27FC236}">
                <a16:creationId xmlns:a16="http://schemas.microsoft.com/office/drawing/2014/main" id="{793C2244-2DEF-42FD-A429-BB66D0EE4ECF}"/>
              </a:ext>
            </a:extLst>
          </p:cNvPr>
          <p:cNvSpPr txBox="1"/>
          <p:nvPr/>
        </p:nvSpPr>
        <p:spPr>
          <a:xfrm>
            <a:off x="337454" y="5201927"/>
            <a:ext cx="3729140" cy="1107996"/>
          </a:xfrm>
          <a:prstGeom prst="rect">
            <a:avLst/>
          </a:prstGeom>
          <a:noFill/>
        </p:spPr>
        <p:txBody>
          <a:bodyPr wrap="square" rtlCol="0">
            <a:spAutoFit/>
          </a:bodyPr>
          <a:lstStyle/>
          <a:p>
            <a:pPr algn="ctr"/>
            <a:r>
              <a:rPr lang="en-US" sz="2200" dirty="0"/>
              <a:t>Labor utilization = (Total labor content) / {Process cycle time) x (No. of workers) }</a:t>
            </a:r>
          </a:p>
        </p:txBody>
      </p:sp>
    </p:spTree>
    <p:extLst>
      <p:ext uri="{BB962C8B-B14F-4D97-AF65-F5344CB8AC3E}">
        <p14:creationId xmlns:p14="http://schemas.microsoft.com/office/powerpoint/2010/main" val="1887630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anim calcmode="lin" valueType="num">
                                      <p:cBhvr>
                                        <p:cTn id="8" dur="1000" fill="hold"/>
                                        <p:tgtEl>
                                          <p:spTgt spid="42"/>
                                        </p:tgtEl>
                                        <p:attrNameLst>
                                          <p:attrName>ppt_x</p:attrName>
                                        </p:attrNameLst>
                                      </p:cBhvr>
                                      <p:tavLst>
                                        <p:tav tm="0">
                                          <p:val>
                                            <p:strVal val="#ppt_x"/>
                                          </p:val>
                                        </p:tav>
                                        <p:tav tm="100000">
                                          <p:val>
                                            <p:strVal val="#ppt_x"/>
                                          </p:val>
                                        </p:tav>
                                      </p:tavLst>
                                    </p:anim>
                                    <p:anim calcmode="lin" valueType="num">
                                      <p:cBhvr>
                                        <p:cTn id="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3"/>
                                        </p:tgtEl>
                                        <p:attrNameLst>
                                          <p:attrName>style.visibility</p:attrName>
                                        </p:attrNameLst>
                                      </p:cBhvr>
                                      <p:to>
                                        <p:strVal val="visible"/>
                                      </p:to>
                                    </p:set>
                                    <p:anim calcmode="lin" valueType="num">
                                      <p:cBhvr additive="base">
                                        <p:cTn id="14" dur="500" fill="hold"/>
                                        <p:tgtEl>
                                          <p:spTgt spid="43"/>
                                        </p:tgtEl>
                                        <p:attrNameLst>
                                          <p:attrName>ppt_x</p:attrName>
                                        </p:attrNameLst>
                                      </p:cBhvr>
                                      <p:tavLst>
                                        <p:tav tm="0">
                                          <p:val>
                                            <p:strVal val="#ppt_x"/>
                                          </p:val>
                                        </p:tav>
                                        <p:tav tm="100000">
                                          <p:val>
                                            <p:strVal val="#ppt_x"/>
                                          </p:val>
                                        </p:tav>
                                      </p:tavLst>
                                    </p:anim>
                                    <p:anim calcmode="lin" valueType="num">
                                      <p:cBhvr additive="base">
                                        <p:cTn id="15"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44"/>
                                        </p:tgtEl>
                                        <p:attrNameLst>
                                          <p:attrName>style.visibility</p:attrName>
                                        </p:attrNameLst>
                                      </p:cBhvr>
                                      <p:to>
                                        <p:strVal val="visible"/>
                                      </p:to>
                                    </p:set>
                                    <p:anim calcmode="lin" valueType="num">
                                      <p:cBhvr additive="base">
                                        <p:cTn id="20" dur="500" fill="hold"/>
                                        <p:tgtEl>
                                          <p:spTgt spid="44"/>
                                        </p:tgtEl>
                                        <p:attrNameLst>
                                          <p:attrName>ppt_x</p:attrName>
                                        </p:attrNameLst>
                                      </p:cBhvr>
                                      <p:tavLst>
                                        <p:tav tm="0">
                                          <p:val>
                                            <p:strVal val="#ppt_x"/>
                                          </p:val>
                                        </p:tav>
                                        <p:tav tm="100000">
                                          <p:val>
                                            <p:strVal val="#ppt_x"/>
                                          </p:val>
                                        </p:tav>
                                      </p:tavLst>
                                    </p:anim>
                                    <p:anim calcmode="lin" valueType="num">
                                      <p:cBhvr additive="base">
                                        <p:cTn id="21"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8"/>
                                        </p:tgtEl>
                                        <p:attrNameLst>
                                          <p:attrName>style.visibility</p:attrName>
                                        </p:attrNameLst>
                                      </p:cBhvr>
                                      <p:to>
                                        <p:strVal val="visible"/>
                                      </p:to>
                                    </p:set>
                                    <p:anim calcmode="lin" valueType="num">
                                      <p:cBhvr additive="base">
                                        <p:cTn id="26" dur="500" fill="hold"/>
                                        <p:tgtEl>
                                          <p:spTgt spid="38"/>
                                        </p:tgtEl>
                                        <p:attrNameLst>
                                          <p:attrName>ppt_x</p:attrName>
                                        </p:attrNameLst>
                                      </p:cBhvr>
                                      <p:tavLst>
                                        <p:tav tm="0">
                                          <p:val>
                                            <p:strVal val="#ppt_x"/>
                                          </p:val>
                                        </p:tav>
                                        <p:tav tm="100000">
                                          <p:val>
                                            <p:strVal val="#ppt_x"/>
                                          </p:val>
                                        </p:tav>
                                      </p:tavLst>
                                    </p:anim>
                                    <p:anim calcmode="lin" valueType="num">
                                      <p:cBhvr additive="base">
                                        <p:cTn id="27"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3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B53D29-E75F-41CC-AB86-50E14194F40F}"/>
              </a:ext>
            </a:extLst>
          </p:cNvPr>
          <p:cNvSpPr/>
          <p:nvPr/>
        </p:nvSpPr>
        <p:spPr>
          <a:xfrm>
            <a:off x="13304" y="0"/>
            <a:ext cx="9144000" cy="762000"/>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 name="TextBox 3">
            <a:extLst>
              <a:ext uri="{FF2B5EF4-FFF2-40B4-BE49-F238E27FC236}">
                <a16:creationId xmlns:a16="http://schemas.microsoft.com/office/drawing/2014/main" id="{1BF0086A-F26A-4F33-9926-FC2C0611B278}"/>
              </a:ext>
            </a:extLst>
          </p:cNvPr>
          <p:cNvSpPr txBox="1"/>
          <p:nvPr/>
        </p:nvSpPr>
        <p:spPr>
          <a:xfrm>
            <a:off x="-8467" y="883004"/>
            <a:ext cx="3624944" cy="492443"/>
          </a:xfrm>
          <a:prstGeom prst="rect">
            <a:avLst/>
          </a:prstGeom>
          <a:noFill/>
        </p:spPr>
        <p:txBody>
          <a:bodyPr wrap="square" rtlCol="0">
            <a:spAutoFit/>
          </a:bodyPr>
          <a:lstStyle/>
          <a:p>
            <a:r>
              <a:rPr lang="en-US" sz="2600" b="1" dirty="0"/>
              <a:t>Process layout in service</a:t>
            </a:r>
          </a:p>
        </p:txBody>
      </p:sp>
      <p:grpSp>
        <p:nvGrpSpPr>
          <p:cNvPr id="7" name="Group 6">
            <a:extLst>
              <a:ext uri="{FF2B5EF4-FFF2-40B4-BE49-F238E27FC236}">
                <a16:creationId xmlns:a16="http://schemas.microsoft.com/office/drawing/2014/main" id="{BAE57E7C-9EA1-493E-B373-9D3A14AFF700}"/>
              </a:ext>
            </a:extLst>
          </p:cNvPr>
          <p:cNvGrpSpPr/>
          <p:nvPr/>
        </p:nvGrpSpPr>
        <p:grpSpPr>
          <a:xfrm>
            <a:off x="804030" y="1613202"/>
            <a:ext cx="7562548" cy="4353327"/>
            <a:chOff x="1684274" y="1482444"/>
            <a:chExt cx="9641374" cy="5192265"/>
          </a:xfrm>
        </p:grpSpPr>
        <p:pic>
          <p:nvPicPr>
            <p:cNvPr id="5" name="Picture 4">
              <a:extLst>
                <a:ext uri="{FF2B5EF4-FFF2-40B4-BE49-F238E27FC236}">
                  <a16:creationId xmlns:a16="http://schemas.microsoft.com/office/drawing/2014/main" id="{0BF8ADC9-99A4-4A78-B0D1-DBEC8485517C}"/>
                </a:ext>
              </a:extLst>
            </p:cNvPr>
            <p:cNvPicPr>
              <a:picLocks noChangeAspect="1"/>
            </p:cNvPicPr>
            <p:nvPr/>
          </p:nvPicPr>
          <p:blipFill>
            <a:blip r:embed="rId2"/>
            <a:stretch>
              <a:fillRect/>
            </a:stretch>
          </p:blipFill>
          <p:spPr>
            <a:xfrm>
              <a:off x="1684274" y="1482444"/>
              <a:ext cx="9641374" cy="4642716"/>
            </a:xfrm>
            <a:prstGeom prst="rect">
              <a:avLst/>
            </a:prstGeom>
          </p:spPr>
        </p:pic>
        <p:sp>
          <p:nvSpPr>
            <p:cNvPr id="6" name="TextBox 5">
              <a:extLst>
                <a:ext uri="{FF2B5EF4-FFF2-40B4-BE49-F238E27FC236}">
                  <a16:creationId xmlns:a16="http://schemas.microsoft.com/office/drawing/2014/main" id="{079D2BB2-2A3C-43C9-90D6-D8A20B76B762}"/>
                </a:ext>
              </a:extLst>
            </p:cNvPr>
            <p:cNvSpPr txBox="1"/>
            <p:nvPr/>
          </p:nvSpPr>
          <p:spPr>
            <a:xfrm>
              <a:off x="4249271" y="6059156"/>
              <a:ext cx="5145741" cy="615553"/>
            </a:xfrm>
            <a:prstGeom prst="rect">
              <a:avLst/>
            </a:prstGeom>
            <a:noFill/>
          </p:spPr>
          <p:txBody>
            <a:bodyPr wrap="square" rtlCol="0">
              <a:spAutoFit/>
            </a:bodyPr>
            <a:lstStyle/>
            <a:p>
              <a:r>
                <a:rPr lang="en-US" sz="2400" dirty="0"/>
                <a:t>Typical layout of a retail shop </a:t>
              </a:r>
            </a:p>
          </p:txBody>
        </p:sp>
      </p:grpSp>
    </p:spTree>
    <p:extLst>
      <p:ext uri="{BB962C8B-B14F-4D97-AF65-F5344CB8AC3E}">
        <p14:creationId xmlns:p14="http://schemas.microsoft.com/office/powerpoint/2010/main" val="1343516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88125A2-2643-4A98-B7C1-E26E805DB7C7}"/>
              </a:ext>
            </a:extLst>
          </p:cNvPr>
          <p:cNvSpPr/>
          <p:nvPr/>
        </p:nvSpPr>
        <p:spPr>
          <a:xfrm>
            <a:off x="21771" y="-29848"/>
            <a:ext cx="9144000" cy="776155"/>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t>Optimal layout </a:t>
            </a:r>
          </a:p>
        </p:txBody>
      </p:sp>
      <p:sp>
        <p:nvSpPr>
          <p:cNvPr id="3" name="TextBox 2">
            <a:extLst>
              <a:ext uri="{FF2B5EF4-FFF2-40B4-BE49-F238E27FC236}">
                <a16:creationId xmlns:a16="http://schemas.microsoft.com/office/drawing/2014/main" id="{BF6EDA67-FE5E-4CF5-9DC6-499EB05A4182}"/>
              </a:ext>
            </a:extLst>
          </p:cNvPr>
          <p:cNvSpPr txBox="1"/>
          <p:nvPr/>
        </p:nvSpPr>
        <p:spPr>
          <a:xfrm>
            <a:off x="468086" y="910370"/>
            <a:ext cx="3331029" cy="523220"/>
          </a:xfrm>
          <a:prstGeom prst="rect">
            <a:avLst/>
          </a:prstGeom>
          <a:noFill/>
        </p:spPr>
        <p:txBody>
          <a:bodyPr wrap="square" rtlCol="0">
            <a:spAutoFit/>
          </a:bodyPr>
          <a:lstStyle/>
          <a:p>
            <a:r>
              <a:rPr lang="en-US" sz="2800" b="1" dirty="0"/>
              <a:t>Process layout   </a:t>
            </a:r>
          </a:p>
        </p:txBody>
      </p:sp>
      <p:grpSp>
        <p:nvGrpSpPr>
          <p:cNvPr id="23" name="Group 22">
            <a:extLst>
              <a:ext uri="{FF2B5EF4-FFF2-40B4-BE49-F238E27FC236}">
                <a16:creationId xmlns:a16="http://schemas.microsoft.com/office/drawing/2014/main" id="{CCD36D8A-F435-4507-9B59-3C1F92E60B4D}"/>
              </a:ext>
            </a:extLst>
          </p:cNvPr>
          <p:cNvGrpSpPr/>
          <p:nvPr/>
        </p:nvGrpSpPr>
        <p:grpSpPr>
          <a:xfrm>
            <a:off x="130627" y="2026201"/>
            <a:ext cx="3331030" cy="4075293"/>
            <a:chOff x="174169" y="1558601"/>
            <a:chExt cx="4441373" cy="5433723"/>
          </a:xfrm>
        </p:grpSpPr>
        <p:grpSp>
          <p:nvGrpSpPr>
            <p:cNvPr id="14" name="Group 13">
              <a:extLst>
                <a:ext uri="{FF2B5EF4-FFF2-40B4-BE49-F238E27FC236}">
                  <a16:creationId xmlns:a16="http://schemas.microsoft.com/office/drawing/2014/main" id="{6C471687-DB1F-4CD2-98BB-55644B0C9AC9}"/>
                </a:ext>
              </a:extLst>
            </p:cNvPr>
            <p:cNvGrpSpPr/>
            <p:nvPr/>
          </p:nvGrpSpPr>
          <p:grpSpPr>
            <a:xfrm>
              <a:off x="420914" y="1558601"/>
              <a:ext cx="3526972" cy="2249716"/>
              <a:chOff x="1016000" y="2612572"/>
              <a:chExt cx="3526972" cy="2249716"/>
            </a:xfrm>
          </p:grpSpPr>
          <p:sp>
            <p:nvSpPr>
              <p:cNvPr id="8" name="Oval 7">
                <a:extLst>
                  <a:ext uri="{FF2B5EF4-FFF2-40B4-BE49-F238E27FC236}">
                    <a16:creationId xmlns:a16="http://schemas.microsoft.com/office/drawing/2014/main" id="{059A6F6C-013E-4CE2-A086-CF8DCD698F01}"/>
                  </a:ext>
                </a:extLst>
              </p:cNvPr>
              <p:cNvSpPr/>
              <p:nvPr/>
            </p:nvSpPr>
            <p:spPr>
              <a:xfrm>
                <a:off x="1016000" y="2612572"/>
                <a:ext cx="1103086" cy="1016000"/>
              </a:xfrm>
              <a:prstGeom prst="ellipse">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dirty="0">
                    <a:solidFill>
                      <a:schemeClr val="tx1">
                        <a:lumMod val="95000"/>
                        <a:lumOff val="5000"/>
                      </a:schemeClr>
                    </a:solidFill>
                  </a:rPr>
                  <a:t>A</a:t>
                </a:r>
              </a:p>
            </p:txBody>
          </p:sp>
          <p:sp>
            <p:nvSpPr>
              <p:cNvPr id="9" name="Oval 8">
                <a:extLst>
                  <a:ext uri="{FF2B5EF4-FFF2-40B4-BE49-F238E27FC236}">
                    <a16:creationId xmlns:a16="http://schemas.microsoft.com/office/drawing/2014/main" id="{06674ECE-1D99-4FD3-ABB4-E416C478CF11}"/>
                  </a:ext>
                </a:extLst>
              </p:cNvPr>
              <p:cNvSpPr/>
              <p:nvPr/>
            </p:nvSpPr>
            <p:spPr>
              <a:xfrm>
                <a:off x="1016000" y="3810001"/>
                <a:ext cx="1103086" cy="1016000"/>
              </a:xfrm>
              <a:prstGeom prst="ellipse">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dirty="0">
                    <a:solidFill>
                      <a:schemeClr val="tx1">
                        <a:lumMod val="95000"/>
                        <a:lumOff val="5000"/>
                      </a:schemeClr>
                    </a:solidFill>
                  </a:rPr>
                  <a:t>D</a:t>
                </a:r>
              </a:p>
            </p:txBody>
          </p:sp>
          <p:sp>
            <p:nvSpPr>
              <p:cNvPr id="10" name="Oval 9">
                <a:extLst>
                  <a:ext uri="{FF2B5EF4-FFF2-40B4-BE49-F238E27FC236}">
                    <a16:creationId xmlns:a16="http://schemas.microsoft.com/office/drawing/2014/main" id="{3C3A7F7E-2BC6-4FCA-A65E-8D05FF5E50DF}"/>
                  </a:ext>
                </a:extLst>
              </p:cNvPr>
              <p:cNvSpPr/>
              <p:nvPr/>
            </p:nvSpPr>
            <p:spPr>
              <a:xfrm>
                <a:off x="2227943" y="2612572"/>
                <a:ext cx="1103086" cy="1016000"/>
              </a:xfrm>
              <a:prstGeom prst="ellipse">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dirty="0">
                    <a:solidFill>
                      <a:schemeClr val="tx1">
                        <a:lumMod val="95000"/>
                        <a:lumOff val="5000"/>
                      </a:schemeClr>
                    </a:solidFill>
                  </a:rPr>
                  <a:t>B</a:t>
                </a:r>
              </a:p>
            </p:txBody>
          </p:sp>
          <p:sp>
            <p:nvSpPr>
              <p:cNvPr id="11" name="Oval 10">
                <a:extLst>
                  <a:ext uri="{FF2B5EF4-FFF2-40B4-BE49-F238E27FC236}">
                    <a16:creationId xmlns:a16="http://schemas.microsoft.com/office/drawing/2014/main" id="{1DCAE265-B845-448D-8628-D337BADEF0E5}"/>
                  </a:ext>
                </a:extLst>
              </p:cNvPr>
              <p:cNvSpPr/>
              <p:nvPr/>
            </p:nvSpPr>
            <p:spPr>
              <a:xfrm>
                <a:off x="3439886" y="2612572"/>
                <a:ext cx="1103086" cy="1016000"/>
              </a:xfrm>
              <a:prstGeom prst="ellipse">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dirty="0">
                    <a:solidFill>
                      <a:schemeClr val="tx1">
                        <a:lumMod val="95000"/>
                        <a:lumOff val="5000"/>
                      </a:schemeClr>
                    </a:solidFill>
                  </a:rPr>
                  <a:t>C</a:t>
                </a:r>
              </a:p>
            </p:txBody>
          </p:sp>
          <p:sp>
            <p:nvSpPr>
              <p:cNvPr id="12" name="Oval 11">
                <a:extLst>
                  <a:ext uri="{FF2B5EF4-FFF2-40B4-BE49-F238E27FC236}">
                    <a16:creationId xmlns:a16="http://schemas.microsoft.com/office/drawing/2014/main" id="{181244D7-6FB1-42E1-A7A3-478714D16689}"/>
                  </a:ext>
                </a:extLst>
              </p:cNvPr>
              <p:cNvSpPr/>
              <p:nvPr/>
            </p:nvSpPr>
            <p:spPr>
              <a:xfrm>
                <a:off x="2227943" y="3846288"/>
                <a:ext cx="1103086" cy="1016000"/>
              </a:xfrm>
              <a:prstGeom prst="ellipse">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dirty="0">
                    <a:solidFill>
                      <a:schemeClr val="tx1">
                        <a:lumMod val="95000"/>
                        <a:lumOff val="5000"/>
                      </a:schemeClr>
                    </a:solidFill>
                  </a:rPr>
                  <a:t>E</a:t>
                </a:r>
              </a:p>
            </p:txBody>
          </p:sp>
          <p:sp>
            <p:nvSpPr>
              <p:cNvPr id="13" name="Oval 12">
                <a:extLst>
                  <a:ext uri="{FF2B5EF4-FFF2-40B4-BE49-F238E27FC236}">
                    <a16:creationId xmlns:a16="http://schemas.microsoft.com/office/drawing/2014/main" id="{83B90551-93A4-41BA-93F9-AE12134FAF08}"/>
                  </a:ext>
                </a:extLst>
              </p:cNvPr>
              <p:cNvSpPr/>
              <p:nvPr/>
            </p:nvSpPr>
            <p:spPr>
              <a:xfrm>
                <a:off x="3439886" y="3846288"/>
                <a:ext cx="1103086" cy="1016000"/>
              </a:xfrm>
              <a:prstGeom prst="ellipse">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dirty="0">
                    <a:solidFill>
                      <a:schemeClr val="tx1">
                        <a:lumMod val="95000"/>
                        <a:lumOff val="5000"/>
                      </a:schemeClr>
                    </a:solidFill>
                  </a:rPr>
                  <a:t>F</a:t>
                </a:r>
              </a:p>
            </p:txBody>
          </p:sp>
        </p:grpSp>
        <p:grpSp>
          <p:nvGrpSpPr>
            <p:cNvPr id="21" name="Group 20">
              <a:extLst>
                <a:ext uri="{FF2B5EF4-FFF2-40B4-BE49-F238E27FC236}">
                  <a16:creationId xmlns:a16="http://schemas.microsoft.com/office/drawing/2014/main" id="{D8DDAA36-BA0E-48BE-97FB-500A6F0EA23B}"/>
                </a:ext>
              </a:extLst>
            </p:cNvPr>
            <p:cNvGrpSpPr/>
            <p:nvPr/>
          </p:nvGrpSpPr>
          <p:grpSpPr>
            <a:xfrm>
              <a:off x="174169" y="4053950"/>
              <a:ext cx="4441373" cy="2938374"/>
              <a:chOff x="174169" y="4053950"/>
              <a:chExt cx="4441373" cy="2938374"/>
            </a:xfrm>
          </p:grpSpPr>
          <p:sp>
            <p:nvSpPr>
              <p:cNvPr id="15" name="TextBox 14">
                <a:extLst>
                  <a:ext uri="{FF2B5EF4-FFF2-40B4-BE49-F238E27FC236}">
                    <a16:creationId xmlns:a16="http://schemas.microsoft.com/office/drawing/2014/main" id="{C942A103-FA0E-44B8-946E-3C2D1FA3394A}"/>
                  </a:ext>
                </a:extLst>
              </p:cNvPr>
              <p:cNvSpPr txBox="1"/>
              <p:nvPr/>
            </p:nvSpPr>
            <p:spPr>
              <a:xfrm>
                <a:off x="174172" y="4053950"/>
                <a:ext cx="4441370" cy="615553"/>
              </a:xfrm>
              <a:prstGeom prst="rect">
                <a:avLst/>
              </a:prstGeom>
              <a:noFill/>
            </p:spPr>
            <p:txBody>
              <a:bodyPr wrap="square" rtlCol="0">
                <a:spAutoFit/>
              </a:bodyPr>
              <a:lstStyle/>
              <a:p>
                <a:r>
                  <a:rPr lang="en-US" sz="2400" dirty="0"/>
                  <a:t>Classroom building - </a:t>
                </a:r>
                <a:r>
                  <a:rPr lang="en-US" sz="2400" b="1" dirty="0"/>
                  <a:t>A</a:t>
                </a:r>
                <a:r>
                  <a:rPr lang="en-US" sz="2400" dirty="0"/>
                  <a:t> </a:t>
                </a:r>
              </a:p>
            </p:txBody>
          </p:sp>
          <p:sp>
            <p:nvSpPr>
              <p:cNvPr id="16" name="TextBox 15">
                <a:extLst>
                  <a:ext uri="{FF2B5EF4-FFF2-40B4-BE49-F238E27FC236}">
                    <a16:creationId xmlns:a16="http://schemas.microsoft.com/office/drawing/2014/main" id="{B88EAE97-5CE4-4AE7-BF12-B13DCEC1FEAE}"/>
                  </a:ext>
                </a:extLst>
              </p:cNvPr>
              <p:cNvSpPr txBox="1"/>
              <p:nvPr/>
            </p:nvSpPr>
            <p:spPr>
              <a:xfrm>
                <a:off x="174170" y="4555545"/>
                <a:ext cx="3991428" cy="615553"/>
              </a:xfrm>
              <a:prstGeom prst="rect">
                <a:avLst/>
              </a:prstGeom>
              <a:noFill/>
            </p:spPr>
            <p:txBody>
              <a:bodyPr wrap="square" rtlCol="0">
                <a:spAutoFit/>
              </a:bodyPr>
              <a:lstStyle/>
              <a:p>
                <a:r>
                  <a:rPr lang="en-US" sz="2400" dirty="0">
                    <a:solidFill>
                      <a:schemeClr val="tx1">
                        <a:lumMod val="95000"/>
                        <a:lumOff val="5000"/>
                      </a:schemeClr>
                    </a:solidFill>
                  </a:rPr>
                  <a:t>Library building - </a:t>
                </a:r>
                <a:r>
                  <a:rPr lang="en-US" sz="2400" b="1" dirty="0">
                    <a:solidFill>
                      <a:schemeClr val="tx1">
                        <a:lumMod val="95000"/>
                        <a:lumOff val="5000"/>
                      </a:schemeClr>
                    </a:solidFill>
                  </a:rPr>
                  <a:t>B</a:t>
                </a:r>
              </a:p>
            </p:txBody>
          </p:sp>
          <p:sp>
            <p:nvSpPr>
              <p:cNvPr id="17" name="TextBox 16">
                <a:extLst>
                  <a:ext uri="{FF2B5EF4-FFF2-40B4-BE49-F238E27FC236}">
                    <a16:creationId xmlns:a16="http://schemas.microsoft.com/office/drawing/2014/main" id="{35AFE631-0C31-4932-AAF8-402358BA89AA}"/>
                  </a:ext>
                </a:extLst>
              </p:cNvPr>
              <p:cNvSpPr txBox="1"/>
              <p:nvPr/>
            </p:nvSpPr>
            <p:spPr>
              <a:xfrm>
                <a:off x="174172" y="5031705"/>
                <a:ext cx="3095578" cy="615553"/>
              </a:xfrm>
              <a:prstGeom prst="rect">
                <a:avLst/>
              </a:prstGeom>
              <a:noFill/>
            </p:spPr>
            <p:txBody>
              <a:bodyPr wrap="square" rtlCol="0">
                <a:spAutoFit/>
              </a:bodyPr>
              <a:lstStyle/>
              <a:p>
                <a:r>
                  <a:rPr lang="en-US" sz="2400" dirty="0">
                    <a:solidFill>
                      <a:schemeClr val="tx1">
                        <a:lumMod val="95000"/>
                        <a:lumOff val="5000"/>
                      </a:schemeClr>
                    </a:solidFill>
                  </a:rPr>
                  <a:t>Study hall - </a:t>
                </a:r>
                <a:r>
                  <a:rPr lang="en-US" sz="2400" b="1" dirty="0">
                    <a:solidFill>
                      <a:schemeClr val="tx1">
                        <a:lumMod val="95000"/>
                        <a:lumOff val="5000"/>
                      </a:schemeClr>
                    </a:solidFill>
                  </a:rPr>
                  <a:t>C</a:t>
                </a:r>
              </a:p>
            </p:txBody>
          </p:sp>
          <p:sp>
            <p:nvSpPr>
              <p:cNvPr id="18" name="TextBox 17">
                <a:extLst>
                  <a:ext uri="{FF2B5EF4-FFF2-40B4-BE49-F238E27FC236}">
                    <a16:creationId xmlns:a16="http://schemas.microsoft.com/office/drawing/2014/main" id="{FE76D8D5-FA3C-4D00-97ED-BD4AE999C8D3}"/>
                  </a:ext>
                </a:extLst>
              </p:cNvPr>
              <p:cNvSpPr txBox="1"/>
              <p:nvPr/>
            </p:nvSpPr>
            <p:spPr>
              <a:xfrm>
                <a:off x="174170" y="5533299"/>
                <a:ext cx="3375386" cy="615553"/>
              </a:xfrm>
              <a:prstGeom prst="rect">
                <a:avLst/>
              </a:prstGeom>
              <a:noFill/>
            </p:spPr>
            <p:txBody>
              <a:bodyPr wrap="square" rtlCol="0">
                <a:spAutoFit/>
              </a:bodyPr>
              <a:lstStyle/>
              <a:p>
                <a:r>
                  <a:rPr lang="en-US" sz="2400" dirty="0">
                    <a:solidFill>
                      <a:schemeClr val="tx1">
                        <a:lumMod val="95000"/>
                        <a:lumOff val="5000"/>
                      </a:schemeClr>
                    </a:solidFill>
                  </a:rPr>
                  <a:t>Concert hall - </a:t>
                </a:r>
                <a:r>
                  <a:rPr lang="en-US" sz="2400" b="1" dirty="0">
                    <a:solidFill>
                      <a:schemeClr val="tx1">
                        <a:lumMod val="95000"/>
                        <a:lumOff val="5000"/>
                      </a:schemeClr>
                    </a:solidFill>
                  </a:rPr>
                  <a:t>D</a:t>
                </a:r>
              </a:p>
            </p:txBody>
          </p:sp>
          <p:sp>
            <p:nvSpPr>
              <p:cNvPr id="19" name="TextBox 18">
                <a:extLst>
                  <a:ext uri="{FF2B5EF4-FFF2-40B4-BE49-F238E27FC236}">
                    <a16:creationId xmlns:a16="http://schemas.microsoft.com/office/drawing/2014/main" id="{5CE1F188-CAD8-4A6F-8E9A-B866182971DE}"/>
                  </a:ext>
                </a:extLst>
              </p:cNvPr>
              <p:cNvSpPr txBox="1"/>
              <p:nvPr/>
            </p:nvSpPr>
            <p:spPr>
              <a:xfrm>
                <a:off x="174169" y="5955035"/>
                <a:ext cx="4053525" cy="615553"/>
              </a:xfrm>
              <a:prstGeom prst="rect">
                <a:avLst/>
              </a:prstGeom>
              <a:noFill/>
            </p:spPr>
            <p:txBody>
              <a:bodyPr wrap="square" rtlCol="0">
                <a:spAutoFit/>
              </a:bodyPr>
              <a:lstStyle/>
              <a:p>
                <a:r>
                  <a:rPr lang="en-US" sz="2400" dirty="0">
                    <a:solidFill>
                      <a:schemeClr val="tx1">
                        <a:lumMod val="95000"/>
                        <a:lumOff val="5000"/>
                      </a:schemeClr>
                    </a:solidFill>
                  </a:rPr>
                  <a:t>Student services - </a:t>
                </a:r>
                <a:r>
                  <a:rPr lang="en-US" sz="2400" b="1" dirty="0">
                    <a:solidFill>
                      <a:schemeClr val="tx1">
                        <a:lumMod val="95000"/>
                        <a:lumOff val="5000"/>
                      </a:schemeClr>
                    </a:solidFill>
                  </a:rPr>
                  <a:t>E</a:t>
                </a:r>
              </a:p>
            </p:txBody>
          </p:sp>
          <p:sp>
            <p:nvSpPr>
              <p:cNvPr id="20" name="TextBox 19">
                <a:extLst>
                  <a:ext uri="{FF2B5EF4-FFF2-40B4-BE49-F238E27FC236}">
                    <a16:creationId xmlns:a16="http://schemas.microsoft.com/office/drawing/2014/main" id="{591DDF46-568E-477F-BF95-0257CE366C25}"/>
                  </a:ext>
                </a:extLst>
              </p:cNvPr>
              <p:cNvSpPr txBox="1"/>
              <p:nvPr/>
            </p:nvSpPr>
            <p:spPr>
              <a:xfrm>
                <a:off x="174169" y="6376771"/>
                <a:ext cx="3991429" cy="615553"/>
              </a:xfrm>
              <a:prstGeom prst="rect">
                <a:avLst/>
              </a:prstGeom>
              <a:noFill/>
            </p:spPr>
            <p:txBody>
              <a:bodyPr wrap="square" rtlCol="0">
                <a:spAutoFit/>
              </a:bodyPr>
              <a:lstStyle/>
              <a:p>
                <a:r>
                  <a:rPr lang="en-US" sz="2400" dirty="0">
                    <a:solidFill>
                      <a:schemeClr val="tx1">
                        <a:lumMod val="95000"/>
                        <a:lumOff val="5000"/>
                      </a:schemeClr>
                    </a:solidFill>
                  </a:rPr>
                  <a:t>Administration - </a:t>
                </a:r>
                <a:r>
                  <a:rPr lang="en-US" sz="2400" b="1" dirty="0">
                    <a:solidFill>
                      <a:schemeClr val="tx1">
                        <a:lumMod val="95000"/>
                        <a:lumOff val="5000"/>
                      </a:schemeClr>
                    </a:solidFill>
                  </a:rPr>
                  <a:t>F</a:t>
                </a:r>
              </a:p>
            </p:txBody>
          </p:sp>
        </p:grpSp>
      </p:grpSp>
      <p:sp>
        <p:nvSpPr>
          <p:cNvPr id="25" name="TextBox 24">
            <a:extLst>
              <a:ext uri="{FF2B5EF4-FFF2-40B4-BE49-F238E27FC236}">
                <a16:creationId xmlns:a16="http://schemas.microsoft.com/office/drawing/2014/main" id="{B253CBF1-F3D3-4A2D-9E6D-358D831713AF}"/>
              </a:ext>
            </a:extLst>
          </p:cNvPr>
          <p:cNvSpPr txBox="1"/>
          <p:nvPr/>
        </p:nvSpPr>
        <p:spPr>
          <a:xfrm>
            <a:off x="4742089" y="1718102"/>
            <a:ext cx="2881994" cy="415498"/>
          </a:xfrm>
          <a:prstGeom prst="rect">
            <a:avLst/>
          </a:prstGeom>
          <a:noFill/>
        </p:spPr>
        <p:txBody>
          <a:bodyPr wrap="square" rtlCol="0">
            <a:spAutoFit/>
          </a:bodyPr>
          <a:lstStyle/>
          <a:p>
            <a:r>
              <a:rPr lang="en-US" sz="2100" b="1" dirty="0"/>
              <a:t>Aggregate Flow Matrix </a:t>
            </a:r>
          </a:p>
        </p:txBody>
      </p:sp>
      <p:graphicFrame>
        <p:nvGraphicFramePr>
          <p:cNvPr id="26" name="Table 25">
            <a:extLst>
              <a:ext uri="{FF2B5EF4-FFF2-40B4-BE49-F238E27FC236}">
                <a16:creationId xmlns:a16="http://schemas.microsoft.com/office/drawing/2014/main" id="{C992FBAF-FC4A-4E5B-9C54-DE297E62F0D5}"/>
              </a:ext>
            </a:extLst>
          </p:cNvPr>
          <p:cNvGraphicFramePr>
            <a:graphicFrameLocks noGrp="1"/>
          </p:cNvGraphicFramePr>
          <p:nvPr/>
        </p:nvGraphicFramePr>
        <p:xfrm>
          <a:off x="3170771" y="2562189"/>
          <a:ext cx="5861954" cy="3040380"/>
        </p:xfrm>
        <a:graphic>
          <a:graphicData uri="http://schemas.openxmlformats.org/drawingml/2006/table">
            <a:tbl>
              <a:tblPr firstRow="1" bandRow="1">
                <a:tableStyleId>{5940675A-B579-460E-94D1-54222C63F5DA}</a:tableStyleId>
              </a:tblPr>
              <a:tblGrid>
                <a:gridCol w="837422">
                  <a:extLst>
                    <a:ext uri="{9D8B030D-6E8A-4147-A177-3AD203B41FA5}">
                      <a16:colId xmlns:a16="http://schemas.microsoft.com/office/drawing/2014/main" val="1584519377"/>
                    </a:ext>
                  </a:extLst>
                </a:gridCol>
                <a:gridCol w="837422">
                  <a:extLst>
                    <a:ext uri="{9D8B030D-6E8A-4147-A177-3AD203B41FA5}">
                      <a16:colId xmlns:a16="http://schemas.microsoft.com/office/drawing/2014/main" val="2536252885"/>
                    </a:ext>
                  </a:extLst>
                </a:gridCol>
                <a:gridCol w="837422">
                  <a:extLst>
                    <a:ext uri="{9D8B030D-6E8A-4147-A177-3AD203B41FA5}">
                      <a16:colId xmlns:a16="http://schemas.microsoft.com/office/drawing/2014/main" val="2920430871"/>
                    </a:ext>
                  </a:extLst>
                </a:gridCol>
                <a:gridCol w="837422">
                  <a:extLst>
                    <a:ext uri="{9D8B030D-6E8A-4147-A177-3AD203B41FA5}">
                      <a16:colId xmlns:a16="http://schemas.microsoft.com/office/drawing/2014/main" val="1284247875"/>
                    </a:ext>
                  </a:extLst>
                </a:gridCol>
                <a:gridCol w="837422">
                  <a:extLst>
                    <a:ext uri="{9D8B030D-6E8A-4147-A177-3AD203B41FA5}">
                      <a16:colId xmlns:a16="http://schemas.microsoft.com/office/drawing/2014/main" val="4265767935"/>
                    </a:ext>
                  </a:extLst>
                </a:gridCol>
                <a:gridCol w="837422">
                  <a:extLst>
                    <a:ext uri="{9D8B030D-6E8A-4147-A177-3AD203B41FA5}">
                      <a16:colId xmlns:a16="http://schemas.microsoft.com/office/drawing/2014/main" val="414610359"/>
                    </a:ext>
                  </a:extLst>
                </a:gridCol>
                <a:gridCol w="837422">
                  <a:extLst>
                    <a:ext uri="{9D8B030D-6E8A-4147-A177-3AD203B41FA5}">
                      <a16:colId xmlns:a16="http://schemas.microsoft.com/office/drawing/2014/main" val="2429024635"/>
                    </a:ext>
                  </a:extLst>
                </a:gridCol>
              </a:tblGrid>
              <a:tr h="279470">
                <a:tc>
                  <a:txBody>
                    <a:bodyPr/>
                    <a:lstStyle/>
                    <a:p>
                      <a:endParaRPr lang="en-US" sz="2400" dirty="0"/>
                    </a:p>
                  </a:txBody>
                  <a:tcPr marL="68580" marR="68580" marT="34290" marB="34290"/>
                </a:tc>
                <a:tc>
                  <a:txBody>
                    <a:bodyPr/>
                    <a:lstStyle/>
                    <a:p>
                      <a:r>
                        <a:rPr lang="en-US" sz="2400" b="1" dirty="0"/>
                        <a:t>A</a:t>
                      </a:r>
                    </a:p>
                  </a:txBody>
                  <a:tcPr marL="68580" marR="68580" marT="34290" marB="34290"/>
                </a:tc>
                <a:tc>
                  <a:txBody>
                    <a:bodyPr/>
                    <a:lstStyle/>
                    <a:p>
                      <a:r>
                        <a:rPr lang="en-US" sz="2400" b="1" dirty="0"/>
                        <a:t>B</a:t>
                      </a:r>
                    </a:p>
                  </a:txBody>
                  <a:tcPr marL="68580" marR="68580" marT="34290" marB="34290"/>
                </a:tc>
                <a:tc>
                  <a:txBody>
                    <a:bodyPr/>
                    <a:lstStyle/>
                    <a:p>
                      <a:r>
                        <a:rPr lang="en-US" sz="2400" b="1" dirty="0"/>
                        <a:t>C</a:t>
                      </a:r>
                    </a:p>
                  </a:txBody>
                  <a:tcPr marL="68580" marR="68580" marT="34290" marB="34290"/>
                </a:tc>
                <a:tc>
                  <a:txBody>
                    <a:bodyPr/>
                    <a:lstStyle/>
                    <a:p>
                      <a:r>
                        <a:rPr lang="en-US" sz="2400" b="1" dirty="0"/>
                        <a:t>D</a:t>
                      </a:r>
                    </a:p>
                  </a:txBody>
                  <a:tcPr marL="68580" marR="68580" marT="34290" marB="34290"/>
                </a:tc>
                <a:tc>
                  <a:txBody>
                    <a:bodyPr/>
                    <a:lstStyle/>
                    <a:p>
                      <a:r>
                        <a:rPr lang="en-US" sz="2400" b="1" dirty="0"/>
                        <a:t>E</a:t>
                      </a:r>
                    </a:p>
                  </a:txBody>
                  <a:tcPr marL="68580" marR="68580" marT="34290" marB="34290"/>
                </a:tc>
                <a:tc>
                  <a:txBody>
                    <a:bodyPr/>
                    <a:lstStyle/>
                    <a:p>
                      <a:r>
                        <a:rPr lang="en-US" sz="2400" b="1" dirty="0"/>
                        <a:t>F</a:t>
                      </a:r>
                    </a:p>
                  </a:txBody>
                  <a:tcPr marL="68580" marR="68580" marT="34290" marB="34290"/>
                </a:tc>
                <a:extLst>
                  <a:ext uri="{0D108BD9-81ED-4DB2-BD59-A6C34878D82A}">
                    <a16:rowId xmlns:a16="http://schemas.microsoft.com/office/drawing/2014/main" val="1178115339"/>
                  </a:ext>
                </a:extLst>
              </a:tr>
              <a:tr h="279470">
                <a:tc>
                  <a:txBody>
                    <a:bodyPr/>
                    <a:lstStyle/>
                    <a:p>
                      <a:r>
                        <a:rPr lang="en-US" sz="2400" b="1" dirty="0"/>
                        <a:t>A</a:t>
                      </a:r>
                    </a:p>
                  </a:txBody>
                  <a:tcPr marL="68580" marR="68580" marT="34290" marB="34290"/>
                </a:tc>
                <a:tc>
                  <a:txBody>
                    <a:bodyPr/>
                    <a:lstStyle/>
                    <a:p>
                      <a:r>
                        <a:rPr lang="en-US" sz="2400" b="1" dirty="0"/>
                        <a:t>-</a:t>
                      </a:r>
                    </a:p>
                  </a:txBody>
                  <a:tcPr marL="68580" marR="68580" marT="34290" marB="34290"/>
                </a:tc>
                <a:tc>
                  <a:txBody>
                    <a:bodyPr/>
                    <a:lstStyle/>
                    <a:p>
                      <a:r>
                        <a:rPr lang="en-US" sz="2400" b="1" dirty="0"/>
                        <a:t>150</a:t>
                      </a:r>
                    </a:p>
                  </a:txBody>
                  <a:tcPr marL="68580" marR="68580" marT="34290" marB="34290"/>
                </a:tc>
                <a:tc>
                  <a:txBody>
                    <a:bodyPr/>
                    <a:lstStyle/>
                    <a:p>
                      <a:r>
                        <a:rPr lang="en-US" sz="2400" b="1" dirty="0"/>
                        <a:t>300</a:t>
                      </a:r>
                    </a:p>
                  </a:txBody>
                  <a:tcPr marL="68580" marR="68580" marT="34290" marB="34290"/>
                </a:tc>
                <a:tc>
                  <a:txBody>
                    <a:bodyPr/>
                    <a:lstStyle/>
                    <a:p>
                      <a:r>
                        <a:rPr lang="en-US" sz="2400" b="1" dirty="0"/>
                        <a:t>0</a:t>
                      </a:r>
                    </a:p>
                  </a:txBody>
                  <a:tcPr marL="68580" marR="68580" marT="34290" marB="34290"/>
                </a:tc>
                <a:tc>
                  <a:txBody>
                    <a:bodyPr/>
                    <a:lstStyle/>
                    <a:p>
                      <a:r>
                        <a:rPr lang="en-US" sz="2400" b="1" dirty="0"/>
                        <a:t>150</a:t>
                      </a:r>
                    </a:p>
                  </a:txBody>
                  <a:tcPr marL="68580" marR="68580" marT="34290" marB="34290"/>
                </a:tc>
                <a:tc>
                  <a:txBody>
                    <a:bodyPr/>
                    <a:lstStyle/>
                    <a:p>
                      <a:r>
                        <a:rPr lang="en-US" sz="2400" b="1" dirty="0"/>
                        <a:t>60</a:t>
                      </a:r>
                    </a:p>
                  </a:txBody>
                  <a:tcPr marL="68580" marR="68580" marT="34290" marB="34290"/>
                </a:tc>
                <a:extLst>
                  <a:ext uri="{0D108BD9-81ED-4DB2-BD59-A6C34878D82A}">
                    <a16:rowId xmlns:a16="http://schemas.microsoft.com/office/drawing/2014/main" val="3630608872"/>
                  </a:ext>
                </a:extLst>
              </a:tr>
              <a:tr h="279470">
                <a:tc>
                  <a:txBody>
                    <a:bodyPr/>
                    <a:lstStyle/>
                    <a:p>
                      <a:r>
                        <a:rPr lang="en-US" sz="2400" b="1" dirty="0"/>
                        <a:t>B</a:t>
                      </a:r>
                    </a:p>
                  </a:txBody>
                  <a:tcPr marL="68580" marR="68580" marT="34290" marB="34290"/>
                </a:tc>
                <a:tc>
                  <a:txBody>
                    <a:bodyPr/>
                    <a:lstStyle/>
                    <a:p>
                      <a:endParaRPr lang="en-US" sz="2400" b="1" dirty="0"/>
                    </a:p>
                  </a:txBody>
                  <a:tcPr marL="68580" marR="68580" marT="34290" marB="34290"/>
                </a:tc>
                <a:tc>
                  <a:txBody>
                    <a:bodyPr/>
                    <a:lstStyle/>
                    <a:p>
                      <a:r>
                        <a:rPr lang="en-US" sz="2400" b="1" dirty="0"/>
                        <a:t>-</a:t>
                      </a:r>
                    </a:p>
                  </a:txBody>
                  <a:tcPr marL="68580" marR="68580" marT="34290" marB="34290"/>
                </a:tc>
                <a:tc>
                  <a:txBody>
                    <a:bodyPr/>
                    <a:lstStyle/>
                    <a:p>
                      <a:r>
                        <a:rPr lang="en-US" sz="2400" b="1" dirty="0"/>
                        <a:t>120</a:t>
                      </a:r>
                    </a:p>
                  </a:txBody>
                  <a:tcPr marL="68580" marR="68580" marT="34290" marB="34290"/>
                </a:tc>
                <a:tc>
                  <a:txBody>
                    <a:bodyPr/>
                    <a:lstStyle/>
                    <a:p>
                      <a:r>
                        <a:rPr lang="en-US" sz="2400" b="1" dirty="0"/>
                        <a:t>400</a:t>
                      </a:r>
                    </a:p>
                  </a:txBody>
                  <a:tcPr marL="68580" marR="68580" marT="34290" marB="34290"/>
                </a:tc>
                <a:tc>
                  <a:txBody>
                    <a:bodyPr/>
                    <a:lstStyle/>
                    <a:p>
                      <a:r>
                        <a:rPr lang="en-US" sz="2400" b="1" dirty="0"/>
                        <a:t>100</a:t>
                      </a:r>
                    </a:p>
                  </a:txBody>
                  <a:tcPr marL="68580" marR="68580" marT="34290" marB="34290"/>
                </a:tc>
                <a:tc>
                  <a:txBody>
                    <a:bodyPr/>
                    <a:lstStyle/>
                    <a:p>
                      <a:r>
                        <a:rPr lang="en-US" sz="2400" b="1" dirty="0"/>
                        <a:t>80</a:t>
                      </a:r>
                    </a:p>
                  </a:txBody>
                  <a:tcPr marL="68580" marR="68580" marT="34290" marB="34290"/>
                </a:tc>
                <a:extLst>
                  <a:ext uri="{0D108BD9-81ED-4DB2-BD59-A6C34878D82A}">
                    <a16:rowId xmlns:a16="http://schemas.microsoft.com/office/drawing/2014/main" val="2051766628"/>
                  </a:ext>
                </a:extLst>
              </a:tr>
              <a:tr h="279470">
                <a:tc>
                  <a:txBody>
                    <a:bodyPr/>
                    <a:lstStyle/>
                    <a:p>
                      <a:r>
                        <a:rPr lang="en-US" sz="2400" b="1" dirty="0"/>
                        <a:t>C</a:t>
                      </a:r>
                    </a:p>
                  </a:txBody>
                  <a:tcPr marL="68580" marR="68580" marT="34290" marB="34290"/>
                </a:tc>
                <a:tc>
                  <a:txBody>
                    <a:bodyPr/>
                    <a:lstStyle/>
                    <a:p>
                      <a:endParaRPr lang="en-US" sz="2400" b="1" dirty="0"/>
                    </a:p>
                  </a:txBody>
                  <a:tcPr marL="68580" marR="68580" marT="34290" marB="34290"/>
                </a:tc>
                <a:tc>
                  <a:txBody>
                    <a:bodyPr/>
                    <a:lstStyle/>
                    <a:p>
                      <a:endParaRPr lang="en-US" sz="2400" b="1" dirty="0"/>
                    </a:p>
                  </a:txBody>
                  <a:tcPr marL="68580" marR="68580" marT="34290" marB="34290"/>
                </a:tc>
                <a:tc>
                  <a:txBody>
                    <a:bodyPr/>
                    <a:lstStyle/>
                    <a:p>
                      <a:r>
                        <a:rPr lang="en-US" sz="2400" b="1" dirty="0"/>
                        <a:t>-</a:t>
                      </a:r>
                    </a:p>
                  </a:txBody>
                  <a:tcPr marL="68580" marR="68580" marT="34290" marB="34290"/>
                </a:tc>
                <a:tc>
                  <a:txBody>
                    <a:bodyPr/>
                    <a:lstStyle/>
                    <a:p>
                      <a:r>
                        <a:rPr lang="en-US" sz="2400" b="1" dirty="0"/>
                        <a:t>200</a:t>
                      </a:r>
                    </a:p>
                  </a:txBody>
                  <a:tcPr marL="68580" marR="68580" marT="34290" marB="34290"/>
                </a:tc>
                <a:tc>
                  <a:txBody>
                    <a:bodyPr/>
                    <a:lstStyle/>
                    <a:p>
                      <a:r>
                        <a:rPr lang="en-US" sz="2400" b="1" dirty="0"/>
                        <a:t>80</a:t>
                      </a:r>
                    </a:p>
                  </a:txBody>
                  <a:tcPr marL="68580" marR="68580" marT="34290" marB="34290"/>
                </a:tc>
                <a:tc>
                  <a:txBody>
                    <a:bodyPr/>
                    <a:lstStyle/>
                    <a:p>
                      <a:r>
                        <a:rPr lang="en-US" sz="2400" b="1" dirty="0"/>
                        <a:t>80</a:t>
                      </a:r>
                    </a:p>
                  </a:txBody>
                  <a:tcPr marL="68580" marR="68580" marT="34290" marB="34290"/>
                </a:tc>
                <a:extLst>
                  <a:ext uri="{0D108BD9-81ED-4DB2-BD59-A6C34878D82A}">
                    <a16:rowId xmlns:a16="http://schemas.microsoft.com/office/drawing/2014/main" val="345752402"/>
                  </a:ext>
                </a:extLst>
              </a:tr>
              <a:tr h="279470">
                <a:tc>
                  <a:txBody>
                    <a:bodyPr/>
                    <a:lstStyle/>
                    <a:p>
                      <a:r>
                        <a:rPr lang="en-US" sz="2400" b="1" dirty="0"/>
                        <a:t>D</a:t>
                      </a:r>
                    </a:p>
                  </a:txBody>
                  <a:tcPr marL="68580" marR="68580" marT="34290" marB="34290"/>
                </a:tc>
                <a:tc>
                  <a:txBody>
                    <a:bodyPr/>
                    <a:lstStyle/>
                    <a:p>
                      <a:endParaRPr lang="en-US" sz="2400" b="1" dirty="0"/>
                    </a:p>
                  </a:txBody>
                  <a:tcPr marL="68580" marR="68580" marT="34290" marB="34290"/>
                </a:tc>
                <a:tc>
                  <a:txBody>
                    <a:bodyPr/>
                    <a:lstStyle/>
                    <a:p>
                      <a:endParaRPr lang="en-US" sz="2400" b="1" dirty="0"/>
                    </a:p>
                  </a:txBody>
                  <a:tcPr marL="68580" marR="68580" marT="34290" marB="34290"/>
                </a:tc>
                <a:tc>
                  <a:txBody>
                    <a:bodyPr/>
                    <a:lstStyle/>
                    <a:p>
                      <a:endParaRPr lang="en-US" sz="2400" b="1" dirty="0"/>
                    </a:p>
                  </a:txBody>
                  <a:tcPr marL="68580" marR="68580" marT="34290" marB="34290"/>
                </a:tc>
                <a:tc>
                  <a:txBody>
                    <a:bodyPr/>
                    <a:lstStyle/>
                    <a:p>
                      <a:r>
                        <a:rPr lang="en-US" sz="2400" b="1" dirty="0"/>
                        <a:t>-</a:t>
                      </a:r>
                    </a:p>
                  </a:txBody>
                  <a:tcPr marL="68580" marR="68580" marT="34290" marB="34290"/>
                </a:tc>
                <a:tc>
                  <a:txBody>
                    <a:bodyPr/>
                    <a:lstStyle/>
                    <a:p>
                      <a:r>
                        <a:rPr lang="en-US" sz="2400" b="1" dirty="0"/>
                        <a:t>300</a:t>
                      </a:r>
                    </a:p>
                  </a:txBody>
                  <a:tcPr marL="68580" marR="68580" marT="34290" marB="34290"/>
                </a:tc>
                <a:tc>
                  <a:txBody>
                    <a:bodyPr/>
                    <a:lstStyle/>
                    <a:p>
                      <a:r>
                        <a:rPr lang="en-US" sz="2400" b="1" dirty="0"/>
                        <a:t>60</a:t>
                      </a:r>
                    </a:p>
                  </a:txBody>
                  <a:tcPr marL="68580" marR="68580" marT="34290" marB="34290"/>
                </a:tc>
                <a:extLst>
                  <a:ext uri="{0D108BD9-81ED-4DB2-BD59-A6C34878D82A}">
                    <a16:rowId xmlns:a16="http://schemas.microsoft.com/office/drawing/2014/main" val="2257975622"/>
                  </a:ext>
                </a:extLst>
              </a:tr>
              <a:tr h="274320">
                <a:tc>
                  <a:txBody>
                    <a:bodyPr/>
                    <a:lstStyle/>
                    <a:p>
                      <a:r>
                        <a:rPr lang="en-US" sz="2400" b="1" dirty="0"/>
                        <a:t>E</a:t>
                      </a:r>
                    </a:p>
                  </a:txBody>
                  <a:tcPr marL="68580" marR="68580" marT="34290" marB="34290"/>
                </a:tc>
                <a:tc>
                  <a:txBody>
                    <a:bodyPr/>
                    <a:lstStyle/>
                    <a:p>
                      <a:endParaRPr lang="en-US" sz="2400" b="1" dirty="0"/>
                    </a:p>
                  </a:txBody>
                  <a:tcPr marL="68580" marR="68580" marT="34290" marB="34290"/>
                </a:tc>
                <a:tc>
                  <a:txBody>
                    <a:bodyPr/>
                    <a:lstStyle/>
                    <a:p>
                      <a:endParaRPr lang="en-US" sz="2400" b="1" dirty="0"/>
                    </a:p>
                  </a:txBody>
                  <a:tcPr marL="68580" marR="68580" marT="34290" marB="34290"/>
                </a:tc>
                <a:tc>
                  <a:txBody>
                    <a:bodyPr/>
                    <a:lstStyle/>
                    <a:p>
                      <a:endParaRPr lang="en-US" sz="2400" b="1" dirty="0"/>
                    </a:p>
                  </a:txBody>
                  <a:tcPr marL="68580" marR="68580" marT="34290" marB="34290"/>
                </a:tc>
                <a:tc>
                  <a:txBody>
                    <a:bodyPr/>
                    <a:lstStyle/>
                    <a:p>
                      <a:endParaRPr lang="en-US" sz="2400" b="1" dirty="0"/>
                    </a:p>
                  </a:txBody>
                  <a:tcPr marL="68580" marR="68580" marT="34290" marB="34290"/>
                </a:tc>
                <a:tc>
                  <a:txBody>
                    <a:bodyPr/>
                    <a:lstStyle/>
                    <a:p>
                      <a:r>
                        <a:rPr lang="en-US" sz="2400" b="1" dirty="0"/>
                        <a:t>-</a:t>
                      </a:r>
                    </a:p>
                  </a:txBody>
                  <a:tcPr marL="68580" marR="68580" marT="34290" marB="34290"/>
                </a:tc>
                <a:tc>
                  <a:txBody>
                    <a:bodyPr/>
                    <a:lstStyle/>
                    <a:p>
                      <a:r>
                        <a:rPr lang="en-US" sz="2400" b="1" dirty="0"/>
                        <a:t>100</a:t>
                      </a:r>
                    </a:p>
                  </a:txBody>
                  <a:tcPr marL="68580" marR="68580" marT="34290" marB="34290"/>
                </a:tc>
                <a:extLst>
                  <a:ext uri="{0D108BD9-81ED-4DB2-BD59-A6C34878D82A}">
                    <a16:rowId xmlns:a16="http://schemas.microsoft.com/office/drawing/2014/main" val="1933996348"/>
                  </a:ext>
                </a:extLst>
              </a:tr>
              <a:tr h="274320">
                <a:tc>
                  <a:txBody>
                    <a:bodyPr/>
                    <a:lstStyle/>
                    <a:p>
                      <a:r>
                        <a:rPr lang="en-US" sz="2400" b="1" dirty="0"/>
                        <a:t>F</a:t>
                      </a:r>
                    </a:p>
                  </a:txBody>
                  <a:tcPr marL="68580" marR="68580" marT="34290" marB="34290"/>
                </a:tc>
                <a:tc>
                  <a:txBody>
                    <a:bodyPr/>
                    <a:lstStyle/>
                    <a:p>
                      <a:endParaRPr lang="en-US" sz="2400" dirty="0"/>
                    </a:p>
                  </a:txBody>
                  <a:tcPr marL="68580" marR="68580" marT="34290" marB="34290"/>
                </a:tc>
                <a:tc>
                  <a:txBody>
                    <a:bodyPr/>
                    <a:lstStyle/>
                    <a:p>
                      <a:endParaRPr lang="en-US" sz="2400" dirty="0"/>
                    </a:p>
                  </a:txBody>
                  <a:tcPr marL="68580" marR="68580" marT="34290" marB="34290"/>
                </a:tc>
                <a:tc>
                  <a:txBody>
                    <a:bodyPr/>
                    <a:lstStyle/>
                    <a:p>
                      <a:endParaRPr lang="en-US" sz="2400" dirty="0"/>
                    </a:p>
                  </a:txBody>
                  <a:tcPr marL="68580" marR="68580" marT="34290" marB="34290"/>
                </a:tc>
                <a:tc>
                  <a:txBody>
                    <a:bodyPr/>
                    <a:lstStyle/>
                    <a:p>
                      <a:endParaRPr lang="en-US" sz="2400" dirty="0"/>
                    </a:p>
                  </a:txBody>
                  <a:tcPr marL="68580" marR="68580" marT="34290" marB="34290"/>
                </a:tc>
                <a:tc>
                  <a:txBody>
                    <a:bodyPr/>
                    <a:lstStyle/>
                    <a:p>
                      <a:endParaRPr lang="en-US" sz="2400" dirty="0"/>
                    </a:p>
                  </a:txBody>
                  <a:tcPr marL="68580" marR="68580" marT="34290" marB="34290"/>
                </a:tc>
                <a:tc>
                  <a:txBody>
                    <a:bodyPr/>
                    <a:lstStyle/>
                    <a:p>
                      <a:r>
                        <a:rPr lang="en-US" sz="2400" dirty="0"/>
                        <a:t>-</a:t>
                      </a:r>
                    </a:p>
                  </a:txBody>
                  <a:tcPr marL="68580" marR="68580" marT="34290" marB="34290"/>
                </a:tc>
                <a:extLst>
                  <a:ext uri="{0D108BD9-81ED-4DB2-BD59-A6C34878D82A}">
                    <a16:rowId xmlns:a16="http://schemas.microsoft.com/office/drawing/2014/main" val="1950490119"/>
                  </a:ext>
                </a:extLst>
              </a:tr>
            </a:tbl>
          </a:graphicData>
        </a:graphic>
      </p:graphicFrame>
    </p:spTree>
    <p:extLst>
      <p:ext uri="{BB962C8B-B14F-4D97-AF65-F5344CB8AC3E}">
        <p14:creationId xmlns:p14="http://schemas.microsoft.com/office/powerpoint/2010/main" val="188321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ppt_x"/>
                                          </p:val>
                                        </p:tav>
                                        <p:tav tm="100000">
                                          <p:val>
                                            <p:strVal val="#ppt_x"/>
                                          </p:val>
                                        </p:tav>
                                      </p:tavLst>
                                    </p:anim>
                                    <p:anim calcmode="lin" valueType="num">
                                      <p:cBhvr additive="base">
                                        <p:cTn id="1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65D0FD-484A-456C-82DD-540ECC9E1404}"/>
              </a:ext>
            </a:extLst>
          </p:cNvPr>
          <p:cNvSpPr txBox="1"/>
          <p:nvPr/>
        </p:nvSpPr>
        <p:spPr>
          <a:xfrm>
            <a:off x="125732" y="1459231"/>
            <a:ext cx="1284514" cy="923330"/>
          </a:xfrm>
          <a:prstGeom prst="rect">
            <a:avLst/>
          </a:prstGeom>
          <a:noFill/>
          <a:ln>
            <a:solidFill>
              <a:schemeClr val="accent1"/>
            </a:solidFill>
          </a:ln>
        </p:spPr>
        <p:txBody>
          <a:bodyPr wrap="square" rtlCol="0">
            <a:spAutoFit/>
          </a:bodyPr>
          <a:lstStyle/>
          <a:p>
            <a:pPr algn="ctr"/>
            <a:r>
              <a:rPr lang="en-US" b="1" dirty="0"/>
              <a:t>Registration</a:t>
            </a:r>
          </a:p>
          <a:p>
            <a:endParaRPr lang="en-US" dirty="0"/>
          </a:p>
        </p:txBody>
      </p:sp>
      <p:sp>
        <p:nvSpPr>
          <p:cNvPr id="5" name="TextBox 4">
            <a:extLst>
              <a:ext uri="{FF2B5EF4-FFF2-40B4-BE49-F238E27FC236}">
                <a16:creationId xmlns:a16="http://schemas.microsoft.com/office/drawing/2014/main" id="{009234C6-F545-421E-86E1-8AE6DE2339FF}"/>
              </a:ext>
            </a:extLst>
          </p:cNvPr>
          <p:cNvSpPr txBox="1"/>
          <p:nvPr/>
        </p:nvSpPr>
        <p:spPr>
          <a:xfrm>
            <a:off x="3141073" y="2338619"/>
            <a:ext cx="1284514" cy="646331"/>
          </a:xfrm>
          <a:prstGeom prst="rect">
            <a:avLst/>
          </a:prstGeom>
          <a:noFill/>
          <a:ln>
            <a:solidFill>
              <a:schemeClr val="accent1"/>
            </a:solidFill>
          </a:ln>
        </p:spPr>
        <p:txBody>
          <a:bodyPr wrap="square" rtlCol="0">
            <a:spAutoFit/>
          </a:bodyPr>
          <a:lstStyle/>
          <a:p>
            <a:pPr algn="ctr"/>
            <a:r>
              <a:rPr lang="en-US" b="1" dirty="0"/>
              <a:t>Patient ward 1 </a:t>
            </a:r>
          </a:p>
        </p:txBody>
      </p:sp>
      <p:sp>
        <p:nvSpPr>
          <p:cNvPr id="6" name="TextBox 5">
            <a:extLst>
              <a:ext uri="{FF2B5EF4-FFF2-40B4-BE49-F238E27FC236}">
                <a16:creationId xmlns:a16="http://schemas.microsoft.com/office/drawing/2014/main" id="{C1AC7EE1-EE05-412F-B3F0-B77995AE4993}"/>
              </a:ext>
            </a:extLst>
          </p:cNvPr>
          <p:cNvSpPr txBox="1"/>
          <p:nvPr/>
        </p:nvSpPr>
        <p:spPr>
          <a:xfrm>
            <a:off x="1633401" y="1443486"/>
            <a:ext cx="1284514" cy="646331"/>
          </a:xfrm>
          <a:prstGeom prst="rect">
            <a:avLst/>
          </a:prstGeom>
          <a:noFill/>
          <a:ln>
            <a:solidFill>
              <a:schemeClr val="accent1"/>
            </a:solidFill>
          </a:ln>
        </p:spPr>
        <p:txBody>
          <a:bodyPr wrap="square" rtlCol="0">
            <a:spAutoFit/>
          </a:bodyPr>
          <a:lstStyle/>
          <a:p>
            <a:pPr algn="ctr"/>
            <a:r>
              <a:rPr lang="en-US" b="1" dirty="0"/>
              <a:t>ICU</a:t>
            </a:r>
          </a:p>
          <a:p>
            <a:endParaRPr lang="en-US" dirty="0"/>
          </a:p>
        </p:txBody>
      </p:sp>
      <p:sp>
        <p:nvSpPr>
          <p:cNvPr id="7" name="TextBox 6">
            <a:extLst>
              <a:ext uri="{FF2B5EF4-FFF2-40B4-BE49-F238E27FC236}">
                <a16:creationId xmlns:a16="http://schemas.microsoft.com/office/drawing/2014/main" id="{0C31D3C7-1FF5-47AD-82F4-E84087541A55}"/>
              </a:ext>
            </a:extLst>
          </p:cNvPr>
          <p:cNvSpPr txBox="1"/>
          <p:nvPr/>
        </p:nvSpPr>
        <p:spPr>
          <a:xfrm>
            <a:off x="1633402" y="3234767"/>
            <a:ext cx="1284514" cy="646331"/>
          </a:xfrm>
          <a:prstGeom prst="rect">
            <a:avLst/>
          </a:prstGeom>
          <a:noFill/>
          <a:ln>
            <a:solidFill>
              <a:schemeClr val="accent1"/>
            </a:solidFill>
          </a:ln>
        </p:spPr>
        <p:txBody>
          <a:bodyPr wrap="square" rtlCol="0">
            <a:spAutoFit/>
          </a:bodyPr>
          <a:lstStyle/>
          <a:p>
            <a:pPr algn="ctr"/>
            <a:r>
              <a:rPr lang="en-US" b="1" dirty="0"/>
              <a:t>Patient ward 2</a:t>
            </a:r>
          </a:p>
        </p:txBody>
      </p:sp>
      <p:sp>
        <p:nvSpPr>
          <p:cNvPr id="8" name="TextBox 7">
            <a:extLst>
              <a:ext uri="{FF2B5EF4-FFF2-40B4-BE49-F238E27FC236}">
                <a16:creationId xmlns:a16="http://schemas.microsoft.com/office/drawing/2014/main" id="{908FDCB3-93A8-4572-BDA7-E91BDD49FAFD}"/>
              </a:ext>
            </a:extLst>
          </p:cNvPr>
          <p:cNvSpPr txBox="1"/>
          <p:nvPr/>
        </p:nvSpPr>
        <p:spPr>
          <a:xfrm>
            <a:off x="3141071" y="1443485"/>
            <a:ext cx="1284514" cy="646331"/>
          </a:xfrm>
          <a:prstGeom prst="rect">
            <a:avLst/>
          </a:prstGeom>
          <a:noFill/>
          <a:ln>
            <a:solidFill>
              <a:schemeClr val="accent1"/>
            </a:solidFill>
          </a:ln>
        </p:spPr>
        <p:txBody>
          <a:bodyPr wrap="square" rtlCol="0">
            <a:spAutoFit/>
          </a:bodyPr>
          <a:lstStyle/>
          <a:p>
            <a:pPr algn="ctr"/>
            <a:r>
              <a:rPr lang="en-US" b="1" dirty="0"/>
              <a:t>X-ray</a:t>
            </a:r>
          </a:p>
          <a:p>
            <a:pPr algn="ctr"/>
            <a:endParaRPr lang="en-US" dirty="0"/>
          </a:p>
        </p:txBody>
      </p:sp>
      <p:sp>
        <p:nvSpPr>
          <p:cNvPr id="9" name="TextBox 8">
            <a:extLst>
              <a:ext uri="{FF2B5EF4-FFF2-40B4-BE49-F238E27FC236}">
                <a16:creationId xmlns:a16="http://schemas.microsoft.com/office/drawing/2014/main" id="{A4B5E5BA-0BDD-409A-93F2-158228498A21}"/>
              </a:ext>
            </a:extLst>
          </p:cNvPr>
          <p:cNvSpPr txBox="1"/>
          <p:nvPr/>
        </p:nvSpPr>
        <p:spPr>
          <a:xfrm>
            <a:off x="125730" y="2345074"/>
            <a:ext cx="1284514" cy="646331"/>
          </a:xfrm>
          <a:prstGeom prst="rect">
            <a:avLst/>
          </a:prstGeom>
          <a:noFill/>
          <a:ln>
            <a:solidFill>
              <a:schemeClr val="accent1"/>
            </a:solidFill>
          </a:ln>
        </p:spPr>
        <p:txBody>
          <a:bodyPr wrap="square" rtlCol="0">
            <a:spAutoFit/>
          </a:bodyPr>
          <a:lstStyle/>
          <a:p>
            <a:pPr algn="ctr"/>
            <a:r>
              <a:rPr lang="en-US" b="1" dirty="0"/>
              <a:t>Lab tests</a:t>
            </a:r>
          </a:p>
          <a:p>
            <a:pPr algn="ctr"/>
            <a:endParaRPr lang="en-US" dirty="0"/>
          </a:p>
        </p:txBody>
      </p:sp>
      <p:sp>
        <p:nvSpPr>
          <p:cNvPr id="10" name="TextBox 9">
            <a:extLst>
              <a:ext uri="{FF2B5EF4-FFF2-40B4-BE49-F238E27FC236}">
                <a16:creationId xmlns:a16="http://schemas.microsoft.com/office/drawing/2014/main" id="{D336A661-724D-4789-8DE3-459C2EB6497B}"/>
              </a:ext>
            </a:extLst>
          </p:cNvPr>
          <p:cNvSpPr txBox="1"/>
          <p:nvPr/>
        </p:nvSpPr>
        <p:spPr>
          <a:xfrm>
            <a:off x="125730" y="3230921"/>
            <a:ext cx="1284514" cy="646331"/>
          </a:xfrm>
          <a:prstGeom prst="rect">
            <a:avLst/>
          </a:prstGeom>
          <a:noFill/>
          <a:ln>
            <a:solidFill>
              <a:schemeClr val="accent1"/>
            </a:solidFill>
          </a:ln>
        </p:spPr>
        <p:txBody>
          <a:bodyPr wrap="square" rtlCol="0">
            <a:spAutoFit/>
          </a:bodyPr>
          <a:lstStyle/>
          <a:p>
            <a:pPr algn="ctr"/>
            <a:r>
              <a:rPr lang="en-US" b="1" dirty="0"/>
              <a:t>Surgery </a:t>
            </a:r>
          </a:p>
          <a:p>
            <a:pPr algn="ctr"/>
            <a:endParaRPr lang="en-US" dirty="0"/>
          </a:p>
        </p:txBody>
      </p:sp>
      <p:sp>
        <p:nvSpPr>
          <p:cNvPr id="11" name="TextBox 10">
            <a:extLst>
              <a:ext uri="{FF2B5EF4-FFF2-40B4-BE49-F238E27FC236}">
                <a16:creationId xmlns:a16="http://schemas.microsoft.com/office/drawing/2014/main" id="{FE70B921-A8CB-41F1-B107-09C1255D1230}"/>
              </a:ext>
            </a:extLst>
          </p:cNvPr>
          <p:cNvSpPr txBox="1"/>
          <p:nvPr/>
        </p:nvSpPr>
        <p:spPr>
          <a:xfrm>
            <a:off x="1633402" y="2345074"/>
            <a:ext cx="1284514" cy="646331"/>
          </a:xfrm>
          <a:prstGeom prst="rect">
            <a:avLst/>
          </a:prstGeom>
          <a:noFill/>
          <a:ln>
            <a:solidFill>
              <a:schemeClr val="accent1"/>
            </a:solidFill>
          </a:ln>
        </p:spPr>
        <p:txBody>
          <a:bodyPr wrap="square" rtlCol="0">
            <a:spAutoFit/>
          </a:bodyPr>
          <a:lstStyle/>
          <a:p>
            <a:pPr algn="ctr"/>
            <a:r>
              <a:rPr lang="en-US" b="1" dirty="0"/>
              <a:t>Pharmacy </a:t>
            </a:r>
          </a:p>
          <a:p>
            <a:pPr algn="ctr"/>
            <a:endParaRPr lang="en-US" dirty="0"/>
          </a:p>
        </p:txBody>
      </p:sp>
      <p:pic>
        <p:nvPicPr>
          <p:cNvPr id="13" name="Picture 12">
            <a:extLst>
              <a:ext uri="{FF2B5EF4-FFF2-40B4-BE49-F238E27FC236}">
                <a16:creationId xmlns:a16="http://schemas.microsoft.com/office/drawing/2014/main" id="{22032D37-FF26-45A0-B942-7B2760646CCB}"/>
              </a:ext>
            </a:extLst>
          </p:cNvPr>
          <p:cNvPicPr>
            <a:picLocks noChangeAspect="1"/>
          </p:cNvPicPr>
          <p:nvPr/>
        </p:nvPicPr>
        <p:blipFill>
          <a:blip r:embed="rId2"/>
          <a:stretch>
            <a:fillRect/>
          </a:stretch>
        </p:blipFill>
        <p:spPr>
          <a:xfrm>
            <a:off x="4572000" y="3230921"/>
            <a:ext cx="4501889" cy="2686700"/>
          </a:xfrm>
          <a:prstGeom prst="rect">
            <a:avLst/>
          </a:prstGeom>
        </p:spPr>
      </p:pic>
      <p:sp>
        <p:nvSpPr>
          <p:cNvPr id="14" name="TextBox 13">
            <a:extLst>
              <a:ext uri="{FF2B5EF4-FFF2-40B4-BE49-F238E27FC236}">
                <a16:creationId xmlns:a16="http://schemas.microsoft.com/office/drawing/2014/main" id="{C1E10311-97FA-45A0-B25E-4C6ABE64F4CE}"/>
              </a:ext>
            </a:extLst>
          </p:cNvPr>
          <p:cNvSpPr txBox="1"/>
          <p:nvPr/>
        </p:nvSpPr>
        <p:spPr>
          <a:xfrm>
            <a:off x="4572000" y="1586593"/>
            <a:ext cx="4501889" cy="784830"/>
          </a:xfrm>
          <a:prstGeom prst="rect">
            <a:avLst/>
          </a:prstGeom>
          <a:noFill/>
        </p:spPr>
        <p:txBody>
          <a:bodyPr wrap="square" rtlCol="0">
            <a:spAutoFit/>
          </a:bodyPr>
          <a:lstStyle/>
          <a:p>
            <a:r>
              <a:rPr lang="en-US" sz="2250" dirty="0"/>
              <a:t>Considering upto 5 iterations what best layout can be achieved?</a:t>
            </a:r>
          </a:p>
        </p:txBody>
      </p:sp>
    </p:spTree>
    <p:extLst>
      <p:ext uri="{BB962C8B-B14F-4D97-AF65-F5344CB8AC3E}">
        <p14:creationId xmlns:p14="http://schemas.microsoft.com/office/powerpoint/2010/main" val="26440266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88125A2-2643-4A98-B7C1-E26E805DB7C7}"/>
              </a:ext>
            </a:extLst>
          </p:cNvPr>
          <p:cNvSpPr/>
          <p:nvPr/>
        </p:nvSpPr>
        <p:spPr>
          <a:xfrm>
            <a:off x="0" y="0"/>
            <a:ext cx="9144000" cy="784830"/>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t>Retailing </a:t>
            </a:r>
          </a:p>
        </p:txBody>
      </p:sp>
      <p:sp>
        <p:nvSpPr>
          <p:cNvPr id="3" name="TextBox 2">
            <a:extLst>
              <a:ext uri="{FF2B5EF4-FFF2-40B4-BE49-F238E27FC236}">
                <a16:creationId xmlns:a16="http://schemas.microsoft.com/office/drawing/2014/main" id="{61D20756-0EFD-4624-8C48-E467513A5066}"/>
              </a:ext>
            </a:extLst>
          </p:cNvPr>
          <p:cNvSpPr txBox="1"/>
          <p:nvPr/>
        </p:nvSpPr>
        <p:spPr>
          <a:xfrm>
            <a:off x="16933" y="818696"/>
            <a:ext cx="9144000" cy="1384995"/>
          </a:xfrm>
          <a:prstGeom prst="rect">
            <a:avLst/>
          </a:prstGeom>
          <a:noFill/>
        </p:spPr>
        <p:txBody>
          <a:bodyPr wrap="square" rtlCol="0">
            <a:spAutoFit/>
          </a:bodyPr>
          <a:lstStyle/>
          <a:p>
            <a:r>
              <a:rPr lang="en-US" sz="2800" b="1" dirty="0"/>
              <a:t>Retail store layout</a:t>
            </a:r>
          </a:p>
          <a:p>
            <a:pPr marL="342900" indent="-342900">
              <a:buFont typeface="Wingdings" panose="05000000000000000000" pitchFamily="2" charset="2"/>
              <a:buChar char="ü"/>
            </a:pPr>
            <a:r>
              <a:rPr lang="en-US" sz="2800" dirty="0"/>
              <a:t>Typical objective is to </a:t>
            </a:r>
            <a:r>
              <a:rPr lang="en-US" sz="2800" b="1" u="sng" dirty="0"/>
              <a:t>maximize the net profit per square of display space </a:t>
            </a:r>
          </a:p>
        </p:txBody>
      </p:sp>
      <p:sp>
        <p:nvSpPr>
          <p:cNvPr id="7" name="TextBox 6">
            <a:extLst>
              <a:ext uri="{FF2B5EF4-FFF2-40B4-BE49-F238E27FC236}">
                <a16:creationId xmlns:a16="http://schemas.microsoft.com/office/drawing/2014/main" id="{2CC3F67A-9558-48F8-BAEC-B1A7DC3C3F98}"/>
              </a:ext>
            </a:extLst>
          </p:cNvPr>
          <p:cNvSpPr txBox="1"/>
          <p:nvPr/>
        </p:nvSpPr>
        <p:spPr>
          <a:xfrm>
            <a:off x="1981200" y="2354680"/>
            <a:ext cx="5795683" cy="461665"/>
          </a:xfrm>
          <a:prstGeom prst="rect">
            <a:avLst/>
          </a:prstGeom>
          <a:noFill/>
        </p:spPr>
        <p:txBody>
          <a:bodyPr wrap="square" rtlCol="0">
            <a:spAutoFit/>
          </a:bodyPr>
          <a:lstStyle/>
          <a:p>
            <a:r>
              <a:rPr lang="en-US" sz="2400" dirty="0"/>
              <a:t>Video - Super market psychology and layout </a:t>
            </a:r>
          </a:p>
        </p:txBody>
      </p:sp>
      <p:sp>
        <p:nvSpPr>
          <p:cNvPr id="4" name="TextBox 3">
            <a:extLst>
              <a:ext uri="{FF2B5EF4-FFF2-40B4-BE49-F238E27FC236}">
                <a16:creationId xmlns:a16="http://schemas.microsoft.com/office/drawing/2014/main" id="{160E3D3A-3539-4EF6-997A-2212333D18B3}"/>
              </a:ext>
            </a:extLst>
          </p:cNvPr>
          <p:cNvSpPr txBox="1"/>
          <p:nvPr/>
        </p:nvSpPr>
        <p:spPr>
          <a:xfrm>
            <a:off x="16933" y="2967334"/>
            <a:ext cx="5469467" cy="523220"/>
          </a:xfrm>
          <a:prstGeom prst="rect">
            <a:avLst/>
          </a:prstGeom>
          <a:noFill/>
        </p:spPr>
        <p:txBody>
          <a:bodyPr wrap="square" rtlCol="0">
            <a:spAutoFit/>
          </a:bodyPr>
          <a:lstStyle/>
          <a:p>
            <a:r>
              <a:rPr lang="en-US" sz="2800" b="1" dirty="0"/>
              <a:t>Some take-aways</a:t>
            </a:r>
          </a:p>
        </p:txBody>
      </p:sp>
      <p:sp>
        <p:nvSpPr>
          <p:cNvPr id="6" name="TextBox 5">
            <a:extLst>
              <a:ext uri="{FF2B5EF4-FFF2-40B4-BE49-F238E27FC236}">
                <a16:creationId xmlns:a16="http://schemas.microsoft.com/office/drawing/2014/main" id="{2BB13987-47CF-4840-B428-7D6EE6389520}"/>
              </a:ext>
            </a:extLst>
          </p:cNvPr>
          <p:cNvSpPr txBox="1"/>
          <p:nvPr/>
        </p:nvSpPr>
        <p:spPr>
          <a:xfrm>
            <a:off x="0" y="3429000"/>
            <a:ext cx="9127067" cy="461665"/>
          </a:xfrm>
          <a:prstGeom prst="rect">
            <a:avLst/>
          </a:prstGeom>
          <a:noFill/>
        </p:spPr>
        <p:txBody>
          <a:bodyPr wrap="square" rtlCol="0">
            <a:spAutoFit/>
          </a:bodyPr>
          <a:lstStyle/>
          <a:p>
            <a:pPr marL="342900" indent="-342900">
              <a:buFont typeface="Wingdings" panose="05000000000000000000" pitchFamily="2" charset="2"/>
              <a:buChar char="q"/>
            </a:pPr>
            <a:r>
              <a:rPr lang="en-US" sz="2400" dirty="0"/>
              <a:t>Movement is in sync with driving pattern </a:t>
            </a:r>
          </a:p>
        </p:txBody>
      </p:sp>
      <p:sp>
        <p:nvSpPr>
          <p:cNvPr id="8" name="TextBox 7">
            <a:extLst>
              <a:ext uri="{FF2B5EF4-FFF2-40B4-BE49-F238E27FC236}">
                <a16:creationId xmlns:a16="http://schemas.microsoft.com/office/drawing/2014/main" id="{A005DDB0-89EA-4676-A9BA-4C6290336C6F}"/>
              </a:ext>
            </a:extLst>
          </p:cNvPr>
          <p:cNvSpPr txBox="1"/>
          <p:nvPr/>
        </p:nvSpPr>
        <p:spPr>
          <a:xfrm>
            <a:off x="-1" y="3972974"/>
            <a:ext cx="9127067" cy="461665"/>
          </a:xfrm>
          <a:prstGeom prst="rect">
            <a:avLst/>
          </a:prstGeom>
          <a:noFill/>
        </p:spPr>
        <p:txBody>
          <a:bodyPr wrap="square" rtlCol="0">
            <a:spAutoFit/>
          </a:bodyPr>
          <a:lstStyle/>
          <a:p>
            <a:pPr marL="342900" indent="-342900">
              <a:buFont typeface="Wingdings" panose="05000000000000000000" pitchFamily="2" charset="2"/>
              <a:buChar char="q"/>
            </a:pPr>
            <a:r>
              <a:rPr lang="en-US" sz="2400" dirty="0"/>
              <a:t>Essentials kept far in the store and along the periphery</a:t>
            </a:r>
          </a:p>
        </p:txBody>
      </p:sp>
      <p:sp>
        <p:nvSpPr>
          <p:cNvPr id="9" name="TextBox 8">
            <a:extLst>
              <a:ext uri="{FF2B5EF4-FFF2-40B4-BE49-F238E27FC236}">
                <a16:creationId xmlns:a16="http://schemas.microsoft.com/office/drawing/2014/main" id="{38E3B289-DDBE-4421-95BB-37971C31169E}"/>
              </a:ext>
            </a:extLst>
          </p:cNvPr>
          <p:cNvSpPr txBox="1"/>
          <p:nvPr/>
        </p:nvSpPr>
        <p:spPr>
          <a:xfrm>
            <a:off x="-2" y="4582324"/>
            <a:ext cx="9127067" cy="461665"/>
          </a:xfrm>
          <a:prstGeom prst="rect">
            <a:avLst/>
          </a:prstGeom>
          <a:noFill/>
        </p:spPr>
        <p:txBody>
          <a:bodyPr wrap="square" rtlCol="0">
            <a:spAutoFit/>
          </a:bodyPr>
          <a:lstStyle/>
          <a:p>
            <a:pPr marL="342900" indent="-342900">
              <a:buFont typeface="Wingdings" panose="05000000000000000000" pitchFamily="2" charset="2"/>
              <a:buChar char="q"/>
            </a:pPr>
            <a:r>
              <a:rPr lang="en-US" sz="2400" dirty="0"/>
              <a:t>Eye level is buy-level</a:t>
            </a:r>
          </a:p>
        </p:txBody>
      </p:sp>
      <p:sp>
        <p:nvSpPr>
          <p:cNvPr id="10" name="TextBox 9">
            <a:extLst>
              <a:ext uri="{FF2B5EF4-FFF2-40B4-BE49-F238E27FC236}">
                <a16:creationId xmlns:a16="http://schemas.microsoft.com/office/drawing/2014/main" id="{BA8123CF-4C6D-4750-A89F-77A539F9EE52}"/>
              </a:ext>
            </a:extLst>
          </p:cNvPr>
          <p:cNvSpPr txBox="1"/>
          <p:nvPr/>
        </p:nvSpPr>
        <p:spPr>
          <a:xfrm>
            <a:off x="-3" y="5250190"/>
            <a:ext cx="9127067" cy="461665"/>
          </a:xfrm>
          <a:prstGeom prst="rect">
            <a:avLst/>
          </a:prstGeom>
          <a:noFill/>
        </p:spPr>
        <p:txBody>
          <a:bodyPr wrap="square" rtlCol="0">
            <a:spAutoFit/>
          </a:bodyPr>
          <a:lstStyle/>
          <a:p>
            <a:pPr marL="342900" indent="-342900">
              <a:buFont typeface="Wingdings" panose="05000000000000000000" pitchFamily="2" charset="2"/>
              <a:buChar char="q"/>
            </a:pPr>
            <a:r>
              <a:rPr lang="en-US" sz="2400" dirty="0"/>
              <a:t>End cap display </a:t>
            </a:r>
          </a:p>
        </p:txBody>
      </p:sp>
      <p:sp>
        <p:nvSpPr>
          <p:cNvPr id="11" name="TextBox 10">
            <a:extLst>
              <a:ext uri="{FF2B5EF4-FFF2-40B4-BE49-F238E27FC236}">
                <a16:creationId xmlns:a16="http://schemas.microsoft.com/office/drawing/2014/main" id="{50BAE7A4-B4BC-42E5-84EB-CEEF4ACD2484}"/>
              </a:ext>
            </a:extLst>
          </p:cNvPr>
          <p:cNvSpPr txBox="1"/>
          <p:nvPr/>
        </p:nvSpPr>
        <p:spPr>
          <a:xfrm>
            <a:off x="-4" y="5808471"/>
            <a:ext cx="9127067" cy="461665"/>
          </a:xfrm>
          <a:prstGeom prst="rect">
            <a:avLst/>
          </a:prstGeom>
          <a:noFill/>
        </p:spPr>
        <p:txBody>
          <a:bodyPr wrap="square" rtlCol="0">
            <a:spAutoFit/>
          </a:bodyPr>
          <a:lstStyle/>
          <a:p>
            <a:pPr marL="342900" indent="-342900">
              <a:buFont typeface="Wingdings" panose="05000000000000000000" pitchFamily="2" charset="2"/>
              <a:buChar char="q"/>
            </a:pPr>
            <a:r>
              <a:rPr lang="en-US" sz="2400" dirty="0"/>
              <a:t>Serviceascape related </a:t>
            </a:r>
          </a:p>
        </p:txBody>
      </p:sp>
    </p:spTree>
    <p:extLst>
      <p:ext uri="{BB962C8B-B14F-4D97-AF65-F5344CB8AC3E}">
        <p14:creationId xmlns:p14="http://schemas.microsoft.com/office/powerpoint/2010/main" val="19224138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6D4BB28-4F1F-44E0-A690-8263288F965D}"/>
              </a:ext>
            </a:extLst>
          </p:cNvPr>
          <p:cNvSpPr/>
          <p:nvPr/>
        </p:nvSpPr>
        <p:spPr>
          <a:xfrm>
            <a:off x="0" y="-37686"/>
            <a:ext cx="9144000" cy="775219"/>
          </a:xfrm>
          <a:prstGeom prst="rect">
            <a:avLst/>
          </a:prstGeom>
          <a:solidFill>
            <a:srgbClr val="2E20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 name="Rectangle 2">
            <a:extLst>
              <a:ext uri="{FF2B5EF4-FFF2-40B4-BE49-F238E27FC236}">
                <a16:creationId xmlns:a16="http://schemas.microsoft.com/office/drawing/2014/main" id="{37562758-4B3F-404A-8280-90EF37E744B8}"/>
              </a:ext>
            </a:extLst>
          </p:cNvPr>
          <p:cNvSpPr/>
          <p:nvPr/>
        </p:nvSpPr>
        <p:spPr>
          <a:xfrm>
            <a:off x="0" y="52154"/>
            <a:ext cx="4045659" cy="584775"/>
          </a:xfrm>
          <a:prstGeom prst="rect">
            <a:avLst/>
          </a:prstGeom>
        </p:spPr>
        <p:txBody>
          <a:bodyPr wrap="none">
            <a:spAutoFit/>
          </a:bodyPr>
          <a:lstStyle/>
          <a:p>
            <a:r>
              <a:rPr lang="en-US" sz="3200" b="1" dirty="0">
                <a:solidFill>
                  <a:schemeClr val="bg1"/>
                </a:solidFill>
              </a:rPr>
              <a:t>Service Design Factors </a:t>
            </a:r>
          </a:p>
        </p:txBody>
      </p:sp>
      <p:sp>
        <p:nvSpPr>
          <p:cNvPr id="4" name="TextBox 3">
            <a:extLst>
              <a:ext uri="{FF2B5EF4-FFF2-40B4-BE49-F238E27FC236}">
                <a16:creationId xmlns:a16="http://schemas.microsoft.com/office/drawing/2014/main" id="{BD0CCB07-0CBF-4FE4-A991-47900B949A9D}"/>
              </a:ext>
            </a:extLst>
          </p:cNvPr>
          <p:cNvSpPr txBox="1"/>
          <p:nvPr/>
        </p:nvSpPr>
        <p:spPr>
          <a:xfrm>
            <a:off x="-33867" y="726769"/>
            <a:ext cx="9143999" cy="1384995"/>
          </a:xfrm>
          <a:prstGeom prst="rect">
            <a:avLst/>
          </a:prstGeom>
          <a:noFill/>
        </p:spPr>
        <p:txBody>
          <a:bodyPr wrap="square" rtlCol="0">
            <a:spAutoFit/>
          </a:bodyPr>
          <a:lstStyle/>
          <a:p>
            <a:pPr marL="385763" indent="-385763">
              <a:buAutoNum type="alphaLcParenR"/>
            </a:pPr>
            <a:r>
              <a:rPr lang="en-US" sz="2800" b="1" dirty="0"/>
              <a:t>Objectives of service</a:t>
            </a:r>
          </a:p>
          <a:p>
            <a:pPr marL="342900" indent="-342900">
              <a:buFont typeface="Wingdings" panose="05000000000000000000" pitchFamily="2" charset="2"/>
              <a:buChar char="ü"/>
            </a:pPr>
            <a:r>
              <a:rPr lang="en-US" sz="2800" dirty="0"/>
              <a:t>Nature of core service drives the parameters of service design. </a:t>
            </a:r>
          </a:p>
        </p:txBody>
      </p:sp>
      <p:sp>
        <p:nvSpPr>
          <p:cNvPr id="5" name="TextBox 4">
            <a:extLst>
              <a:ext uri="{FF2B5EF4-FFF2-40B4-BE49-F238E27FC236}">
                <a16:creationId xmlns:a16="http://schemas.microsoft.com/office/drawing/2014/main" id="{2CF17073-172F-4DD6-B5CF-797A4D405718}"/>
              </a:ext>
            </a:extLst>
          </p:cNvPr>
          <p:cNvSpPr txBox="1"/>
          <p:nvPr/>
        </p:nvSpPr>
        <p:spPr>
          <a:xfrm>
            <a:off x="8467" y="2201604"/>
            <a:ext cx="9143999" cy="1569660"/>
          </a:xfrm>
          <a:prstGeom prst="rect">
            <a:avLst/>
          </a:prstGeom>
          <a:noFill/>
        </p:spPr>
        <p:txBody>
          <a:bodyPr wrap="square" rtlCol="0">
            <a:spAutoFit/>
          </a:bodyPr>
          <a:lstStyle/>
          <a:p>
            <a:r>
              <a:rPr lang="en-US" sz="2400" dirty="0"/>
              <a:t>i.  Emergency ward of any hospital must be free from traffic and easy to approach.</a:t>
            </a:r>
          </a:p>
          <a:p>
            <a:r>
              <a:rPr lang="en-US" sz="2400" dirty="0"/>
              <a:t>ii. A petrol pump station can be painted in bright color such that customers can see them from a distance.</a:t>
            </a:r>
          </a:p>
        </p:txBody>
      </p:sp>
      <p:sp>
        <p:nvSpPr>
          <p:cNvPr id="6" name="TextBox 5">
            <a:extLst>
              <a:ext uri="{FF2B5EF4-FFF2-40B4-BE49-F238E27FC236}">
                <a16:creationId xmlns:a16="http://schemas.microsoft.com/office/drawing/2014/main" id="{E2D4588D-B748-4C6E-87AC-6AD872E0820E}"/>
              </a:ext>
            </a:extLst>
          </p:cNvPr>
          <p:cNvSpPr txBox="1"/>
          <p:nvPr/>
        </p:nvSpPr>
        <p:spPr>
          <a:xfrm>
            <a:off x="1" y="4179511"/>
            <a:ext cx="9143999" cy="2677656"/>
          </a:xfrm>
          <a:prstGeom prst="rect">
            <a:avLst/>
          </a:prstGeom>
          <a:noFill/>
        </p:spPr>
        <p:txBody>
          <a:bodyPr wrap="square" rtlCol="0">
            <a:spAutoFit/>
          </a:bodyPr>
          <a:lstStyle/>
          <a:p>
            <a:r>
              <a:rPr lang="en-US" sz="2800" b="1" dirty="0"/>
              <a:t>b)  Space requirement based on location of service site </a:t>
            </a:r>
          </a:p>
          <a:p>
            <a:endParaRPr lang="en-US" sz="2800" b="1" dirty="0"/>
          </a:p>
          <a:p>
            <a:pPr marL="342900" indent="-342900">
              <a:buFont typeface="Wingdings" panose="05000000000000000000" pitchFamily="2" charset="2"/>
              <a:buChar char="ü"/>
            </a:pPr>
            <a:r>
              <a:rPr lang="en-US" sz="2800" dirty="0"/>
              <a:t>Cost considerations (Rural vs. urban)</a:t>
            </a:r>
          </a:p>
          <a:p>
            <a:endParaRPr lang="en-US" sz="2800" dirty="0"/>
          </a:p>
          <a:p>
            <a:pPr marL="342900" indent="-342900">
              <a:buFont typeface="Wingdings" panose="05000000000000000000" pitchFamily="2" charset="2"/>
              <a:buChar char="ü"/>
            </a:pPr>
            <a:r>
              <a:rPr lang="en-US" sz="2800" dirty="0"/>
              <a:t>Service organizations in Urban area undertakes vertical expansion.  </a:t>
            </a:r>
          </a:p>
        </p:txBody>
      </p:sp>
    </p:spTree>
    <p:extLst>
      <p:ext uri="{BB962C8B-B14F-4D97-AF65-F5344CB8AC3E}">
        <p14:creationId xmlns:p14="http://schemas.microsoft.com/office/powerpoint/2010/main" val="2791372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30C612-DB72-4624-8DAE-41E099E2724D}"/>
              </a:ext>
            </a:extLst>
          </p:cNvPr>
          <p:cNvSpPr txBox="1"/>
          <p:nvPr/>
        </p:nvSpPr>
        <p:spPr>
          <a:xfrm>
            <a:off x="0" y="-33867"/>
            <a:ext cx="9143999" cy="3539430"/>
          </a:xfrm>
          <a:prstGeom prst="rect">
            <a:avLst/>
          </a:prstGeom>
          <a:noFill/>
        </p:spPr>
        <p:txBody>
          <a:bodyPr wrap="square" rtlCol="0">
            <a:spAutoFit/>
          </a:bodyPr>
          <a:lstStyle/>
          <a:p>
            <a:r>
              <a:rPr lang="en-US" sz="3200" b="1" dirty="0"/>
              <a:t>c) Security </a:t>
            </a:r>
          </a:p>
          <a:p>
            <a:endParaRPr lang="en-US" sz="3200" b="1" dirty="0"/>
          </a:p>
          <a:p>
            <a:pPr marL="342900" indent="-342900">
              <a:buFont typeface="Wingdings" panose="05000000000000000000" pitchFamily="2" charset="2"/>
              <a:buChar char="ü"/>
            </a:pPr>
            <a:r>
              <a:rPr lang="en-US" sz="3200" dirty="0"/>
              <a:t>Protecting assets.</a:t>
            </a:r>
          </a:p>
          <a:p>
            <a:pPr marL="342900" indent="-342900">
              <a:buFont typeface="Wingdings" panose="05000000000000000000" pitchFamily="2" charset="2"/>
              <a:buChar char="ü"/>
            </a:pPr>
            <a:r>
              <a:rPr lang="en-US" sz="3200" dirty="0"/>
              <a:t>Proper security arrangement should be incorporated while designing facilities such that losses to product and human lives can be minimized.  </a:t>
            </a:r>
          </a:p>
        </p:txBody>
      </p:sp>
      <p:sp>
        <p:nvSpPr>
          <p:cNvPr id="5" name="TextBox 4">
            <a:extLst>
              <a:ext uri="{FF2B5EF4-FFF2-40B4-BE49-F238E27FC236}">
                <a16:creationId xmlns:a16="http://schemas.microsoft.com/office/drawing/2014/main" id="{B72B9545-DC9D-4731-BEF4-359981831002}"/>
              </a:ext>
            </a:extLst>
          </p:cNvPr>
          <p:cNvSpPr txBox="1"/>
          <p:nvPr/>
        </p:nvSpPr>
        <p:spPr>
          <a:xfrm>
            <a:off x="1" y="4114800"/>
            <a:ext cx="9143999" cy="2246769"/>
          </a:xfrm>
          <a:prstGeom prst="rect">
            <a:avLst/>
          </a:prstGeom>
          <a:noFill/>
        </p:spPr>
        <p:txBody>
          <a:bodyPr wrap="square" rtlCol="0">
            <a:spAutoFit/>
          </a:bodyPr>
          <a:lstStyle/>
          <a:p>
            <a:pPr algn="just"/>
            <a:r>
              <a:rPr lang="en-US" sz="2800" dirty="0"/>
              <a:t>i.  Installation of surveillance cameras and related control systems. </a:t>
            </a:r>
          </a:p>
          <a:p>
            <a:pPr algn="just"/>
            <a:endParaRPr lang="en-US" sz="2800" dirty="0"/>
          </a:p>
          <a:p>
            <a:pPr algn="just"/>
            <a:r>
              <a:rPr lang="en-US" sz="2800" dirty="0"/>
              <a:t>ii. Biometric devises to detect the identity of passengers used in immigration section at airports. </a:t>
            </a:r>
          </a:p>
        </p:txBody>
      </p:sp>
    </p:spTree>
    <p:extLst>
      <p:ext uri="{BB962C8B-B14F-4D97-AF65-F5344CB8AC3E}">
        <p14:creationId xmlns:p14="http://schemas.microsoft.com/office/powerpoint/2010/main" val="3427194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A6E640A-671F-4142-845C-39A11E5A7256}"/>
              </a:ext>
            </a:extLst>
          </p:cNvPr>
          <p:cNvSpPr txBox="1"/>
          <p:nvPr/>
        </p:nvSpPr>
        <p:spPr>
          <a:xfrm>
            <a:off x="-33868" y="0"/>
            <a:ext cx="9177868" cy="4031873"/>
          </a:xfrm>
          <a:prstGeom prst="rect">
            <a:avLst/>
          </a:prstGeom>
          <a:noFill/>
        </p:spPr>
        <p:txBody>
          <a:bodyPr wrap="square" rtlCol="0">
            <a:spAutoFit/>
          </a:bodyPr>
          <a:lstStyle/>
          <a:p>
            <a:pPr algn="just"/>
            <a:r>
              <a:rPr lang="en-US" sz="3200" b="1" dirty="0"/>
              <a:t>d) Flexibility </a:t>
            </a:r>
          </a:p>
          <a:p>
            <a:pPr algn="just"/>
            <a:endParaRPr lang="en-US" sz="3200" b="1" dirty="0"/>
          </a:p>
          <a:p>
            <a:pPr marL="342900" indent="-342900" algn="just">
              <a:buFont typeface="Wingdings" panose="05000000000000000000" pitchFamily="2" charset="2"/>
              <a:buChar char="ü"/>
            </a:pPr>
            <a:r>
              <a:rPr lang="en-US" sz="3200" dirty="0"/>
              <a:t>Service facility design must be adaptable to changing customer requirements. </a:t>
            </a:r>
          </a:p>
          <a:p>
            <a:pPr algn="just"/>
            <a:endParaRPr lang="en-US" sz="3200" dirty="0"/>
          </a:p>
          <a:p>
            <a:pPr marL="342900" indent="-342900" algn="just">
              <a:buFont typeface="Wingdings" panose="05000000000000000000" pitchFamily="2" charset="2"/>
              <a:buChar char="ü"/>
            </a:pPr>
            <a:r>
              <a:rPr lang="en-US" sz="3200" dirty="0"/>
              <a:t>Ability to introduce new equipment or automated systems etc. must be capture during designing service facilities. </a:t>
            </a:r>
          </a:p>
        </p:txBody>
      </p:sp>
      <p:sp>
        <p:nvSpPr>
          <p:cNvPr id="4" name="TextBox 3">
            <a:extLst>
              <a:ext uri="{FF2B5EF4-FFF2-40B4-BE49-F238E27FC236}">
                <a16:creationId xmlns:a16="http://schemas.microsoft.com/office/drawing/2014/main" id="{D7BE2288-898C-4E09-BF6A-A02487915D2B}"/>
              </a:ext>
            </a:extLst>
          </p:cNvPr>
          <p:cNvSpPr txBox="1"/>
          <p:nvPr/>
        </p:nvSpPr>
        <p:spPr>
          <a:xfrm>
            <a:off x="16934" y="4267200"/>
            <a:ext cx="9110131" cy="523220"/>
          </a:xfrm>
          <a:prstGeom prst="rect">
            <a:avLst/>
          </a:prstGeom>
          <a:noFill/>
        </p:spPr>
        <p:txBody>
          <a:bodyPr wrap="square" rtlCol="0">
            <a:spAutoFit/>
          </a:bodyPr>
          <a:lstStyle/>
          <a:p>
            <a:pPr algn="just"/>
            <a:r>
              <a:rPr lang="en-US" sz="2800" dirty="0"/>
              <a:t>i. Provision for further expansion</a:t>
            </a:r>
          </a:p>
        </p:txBody>
      </p:sp>
    </p:spTree>
    <p:extLst>
      <p:ext uri="{BB962C8B-B14F-4D97-AF65-F5344CB8AC3E}">
        <p14:creationId xmlns:p14="http://schemas.microsoft.com/office/powerpoint/2010/main" val="316866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6658</TotalTime>
  <Words>1709</Words>
  <Application>Microsoft Office PowerPoint</Application>
  <PresentationFormat>On-screen Show (4:3)</PresentationFormat>
  <Paragraphs>322</Paragraphs>
  <Slides>35</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Calibri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D37589</dc:creator>
  <cp:lastModifiedBy>User</cp:lastModifiedBy>
  <cp:revision>1035</cp:revision>
  <cp:lastPrinted>2015-04-08T12:26:57Z</cp:lastPrinted>
  <dcterms:created xsi:type="dcterms:W3CDTF">2015-01-24T04:54:42Z</dcterms:created>
  <dcterms:modified xsi:type="dcterms:W3CDTF">2019-12-13T09:02:07Z</dcterms:modified>
</cp:coreProperties>
</file>