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79" r:id="rId3"/>
    <p:sldId id="289" r:id="rId4"/>
    <p:sldId id="258" r:id="rId5"/>
    <p:sldId id="319" r:id="rId6"/>
    <p:sldId id="260" r:id="rId7"/>
    <p:sldId id="310" r:id="rId8"/>
    <p:sldId id="413" r:id="rId9"/>
    <p:sldId id="414" r:id="rId10"/>
    <p:sldId id="415" r:id="rId11"/>
    <p:sldId id="428" r:id="rId12"/>
    <p:sldId id="270" r:id="rId13"/>
    <p:sldId id="271" r:id="rId14"/>
    <p:sldId id="272" r:id="rId15"/>
    <p:sldId id="273" r:id="rId16"/>
    <p:sldId id="434" r:id="rId17"/>
    <p:sldId id="435" r:id="rId18"/>
    <p:sldId id="437" r:id="rId19"/>
    <p:sldId id="262" r:id="rId20"/>
    <p:sldId id="274" r:id="rId21"/>
    <p:sldId id="275" r:id="rId22"/>
    <p:sldId id="284" r:id="rId23"/>
    <p:sldId id="282" r:id="rId24"/>
    <p:sldId id="283" r:id="rId25"/>
    <p:sldId id="287" r:id="rId26"/>
    <p:sldId id="288" r:id="rId27"/>
    <p:sldId id="429" r:id="rId28"/>
    <p:sldId id="438" r:id="rId29"/>
    <p:sldId id="43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EC6F3A-2445-4A8C-AC1E-80C9C1301CE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47B93246-9466-4D4F-87DF-8852F63C6939}">
      <dgm:prSet/>
      <dgm:spPr/>
      <dgm:t>
        <a:bodyPr/>
        <a:lstStyle/>
        <a:p>
          <a:r>
            <a:rPr lang="en-US"/>
            <a:t>Jacobs, F. R., Shankar, R., &amp; Chase, R. B. (2024). Operations and supply chain management (17th ed., Chapter 1). McGraw Hill.</a:t>
          </a:r>
        </a:p>
      </dgm:t>
    </dgm:pt>
    <dgm:pt modelId="{426C6CC9-90CC-42AD-A272-B84260809AFA}" type="parTrans" cxnId="{1018FABF-6A74-4115-979D-0B2D7009BD74}">
      <dgm:prSet/>
      <dgm:spPr/>
      <dgm:t>
        <a:bodyPr/>
        <a:lstStyle/>
        <a:p>
          <a:endParaRPr lang="en-US"/>
        </a:p>
      </dgm:t>
    </dgm:pt>
    <dgm:pt modelId="{D1245CDD-1FA9-48BA-A9D7-BE215BB94E3C}" type="sibTrans" cxnId="{1018FABF-6A74-4115-979D-0B2D7009BD74}">
      <dgm:prSet/>
      <dgm:spPr/>
      <dgm:t>
        <a:bodyPr/>
        <a:lstStyle/>
        <a:p>
          <a:endParaRPr lang="en-US"/>
        </a:p>
      </dgm:t>
    </dgm:pt>
    <dgm:pt modelId="{BF572EF8-B1DC-4AF6-A04F-B110AAC179D9}">
      <dgm:prSet/>
      <dgm:spPr/>
      <dgm:t>
        <a:bodyPr/>
        <a:lstStyle/>
        <a:p>
          <a:r>
            <a:rPr lang="en-US"/>
            <a:t>Chopra, S., &amp; Kalra, D. (2019). Supply chain management (7th ed., Chapters 1-2). Pearson.</a:t>
          </a:r>
        </a:p>
      </dgm:t>
    </dgm:pt>
    <dgm:pt modelId="{911253CB-4A31-4AF9-BF13-230C3C155B64}" type="parTrans" cxnId="{3D6AA5DB-3085-453F-AA72-D950E56D3E5D}">
      <dgm:prSet/>
      <dgm:spPr/>
      <dgm:t>
        <a:bodyPr/>
        <a:lstStyle/>
        <a:p>
          <a:endParaRPr lang="en-US"/>
        </a:p>
      </dgm:t>
    </dgm:pt>
    <dgm:pt modelId="{2670A38D-7FE5-40F8-8A73-471ECE9CCE2F}" type="sibTrans" cxnId="{3D6AA5DB-3085-453F-AA72-D950E56D3E5D}">
      <dgm:prSet/>
      <dgm:spPr/>
      <dgm:t>
        <a:bodyPr/>
        <a:lstStyle/>
        <a:p>
          <a:endParaRPr lang="en-US"/>
        </a:p>
      </dgm:t>
    </dgm:pt>
    <dgm:pt modelId="{219FF70B-795E-42D1-A1C7-775540BFBCEC}">
      <dgm:prSet/>
      <dgm:spPr/>
      <dgm:t>
        <a:bodyPr/>
        <a:lstStyle/>
        <a:p>
          <a:r>
            <a:rPr lang="en-US"/>
            <a:t>Simchi-Levi, D., Kaminsky, P., Simchi-Levi, E., &amp; Shankar, R. (2022). Designing and managing the supply chain: Concepts, strategies, and case studies (4th ed., Chapter 1). McGraw Hill.</a:t>
          </a:r>
        </a:p>
      </dgm:t>
    </dgm:pt>
    <dgm:pt modelId="{80167083-0783-4ACB-AA54-BB3710F12156}" type="parTrans" cxnId="{12A38A47-19EC-4C62-B064-62D9C602735A}">
      <dgm:prSet/>
      <dgm:spPr/>
      <dgm:t>
        <a:bodyPr/>
        <a:lstStyle/>
        <a:p>
          <a:endParaRPr lang="en-US"/>
        </a:p>
      </dgm:t>
    </dgm:pt>
    <dgm:pt modelId="{B6CC9DA4-724D-4AA8-9F7A-CF5D2BFA8BDE}" type="sibTrans" cxnId="{12A38A47-19EC-4C62-B064-62D9C602735A}">
      <dgm:prSet/>
      <dgm:spPr/>
      <dgm:t>
        <a:bodyPr/>
        <a:lstStyle/>
        <a:p>
          <a:endParaRPr lang="en-US"/>
        </a:p>
      </dgm:t>
    </dgm:pt>
    <dgm:pt modelId="{E708853A-E6F3-455C-8547-20900835410F}" type="pres">
      <dgm:prSet presAssocID="{8FEC6F3A-2445-4A8C-AC1E-80C9C1301CE3}" presName="vert0" presStyleCnt="0">
        <dgm:presLayoutVars>
          <dgm:dir/>
          <dgm:animOne val="branch"/>
          <dgm:animLvl val="lvl"/>
        </dgm:presLayoutVars>
      </dgm:prSet>
      <dgm:spPr/>
    </dgm:pt>
    <dgm:pt modelId="{CAA0D91A-836D-4D65-81FB-A2CAA03AA8F3}" type="pres">
      <dgm:prSet presAssocID="{47B93246-9466-4D4F-87DF-8852F63C6939}" presName="thickLine" presStyleLbl="alignNode1" presStyleIdx="0" presStyleCnt="3"/>
      <dgm:spPr/>
    </dgm:pt>
    <dgm:pt modelId="{7864E254-AC1E-4DAD-A5FA-A94E324F842B}" type="pres">
      <dgm:prSet presAssocID="{47B93246-9466-4D4F-87DF-8852F63C6939}" presName="horz1" presStyleCnt="0"/>
      <dgm:spPr/>
    </dgm:pt>
    <dgm:pt modelId="{F01C2A08-6EFD-4EAD-9939-3A33AC06481D}" type="pres">
      <dgm:prSet presAssocID="{47B93246-9466-4D4F-87DF-8852F63C6939}" presName="tx1" presStyleLbl="revTx" presStyleIdx="0" presStyleCnt="3"/>
      <dgm:spPr/>
    </dgm:pt>
    <dgm:pt modelId="{D575E39A-7F3B-487C-AB20-1D8139D2B3CF}" type="pres">
      <dgm:prSet presAssocID="{47B93246-9466-4D4F-87DF-8852F63C6939}" presName="vert1" presStyleCnt="0"/>
      <dgm:spPr/>
    </dgm:pt>
    <dgm:pt modelId="{A94C8C32-9696-424D-9EB2-F9EBD056E907}" type="pres">
      <dgm:prSet presAssocID="{BF572EF8-B1DC-4AF6-A04F-B110AAC179D9}" presName="thickLine" presStyleLbl="alignNode1" presStyleIdx="1" presStyleCnt="3"/>
      <dgm:spPr/>
    </dgm:pt>
    <dgm:pt modelId="{DD94AD3D-7DF2-4C27-B70B-D94001B99A97}" type="pres">
      <dgm:prSet presAssocID="{BF572EF8-B1DC-4AF6-A04F-B110AAC179D9}" presName="horz1" presStyleCnt="0"/>
      <dgm:spPr/>
    </dgm:pt>
    <dgm:pt modelId="{943F7A50-4BA8-4A6C-A188-A61349337441}" type="pres">
      <dgm:prSet presAssocID="{BF572EF8-B1DC-4AF6-A04F-B110AAC179D9}" presName="tx1" presStyleLbl="revTx" presStyleIdx="1" presStyleCnt="3"/>
      <dgm:spPr/>
    </dgm:pt>
    <dgm:pt modelId="{8EEA3CBE-A275-4EF5-9044-F78493301A8B}" type="pres">
      <dgm:prSet presAssocID="{BF572EF8-B1DC-4AF6-A04F-B110AAC179D9}" presName="vert1" presStyleCnt="0"/>
      <dgm:spPr/>
    </dgm:pt>
    <dgm:pt modelId="{1E1E53B2-4F15-4DD3-887C-67244CC05ABA}" type="pres">
      <dgm:prSet presAssocID="{219FF70B-795E-42D1-A1C7-775540BFBCEC}" presName="thickLine" presStyleLbl="alignNode1" presStyleIdx="2" presStyleCnt="3"/>
      <dgm:spPr/>
    </dgm:pt>
    <dgm:pt modelId="{F4A0AEE0-411A-4766-9F5C-91FE7724CA47}" type="pres">
      <dgm:prSet presAssocID="{219FF70B-795E-42D1-A1C7-775540BFBCEC}" presName="horz1" presStyleCnt="0"/>
      <dgm:spPr/>
    </dgm:pt>
    <dgm:pt modelId="{2484514A-B593-48D9-95EA-D72EAF56FF68}" type="pres">
      <dgm:prSet presAssocID="{219FF70B-795E-42D1-A1C7-775540BFBCEC}" presName="tx1" presStyleLbl="revTx" presStyleIdx="2" presStyleCnt="3"/>
      <dgm:spPr/>
    </dgm:pt>
    <dgm:pt modelId="{A692A9EE-B3DE-4D12-9CCA-8C9140DDAFAA}" type="pres">
      <dgm:prSet presAssocID="{219FF70B-795E-42D1-A1C7-775540BFBCEC}" presName="vert1" presStyleCnt="0"/>
      <dgm:spPr/>
    </dgm:pt>
  </dgm:ptLst>
  <dgm:cxnLst>
    <dgm:cxn modelId="{7DE89204-4F65-4F16-9A68-1D265784D973}" type="presOf" srcId="{47B93246-9466-4D4F-87DF-8852F63C6939}" destId="{F01C2A08-6EFD-4EAD-9939-3A33AC06481D}" srcOrd="0" destOrd="0" presId="urn:microsoft.com/office/officeart/2008/layout/LinedList"/>
    <dgm:cxn modelId="{3870B91A-3E91-4CD2-A7B1-E15580C7302A}" type="presOf" srcId="{8FEC6F3A-2445-4A8C-AC1E-80C9C1301CE3}" destId="{E708853A-E6F3-455C-8547-20900835410F}" srcOrd="0" destOrd="0" presId="urn:microsoft.com/office/officeart/2008/layout/LinedList"/>
    <dgm:cxn modelId="{12A38A47-19EC-4C62-B064-62D9C602735A}" srcId="{8FEC6F3A-2445-4A8C-AC1E-80C9C1301CE3}" destId="{219FF70B-795E-42D1-A1C7-775540BFBCEC}" srcOrd="2" destOrd="0" parTransId="{80167083-0783-4ACB-AA54-BB3710F12156}" sibTransId="{B6CC9DA4-724D-4AA8-9F7A-CF5D2BFA8BDE}"/>
    <dgm:cxn modelId="{9FFB9A6C-86BA-4261-AE7F-63061733E597}" type="presOf" srcId="{BF572EF8-B1DC-4AF6-A04F-B110AAC179D9}" destId="{943F7A50-4BA8-4A6C-A188-A61349337441}" srcOrd="0" destOrd="0" presId="urn:microsoft.com/office/officeart/2008/layout/LinedList"/>
    <dgm:cxn modelId="{042F9453-72C8-421D-AFE1-681DA344DE12}" type="presOf" srcId="{219FF70B-795E-42D1-A1C7-775540BFBCEC}" destId="{2484514A-B593-48D9-95EA-D72EAF56FF68}" srcOrd="0" destOrd="0" presId="urn:microsoft.com/office/officeart/2008/layout/LinedList"/>
    <dgm:cxn modelId="{1018FABF-6A74-4115-979D-0B2D7009BD74}" srcId="{8FEC6F3A-2445-4A8C-AC1E-80C9C1301CE3}" destId="{47B93246-9466-4D4F-87DF-8852F63C6939}" srcOrd="0" destOrd="0" parTransId="{426C6CC9-90CC-42AD-A272-B84260809AFA}" sibTransId="{D1245CDD-1FA9-48BA-A9D7-BE215BB94E3C}"/>
    <dgm:cxn modelId="{3D6AA5DB-3085-453F-AA72-D950E56D3E5D}" srcId="{8FEC6F3A-2445-4A8C-AC1E-80C9C1301CE3}" destId="{BF572EF8-B1DC-4AF6-A04F-B110AAC179D9}" srcOrd="1" destOrd="0" parTransId="{911253CB-4A31-4AF9-BF13-230C3C155B64}" sibTransId="{2670A38D-7FE5-40F8-8A73-471ECE9CCE2F}"/>
    <dgm:cxn modelId="{E0B92ED6-8CFE-4D56-AC65-2F9286FB1D95}" type="presParOf" srcId="{E708853A-E6F3-455C-8547-20900835410F}" destId="{CAA0D91A-836D-4D65-81FB-A2CAA03AA8F3}" srcOrd="0" destOrd="0" presId="urn:microsoft.com/office/officeart/2008/layout/LinedList"/>
    <dgm:cxn modelId="{F5C5504C-AB53-4E4B-90C9-853AD0535A5E}" type="presParOf" srcId="{E708853A-E6F3-455C-8547-20900835410F}" destId="{7864E254-AC1E-4DAD-A5FA-A94E324F842B}" srcOrd="1" destOrd="0" presId="urn:microsoft.com/office/officeart/2008/layout/LinedList"/>
    <dgm:cxn modelId="{45D3102A-55C2-4ABD-BE91-A7CB646ECF9E}" type="presParOf" srcId="{7864E254-AC1E-4DAD-A5FA-A94E324F842B}" destId="{F01C2A08-6EFD-4EAD-9939-3A33AC06481D}" srcOrd="0" destOrd="0" presId="urn:microsoft.com/office/officeart/2008/layout/LinedList"/>
    <dgm:cxn modelId="{865378DB-47F4-47E8-8E12-4ECA20476E32}" type="presParOf" srcId="{7864E254-AC1E-4DAD-A5FA-A94E324F842B}" destId="{D575E39A-7F3B-487C-AB20-1D8139D2B3CF}" srcOrd="1" destOrd="0" presId="urn:microsoft.com/office/officeart/2008/layout/LinedList"/>
    <dgm:cxn modelId="{F52519FF-24D1-4FEF-A20F-52F808C34454}" type="presParOf" srcId="{E708853A-E6F3-455C-8547-20900835410F}" destId="{A94C8C32-9696-424D-9EB2-F9EBD056E907}" srcOrd="2" destOrd="0" presId="urn:microsoft.com/office/officeart/2008/layout/LinedList"/>
    <dgm:cxn modelId="{15EBBB80-8977-44C4-8AB7-6FA0813CBE0F}" type="presParOf" srcId="{E708853A-E6F3-455C-8547-20900835410F}" destId="{DD94AD3D-7DF2-4C27-B70B-D94001B99A97}" srcOrd="3" destOrd="0" presId="urn:microsoft.com/office/officeart/2008/layout/LinedList"/>
    <dgm:cxn modelId="{A0904EE3-1AB2-44A1-A943-1F68E82D87E0}" type="presParOf" srcId="{DD94AD3D-7DF2-4C27-B70B-D94001B99A97}" destId="{943F7A50-4BA8-4A6C-A188-A61349337441}" srcOrd="0" destOrd="0" presId="urn:microsoft.com/office/officeart/2008/layout/LinedList"/>
    <dgm:cxn modelId="{7EA7D80D-2EEE-4993-A175-21321BCA4A8C}" type="presParOf" srcId="{DD94AD3D-7DF2-4C27-B70B-D94001B99A97}" destId="{8EEA3CBE-A275-4EF5-9044-F78493301A8B}" srcOrd="1" destOrd="0" presId="urn:microsoft.com/office/officeart/2008/layout/LinedList"/>
    <dgm:cxn modelId="{EFEA4EB2-B0A6-43D3-B732-D22E30BFAD31}" type="presParOf" srcId="{E708853A-E6F3-455C-8547-20900835410F}" destId="{1E1E53B2-4F15-4DD3-887C-67244CC05ABA}" srcOrd="4" destOrd="0" presId="urn:microsoft.com/office/officeart/2008/layout/LinedList"/>
    <dgm:cxn modelId="{1AEB6A34-7FFF-4E6F-991F-C421BF34A46A}" type="presParOf" srcId="{E708853A-E6F3-455C-8547-20900835410F}" destId="{F4A0AEE0-411A-4766-9F5C-91FE7724CA47}" srcOrd="5" destOrd="0" presId="urn:microsoft.com/office/officeart/2008/layout/LinedList"/>
    <dgm:cxn modelId="{F40E80AA-8041-4349-9598-DA27E1CE4DAA}" type="presParOf" srcId="{F4A0AEE0-411A-4766-9F5C-91FE7724CA47}" destId="{2484514A-B593-48D9-95EA-D72EAF56FF68}" srcOrd="0" destOrd="0" presId="urn:microsoft.com/office/officeart/2008/layout/LinedList"/>
    <dgm:cxn modelId="{F37F9FB1-B550-472E-8744-EE9BBE29874C}" type="presParOf" srcId="{F4A0AEE0-411A-4766-9F5C-91FE7724CA47}" destId="{A692A9EE-B3DE-4D12-9CCA-8C9140DDAFA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A0D91A-836D-4D65-81FB-A2CAA03AA8F3}">
      <dsp:nvSpPr>
        <dsp:cNvPr id="0" name=""/>
        <dsp:cNvSpPr/>
      </dsp:nvSpPr>
      <dsp:spPr>
        <a:xfrm>
          <a:off x="0" y="2124"/>
          <a:ext cx="10515600"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1C2A08-6EFD-4EAD-9939-3A33AC06481D}">
      <dsp:nvSpPr>
        <dsp:cNvPr id="0" name=""/>
        <dsp:cNvSpPr/>
      </dsp:nvSpPr>
      <dsp:spPr>
        <a:xfrm>
          <a:off x="0" y="2124"/>
          <a:ext cx="10515600" cy="1449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kern="1200"/>
            <a:t>Jacobs, F. R., Shankar, R., &amp; Chase, R. B. (2024). Operations and supply chain management (17th ed., Chapter 1). McGraw Hill.</a:t>
          </a:r>
        </a:p>
      </dsp:txBody>
      <dsp:txXfrm>
        <a:off x="0" y="2124"/>
        <a:ext cx="10515600" cy="1449029"/>
      </dsp:txXfrm>
    </dsp:sp>
    <dsp:sp modelId="{A94C8C32-9696-424D-9EB2-F9EBD056E907}">
      <dsp:nvSpPr>
        <dsp:cNvPr id="0" name=""/>
        <dsp:cNvSpPr/>
      </dsp:nvSpPr>
      <dsp:spPr>
        <a:xfrm>
          <a:off x="0" y="1451154"/>
          <a:ext cx="10515600"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3F7A50-4BA8-4A6C-A188-A61349337441}">
      <dsp:nvSpPr>
        <dsp:cNvPr id="0" name=""/>
        <dsp:cNvSpPr/>
      </dsp:nvSpPr>
      <dsp:spPr>
        <a:xfrm>
          <a:off x="0" y="1451154"/>
          <a:ext cx="10515600" cy="1449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kern="1200"/>
            <a:t>Chopra, S., &amp; Kalra, D. (2019). Supply chain management (7th ed., Chapters 1-2). Pearson.</a:t>
          </a:r>
        </a:p>
      </dsp:txBody>
      <dsp:txXfrm>
        <a:off x="0" y="1451154"/>
        <a:ext cx="10515600" cy="1449029"/>
      </dsp:txXfrm>
    </dsp:sp>
    <dsp:sp modelId="{1E1E53B2-4F15-4DD3-887C-67244CC05ABA}">
      <dsp:nvSpPr>
        <dsp:cNvPr id="0" name=""/>
        <dsp:cNvSpPr/>
      </dsp:nvSpPr>
      <dsp:spPr>
        <a:xfrm>
          <a:off x="0" y="2900183"/>
          <a:ext cx="10515600"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84514A-B593-48D9-95EA-D72EAF56FF68}">
      <dsp:nvSpPr>
        <dsp:cNvPr id="0" name=""/>
        <dsp:cNvSpPr/>
      </dsp:nvSpPr>
      <dsp:spPr>
        <a:xfrm>
          <a:off x="0" y="2900183"/>
          <a:ext cx="10515600" cy="1449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kern="1200"/>
            <a:t>Simchi-Levi, D., Kaminsky, P., Simchi-Levi, E., &amp; Shankar, R. (2022). Designing and managing the supply chain: Concepts, strategies, and case studies (4th ed., Chapter 1). McGraw Hill.</a:t>
          </a:r>
        </a:p>
      </dsp:txBody>
      <dsp:txXfrm>
        <a:off x="0" y="2900183"/>
        <a:ext cx="10515600" cy="144902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315B69-DE0D-4FC9-A375-E01A64D53D76}" type="datetimeFigureOut">
              <a:rPr lang="en-IN" smtClean="0"/>
              <a:t>02-06-2024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60B3EA-1F4A-4215-846A-06D60D2B060D}" type="slidenum">
              <a:rPr lang="en-IN" smtClean="0"/>
              <a:t>‹#›</a:t>
            </a:fld>
            <a:endParaRPr lang="en-IN"/>
          </a:p>
        </p:txBody>
      </p:sp>
    </p:spTree>
    <p:extLst>
      <p:ext uri="{BB962C8B-B14F-4D97-AF65-F5344CB8AC3E}">
        <p14:creationId xmlns:p14="http://schemas.microsoft.com/office/powerpoint/2010/main" val="358538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B75D6E5-5722-4991-B94D-8598F80A2FE5}"/>
              </a:ext>
            </a:extLst>
          </p:cNvPr>
          <p:cNvSpPr>
            <a:spLocks noGrp="1" noChangeArrowheads="1"/>
          </p:cNvSpPr>
          <p:nvPr>
            <p:ph type="sldNum" sz="quarter" idx="5"/>
          </p:nvPr>
        </p:nvSpPr>
        <p:spPr>
          <a:ln/>
        </p:spPr>
        <p:txBody>
          <a:bodyPr/>
          <a:lstStyle/>
          <a:p>
            <a:fld id="{08097AB4-5E05-42DF-A8CB-C72A86C056F1}" type="slidenum">
              <a:rPr lang="en-US" altLang="en-US"/>
              <a:pPr/>
              <a:t>4</a:t>
            </a:fld>
            <a:endParaRPr lang="en-US" altLang="en-US"/>
          </a:p>
        </p:txBody>
      </p:sp>
      <p:sp>
        <p:nvSpPr>
          <p:cNvPr id="61442" name="Rectangle 2">
            <a:extLst>
              <a:ext uri="{FF2B5EF4-FFF2-40B4-BE49-F238E27FC236}">
                <a16:creationId xmlns:a16="http://schemas.microsoft.com/office/drawing/2014/main" id="{7C3C5225-F759-427E-96FF-23C320FEBAB6}"/>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id="{5967AB0B-B386-4640-A2BD-8E55DA79814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C615DD1-26F3-4C7B-BDDA-B27571C9DFB3}"/>
              </a:ext>
            </a:extLst>
          </p:cNvPr>
          <p:cNvSpPr>
            <a:spLocks noGrp="1" noChangeArrowheads="1"/>
          </p:cNvSpPr>
          <p:nvPr>
            <p:ph type="sldNum" sz="quarter" idx="5"/>
          </p:nvPr>
        </p:nvSpPr>
        <p:spPr>
          <a:ln/>
        </p:spPr>
        <p:txBody>
          <a:bodyPr/>
          <a:lstStyle/>
          <a:p>
            <a:fld id="{5C51867C-C872-4AD6-896D-5629A416A537}" type="slidenum">
              <a:rPr lang="en-US" altLang="en-US"/>
              <a:pPr/>
              <a:t>6</a:t>
            </a:fld>
            <a:endParaRPr lang="en-US" altLang="en-US"/>
          </a:p>
        </p:txBody>
      </p:sp>
      <p:sp>
        <p:nvSpPr>
          <p:cNvPr id="63490" name="Rectangle 2">
            <a:extLst>
              <a:ext uri="{FF2B5EF4-FFF2-40B4-BE49-F238E27FC236}">
                <a16:creationId xmlns:a16="http://schemas.microsoft.com/office/drawing/2014/main" id="{B05E8CF6-03C8-49AB-B3AB-18134EBE0E15}"/>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80B7FAB4-4709-46A3-AEAD-14B4B7439DBF}"/>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95825-5637-1701-C45A-2124F25A384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7AE7BBE9-485B-4F91-B4C2-290A4E416C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1A21552-7341-BC92-1E77-B30091C1ADAA}"/>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5" name="Footer Placeholder 4">
            <a:extLst>
              <a:ext uri="{FF2B5EF4-FFF2-40B4-BE49-F238E27FC236}">
                <a16:creationId xmlns:a16="http://schemas.microsoft.com/office/drawing/2014/main" id="{018490E6-9BE0-8E90-6FE4-2F5FD4BF248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A39680B-3DF5-D63B-62E4-436152F3929C}"/>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2705935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8DBF9-6A2D-FF7E-489D-1530C880E21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DB60360B-DECB-4ACC-466C-2D87928F28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B43CA98-2A46-A3D3-BCF8-D039C3FB8B34}"/>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5" name="Footer Placeholder 4">
            <a:extLst>
              <a:ext uri="{FF2B5EF4-FFF2-40B4-BE49-F238E27FC236}">
                <a16:creationId xmlns:a16="http://schemas.microsoft.com/office/drawing/2014/main" id="{745731BB-6EAF-3352-EEDF-9297C4DC708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5E2308-1160-D134-9E3E-F147AC70F6DC}"/>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337582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7006E7-2D3E-B33E-1390-661CB78FD2D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47551B45-3B9E-376B-BABA-BBDFB2034FB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D2850A4-EE2A-4F4A-661F-36F66DEBCE4B}"/>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5" name="Footer Placeholder 4">
            <a:extLst>
              <a:ext uri="{FF2B5EF4-FFF2-40B4-BE49-F238E27FC236}">
                <a16:creationId xmlns:a16="http://schemas.microsoft.com/office/drawing/2014/main" id="{066A6CE0-B16C-A563-9CB0-B0370E82AFD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E504B42-147C-9D97-82F5-4DDB83D32CA8}"/>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32078384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457200" y="1276710"/>
            <a:ext cx="11277600" cy="4971691"/>
          </a:xfrm>
          <a:prstGeom prst="rect">
            <a:avLst/>
          </a:prstGeom>
        </p:spPr>
        <p:txBody>
          <a:bodyPr/>
          <a:lstStyle>
            <a:lvl1pPr marL="342900" indent="-342900">
              <a:buFont typeface="Arial" panose="020B0604020202020204" pitchFamily="34" charset="0"/>
              <a:buChar char="•"/>
              <a:defRPr/>
            </a:lvl1pPr>
            <a:lvl4pPr>
              <a:defRPr sz="1600"/>
            </a:lvl4pPr>
          </a:lstStyle>
          <a:p>
            <a:pPr lvl="0"/>
            <a:r>
              <a:rPr lang="en-US" dirty="0"/>
              <a:t>Slide Content</a:t>
            </a:r>
          </a:p>
          <a:p>
            <a:pPr lvl="2"/>
            <a:r>
              <a:rPr lang="en-US" dirty="0"/>
              <a:t>Second level</a:t>
            </a:r>
          </a:p>
          <a:p>
            <a:pPr lvl="3"/>
            <a:r>
              <a:rPr lang="en-US" dirty="0"/>
              <a:t>Third level</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8532655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Figure + Caption">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609600" y="228603"/>
            <a:ext cx="10972800" cy="106679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2550" b="1" i="0" u="none" strike="noStrike" cap="none">
                <a:solidFill>
                  <a:srgbClr val="007FA3"/>
                </a:solidFill>
                <a:latin typeface="Times New Roman"/>
                <a:ea typeface="Times New Roman"/>
                <a:cs typeface="Times New Roman"/>
                <a:sym typeface="Times New Roman"/>
              </a:defRPr>
            </a:lvl1pPr>
            <a:lvl2pPr lvl="1" indent="0">
              <a:spcBef>
                <a:spcPts val="0"/>
              </a:spcBef>
              <a:buNone/>
              <a:defRPr sz="1350"/>
            </a:lvl2pPr>
            <a:lvl3pPr lvl="2" indent="0">
              <a:spcBef>
                <a:spcPts val="0"/>
              </a:spcBef>
              <a:buNone/>
              <a:defRPr sz="1350"/>
            </a:lvl3pPr>
            <a:lvl4pPr lvl="3" indent="0">
              <a:spcBef>
                <a:spcPts val="0"/>
              </a:spcBef>
              <a:buNone/>
              <a:defRPr sz="1350"/>
            </a:lvl4pPr>
            <a:lvl5pPr lvl="4" indent="0">
              <a:spcBef>
                <a:spcPts val="0"/>
              </a:spcBef>
              <a:buNone/>
              <a:defRPr sz="1350"/>
            </a:lvl5pPr>
            <a:lvl6pPr lvl="5" indent="0">
              <a:spcBef>
                <a:spcPts val="0"/>
              </a:spcBef>
              <a:buNone/>
              <a:defRPr sz="1350"/>
            </a:lvl6pPr>
            <a:lvl7pPr lvl="6" indent="0">
              <a:spcBef>
                <a:spcPts val="0"/>
              </a:spcBef>
              <a:buNone/>
              <a:defRPr sz="1350"/>
            </a:lvl7pPr>
            <a:lvl8pPr lvl="7" indent="0">
              <a:spcBef>
                <a:spcPts val="0"/>
              </a:spcBef>
              <a:buNone/>
              <a:defRPr sz="1350"/>
            </a:lvl8pPr>
            <a:lvl9pPr lvl="8" indent="0">
              <a:spcBef>
                <a:spcPts val="0"/>
              </a:spcBef>
              <a:buNone/>
              <a:defRPr sz="1350"/>
            </a:lvl9pPr>
          </a:lstStyle>
          <a:p>
            <a:endParaRPr/>
          </a:p>
        </p:txBody>
      </p:sp>
      <p:sp>
        <p:nvSpPr>
          <p:cNvPr id="55" name="Shape 55"/>
          <p:cNvSpPr txBox="1">
            <a:spLocks noGrp="1"/>
          </p:cNvSpPr>
          <p:nvPr>
            <p:ph type="body" idx="1"/>
          </p:nvPr>
        </p:nvSpPr>
        <p:spPr>
          <a:xfrm>
            <a:off x="609600" y="5368160"/>
            <a:ext cx="10972800" cy="916856"/>
          </a:xfrm>
          <a:prstGeom prst="rect">
            <a:avLst/>
          </a:prstGeom>
          <a:noFill/>
          <a:ln>
            <a:noFill/>
          </a:ln>
        </p:spPr>
        <p:txBody>
          <a:bodyPr lIns="91425" tIns="91425" rIns="91425" bIns="91425" anchor="b" anchorCtr="0"/>
          <a:lstStyle>
            <a:lvl1pPr marL="0" marR="0" lvl="0" indent="0" algn="l" rtl="0">
              <a:spcBef>
                <a:spcPts val="0"/>
              </a:spcBef>
              <a:buClr>
                <a:srgbClr val="007FA3"/>
              </a:buClr>
              <a:buFont typeface="Arial"/>
              <a:buNone/>
              <a:defRPr sz="600" b="0" i="0" u="none" strike="noStrike" cap="none">
                <a:solidFill>
                  <a:schemeClr val="dk1"/>
                </a:solidFill>
                <a:latin typeface="Arial"/>
                <a:ea typeface="Arial"/>
                <a:cs typeface="Arial"/>
                <a:sym typeface="Arial"/>
              </a:defRPr>
            </a:lvl1pPr>
            <a:lvl2pPr marL="0" marR="0" lvl="1"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2pPr>
            <a:lvl3pPr marL="0" marR="0" lvl="2" indent="0" algn="l" rtl="0">
              <a:spcBef>
                <a:spcPts val="0"/>
              </a:spcBef>
              <a:buClr>
                <a:srgbClr val="007FA3"/>
              </a:buClr>
              <a:buFont typeface="Noto Sans Symbols"/>
              <a:buNone/>
              <a:defRPr sz="1200" b="0" i="0" u="none" strike="noStrike" cap="none">
                <a:solidFill>
                  <a:schemeClr val="dk1"/>
                </a:solidFill>
                <a:latin typeface="Arial"/>
                <a:ea typeface="Arial"/>
                <a:cs typeface="Arial"/>
                <a:sym typeface="Arial"/>
              </a:defRPr>
            </a:lvl3pPr>
            <a:lvl4pPr marL="0" marR="0" lvl="3"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4pPr>
            <a:lvl5pPr marL="0" marR="0" lvl="4"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5pPr>
            <a:lvl6pPr marL="0" marR="0" lvl="5"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6pPr>
            <a:lvl7pPr marL="0" marR="0" lvl="6"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7pPr>
            <a:lvl8pPr marL="0" marR="0" lvl="7"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8pPr>
            <a:lvl9pPr marL="0" marR="0" lvl="8" indent="0" algn="l" rtl="0">
              <a:spcBef>
                <a:spcPts val="0"/>
              </a:spcBef>
              <a:buClr>
                <a:srgbClr val="007FA3"/>
              </a:buClr>
              <a:buFont typeface="Arial"/>
              <a:buNone/>
              <a:defRPr sz="12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ftr" idx="11"/>
          </p:nvPr>
        </p:nvSpPr>
        <p:spPr>
          <a:xfrm>
            <a:off x="125294" y="6172200"/>
            <a:ext cx="11460479" cy="235462"/>
          </a:xfrm>
          <a:prstGeom prst="rect">
            <a:avLst/>
          </a:prstGeom>
          <a:noFill/>
          <a:ln>
            <a:noFill/>
          </a:ln>
        </p:spPr>
        <p:txBody>
          <a:bodyPr lIns="91425" tIns="91425" rIns="91425" bIns="91425" anchor="b" anchorCtr="0"/>
          <a:lstStyle>
            <a:lvl1pPr marL="0" marR="0" lvl="0" indent="0" algn="l" rtl="0">
              <a:spcBef>
                <a:spcPts val="0"/>
              </a:spcBef>
              <a:buNone/>
              <a:defRPr sz="825" b="0" i="0" u="none" strike="noStrike" cap="none">
                <a:solidFill>
                  <a:schemeClr val="dk1"/>
                </a:solidFill>
                <a:latin typeface="Arial"/>
                <a:ea typeface="Arial"/>
                <a:cs typeface="Arial"/>
                <a:sym typeface="Arial"/>
              </a:defRPr>
            </a:lvl1pPr>
            <a:lvl2pPr marL="342900" marR="0" lvl="1" indent="0" algn="l" rtl="0">
              <a:spcBef>
                <a:spcPts val="0"/>
              </a:spcBef>
              <a:buNone/>
              <a:defRPr sz="1350" b="0" i="0" u="none" strike="noStrike" cap="none">
                <a:solidFill>
                  <a:schemeClr val="dk1"/>
                </a:solidFill>
                <a:latin typeface="Arial"/>
                <a:ea typeface="Arial"/>
                <a:cs typeface="Arial"/>
                <a:sym typeface="Arial"/>
              </a:defRPr>
            </a:lvl2pPr>
            <a:lvl3pPr marL="685800" marR="0" lvl="2" indent="0" algn="l" rtl="0">
              <a:spcBef>
                <a:spcPts val="0"/>
              </a:spcBef>
              <a:buNone/>
              <a:defRPr sz="1350" b="0" i="0" u="none" strike="noStrike" cap="none">
                <a:solidFill>
                  <a:schemeClr val="dk1"/>
                </a:solidFill>
                <a:latin typeface="Arial"/>
                <a:ea typeface="Arial"/>
                <a:cs typeface="Arial"/>
                <a:sym typeface="Arial"/>
              </a:defRPr>
            </a:lvl3pPr>
            <a:lvl4pPr marL="1028700" marR="0" lvl="3" indent="0" algn="l" rtl="0">
              <a:spcBef>
                <a:spcPts val="0"/>
              </a:spcBef>
              <a:buNone/>
              <a:defRPr sz="1350" b="0" i="0" u="none" strike="noStrike" cap="none">
                <a:solidFill>
                  <a:schemeClr val="dk1"/>
                </a:solidFill>
                <a:latin typeface="Arial"/>
                <a:ea typeface="Arial"/>
                <a:cs typeface="Arial"/>
                <a:sym typeface="Arial"/>
              </a:defRPr>
            </a:lvl4pPr>
            <a:lvl5pPr marL="1371600" marR="0" lvl="4" indent="0" algn="l" rtl="0">
              <a:spcBef>
                <a:spcPts val="0"/>
              </a:spcBef>
              <a:buNone/>
              <a:defRPr sz="1350" b="0" i="0" u="none" strike="noStrike" cap="none">
                <a:solidFill>
                  <a:schemeClr val="dk1"/>
                </a:solidFill>
                <a:latin typeface="Arial"/>
                <a:ea typeface="Arial"/>
                <a:cs typeface="Arial"/>
                <a:sym typeface="Arial"/>
              </a:defRPr>
            </a:lvl5pPr>
            <a:lvl6pPr marL="1714500" marR="0" lvl="5" indent="0" algn="l" rtl="0">
              <a:spcBef>
                <a:spcPts val="0"/>
              </a:spcBef>
              <a:buNone/>
              <a:defRPr sz="1350" b="0" i="0" u="none" strike="noStrike" cap="none">
                <a:solidFill>
                  <a:schemeClr val="dk1"/>
                </a:solidFill>
                <a:latin typeface="Arial"/>
                <a:ea typeface="Arial"/>
                <a:cs typeface="Arial"/>
                <a:sym typeface="Arial"/>
              </a:defRPr>
            </a:lvl6pPr>
            <a:lvl7pPr marL="2057400" marR="0" lvl="6" indent="0" algn="l" rtl="0">
              <a:spcBef>
                <a:spcPts val="0"/>
              </a:spcBef>
              <a:buNone/>
              <a:defRPr sz="1350" b="0" i="0" u="none" strike="noStrike" cap="none">
                <a:solidFill>
                  <a:schemeClr val="dk1"/>
                </a:solidFill>
                <a:latin typeface="Arial"/>
                <a:ea typeface="Arial"/>
                <a:cs typeface="Arial"/>
                <a:sym typeface="Arial"/>
              </a:defRPr>
            </a:lvl7pPr>
            <a:lvl8pPr marL="2400300" marR="0" lvl="7" indent="0" algn="l" rtl="0">
              <a:spcBef>
                <a:spcPts val="0"/>
              </a:spcBef>
              <a:buNone/>
              <a:defRPr sz="1350" b="0" i="0" u="none" strike="noStrike" cap="none">
                <a:solidFill>
                  <a:schemeClr val="dk1"/>
                </a:solidFill>
                <a:latin typeface="Arial"/>
                <a:ea typeface="Arial"/>
                <a:cs typeface="Arial"/>
                <a:sym typeface="Arial"/>
              </a:defRPr>
            </a:lvl8pPr>
            <a:lvl9pPr marL="2743200" marR="0" lvl="8" indent="0" algn="l" rtl="0">
              <a:spcBef>
                <a:spcPts val="0"/>
              </a:spcBef>
              <a:buNone/>
              <a:defRPr sz="135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dt" idx="10"/>
          </p:nvPr>
        </p:nvSpPr>
        <p:spPr>
          <a:xfrm>
            <a:off x="8447618" y="113074"/>
            <a:ext cx="2844799" cy="182879"/>
          </a:xfrm>
          <a:prstGeom prst="rect">
            <a:avLst/>
          </a:prstGeom>
          <a:noFill/>
          <a:ln>
            <a:noFill/>
          </a:ln>
        </p:spPr>
        <p:txBody>
          <a:bodyPr lIns="91425" tIns="91425" rIns="91425" bIns="91425" anchor="ctr" anchorCtr="0"/>
          <a:lstStyle>
            <a:lvl1pPr marL="0" marR="0" lvl="0" indent="0" algn="r" rtl="0">
              <a:spcBef>
                <a:spcPts val="0"/>
              </a:spcBef>
              <a:buNone/>
              <a:defRPr sz="675" b="0" i="0" u="none" strike="noStrike" cap="none">
                <a:solidFill>
                  <a:schemeClr val="dk1"/>
                </a:solidFill>
                <a:latin typeface="Arial"/>
                <a:ea typeface="Arial"/>
                <a:cs typeface="Arial"/>
                <a:sym typeface="Arial"/>
              </a:defRPr>
            </a:lvl1pPr>
            <a:lvl2pPr marL="342900" marR="0" lvl="1" indent="0" algn="l" rtl="0">
              <a:spcBef>
                <a:spcPts val="0"/>
              </a:spcBef>
              <a:buNone/>
              <a:defRPr sz="1350" b="0" i="0" u="none" strike="noStrike" cap="none">
                <a:solidFill>
                  <a:schemeClr val="dk1"/>
                </a:solidFill>
                <a:latin typeface="Arial"/>
                <a:ea typeface="Arial"/>
                <a:cs typeface="Arial"/>
                <a:sym typeface="Arial"/>
              </a:defRPr>
            </a:lvl2pPr>
            <a:lvl3pPr marL="685800" marR="0" lvl="2" indent="0" algn="l" rtl="0">
              <a:spcBef>
                <a:spcPts val="0"/>
              </a:spcBef>
              <a:buNone/>
              <a:defRPr sz="1350" b="0" i="0" u="none" strike="noStrike" cap="none">
                <a:solidFill>
                  <a:schemeClr val="dk1"/>
                </a:solidFill>
                <a:latin typeface="Arial"/>
                <a:ea typeface="Arial"/>
                <a:cs typeface="Arial"/>
                <a:sym typeface="Arial"/>
              </a:defRPr>
            </a:lvl3pPr>
            <a:lvl4pPr marL="1028700" marR="0" lvl="3" indent="0" algn="l" rtl="0">
              <a:spcBef>
                <a:spcPts val="0"/>
              </a:spcBef>
              <a:buNone/>
              <a:defRPr sz="1350" b="0" i="0" u="none" strike="noStrike" cap="none">
                <a:solidFill>
                  <a:schemeClr val="dk1"/>
                </a:solidFill>
                <a:latin typeface="Arial"/>
                <a:ea typeface="Arial"/>
                <a:cs typeface="Arial"/>
                <a:sym typeface="Arial"/>
              </a:defRPr>
            </a:lvl4pPr>
            <a:lvl5pPr marL="1371600" marR="0" lvl="4" indent="0" algn="l" rtl="0">
              <a:spcBef>
                <a:spcPts val="0"/>
              </a:spcBef>
              <a:buNone/>
              <a:defRPr sz="1350" b="0" i="0" u="none" strike="noStrike" cap="none">
                <a:solidFill>
                  <a:schemeClr val="dk1"/>
                </a:solidFill>
                <a:latin typeface="Arial"/>
                <a:ea typeface="Arial"/>
                <a:cs typeface="Arial"/>
                <a:sym typeface="Arial"/>
              </a:defRPr>
            </a:lvl5pPr>
            <a:lvl6pPr marL="1714500" marR="0" lvl="5" indent="0" algn="l" rtl="0">
              <a:spcBef>
                <a:spcPts val="0"/>
              </a:spcBef>
              <a:buNone/>
              <a:defRPr sz="1350" b="0" i="0" u="none" strike="noStrike" cap="none">
                <a:solidFill>
                  <a:schemeClr val="dk1"/>
                </a:solidFill>
                <a:latin typeface="Arial"/>
                <a:ea typeface="Arial"/>
                <a:cs typeface="Arial"/>
                <a:sym typeface="Arial"/>
              </a:defRPr>
            </a:lvl6pPr>
            <a:lvl7pPr marL="2057400" marR="0" lvl="6" indent="0" algn="l" rtl="0">
              <a:spcBef>
                <a:spcPts val="0"/>
              </a:spcBef>
              <a:buNone/>
              <a:defRPr sz="1350" b="0" i="0" u="none" strike="noStrike" cap="none">
                <a:solidFill>
                  <a:schemeClr val="dk1"/>
                </a:solidFill>
                <a:latin typeface="Arial"/>
                <a:ea typeface="Arial"/>
                <a:cs typeface="Arial"/>
                <a:sym typeface="Arial"/>
              </a:defRPr>
            </a:lvl7pPr>
            <a:lvl8pPr marL="2400300" marR="0" lvl="7" indent="0" algn="l" rtl="0">
              <a:spcBef>
                <a:spcPts val="0"/>
              </a:spcBef>
              <a:buNone/>
              <a:defRPr sz="1350" b="0" i="0" u="none" strike="noStrike" cap="none">
                <a:solidFill>
                  <a:schemeClr val="dk1"/>
                </a:solidFill>
                <a:latin typeface="Arial"/>
                <a:ea typeface="Arial"/>
                <a:cs typeface="Arial"/>
                <a:sym typeface="Arial"/>
              </a:defRPr>
            </a:lvl8pPr>
            <a:lvl9pPr marL="2743200" marR="0" lvl="8" indent="0" algn="l" rtl="0">
              <a:spcBef>
                <a:spcPts val="0"/>
              </a:spcBef>
              <a:buNone/>
              <a:defRPr sz="135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11292417" y="113074"/>
            <a:ext cx="735711" cy="182879"/>
          </a:xfrm>
          <a:prstGeom prst="rect">
            <a:avLst/>
          </a:prstGeom>
          <a:noFill/>
          <a:ln>
            <a:noFill/>
          </a:ln>
        </p:spPr>
        <p:txBody>
          <a:bodyPr lIns="91425" tIns="45700" rIns="91425" bIns="45700" anchor="ctr" anchorCtr="0">
            <a:noAutofit/>
          </a:bodyPr>
          <a:lstStyle/>
          <a:p>
            <a:pPr>
              <a:buSzPct val="25000"/>
            </a:pPr>
            <a:fld id="{00000000-1234-1234-1234-123412341234}" type="slidenum">
              <a:rPr lang="en-US" sz="675" smtClean="0">
                <a:solidFill>
                  <a:schemeClr val="dk1"/>
                </a:solidFill>
                <a:latin typeface="Arial"/>
                <a:ea typeface="Arial"/>
                <a:cs typeface="Arial"/>
                <a:sym typeface="Arial"/>
              </a:rPr>
              <a:pPr>
                <a:buSzPct val="25000"/>
              </a:pPr>
              <a:t>‹#›</a:t>
            </a:fld>
            <a:endParaRPr lang="en-US" sz="675">
              <a:solidFill>
                <a:schemeClr val="dk1"/>
              </a:solidFill>
              <a:latin typeface="Arial"/>
              <a:ea typeface="Arial"/>
              <a:cs typeface="Arial"/>
              <a:sym typeface="Arial"/>
            </a:endParaRPr>
          </a:p>
        </p:txBody>
      </p:sp>
    </p:spTree>
    <p:extLst>
      <p:ext uri="{BB962C8B-B14F-4D97-AF65-F5344CB8AC3E}">
        <p14:creationId xmlns:p14="http://schemas.microsoft.com/office/powerpoint/2010/main" val="9816643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34196" y="27991"/>
            <a:ext cx="11923605" cy="613309"/>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3903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244141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37520-D247-7BD6-CEAA-4BEBC6C978E4}"/>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CC7D658D-3A90-F8EC-4627-AF966823666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912EA8-7DA4-6ED5-37EA-5BAEFDEAA8D0}"/>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5" name="Footer Placeholder 4">
            <a:extLst>
              <a:ext uri="{FF2B5EF4-FFF2-40B4-BE49-F238E27FC236}">
                <a16:creationId xmlns:a16="http://schemas.microsoft.com/office/drawing/2014/main" id="{267DB6E3-53E8-303B-CEA9-586EE905636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6DE1741-BFE5-CAB7-BC52-688802C4FD3A}"/>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3289365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540ED-4510-2300-F794-9F2600554C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2F7A56F4-598C-DF41-A35E-F42223C2A15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D0C4BC-6C07-7DF2-23ED-9057404FC68B}"/>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5" name="Footer Placeholder 4">
            <a:extLst>
              <a:ext uri="{FF2B5EF4-FFF2-40B4-BE49-F238E27FC236}">
                <a16:creationId xmlns:a16="http://schemas.microsoft.com/office/drawing/2014/main" id="{5D8F52CB-E881-EA03-1B3D-D18F737624A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957571D-9CB0-F543-BF8A-178CB0A880EC}"/>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2588527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54309-5483-BDC0-EE04-0C4BB484312F}"/>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2643328A-05CB-364C-5C22-D5B3ED73115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8445FDF8-686F-30C2-308A-BC3A661C3A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7DD54497-48A9-471B-F3B7-4624B1FB072E}"/>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6" name="Footer Placeholder 5">
            <a:extLst>
              <a:ext uri="{FF2B5EF4-FFF2-40B4-BE49-F238E27FC236}">
                <a16:creationId xmlns:a16="http://schemas.microsoft.com/office/drawing/2014/main" id="{1CE20CA8-0E1F-91FD-E948-33062FBBEDA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FD9E0FF-CB85-8F55-AF52-CF3FF64D3C2F}"/>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1169369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4B223-9AC9-4D7A-DED7-2D3AF6D4872F}"/>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C3F1319-43B5-773C-357C-CCE0559F25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C71D47-9459-803D-9D87-F0CBD0FFDA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B67F30CA-D0C1-7380-7ED1-7332430E4A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27AD64-7929-54DF-4C5A-B125232D1D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A968024-9532-EC05-48B0-D4B987AFB97A}"/>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8" name="Footer Placeholder 7">
            <a:extLst>
              <a:ext uri="{FF2B5EF4-FFF2-40B4-BE49-F238E27FC236}">
                <a16:creationId xmlns:a16="http://schemas.microsoft.com/office/drawing/2014/main" id="{070B077E-3674-4B7B-CC7F-11B9CE4F5850}"/>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B911FE26-E6E4-A1D8-B8BA-810B444266B4}"/>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1192250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AA0AE-8765-9130-4309-B584DA0D30FD}"/>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98B54050-6885-6EDD-EDAE-D32DE87D5FCB}"/>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4" name="Footer Placeholder 3">
            <a:extLst>
              <a:ext uri="{FF2B5EF4-FFF2-40B4-BE49-F238E27FC236}">
                <a16:creationId xmlns:a16="http://schemas.microsoft.com/office/drawing/2014/main" id="{FB829BBE-67F7-4269-AC2B-F9D269D144B8}"/>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9AF992AE-7A9F-7A6E-00FE-69F5996160E9}"/>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3529251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91F9A2-8C90-E9CF-9665-7FFAAB572725}"/>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3" name="Footer Placeholder 2">
            <a:extLst>
              <a:ext uri="{FF2B5EF4-FFF2-40B4-BE49-F238E27FC236}">
                <a16:creationId xmlns:a16="http://schemas.microsoft.com/office/drawing/2014/main" id="{C51AB4BE-B1D3-747C-2B53-0718C912322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566011CA-FAE2-8619-286E-5FDB7535ACD1}"/>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1466129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EB716-857B-5D20-F49B-6491634C9A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62F4EAB5-FA29-757F-C1FF-62FAE02902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8611D69F-990E-9038-9CFD-9503843F59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C80A25-D717-B46C-C2C1-44D5F44E8352}"/>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6" name="Footer Placeholder 5">
            <a:extLst>
              <a:ext uri="{FF2B5EF4-FFF2-40B4-BE49-F238E27FC236}">
                <a16:creationId xmlns:a16="http://schemas.microsoft.com/office/drawing/2014/main" id="{8139F26C-9237-6CD0-00C0-695DA02DFAB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BE206B9-A048-43D2-97D4-FC243F99E3E3}"/>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2035962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00BCD-1B52-2D7B-0057-353E79ED5C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7F8F52D7-9A8C-5D63-BCF4-960F5B596A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F87CBA-3C71-7DA1-A02E-BAAF171CA0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4FE5B2-EF9B-78E5-0D3A-605706CC0EB7}"/>
              </a:ext>
            </a:extLst>
          </p:cNvPr>
          <p:cNvSpPr>
            <a:spLocks noGrp="1"/>
          </p:cNvSpPr>
          <p:nvPr>
            <p:ph type="dt" sz="half" idx="10"/>
          </p:nvPr>
        </p:nvSpPr>
        <p:spPr/>
        <p:txBody>
          <a:bodyPr/>
          <a:lstStyle/>
          <a:p>
            <a:fld id="{1DAA8C4B-FB1F-4A20-A227-A1F356CA4B65}" type="datetimeFigureOut">
              <a:rPr lang="en-IN" smtClean="0"/>
              <a:t>02-06-2024</a:t>
            </a:fld>
            <a:endParaRPr lang="en-IN"/>
          </a:p>
        </p:txBody>
      </p:sp>
      <p:sp>
        <p:nvSpPr>
          <p:cNvPr id="6" name="Footer Placeholder 5">
            <a:extLst>
              <a:ext uri="{FF2B5EF4-FFF2-40B4-BE49-F238E27FC236}">
                <a16:creationId xmlns:a16="http://schemas.microsoft.com/office/drawing/2014/main" id="{0D69C50A-CCF0-9A6A-E874-07BB0CA5A04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8FB2ACB-3CE0-DCC9-A725-ECE1EA52B853}"/>
              </a:ext>
            </a:extLst>
          </p:cNvPr>
          <p:cNvSpPr>
            <a:spLocks noGrp="1"/>
          </p:cNvSpPr>
          <p:nvPr>
            <p:ph type="sldNum" sz="quarter" idx="12"/>
          </p:nvPr>
        </p:nvSpPr>
        <p:spPr/>
        <p:txBody>
          <a:bodyPr/>
          <a:lstStyle/>
          <a:p>
            <a:fld id="{1F6843D4-CD3A-4A51-99D0-A5EDE1ADC0F2}" type="slidenum">
              <a:rPr lang="en-IN" smtClean="0"/>
              <a:t>‹#›</a:t>
            </a:fld>
            <a:endParaRPr lang="en-IN"/>
          </a:p>
        </p:txBody>
      </p:sp>
    </p:spTree>
    <p:extLst>
      <p:ext uri="{BB962C8B-B14F-4D97-AF65-F5344CB8AC3E}">
        <p14:creationId xmlns:p14="http://schemas.microsoft.com/office/powerpoint/2010/main" val="2412216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CACBFF-B706-099A-B6D1-2009E8EB0F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7A8DF61-F491-5EE1-AA07-038A758F57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FC58A2E-91CD-C39A-A589-78DB1E5C48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DAA8C4B-FB1F-4A20-A227-A1F356CA4B65}" type="datetimeFigureOut">
              <a:rPr lang="en-IN" smtClean="0"/>
              <a:t>02-06-2024</a:t>
            </a:fld>
            <a:endParaRPr lang="en-IN"/>
          </a:p>
        </p:txBody>
      </p:sp>
      <p:sp>
        <p:nvSpPr>
          <p:cNvPr id="5" name="Footer Placeholder 4">
            <a:extLst>
              <a:ext uri="{FF2B5EF4-FFF2-40B4-BE49-F238E27FC236}">
                <a16:creationId xmlns:a16="http://schemas.microsoft.com/office/drawing/2014/main" id="{AF6A07B7-438C-08A5-7271-43531483B2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19727C8D-5D11-044A-D517-76B85461C4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F6843D4-CD3A-4A51-99D0-A5EDE1ADC0F2}" type="slidenum">
              <a:rPr lang="en-IN" smtClean="0"/>
              <a:t>‹#›</a:t>
            </a:fld>
            <a:endParaRPr lang="en-IN"/>
          </a:p>
        </p:txBody>
      </p:sp>
    </p:spTree>
    <p:extLst>
      <p:ext uri="{BB962C8B-B14F-4D97-AF65-F5344CB8AC3E}">
        <p14:creationId xmlns:p14="http://schemas.microsoft.com/office/powerpoint/2010/main" val="25847774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fast.wistia.net/embed/iframe/nf5kny3vhb"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8.wmf"/><Relationship Id="rId7" Type="http://schemas.openxmlformats.org/officeDocument/2006/relationships/image" Target="../media/image10.w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11" Type="http://schemas.openxmlformats.org/officeDocument/2006/relationships/image" Target="../media/image12.wmf"/><Relationship Id="rId5" Type="http://schemas.openxmlformats.org/officeDocument/2006/relationships/image" Target="../media/image9.e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1.emf"/></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descr="Abstract particle graph background">
            <a:extLst>
              <a:ext uri="{FF2B5EF4-FFF2-40B4-BE49-F238E27FC236}">
                <a16:creationId xmlns:a16="http://schemas.microsoft.com/office/drawing/2014/main" id="{64B690FF-C6EE-2A3F-7997-E9FE083B8C60}"/>
              </a:ext>
            </a:extLst>
          </p:cNvPr>
          <p:cNvPicPr>
            <a:picLocks noChangeAspect="1"/>
          </p:cNvPicPr>
          <p:nvPr/>
        </p:nvPicPr>
        <p:blipFill rotWithShape="1">
          <a:blip r:embed="rId2">
            <a:alphaModFix/>
          </a:blip>
          <a:srcRect t="15730"/>
          <a:stretch/>
        </p:blipFill>
        <p:spPr>
          <a:xfrm>
            <a:off x="20" y="10"/>
            <a:ext cx="12191979" cy="6857990"/>
          </a:xfrm>
          <a:prstGeom prst="rect">
            <a:avLst/>
          </a:prstGeom>
        </p:spPr>
      </p:pic>
      <p:sp>
        <p:nvSpPr>
          <p:cNvPr id="16" name="Rectangle 15">
            <a:extLst>
              <a:ext uri="{FF2B5EF4-FFF2-40B4-BE49-F238E27FC236}">
                <a16:creationId xmlns:a16="http://schemas.microsoft.com/office/drawing/2014/main" id="{EB0222B5-B739-82A9-5CCC-C5585AE12A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344663" y="-4344657"/>
            <a:ext cx="3512260" cy="12201589"/>
          </a:xfrm>
          <a:prstGeom prst="rect">
            <a:avLst/>
          </a:prstGeom>
          <a:gradFill flip="none" rotWithShape="1">
            <a:gsLst>
              <a:gs pos="10000">
                <a:srgbClr val="000000">
                  <a:alpha val="0"/>
                </a:srgbClr>
              </a:gs>
              <a:gs pos="66000">
                <a:srgbClr val="000000">
                  <a:alpha val="46000"/>
                </a:srgbClr>
              </a:gs>
              <a:gs pos="100000">
                <a:srgbClr val="000000">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FD7AFD-9471-761E-FE84-468646B29734}"/>
              </a:ext>
            </a:extLst>
          </p:cNvPr>
          <p:cNvSpPr>
            <a:spLocks noGrp="1"/>
          </p:cNvSpPr>
          <p:nvPr>
            <p:ph type="ctrTitle"/>
          </p:nvPr>
        </p:nvSpPr>
        <p:spPr>
          <a:xfrm>
            <a:off x="762000" y="1137434"/>
            <a:ext cx="7800660" cy="1520987"/>
          </a:xfrm>
        </p:spPr>
        <p:txBody>
          <a:bodyPr anchor="t">
            <a:normAutofit/>
          </a:bodyPr>
          <a:lstStyle/>
          <a:p>
            <a:pPr algn="l"/>
            <a:r>
              <a:rPr lang="en-US" sz="4000" dirty="0">
                <a:solidFill>
                  <a:srgbClr val="FFFFFF"/>
                </a:solidFill>
              </a:rPr>
              <a:t>Supply Chain</a:t>
            </a:r>
            <a:endParaRPr lang="en-IN" sz="4000" dirty="0">
              <a:solidFill>
                <a:srgbClr val="FFFFFF"/>
              </a:solidFill>
            </a:endParaRPr>
          </a:p>
        </p:txBody>
      </p:sp>
      <p:sp>
        <p:nvSpPr>
          <p:cNvPr id="17" name="Rectangle 16">
            <a:extLst>
              <a:ext uri="{FF2B5EF4-FFF2-40B4-BE49-F238E27FC236}">
                <a16:creationId xmlns:a16="http://schemas.microsoft.com/office/drawing/2014/main" id="{5BE23E75-E7E9-4D9F-6D25-5512363F86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878570" y="-449383"/>
            <a:ext cx="2425271" cy="12201588"/>
          </a:xfrm>
          <a:prstGeom prst="rect">
            <a:avLst/>
          </a:prstGeom>
          <a:gradFill flip="none" rotWithShape="1">
            <a:gsLst>
              <a:gs pos="10000">
                <a:srgbClr val="000000">
                  <a:alpha val="0"/>
                </a:srgbClr>
              </a:gs>
              <a:gs pos="66000">
                <a:srgbClr val="000000">
                  <a:alpha val="35000"/>
                </a:srgbClr>
              </a:gs>
              <a:gs pos="100000">
                <a:srgbClr val="000000">
                  <a:alpha val="4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EC173CDD-845A-2EC7-5D1A-83A69AFF0A1F}"/>
              </a:ext>
            </a:extLst>
          </p:cNvPr>
          <p:cNvSpPr>
            <a:spLocks noGrp="1"/>
          </p:cNvSpPr>
          <p:nvPr>
            <p:ph type="subTitle" idx="1"/>
          </p:nvPr>
        </p:nvSpPr>
        <p:spPr>
          <a:xfrm>
            <a:off x="838200" y="4293441"/>
            <a:ext cx="6295332" cy="1588514"/>
          </a:xfrm>
        </p:spPr>
        <p:txBody>
          <a:bodyPr anchor="b">
            <a:normAutofit/>
          </a:bodyPr>
          <a:lstStyle/>
          <a:p>
            <a:pPr algn="l"/>
            <a:r>
              <a:rPr lang="en-IN" sz="1800">
                <a:solidFill>
                  <a:srgbClr val="FFFFFF"/>
                </a:solidFill>
              </a:rPr>
              <a:t>Milan Kumar</a:t>
            </a:r>
          </a:p>
          <a:p>
            <a:pPr algn="l"/>
            <a:r>
              <a:rPr lang="en-IN" sz="1800">
                <a:solidFill>
                  <a:srgbClr val="FFFFFF"/>
                </a:solidFill>
              </a:rPr>
              <a:t>IIM Visakhapatnam</a:t>
            </a:r>
          </a:p>
        </p:txBody>
      </p:sp>
      <p:cxnSp>
        <p:nvCxnSpPr>
          <p:cNvPr id="18" name="Straight Connector 17">
            <a:extLst>
              <a:ext uri="{FF2B5EF4-FFF2-40B4-BE49-F238E27FC236}">
                <a16:creationId xmlns:a16="http://schemas.microsoft.com/office/drawing/2014/main" id="{61B115DB-65EB-3FC3-7284-CFDF4ADC60B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839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500"/>
                                  </p:stCondLst>
                                  <p:iterate>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7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tock exchange numbers">
            <a:extLst>
              <a:ext uri="{FF2B5EF4-FFF2-40B4-BE49-F238E27FC236}">
                <a16:creationId xmlns:a16="http://schemas.microsoft.com/office/drawing/2014/main" id="{2BE2C652-B639-3517-632A-1C4D7D087E58}"/>
              </a:ext>
            </a:extLst>
          </p:cNvPr>
          <p:cNvPicPr>
            <a:picLocks noChangeAspect="1"/>
          </p:cNvPicPr>
          <p:nvPr/>
        </p:nvPicPr>
        <p:blipFill rotWithShape="1">
          <a:blip r:embed="rId2"/>
          <a:srcRect l="24411" r="22930" b="-2"/>
          <a:stretch/>
        </p:blipFill>
        <p:spPr>
          <a:xfrm>
            <a:off x="-1" y="-2"/>
            <a:ext cx="5410198" cy="6858002"/>
          </a:xfrm>
          <a:prstGeom prst="rect">
            <a:avLst/>
          </a:prstGeom>
        </p:spPr>
      </p:pic>
      <p:sp useBgFill="1">
        <p:nvSpPr>
          <p:cNvPr id="11" name="Rectangle 10">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115317" y="405685"/>
            <a:ext cx="5464968" cy="1559301"/>
          </a:xfrm>
        </p:spPr>
        <p:txBody>
          <a:bodyPr vert="horz" lIns="91440" tIns="91425" rIns="91440" bIns="45720" rtlCol="0">
            <a:normAutofit/>
          </a:bodyPr>
          <a:lstStyle/>
          <a:p>
            <a:pPr defTabSz="457200"/>
            <a:r>
              <a:rPr lang="en-US" sz="3400" kern="1200">
                <a:latin typeface="Times New Roman" panose="02020603050405020304" pitchFamily="18" charset="0"/>
                <a:ea typeface="+mj-ea"/>
                <a:cs typeface="+mj-cs"/>
              </a:rPr>
              <a:t>The Objective of a Supply Chain </a:t>
            </a:r>
            <a:br>
              <a:rPr lang="en-US" sz="3400" kern="1200">
                <a:latin typeface="Times New Roman" panose="02020603050405020304" pitchFamily="18" charset="0"/>
                <a:ea typeface="+mj-ea"/>
                <a:cs typeface="+mj-cs"/>
              </a:rPr>
            </a:br>
            <a:r>
              <a:rPr lang="en-US" sz="3400">
                <a:latin typeface="Times New Roman" panose="02020603050405020304" pitchFamily="18" charset="0"/>
              </a:rPr>
              <a:t>(3 of 3)</a:t>
            </a:r>
          </a:p>
        </p:txBody>
      </p:sp>
      <p:sp>
        <p:nvSpPr>
          <p:cNvPr id="3" name="Content Placeholder 2"/>
          <p:cNvSpPr>
            <a:spLocks noGrp="1"/>
          </p:cNvSpPr>
          <p:nvPr>
            <p:ph type="body" idx="1"/>
          </p:nvPr>
        </p:nvSpPr>
        <p:spPr>
          <a:xfrm>
            <a:off x="6115317" y="2743200"/>
            <a:ext cx="5247340" cy="3496878"/>
          </a:xfrm>
        </p:spPr>
        <p:txBody>
          <a:bodyPr vert="horz" lIns="91425" tIns="91425" rIns="91425" bIns="91425" rtlCol="0" anchor="ctr">
            <a:normAutofit/>
          </a:bodyPr>
          <a:lstStyle/>
          <a:p>
            <a:pPr marL="255651" indent="-255651" defTabSz="457200">
              <a:spcAft>
                <a:spcPct val="0"/>
              </a:spcAft>
              <a:buSzPct val="100000"/>
            </a:pPr>
            <a:r>
              <a:rPr lang="en-US" sz="2000">
                <a:latin typeface="Arial (Body)"/>
              </a:rPr>
              <a:t>Customer is the only source of revenue</a:t>
            </a:r>
          </a:p>
          <a:p>
            <a:pPr marL="255651" indent="-255651" defTabSz="457200">
              <a:spcAft>
                <a:spcPct val="0"/>
              </a:spcAft>
              <a:buSzPct val="100000"/>
            </a:pPr>
            <a:r>
              <a:rPr lang="en-US" sz="2000">
                <a:latin typeface="Arial (Body)"/>
              </a:rPr>
              <a:t>Sources of cost include flows of information, products, or funds between stages of the supply chain</a:t>
            </a:r>
          </a:p>
          <a:p>
            <a:pPr marL="255651" indent="-255651" defTabSz="457200">
              <a:spcAft>
                <a:spcPct val="0"/>
              </a:spcAft>
              <a:buSzPct val="100000"/>
            </a:pPr>
            <a:r>
              <a:rPr lang="en-US" sz="2000">
                <a:latin typeface="Arial (Body)"/>
              </a:rPr>
              <a:t>Effective </a:t>
            </a:r>
            <a:r>
              <a:rPr lang="en-US" sz="2000" b="1">
                <a:latin typeface="Arial (Body)"/>
              </a:rPr>
              <a:t>supply chain management </a:t>
            </a:r>
            <a:r>
              <a:rPr lang="en-US" sz="2000">
                <a:latin typeface="Arial (Body)"/>
              </a:rPr>
              <a:t>involves the management of supply chain assets and product, information, and fund flows to grow the total supply chain surplus</a:t>
            </a:r>
          </a:p>
        </p:txBody>
      </p:sp>
    </p:spTree>
    <p:extLst>
      <p:ext uri="{BB962C8B-B14F-4D97-AF65-F5344CB8AC3E}">
        <p14:creationId xmlns:p14="http://schemas.microsoft.com/office/powerpoint/2010/main" val="1496875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1DC6ABD-215C-4EA8-A483-CEF5B99AB3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99609" y="679731"/>
            <a:ext cx="4171994" cy="3736540"/>
          </a:xfrm>
        </p:spPr>
        <p:txBody>
          <a:bodyPr vert="horz" lIns="91440" tIns="45720" rIns="91440" bIns="45720" rtlCol="0" anchor="b">
            <a:normAutofit/>
          </a:bodyPr>
          <a:lstStyle/>
          <a:p>
            <a:r>
              <a:rPr lang="en-US" sz="5100" kern="1200">
                <a:solidFill>
                  <a:schemeClr val="tx1"/>
                </a:solidFill>
                <a:latin typeface="+mj-lt"/>
                <a:ea typeface="+mj-ea"/>
                <a:cs typeface="+mj-cs"/>
              </a:rPr>
              <a:t>Customer Needs and Implied Demand Uncertainty</a:t>
            </a:r>
          </a:p>
        </p:txBody>
      </p:sp>
      <p:grpSp>
        <p:nvGrpSpPr>
          <p:cNvPr id="12" name="Group 11">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416432" y="1"/>
            <a:ext cx="2446384" cy="5777808"/>
            <a:chOff x="329184" y="1"/>
            <a:chExt cx="524256" cy="5777808"/>
          </a:xfrm>
        </p:grpSpPr>
        <p:cxnSp>
          <p:nvCxnSpPr>
            <p:cNvPr id="13" name="Straight Connector 12">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86598" y="269324"/>
            <a:ext cx="6116779" cy="620877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106234634"/>
              </p:ext>
            </p:extLst>
          </p:nvPr>
        </p:nvGraphicFramePr>
        <p:xfrm>
          <a:off x="5640572" y="940986"/>
          <a:ext cx="5608830" cy="4865457"/>
        </p:xfrm>
        <a:graphic>
          <a:graphicData uri="http://schemas.openxmlformats.org/drawingml/2006/table">
            <a:tbl>
              <a:tblPr firstRow="1">
                <a:tableStyleId>{5940675A-B579-460E-94D1-54222C63F5DA}</a:tableStyleId>
              </a:tblPr>
              <a:tblGrid>
                <a:gridCol w="2203920">
                  <a:extLst>
                    <a:ext uri="{9D8B030D-6E8A-4147-A177-3AD203B41FA5}">
                      <a16:colId xmlns:a16="http://schemas.microsoft.com/office/drawing/2014/main" val="20000"/>
                    </a:ext>
                  </a:extLst>
                </a:gridCol>
                <a:gridCol w="3404910">
                  <a:extLst>
                    <a:ext uri="{9D8B030D-6E8A-4147-A177-3AD203B41FA5}">
                      <a16:colId xmlns:a16="http://schemas.microsoft.com/office/drawing/2014/main" val="20001"/>
                    </a:ext>
                  </a:extLst>
                </a:gridCol>
              </a:tblGrid>
              <a:tr h="596241">
                <a:tc>
                  <a:txBody>
                    <a:bodyPr/>
                    <a:lstStyle/>
                    <a:p>
                      <a:r>
                        <a:rPr lang="en-US" sz="1500" b="1"/>
                        <a:t>Customer Need</a:t>
                      </a:r>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b="1"/>
                        <a:t>Causes Implied Demand Uncertainty to …</a:t>
                      </a:r>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826831">
                <a:tc>
                  <a:txBody>
                    <a:bodyPr/>
                    <a:lstStyle/>
                    <a:p>
                      <a:r>
                        <a:rPr lang="en-US" sz="1500"/>
                        <a:t>Range of quantity required increases</a:t>
                      </a:r>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500"/>
                        <a:t>Increase because a wider range of the quantity required implies greater variance in demand</a:t>
                      </a:r>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96241">
                <a:tc>
                  <a:txBody>
                    <a:bodyPr/>
                    <a:lstStyle/>
                    <a:p>
                      <a:r>
                        <a:rPr lang="en-US" sz="1500" kern="1200">
                          <a:solidFill>
                            <a:schemeClr val="tx1"/>
                          </a:solidFill>
                          <a:latin typeface="+mn-lt"/>
                          <a:ea typeface="+mn-ea"/>
                          <a:cs typeface="+mn-cs"/>
                        </a:rPr>
                        <a:t>Lead time decreases</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500" kern="1200">
                          <a:solidFill>
                            <a:schemeClr val="tx1"/>
                          </a:solidFill>
                          <a:latin typeface="+mn-lt"/>
                          <a:ea typeface="+mn-ea"/>
                          <a:cs typeface="+mn-cs"/>
                        </a:rPr>
                        <a:t>Increase because there is less time in which to react to orders</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96241">
                <a:tc>
                  <a:txBody>
                    <a:bodyPr/>
                    <a:lstStyle/>
                    <a:p>
                      <a:r>
                        <a:rPr lang="en-US" sz="1500" kern="1200">
                          <a:solidFill>
                            <a:schemeClr val="tx1"/>
                          </a:solidFill>
                          <a:latin typeface="+mn-lt"/>
                          <a:ea typeface="+mn-ea"/>
                          <a:cs typeface="+mn-cs"/>
                        </a:rPr>
                        <a:t>Variety of products required increases</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500" kern="1200">
                          <a:solidFill>
                            <a:schemeClr val="tx1"/>
                          </a:solidFill>
                          <a:latin typeface="+mn-lt"/>
                          <a:ea typeface="+mn-ea"/>
                          <a:cs typeface="+mn-cs"/>
                        </a:rPr>
                        <a:t>Increase because demand per product becomes less predictable</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96241">
                <a:tc>
                  <a:txBody>
                    <a:bodyPr/>
                    <a:lstStyle/>
                    <a:p>
                      <a:r>
                        <a:rPr lang="en-US" sz="1500" kern="1200">
                          <a:solidFill>
                            <a:schemeClr val="tx1"/>
                          </a:solidFill>
                          <a:latin typeface="+mn-lt"/>
                          <a:ea typeface="+mn-ea"/>
                          <a:cs typeface="+mn-cs"/>
                        </a:rPr>
                        <a:t>Required service level increases</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500" kern="1200">
                          <a:solidFill>
                            <a:schemeClr val="tx1"/>
                          </a:solidFill>
                          <a:latin typeface="+mn-lt"/>
                          <a:ea typeface="+mn-ea"/>
                          <a:cs typeface="+mn-cs"/>
                        </a:rPr>
                        <a:t>Increase because the firm now has to handle unusual surges in demand</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596241">
                <a:tc>
                  <a:txBody>
                    <a:bodyPr/>
                    <a:lstStyle/>
                    <a:p>
                      <a:r>
                        <a:rPr lang="en-US" sz="1500" kern="1200">
                          <a:solidFill>
                            <a:schemeClr val="tx1"/>
                          </a:solidFill>
                          <a:latin typeface="+mn-lt"/>
                          <a:ea typeface="+mn-ea"/>
                          <a:cs typeface="+mn-cs"/>
                        </a:rPr>
                        <a:t>Rate of innovation increases</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500" kern="1200">
                          <a:solidFill>
                            <a:schemeClr val="tx1"/>
                          </a:solidFill>
                          <a:latin typeface="+mn-lt"/>
                          <a:ea typeface="+mn-ea"/>
                          <a:cs typeface="+mn-cs"/>
                        </a:rPr>
                        <a:t>Increase because new products tend to have more uncertain demand</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1057421">
                <a:tc>
                  <a:txBody>
                    <a:bodyPr/>
                    <a:lstStyle/>
                    <a:p>
                      <a:r>
                        <a:rPr lang="en-US" sz="1500" kern="1200">
                          <a:solidFill>
                            <a:schemeClr val="tx1"/>
                          </a:solidFill>
                          <a:latin typeface="+mn-lt"/>
                          <a:ea typeface="+mn-ea"/>
                          <a:cs typeface="+mn-cs"/>
                        </a:rPr>
                        <a:t>Number of channels through which product may be acquired increases</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28575"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500" kern="1200">
                          <a:solidFill>
                            <a:schemeClr val="tx1"/>
                          </a:solidFill>
                          <a:latin typeface="+mn-lt"/>
                          <a:ea typeface="+mn-ea"/>
                          <a:cs typeface="+mn-cs"/>
                        </a:rPr>
                        <a:t>Increase because the total customer demand per channel</a:t>
                      </a:r>
                      <a:r>
                        <a:rPr lang="en-US" sz="1500" kern="1200" baseline="0">
                          <a:solidFill>
                            <a:schemeClr val="tx1"/>
                          </a:solidFill>
                          <a:latin typeface="+mn-lt"/>
                          <a:ea typeface="+mn-ea"/>
                          <a:cs typeface="+mn-cs"/>
                        </a:rPr>
                        <a:t> becomes less predictable</a:t>
                      </a:r>
                      <a:endParaRPr lang="en-US" sz="1500"/>
                    </a:p>
                  </a:txBody>
                  <a:tcPr marL="95530" marR="95530" marT="47765" marB="4776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28575"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5075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3AD318CC-E2A8-4E27-9548-A047A7899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p:cNvSpPr>
            <a:spLocks noGrp="1"/>
          </p:cNvSpPr>
          <p:nvPr>
            <p:ph type="title"/>
          </p:nvPr>
        </p:nvSpPr>
        <p:spPr>
          <a:xfrm>
            <a:off x="645065" y="1463040"/>
            <a:ext cx="3796306" cy="2690949"/>
          </a:xfrm>
        </p:spPr>
        <p:txBody>
          <a:bodyPr vert="horz" lIns="91440" tIns="45720" rIns="91440" bIns="45720" rtlCol="0" anchor="t">
            <a:normAutofit/>
          </a:bodyPr>
          <a:lstStyle/>
          <a:p>
            <a:r>
              <a:rPr lang="en-US" sz="4800" kern="1200">
                <a:solidFill>
                  <a:schemeClr val="tx1"/>
                </a:solidFill>
                <a:latin typeface="+mj-lt"/>
                <a:ea typeface="+mj-ea"/>
                <a:cs typeface="+mj-cs"/>
              </a:rPr>
              <a:t>Key Issues in Supply Chain Management</a:t>
            </a:r>
          </a:p>
        </p:txBody>
      </p:sp>
      <p:grpSp>
        <p:nvGrpSpPr>
          <p:cNvPr id="24" name="Group 23">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25" name="Rectangle 24">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8" name="Rectangle 17">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6"/>
          <p:cNvSpPr>
            <a:spLocks noGrp="1"/>
          </p:cNvSpPr>
          <p:nvPr>
            <p:ph sz="quarter" idx="11"/>
          </p:nvPr>
        </p:nvSpPr>
        <p:spPr>
          <a:xfrm>
            <a:off x="5656218" y="1463039"/>
            <a:ext cx="5542387" cy="4300447"/>
          </a:xfrm>
        </p:spPr>
        <p:txBody>
          <a:bodyPr vert="horz" lIns="91440" tIns="45720" rIns="91440" bIns="45720" rtlCol="0" anchor="t">
            <a:normAutofit/>
          </a:bodyPr>
          <a:lstStyle/>
          <a:p>
            <a:pPr indent="-228600"/>
            <a:r>
              <a:rPr lang="en-US" sz="1500"/>
              <a:t>Distribution network configuration</a:t>
            </a:r>
          </a:p>
          <a:p>
            <a:pPr lvl="2"/>
            <a:r>
              <a:rPr lang="en-US" sz="1500"/>
              <a:t>How should management select a set of warehouse locations and capacities, determine production levels for each product at each plant, and set transportation flows between facilities</a:t>
            </a:r>
          </a:p>
          <a:p>
            <a:pPr lvl="2"/>
            <a:r>
              <a:rPr lang="en-US" sz="1500"/>
              <a:t>Want to minimize total production, inventory, and transportation costs and satisfy service level requirements</a:t>
            </a:r>
          </a:p>
          <a:p>
            <a:pPr indent="-228600"/>
            <a:r>
              <a:rPr lang="en-US" sz="1500"/>
              <a:t>Inventory control</a:t>
            </a:r>
          </a:p>
          <a:p>
            <a:pPr lvl="2"/>
            <a:r>
              <a:rPr lang="en-US" sz="1500"/>
              <a:t>What is the optimum inventory level</a:t>
            </a:r>
          </a:p>
          <a:p>
            <a:pPr lvl="2"/>
            <a:r>
              <a:rPr lang="en-US" sz="1500"/>
              <a:t>Can demand uncertainty be reduced</a:t>
            </a:r>
          </a:p>
          <a:p>
            <a:pPr lvl="2"/>
            <a:r>
              <a:rPr lang="en-US" sz="1500"/>
              <a:t>What inventory turnover ratio should be used</a:t>
            </a:r>
          </a:p>
          <a:p>
            <a:pPr indent="-228600"/>
            <a:r>
              <a:rPr lang="en-US" sz="1500"/>
              <a:t>Supply chain flexibility</a:t>
            </a:r>
          </a:p>
          <a:p>
            <a:pPr lvl="3"/>
            <a:r>
              <a:rPr lang="en-US" sz="1500"/>
              <a:t>Flexibility can be a powerful tool to gain competitive advantage</a:t>
            </a:r>
          </a:p>
          <a:p>
            <a:pPr lvl="3"/>
            <a:r>
              <a:rPr lang="en-US" sz="1500"/>
              <a:t>How can the firm achieve flexibility?</a:t>
            </a:r>
          </a:p>
        </p:txBody>
      </p:sp>
      <p:sp>
        <p:nvSpPr>
          <p:cNvPr id="5" name="Slide Number Placeholder 4"/>
          <p:cNvSpPr>
            <a:spLocks noGrp="1"/>
          </p:cNvSpPr>
          <p:nvPr>
            <p:ph type="sldNum" sz="quarter" idx="10"/>
          </p:nvPr>
        </p:nvSpPr>
        <p:spPr>
          <a:xfrm>
            <a:off x="8610600" y="6492240"/>
            <a:ext cx="2743200" cy="365125"/>
          </a:xfrm>
        </p:spPr>
        <p:txBody>
          <a:bodyPr vert="horz" lIns="91440" tIns="45720" rIns="91440" bIns="45720" rtlCol="0" anchor="ctr">
            <a:normAutofit/>
          </a:bodyPr>
          <a:lstStyle/>
          <a:p>
            <a:pPr>
              <a:spcAft>
                <a:spcPts val="600"/>
              </a:spcAft>
            </a:pPr>
            <a:fld id="{68151E55-6873-49E2-B8D5-2F265E6F1973}" type="slidenum">
              <a:rPr lang="en-US" smtClean="0">
                <a:solidFill>
                  <a:schemeClr val="tx1">
                    <a:tint val="75000"/>
                  </a:schemeClr>
                </a:solidFill>
              </a:rPr>
              <a:pPr>
                <a:spcAft>
                  <a:spcPts val="600"/>
                </a:spcAft>
              </a:pPr>
              <a:t>12</a:t>
            </a:fld>
            <a:endParaRPr lang="en-US">
              <a:solidFill>
                <a:schemeClr val="tx1">
                  <a:tint val="75000"/>
                </a:schemeClr>
              </a:solidFill>
            </a:endParaRPr>
          </a:p>
        </p:txBody>
      </p:sp>
    </p:spTree>
    <p:extLst>
      <p:ext uri="{BB962C8B-B14F-4D97-AF65-F5344CB8AC3E}">
        <p14:creationId xmlns:p14="http://schemas.microsoft.com/office/powerpoint/2010/main" val="2126480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AD318CC-E2A8-4E27-9548-A047A7899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p:cNvSpPr>
            <a:spLocks noGrp="1"/>
          </p:cNvSpPr>
          <p:nvPr>
            <p:ph type="title"/>
          </p:nvPr>
        </p:nvSpPr>
        <p:spPr>
          <a:xfrm>
            <a:off x="645065" y="1463040"/>
            <a:ext cx="3796306" cy="2690949"/>
          </a:xfrm>
        </p:spPr>
        <p:txBody>
          <a:bodyPr vert="horz" lIns="91440" tIns="45720" rIns="91440" bIns="45720" rtlCol="0" anchor="t">
            <a:normAutofit/>
          </a:bodyPr>
          <a:lstStyle/>
          <a:p>
            <a:r>
              <a:rPr lang="en-US" sz="4400" kern="1200">
                <a:solidFill>
                  <a:schemeClr val="tx1"/>
                </a:solidFill>
                <a:latin typeface="+mj-lt"/>
                <a:ea typeface="+mj-ea"/>
                <a:cs typeface="+mj-cs"/>
              </a:rPr>
              <a:t>Key Issues in Supply Chain Management Continued</a:t>
            </a:r>
          </a:p>
        </p:txBody>
      </p:sp>
      <p:grpSp>
        <p:nvGrpSpPr>
          <p:cNvPr id="14" name="Group 13">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5" name="Rectangle 14">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8" name="Rectangle 17">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6"/>
          <p:cNvSpPr>
            <a:spLocks noGrp="1"/>
          </p:cNvSpPr>
          <p:nvPr>
            <p:ph sz="quarter" idx="11"/>
          </p:nvPr>
        </p:nvSpPr>
        <p:spPr>
          <a:xfrm>
            <a:off x="5656218" y="1463039"/>
            <a:ext cx="5542387" cy="4300447"/>
          </a:xfrm>
        </p:spPr>
        <p:txBody>
          <a:bodyPr vert="horz" lIns="91440" tIns="45720" rIns="91440" bIns="45720" rtlCol="0" anchor="t">
            <a:normAutofit/>
          </a:bodyPr>
          <a:lstStyle/>
          <a:p>
            <a:pPr indent="-228600"/>
            <a:r>
              <a:rPr lang="en-US" sz="1700"/>
              <a:t>Production sourcing</a:t>
            </a:r>
          </a:p>
          <a:p>
            <a:pPr lvl="2"/>
            <a:r>
              <a:rPr lang="en-US" sz="1700"/>
              <a:t>Must balance transportation and manufacturing costs</a:t>
            </a:r>
          </a:p>
          <a:p>
            <a:pPr indent="-228600"/>
            <a:r>
              <a:rPr lang="en-US" sz="1700"/>
              <a:t>Supply contracts</a:t>
            </a:r>
          </a:p>
          <a:p>
            <a:pPr lvl="2"/>
            <a:r>
              <a:rPr lang="en-US" sz="1700"/>
              <a:t>In traditional supply chain strategies, each party in the chain focuses on its own profit</a:t>
            </a:r>
          </a:p>
          <a:p>
            <a:pPr lvl="2"/>
            <a:r>
              <a:rPr lang="en-US" sz="1700"/>
              <a:t>Causes them to make decisions without regard to other supply chain partners</a:t>
            </a:r>
          </a:p>
          <a:p>
            <a:pPr lvl="2"/>
            <a:r>
              <a:rPr lang="en-US" sz="1700"/>
              <a:t>Can supply chain contracts be used to optimizes the entire supply chain performance</a:t>
            </a:r>
          </a:p>
          <a:p>
            <a:pPr indent="-228600"/>
            <a:r>
              <a:rPr lang="en-US" sz="1700"/>
              <a:t>Distribution strategies</a:t>
            </a:r>
          </a:p>
          <a:p>
            <a:pPr lvl="2"/>
            <a:r>
              <a:rPr lang="en-US" sz="1700"/>
              <a:t>How much should a firm centralize (or decentralize) their distribution system</a:t>
            </a:r>
          </a:p>
          <a:p>
            <a:pPr lvl="2"/>
            <a:r>
              <a:rPr lang="en-US" sz="1700"/>
              <a:t>What transportation methods should be used</a:t>
            </a:r>
          </a:p>
          <a:p>
            <a:pPr indent="-228600"/>
            <a:endParaRPr lang="en-US" sz="1700"/>
          </a:p>
        </p:txBody>
      </p:sp>
      <p:sp>
        <p:nvSpPr>
          <p:cNvPr id="5" name="Slide Number Placeholder 4"/>
          <p:cNvSpPr>
            <a:spLocks noGrp="1"/>
          </p:cNvSpPr>
          <p:nvPr>
            <p:ph type="sldNum" sz="quarter" idx="10"/>
          </p:nvPr>
        </p:nvSpPr>
        <p:spPr>
          <a:xfrm>
            <a:off x="8610600" y="6492240"/>
            <a:ext cx="2743200" cy="365125"/>
          </a:xfrm>
        </p:spPr>
        <p:txBody>
          <a:bodyPr vert="horz" lIns="91440" tIns="45720" rIns="91440" bIns="45720" rtlCol="0" anchor="ctr">
            <a:normAutofit/>
          </a:bodyPr>
          <a:lstStyle/>
          <a:p>
            <a:pPr>
              <a:spcAft>
                <a:spcPts val="600"/>
              </a:spcAft>
            </a:pPr>
            <a:fld id="{68151E55-6873-49E2-B8D5-2F265E6F1973}" type="slidenum">
              <a:rPr lang="en-US" smtClean="0">
                <a:solidFill>
                  <a:schemeClr val="tx1">
                    <a:tint val="75000"/>
                  </a:schemeClr>
                </a:solidFill>
              </a:rPr>
              <a:pPr>
                <a:spcAft>
                  <a:spcPts val="600"/>
                </a:spcAft>
              </a:pPr>
              <a:t>13</a:t>
            </a:fld>
            <a:endParaRPr lang="en-US">
              <a:solidFill>
                <a:schemeClr val="tx1">
                  <a:tint val="75000"/>
                </a:schemeClr>
              </a:solidFill>
            </a:endParaRPr>
          </a:p>
        </p:txBody>
      </p:sp>
    </p:spTree>
    <p:extLst>
      <p:ext uri="{BB962C8B-B14F-4D97-AF65-F5344CB8AC3E}">
        <p14:creationId xmlns:p14="http://schemas.microsoft.com/office/powerpoint/2010/main" val="4127936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AD318CC-E2A8-4E27-9548-A047A7899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p:cNvSpPr>
            <a:spLocks noGrp="1"/>
          </p:cNvSpPr>
          <p:nvPr>
            <p:ph type="title"/>
          </p:nvPr>
        </p:nvSpPr>
        <p:spPr>
          <a:xfrm>
            <a:off x="645065" y="1463040"/>
            <a:ext cx="3796306" cy="2690949"/>
          </a:xfrm>
        </p:spPr>
        <p:txBody>
          <a:bodyPr vert="horz" lIns="91440" tIns="45720" rIns="91440" bIns="45720" rtlCol="0" anchor="t">
            <a:normAutofit/>
          </a:bodyPr>
          <a:lstStyle/>
          <a:p>
            <a:r>
              <a:rPr lang="en-US" sz="4400" kern="1200">
                <a:solidFill>
                  <a:schemeClr val="tx1"/>
                </a:solidFill>
                <a:latin typeface="+mj-lt"/>
                <a:ea typeface="+mj-ea"/>
                <a:cs typeface="+mj-cs"/>
              </a:rPr>
              <a:t>Key Issues in Supply Chain Management Continued</a:t>
            </a:r>
          </a:p>
        </p:txBody>
      </p:sp>
      <p:grpSp>
        <p:nvGrpSpPr>
          <p:cNvPr id="14" name="Group 13">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5" name="Rectangle 14">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8" name="Rectangle 17">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6"/>
          <p:cNvSpPr>
            <a:spLocks noGrp="1"/>
          </p:cNvSpPr>
          <p:nvPr>
            <p:ph sz="quarter" idx="11"/>
          </p:nvPr>
        </p:nvSpPr>
        <p:spPr>
          <a:xfrm>
            <a:off x="5656218" y="1463039"/>
            <a:ext cx="5542387" cy="4300447"/>
          </a:xfrm>
        </p:spPr>
        <p:txBody>
          <a:bodyPr vert="horz" lIns="91440" tIns="45720" rIns="91440" bIns="45720" rtlCol="0" anchor="t">
            <a:normAutofit/>
          </a:bodyPr>
          <a:lstStyle/>
          <a:p>
            <a:pPr indent="-228600"/>
            <a:r>
              <a:rPr lang="en-US" sz="1400"/>
              <a:t>Supply chain integration and strategic partnering</a:t>
            </a:r>
          </a:p>
          <a:p>
            <a:pPr lvl="2"/>
            <a:r>
              <a:rPr lang="en-US" sz="1400"/>
              <a:t>Designing and implementing a globally optimal supply chain is quite difficult</a:t>
            </a:r>
          </a:p>
          <a:p>
            <a:pPr lvl="2"/>
            <a:r>
              <a:rPr lang="en-US" sz="1400"/>
              <a:t>However, in today’s competitive markets, most companies have no choice</a:t>
            </a:r>
          </a:p>
          <a:p>
            <a:pPr lvl="2"/>
            <a:r>
              <a:rPr lang="en-US" sz="1400"/>
              <a:t>How can integration be achieved successfully</a:t>
            </a:r>
          </a:p>
          <a:p>
            <a:pPr indent="-228600"/>
            <a:r>
              <a:rPr lang="en-US" sz="1400"/>
              <a:t>Outsourcing and offshoring strategies</a:t>
            </a:r>
          </a:p>
          <a:p>
            <a:pPr lvl="2"/>
            <a:r>
              <a:rPr lang="en-US" sz="1400"/>
              <a:t>What should be done internally and what should be purchased from outside suppliers</a:t>
            </a:r>
          </a:p>
          <a:p>
            <a:pPr lvl="2"/>
            <a:r>
              <a:rPr lang="en-US" sz="1400"/>
              <a:t>How to deal with the risks of outsourcing/offshoring</a:t>
            </a:r>
          </a:p>
          <a:p>
            <a:pPr lvl="2"/>
            <a:r>
              <a:rPr lang="en-US" sz="1400"/>
              <a:t>If the firm decides not to outsource, does it make sense to move facilities to the Far East</a:t>
            </a:r>
          </a:p>
          <a:p>
            <a:pPr indent="-228600"/>
            <a:r>
              <a:rPr lang="en-US" sz="1400"/>
              <a:t>Product design</a:t>
            </a:r>
          </a:p>
          <a:p>
            <a:pPr lvl="2"/>
            <a:r>
              <a:rPr lang="en-US" sz="1400"/>
              <a:t>Effective design plays several critical roles in the supply chain</a:t>
            </a:r>
          </a:p>
          <a:p>
            <a:pPr lvl="2"/>
            <a:r>
              <a:rPr lang="en-US" sz="1400"/>
              <a:t>May effect inventory holding and transportation costs</a:t>
            </a:r>
          </a:p>
          <a:p>
            <a:pPr lvl="2"/>
            <a:r>
              <a:rPr lang="en-US" sz="1400"/>
              <a:t>When is it work redesigning a product</a:t>
            </a:r>
          </a:p>
        </p:txBody>
      </p:sp>
      <p:sp>
        <p:nvSpPr>
          <p:cNvPr id="5" name="Slide Number Placeholder 4"/>
          <p:cNvSpPr>
            <a:spLocks noGrp="1"/>
          </p:cNvSpPr>
          <p:nvPr>
            <p:ph type="sldNum" sz="quarter" idx="10"/>
          </p:nvPr>
        </p:nvSpPr>
        <p:spPr>
          <a:xfrm>
            <a:off x="8610600" y="6492240"/>
            <a:ext cx="2743200" cy="365125"/>
          </a:xfrm>
        </p:spPr>
        <p:txBody>
          <a:bodyPr vert="horz" lIns="91440" tIns="45720" rIns="91440" bIns="45720" rtlCol="0" anchor="ctr">
            <a:normAutofit/>
          </a:bodyPr>
          <a:lstStyle/>
          <a:p>
            <a:pPr>
              <a:spcAft>
                <a:spcPts val="600"/>
              </a:spcAft>
            </a:pPr>
            <a:fld id="{68151E55-6873-49E2-B8D5-2F265E6F1973}" type="slidenum">
              <a:rPr lang="en-US" smtClean="0">
                <a:solidFill>
                  <a:schemeClr val="tx1">
                    <a:tint val="75000"/>
                  </a:schemeClr>
                </a:solidFill>
              </a:rPr>
              <a:pPr>
                <a:spcAft>
                  <a:spcPts val="600"/>
                </a:spcAft>
              </a:pPr>
              <a:t>14</a:t>
            </a:fld>
            <a:endParaRPr lang="en-US">
              <a:solidFill>
                <a:schemeClr val="tx1">
                  <a:tint val="75000"/>
                </a:schemeClr>
              </a:solidFill>
            </a:endParaRPr>
          </a:p>
        </p:txBody>
      </p:sp>
    </p:spTree>
    <p:extLst>
      <p:ext uri="{BB962C8B-B14F-4D97-AF65-F5344CB8AC3E}">
        <p14:creationId xmlns:p14="http://schemas.microsoft.com/office/powerpoint/2010/main" val="808653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AD318CC-E2A8-4E27-9548-A047A7899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p:cNvSpPr>
            <a:spLocks noGrp="1"/>
          </p:cNvSpPr>
          <p:nvPr>
            <p:ph type="title"/>
          </p:nvPr>
        </p:nvSpPr>
        <p:spPr>
          <a:xfrm>
            <a:off x="645065" y="1463040"/>
            <a:ext cx="3796306" cy="2690949"/>
          </a:xfrm>
        </p:spPr>
        <p:txBody>
          <a:bodyPr vert="horz" lIns="91440" tIns="45720" rIns="91440" bIns="45720" rtlCol="0" anchor="t">
            <a:normAutofit/>
          </a:bodyPr>
          <a:lstStyle/>
          <a:p>
            <a:r>
              <a:rPr lang="en-US" sz="4400" kern="1200">
                <a:solidFill>
                  <a:schemeClr val="tx1"/>
                </a:solidFill>
                <a:latin typeface="+mj-lt"/>
                <a:ea typeface="+mj-ea"/>
                <a:cs typeface="+mj-cs"/>
              </a:rPr>
              <a:t>Key Issues in Supply Chain Management Continued</a:t>
            </a:r>
          </a:p>
        </p:txBody>
      </p:sp>
      <p:grpSp>
        <p:nvGrpSpPr>
          <p:cNvPr id="14" name="Group 13">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5" name="Rectangle 14">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8" name="Rectangle 17">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6"/>
          <p:cNvSpPr>
            <a:spLocks noGrp="1"/>
          </p:cNvSpPr>
          <p:nvPr>
            <p:ph sz="quarter" idx="11"/>
          </p:nvPr>
        </p:nvSpPr>
        <p:spPr>
          <a:xfrm>
            <a:off x="5656218" y="1463039"/>
            <a:ext cx="5542387" cy="4300447"/>
          </a:xfrm>
        </p:spPr>
        <p:txBody>
          <a:bodyPr vert="horz" lIns="91440" tIns="45720" rIns="91440" bIns="45720" rtlCol="0" anchor="t">
            <a:normAutofit/>
          </a:bodyPr>
          <a:lstStyle/>
          <a:p>
            <a:pPr indent="-228600"/>
            <a:r>
              <a:rPr lang="en-US" sz="1400"/>
              <a:t>Information technology and decision-support systems</a:t>
            </a:r>
          </a:p>
          <a:p>
            <a:pPr lvl="2"/>
            <a:r>
              <a:rPr lang="en-US" sz="1400"/>
              <a:t>The primary issue in supply chain management is not whether data can be received, but what data should be transferred</a:t>
            </a:r>
          </a:p>
          <a:p>
            <a:pPr indent="-228600"/>
            <a:r>
              <a:rPr lang="en-US" sz="1400"/>
              <a:t>Customer value</a:t>
            </a:r>
          </a:p>
          <a:p>
            <a:pPr lvl="2"/>
            <a:r>
              <a:rPr lang="en-US" sz="1400"/>
              <a:t>In recent years, this measure has superseded measures such as quality and customer satisfaction</a:t>
            </a:r>
          </a:p>
          <a:p>
            <a:pPr lvl="2"/>
            <a:r>
              <a:rPr lang="en-US" sz="1400"/>
              <a:t>How is it measured</a:t>
            </a:r>
          </a:p>
          <a:p>
            <a:pPr indent="-228600"/>
            <a:r>
              <a:rPr lang="en-US" sz="1400"/>
              <a:t>Smart pricing</a:t>
            </a:r>
          </a:p>
          <a:p>
            <a:pPr lvl="2"/>
            <a:r>
              <a:rPr lang="en-US" sz="1400"/>
              <a:t>In recent years, a number of manufacturers, retailers, and carriers have applied a variation of revenue management to improve supply chain performance</a:t>
            </a:r>
          </a:p>
          <a:p>
            <a:pPr lvl="2"/>
            <a:r>
              <a:rPr lang="en-US" sz="1400"/>
              <a:t>How can this be done</a:t>
            </a:r>
          </a:p>
          <a:p>
            <a:pPr indent="-228600"/>
            <a:r>
              <a:rPr lang="en-US" sz="1400"/>
              <a:t>Sustainability</a:t>
            </a:r>
          </a:p>
          <a:p>
            <a:pPr lvl="2"/>
            <a:r>
              <a:rPr lang="en-US" sz="1400"/>
              <a:t>Corporate social responsibility offers an opportunity for new revenue streams, additional efficiencies, and unique branding</a:t>
            </a:r>
          </a:p>
        </p:txBody>
      </p:sp>
      <p:sp>
        <p:nvSpPr>
          <p:cNvPr id="5" name="Slide Number Placeholder 4"/>
          <p:cNvSpPr>
            <a:spLocks noGrp="1"/>
          </p:cNvSpPr>
          <p:nvPr>
            <p:ph type="sldNum" sz="quarter" idx="10"/>
          </p:nvPr>
        </p:nvSpPr>
        <p:spPr>
          <a:xfrm>
            <a:off x="8610600" y="6492240"/>
            <a:ext cx="2743200" cy="365125"/>
          </a:xfrm>
        </p:spPr>
        <p:txBody>
          <a:bodyPr vert="horz" lIns="91440" tIns="45720" rIns="91440" bIns="45720" rtlCol="0" anchor="ctr">
            <a:normAutofit/>
          </a:bodyPr>
          <a:lstStyle/>
          <a:p>
            <a:pPr>
              <a:spcAft>
                <a:spcPts val="600"/>
              </a:spcAft>
            </a:pPr>
            <a:fld id="{68151E55-6873-49E2-B8D5-2F265E6F1973}" type="slidenum">
              <a:rPr lang="en-US" smtClean="0">
                <a:solidFill>
                  <a:schemeClr val="tx1">
                    <a:tint val="75000"/>
                  </a:schemeClr>
                </a:solidFill>
              </a:rPr>
              <a:pPr>
                <a:spcAft>
                  <a:spcPts val="600"/>
                </a:spcAft>
              </a:pPr>
              <a:t>15</a:t>
            </a:fld>
            <a:endParaRPr lang="en-US">
              <a:solidFill>
                <a:schemeClr val="tx1">
                  <a:tint val="75000"/>
                </a:schemeClr>
              </a:solidFill>
            </a:endParaRPr>
          </a:p>
        </p:txBody>
      </p:sp>
    </p:spTree>
    <p:extLst>
      <p:ext uri="{BB962C8B-B14F-4D97-AF65-F5344CB8AC3E}">
        <p14:creationId xmlns:p14="http://schemas.microsoft.com/office/powerpoint/2010/main" val="1131577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13810" y="2960716"/>
            <a:ext cx="4036334" cy="2387600"/>
          </a:xfrm>
        </p:spPr>
        <p:txBody>
          <a:bodyPr vert="horz" lIns="91440" tIns="45720" rIns="91440" bIns="45720" rtlCol="0" anchor="t" anchorCtr="0">
            <a:normAutofit/>
          </a:bodyPr>
          <a:lstStyle/>
          <a:p>
            <a:pPr>
              <a:lnSpc>
                <a:spcPct val="90000"/>
              </a:lnSpc>
              <a:spcBef>
                <a:spcPct val="0"/>
              </a:spcBef>
              <a:buClrTx/>
            </a:pPr>
            <a:r>
              <a:rPr lang="en-US" sz="4200" kern="1200">
                <a:solidFill>
                  <a:schemeClr val="tx1"/>
                </a:solidFill>
                <a:latin typeface="+mj-lt"/>
                <a:ea typeface="+mj-ea"/>
                <a:cs typeface="+mj-cs"/>
              </a:rPr>
              <a:t>Cost-Responsiveness Efficient Frontier</a:t>
            </a:r>
          </a:p>
        </p:txBody>
      </p:sp>
      <p:grpSp>
        <p:nvGrpSpPr>
          <p:cNvPr id="26" name="Group 25">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27" name="Rectangle 26">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Rectangle 30">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he cost responsiveness efficient frontier is a graph that plots cost from high to low versus responsiveness from low to high. The graph is shaped like the upper right quadrant of a circle. Low cost yields low responsiveness. High cost yields high responsiveness."/>
          <p:cNvPicPr>
            <a:picLocks noChangeAspect="1"/>
          </p:cNvPicPr>
          <p:nvPr/>
        </p:nvPicPr>
        <p:blipFill>
          <a:blip r:embed="rId2"/>
          <a:stretch>
            <a:fillRect/>
          </a:stretch>
        </p:blipFill>
        <p:spPr>
          <a:xfrm>
            <a:off x="5922492" y="1625089"/>
            <a:ext cx="5536001" cy="3549069"/>
          </a:xfrm>
          <a:prstGeom prst="rect">
            <a:avLst/>
          </a:prstGeom>
        </p:spPr>
      </p:pic>
    </p:spTree>
    <p:extLst>
      <p:ext uri="{BB962C8B-B14F-4D97-AF65-F5344CB8AC3E}">
        <p14:creationId xmlns:p14="http://schemas.microsoft.com/office/powerpoint/2010/main" val="1343311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13810" y="2960716"/>
            <a:ext cx="4036334" cy="2387600"/>
          </a:xfrm>
        </p:spPr>
        <p:txBody>
          <a:bodyPr vert="horz" lIns="91440" tIns="45720" rIns="91440" bIns="45720" rtlCol="0" anchor="t" anchorCtr="0">
            <a:normAutofit/>
          </a:bodyPr>
          <a:lstStyle/>
          <a:p>
            <a:pPr>
              <a:lnSpc>
                <a:spcPct val="90000"/>
              </a:lnSpc>
              <a:spcBef>
                <a:spcPct val="0"/>
              </a:spcBef>
              <a:buClrTx/>
            </a:pPr>
            <a:r>
              <a:rPr lang="en-US" sz="4200" kern="1200">
                <a:solidFill>
                  <a:schemeClr val="tx1"/>
                </a:solidFill>
                <a:latin typeface="+mj-lt"/>
                <a:ea typeface="+mj-ea"/>
                <a:cs typeface="+mj-cs"/>
              </a:rPr>
              <a:t>Responsiveness Spectrum</a:t>
            </a:r>
          </a:p>
        </p:txBody>
      </p:sp>
      <p:grpSp>
        <p:nvGrpSpPr>
          <p:cNvPr id="12" name="Group 11">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13" name="Rectangle 12">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he responsiveness spectrum goes from left to right as follows. Highly efficient. Integrated steel mills: production scheduled weeks or months in advance with little variety or flexibility. Somewhat efficient. Hanes apparel: a traditional make to stock manufacturer with production lead time of several weeks. Somewhat responsive. Most automotive production: delivering a large variety of products in a few weeks. Highly responsive. Seven Eleven Japan: changing merchandise mix by location and time of day."/>
          <p:cNvPicPr>
            <a:picLocks noChangeAspect="1"/>
          </p:cNvPicPr>
          <p:nvPr/>
        </p:nvPicPr>
        <p:blipFill>
          <a:blip r:embed="rId2"/>
          <a:stretch>
            <a:fillRect/>
          </a:stretch>
        </p:blipFill>
        <p:spPr>
          <a:xfrm>
            <a:off x="5922492" y="2468136"/>
            <a:ext cx="5536001" cy="1862975"/>
          </a:xfrm>
          <a:prstGeom prst="rect">
            <a:avLst/>
          </a:prstGeom>
        </p:spPr>
      </p:pic>
    </p:spTree>
    <p:extLst>
      <p:ext uri="{BB962C8B-B14F-4D97-AF65-F5344CB8AC3E}">
        <p14:creationId xmlns:p14="http://schemas.microsoft.com/office/powerpoint/2010/main" val="1994163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13810" y="2960716"/>
            <a:ext cx="4036334" cy="2387600"/>
          </a:xfrm>
        </p:spPr>
        <p:txBody>
          <a:bodyPr vert="horz" lIns="91440" tIns="45720" rIns="91440" bIns="45720" rtlCol="0" anchor="t" anchorCtr="0">
            <a:normAutofit/>
          </a:bodyPr>
          <a:lstStyle/>
          <a:p>
            <a:pPr>
              <a:lnSpc>
                <a:spcPct val="90000"/>
              </a:lnSpc>
              <a:spcBef>
                <a:spcPct val="0"/>
              </a:spcBef>
              <a:buClrTx/>
            </a:pPr>
            <a:r>
              <a:rPr lang="en-US" sz="5400" kern="1200">
                <a:solidFill>
                  <a:schemeClr val="tx1"/>
                </a:solidFill>
                <a:latin typeface="+mj-lt"/>
                <a:ea typeface="+mj-ea"/>
                <a:cs typeface="+mj-cs"/>
              </a:rPr>
              <a:t>Zone of Strategic Fit</a:t>
            </a:r>
          </a:p>
        </p:txBody>
      </p:sp>
      <p:grpSp>
        <p:nvGrpSpPr>
          <p:cNvPr id="12" name="Group 11">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13" name="Rectangle 12">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he finding the zone of strategic fit graph plots the responsiveness spectrum versus the implied uncertainty spectrum. On the y axis, the responsiveness spectrum goes from efficient supply chain to responsive supply chain. The implied uncertainty spectrum, on the x axis goes from certain demand to uncertain demand. The zone of strategic fit is a band increasing in a straight line at a 45 degree angle from the origin"/>
          <p:cNvPicPr>
            <a:picLocks noChangeAspect="1"/>
          </p:cNvPicPr>
          <p:nvPr/>
        </p:nvPicPr>
        <p:blipFill>
          <a:blip r:embed="rId2"/>
          <a:stretch>
            <a:fillRect/>
          </a:stretch>
        </p:blipFill>
        <p:spPr>
          <a:xfrm>
            <a:off x="5922492" y="1225929"/>
            <a:ext cx="5536001" cy="4347389"/>
          </a:xfrm>
          <a:prstGeom prst="rect">
            <a:avLst/>
          </a:prstGeom>
        </p:spPr>
      </p:pic>
    </p:spTree>
    <p:extLst>
      <p:ext uri="{BB962C8B-B14F-4D97-AF65-F5344CB8AC3E}">
        <p14:creationId xmlns:p14="http://schemas.microsoft.com/office/powerpoint/2010/main" val="31311950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638881" y="417576"/>
            <a:ext cx="10909640" cy="1249394"/>
          </a:xfrm>
          <a:prstGeom prst="rect">
            <a:avLst/>
          </a:prstGeom>
        </p:spPr>
        <p:txBody>
          <a:bodyPr vert="horz" lIns="91440" tIns="45720" rIns="91440" bIns="45720" rtlCol="0" anchor="ctr">
            <a:normAutofit/>
          </a:bodyPr>
          <a:lstStyle/>
          <a:p>
            <a:pPr marL="12700" algn="ctr"/>
            <a:r>
              <a:rPr lang="en-US" sz="6600" kern="1200" spc="-120">
                <a:solidFill>
                  <a:schemeClr val="tx1"/>
                </a:solidFill>
                <a:latin typeface="+mj-lt"/>
                <a:ea typeface="+mj-ea"/>
                <a:cs typeface="+mj-cs"/>
              </a:rPr>
              <a:t>Components </a:t>
            </a:r>
            <a:r>
              <a:rPr lang="en-US" sz="6600" kern="1200" spc="-75">
                <a:solidFill>
                  <a:schemeClr val="tx1"/>
                </a:solidFill>
                <a:latin typeface="+mj-lt"/>
                <a:ea typeface="+mj-ea"/>
                <a:cs typeface="+mj-cs"/>
              </a:rPr>
              <a:t>of </a:t>
            </a:r>
            <a:r>
              <a:rPr lang="en-US" sz="6600" kern="1200">
                <a:solidFill>
                  <a:schemeClr val="tx1"/>
                </a:solidFill>
                <a:latin typeface="+mj-lt"/>
                <a:ea typeface="+mj-ea"/>
                <a:cs typeface="+mj-cs"/>
              </a:rPr>
              <a:t>a </a:t>
            </a:r>
            <a:r>
              <a:rPr lang="en-US" sz="6600" kern="1200" spc="-130">
                <a:solidFill>
                  <a:schemeClr val="tx1"/>
                </a:solidFill>
                <a:latin typeface="+mj-lt"/>
                <a:ea typeface="+mj-ea"/>
                <a:cs typeface="+mj-cs"/>
              </a:rPr>
              <a:t>supply</a:t>
            </a:r>
            <a:r>
              <a:rPr lang="en-US" sz="6600" kern="1200" spc="-145">
                <a:solidFill>
                  <a:schemeClr val="tx1"/>
                </a:solidFill>
                <a:latin typeface="+mj-lt"/>
                <a:ea typeface="+mj-ea"/>
                <a:cs typeface="+mj-cs"/>
              </a:rPr>
              <a:t> </a:t>
            </a:r>
            <a:r>
              <a:rPr lang="en-US" sz="6600" kern="1200" spc="-125">
                <a:solidFill>
                  <a:schemeClr val="tx1"/>
                </a:solidFill>
                <a:latin typeface="+mj-lt"/>
                <a:ea typeface="+mj-ea"/>
                <a:cs typeface="+mj-cs"/>
              </a:rPr>
              <a:t>chain</a:t>
            </a:r>
          </a:p>
        </p:txBody>
      </p:sp>
      <p:sp>
        <p:nvSpPr>
          <p:cNvPr id="21"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E4FF70A-A3EE-AB25-3DCF-4A305E18E768}"/>
              </a:ext>
            </a:extLst>
          </p:cNvPr>
          <p:cNvPicPr>
            <a:picLocks noChangeAspect="1"/>
          </p:cNvPicPr>
          <p:nvPr/>
        </p:nvPicPr>
        <p:blipFill>
          <a:blip r:embed="rId2"/>
          <a:stretch>
            <a:fillRect/>
          </a:stretch>
        </p:blipFill>
        <p:spPr>
          <a:xfrm>
            <a:off x="2339133" y="2382798"/>
            <a:ext cx="8035657" cy="383702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D3E668-B01D-41EC-BF47-D870F1C207C9}"/>
              </a:ext>
            </a:extLst>
          </p:cNvPr>
          <p:cNvSpPr>
            <a:spLocks noGrp="1"/>
          </p:cNvSpPr>
          <p:nvPr>
            <p:ph type="title"/>
          </p:nvPr>
        </p:nvSpPr>
        <p:spPr>
          <a:xfrm>
            <a:off x="793662" y="386930"/>
            <a:ext cx="10066122" cy="1298448"/>
          </a:xfrm>
        </p:spPr>
        <p:txBody>
          <a:bodyPr vert="horz" lIns="91440" tIns="45720" rIns="91440" bIns="45720" rtlCol="0" anchor="b">
            <a:normAutofit/>
          </a:bodyPr>
          <a:lstStyle/>
          <a:p>
            <a:r>
              <a:rPr lang="en-US" sz="4800" kern="1200">
                <a:solidFill>
                  <a:schemeClr val="tx1"/>
                </a:solidFill>
                <a:latin typeface="+mj-lt"/>
                <a:ea typeface="+mj-ea"/>
                <a:cs typeface="+mj-cs"/>
              </a:rPr>
              <a:t>The Goods-Services Continuum</a:t>
            </a:r>
          </a:p>
        </p:txBody>
      </p:sp>
      <p:sp>
        <p:nvSpPr>
          <p:cNvPr id="12" name="Rectangle 11">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7BD4129-F3FF-4F37-98E8-9DD3982B7F55}"/>
              </a:ext>
            </a:extLst>
          </p:cNvPr>
          <p:cNvSpPr txBox="1"/>
          <p:nvPr/>
        </p:nvSpPr>
        <p:spPr>
          <a:xfrm>
            <a:off x="793661" y="2599509"/>
            <a:ext cx="4530898" cy="3639450"/>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2000" b="1" i="1"/>
              <a:t>Goods</a:t>
            </a:r>
            <a:r>
              <a:rPr lang="en-US" sz="2000"/>
              <a:t> are physical items produced by business organisation</a:t>
            </a:r>
          </a:p>
          <a:p>
            <a:pPr indent="-228600">
              <a:lnSpc>
                <a:spcPct val="90000"/>
              </a:lnSpc>
              <a:spcAft>
                <a:spcPts val="600"/>
              </a:spcAft>
              <a:buFont typeface="Arial" panose="020B0604020202020204" pitchFamily="34" charset="0"/>
              <a:buChar char="•"/>
            </a:pPr>
            <a:endParaRPr lang="en-US" sz="2000" b="1" i="1"/>
          </a:p>
          <a:p>
            <a:pPr indent="-228600">
              <a:lnSpc>
                <a:spcPct val="90000"/>
              </a:lnSpc>
              <a:spcAft>
                <a:spcPts val="600"/>
              </a:spcAft>
              <a:buFont typeface="Arial" panose="020B0604020202020204" pitchFamily="34" charset="0"/>
              <a:buChar char="•"/>
            </a:pPr>
            <a:r>
              <a:rPr lang="en-US" sz="2000" b="1" i="1"/>
              <a:t>Services </a:t>
            </a:r>
            <a:r>
              <a:rPr lang="en-US" sz="2000"/>
              <a:t>are activities that provide some combinations of time, location, form and psychological value</a:t>
            </a:r>
          </a:p>
        </p:txBody>
      </p:sp>
      <p:pic>
        <p:nvPicPr>
          <p:cNvPr id="4" name="Picture 3">
            <a:extLst>
              <a:ext uri="{FF2B5EF4-FFF2-40B4-BE49-F238E27FC236}">
                <a16:creationId xmlns:a16="http://schemas.microsoft.com/office/drawing/2014/main" id="{09B149AC-63E5-44E5-80FD-4305B6DDFD64}"/>
              </a:ext>
            </a:extLst>
          </p:cNvPr>
          <p:cNvPicPr>
            <a:picLocks noChangeAspect="1"/>
          </p:cNvPicPr>
          <p:nvPr/>
        </p:nvPicPr>
        <p:blipFill>
          <a:blip r:embed="rId2"/>
          <a:stretch>
            <a:fillRect/>
          </a:stretch>
        </p:blipFill>
        <p:spPr>
          <a:xfrm>
            <a:off x="5911532" y="3298446"/>
            <a:ext cx="5150277" cy="2085862"/>
          </a:xfrm>
          <a:prstGeom prst="rect">
            <a:avLst/>
          </a:prstGeom>
        </p:spPr>
      </p:pic>
      <p:sp>
        <p:nvSpPr>
          <p:cNvPr id="16" name="Rectangle 15">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3A527A45-AC71-4CFE-9E45-4941152BD374}"/>
              </a:ext>
            </a:extLst>
          </p:cNvPr>
          <p:cNvSpPr>
            <a:spLocks noGrp="1"/>
          </p:cNvSpPr>
          <p:nvPr>
            <p:ph type="sldNum" sz="quarter" idx="12"/>
          </p:nvPr>
        </p:nvSpPr>
        <p:spPr>
          <a:xfrm>
            <a:off x="8610600" y="6492240"/>
            <a:ext cx="2743200" cy="365125"/>
          </a:xfrm>
        </p:spPr>
        <p:txBody>
          <a:bodyPr vert="horz" lIns="91440" tIns="45720" rIns="91440" bIns="45720" rtlCol="0" anchor="ctr">
            <a:normAutofit/>
          </a:bodyPr>
          <a:lstStyle/>
          <a:p>
            <a:pPr>
              <a:spcAft>
                <a:spcPts val="600"/>
              </a:spcAft>
            </a:pPr>
            <a:fld id="{99F2F2D5-31ED-47F3-B00D-665FB8F19D4D}" type="slidenum">
              <a:rPr lang="en-US" smtClean="0">
                <a:solidFill>
                  <a:schemeClr val="tx1">
                    <a:tint val="75000"/>
                  </a:schemeClr>
                </a:solidFill>
              </a:rPr>
              <a:pPr>
                <a:spcAft>
                  <a:spcPts val="600"/>
                </a:spcAft>
              </a:pPr>
              <a:t>2</a:t>
            </a:fld>
            <a:endParaRPr lang="en-US">
              <a:solidFill>
                <a:schemeClr val="tx1">
                  <a:tint val="75000"/>
                </a:schemeClr>
              </a:solidFill>
            </a:endParaRPr>
          </a:p>
        </p:txBody>
      </p:sp>
    </p:spTree>
    <p:extLst>
      <p:ext uri="{BB962C8B-B14F-4D97-AF65-F5344CB8AC3E}">
        <p14:creationId xmlns:p14="http://schemas.microsoft.com/office/powerpoint/2010/main" val="27791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6803409" y="762001"/>
            <a:ext cx="4156512" cy="1708244"/>
          </a:xfrm>
          <a:prstGeom prst="rect">
            <a:avLst/>
          </a:prstGeom>
        </p:spPr>
        <p:txBody>
          <a:bodyPr vert="horz" lIns="91440" tIns="45720" rIns="91440" bIns="45720" rtlCol="0" anchor="ctr">
            <a:normAutofit/>
          </a:bodyPr>
          <a:lstStyle/>
          <a:p>
            <a:pPr marL="12700"/>
            <a:r>
              <a:rPr lang="en-US" sz="4000" spc="-100"/>
              <a:t>What </a:t>
            </a:r>
            <a:r>
              <a:rPr lang="en-US" sz="4000" spc="-65"/>
              <a:t>is </a:t>
            </a:r>
            <a:r>
              <a:rPr lang="en-US" sz="4000" spc="-125"/>
              <a:t>demand</a:t>
            </a:r>
            <a:r>
              <a:rPr lang="en-US" sz="4000" spc="-204"/>
              <a:t> </a:t>
            </a:r>
            <a:r>
              <a:rPr lang="en-US" sz="4000" spc="-114"/>
              <a:t>forecasting</a:t>
            </a:r>
          </a:p>
        </p:txBody>
      </p:sp>
      <p:pic>
        <p:nvPicPr>
          <p:cNvPr id="5" name="Picture 4" descr="Magnifying glass showing decling performance">
            <a:extLst>
              <a:ext uri="{FF2B5EF4-FFF2-40B4-BE49-F238E27FC236}">
                <a16:creationId xmlns:a16="http://schemas.microsoft.com/office/drawing/2014/main" id="{2348AC55-6BE5-8CF0-4326-955F18C657CD}"/>
              </a:ext>
            </a:extLst>
          </p:cNvPr>
          <p:cNvPicPr>
            <a:picLocks noChangeAspect="1"/>
          </p:cNvPicPr>
          <p:nvPr/>
        </p:nvPicPr>
        <p:blipFill rotWithShape="1">
          <a:blip r:embed="rId2"/>
          <a:srcRect l="5051" r="35614" b="-2"/>
          <a:stretch/>
        </p:blipFill>
        <p:spPr>
          <a:xfrm>
            <a:off x="-1" y="-2"/>
            <a:ext cx="6096001" cy="6858002"/>
          </a:xfrm>
          <a:prstGeom prst="rect">
            <a:avLst/>
          </a:prstGeom>
        </p:spPr>
      </p:pic>
      <p:sp>
        <p:nvSpPr>
          <p:cNvPr id="3" name="object 3"/>
          <p:cNvSpPr txBox="1"/>
          <p:nvPr/>
        </p:nvSpPr>
        <p:spPr>
          <a:xfrm>
            <a:off x="6803409" y="2470245"/>
            <a:ext cx="4156512" cy="3769835"/>
          </a:xfrm>
          <a:prstGeom prst="rect">
            <a:avLst/>
          </a:prstGeom>
        </p:spPr>
        <p:txBody>
          <a:bodyPr vert="horz" lIns="91440" tIns="45720" rIns="91440" bIns="45720" rtlCol="0" anchor="ctr">
            <a:normAutofit lnSpcReduction="10000"/>
          </a:bodyPr>
          <a:lstStyle/>
          <a:p>
            <a:pPr marL="12700" marR="5080" indent="-228600">
              <a:lnSpc>
                <a:spcPct val="90000"/>
              </a:lnSpc>
              <a:spcBef>
                <a:spcPts val="100"/>
              </a:spcBef>
              <a:buFont typeface="Arial" panose="020B0604020202020204" pitchFamily="34" charset="0"/>
              <a:buChar char="•"/>
            </a:pPr>
            <a:r>
              <a:rPr lang="en-US" sz="1700" spc="-10" dirty="0"/>
              <a:t>Demand forecasting </a:t>
            </a:r>
            <a:r>
              <a:rPr lang="en-US" sz="1700" spc="-35" dirty="0"/>
              <a:t>refers </a:t>
            </a:r>
            <a:r>
              <a:rPr lang="en-US" sz="1700" dirty="0"/>
              <a:t>to the process of planning </a:t>
            </a:r>
            <a:r>
              <a:rPr lang="en-US" sz="1700" spc="-5" dirty="0"/>
              <a:t>and </a:t>
            </a:r>
            <a:r>
              <a:rPr lang="en-US" sz="1700" dirty="0"/>
              <a:t>predicting goods </a:t>
            </a:r>
            <a:r>
              <a:rPr lang="en-US" sz="1700" spc="-5" dirty="0"/>
              <a:t>and  </a:t>
            </a:r>
            <a:r>
              <a:rPr lang="en-US" sz="1700" spc="-10" dirty="0"/>
              <a:t>materials </a:t>
            </a:r>
            <a:r>
              <a:rPr lang="en-US" sz="1700" dirty="0"/>
              <a:t>demand to help </a:t>
            </a:r>
            <a:r>
              <a:rPr lang="en-US" sz="1700" spc="5" dirty="0"/>
              <a:t>businesses </a:t>
            </a:r>
            <a:r>
              <a:rPr lang="en-US" sz="1700" spc="-20" dirty="0"/>
              <a:t>stay </a:t>
            </a:r>
            <a:r>
              <a:rPr lang="en-US" sz="1700" spc="-15" dirty="0"/>
              <a:t>as </a:t>
            </a:r>
            <a:r>
              <a:rPr lang="en-US" sz="1700" spc="-5" dirty="0"/>
              <a:t>profitable </a:t>
            </a:r>
            <a:r>
              <a:rPr lang="en-US" sz="1700" spc="-15" dirty="0"/>
              <a:t>as</a:t>
            </a:r>
            <a:r>
              <a:rPr lang="en-US" sz="1700" spc="-65" dirty="0"/>
              <a:t> </a:t>
            </a:r>
            <a:r>
              <a:rPr lang="en-US" sz="1700" spc="5" dirty="0"/>
              <a:t>possible.</a:t>
            </a:r>
          </a:p>
          <a:p>
            <a:pPr marL="12700" marR="334010" indent="-228600">
              <a:lnSpc>
                <a:spcPct val="90000"/>
              </a:lnSpc>
              <a:spcBef>
                <a:spcPts val="100"/>
              </a:spcBef>
              <a:buFont typeface="Arial" panose="020B0604020202020204" pitchFamily="34" charset="0"/>
              <a:buChar char="•"/>
            </a:pPr>
            <a:endParaRPr lang="en-US" sz="1700" b="1" spc="-85" dirty="0"/>
          </a:p>
          <a:p>
            <a:pPr marL="12700" marR="334010" indent="-228600">
              <a:lnSpc>
                <a:spcPct val="90000"/>
              </a:lnSpc>
              <a:spcBef>
                <a:spcPts val="100"/>
              </a:spcBef>
              <a:buFont typeface="Arial" panose="020B0604020202020204" pitchFamily="34" charset="0"/>
              <a:buChar char="•"/>
            </a:pPr>
            <a:r>
              <a:rPr lang="en-US" sz="1700" b="1" spc="-85" dirty="0"/>
              <a:t>Why </a:t>
            </a:r>
            <a:r>
              <a:rPr lang="en-US" sz="1700" b="1" spc="-65" dirty="0"/>
              <a:t>is </a:t>
            </a:r>
            <a:r>
              <a:rPr lang="en-US" sz="1700" b="1" spc="-125" dirty="0"/>
              <a:t>demand </a:t>
            </a:r>
            <a:r>
              <a:rPr lang="en-US" sz="1700" b="1" spc="-120" dirty="0"/>
              <a:t>forecasting important </a:t>
            </a:r>
            <a:r>
              <a:rPr lang="en-US" sz="1700" b="1" spc="-100" dirty="0"/>
              <a:t>for </a:t>
            </a:r>
            <a:r>
              <a:rPr lang="en-US" sz="1700" b="1" spc="-105" dirty="0"/>
              <a:t>modern </a:t>
            </a:r>
            <a:r>
              <a:rPr lang="en-US" sz="1700" b="1" spc="-130" dirty="0"/>
              <a:t>supply  chains?</a:t>
            </a:r>
            <a:endParaRPr lang="en-US" sz="1700" dirty="0"/>
          </a:p>
          <a:p>
            <a:pPr indent="-228600">
              <a:lnSpc>
                <a:spcPct val="90000"/>
              </a:lnSpc>
              <a:buFont typeface="Arial" panose="020B0604020202020204" pitchFamily="34" charset="0"/>
              <a:buChar char="•"/>
            </a:pPr>
            <a:endParaRPr lang="en-US" sz="1700" dirty="0"/>
          </a:p>
          <a:p>
            <a:pPr marL="47625" marR="5080" indent="-228600">
              <a:lnSpc>
                <a:spcPct val="90000"/>
              </a:lnSpc>
              <a:spcBef>
                <a:spcPts val="1560"/>
              </a:spcBef>
              <a:buFont typeface="Arial" panose="020B0604020202020204" pitchFamily="34" charset="0"/>
              <a:buChar char="•"/>
            </a:pPr>
            <a:r>
              <a:rPr lang="en-US" sz="1700" spc="-10" dirty="0"/>
              <a:t>Demand </a:t>
            </a:r>
            <a:r>
              <a:rPr lang="en-US" sz="1700" spc="-5" dirty="0"/>
              <a:t>forecasting </a:t>
            </a:r>
            <a:r>
              <a:rPr lang="en-US" sz="1700" dirty="0"/>
              <a:t>is </a:t>
            </a:r>
            <a:r>
              <a:rPr lang="en-US" sz="1700" spc="-5" dirty="0"/>
              <a:t>important </a:t>
            </a:r>
            <a:r>
              <a:rPr lang="en-US" sz="1700" dirty="0"/>
              <a:t>to the </a:t>
            </a:r>
            <a:r>
              <a:rPr lang="en-US" sz="1700" spc="5" dirty="0"/>
              <a:t>supply </a:t>
            </a:r>
            <a:r>
              <a:rPr lang="en-US" sz="1700" dirty="0"/>
              <a:t>chain </a:t>
            </a:r>
            <a:r>
              <a:rPr lang="en-US" sz="1700" spc="5" dirty="0"/>
              <a:t>because </a:t>
            </a:r>
            <a:r>
              <a:rPr lang="en-US" sz="1700" dirty="0"/>
              <a:t>it </a:t>
            </a:r>
            <a:r>
              <a:rPr lang="en-US" sz="1700" spc="5" dirty="0"/>
              <a:t>helps </a:t>
            </a:r>
            <a:r>
              <a:rPr lang="en-US" sz="1700" dirty="0"/>
              <a:t>to </a:t>
            </a:r>
            <a:r>
              <a:rPr lang="en-US" sz="1700" spc="-15" dirty="0"/>
              <a:t>inform </a:t>
            </a:r>
            <a:r>
              <a:rPr lang="en-US" sz="1700" spc="-5" dirty="0"/>
              <a:t>core  </a:t>
            </a:r>
            <a:r>
              <a:rPr lang="en-US" sz="1700" spc="-10" dirty="0"/>
              <a:t>operational </a:t>
            </a:r>
            <a:r>
              <a:rPr lang="en-US" sz="1700" spc="5" dirty="0"/>
              <a:t>processes </a:t>
            </a:r>
            <a:r>
              <a:rPr lang="en-US" sz="1700" spc="10" dirty="0"/>
              <a:t>such </a:t>
            </a:r>
            <a:r>
              <a:rPr lang="en-US" sz="1700" spc="-15" dirty="0"/>
              <a:t>as </a:t>
            </a:r>
            <a:r>
              <a:rPr lang="en-US" sz="1700" dirty="0"/>
              <a:t>demand-driven </a:t>
            </a:r>
            <a:r>
              <a:rPr lang="en-US" sz="1700" spc="-10" dirty="0"/>
              <a:t>material </a:t>
            </a:r>
            <a:r>
              <a:rPr lang="en-US" sz="1700" spc="-5" dirty="0"/>
              <a:t>resource </a:t>
            </a:r>
            <a:r>
              <a:rPr lang="en-US" sz="1700" dirty="0"/>
              <a:t>planning </a:t>
            </a:r>
            <a:r>
              <a:rPr lang="en-US" sz="1700" spc="-10" dirty="0"/>
              <a:t>(DDMRP),  </a:t>
            </a:r>
            <a:r>
              <a:rPr lang="en-US" sz="1700" spc="5" dirty="0"/>
              <a:t>inbound logistics, </a:t>
            </a:r>
            <a:r>
              <a:rPr lang="en-US" sz="1700" spc="-10" dirty="0"/>
              <a:t>manufacturing, </a:t>
            </a:r>
            <a:r>
              <a:rPr lang="en-US" sz="1700" spc="-5" dirty="0"/>
              <a:t>financial </a:t>
            </a:r>
            <a:r>
              <a:rPr lang="en-US" sz="1700" dirty="0"/>
              <a:t>planning, </a:t>
            </a:r>
            <a:r>
              <a:rPr lang="en-US" sz="1700" spc="-5" dirty="0"/>
              <a:t>and risk</a:t>
            </a:r>
            <a:r>
              <a:rPr lang="en-US" sz="1700" spc="-40" dirty="0"/>
              <a:t> </a:t>
            </a:r>
            <a:r>
              <a:rPr lang="en-US" sz="1700" spc="5" dirty="0"/>
              <a:t>assessment.</a:t>
            </a:r>
            <a:endParaRPr lang="en-US" sz="1700" dirty="0"/>
          </a:p>
          <a:p>
            <a:pPr marL="12700" marR="5080" indent="-228600">
              <a:lnSpc>
                <a:spcPct val="90000"/>
              </a:lnSpc>
              <a:spcBef>
                <a:spcPts val="100"/>
              </a:spcBef>
              <a:buFont typeface="Arial" panose="020B0604020202020204" pitchFamily="34" charset="0"/>
              <a:buChar char="•"/>
            </a:pPr>
            <a:endParaRPr lang="en-US" sz="17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4646" y="-10322"/>
            <a:ext cx="8526117" cy="689932"/>
          </a:xfrm>
          <a:prstGeom prst="rect">
            <a:avLst/>
          </a:prstGeom>
        </p:spPr>
        <p:txBody>
          <a:bodyPr vert="horz" wrap="square" lIns="0" tIns="12700" rIns="0" bIns="0" rtlCol="0" anchor="ctr">
            <a:spAutoFit/>
          </a:bodyPr>
          <a:lstStyle/>
          <a:p>
            <a:pPr marL="12700">
              <a:lnSpc>
                <a:spcPct val="100000"/>
              </a:lnSpc>
              <a:spcBef>
                <a:spcPts val="100"/>
              </a:spcBef>
            </a:pPr>
            <a:r>
              <a:rPr spc="-90" dirty="0"/>
              <a:t>How </a:t>
            </a:r>
            <a:r>
              <a:rPr spc="-110" dirty="0"/>
              <a:t>does </a:t>
            </a:r>
            <a:r>
              <a:rPr spc="-125" dirty="0"/>
              <a:t>demand </a:t>
            </a:r>
            <a:r>
              <a:rPr spc="-114" dirty="0"/>
              <a:t>forecasting</a:t>
            </a:r>
            <a:r>
              <a:rPr spc="60" dirty="0"/>
              <a:t> </a:t>
            </a:r>
            <a:r>
              <a:rPr spc="-105" dirty="0"/>
              <a:t>work?</a:t>
            </a:r>
          </a:p>
        </p:txBody>
      </p:sp>
      <p:sp>
        <p:nvSpPr>
          <p:cNvPr id="3" name="object 3"/>
          <p:cNvSpPr/>
          <p:nvPr/>
        </p:nvSpPr>
        <p:spPr>
          <a:xfrm>
            <a:off x="1524001" y="906780"/>
            <a:ext cx="9143999" cy="504444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81FE16D-0BB9-43FC-A645-3419A195E1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83EAB11A-76F7-48F4-9B4F-5BFDF4BF96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4300" y="2385102"/>
            <a:ext cx="574091" cy="2087796"/>
            <a:chOff x="209668" y="2857422"/>
            <a:chExt cx="463662" cy="2087796"/>
          </a:xfrm>
        </p:grpSpPr>
        <p:sp>
          <p:nvSpPr>
            <p:cNvPr id="13" name="Rectangle 12">
              <a:extLst>
                <a:ext uri="{FF2B5EF4-FFF2-40B4-BE49-F238E27FC236}">
                  <a16:creationId xmlns:a16="http://schemas.microsoft.com/office/drawing/2014/main" id="{74D4C416-D5F4-4F6F-A6F1-87A21CD4FC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423947" y="2857422"/>
              <a:ext cx="249383" cy="20877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C6AC1C30-21C6-4BF6-93EE-B211D7A8501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209668" y="2857423"/>
              <a:ext cx="1" cy="208779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6" name="Rectangle 15">
            <a:extLst>
              <a:ext uri="{FF2B5EF4-FFF2-40B4-BE49-F238E27FC236}">
                <a16:creationId xmlns:a16="http://schemas.microsoft.com/office/drawing/2014/main" id="{81E140AE-0ABF-47C8-BF32-7D2F0CF2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631767"/>
            <a:ext cx="11111729" cy="575240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p:nvPr/>
        </p:nvSpPr>
        <p:spPr>
          <a:xfrm>
            <a:off x="1153618" y="1239927"/>
            <a:ext cx="4008586" cy="4680583"/>
          </a:xfrm>
          <a:prstGeom prst="rect">
            <a:avLst/>
          </a:prstGeom>
        </p:spPr>
        <p:txBody>
          <a:bodyPr vert="horz" lIns="91440" tIns="45720" rIns="91440" bIns="45720" rtlCol="0" anchor="ctr">
            <a:normAutofit/>
          </a:bodyPr>
          <a:lstStyle/>
          <a:p>
            <a:pPr marL="12700">
              <a:lnSpc>
                <a:spcPct val="90000"/>
              </a:lnSpc>
              <a:spcBef>
                <a:spcPct val="0"/>
              </a:spcBef>
              <a:spcAft>
                <a:spcPts val="600"/>
              </a:spcAft>
            </a:pPr>
            <a:r>
              <a:rPr lang="en-US" sz="5200" b="1" kern="1200" spc="-120">
                <a:solidFill>
                  <a:schemeClr val="tx1"/>
                </a:solidFill>
                <a:latin typeface="+mj-lt"/>
                <a:ea typeface="+mj-ea"/>
                <a:cs typeface="+mj-cs"/>
              </a:rPr>
              <a:t>Preventing </a:t>
            </a:r>
            <a:r>
              <a:rPr lang="en-US" sz="5200" b="1" kern="1200" spc="-130">
                <a:solidFill>
                  <a:schemeClr val="tx1"/>
                </a:solidFill>
                <a:latin typeface="+mj-lt"/>
                <a:ea typeface="+mj-ea"/>
                <a:cs typeface="+mj-cs"/>
              </a:rPr>
              <a:t>supply </a:t>
            </a:r>
            <a:r>
              <a:rPr lang="en-US" sz="5200" b="1" kern="1200" spc="-125">
                <a:solidFill>
                  <a:schemeClr val="tx1"/>
                </a:solidFill>
                <a:latin typeface="+mj-lt"/>
                <a:ea typeface="+mj-ea"/>
                <a:cs typeface="+mj-cs"/>
              </a:rPr>
              <a:t>chain</a:t>
            </a:r>
            <a:r>
              <a:rPr lang="en-US" sz="5200" b="1" kern="1200" spc="-150">
                <a:solidFill>
                  <a:schemeClr val="tx1"/>
                </a:solidFill>
                <a:latin typeface="+mj-lt"/>
                <a:ea typeface="+mj-ea"/>
                <a:cs typeface="+mj-cs"/>
              </a:rPr>
              <a:t> </a:t>
            </a:r>
            <a:r>
              <a:rPr lang="en-US" sz="5200" b="1" kern="1200" spc="-120">
                <a:solidFill>
                  <a:schemeClr val="tx1"/>
                </a:solidFill>
                <a:latin typeface="+mj-lt"/>
                <a:ea typeface="+mj-ea"/>
                <a:cs typeface="+mj-cs"/>
              </a:rPr>
              <a:t>disruptions</a:t>
            </a:r>
            <a:endParaRPr lang="en-US" sz="5200" kern="1200">
              <a:solidFill>
                <a:schemeClr val="tx1"/>
              </a:solidFill>
              <a:latin typeface="+mj-lt"/>
              <a:ea typeface="+mj-ea"/>
              <a:cs typeface="+mj-cs"/>
            </a:endParaRPr>
          </a:p>
        </p:txBody>
      </p:sp>
      <p:sp>
        <p:nvSpPr>
          <p:cNvPr id="3" name="object 3"/>
          <p:cNvSpPr txBox="1"/>
          <p:nvPr/>
        </p:nvSpPr>
        <p:spPr>
          <a:xfrm>
            <a:off x="6265487" y="796927"/>
            <a:ext cx="4974336" cy="566822"/>
          </a:xfrm>
          <a:prstGeom prst="rect">
            <a:avLst/>
          </a:prstGeom>
        </p:spPr>
        <p:txBody>
          <a:bodyPr vert="horz" wrap="square" lIns="0" tIns="12700" rIns="0" bIns="0" rtlCol="0">
            <a:spAutoFit/>
          </a:bodyPr>
          <a:lstStyle/>
          <a:p>
            <a:pPr marL="7239" defTabSz="521208">
              <a:spcBef>
                <a:spcPts val="57"/>
              </a:spcBef>
            </a:pPr>
            <a:r>
              <a:rPr lang="en-US" kern="1200" spc="3">
                <a:solidFill>
                  <a:srgbClr val="3B3B3B"/>
                </a:solidFill>
                <a:latin typeface="Calibri"/>
                <a:ea typeface="+mn-ea"/>
                <a:cs typeface="Calibri"/>
              </a:rPr>
              <a:t>Supply </a:t>
            </a:r>
            <a:r>
              <a:rPr lang="en-US" kern="1200">
                <a:solidFill>
                  <a:srgbClr val="3B3B3B"/>
                </a:solidFill>
                <a:latin typeface="Calibri"/>
                <a:ea typeface="+mn-ea"/>
                <a:cs typeface="Calibri"/>
              </a:rPr>
              <a:t>chain control </a:t>
            </a:r>
            <a:r>
              <a:rPr lang="en-US" kern="1200" spc="-11">
                <a:solidFill>
                  <a:srgbClr val="3B3B3B"/>
                </a:solidFill>
                <a:latin typeface="Calibri"/>
                <a:ea typeface="+mn-ea"/>
                <a:cs typeface="Calibri"/>
              </a:rPr>
              <a:t>towers </a:t>
            </a:r>
            <a:r>
              <a:rPr lang="en-US" kern="1200" spc="-3">
                <a:solidFill>
                  <a:srgbClr val="3B3B3B"/>
                </a:solidFill>
                <a:latin typeface="Calibri"/>
                <a:ea typeface="+mn-ea"/>
                <a:cs typeface="Calibri"/>
              </a:rPr>
              <a:t>allow </a:t>
            </a:r>
            <a:r>
              <a:rPr lang="en-US" kern="1200" spc="3">
                <a:solidFill>
                  <a:srgbClr val="3B3B3B"/>
                </a:solidFill>
                <a:latin typeface="Calibri"/>
                <a:ea typeface="+mn-ea"/>
                <a:cs typeface="Calibri"/>
              </a:rPr>
              <a:t>supply </a:t>
            </a:r>
            <a:r>
              <a:rPr lang="en-US" kern="1200">
                <a:solidFill>
                  <a:srgbClr val="3B3B3B"/>
                </a:solidFill>
                <a:latin typeface="Calibri"/>
                <a:ea typeface="+mn-ea"/>
                <a:cs typeface="Calibri"/>
              </a:rPr>
              <a:t>chain executives to see, </a:t>
            </a:r>
            <a:r>
              <a:rPr lang="en-US" kern="1200" spc="3">
                <a:solidFill>
                  <a:srgbClr val="3B3B3B"/>
                </a:solidFill>
                <a:latin typeface="Calibri"/>
                <a:ea typeface="+mn-ea"/>
                <a:cs typeface="Calibri"/>
              </a:rPr>
              <a:t>decide, </a:t>
            </a:r>
            <a:r>
              <a:rPr lang="en-US" kern="1200" spc="-3">
                <a:solidFill>
                  <a:srgbClr val="3B3B3B"/>
                </a:solidFill>
                <a:latin typeface="Calibri"/>
                <a:ea typeface="+mn-ea"/>
                <a:cs typeface="Calibri"/>
              </a:rPr>
              <a:t>and act </a:t>
            </a:r>
            <a:r>
              <a:rPr lang="en-US" kern="1200">
                <a:solidFill>
                  <a:srgbClr val="3B3B3B"/>
                </a:solidFill>
                <a:latin typeface="Calibri"/>
                <a:ea typeface="+mn-ea"/>
                <a:cs typeface="Calibri"/>
              </a:rPr>
              <a:t>in</a:t>
            </a:r>
            <a:r>
              <a:rPr lang="en-US" kern="1200" spc="-154">
                <a:solidFill>
                  <a:srgbClr val="3B3B3B"/>
                </a:solidFill>
                <a:latin typeface="Calibri"/>
                <a:ea typeface="+mn-ea"/>
                <a:cs typeface="Calibri"/>
              </a:rPr>
              <a:t> </a:t>
            </a:r>
            <a:r>
              <a:rPr lang="en-US" kern="1200" spc="-9">
                <a:solidFill>
                  <a:srgbClr val="3B3B3B"/>
                </a:solidFill>
                <a:latin typeface="Calibri"/>
                <a:ea typeface="+mn-ea"/>
                <a:cs typeface="Calibri"/>
              </a:rPr>
              <a:t>real </a:t>
            </a:r>
            <a:r>
              <a:rPr lang="en-US" kern="1200" spc="11">
                <a:solidFill>
                  <a:srgbClr val="3B3B3B"/>
                </a:solidFill>
                <a:latin typeface="Calibri"/>
                <a:ea typeface="+mn-ea"/>
                <a:cs typeface="Calibri"/>
              </a:rPr>
              <a:t>time.</a:t>
            </a:r>
            <a:endParaRPr lang="en-US" sz="4000">
              <a:latin typeface="Calibri"/>
              <a:cs typeface="Calibri"/>
            </a:endParaRPr>
          </a:p>
        </p:txBody>
      </p:sp>
      <p:sp>
        <p:nvSpPr>
          <p:cNvPr id="4" name="object 4"/>
          <p:cNvSpPr/>
          <p:nvPr/>
        </p:nvSpPr>
        <p:spPr>
          <a:xfrm>
            <a:off x="5162204" y="1995517"/>
            <a:ext cx="6241830" cy="415682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B85B3D8-1E85-4E55-9F6B-4DB259252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DE7CDB-FE31-44F2-A149-676467A63922}"/>
              </a:ext>
            </a:extLst>
          </p:cNvPr>
          <p:cNvSpPr>
            <a:spLocks noGrp="1"/>
          </p:cNvSpPr>
          <p:nvPr>
            <p:ph type="title"/>
          </p:nvPr>
        </p:nvSpPr>
        <p:spPr>
          <a:xfrm>
            <a:off x="1045028" y="1482631"/>
            <a:ext cx="3892732" cy="4199710"/>
          </a:xfrm>
        </p:spPr>
        <p:txBody>
          <a:bodyPr anchor="ctr">
            <a:normAutofit/>
          </a:bodyPr>
          <a:lstStyle/>
          <a:p>
            <a:r>
              <a:rPr lang="en-IN" sz="5400"/>
              <a:t>Performance Measures</a:t>
            </a:r>
          </a:p>
        </p:txBody>
      </p:sp>
      <p:grpSp>
        <p:nvGrpSpPr>
          <p:cNvPr id="13" name="Group 12">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54317"/>
            <a:ext cx="731521" cy="673460"/>
            <a:chOff x="3940602" y="308034"/>
            <a:chExt cx="2116791" cy="3428999"/>
          </a:xfrm>
          <a:solidFill>
            <a:schemeClr val="accent4"/>
          </a:solidFill>
        </p:grpSpPr>
        <p:sp>
          <p:nvSpPr>
            <p:cNvPr id="14" name="Rectangle 13">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982976"/>
            <a:ext cx="6009366" cy="512063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A439783-5335-4B4A-9807-04186DD63FDC}"/>
              </a:ext>
            </a:extLst>
          </p:cNvPr>
          <p:cNvSpPr>
            <a:spLocks/>
          </p:cNvSpPr>
          <p:nvPr/>
        </p:nvSpPr>
        <p:spPr>
          <a:xfrm>
            <a:off x="5970174" y="2315811"/>
            <a:ext cx="5451513" cy="831224"/>
          </a:xfrm>
          <a:prstGeom prst="rect">
            <a:avLst/>
          </a:prstGeom>
        </p:spPr>
        <p:txBody>
          <a:bodyPr/>
          <a:lstStyle/>
          <a:p>
            <a:pPr marL="264119" indent="-264119" defTabSz="469544">
              <a:spcAft>
                <a:spcPts val="474"/>
              </a:spcAft>
              <a:buFont typeface="+mj-lt"/>
              <a:buAutoNum type="arabicPeriod"/>
            </a:pPr>
            <a:r>
              <a:rPr lang="en-IN" kern="1200" dirty="0">
                <a:solidFill>
                  <a:schemeClr val="tx1"/>
                </a:solidFill>
                <a:latin typeface="+mn-lt"/>
                <a:ea typeface="+mn-ea"/>
                <a:cs typeface="+mn-cs"/>
              </a:rPr>
              <a:t>Evaluation and measurement of the firm’s current and past performance</a:t>
            </a:r>
          </a:p>
          <a:p>
            <a:pPr marL="264119" indent="-264119" defTabSz="469544">
              <a:spcAft>
                <a:spcPts val="474"/>
              </a:spcAft>
              <a:buFont typeface="+mj-lt"/>
              <a:buAutoNum type="arabicPeriod"/>
            </a:pPr>
            <a:r>
              <a:rPr lang="en-IN" kern="1200" dirty="0">
                <a:solidFill>
                  <a:schemeClr val="tx1"/>
                </a:solidFill>
                <a:latin typeface="+mn-lt"/>
                <a:ea typeface="+mn-ea"/>
                <a:cs typeface="+mn-cs"/>
              </a:rPr>
              <a:t>Future goals as expressed by the firm’s strategy </a:t>
            </a:r>
            <a:endParaRPr lang="en-IN" sz="4400" dirty="0"/>
          </a:p>
        </p:txBody>
      </p:sp>
      <p:sp>
        <p:nvSpPr>
          <p:cNvPr id="4" name="TextBox 3">
            <a:extLst>
              <a:ext uri="{FF2B5EF4-FFF2-40B4-BE49-F238E27FC236}">
                <a16:creationId xmlns:a16="http://schemas.microsoft.com/office/drawing/2014/main" id="{53661888-61EB-41AE-8A2E-C03686C68DA4}"/>
              </a:ext>
            </a:extLst>
          </p:cNvPr>
          <p:cNvSpPr txBox="1"/>
          <p:nvPr/>
        </p:nvSpPr>
        <p:spPr>
          <a:xfrm>
            <a:off x="5970174" y="3386813"/>
            <a:ext cx="5451513" cy="1295996"/>
          </a:xfrm>
          <a:prstGeom prst="rect">
            <a:avLst/>
          </a:prstGeom>
          <a:noFill/>
        </p:spPr>
        <p:txBody>
          <a:bodyPr wrap="square" rtlCol="0">
            <a:spAutoFit/>
          </a:bodyPr>
          <a:lstStyle/>
          <a:p>
            <a:pPr defTabSz="469544">
              <a:spcAft>
                <a:spcPts val="474"/>
              </a:spcAft>
            </a:pPr>
            <a:r>
              <a:rPr lang="en-IN" sz="1643" kern="1200">
                <a:solidFill>
                  <a:schemeClr val="tx1"/>
                </a:solidFill>
                <a:latin typeface="+mn-lt"/>
                <a:ea typeface="+mn-ea"/>
                <a:cs typeface="+mn-cs"/>
              </a:rPr>
              <a:t>Types of Measures:</a:t>
            </a:r>
          </a:p>
          <a:p>
            <a:pPr marL="551063" indent="-146733" defTabSz="469544">
              <a:spcAft>
                <a:spcPts val="474"/>
              </a:spcAft>
              <a:buFont typeface="Arial" panose="020B0604020202020204" pitchFamily="34" charset="0"/>
              <a:buChar char="•"/>
            </a:pPr>
            <a:r>
              <a:rPr lang="en-IN" sz="1643" kern="1200">
                <a:solidFill>
                  <a:schemeClr val="tx1"/>
                </a:solidFill>
                <a:latin typeface="+mn-lt"/>
                <a:ea typeface="+mn-ea"/>
                <a:cs typeface="+mn-cs"/>
              </a:rPr>
              <a:t>Financial</a:t>
            </a:r>
          </a:p>
          <a:p>
            <a:pPr marL="551063" indent="-146733" defTabSz="469544">
              <a:spcAft>
                <a:spcPts val="474"/>
              </a:spcAft>
              <a:buFont typeface="Arial" panose="020B0604020202020204" pitchFamily="34" charset="0"/>
              <a:buChar char="•"/>
            </a:pPr>
            <a:r>
              <a:rPr lang="en-IN" sz="1643" kern="1200">
                <a:solidFill>
                  <a:schemeClr val="tx1"/>
                </a:solidFill>
                <a:latin typeface="+mn-lt"/>
                <a:ea typeface="+mn-ea"/>
                <a:cs typeface="+mn-cs"/>
              </a:rPr>
              <a:t>External</a:t>
            </a:r>
          </a:p>
          <a:p>
            <a:pPr marL="551063" indent="-146733" defTabSz="469544">
              <a:spcAft>
                <a:spcPts val="474"/>
              </a:spcAft>
              <a:buFont typeface="Arial" panose="020B0604020202020204" pitchFamily="34" charset="0"/>
              <a:buChar char="•"/>
            </a:pPr>
            <a:r>
              <a:rPr lang="en-IN" sz="1643" kern="1200">
                <a:solidFill>
                  <a:schemeClr val="tx1"/>
                </a:solidFill>
                <a:latin typeface="+mn-lt"/>
                <a:ea typeface="+mn-ea"/>
                <a:cs typeface="+mn-cs"/>
              </a:rPr>
              <a:t>Internal</a:t>
            </a:r>
            <a:endParaRPr lang="en-IN" sz="3200"/>
          </a:p>
        </p:txBody>
      </p:sp>
      <p:sp>
        <p:nvSpPr>
          <p:cNvPr id="5" name="Slide Number Placeholder 4">
            <a:extLst>
              <a:ext uri="{FF2B5EF4-FFF2-40B4-BE49-F238E27FC236}">
                <a16:creationId xmlns:a16="http://schemas.microsoft.com/office/drawing/2014/main" id="{33E7352C-A3F3-4073-B41A-34FE1A2940E8}"/>
              </a:ext>
            </a:extLst>
          </p:cNvPr>
          <p:cNvSpPr>
            <a:spLocks/>
          </p:cNvSpPr>
          <p:nvPr/>
        </p:nvSpPr>
        <p:spPr>
          <a:xfrm>
            <a:off x="9999553" y="4664636"/>
            <a:ext cx="1422134" cy="189289"/>
          </a:xfrm>
          <a:prstGeom prst="rect">
            <a:avLst/>
          </a:prstGeom>
        </p:spPr>
        <p:txBody>
          <a:bodyPr/>
          <a:lstStyle/>
          <a:p>
            <a:pPr defTabSz="469544">
              <a:spcAft>
                <a:spcPts val="474"/>
              </a:spcAft>
            </a:pPr>
            <a:fld id="{99F2F2D5-31ED-47F3-B00D-665FB8F19D4D}" type="slidenum">
              <a:rPr lang="en-IN" sz="924" kern="1200">
                <a:solidFill>
                  <a:schemeClr val="tx1"/>
                </a:solidFill>
                <a:latin typeface="+mn-lt"/>
                <a:ea typeface="+mn-ea"/>
                <a:cs typeface="+mn-cs"/>
              </a:rPr>
              <a:pPr defTabSz="469544">
                <a:spcAft>
                  <a:spcPts val="474"/>
                </a:spcAft>
              </a:pPr>
              <a:t>23</a:t>
            </a:fld>
            <a:endParaRPr lang="en-IN"/>
          </a:p>
        </p:txBody>
      </p:sp>
    </p:spTree>
    <p:extLst>
      <p:ext uri="{BB962C8B-B14F-4D97-AF65-F5344CB8AC3E}">
        <p14:creationId xmlns:p14="http://schemas.microsoft.com/office/powerpoint/2010/main" val="219772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AD318CC-E2A8-4E27-9548-A047A7899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042E88-333C-495C-9E3A-477081C3C697}"/>
              </a:ext>
            </a:extLst>
          </p:cNvPr>
          <p:cNvSpPr>
            <a:spLocks noGrp="1"/>
          </p:cNvSpPr>
          <p:nvPr>
            <p:ph type="title"/>
          </p:nvPr>
        </p:nvSpPr>
        <p:spPr>
          <a:xfrm>
            <a:off x="645065" y="1463040"/>
            <a:ext cx="3796306" cy="2690949"/>
          </a:xfrm>
        </p:spPr>
        <p:txBody>
          <a:bodyPr anchor="t">
            <a:normAutofit/>
          </a:bodyPr>
          <a:lstStyle/>
          <a:p>
            <a:r>
              <a:rPr lang="en-IN" sz="4800"/>
              <a:t>Financial Measures</a:t>
            </a:r>
          </a:p>
        </p:txBody>
      </p:sp>
      <p:grpSp>
        <p:nvGrpSpPr>
          <p:cNvPr id="11" name="Group 10">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2" name="Rectangle 11">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5" name="Rectangle 14">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D6ED91F-1942-4E82-9842-B9202AE6DB26}"/>
              </a:ext>
            </a:extLst>
          </p:cNvPr>
          <p:cNvSpPr>
            <a:spLocks noGrp="1"/>
          </p:cNvSpPr>
          <p:nvPr>
            <p:ph idx="1"/>
          </p:nvPr>
        </p:nvSpPr>
        <p:spPr>
          <a:xfrm>
            <a:off x="5656218" y="1463039"/>
            <a:ext cx="5542387" cy="4300447"/>
          </a:xfrm>
        </p:spPr>
        <p:txBody>
          <a:bodyPr anchor="t">
            <a:normAutofit/>
          </a:bodyPr>
          <a:lstStyle/>
          <a:p>
            <a:pPr marL="514350" indent="-514350">
              <a:buFont typeface="+mj-lt"/>
              <a:buAutoNum type="arabicPeriod"/>
            </a:pPr>
            <a:r>
              <a:rPr lang="en-IN" sz="2200"/>
              <a:t>Absolute Performance: Revenue, Profit, Costs, Net Income etc</a:t>
            </a:r>
          </a:p>
          <a:p>
            <a:pPr marL="514350" indent="-514350">
              <a:buFont typeface="+mj-lt"/>
              <a:buAutoNum type="arabicPeriod"/>
            </a:pPr>
            <a:r>
              <a:rPr lang="en-IN" sz="2200"/>
              <a:t>Performance relative to assets: Accounting Ratios</a:t>
            </a:r>
          </a:p>
          <a:p>
            <a:pPr marL="514350" indent="-514350">
              <a:buFont typeface="+mj-lt"/>
              <a:buAutoNum type="arabicPeriod"/>
            </a:pPr>
            <a:r>
              <a:rPr lang="en-IN" sz="2200"/>
              <a:t>Survival Strength: Cash Flow</a:t>
            </a:r>
          </a:p>
        </p:txBody>
      </p:sp>
      <p:sp>
        <p:nvSpPr>
          <p:cNvPr id="4" name="Slide Number Placeholder 3">
            <a:extLst>
              <a:ext uri="{FF2B5EF4-FFF2-40B4-BE49-F238E27FC236}">
                <a16:creationId xmlns:a16="http://schemas.microsoft.com/office/drawing/2014/main" id="{C43241BD-F730-4D2A-A847-CFA40A22626A}"/>
              </a:ext>
            </a:extLst>
          </p:cNvPr>
          <p:cNvSpPr>
            <a:spLocks noGrp="1"/>
          </p:cNvSpPr>
          <p:nvPr>
            <p:ph type="sldNum" sz="quarter" idx="12"/>
          </p:nvPr>
        </p:nvSpPr>
        <p:spPr>
          <a:xfrm>
            <a:off x="8610600" y="6492240"/>
            <a:ext cx="2743200" cy="365125"/>
          </a:xfrm>
        </p:spPr>
        <p:txBody>
          <a:bodyPr>
            <a:normAutofit/>
          </a:bodyPr>
          <a:lstStyle/>
          <a:p>
            <a:pPr>
              <a:spcAft>
                <a:spcPts val="600"/>
              </a:spcAft>
            </a:pPr>
            <a:fld id="{99F2F2D5-31ED-47F3-B00D-665FB8F19D4D}" type="slidenum">
              <a:rPr lang="en-IN" smtClean="0"/>
              <a:pPr>
                <a:spcAft>
                  <a:spcPts val="600"/>
                </a:spcAft>
              </a:pPr>
              <a:t>24</a:t>
            </a:fld>
            <a:endParaRPr lang="en-IN"/>
          </a:p>
        </p:txBody>
      </p:sp>
    </p:spTree>
    <p:extLst>
      <p:ext uri="{BB962C8B-B14F-4D97-AF65-F5344CB8AC3E}">
        <p14:creationId xmlns:p14="http://schemas.microsoft.com/office/powerpoint/2010/main" val="235734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Triangle 22">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45EECE4-B41D-4BF6-8526-95E3D1B1CA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041" y="323519"/>
            <a:ext cx="4331208" cy="6212748"/>
          </a:xfrm>
          <a:prstGeom prst="rect">
            <a:avLst/>
          </a:prstGeom>
          <a:solidFill>
            <a:schemeClr val="tx1">
              <a:lumMod val="50000"/>
              <a:lumOff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7B37D3D-4DD2-4CB3-BE75-2F366C8324EE}"/>
              </a:ext>
            </a:extLst>
          </p:cNvPr>
          <p:cNvSpPr>
            <a:spLocks noGrp="1"/>
          </p:cNvSpPr>
          <p:nvPr>
            <p:ph type="title"/>
          </p:nvPr>
        </p:nvSpPr>
        <p:spPr>
          <a:xfrm>
            <a:off x="1006900" y="1188637"/>
            <a:ext cx="3165813" cy="4480726"/>
          </a:xfrm>
        </p:spPr>
        <p:txBody>
          <a:bodyPr>
            <a:normAutofit/>
          </a:bodyPr>
          <a:lstStyle/>
          <a:p>
            <a:pPr algn="r"/>
            <a:r>
              <a:rPr lang="en-IN" sz="5600"/>
              <a:t>External Measures</a:t>
            </a:r>
          </a:p>
        </p:txBody>
      </p:sp>
      <p:sp>
        <p:nvSpPr>
          <p:cNvPr id="3" name="Content Placeholder 2">
            <a:extLst>
              <a:ext uri="{FF2B5EF4-FFF2-40B4-BE49-F238E27FC236}">
                <a16:creationId xmlns:a16="http://schemas.microsoft.com/office/drawing/2014/main" id="{6637FF2B-CB1B-4C8E-ADBE-8355E94FA99E}"/>
              </a:ext>
            </a:extLst>
          </p:cNvPr>
          <p:cNvSpPr>
            <a:spLocks/>
          </p:cNvSpPr>
          <p:nvPr/>
        </p:nvSpPr>
        <p:spPr>
          <a:xfrm>
            <a:off x="5098095" y="2233176"/>
            <a:ext cx="5117960" cy="513859"/>
          </a:xfrm>
          <a:prstGeom prst="rect">
            <a:avLst/>
          </a:prstGeom>
        </p:spPr>
        <p:txBody>
          <a:bodyPr/>
          <a:lstStyle/>
          <a:p>
            <a:pPr defTabSz="439826">
              <a:spcAft>
                <a:spcPts val="444"/>
              </a:spcAft>
            </a:pPr>
            <a:r>
              <a:rPr lang="en-IN" sz="2000" kern="1200" dirty="0">
                <a:solidFill>
                  <a:schemeClr val="tx1"/>
                </a:solidFill>
              </a:rPr>
              <a:t>A firm must attract and retain customers by providing goods and services that meet or exceed their expectations</a:t>
            </a:r>
          </a:p>
          <a:p>
            <a:pPr defTabSz="439826">
              <a:spcAft>
                <a:spcPts val="444"/>
              </a:spcAft>
            </a:pPr>
            <a:endParaRPr lang="en-IN" sz="2000" dirty="0"/>
          </a:p>
          <a:p>
            <a:pPr defTabSz="439826">
              <a:spcBef>
                <a:spcPts val="481"/>
              </a:spcBef>
            </a:pPr>
            <a:r>
              <a:rPr lang="en-IN" sz="2000" dirty="0"/>
              <a:t>Four critical attributes of customer expectations are:</a:t>
            </a:r>
          </a:p>
          <a:p>
            <a:pPr marL="516186" indent="-81704" defTabSz="439826">
              <a:spcBef>
                <a:spcPts val="481"/>
              </a:spcBef>
            </a:pPr>
            <a:r>
              <a:rPr lang="en-IN" sz="2000" dirty="0"/>
              <a:t>Cost</a:t>
            </a:r>
          </a:p>
          <a:p>
            <a:pPr marL="516186" indent="-81704" defTabSz="439826">
              <a:spcBef>
                <a:spcPts val="481"/>
              </a:spcBef>
            </a:pPr>
            <a:r>
              <a:rPr lang="en-IN" sz="2000" dirty="0"/>
              <a:t>Response time</a:t>
            </a:r>
          </a:p>
          <a:p>
            <a:pPr marL="516186" indent="-81704" defTabSz="439826">
              <a:spcBef>
                <a:spcPts val="481"/>
              </a:spcBef>
            </a:pPr>
            <a:r>
              <a:rPr lang="en-IN" sz="2000" dirty="0"/>
              <a:t>Variety </a:t>
            </a:r>
          </a:p>
          <a:p>
            <a:pPr marL="516186" indent="-81704" defTabSz="439826">
              <a:spcBef>
                <a:spcPts val="481"/>
              </a:spcBef>
            </a:pPr>
            <a:r>
              <a:rPr lang="en-IN" sz="2000" dirty="0"/>
              <a:t>Quality</a:t>
            </a:r>
          </a:p>
          <a:p>
            <a:pPr defTabSz="439826">
              <a:spcAft>
                <a:spcPts val="444"/>
              </a:spcAft>
            </a:pPr>
            <a:endParaRPr lang="en-IN" sz="2000" dirty="0"/>
          </a:p>
        </p:txBody>
      </p:sp>
      <p:sp>
        <p:nvSpPr>
          <p:cNvPr id="4" name="Content Placeholder 2">
            <a:extLst>
              <a:ext uri="{FF2B5EF4-FFF2-40B4-BE49-F238E27FC236}">
                <a16:creationId xmlns:a16="http://schemas.microsoft.com/office/drawing/2014/main" id="{5297EEB9-E4FB-4167-97A8-D291DE179508}"/>
              </a:ext>
            </a:extLst>
          </p:cNvPr>
          <p:cNvSpPr txBox="1">
            <a:spLocks/>
          </p:cNvSpPr>
          <p:nvPr/>
        </p:nvSpPr>
        <p:spPr>
          <a:xfrm>
            <a:off x="5098095" y="2892111"/>
            <a:ext cx="5117960" cy="14901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4468" indent="-41234" defTabSz="439826">
              <a:spcBef>
                <a:spcPts val="481"/>
              </a:spcBef>
            </a:pPr>
            <a:endParaRPr lang="en-IN" sz="1347" kern="1200" dirty="0">
              <a:solidFill>
                <a:schemeClr val="tx1"/>
              </a:solidFill>
              <a:latin typeface="+mn-lt"/>
              <a:ea typeface="+mn-ea"/>
              <a:cs typeface="+mn-cs"/>
            </a:endParaRPr>
          </a:p>
          <a:p>
            <a:pPr marL="0" indent="0">
              <a:buNone/>
            </a:pPr>
            <a:endParaRPr lang="en-IN" dirty="0"/>
          </a:p>
        </p:txBody>
      </p:sp>
    </p:spTree>
    <p:extLst>
      <p:ext uri="{BB962C8B-B14F-4D97-AF65-F5344CB8AC3E}">
        <p14:creationId xmlns:p14="http://schemas.microsoft.com/office/powerpoint/2010/main" val="1144203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nodePh="1">
                                  <p:stCondLst>
                                    <p:cond delay="0"/>
                                  </p:stCondLst>
                                  <p:endCondLst>
                                    <p:cond evt="begin" delay="0">
                                      <p:tn val="29"/>
                                    </p:cond>
                                  </p:end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DD77B92-CB36-4B20-A59A-59625E0F0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1A7B8A8-B1B1-455F-8861-089749F5E681}"/>
              </a:ext>
            </a:extLst>
          </p:cNvPr>
          <p:cNvSpPr>
            <a:spLocks noGrp="1"/>
          </p:cNvSpPr>
          <p:nvPr>
            <p:ph type="title"/>
          </p:nvPr>
        </p:nvSpPr>
        <p:spPr>
          <a:xfrm>
            <a:off x="645065" y="1463040"/>
            <a:ext cx="3796306" cy="2690949"/>
          </a:xfrm>
        </p:spPr>
        <p:txBody>
          <a:bodyPr anchor="t">
            <a:normAutofit/>
          </a:bodyPr>
          <a:lstStyle/>
          <a:p>
            <a:r>
              <a:rPr lang="en-IN" sz="4800"/>
              <a:t>Internal Measures</a:t>
            </a:r>
          </a:p>
        </p:txBody>
      </p:sp>
      <p:grpSp>
        <p:nvGrpSpPr>
          <p:cNvPr id="13" name="Group 12">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4" name="Rectangle 13">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7" name="Rectangle 16">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7D78131-153E-4E3F-9E2E-55C64156746A}"/>
              </a:ext>
            </a:extLst>
          </p:cNvPr>
          <p:cNvSpPr>
            <a:spLocks/>
          </p:cNvSpPr>
          <p:nvPr/>
        </p:nvSpPr>
        <p:spPr>
          <a:xfrm>
            <a:off x="5407705" y="2115754"/>
            <a:ext cx="5962720" cy="520297"/>
          </a:xfrm>
          <a:prstGeom prst="rect">
            <a:avLst/>
          </a:prstGeom>
        </p:spPr>
        <p:txBody>
          <a:bodyPr>
            <a:normAutofit/>
          </a:bodyPr>
          <a:lstStyle/>
          <a:p>
            <a:pPr defTabSz="511150">
              <a:lnSpc>
                <a:spcPct val="90000"/>
              </a:lnSpc>
              <a:spcAft>
                <a:spcPts val="516"/>
              </a:spcAft>
            </a:pPr>
            <a:r>
              <a:rPr lang="en-IN" sz="1600" kern="1200" dirty="0">
                <a:solidFill>
                  <a:schemeClr val="tx1"/>
                </a:solidFill>
                <a:latin typeface="+mn-lt"/>
                <a:ea typeface="+mn-ea"/>
                <a:cs typeface="+mn-cs"/>
              </a:rPr>
              <a:t>Internal measures are the predictor of customer satisfaction</a:t>
            </a:r>
          </a:p>
          <a:p>
            <a:pPr defTabSz="511150">
              <a:lnSpc>
                <a:spcPct val="90000"/>
              </a:lnSpc>
              <a:spcAft>
                <a:spcPts val="516"/>
              </a:spcAft>
            </a:pPr>
            <a:endParaRPr lang="en-IN" sz="1600" kern="1200" dirty="0">
              <a:solidFill>
                <a:schemeClr val="tx1"/>
              </a:solidFill>
              <a:latin typeface="+mn-lt"/>
              <a:ea typeface="+mn-ea"/>
              <a:cs typeface="+mn-cs"/>
            </a:endParaRPr>
          </a:p>
          <a:p>
            <a:pPr marL="0" indent="0">
              <a:lnSpc>
                <a:spcPct val="90000"/>
              </a:lnSpc>
              <a:spcAft>
                <a:spcPts val="600"/>
              </a:spcAft>
              <a:buNone/>
            </a:pPr>
            <a:endParaRPr lang="en-IN" sz="2000" dirty="0"/>
          </a:p>
        </p:txBody>
      </p:sp>
      <p:sp>
        <p:nvSpPr>
          <p:cNvPr id="4" name="Rectangle 3">
            <a:extLst>
              <a:ext uri="{FF2B5EF4-FFF2-40B4-BE49-F238E27FC236}">
                <a16:creationId xmlns:a16="http://schemas.microsoft.com/office/drawing/2014/main" id="{09CD70B2-54CC-4FE5-8BE6-4AC78523775D}"/>
              </a:ext>
            </a:extLst>
          </p:cNvPr>
          <p:cNvSpPr/>
          <p:nvPr/>
        </p:nvSpPr>
        <p:spPr>
          <a:xfrm>
            <a:off x="5407705" y="2967977"/>
            <a:ext cx="5962720" cy="1490631"/>
          </a:xfrm>
          <a:prstGeom prst="rect">
            <a:avLst/>
          </a:prstGeom>
        </p:spPr>
        <p:txBody>
          <a:bodyPr wrap="square">
            <a:spAutoFit/>
          </a:bodyPr>
          <a:lstStyle/>
          <a:p>
            <a:pPr marL="159735" indent="-159735" defTabSz="511150">
              <a:spcAft>
                <a:spcPts val="516"/>
              </a:spcAft>
              <a:buFont typeface="Arial" panose="020B0604020202020204" pitchFamily="34" charset="0"/>
              <a:buChar char="•"/>
            </a:pPr>
            <a:r>
              <a:rPr lang="en-IN" sz="1565" kern="1200" dirty="0">
                <a:solidFill>
                  <a:schemeClr val="tx1"/>
                </a:solidFill>
                <a:latin typeface="+mn-lt"/>
                <a:ea typeface="+mn-ea"/>
                <a:cs typeface="+mn-cs"/>
              </a:rPr>
              <a:t>Cost: Efficient processes, less failure</a:t>
            </a:r>
          </a:p>
          <a:p>
            <a:pPr marL="159735" indent="-159735" defTabSz="511150">
              <a:spcAft>
                <a:spcPts val="516"/>
              </a:spcAft>
              <a:buFont typeface="Arial" panose="020B0604020202020204" pitchFamily="34" charset="0"/>
              <a:buChar char="•"/>
            </a:pPr>
            <a:r>
              <a:rPr lang="en-IN" sz="1565" kern="1200" dirty="0">
                <a:solidFill>
                  <a:schemeClr val="tx1"/>
                </a:solidFill>
                <a:latin typeface="+mn-lt"/>
                <a:ea typeface="+mn-ea"/>
                <a:cs typeface="+mn-cs"/>
              </a:rPr>
              <a:t>Response time: Capacity to ensure minimum wait time, </a:t>
            </a:r>
          </a:p>
          <a:p>
            <a:pPr marL="159735" indent="-159735" defTabSz="511150">
              <a:spcAft>
                <a:spcPts val="516"/>
              </a:spcAft>
              <a:buFont typeface="Arial" panose="020B0604020202020204" pitchFamily="34" charset="0"/>
              <a:buChar char="•"/>
            </a:pPr>
            <a:r>
              <a:rPr lang="en-IN" sz="1565" kern="1200" dirty="0">
                <a:solidFill>
                  <a:schemeClr val="tx1"/>
                </a:solidFill>
                <a:latin typeface="+mn-lt"/>
                <a:ea typeface="+mn-ea"/>
                <a:cs typeface="+mn-cs"/>
              </a:rPr>
              <a:t>Variety : Product designs to ensure higher SKUs</a:t>
            </a:r>
          </a:p>
          <a:p>
            <a:pPr marL="159735" indent="-159735" defTabSz="511150">
              <a:spcAft>
                <a:spcPts val="516"/>
              </a:spcAft>
              <a:buFont typeface="Arial" panose="020B0604020202020204" pitchFamily="34" charset="0"/>
              <a:buChar char="•"/>
            </a:pPr>
            <a:r>
              <a:rPr lang="en-IN" sz="1565" kern="1200" dirty="0">
                <a:solidFill>
                  <a:schemeClr val="tx1"/>
                </a:solidFill>
                <a:latin typeface="+mn-lt"/>
                <a:ea typeface="+mn-ea"/>
                <a:cs typeface="+mn-cs"/>
              </a:rPr>
              <a:t>Quality : Features, performance, reliability, serviceability, aesthetics</a:t>
            </a:r>
            <a:endParaRPr lang="en-IN" sz="2800" dirty="0"/>
          </a:p>
        </p:txBody>
      </p:sp>
      <p:sp>
        <p:nvSpPr>
          <p:cNvPr id="5" name="Slide Number Placeholder 4">
            <a:extLst>
              <a:ext uri="{FF2B5EF4-FFF2-40B4-BE49-F238E27FC236}">
                <a16:creationId xmlns:a16="http://schemas.microsoft.com/office/drawing/2014/main" id="{89AE499F-4184-4B5D-97F7-744B6A1D4657}"/>
              </a:ext>
            </a:extLst>
          </p:cNvPr>
          <p:cNvSpPr>
            <a:spLocks/>
          </p:cNvSpPr>
          <p:nvPr/>
        </p:nvSpPr>
        <p:spPr>
          <a:xfrm>
            <a:off x="9814933" y="4684836"/>
            <a:ext cx="1555492" cy="207039"/>
          </a:xfrm>
          <a:prstGeom prst="rect">
            <a:avLst/>
          </a:prstGeom>
        </p:spPr>
        <p:txBody>
          <a:bodyPr/>
          <a:lstStyle/>
          <a:p>
            <a:pPr defTabSz="511150">
              <a:spcAft>
                <a:spcPts val="516"/>
              </a:spcAft>
            </a:pPr>
            <a:fld id="{99F2F2D5-31ED-47F3-B00D-665FB8F19D4D}" type="slidenum">
              <a:rPr lang="en-IN" sz="1006" kern="1200">
                <a:solidFill>
                  <a:schemeClr val="tx1"/>
                </a:solidFill>
                <a:latin typeface="+mn-lt"/>
                <a:ea typeface="+mn-ea"/>
                <a:cs typeface="+mn-cs"/>
              </a:rPr>
              <a:pPr defTabSz="511150">
                <a:spcAft>
                  <a:spcPts val="516"/>
                </a:spcAft>
              </a:pPr>
              <a:t>26</a:t>
            </a:fld>
            <a:endParaRPr lang="en-IN"/>
          </a:p>
        </p:txBody>
      </p:sp>
    </p:spTree>
    <p:extLst>
      <p:ext uri="{BB962C8B-B14F-4D97-AF65-F5344CB8AC3E}">
        <p14:creationId xmlns:p14="http://schemas.microsoft.com/office/powerpoint/2010/main" val="248131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A4026A73-1F7F-49F2-B319-8CA3B3D532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732" y="321733"/>
            <a:ext cx="11546828" cy="6214534"/>
          </a:xfrm>
          <a:custGeom>
            <a:avLst/>
            <a:gdLst>
              <a:gd name="connsiteX0" fmla="*/ 0 w 11546828"/>
              <a:gd name="connsiteY0" fmla="*/ 0 h 6214534"/>
              <a:gd name="connsiteX1" fmla="*/ 7965430 w 11546828"/>
              <a:gd name="connsiteY1" fmla="*/ 0 h 6214534"/>
              <a:gd name="connsiteX2" fmla="*/ 7965430 w 11546828"/>
              <a:gd name="connsiteY2" fmla="*/ 1786 h 6214534"/>
              <a:gd name="connsiteX3" fmla="*/ 11546828 w 11546828"/>
              <a:gd name="connsiteY3" fmla="*/ 1786 h 6214534"/>
              <a:gd name="connsiteX4" fmla="*/ 11546828 w 11546828"/>
              <a:gd name="connsiteY4" fmla="*/ 2866740 h 6214534"/>
              <a:gd name="connsiteX5" fmla="*/ 11225095 w 11546828"/>
              <a:gd name="connsiteY5" fmla="*/ 3179536 h 6214534"/>
              <a:gd name="connsiteX6" fmla="*/ 11225095 w 11546828"/>
              <a:gd name="connsiteY6" fmla="*/ 301542 h 6214534"/>
              <a:gd name="connsiteX7" fmla="*/ 320042 w 11546828"/>
              <a:gd name="connsiteY7" fmla="*/ 301542 h 6214534"/>
              <a:gd name="connsiteX8" fmla="*/ 320042 w 11546828"/>
              <a:gd name="connsiteY8" fmla="*/ 5909424 h 6214534"/>
              <a:gd name="connsiteX9" fmla="*/ 8417210 w 11546828"/>
              <a:gd name="connsiteY9" fmla="*/ 5909424 h 6214534"/>
              <a:gd name="connsiteX10" fmla="*/ 8103383 w 11546828"/>
              <a:gd name="connsiteY10" fmla="*/ 6214534 h 6214534"/>
              <a:gd name="connsiteX11" fmla="*/ 7222929 w 11546828"/>
              <a:gd name="connsiteY11" fmla="*/ 6214534 h 6214534"/>
              <a:gd name="connsiteX12" fmla="*/ 7222929 w 11546828"/>
              <a:gd name="connsiteY12" fmla="*/ 6212748 h 6214534"/>
              <a:gd name="connsiteX13" fmla="*/ 0 w 11546828"/>
              <a:gd name="connsiteY13" fmla="*/ 6212748 h 621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46828" h="6214534">
                <a:moveTo>
                  <a:pt x="0" y="0"/>
                </a:moveTo>
                <a:lnTo>
                  <a:pt x="7965430" y="0"/>
                </a:lnTo>
                <a:lnTo>
                  <a:pt x="7965430" y="1786"/>
                </a:lnTo>
                <a:lnTo>
                  <a:pt x="11546828" y="1786"/>
                </a:lnTo>
                <a:lnTo>
                  <a:pt x="11546828" y="2866740"/>
                </a:lnTo>
                <a:lnTo>
                  <a:pt x="11225095" y="3179536"/>
                </a:lnTo>
                <a:lnTo>
                  <a:pt x="11225095" y="301542"/>
                </a:lnTo>
                <a:lnTo>
                  <a:pt x="320042" y="301542"/>
                </a:lnTo>
                <a:lnTo>
                  <a:pt x="320042" y="5909424"/>
                </a:lnTo>
                <a:lnTo>
                  <a:pt x="8417210" y="5909424"/>
                </a:lnTo>
                <a:lnTo>
                  <a:pt x="8103383" y="6214534"/>
                </a:lnTo>
                <a:lnTo>
                  <a:pt x="7222929" y="6214534"/>
                </a:lnTo>
                <a:lnTo>
                  <a:pt x="7222929" y="6212748"/>
                </a:lnTo>
                <a:lnTo>
                  <a:pt x="0" y="6212748"/>
                </a:lnTo>
                <a:close/>
              </a:path>
            </a:pathLst>
          </a:custGeom>
          <a:solidFill>
            <a:schemeClr val="tx1">
              <a:lumMod val="50000"/>
              <a:lumOff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ight Triangle 11">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2941A06-E9A5-CE11-97AC-67C4B76D25D6}"/>
              </a:ext>
            </a:extLst>
          </p:cNvPr>
          <p:cNvSpPr>
            <a:spLocks noGrp="1"/>
          </p:cNvSpPr>
          <p:nvPr>
            <p:ph type="title"/>
          </p:nvPr>
        </p:nvSpPr>
        <p:spPr>
          <a:xfrm>
            <a:off x="1006900" y="1188637"/>
            <a:ext cx="3141430" cy="4480726"/>
          </a:xfrm>
        </p:spPr>
        <p:txBody>
          <a:bodyPr>
            <a:normAutofit/>
          </a:bodyPr>
          <a:lstStyle/>
          <a:p>
            <a:pPr algn="r"/>
            <a:r>
              <a:rPr lang="en-IN" sz="5600"/>
              <a:t>Example of Vendor managed inventory solution</a:t>
            </a:r>
          </a:p>
        </p:txBody>
      </p:sp>
      <p:cxnSp>
        <p:nvCxnSpPr>
          <p:cNvPr id="16" name="Straight Connector 15">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691A7A5-2C24-93E9-BCD6-13C91A946E1D}"/>
              </a:ext>
            </a:extLst>
          </p:cNvPr>
          <p:cNvSpPr>
            <a:spLocks noGrp="1"/>
          </p:cNvSpPr>
          <p:nvPr>
            <p:ph idx="1"/>
          </p:nvPr>
        </p:nvSpPr>
        <p:spPr>
          <a:xfrm>
            <a:off x="5138928" y="1338729"/>
            <a:ext cx="4795584" cy="4180542"/>
          </a:xfrm>
        </p:spPr>
        <p:txBody>
          <a:bodyPr anchor="ctr">
            <a:normAutofit/>
          </a:bodyPr>
          <a:lstStyle/>
          <a:p>
            <a:r>
              <a:rPr lang="en-IN" sz="2400" dirty="0"/>
              <a:t>True Commerce </a:t>
            </a:r>
            <a:r>
              <a:rPr lang="en-IN" sz="2400" dirty="0">
                <a:hlinkClick r:id="rId2"/>
              </a:rPr>
              <a:t>VMI Solution</a:t>
            </a:r>
            <a:endParaRPr lang="en-IN" sz="2400" dirty="0"/>
          </a:p>
        </p:txBody>
      </p:sp>
    </p:spTree>
    <p:extLst>
      <p:ext uri="{BB962C8B-B14F-4D97-AF65-F5344CB8AC3E}">
        <p14:creationId xmlns:p14="http://schemas.microsoft.com/office/powerpoint/2010/main" val="2877186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Yellow question mark">
            <a:extLst>
              <a:ext uri="{FF2B5EF4-FFF2-40B4-BE49-F238E27FC236}">
                <a16:creationId xmlns:a16="http://schemas.microsoft.com/office/drawing/2014/main" id="{854F67CE-EF9A-5EDF-CC81-AA1DD7AC0C2B}"/>
              </a:ext>
            </a:extLst>
          </p:cNvPr>
          <p:cNvPicPr>
            <a:picLocks noChangeAspect="1"/>
          </p:cNvPicPr>
          <p:nvPr/>
        </p:nvPicPr>
        <p:blipFill rotWithShape="1">
          <a:blip r:embed="rId2"/>
          <a:srcRect l="40718" r="5769"/>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Content Placeholder 2">
            <a:extLst>
              <a:ext uri="{FF2B5EF4-FFF2-40B4-BE49-F238E27FC236}">
                <a16:creationId xmlns:a16="http://schemas.microsoft.com/office/drawing/2014/main" id="{C70024E5-58C1-0174-292A-B06B24C631E0}"/>
              </a:ext>
            </a:extLst>
          </p:cNvPr>
          <p:cNvSpPr>
            <a:spLocks noGrp="1"/>
          </p:cNvSpPr>
          <p:nvPr>
            <p:ph idx="1"/>
          </p:nvPr>
        </p:nvSpPr>
        <p:spPr>
          <a:xfrm>
            <a:off x="6513788" y="2333297"/>
            <a:ext cx="4840010" cy="3843666"/>
          </a:xfrm>
        </p:spPr>
        <p:txBody>
          <a:bodyPr>
            <a:normAutofit/>
          </a:bodyPr>
          <a:lstStyle/>
          <a:p>
            <a:pPr marL="0" indent="0">
              <a:buNone/>
            </a:pPr>
            <a:r>
              <a:rPr lang="en-IN" sz="4000" dirty="0"/>
              <a:t>Questions</a:t>
            </a:r>
          </a:p>
        </p:txBody>
      </p:sp>
    </p:spTree>
    <p:extLst>
      <p:ext uri="{BB962C8B-B14F-4D97-AF65-F5344CB8AC3E}">
        <p14:creationId xmlns:p14="http://schemas.microsoft.com/office/powerpoint/2010/main" val="8081450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9B844-F03D-5912-090D-A1C0C6E18A8A}"/>
              </a:ext>
            </a:extLst>
          </p:cNvPr>
          <p:cNvSpPr>
            <a:spLocks noGrp="1"/>
          </p:cNvSpPr>
          <p:nvPr>
            <p:ph type="title"/>
          </p:nvPr>
        </p:nvSpPr>
        <p:spPr/>
        <p:txBody>
          <a:bodyPr/>
          <a:lstStyle/>
          <a:p>
            <a:r>
              <a:rPr lang="en-IN" dirty="0"/>
              <a:t>References</a:t>
            </a:r>
          </a:p>
        </p:txBody>
      </p:sp>
      <p:graphicFrame>
        <p:nvGraphicFramePr>
          <p:cNvPr id="5" name="Content Placeholder 2">
            <a:extLst>
              <a:ext uri="{FF2B5EF4-FFF2-40B4-BE49-F238E27FC236}">
                <a16:creationId xmlns:a16="http://schemas.microsoft.com/office/drawing/2014/main" id="{BF5BCF43-A2A2-6F8E-BAC4-C63C7040E2CC}"/>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0899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5A1C28F5-8F87-47A2-BFBE-0A3470BF1DFD}"/>
              </a:ext>
            </a:extLst>
          </p:cNvPr>
          <p:cNvSpPr>
            <a:spLocks noGrp="1"/>
          </p:cNvSpPr>
          <p:nvPr>
            <p:ph type="title"/>
          </p:nvPr>
        </p:nvSpPr>
        <p:spPr/>
        <p:txBody>
          <a:bodyPr/>
          <a:lstStyle/>
          <a:p>
            <a:pPr eaLnBrk="1" hangingPunct="1"/>
            <a:r>
              <a:rPr lang="en-US" altLang="en-US" dirty="0"/>
              <a:t>Supply chain demand and variability</a:t>
            </a:r>
          </a:p>
        </p:txBody>
      </p:sp>
      <p:sp>
        <p:nvSpPr>
          <p:cNvPr id="5123" name="Content Placeholder 2">
            <a:extLst>
              <a:ext uri="{FF2B5EF4-FFF2-40B4-BE49-F238E27FC236}">
                <a16:creationId xmlns:a16="http://schemas.microsoft.com/office/drawing/2014/main" id="{E5B9FA55-EF3B-40D8-9D04-D0988E424E79}"/>
              </a:ext>
            </a:extLst>
          </p:cNvPr>
          <p:cNvSpPr>
            <a:spLocks noGrp="1"/>
          </p:cNvSpPr>
          <p:nvPr>
            <p:ph idx="1"/>
          </p:nvPr>
        </p:nvSpPr>
        <p:spPr>
          <a:xfrm>
            <a:off x="742950" y="1690688"/>
            <a:ext cx="10515600" cy="4351338"/>
          </a:xfrm>
        </p:spPr>
        <p:txBody>
          <a:bodyPr/>
          <a:lstStyle/>
          <a:p>
            <a:pPr eaLnBrk="1" hangingPunct="1"/>
            <a:r>
              <a:rPr lang="en-US" altLang="en-US" dirty="0"/>
              <a:t>Over the long run the average inflow to a firm must equal the average outflow</a:t>
            </a:r>
          </a:p>
          <a:p>
            <a:pPr eaLnBrk="1" hangingPunct="1"/>
            <a:endParaRPr lang="en-US" altLang="en-US" dirty="0"/>
          </a:p>
          <a:p>
            <a:pPr eaLnBrk="1" hangingPunct="1"/>
            <a:endParaRPr lang="en-US" altLang="en-US" dirty="0"/>
          </a:p>
          <a:p>
            <a:pPr eaLnBrk="1" hangingPunct="1"/>
            <a:endParaRPr lang="en-US" altLang="en-US" dirty="0"/>
          </a:p>
          <a:p>
            <a:pPr eaLnBrk="1" hangingPunct="1"/>
            <a:r>
              <a:rPr lang="en-US" altLang="en-US" dirty="0"/>
              <a:t>However, the volatility of the inflow can differ substantially from the volatility of the outflow</a:t>
            </a:r>
          </a:p>
        </p:txBody>
      </p:sp>
      <p:sp>
        <p:nvSpPr>
          <p:cNvPr id="4" name="Slide Number Placeholder 3">
            <a:extLst>
              <a:ext uri="{FF2B5EF4-FFF2-40B4-BE49-F238E27FC236}">
                <a16:creationId xmlns:a16="http://schemas.microsoft.com/office/drawing/2014/main" id="{98E72889-19D3-498F-875C-5531B3EF5FD2}"/>
              </a:ext>
            </a:extLst>
          </p:cNvPr>
          <p:cNvSpPr>
            <a:spLocks noGrp="1"/>
          </p:cNvSpPr>
          <p:nvPr>
            <p:ph type="sldNum" sz="quarter" idx="12"/>
          </p:nvPr>
        </p:nvSpPr>
        <p:spPr/>
        <p:txBody>
          <a:bodyPr/>
          <a:lstStyle/>
          <a:p>
            <a:fld id="{69A415E6-D262-4B39-B4A4-F9A985991B74}" type="slidenum">
              <a:rPr lang="en-IN" smtClean="0"/>
              <a:t>3</a:t>
            </a:fld>
            <a:endParaRPr lang="en-IN"/>
          </a:p>
        </p:txBody>
      </p:sp>
      <p:grpSp>
        <p:nvGrpSpPr>
          <p:cNvPr id="2" name="Group 1">
            <a:extLst>
              <a:ext uri="{FF2B5EF4-FFF2-40B4-BE49-F238E27FC236}">
                <a16:creationId xmlns:a16="http://schemas.microsoft.com/office/drawing/2014/main" id="{6E27CA7F-F540-490B-B364-627B09326C77}"/>
              </a:ext>
            </a:extLst>
          </p:cNvPr>
          <p:cNvGrpSpPr/>
          <p:nvPr/>
        </p:nvGrpSpPr>
        <p:grpSpPr>
          <a:xfrm>
            <a:off x="1981200" y="2471739"/>
            <a:ext cx="8305800" cy="1219200"/>
            <a:chOff x="2057400" y="3400425"/>
            <a:chExt cx="8305800" cy="1219200"/>
          </a:xfrm>
        </p:grpSpPr>
        <p:sp>
          <p:nvSpPr>
            <p:cNvPr id="5" name="Rounded Rectangle 4">
              <a:extLst>
                <a:ext uri="{FF2B5EF4-FFF2-40B4-BE49-F238E27FC236}">
                  <a16:creationId xmlns:a16="http://schemas.microsoft.com/office/drawing/2014/main" id="{7F808115-22B5-4F0B-BC50-06096B3C5713}"/>
                </a:ext>
              </a:extLst>
            </p:cNvPr>
            <p:cNvSpPr/>
            <p:nvPr/>
          </p:nvSpPr>
          <p:spPr>
            <a:xfrm>
              <a:off x="4876800" y="3400425"/>
              <a:ext cx="2514600" cy="1219200"/>
            </a:xfrm>
            <a:prstGeom prst="round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dirty="0"/>
                <a:t>Firm</a:t>
              </a:r>
            </a:p>
          </p:txBody>
        </p:sp>
        <p:cxnSp>
          <p:nvCxnSpPr>
            <p:cNvPr id="7" name="Straight Arrow Connector 6">
              <a:extLst>
                <a:ext uri="{FF2B5EF4-FFF2-40B4-BE49-F238E27FC236}">
                  <a16:creationId xmlns:a16="http://schemas.microsoft.com/office/drawing/2014/main" id="{4E660578-288B-4260-ABAE-159CA33C525F}"/>
                </a:ext>
              </a:extLst>
            </p:cNvPr>
            <p:cNvCxnSpPr/>
            <p:nvPr/>
          </p:nvCxnSpPr>
          <p:spPr>
            <a:xfrm>
              <a:off x="7543800" y="4006850"/>
              <a:ext cx="838200" cy="1588"/>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BF3BABD-99EF-42A0-9614-2F10200FEBB0}"/>
                </a:ext>
              </a:extLst>
            </p:cNvPr>
            <p:cNvCxnSpPr/>
            <p:nvPr/>
          </p:nvCxnSpPr>
          <p:spPr>
            <a:xfrm>
              <a:off x="3886200" y="4008439"/>
              <a:ext cx="838200" cy="1587"/>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127" name="TextBox 8">
              <a:extLst>
                <a:ext uri="{FF2B5EF4-FFF2-40B4-BE49-F238E27FC236}">
                  <a16:creationId xmlns:a16="http://schemas.microsoft.com/office/drawing/2014/main" id="{48E04235-4CA9-43A4-8CB8-E49CDADD74D0}"/>
                </a:ext>
              </a:extLst>
            </p:cNvPr>
            <p:cNvSpPr txBox="1">
              <a:spLocks noChangeArrowheads="1"/>
            </p:cNvSpPr>
            <p:nvPr/>
          </p:nvSpPr>
          <p:spPr bwMode="auto">
            <a:xfrm>
              <a:off x="8458200" y="3629026"/>
              <a:ext cx="1905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a:t>Outflow (sales)</a:t>
              </a:r>
            </a:p>
          </p:txBody>
        </p:sp>
        <p:sp>
          <p:nvSpPr>
            <p:cNvPr id="5128" name="TextBox 9">
              <a:extLst>
                <a:ext uri="{FF2B5EF4-FFF2-40B4-BE49-F238E27FC236}">
                  <a16:creationId xmlns:a16="http://schemas.microsoft.com/office/drawing/2014/main" id="{FB8931D6-54B5-4244-98BA-B38890150E65}"/>
                </a:ext>
              </a:extLst>
            </p:cNvPr>
            <p:cNvSpPr txBox="1">
              <a:spLocks noChangeArrowheads="1"/>
            </p:cNvSpPr>
            <p:nvPr/>
          </p:nvSpPr>
          <p:spPr bwMode="auto">
            <a:xfrm>
              <a:off x="2057400" y="3781426"/>
              <a:ext cx="1905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dirty="0"/>
                <a:t>Inflow</a:t>
              </a:r>
            </a:p>
          </p:txBody>
        </p:sp>
      </p:grpSp>
      <p:grpSp>
        <p:nvGrpSpPr>
          <p:cNvPr id="3" name="Group 2">
            <a:extLst>
              <a:ext uri="{FF2B5EF4-FFF2-40B4-BE49-F238E27FC236}">
                <a16:creationId xmlns:a16="http://schemas.microsoft.com/office/drawing/2014/main" id="{D4E5B604-F411-4971-BAD6-5F8CC292C97F}"/>
              </a:ext>
            </a:extLst>
          </p:cNvPr>
          <p:cNvGrpSpPr/>
          <p:nvPr/>
        </p:nvGrpSpPr>
        <p:grpSpPr>
          <a:xfrm>
            <a:off x="1612900" y="4949825"/>
            <a:ext cx="8966200" cy="1543050"/>
            <a:chOff x="1701800" y="4419600"/>
            <a:chExt cx="8966200" cy="1543050"/>
          </a:xfrm>
        </p:grpSpPr>
        <p:sp>
          <p:nvSpPr>
            <p:cNvPr id="11" name="Rounded Rectangle 10">
              <a:extLst>
                <a:ext uri="{FF2B5EF4-FFF2-40B4-BE49-F238E27FC236}">
                  <a16:creationId xmlns:a16="http://schemas.microsoft.com/office/drawing/2014/main" id="{39538065-0CD1-4348-92E5-FC2A308E49E5}"/>
                </a:ext>
              </a:extLst>
            </p:cNvPr>
            <p:cNvSpPr/>
            <p:nvPr/>
          </p:nvSpPr>
          <p:spPr>
            <a:xfrm>
              <a:off x="4876800" y="4572000"/>
              <a:ext cx="2514600" cy="1219200"/>
            </a:xfrm>
            <a:prstGeom prst="round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dirty="0"/>
                <a:t>Firm</a:t>
              </a:r>
            </a:p>
          </p:txBody>
        </p:sp>
        <p:sp>
          <p:nvSpPr>
            <p:cNvPr id="5130" name="TextBox 13">
              <a:extLst>
                <a:ext uri="{FF2B5EF4-FFF2-40B4-BE49-F238E27FC236}">
                  <a16:creationId xmlns:a16="http://schemas.microsoft.com/office/drawing/2014/main" id="{D435CA99-E95E-4317-9C65-E04151ACF5BA}"/>
                </a:ext>
              </a:extLst>
            </p:cNvPr>
            <p:cNvSpPr txBox="1">
              <a:spLocks noChangeArrowheads="1"/>
            </p:cNvSpPr>
            <p:nvPr/>
          </p:nvSpPr>
          <p:spPr bwMode="auto">
            <a:xfrm>
              <a:off x="8763000" y="4800601"/>
              <a:ext cx="1905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dirty="0"/>
                <a:t>Outflow (sales)</a:t>
              </a:r>
            </a:p>
          </p:txBody>
        </p:sp>
        <p:sp>
          <p:nvSpPr>
            <p:cNvPr id="5131" name="TextBox 14">
              <a:extLst>
                <a:ext uri="{FF2B5EF4-FFF2-40B4-BE49-F238E27FC236}">
                  <a16:creationId xmlns:a16="http://schemas.microsoft.com/office/drawing/2014/main" id="{6479F222-8BF4-4959-8381-37479BFCC3FC}"/>
                </a:ext>
              </a:extLst>
            </p:cNvPr>
            <p:cNvSpPr txBox="1">
              <a:spLocks noChangeArrowheads="1"/>
            </p:cNvSpPr>
            <p:nvPr/>
          </p:nvSpPr>
          <p:spPr bwMode="auto">
            <a:xfrm>
              <a:off x="1701800" y="4948238"/>
              <a:ext cx="1905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dirty="0"/>
                <a:t>Inflow</a:t>
              </a:r>
            </a:p>
          </p:txBody>
        </p:sp>
        <p:pic>
          <p:nvPicPr>
            <p:cNvPr id="5132" name="Picture 3">
              <a:extLst>
                <a:ext uri="{FF2B5EF4-FFF2-40B4-BE49-F238E27FC236}">
                  <a16:creationId xmlns:a16="http://schemas.microsoft.com/office/drawing/2014/main" id="{FAB42653-B06E-4047-8417-B563D08083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419600"/>
              <a:ext cx="1595438"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5">
              <a:extLst>
                <a:ext uri="{FF2B5EF4-FFF2-40B4-BE49-F238E27FC236}">
                  <a16:creationId xmlns:a16="http://schemas.microsoft.com/office/drawing/2014/main" id="{270B5056-C23D-4DA0-9F11-2E5C94AEDA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5700" y="4876800"/>
              <a:ext cx="15621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5"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01" name="Picture 4100" descr="Cardboard boxes on conveyor belt">
            <a:extLst>
              <a:ext uri="{FF2B5EF4-FFF2-40B4-BE49-F238E27FC236}">
                <a16:creationId xmlns:a16="http://schemas.microsoft.com/office/drawing/2014/main" id="{03142CCE-554D-4BA1-1CB3-8BED5FF42402}"/>
              </a:ext>
            </a:extLst>
          </p:cNvPr>
          <p:cNvPicPr>
            <a:picLocks noChangeAspect="1"/>
          </p:cNvPicPr>
          <p:nvPr/>
        </p:nvPicPr>
        <p:blipFill rotWithShape="1">
          <a:blip r:embed="rId3"/>
          <a:srcRect l="28745" r="18596" b="-2"/>
          <a:stretch/>
        </p:blipFill>
        <p:spPr>
          <a:xfrm>
            <a:off x="-1" y="-2"/>
            <a:ext cx="5410198" cy="6858002"/>
          </a:xfrm>
          <a:prstGeom prst="rect">
            <a:avLst/>
          </a:prstGeom>
        </p:spPr>
      </p:pic>
      <p:sp useBgFill="1">
        <p:nvSpPr>
          <p:cNvPr id="4107" name="Rectangle 4106">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8" name="Rectangle 2">
            <a:extLst>
              <a:ext uri="{FF2B5EF4-FFF2-40B4-BE49-F238E27FC236}">
                <a16:creationId xmlns:a16="http://schemas.microsoft.com/office/drawing/2014/main" id="{E2759676-6DD6-4A7A-841D-D599D1C104FB}"/>
              </a:ext>
            </a:extLst>
          </p:cNvPr>
          <p:cNvSpPr>
            <a:spLocks noGrp="1" noChangeArrowheads="1"/>
          </p:cNvSpPr>
          <p:nvPr>
            <p:ph type="title"/>
          </p:nvPr>
        </p:nvSpPr>
        <p:spPr>
          <a:xfrm>
            <a:off x="6115317" y="405685"/>
            <a:ext cx="5464968" cy="1559301"/>
          </a:xfrm>
        </p:spPr>
        <p:txBody>
          <a:bodyPr>
            <a:normAutofit/>
          </a:bodyPr>
          <a:lstStyle/>
          <a:p>
            <a:r>
              <a:rPr lang="en-US" altLang="en-US" sz="4000"/>
              <a:t>What is a Supply Chain?</a:t>
            </a:r>
          </a:p>
        </p:txBody>
      </p:sp>
      <p:sp>
        <p:nvSpPr>
          <p:cNvPr id="4099" name="Rectangle 3">
            <a:extLst>
              <a:ext uri="{FF2B5EF4-FFF2-40B4-BE49-F238E27FC236}">
                <a16:creationId xmlns:a16="http://schemas.microsoft.com/office/drawing/2014/main" id="{890FDFB5-6B95-4466-9A9B-181797EB27A9}"/>
              </a:ext>
            </a:extLst>
          </p:cNvPr>
          <p:cNvSpPr>
            <a:spLocks noGrp="1" noChangeArrowheads="1"/>
          </p:cNvSpPr>
          <p:nvPr>
            <p:ph type="body" idx="1"/>
          </p:nvPr>
        </p:nvSpPr>
        <p:spPr>
          <a:xfrm>
            <a:off x="6115317" y="2743200"/>
            <a:ext cx="5247340" cy="3496878"/>
          </a:xfrm>
        </p:spPr>
        <p:txBody>
          <a:bodyPr anchor="ctr">
            <a:normAutofit/>
          </a:bodyPr>
          <a:lstStyle/>
          <a:p>
            <a:pPr>
              <a:buFont typeface="Wingdings" panose="05000000000000000000" pitchFamily="2" charset="2"/>
              <a:buNone/>
            </a:pPr>
            <a:r>
              <a:rPr lang="en-US" altLang="en-US" sz="1700"/>
              <a:t>Flow of products and services from:</a:t>
            </a:r>
          </a:p>
          <a:p>
            <a:pPr lvl="1"/>
            <a:r>
              <a:rPr lang="en-US" altLang="en-US" sz="1700"/>
              <a:t>Raw materials manufacturers</a:t>
            </a:r>
          </a:p>
          <a:p>
            <a:pPr lvl="1"/>
            <a:r>
              <a:rPr lang="en-US" altLang="en-US" sz="1700"/>
              <a:t>Intermediate products manufacturers</a:t>
            </a:r>
          </a:p>
          <a:p>
            <a:pPr lvl="1"/>
            <a:r>
              <a:rPr lang="en-US" altLang="en-US" sz="1700"/>
              <a:t>End product manufacturers</a:t>
            </a:r>
          </a:p>
          <a:p>
            <a:pPr lvl="1"/>
            <a:r>
              <a:rPr lang="en-US" altLang="en-US" sz="1700"/>
              <a:t>Wholesalers and distributors and</a:t>
            </a:r>
          </a:p>
          <a:p>
            <a:pPr lvl="1"/>
            <a:r>
              <a:rPr lang="en-US" altLang="en-US" sz="1700"/>
              <a:t>Retailers</a:t>
            </a:r>
          </a:p>
          <a:p>
            <a:pPr>
              <a:buFontTx/>
              <a:buChar char="•"/>
            </a:pPr>
            <a:r>
              <a:rPr lang="en-US" altLang="en-US" sz="1700"/>
              <a:t>Connected by transportation and storage activities</a:t>
            </a:r>
          </a:p>
          <a:p>
            <a:pPr>
              <a:buFontTx/>
              <a:buChar char="•"/>
            </a:pPr>
            <a:r>
              <a:rPr lang="en-US" altLang="en-US" sz="1700"/>
              <a:t>Integrated through information, planning, and integration activities</a:t>
            </a:r>
          </a:p>
          <a:p>
            <a:pPr>
              <a:buFontTx/>
              <a:buChar char="•"/>
            </a:pPr>
            <a:r>
              <a:rPr lang="en-US" altLang="en-US" sz="1700"/>
              <a:t>Cost and service levels</a:t>
            </a:r>
          </a:p>
        </p:txBody>
      </p:sp>
      <p:sp>
        <p:nvSpPr>
          <p:cNvPr id="2" name="Slide Number Placeholder 1">
            <a:extLst>
              <a:ext uri="{FF2B5EF4-FFF2-40B4-BE49-F238E27FC236}">
                <a16:creationId xmlns:a16="http://schemas.microsoft.com/office/drawing/2014/main" id="{6D6C3258-0D52-45D1-B79E-2469FF56FA4B}"/>
              </a:ext>
            </a:extLst>
          </p:cNvPr>
          <p:cNvSpPr>
            <a:spLocks noGrp="1"/>
          </p:cNvSpPr>
          <p:nvPr>
            <p:ph type="sldNum" sz="quarter" idx="12"/>
          </p:nvPr>
        </p:nvSpPr>
        <p:spPr>
          <a:xfrm>
            <a:off x="8732520" y="6356350"/>
            <a:ext cx="3200400" cy="365125"/>
          </a:xfrm>
        </p:spPr>
        <p:txBody>
          <a:bodyPr>
            <a:normAutofit/>
          </a:bodyPr>
          <a:lstStyle/>
          <a:p>
            <a:pPr>
              <a:spcAft>
                <a:spcPts val="600"/>
              </a:spcAft>
            </a:pPr>
            <a:fld id="{69A415E6-D262-4B39-B4A4-F9A985991B74}" type="slidenum">
              <a:rPr lang="en-IN">
                <a:solidFill>
                  <a:schemeClr val="tx1"/>
                </a:solidFill>
              </a:rPr>
              <a:pPr>
                <a:spcAft>
                  <a:spcPts val="600"/>
                </a:spcAft>
              </a:pPr>
              <a:t>4</a:t>
            </a:fld>
            <a:endParaRPr lang="en-IN">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5897"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5893" name="Picture 165892" descr="Boxes On Rack In Warehouse">
            <a:extLst>
              <a:ext uri="{FF2B5EF4-FFF2-40B4-BE49-F238E27FC236}">
                <a16:creationId xmlns:a16="http://schemas.microsoft.com/office/drawing/2014/main" id="{029E4000-D4B2-651A-EBF5-CB6E888FB846}"/>
              </a:ext>
            </a:extLst>
          </p:cNvPr>
          <p:cNvPicPr>
            <a:picLocks noChangeAspect="1"/>
          </p:cNvPicPr>
          <p:nvPr/>
        </p:nvPicPr>
        <p:blipFill rotWithShape="1">
          <a:blip r:embed="rId2"/>
          <a:srcRect l="28367" r="18974" b="-2"/>
          <a:stretch/>
        </p:blipFill>
        <p:spPr>
          <a:xfrm>
            <a:off x="-1" y="-2"/>
            <a:ext cx="5410198" cy="6858002"/>
          </a:xfrm>
          <a:prstGeom prst="rect">
            <a:avLst/>
          </a:prstGeom>
        </p:spPr>
      </p:pic>
      <p:sp useBgFill="1">
        <p:nvSpPr>
          <p:cNvPr id="165899" name="Rectangle 165898">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890" name="Rectangle 2">
            <a:extLst>
              <a:ext uri="{FF2B5EF4-FFF2-40B4-BE49-F238E27FC236}">
                <a16:creationId xmlns:a16="http://schemas.microsoft.com/office/drawing/2014/main" id="{09D0FE2C-87A4-48FE-9A07-A99E11F4A8A2}"/>
              </a:ext>
            </a:extLst>
          </p:cNvPr>
          <p:cNvSpPr>
            <a:spLocks noGrp="1" noChangeArrowheads="1"/>
          </p:cNvSpPr>
          <p:nvPr>
            <p:ph type="title"/>
          </p:nvPr>
        </p:nvSpPr>
        <p:spPr>
          <a:xfrm>
            <a:off x="6115317" y="405685"/>
            <a:ext cx="5464968" cy="1559301"/>
          </a:xfrm>
        </p:spPr>
        <p:txBody>
          <a:bodyPr>
            <a:normAutofit/>
          </a:bodyPr>
          <a:lstStyle/>
          <a:p>
            <a:r>
              <a:rPr lang="en-US" altLang="en-US" sz="4000" dirty="0"/>
              <a:t>What Is Supply Chain Management?</a:t>
            </a:r>
          </a:p>
        </p:txBody>
      </p:sp>
      <p:sp>
        <p:nvSpPr>
          <p:cNvPr id="165891" name="Rectangle 3">
            <a:extLst>
              <a:ext uri="{FF2B5EF4-FFF2-40B4-BE49-F238E27FC236}">
                <a16:creationId xmlns:a16="http://schemas.microsoft.com/office/drawing/2014/main" id="{6FBB3D02-7D6F-483B-AC27-398E13A2F45F}"/>
              </a:ext>
            </a:extLst>
          </p:cNvPr>
          <p:cNvSpPr>
            <a:spLocks noGrp="1" noChangeArrowheads="1"/>
          </p:cNvSpPr>
          <p:nvPr>
            <p:ph type="body" idx="1"/>
          </p:nvPr>
        </p:nvSpPr>
        <p:spPr>
          <a:xfrm>
            <a:off x="6115317" y="2743200"/>
            <a:ext cx="5247340" cy="3496878"/>
          </a:xfrm>
        </p:spPr>
        <p:txBody>
          <a:bodyPr anchor="ctr">
            <a:normAutofit/>
          </a:bodyPr>
          <a:lstStyle/>
          <a:p>
            <a:r>
              <a:rPr lang="en-US" altLang="en-US" sz="2000"/>
              <a:t>Supply chain management is a set of approaches utilized to efficiently integrate suppliers, manufacturers, warehouses, and stores, so that merchandise is produced and distributed at the right quantities, to the right locations, and at the right time, in order to minimize system wide costs while satisfying service level requirements.</a:t>
            </a:r>
          </a:p>
        </p:txBody>
      </p:sp>
      <p:sp>
        <p:nvSpPr>
          <p:cNvPr id="2" name="Slide Number Placeholder 1">
            <a:extLst>
              <a:ext uri="{FF2B5EF4-FFF2-40B4-BE49-F238E27FC236}">
                <a16:creationId xmlns:a16="http://schemas.microsoft.com/office/drawing/2014/main" id="{0C09AA97-F912-4614-AEFA-FF58D2566D63}"/>
              </a:ext>
            </a:extLst>
          </p:cNvPr>
          <p:cNvSpPr>
            <a:spLocks noGrp="1"/>
          </p:cNvSpPr>
          <p:nvPr>
            <p:ph type="sldNum" sz="quarter" idx="12"/>
          </p:nvPr>
        </p:nvSpPr>
        <p:spPr>
          <a:xfrm>
            <a:off x="8732520" y="6356350"/>
            <a:ext cx="3200400" cy="365125"/>
          </a:xfrm>
        </p:spPr>
        <p:txBody>
          <a:bodyPr>
            <a:normAutofit/>
          </a:bodyPr>
          <a:lstStyle/>
          <a:p>
            <a:pPr>
              <a:spcAft>
                <a:spcPts val="600"/>
              </a:spcAft>
            </a:pPr>
            <a:fld id="{69A415E6-D262-4B39-B4A4-F9A985991B74}" type="slidenum">
              <a:rPr lang="en-IN">
                <a:solidFill>
                  <a:schemeClr val="tx1"/>
                </a:solidFill>
              </a:rPr>
              <a:pPr>
                <a:spcAft>
                  <a:spcPts val="600"/>
                </a:spcAft>
              </a:pPr>
              <a:t>5</a:t>
            </a:fld>
            <a:endParaRPr lang="en-IN">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3"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9" name="Picture 6148" descr="Electronic circuit board">
            <a:extLst>
              <a:ext uri="{FF2B5EF4-FFF2-40B4-BE49-F238E27FC236}">
                <a16:creationId xmlns:a16="http://schemas.microsoft.com/office/drawing/2014/main" id="{D883CEE6-2B02-B288-75CB-8A04E0F4EEDA}"/>
              </a:ext>
            </a:extLst>
          </p:cNvPr>
          <p:cNvPicPr>
            <a:picLocks noChangeAspect="1"/>
          </p:cNvPicPr>
          <p:nvPr/>
        </p:nvPicPr>
        <p:blipFill rotWithShape="1">
          <a:blip r:embed="rId3"/>
          <a:srcRect l="39586" r="7755" b="-2"/>
          <a:stretch/>
        </p:blipFill>
        <p:spPr>
          <a:xfrm>
            <a:off x="-1" y="-2"/>
            <a:ext cx="5410198" cy="6858002"/>
          </a:xfrm>
          <a:prstGeom prst="rect">
            <a:avLst/>
          </a:prstGeom>
        </p:spPr>
      </p:pic>
      <p:sp useBgFill="1">
        <p:nvSpPr>
          <p:cNvPr id="6155" name="Rectangle 6154">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6" name="Rectangle 2">
            <a:extLst>
              <a:ext uri="{FF2B5EF4-FFF2-40B4-BE49-F238E27FC236}">
                <a16:creationId xmlns:a16="http://schemas.microsoft.com/office/drawing/2014/main" id="{9C8A603A-05D8-4612-B7C3-0DEC48A48EA8}"/>
              </a:ext>
            </a:extLst>
          </p:cNvPr>
          <p:cNvSpPr>
            <a:spLocks noGrp="1" noChangeArrowheads="1"/>
          </p:cNvSpPr>
          <p:nvPr>
            <p:ph type="title"/>
          </p:nvPr>
        </p:nvSpPr>
        <p:spPr>
          <a:xfrm>
            <a:off x="6115317" y="405685"/>
            <a:ext cx="5464968" cy="1559301"/>
          </a:xfrm>
        </p:spPr>
        <p:txBody>
          <a:bodyPr>
            <a:normAutofit/>
          </a:bodyPr>
          <a:lstStyle/>
          <a:p>
            <a:r>
              <a:rPr lang="en-US" altLang="en-US" sz="4000"/>
              <a:t>Two Other Formal Definitions</a:t>
            </a:r>
          </a:p>
        </p:txBody>
      </p:sp>
      <p:sp>
        <p:nvSpPr>
          <p:cNvPr id="6147" name="Rectangle 3">
            <a:extLst>
              <a:ext uri="{FF2B5EF4-FFF2-40B4-BE49-F238E27FC236}">
                <a16:creationId xmlns:a16="http://schemas.microsoft.com/office/drawing/2014/main" id="{214CA7A5-163E-484B-A174-49C1B9B3FFA5}"/>
              </a:ext>
            </a:extLst>
          </p:cNvPr>
          <p:cNvSpPr>
            <a:spLocks noGrp="1" noChangeArrowheads="1"/>
          </p:cNvSpPr>
          <p:nvPr>
            <p:ph type="body" idx="1"/>
          </p:nvPr>
        </p:nvSpPr>
        <p:spPr>
          <a:xfrm>
            <a:off x="6115317" y="2743200"/>
            <a:ext cx="5247340" cy="3496878"/>
          </a:xfrm>
        </p:spPr>
        <p:txBody>
          <a:bodyPr anchor="ctr">
            <a:normAutofit/>
          </a:bodyPr>
          <a:lstStyle/>
          <a:p>
            <a:pPr marL="0" indent="0">
              <a:buNone/>
            </a:pPr>
            <a:r>
              <a:rPr lang="en-US" altLang="en-US" sz="1900"/>
              <a:t>The design and management of seamless, value-added process across organizational boundaries to meet the real needs of the end customer</a:t>
            </a:r>
          </a:p>
          <a:p>
            <a:pPr marL="0" indent="0">
              <a:buNone/>
            </a:pPr>
            <a:r>
              <a:rPr lang="en-US" altLang="en-US" sz="1900" b="1"/>
              <a:t>Institute for Supply Management</a:t>
            </a:r>
          </a:p>
          <a:p>
            <a:pPr marL="0" indent="0">
              <a:buNone/>
            </a:pPr>
            <a:r>
              <a:rPr lang="en-US" altLang="en-US" sz="1900"/>
              <a:t>Managing supply and demand, sourcing raw materials and parts, manufacturing and assembly, warehousing and inventory tracking, order entry and order management, distribution across all channels, and delivery to the customer</a:t>
            </a:r>
          </a:p>
          <a:p>
            <a:pPr marL="0" indent="0">
              <a:buNone/>
            </a:pPr>
            <a:r>
              <a:rPr lang="en-US" altLang="en-US" sz="1900" b="1"/>
              <a:t>The Supply Chain Council</a:t>
            </a:r>
          </a:p>
        </p:txBody>
      </p:sp>
      <p:sp>
        <p:nvSpPr>
          <p:cNvPr id="2" name="Slide Number Placeholder 1">
            <a:extLst>
              <a:ext uri="{FF2B5EF4-FFF2-40B4-BE49-F238E27FC236}">
                <a16:creationId xmlns:a16="http://schemas.microsoft.com/office/drawing/2014/main" id="{952FDFAC-05F5-4882-9820-44B804F67D5E}"/>
              </a:ext>
            </a:extLst>
          </p:cNvPr>
          <p:cNvSpPr>
            <a:spLocks noGrp="1"/>
          </p:cNvSpPr>
          <p:nvPr>
            <p:ph type="sldNum" sz="quarter" idx="12"/>
          </p:nvPr>
        </p:nvSpPr>
        <p:spPr>
          <a:xfrm>
            <a:off x="8732520" y="6356350"/>
            <a:ext cx="3200400" cy="365125"/>
          </a:xfrm>
        </p:spPr>
        <p:txBody>
          <a:bodyPr>
            <a:normAutofit/>
          </a:bodyPr>
          <a:lstStyle/>
          <a:p>
            <a:pPr>
              <a:spcAft>
                <a:spcPts val="600"/>
              </a:spcAft>
            </a:pPr>
            <a:fld id="{69A415E6-D262-4B39-B4A4-F9A985991B74}" type="slidenum">
              <a:rPr lang="en-IN">
                <a:solidFill>
                  <a:schemeClr val="tx1"/>
                </a:solidFill>
              </a:rPr>
              <a:pPr>
                <a:spcAft>
                  <a:spcPts val="600"/>
                </a:spcAft>
              </a:pPr>
              <a:t>6</a:t>
            </a:fld>
            <a:endParaRPr lang="en-IN">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896" name="Rectangle 536">
            <a:extLst>
              <a:ext uri="{FF2B5EF4-FFF2-40B4-BE49-F238E27FC236}">
                <a16:creationId xmlns:a16="http://schemas.microsoft.com/office/drawing/2014/main" id="{E5D0BAF5-EED3-4C6D-A6F1-CE12BED8ABE2}"/>
              </a:ext>
            </a:extLst>
          </p:cNvPr>
          <p:cNvSpPr>
            <a:spLocks noChangeArrowheads="1"/>
          </p:cNvSpPr>
          <p:nvPr/>
        </p:nvSpPr>
        <p:spPr bwMode="auto">
          <a:xfrm>
            <a:off x="1524000" y="228600"/>
            <a:ext cx="9144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nchorCtr="1"/>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marL="457200" fontAlgn="base">
              <a:spcBef>
                <a:spcPct val="0"/>
              </a:spcBef>
              <a:spcAft>
                <a:spcPct val="0"/>
              </a:spcAft>
              <a:defRPr>
                <a:solidFill>
                  <a:schemeClr val="tx1"/>
                </a:solidFill>
                <a:latin typeface="Arial" panose="020B0604020202020204" pitchFamily="34" charset="0"/>
              </a:defRPr>
            </a:lvl6pPr>
            <a:lvl7pPr marL="914400" fontAlgn="base">
              <a:spcBef>
                <a:spcPct val="0"/>
              </a:spcBef>
              <a:spcAft>
                <a:spcPct val="0"/>
              </a:spcAft>
              <a:defRPr>
                <a:solidFill>
                  <a:schemeClr val="tx1"/>
                </a:solidFill>
                <a:latin typeface="Arial" panose="020B0604020202020204" pitchFamily="34" charset="0"/>
              </a:defRPr>
            </a:lvl7pPr>
            <a:lvl8pPr marL="1371600" fontAlgn="base">
              <a:spcBef>
                <a:spcPct val="0"/>
              </a:spcBef>
              <a:spcAft>
                <a:spcPct val="0"/>
              </a:spcAft>
              <a:defRPr>
                <a:solidFill>
                  <a:schemeClr val="tx1"/>
                </a:solidFill>
                <a:latin typeface="Arial" panose="020B0604020202020204" pitchFamily="34" charset="0"/>
              </a:defRPr>
            </a:lvl8pPr>
            <a:lvl9pPr marL="1828800" fontAlgn="base">
              <a:spcBef>
                <a:spcPct val="0"/>
              </a:spcBef>
              <a:spcAft>
                <a:spcPct val="0"/>
              </a:spcAft>
              <a:defRPr>
                <a:solidFill>
                  <a:schemeClr val="tx1"/>
                </a:solidFill>
                <a:latin typeface="Arial" panose="020B0604020202020204" pitchFamily="34" charset="0"/>
              </a:defRPr>
            </a:lvl9pPr>
          </a:lstStyle>
          <a:p>
            <a:pPr algn="ctr"/>
            <a:r>
              <a:rPr lang="en-US" altLang="en-US" sz="4000"/>
              <a:t>SCM Definition</a:t>
            </a:r>
            <a:endParaRPr lang="en-US" altLang="en-US" sz="4000" dirty="0"/>
          </a:p>
        </p:txBody>
      </p:sp>
      <p:sp>
        <p:nvSpPr>
          <p:cNvPr id="4" name="Slide Number Placeholder 3">
            <a:extLst>
              <a:ext uri="{FF2B5EF4-FFF2-40B4-BE49-F238E27FC236}">
                <a16:creationId xmlns:a16="http://schemas.microsoft.com/office/drawing/2014/main" id="{10158C52-7017-4091-A573-CA0F2C167876}"/>
              </a:ext>
            </a:extLst>
          </p:cNvPr>
          <p:cNvSpPr>
            <a:spLocks noGrp="1"/>
          </p:cNvSpPr>
          <p:nvPr>
            <p:ph type="sldNum" sz="quarter" idx="12"/>
          </p:nvPr>
        </p:nvSpPr>
        <p:spPr/>
        <p:txBody>
          <a:bodyPr/>
          <a:lstStyle/>
          <a:p>
            <a:fld id="{69A415E6-D262-4B39-B4A4-F9A985991B74}" type="slidenum">
              <a:rPr lang="en-IN" smtClean="0"/>
              <a:t>7</a:t>
            </a:fld>
            <a:endParaRPr lang="en-IN"/>
          </a:p>
        </p:txBody>
      </p:sp>
      <p:grpSp>
        <p:nvGrpSpPr>
          <p:cNvPr id="2" name="Group 2">
            <a:extLst>
              <a:ext uri="{FF2B5EF4-FFF2-40B4-BE49-F238E27FC236}">
                <a16:creationId xmlns:a16="http://schemas.microsoft.com/office/drawing/2014/main" id="{A56ECC04-CB62-4598-BF48-7633ACEECA9F}"/>
              </a:ext>
            </a:extLst>
          </p:cNvPr>
          <p:cNvGrpSpPr>
            <a:grpSpLocks/>
          </p:cNvGrpSpPr>
          <p:nvPr/>
        </p:nvGrpSpPr>
        <p:grpSpPr bwMode="auto">
          <a:xfrm>
            <a:off x="1987551" y="1230313"/>
            <a:ext cx="8334375" cy="5130800"/>
            <a:chOff x="768" y="1152"/>
            <a:chExt cx="4386" cy="2640"/>
          </a:xfrm>
        </p:grpSpPr>
        <p:sp>
          <p:nvSpPr>
            <p:cNvPr id="3" name="Rectangle 3">
              <a:extLst>
                <a:ext uri="{FF2B5EF4-FFF2-40B4-BE49-F238E27FC236}">
                  <a16:creationId xmlns:a16="http://schemas.microsoft.com/office/drawing/2014/main" id="{F48B2C15-64C3-4A5D-845B-1105E1EC1EAE}"/>
                </a:ext>
              </a:extLst>
            </p:cNvPr>
            <p:cNvSpPr>
              <a:spLocks noChangeArrowheads="1"/>
            </p:cNvSpPr>
            <p:nvPr/>
          </p:nvSpPr>
          <p:spPr bwMode="auto">
            <a:xfrm>
              <a:off x="768" y="1152"/>
              <a:ext cx="4386" cy="264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grpSp>
          <p:nvGrpSpPr>
            <p:cNvPr id="5" name="Group 4">
              <a:extLst>
                <a:ext uri="{FF2B5EF4-FFF2-40B4-BE49-F238E27FC236}">
                  <a16:creationId xmlns:a16="http://schemas.microsoft.com/office/drawing/2014/main" id="{BA07CB9F-2139-4037-97C9-87B9FBF397EC}"/>
                </a:ext>
              </a:extLst>
            </p:cNvPr>
            <p:cNvGrpSpPr>
              <a:grpSpLocks/>
            </p:cNvGrpSpPr>
            <p:nvPr/>
          </p:nvGrpSpPr>
          <p:grpSpPr bwMode="auto">
            <a:xfrm>
              <a:off x="1235" y="1555"/>
              <a:ext cx="3560" cy="854"/>
              <a:chOff x="1139" y="1699"/>
              <a:chExt cx="3560" cy="854"/>
            </a:xfrm>
          </p:grpSpPr>
          <p:graphicFrame>
            <p:nvGraphicFramePr>
              <p:cNvPr id="12" name="Object 5">
                <a:hlinkClick r:id="" action="ppaction://ole?verb=0"/>
                <a:extLst>
                  <a:ext uri="{FF2B5EF4-FFF2-40B4-BE49-F238E27FC236}">
                    <a16:creationId xmlns:a16="http://schemas.microsoft.com/office/drawing/2014/main" id="{FD83B1F6-A7CF-452B-84E9-AE38F4EA5518}"/>
                  </a:ext>
                </a:extLst>
              </p:cNvPr>
              <p:cNvGraphicFramePr>
                <a:graphicFrameLocks/>
              </p:cNvGraphicFramePr>
              <p:nvPr/>
            </p:nvGraphicFramePr>
            <p:xfrm>
              <a:off x="1725" y="1769"/>
              <a:ext cx="344" cy="243"/>
            </p:xfrm>
            <a:graphic>
              <a:graphicData uri="http://schemas.openxmlformats.org/presentationml/2006/ole">
                <mc:AlternateContent xmlns:mc="http://schemas.openxmlformats.org/markup-compatibility/2006">
                  <mc:Choice xmlns:v="urn:schemas-microsoft-com:vml" Requires="v">
                    <p:oleObj name="Microsoft ClipArt Gallery" r:id="rId2" imgW="4419360" imgH="2771640" progId="MS_ClipArt_Gallery">
                      <p:embed/>
                    </p:oleObj>
                  </mc:Choice>
                  <mc:Fallback>
                    <p:oleObj name="Microsoft ClipArt Gallery" r:id="rId2" imgW="4419360" imgH="2771640" progId="MS_ClipArt_Gallery">
                      <p:embed/>
                      <p:pic>
                        <p:nvPicPr>
                          <p:cNvPr id="143365" name="Object 5">
                            <a:hlinkClick r:id="" action="ppaction://ole?verb=0"/>
                            <a:extLst>
                              <a:ext uri="{FF2B5EF4-FFF2-40B4-BE49-F238E27FC236}">
                                <a16:creationId xmlns:a16="http://schemas.microsoft.com/office/drawing/2014/main" id="{FD83B1F6-A7CF-452B-84E9-AE38F4EA5518}"/>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 y="1769"/>
                            <a:ext cx="344" cy="24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 name="Object 6">
                <a:hlinkClick r:id="" action="ppaction://ole?verb=0"/>
                <a:extLst>
                  <a:ext uri="{FF2B5EF4-FFF2-40B4-BE49-F238E27FC236}">
                    <a16:creationId xmlns:a16="http://schemas.microsoft.com/office/drawing/2014/main" id="{45E3FE73-4035-48C1-AA30-F6D2A41D2598}"/>
                  </a:ext>
                </a:extLst>
              </p:cNvPr>
              <p:cNvGraphicFramePr>
                <a:graphicFrameLocks/>
              </p:cNvGraphicFramePr>
              <p:nvPr/>
            </p:nvGraphicFramePr>
            <p:xfrm>
              <a:off x="1723" y="2157"/>
              <a:ext cx="345" cy="243"/>
            </p:xfrm>
            <a:graphic>
              <a:graphicData uri="http://schemas.openxmlformats.org/presentationml/2006/ole">
                <mc:AlternateContent xmlns:mc="http://schemas.openxmlformats.org/markup-compatibility/2006">
                  <mc:Choice xmlns:v="urn:schemas-microsoft-com:vml" Requires="v">
                    <p:oleObj name="Microsoft ClipArt Gallery" r:id="rId4" imgW="4419360" imgH="2771640" progId="MS_ClipArt_Gallery">
                      <p:embed/>
                    </p:oleObj>
                  </mc:Choice>
                  <mc:Fallback>
                    <p:oleObj name="Microsoft ClipArt Gallery" r:id="rId4" imgW="4419360" imgH="2771640" progId="MS_ClipArt_Gallery">
                      <p:embed/>
                      <p:pic>
                        <p:nvPicPr>
                          <p:cNvPr id="143366" name="Object 6">
                            <a:hlinkClick r:id="" action="ppaction://ole?verb=0"/>
                            <a:extLst>
                              <a:ext uri="{FF2B5EF4-FFF2-40B4-BE49-F238E27FC236}">
                                <a16:creationId xmlns:a16="http://schemas.microsoft.com/office/drawing/2014/main" id="{45E3FE73-4035-48C1-AA30-F6D2A41D2598}"/>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3" y="2157"/>
                            <a:ext cx="345" cy="24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 name="Object 7">
                <a:hlinkClick r:id="" action="ppaction://ole?verb=0"/>
                <a:extLst>
                  <a:ext uri="{FF2B5EF4-FFF2-40B4-BE49-F238E27FC236}">
                    <a16:creationId xmlns:a16="http://schemas.microsoft.com/office/drawing/2014/main" id="{568A1CBF-6AC2-4E96-8278-FE800D3B4E49}"/>
                  </a:ext>
                </a:extLst>
              </p:cNvPr>
              <p:cNvGraphicFramePr>
                <a:graphicFrameLocks/>
              </p:cNvGraphicFramePr>
              <p:nvPr/>
            </p:nvGraphicFramePr>
            <p:xfrm>
              <a:off x="2328" y="1699"/>
              <a:ext cx="415" cy="240"/>
            </p:xfrm>
            <a:graphic>
              <a:graphicData uri="http://schemas.openxmlformats.org/presentationml/2006/ole">
                <mc:AlternateContent xmlns:mc="http://schemas.openxmlformats.org/markup-compatibility/2006">
                  <mc:Choice xmlns:v="urn:schemas-microsoft-com:vml" Requires="v">
                    <p:oleObj name="Microsoft ClipArt Gallery" r:id="rId6" imgW="4352760" imgH="2247840" progId="MS_ClipArt_Gallery">
                      <p:embed/>
                    </p:oleObj>
                  </mc:Choice>
                  <mc:Fallback>
                    <p:oleObj name="Microsoft ClipArt Gallery" r:id="rId6" imgW="4352760" imgH="2247840" progId="MS_ClipArt_Gallery">
                      <p:embed/>
                      <p:pic>
                        <p:nvPicPr>
                          <p:cNvPr id="143367" name="Object 7">
                            <a:hlinkClick r:id="" action="ppaction://ole?verb=0"/>
                            <a:extLst>
                              <a:ext uri="{FF2B5EF4-FFF2-40B4-BE49-F238E27FC236}">
                                <a16:creationId xmlns:a16="http://schemas.microsoft.com/office/drawing/2014/main" id="{568A1CBF-6AC2-4E96-8278-FE800D3B4E49}"/>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8" y="1699"/>
                            <a:ext cx="415" cy="24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8">
                <a:hlinkClick r:id="" action="ppaction://ole?verb=0"/>
                <a:extLst>
                  <a:ext uri="{FF2B5EF4-FFF2-40B4-BE49-F238E27FC236}">
                    <a16:creationId xmlns:a16="http://schemas.microsoft.com/office/drawing/2014/main" id="{5577316A-563C-4D21-8F46-B2EB5129E6CF}"/>
                  </a:ext>
                </a:extLst>
              </p:cNvPr>
              <p:cNvGraphicFramePr>
                <a:graphicFrameLocks/>
              </p:cNvGraphicFramePr>
              <p:nvPr/>
            </p:nvGraphicFramePr>
            <p:xfrm>
              <a:off x="2338" y="2313"/>
              <a:ext cx="415" cy="240"/>
            </p:xfrm>
            <a:graphic>
              <a:graphicData uri="http://schemas.openxmlformats.org/presentationml/2006/ole">
                <mc:AlternateContent xmlns:mc="http://schemas.openxmlformats.org/markup-compatibility/2006">
                  <mc:Choice xmlns:v="urn:schemas-microsoft-com:vml" Requires="v">
                    <p:oleObj name="Microsoft ClipArt Gallery" r:id="rId8" imgW="4352760" imgH="2247840" progId="MS_ClipArt_Gallery">
                      <p:embed/>
                    </p:oleObj>
                  </mc:Choice>
                  <mc:Fallback>
                    <p:oleObj name="Microsoft ClipArt Gallery" r:id="rId8" imgW="4352760" imgH="2247840" progId="MS_ClipArt_Gallery">
                      <p:embed/>
                      <p:pic>
                        <p:nvPicPr>
                          <p:cNvPr id="143368" name="Object 8">
                            <a:hlinkClick r:id="" action="ppaction://ole?verb=0"/>
                            <a:extLst>
                              <a:ext uri="{FF2B5EF4-FFF2-40B4-BE49-F238E27FC236}">
                                <a16:creationId xmlns:a16="http://schemas.microsoft.com/office/drawing/2014/main" id="{5577316A-563C-4D21-8F46-B2EB5129E6CF}"/>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38" y="2313"/>
                            <a:ext cx="415" cy="24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9">
                <a:hlinkClick r:id="" action="ppaction://ole?verb=0"/>
                <a:extLst>
                  <a:ext uri="{FF2B5EF4-FFF2-40B4-BE49-F238E27FC236}">
                    <a16:creationId xmlns:a16="http://schemas.microsoft.com/office/drawing/2014/main" id="{005DCC21-77FF-4FCE-8C34-24EF12925114}"/>
                  </a:ext>
                </a:extLst>
              </p:cNvPr>
              <p:cNvGraphicFramePr>
                <a:graphicFrameLocks/>
              </p:cNvGraphicFramePr>
              <p:nvPr/>
            </p:nvGraphicFramePr>
            <p:xfrm>
              <a:off x="1139" y="2054"/>
              <a:ext cx="381" cy="133"/>
            </p:xfrm>
            <a:graphic>
              <a:graphicData uri="http://schemas.openxmlformats.org/presentationml/2006/ole">
                <mc:AlternateContent xmlns:mc="http://schemas.openxmlformats.org/markup-compatibility/2006">
                  <mc:Choice xmlns:v="urn:schemas-microsoft-com:vml" Requires="v">
                    <p:oleObj name="Microsoft ClipArt Gallery" r:id="rId10" imgW="4429080" imgH="1400040" progId="MS_ClipArt_Gallery">
                      <p:embed/>
                    </p:oleObj>
                  </mc:Choice>
                  <mc:Fallback>
                    <p:oleObj name="Microsoft ClipArt Gallery" r:id="rId10" imgW="4429080" imgH="1400040" progId="MS_ClipArt_Gallery">
                      <p:embed/>
                      <p:pic>
                        <p:nvPicPr>
                          <p:cNvPr id="143369" name="Object 9">
                            <a:hlinkClick r:id="" action="ppaction://ole?verb=0"/>
                            <a:extLst>
                              <a:ext uri="{FF2B5EF4-FFF2-40B4-BE49-F238E27FC236}">
                                <a16:creationId xmlns:a16="http://schemas.microsoft.com/office/drawing/2014/main" id="{005DCC21-77FF-4FCE-8C34-24EF12925114}"/>
                              </a:ext>
                            </a:extLst>
                          </p:cNvPr>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39" y="2054"/>
                            <a:ext cx="381" cy="13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7" name="Group 10">
                <a:extLst>
                  <a:ext uri="{FF2B5EF4-FFF2-40B4-BE49-F238E27FC236}">
                    <a16:creationId xmlns:a16="http://schemas.microsoft.com/office/drawing/2014/main" id="{36C00B0B-629D-4381-B01C-8E997B5E8AA3}"/>
                  </a:ext>
                </a:extLst>
              </p:cNvPr>
              <p:cNvGrpSpPr>
                <a:grpSpLocks/>
              </p:cNvGrpSpPr>
              <p:nvPr/>
            </p:nvGrpSpPr>
            <p:grpSpPr bwMode="auto">
              <a:xfrm>
                <a:off x="3680" y="1837"/>
                <a:ext cx="313" cy="143"/>
                <a:chOff x="4120" y="2285"/>
                <a:chExt cx="352" cy="143"/>
              </a:xfrm>
            </p:grpSpPr>
            <p:sp>
              <p:nvSpPr>
                <p:cNvPr id="144321" name="Freeform 11">
                  <a:extLst>
                    <a:ext uri="{FF2B5EF4-FFF2-40B4-BE49-F238E27FC236}">
                      <a16:creationId xmlns:a16="http://schemas.microsoft.com/office/drawing/2014/main" id="{3E61AA72-3529-4045-8956-340634BCDF41}"/>
                    </a:ext>
                  </a:extLst>
                </p:cNvPr>
                <p:cNvSpPr>
                  <a:spLocks/>
                </p:cNvSpPr>
                <p:nvPr/>
              </p:nvSpPr>
              <p:spPr bwMode="auto">
                <a:xfrm>
                  <a:off x="4143" y="2298"/>
                  <a:ext cx="311" cy="105"/>
                </a:xfrm>
                <a:custGeom>
                  <a:avLst/>
                  <a:gdLst>
                    <a:gd name="T0" fmla="*/ 0 w 311"/>
                    <a:gd name="T1" fmla="*/ 104 h 105"/>
                    <a:gd name="T2" fmla="*/ 0 w 311"/>
                    <a:gd name="T3" fmla="*/ 0 h 105"/>
                    <a:gd name="T4" fmla="*/ 310 w 311"/>
                    <a:gd name="T5" fmla="*/ 0 h 105"/>
                    <a:gd name="T6" fmla="*/ 310 w 311"/>
                    <a:gd name="T7" fmla="*/ 104 h 105"/>
                    <a:gd name="T8" fmla="*/ 0 w 311"/>
                    <a:gd name="T9" fmla="*/ 104 h 105"/>
                  </a:gdLst>
                  <a:ahLst/>
                  <a:cxnLst>
                    <a:cxn ang="0">
                      <a:pos x="T0" y="T1"/>
                    </a:cxn>
                    <a:cxn ang="0">
                      <a:pos x="T2" y="T3"/>
                    </a:cxn>
                    <a:cxn ang="0">
                      <a:pos x="T4" y="T5"/>
                    </a:cxn>
                    <a:cxn ang="0">
                      <a:pos x="T6" y="T7"/>
                    </a:cxn>
                    <a:cxn ang="0">
                      <a:pos x="T8" y="T9"/>
                    </a:cxn>
                  </a:cxnLst>
                  <a:rect l="0" t="0" r="r" b="b"/>
                  <a:pathLst>
                    <a:path w="311" h="105">
                      <a:moveTo>
                        <a:pt x="0" y="104"/>
                      </a:moveTo>
                      <a:lnTo>
                        <a:pt x="0" y="0"/>
                      </a:lnTo>
                      <a:lnTo>
                        <a:pt x="310" y="0"/>
                      </a:lnTo>
                      <a:lnTo>
                        <a:pt x="310" y="104"/>
                      </a:lnTo>
                      <a:lnTo>
                        <a:pt x="0" y="10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22" name="Rectangle 12">
                  <a:extLst>
                    <a:ext uri="{FF2B5EF4-FFF2-40B4-BE49-F238E27FC236}">
                      <a16:creationId xmlns:a16="http://schemas.microsoft.com/office/drawing/2014/main" id="{0B59AEE5-DC05-4076-B7D6-AEFEAE637264}"/>
                    </a:ext>
                  </a:extLst>
                </p:cNvPr>
                <p:cNvSpPr>
                  <a:spLocks noChangeArrowheads="1"/>
                </p:cNvSpPr>
                <p:nvPr/>
              </p:nvSpPr>
              <p:spPr bwMode="auto">
                <a:xfrm>
                  <a:off x="4439" y="2307"/>
                  <a:ext cx="6"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23" name="Rectangle 13">
                  <a:extLst>
                    <a:ext uri="{FF2B5EF4-FFF2-40B4-BE49-F238E27FC236}">
                      <a16:creationId xmlns:a16="http://schemas.microsoft.com/office/drawing/2014/main" id="{D4BF1857-4C77-4E2F-B37F-017686D1FF8B}"/>
                    </a:ext>
                  </a:extLst>
                </p:cNvPr>
                <p:cNvSpPr>
                  <a:spLocks noChangeArrowheads="1"/>
                </p:cNvSpPr>
                <p:nvPr/>
              </p:nvSpPr>
              <p:spPr bwMode="auto">
                <a:xfrm flipV="1">
                  <a:off x="4435" y="2352"/>
                  <a:ext cx="7"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24" name="Rectangle 14">
                  <a:extLst>
                    <a:ext uri="{FF2B5EF4-FFF2-40B4-BE49-F238E27FC236}">
                      <a16:creationId xmlns:a16="http://schemas.microsoft.com/office/drawing/2014/main" id="{A61348F7-04B2-4BA7-B95F-B0A9416EE087}"/>
                    </a:ext>
                  </a:extLst>
                </p:cNvPr>
                <p:cNvSpPr>
                  <a:spLocks noChangeArrowheads="1"/>
                </p:cNvSpPr>
                <p:nvPr/>
              </p:nvSpPr>
              <p:spPr bwMode="auto">
                <a:xfrm flipV="1">
                  <a:off x="4409" y="2346"/>
                  <a:ext cx="5"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25" name="Rectangle 15">
                  <a:extLst>
                    <a:ext uri="{FF2B5EF4-FFF2-40B4-BE49-F238E27FC236}">
                      <a16:creationId xmlns:a16="http://schemas.microsoft.com/office/drawing/2014/main" id="{9A137A72-5E03-479A-93C0-8DD9FD33EA08}"/>
                    </a:ext>
                  </a:extLst>
                </p:cNvPr>
                <p:cNvSpPr>
                  <a:spLocks noChangeArrowheads="1"/>
                </p:cNvSpPr>
                <p:nvPr/>
              </p:nvSpPr>
              <p:spPr bwMode="auto">
                <a:xfrm flipV="1">
                  <a:off x="4441" y="2326"/>
                  <a:ext cx="5" cy="3"/>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26" name="Rectangle 16">
                  <a:extLst>
                    <a:ext uri="{FF2B5EF4-FFF2-40B4-BE49-F238E27FC236}">
                      <a16:creationId xmlns:a16="http://schemas.microsoft.com/office/drawing/2014/main" id="{E2C93C96-3BBE-4035-AE31-E9A6B8960031}"/>
                    </a:ext>
                  </a:extLst>
                </p:cNvPr>
                <p:cNvSpPr>
                  <a:spLocks noChangeArrowheads="1"/>
                </p:cNvSpPr>
                <p:nvPr/>
              </p:nvSpPr>
              <p:spPr bwMode="auto">
                <a:xfrm flipV="1">
                  <a:off x="4433" y="2321"/>
                  <a:ext cx="6" cy="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27" name="Rectangle 17">
                  <a:extLst>
                    <a:ext uri="{FF2B5EF4-FFF2-40B4-BE49-F238E27FC236}">
                      <a16:creationId xmlns:a16="http://schemas.microsoft.com/office/drawing/2014/main" id="{AEA20EE3-874F-4A8B-9446-A53E4E16769F}"/>
                    </a:ext>
                  </a:extLst>
                </p:cNvPr>
                <p:cNvSpPr>
                  <a:spLocks noChangeArrowheads="1"/>
                </p:cNvSpPr>
                <p:nvPr/>
              </p:nvSpPr>
              <p:spPr bwMode="auto">
                <a:xfrm flipV="1">
                  <a:off x="4441" y="2375"/>
                  <a:ext cx="5" cy="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28" name="Rectangle 18">
                  <a:extLst>
                    <a:ext uri="{FF2B5EF4-FFF2-40B4-BE49-F238E27FC236}">
                      <a16:creationId xmlns:a16="http://schemas.microsoft.com/office/drawing/2014/main" id="{2651DBCF-039B-4BD3-8B26-4AB582C537FB}"/>
                    </a:ext>
                  </a:extLst>
                </p:cNvPr>
                <p:cNvSpPr>
                  <a:spLocks noChangeArrowheads="1"/>
                </p:cNvSpPr>
                <p:nvPr/>
              </p:nvSpPr>
              <p:spPr bwMode="auto">
                <a:xfrm>
                  <a:off x="4432" y="2386"/>
                  <a:ext cx="6"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29" name="Rectangle 19">
                  <a:extLst>
                    <a:ext uri="{FF2B5EF4-FFF2-40B4-BE49-F238E27FC236}">
                      <a16:creationId xmlns:a16="http://schemas.microsoft.com/office/drawing/2014/main" id="{FD8B092C-E7B0-43FA-BAFD-B4440ABC54F2}"/>
                    </a:ext>
                  </a:extLst>
                </p:cNvPr>
                <p:cNvSpPr>
                  <a:spLocks noChangeArrowheads="1"/>
                </p:cNvSpPr>
                <p:nvPr/>
              </p:nvSpPr>
              <p:spPr bwMode="auto">
                <a:xfrm flipV="1">
                  <a:off x="4410" y="2393"/>
                  <a:ext cx="6"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0" name="Rectangle 20">
                  <a:extLst>
                    <a:ext uri="{FF2B5EF4-FFF2-40B4-BE49-F238E27FC236}">
                      <a16:creationId xmlns:a16="http://schemas.microsoft.com/office/drawing/2014/main" id="{47898AD9-FF73-4CD5-B18B-AC0523DA1411}"/>
                    </a:ext>
                  </a:extLst>
                </p:cNvPr>
                <p:cNvSpPr>
                  <a:spLocks noChangeArrowheads="1"/>
                </p:cNvSpPr>
                <p:nvPr/>
              </p:nvSpPr>
              <p:spPr bwMode="auto">
                <a:xfrm flipV="1">
                  <a:off x="4445" y="2398"/>
                  <a:ext cx="6"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1" name="Rectangle 21">
                  <a:extLst>
                    <a:ext uri="{FF2B5EF4-FFF2-40B4-BE49-F238E27FC236}">
                      <a16:creationId xmlns:a16="http://schemas.microsoft.com/office/drawing/2014/main" id="{B200DF5A-D2A4-4A9D-A5AB-DAAFBAE466EF}"/>
                    </a:ext>
                  </a:extLst>
                </p:cNvPr>
                <p:cNvSpPr>
                  <a:spLocks noChangeArrowheads="1"/>
                </p:cNvSpPr>
                <p:nvPr/>
              </p:nvSpPr>
              <p:spPr bwMode="auto">
                <a:xfrm flipV="1">
                  <a:off x="4413" y="2372"/>
                  <a:ext cx="6"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2" name="Rectangle 22">
                  <a:extLst>
                    <a:ext uri="{FF2B5EF4-FFF2-40B4-BE49-F238E27FC236}">
                      <a16:creationId xmlns:a16="http://schemas.microsoft.com/office/drawing/2014/main" id="{2316F756-C6FC-4B41-BA87-65F4CAA957D5}"/>
                    </a:ext>
                  </a:extLst>
                </p:cNvPr>
                <p:cNvSpPr>
                  <a:spLocks noChangeArrowheads="1"/>
                </p:cNvSpPr>
                <p:nvPr/>
              </p:nvSpPr>
              <p:spPr bwMode="auto">
                <a:xfrm>
                  <a:off x="4443" y="2357"/>
                  <a:ext cx="5"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3" name="Rectangle 23">
                  <a:extLst>
                    <a:ext uri="{FF2B5EF4-FFF2-40B4-BE49-F238E27FC236}">
                      <a16:creationId xmlns:a16="http://schemas.microsoft.com/office/drawing/2014/main" id="{002E817B-6E13-4C81-BDA8-F24367852642}"/>
                    </a:ext>
                  </a:extLst>
                </p:cNvPr>
                <p:cNvSpPr>
                  <a:spLocks noChangeArrowheads="1"/>
                </p:cNvSpPr>
                <p:nvPr/>
              </p:nvSpPr>
              <p:spPr bwMode="auto">
                <a:xfrm flipV="1">
                  <a:off x="4162" y="2303"/>
                  <a:ext cx="6" cy="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4" name="Rectangle 24">
                  <a:extLst>
                    <a:ext uri="{FF2B5EF4-FFF2-40B4-BE49-F238E27FC236}">
                      <a16:creationId xmlns:a16="http://schemas.microsoft.com/office/drawing/2014/main" id="{625CEFB2-D660-4798-8088-D4ECC42049DD}"/>
                    </a:ext>
                  </a:extLst>
                </p:cNvPr>
                <p:cNvSpPr>
                  <a:spLocks noChangeArrowheads="1"/>
                </p:cNvSpPr>
                <p:nvPr/>
              </p:nvSpPr>
              <p:spPr bwMode="auto">
                <a:xfrm flipV="1">
                  <a:off x="4156" y="2327"/>
                  <a:ext cx="5"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5" name="Rectangle 25">
                  <a:extLst>
                    <a:ext uri="{FF2B5EF4-FFF2-40B4-BE49-F238E27FC236}">
                      <a16:creationId xmlns:a16="http://schemas.microsoft.com/office/drawing/2014/main" id="{F22DD2D4-3349-4B89-85B9-033997D5A1EE}"/>
                    </a:ext>
                  </a:extLst>
                </p:cNvPr>
                <p:cNvSpPr>
                  <a:spLocks noChangeArrowheads="1"/>
                </p:cNvSpPr>
                <p:nvPr/>
              </p:nvSpPr>
              <p:spPr bwMode="auto">
                <a:xfrm flipV="1">
                  <a:off x="4164" y="2339"/>
                  <a:ext cx="6" cy="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6" name="Rectangle 26">
                  <a:extLst>
                    <a:ext uri="{FF2B5EF4-FFF2-40B4-BE49-F238E27FC236}">
                      <a16:creationId xmlns:a16="http://schemas.microsoft.com/office/drawing/2014/main" id="{886B86F4-920C-486A-BFBA-E0D52B0476F6}"/>
                    </a:ext>
                  </a:extLst>
                </p:cNvPr>
                <p:cNvSpPr>
                  <a:spLocks noChangeArrowheads="1"/>
                </p:cNvSpPr>
                <p:nvPr/>
              </p:nvSpPr>
              <p:spPr bwMode="auto">
                <a:xfrm>
                  <a:off x="4150" y="2367"/>
                  <a:ext cx="7"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7" name="Rectangle 27">
                  <a:extLst>
                    <a:ext uri="{FF2B5EF4-FFF2-40B4-BE49-F238E27FC236}">
                      <a16:creationId xmlns:a16="http://schemas.microsoft.com/office/drawing/2014/main" id="{2DC512BA-7A5A-400D-8CBA-E09F2EFFDD6E}"/>
                    </a:ext>
                  </a:extLst>
                </p:cNvPr>
                <p:cNvSpPr>
                  <a:spLocks noChangeArrowheads="1"/>
                </p:cNvSpPr>
                <p:nvPr/>
              </p:nvSpPr>
              <p:spPr bwMode="auto">
                <a:xfrm flipV="1">
                  <a:off x="4183" y="2382"/>
                  <a:ext cx="6"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8" name="Rectangle 28">
                  <a:extLst>
                    <a:ext uri="{FF2B5EF4-FFF2-40B4-BE49-F238E27FC236}">
                      <a16:creationId xmlns:a16="http://schemas.microsoft.com/office/drawing/2014/main" id="{FBF5ED30-37AF-4913-904C-D769B046BF9D}"/>
                    </a:ext>
                  </a:extLst>
                </p:cNvPr>
                <p:cNvSpPr>
                  <a:spLocks noChangeArrowheads="1"/>
                </p:cNvSpPr>
                <p:nvPr/>
              </p:nvSpPr>
              <p:spPr bwMode="auto">
                <a:xfrm>
                  <a:off x="4159" y="2388"/>
                  <a:ext cx="5"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39" name="Rectangle 29">
                  <a:extLst>
                    <a:ext uri="{FF2B5EF4-FFF2-40B4-BE49-F238E27FC236}">
                      <a16:creationId xmlns:a16="http://schemas.microsoft.com/office/drawing/2014/main" id="{5A58C84E-81B9-401A-B650-5E597BB490DC}"/>
                    </a:ext>
                  </a:extLst>
                </p:cNvPr>
                <p:cNvSpPr>
                  <a:spLocks noChangeArrowheads="1"/>
                </p:cNvSpPr>
                <p:nvPr/>
              </p:nvSpPr>
              <p:spPr bwMode="auto">
                <a:xfrm>
                  <a:off x="4163" y="2375"/>
                  <a:ext cx="6"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40" name="Rectangle 30">
                  <a:extLst>
                    <a:ext uri="{FF2B5EF4-FFF2-40B4-BE49-F238E27FC236}">
                      <a16:creationId xmlns:a16="http://schemas.microsoft.com/office/drawing/2014/main" id="{4C6A6D26-65ED-4B88-9CFF-43F0A0F2FF4C}"/>
                    </a:ext>
                  </a:extLst>
                </p:cNvPr>
                <p:cNvSpPr>
                  <a:spLocks noChangeArrowheads="1"/>
                </p:cNvSpPr>
                <p:nvPr/>
              </p:nvSpPr>
              <p:spPr bwMode="auto">
                <a:xfrm>
                  <a:off x="4173" y="2345"/>
                  <a:ext cx="4"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41" name="Rectangle 31">
                  <a:extLst>
                    <a:ext uri="{FF2B5EF4-FFF2-40B4-BE49-F238E27FC236}">
                      <a16:creationId xmlns:a16="http://schemas.microsoft.com/office/drawing/2014/main" id="{4CEA6FBF-CED1-40C1-A941-8A47A8C2DCFB}"/>
                    </a:ext>
                  </a:extLst>
                </p:cNvPr>
                <p:cNvSpPr>
                  <a:spLocks noChangeArrowheads="1"/>
                </p:cNvSpPr>
                <p:nvPr/>
              </p:nvSpPr>
              <p:spPr bwMode="auto">
                <a:xfrm flipV="1">
                  <a:off x="4146" y="2315"/>
                  <a:ext cx="6" cy="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42" name="Rectangle 32">
                  <a:extLst>
                    <a:ext uri="{FF2B5EF4-FFF2-40B4-BE49-F238E27FC236}">
                      <a16:creationId xmlns:a16="http://schemas.microsoft.com/office/drawing/2014/main" id="{8EABB5DA-0B6A-4B68-9E4B-E77CA2C6DEAB}"/>
                    </a:ext>
                  </a:extLst>
                </p:cNvPr>
                <p:cNvSpPr>
                  <a:spLocks noChangeArrowheads="1"/>
                </p:cNvSpPr>
                <p:nvPr/>
              </p:nvSpPr>
              <p:spPr bwMode="auto">
                <a:xfrm>
                  <a:off x="4120" y="2408"/>
                  <a:ext cx="352" cy="1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43" name="Rectangle 33">
                  <a:extLst>
                    <a:ext uri="{FF2B5EF4-FFF2-40B4-BE49-F238E27FC236}">
                      <a16:creationId xmlns:a16="http://schemas.microsoft.com/office/drawing/2014/main" id="{A0685A07-D5C2-4567-9C5F-6DAD3F9F5C93}"/>
                    </a:ext>
                  </a:extLst>
                </p:cNvPr>
                <p:cNvSpPr>
                  <a:spLocks noChangeArrowheads="1"/>
                </p:cNvSpPr>
                <p:nvPr/>
              </p:nvSpPr>
              <p:spPr bwMode="auto">
                <a:xfrm>
                  <a:off x="4121" y="2427"/>
                  <a:ext cx="351"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44" name="Freeform 34">
                  <a:extLst>
                    <a:ext uri="{FF2B5EF4-FFF2-40B4-BE49-F238E27FC236}">
                      <a16:creationId xmlns:a16="http://schemas.microsoft.com/office/drawing/2014/main" id="{A5F6DB8C-2506-46EA-8C79-26C79A454F54}"/>
                    </a:ext>
                  </a:extLst>
                </p:cNvPr>
                <p:cNvSpPr>
                  <a:spLocks/>
                </p:cNvSpPr>
                <p:nvPr/>
              </p:nvSpPr>
              <p:spPr bwMode="auto">
                <a:xfrm>
                  <a:off x="4178" y="2285"/>
                  <a:ext cx="240" cy="118"/>
                </a:xfrm>
                <a:custGeom>
                  <a:avLst/>
                  <a:gdLst>
                    <a:gd name="T0" fmla="*/ 18 w 240"/>
                    <a:gd name="T1" fmla="*/ 58 h 118"/>
                    <a:gd name="T2" fmla="*/ 0 w 240"/>
                    <a:gd name="T3" fmla="*/ 47 h 118"/>
                    <a:gd name="T4" fmla="*/ 0 w 240"/>
                    <a:gd name="T5" fmla="*/ 0 h 118"/>
                    <a:gd name="T6" fmla="*/ 239 w 240"/>
                    <a:gd name="T7" fmla="*/ 1 h 118"/>
                    <a:gd name="T8" fmla="*/ 239 w 240"/>
                    <a:gd name="T9" fmla="*/ 45 h 118"/>
                    <a:gd name="T10" fmla="*/ 222 w 240"/>
                    <a:gd name="T11" fmla="*/ 60 h 118"/>
                    <a:gd name="T12" fmla="*/ 222 w 240"/>
                    <a:gd name="T13" fmla="*/ 102 h 118"/>
                    <a:gd name="T14" fmla="*/ 146 w 240"/>
                    <a:gd name="T15" fmla="*/ 102 h 118"/>
                    <a:gd name="T16" fmla="*/ 146 w 240"/>
                    <a:gd name="T17" fmla="*/ 116 h 118"/>
                    <a:gd name="T18" fmla="*/ 94 w 240"/>
                    <a:gd name="T19" fmla="*/ 117 h 118"/>
                    <a:gd name="T20" fmla="*/ 93 w 240"/>
                    <a:gd name="T21" fmla="*/ 103 h 118"/>
                    <a:gd name="T22" fmla="*/ 18 w 240"/>
                    <a:gd name="T23" fmla="*/ 103 h 118"/>
                    <a:gd name="T24" fmla="*/ 18 w 240"/>
                    <a:gd name="T25" fmla="*/ 5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118">
                      <a:moveTo>
                        <a:pt x="18" y="58"/>
                      </a:moveTo>
                      <a:lnTo>
                        <a:pt x="0" y="47"/>
                      </a:lnTo>
                      <a:lnTo>
                        <a:pt x="0" y="0"/>
                      </a:lnTo>
                      <a:lnTo>
                        <a:pt x="239" y="1"/>
                      </a:lnTo>
                      <a:lnTo>
                        <a:pt x="239" y="45"/>
                      </a:lnTo>
                      <a:lnTo>
                        <a:pt x="222" y="60"/>
                      </a:lnTo>
                      <a:lnTo>
                        <a:pt x="222" y="102"/>
                      </a:lnTo>
                      <a:lnTo>
                        <a:pt x="146" y="102"/>
                      </a:lnTo>
                      <a:lnTo>
                        <a:pt x="146" y="116"/>
                      </a:lnTo>
                      <a:lnTo>
                        <a:pt x="94" y="117"/>
                      </a:lnTo>
                      <a:lnTo>
                        <a:pt x="93" y="103"/>
                      </a:lnTo>
                      <a:lnTo>
                        <a:pt x="18" y="103"/>
                      </a:lnTo>
                      <a:lnTo>
                        <a:pt x="18" y="58"/>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45" name="Freeform 35">
                  <a:extLst>
                    <a:ext uri="{FF2B5EF4-FFF2-40B4-BE49-F238E27FC236}">
                      <a16:creationId xmlns:a16="http://schemas.microsoft.com/office/drawing/2014/main" id="{E78A37FC-D6EA-48E2-AE13-2BE5F7C5E3B1}"/>
                    </a:ext>
                  </a:extLst>
                </p:cNvPr>
                <p:cNvSpPr>
                  <a:spLocks/>
                </p:cNvSpPr>
                <p:nvPr/>
              </p:nvSpPr>
              <p:spPr bwMode="auto">
                <a:xfrm>
                  <a:off x="4182" y="2333"/>
                  <a:ext cx="9" cy="5"/>
                </a:xfrm>
                <a:custGeom>
                  <a:avLst/>
                  <a:gdLst>
                    <a:gd name="T0" fmla="*/ 0 w 9"/>
                    <a:gd name="T1" fmla="*/ 0 h 5"/>
                    <a:gd name="T2" fmla="*/ 8 w 9"/>
                    <a:gd name="T3" fmla="*/ 0 h 5"/>
                    <a:gd name="T4" fmla="*/ 8 w 9"/>
                    <a:gd name="T5" fmla="*/ 4 h 5"/>
                    <a:gd name="T6" fmla="*/ 0 w 9"/>
                    <a:gd name="T7" fmla="*/ 0 h 5"/>
                  </a:gdLst>
                  <a:ahLst/>
                  <a:cxnLst>
                    <a:cxn ang="0">
                      <a:pos x="T0" y="T1"/>
                    </a:cxn>
                    <a:cxn ang="0">
                      <a:pos x="T2" y="T3"/>
                    </a:cxn>
                    <a:cxn ang="0">
                      <a:pos x="T4" y="T5"/>
                    </a:cxn>
                    <a:cxn ang="0">
                      <a:pos x="T6" y="T7"/>
                    </a:cxn>
                  </a:cxnLst>
                  <a:rect l="0" t="0" r="r" b="b"/>
                  <a:pathLst>
                    <a:path w="9" h="5">
                      <a:moveTo>
                        <a:pt x="0" y="0"/>
                      </a:moveTo>
                      <a:lnTo>
                        <a:pt x="8" y="0"/>
                      </a:lnTo>
                      <a:lnTo>
                        <a:pt x="8" y="4"/>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46" name="Freeform 36">
                  <a:extLst>
                    <a:ext uri="{FF2B5EF4-FFF2-40B4-BE49-F238E27FC236}">
                      <a16:creationId xmlns:a16="http://schemas.microsoft.com/office/drawing/2014/main" id="{B43E4CF2-B908-4CEC-879B-71ED74FCC2FD}"/>
                    </a:ext>
                  </a:extLst>
                </p:cNvPr>
                <p:cNvSpPr>
                  <a:spLocks/>
                </p:cNvSpPr>
                <p:nvPr/>
              </p:nvSpPr>
              <p:spPr bwMode="auto">
                <a:xfrm>
                  <a:off x="4406" y="2333"/>
                  <a:ext cx="8" cy="6"/>
                </a:xfrm>
                <a:custGeom>
                  <a:avLst/>
                  <a:gdLst>
                    <a:gd name="T0" fmla="*/ 7 w 8"/>
                    <a:gd name="T1" fmla="*/ 0 h 6"/>
                    <a:gd name="T2" fmla="*/ 0 w 8"/>
                    <a:gd name="T3" fmla="*/ 0 h 6"/>
                    <a:gd name="T4" fmla="*/ 0 w 8"/>
                    <a:gd name="T5" fmla="*/ 5 h 6"/>
                    <a:gd name="T6" fmla="*/ 7 w 8"/>
                    <a:gd name="T7" fmla="*/ 0 h 6"/>
                  </a:gdLst>
                  <a:ahLst/>
                  <a:cxnLst>
                    <a:cxn ang="0">
                      <a:pos x="T0" y="T1"/>
                    </a:cxn>
                    <a:cxn ang="0">
                      <a:pos x="T2" y="T3"/>
                    </a:cxn>
                    <a:cxn ang="0">
                      <a:pos x="T4" y="T5"/>
                    </a:cxn>
                    <a:cxn ang="0">
                      <a:pos x="T6" y="T7"/>
                    </a:cxn>
                  </a:cxnLst>
                  <a:rect l="0" t="0" r="r" b="b"/>
                  <a:pathLst>
                    <a:path w="8" h="6">
                      <a:moveTo>
                        <a:pt x="7" y="0"/>
                      </a:moveTo>
                      <a:lnTo>
                        <a:pt x="0" y="0"/>
                      </a:lnTo>
                      <a:lnTo>
                        <a:pt x="0" y="5"/>
                      </a:lnTo>
                      <a:lnTo>
                        <a:pt x="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47" name="Rectangle 37">
                  <a:extLst>
                    <a:ext uri="{FF2B5EF4-FFF2-40B4-BE49-F238E27FC236}">
                      <a16:creationId xmlns:a16="http://schemas.microsoft.com/office/drawing/2014/main" id="{C1E1598A-71D4-44E6-9759-D91EB351F1B1}"/>
                    </a:ext>
                  </a:extLst>
                </p:cNvPr>
                <p:cNvSpPr>
                  <a:spLocks noChangeArrowheads="1"/>
                </p:cNvSpPr>
                <p:nvPr/>
              </p:nvSpPr>
              <p:spPr bwMode="auto">
                <a:xfrm>
                  <a:off x="4188" y="2294"/>
                  <a:ext cx="220" cy="2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48" name="Rectangle 38">
                  <a:extLst>
                    <a:ext uri="{FF2B5EF4-FFF2-40B4-BE49-F238E27FC236}">
                      <a16:creationId xmlns:a16="http://schemas.microsoft.com/office/drawing/2014/main" id="{BFAEE80A-D07E-470A-A92E-8C6185C91E5D}"/>
                    </a:ext>
                  </a:extLst>
                </p:cNvPr>
                <p:cNvSpPr>
                  <a:spLocks noChangeArrowheads="1"/>
                </p:cNvSpPr>
                <p:nvPr/>
              </p:nvSpPr>
              <p:spPr bwMode="auto">
                <a:xfrm>
                  <a:off x="4258" y="2295"/>
                  <a:ext cx="72" cy="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49" name="Freeform 39">
                  <a:extLst>
                    <a:ext uri="{FF2B5EF4-FFF2-40B4-BE49-F238E27FC236}">
                      <a16:creationId xmlns:a16="http://schemas.microsoft.com/office/drawing/2014/main" id="{F4AA3318-AE9C-4D63-9DA0-997A9CE85544}"/>
                    </a:ext>
                  </a:extLst>
                </p:cNvPr>
                <p:cNvSpPr>
                  <a:spLocks/>
                </p:cNvSpPr>
                <p:nvPr/>
              </p:nvSpPr>
              <p:spPr bwMode="auto">
                <a:xfrm>
                  <a:off x="4197" y="2345"/>
                  <a:ext cx="206" cy="62"/>
                </a:xfrm>
                <a:custGeom>
                  <a:avLst/>
                  <a:gdLst>
                    <a:gd name="T0" fmla="*/ 205 w 206"/>
                    <a:gd name="T1" fmla="*/ 60 h 62"/>
                    <a:gd name="T2" fmla="*/ 205 w 206"/>
                    <a:gd name="T3" fmla="*/ 0 h 62"/>
                    <a:gd name="T4" fmla="*/ 0 w 206"/>
                    <a:gd name="T5" fmla="*/ 0 h 62"/>
                    <a:gd name="T6" fmla="*/ 0 w 206"/>
                    <a:gd name="T7" fmla="*/ 61 h 62"/>
                  </a:gdLst>
                  <a:ahLst/>
                  <a:cxnLst>
                    <a:cxn ang="0">
                      <a:pos x="T0" y="T1"/>
                    </a:cxn>
                    <a:cxn ang="0">
                      <a:pos x="T2" y="T3"/>
                    </a:cxn>
                    <a:cxn ang="0">
                      <a:pos x="T4" y="T5"/>
                    </a:cxn>
                    <a:cxn ang="0">
                      <a:pos x="T6" y="T7"/>
                    </a:cxn>
                  </a:cxnLst>
                  <a:rect l="0" t="0" r="r" b="b"/>
                  <a:pathLst>
                    <a:path w="206" h="62">
                      <a:moveTo>
                        <a:pt x="205" y="60"/>
                      </a:moveTo>
                      <a:lnTo>
                        <a:pt x="205" y="0"/>
                      </a:lnTo>
                      <a:lnTo>
                        <a:pt x="0" y="0"/>
                      </a:lnTo>
                      <a:lnTo>
                        <a:pt x="0" y="6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50" name="Rectangle 40">
                  <a:extLst>
                    <a:ext uri="{FF2B5EF4-FFF2-40B4-BE49-F238E27FC236}">
                      <a16:creationId xmlns:a16="http://schemas.microsoft.com/office/drawing/2014/main" id="{0D75837B-4C88-4A0D-9131-95DBF7C0F891}"/>
                    </a:ext>
                  </a:extLst>
                </p:cNvPr>
                <p:cNvSpPr>
                  <a:spLocks noChangeArrowheads="1"/>
                </p:cNvSpPr>
                <p:nvPr/>
              </p:nvSpPr>
              <p:spPr bwMode="auto">
                <a:xfrm>
                  <a:off x="4283" y="2355"/>
                  <a:ext cx="5" cy="26"/>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51" name="Freeform 41">
                  <a:extLst>
                    <a:ext uri="{FF2B5EF4-FFF2-40B4-BE49-F238E27FC236}">
                      <a16:creationId xmlns:a16="http://schemas.microsoft.com/office/drawing/2014/main" id="{3E3CF954-C517-4FC9-8F31-8EC72E7EE482}"/>
                    </a:ext>
                  </a:extLst>
                </p:cNvPr>
                <p:cNvSpPr>
                  <a:spLocks/>
                </p:cNvSpPr>
                <p:nvPr/>
              </p:nvSpPr>
              <p:spPr bwMode="auto">
                <a:xfrm>
                  <a:off x="4278" y="2376"/>
                  <a:ext cx="16" cy="4"/>
                </a:xfrm>
                <a:custGeom>
                  <a:avLst/>
                  <a:gdLst>
                    <a:gd name="T0" fmla="*/ 0 w 16"/>
                    <a:gd name="T1" fmla="*/ 2 h 4"/>
                    <a:gd name="T2" fmla="*/ 8 w 16"/>
                    <a:gd name="T3" fmla="*/ 2 h 4"/>
                    <a:gd name="T4" fmla="*/ 8 w 16"/>
                    <a:gd name="T5" fmla="*/ 3 h 4"/>
                    <a:gd name="T6" fmla="*/ 9 w 16"/>
                    <a:gd name="T7" fmla="*/ 3 h 4"/>
                    <a:gd name="T8" fmla="*/ 14 w 16"/>
                    <a:gd name="T9" fmla="*/ 3 h 4"/>
                    <a:gd name="T10" fmla="*/ 15 w 16"/>
                    <a:gd name="T11" fmla="*/ 3 h 4"/>
                    <a:gd name="T12" fmla="*/ 15 w 16"/>
                    <a:gd name="T13" fmla="*/ 2 h 4"/>
                    <a:gd name="T14" fmla="*/ 15 w 16"/>
                    <a:gd name="T15" fmla="*/ 1 h 4"/>
                    <a:gd name="T16" fmla="*/ 15 w 16"/>
                    <a:gd name="T17" fmla="*/ 0 h 4"/>
                    <a:gd name="T18" fmla="*/ 8 w 16"/>
                    <a:gd name="T19" fmla="*/ 0 h 4"/>
                    <a:gd name="T20" fmla="*/ 8 w 16"/>
                    <a:gd name="T21" fmla="*/ 1 h 4"/>
                    <a:gd name="T22" fmla="*/ 0 w 16"/>
                    <a:gd name="T23" fmla="*/ 1 h 4"/>
                    <a:gd name="T24" fmla="*/ 0 w 16"/>
                    <a:gd name="T2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
                      <a:moveTo>
                        <a:pt x="0" y="2"/>
                      </a:moveTo>
                      <a:lnTo>
                        <a:pt x="8" y="2"/>
                      </a:lnTo>
                      <a:lnTo>
                        <a:pt x="8" y="3"/>
                      </a:lnTo>
                      <a:lnTo>
                        <a:pt x="9" y="3"/>
                      </a:lnTo>
                      <a:lnTo>
                        <a:pt x="14" y="3"/>
                      </a:lnTo>
                      <a:lnTo>
                        <a:pt x="15" y="3"/>
                      </a:lnTo>
                      <a:lnTo>
                        <a:pt x="15" y="2"/>
                      </a:lnTo>
                      <a:lnTo>
                        <a:pt x="15" y="1"/>
                      </a:lnTo>
                      <a:lnTo>
                        <a:pt x="15" y="0"/>
                      </a:lnTo>
                      <a:lnTo>
                        <a:pt x="8" y="0"/>
                      </a:lnTo>
                      <a:lnTo>
                        <a:pt x="8" y="1"/>
                      </a:lnTo>
                      <a:lnTo>
                        <a:pt x="0" y="1"/>
                      </a:lnTo>
                      <a:lnTo>
                        <a:pt x="0"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52" name="Rectangle 42">
                  <a:extLst>
                    <a:ext uri="{FF2B5EF4-FFF2-40B4-BE49-F238E27FC236}">
                      <a16:creationId xmlns:a16="http://schemas.microsoft.com/office/drawing/2014/main" id="{CFCFDF45-6A06-448F-A6A7-BA1A4C977CAF}"/>
                    </a:ext>
                  </a:extLst>
                </p:cNvPr>
                <p:cNvSpPr>
                  <a:spLocks noChangeArrowheads="1"/>
                </p:cNvSpPr>
                <p:nvPr/>
              </p:nvSpPr>
              <p:spPr bwMode="auto">
                <a:xfrm flipV="1">
                  <a:off x="4290" y="2375"/>
                  <a:ext cx="2" cy="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53" name="Rectangle 43">
                  <a:extLst>
                    <a:ext uri="{FF2B5EF4-FFF2-40B4-BE49-F238E27FC236}">
                      <a16:creationId xmlns:a16="http://schemas.microsoft.com/office/drawing/2014/main" id="{75226BCB-A4F0-42BB-99BC-0AC105B95EF6}"/>
                    </a:ext>
                  </a:extLst>
                </p:cNvPr>
                <p:cNvSpPr>
                  <a:spLocks noChangeArrowheads="1"/>
                </p:cNvSpPr>
                <p:nvPr/>
              </p:nvSpPr>
              <p:spPr bwMode="auto">
                <a:xfrm>
                  <a:off x="4308" y="2355"/>
                  <a:ext cx="5" cy="26"/>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54" name="Freeform 44">
                  <a:extLst>
                    <a:ext uri="{FF2B5EF4-FFF2-40B4-BE49-F238E27FC236}">
                      <a16:creationId xmlns:a16="http://schemas.microsoft.com/office/drawing/2014/main" id="{3F13649F-EEA8-4EA9-835C-DC5EA85DD559}"/>
                    </a:ext>
                  </a:extLst>
                </p:cNvPr>
                <p:cNvSpPr>
                  <a:spLocks/>
                </p:cNvSpPr>
                <p:nvPr/>
              </p:nvSpPr>
              <p:spPr bwMode="auto">
                <a:xfrm>
                  <a:off x="4303" y="2376"/>
                  <a:ext cx="16" cy="4"/>
                </a:xfrm>
                <a:custGeom>
                  <a:avLst/>
                  <a:gdLst>
                    <a:gd name="T0" fmla="*/ 15 w 16"/>
                    <a:gd name="T1" fmla="*/ 2 h 4"/>
                    <a:gd name="T2" fmla="*/ 6 w 16"/>
                    <a:gd name="T3" fmla="*/ 2 h 4"/>
                    <a:gd name="T4" fmla="*/ 6 w 16"/>
                    <a:gd name="T5" fmla="*/ 3 h 4"/>
                    <a:gd name="T6" fmla="*/ 6 w 16"/>
                    <a:gd name="T7" fmla="*/ 3 h 4"/>
                    <a:gd name="T8" fmla="*/ 0 w 16"/>
                    <a:gd name="T9" fmla="*/ 3 h 4"/>
                    <a:gd name="T10" fmla="*/ 0 w 16"/>
                    <a:gd name="T11" fmla="*/ 3 h 4"/>
                    <a:gd name="T12" fmla="*/ 0 w 16"/>
                    <a:gd name="T13" fmla="*/ 2 h 4"/>
                    <a:gd name="T14" fmla="*/ 0 w 16"/>
                    <a:gd name="T15" fmla="*/ 1 h 4"/>
                    <a:gd name="T16" fmla="*/ 0 w 16"/>
                    <a:gd name="T17" fmla="*/ 0 h 4"/>
                    <a:gd name="T18" fmla="*/ 6 w 16"/>
                    <a:gd name="T19" fmla="*/ 0 h 4"/>
                    <a:gd name="T20" fmla="*/ 6 w 16"/>
                    <a:gd name="T21" fmla="*/ 1 h 4"/>
                    <a:gd name="T22" fmla="*/ 15 w 16"/>
                    <a:gd name="T23" fmla="*/ 1 h 4"/>
                    <a:gd name="T24" fmla="*/ 15 w 16"/>
                    <a:gd name="T2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
                      <a:moveTo>
                        <a:pt x="15" y="2"/>
                      </a:moveTo>
                      <a:lnTo>
                        <a:pt x="6" y="2"/>
                      </a:lnTo>
                      <a:lnTo>
                        <a:pt x="6" y="3"/>
                      </a:lnTo>
                      <a:lnTo>
                        <a:pt x="6" y="3"/>
                      </a:lnTo>
                      <a:lnTo>
                        <a:pt x="0" y="3"/>
                      </a:lnTo>
                      <a:lnTo>
                        <a:pt x="0" y="3"/>
                      </a:lnTo>
                      <a:lnTo>
                        <a:pt x="0" y="2"/>
                      </a:lnTo>
                      <a:lnTo>
                        <a:pt x="0" y="1"/>
                      </a:lnTo>
                      <a:lnTo>
                        <a:pt x="0" y="0"/>
                      </a:lnTo>
                      <a:lnTo>
                        <a:pt x="6" y="0"/>
                      </a:lnTo>
                      <a:lnTo>
                        <a:pt x="6" y="1"/>
                      </a:lnTo>
                      <a:lnTo>
                        <a:pt x="15" y="1"/>
                      </a:lnTo>
                      <a:lnTo>
                        <a:pt x="15"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55" name="Rectangle 45">
                  <a:extLst>
                    <a:ext uri="{FF2B5EF4-FFF2-40B4-BE49-F238E27FC236}">
                      <a16:creationId xmlns:a16="http://schemas.microsoft.com/office/drawing/2014/main" id="{B0A73E78-F586-4C5C-A75E-240BAB8B7C7E}"/>
                    </a:ext>
                  </a:extLst>
                </p:cNvPr>
                <p:cNvSpPr>
                  <a:spLocks noChangeArrowheads="1"/>
                </p:cNvSpPr>
                <p:nvPr/>
              </p:nvSpPr>
              <p:spPr bwMode="auto">
                <a:xfrm flipV="1">
                  <a:off x="4304" y="2375"/>
                  <a:ext cx="2" cy="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56" name="Rectangle 46">
                  <a:extLst>
                    <a:ext uri="{FF2B5EF4-FFF2-40B4-BE49-F238E27FC236}">
                      <a16:creationId xmlns:a16="http://schemas.microsoft.com/office/drawing/2014/main" id="{162C370F-E5C4-45A2-8B08-02CC1E62DC2F}"/>
                    </a:ext>
                  </a:extLst>
                </p:cNvPr>
                <p:cNvSpPr>
                  <a:spLocks noChangeArrowheads="1"/>
                </p:cNvSpPr>
                <p:nvPr/>
              </p:nvSpPr>
              <p:spPr bwMode="auto">
                <a:xfrm>
                  <a:off x="4282" y="2353"/>
                  <a:ext cx="8" cy="4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57" name="Rectangle 47">
                  <a:extLst>
                    <a:ext uri="{FF2B5EF4-FFF2-40B4-BE49-F238E27FC236}">
                      <a16:creationId xmlns:a16="http://schemas.microsoft.com/office/drawing/2014/main" id="{7E68105B-945D-44EB-B6FA-E086A13E54E5}"/>
                    </a:ext>
                  </a:extLst>
                </p:cNvPr>
                <p:cNvSpPr>
                  <a:spLocks noChangeArrowheads="1"/>
                </p:cNvSpPr>
                <p:nvPr/>
              </p:nvSpPr>
              <p:spPr bwMode="auto">
                <a:xfrm>
                  <a:off x="4306" y="2353"/>
                  <a:ext cx="9" cy="4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58" name="Rectangle 48">
                  <a:extLst>
                    <a:ext uri="{FF2B5EF4-FFF2-40B4-BE49-F238E27FC236}">
                      <a16:creationId xmlns:a16="http://schemas.microsoft.com/office/drawing/2014/main" id="{B49EE5E8-B07B-4AC9-8315-E4CF2E13F31D}"/>
                    </a:ext>
                  </a:extLst>
                </p:cNvPr>
                <p:cNvSpPr>
                  <a:spLocks noChangeArrowheads="1"/>
                </p:cNvSpPr>
                <p:nvPr/>
              </p:nvSpPr>
              <p:spPr bwMode="auto">
                <a:xfrm>
                  <a:off x="4207" y="2353"/>
                  <a:ext cx="15" cy="2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59" name="Freeform 49">
                  <a:extLst>
                    <a:ext uri="{FF2B5EF4-FFF2-40B4-BE49-F238E27FC236}">
                      <a16:creationId xmlns:a16="http://schemas.microsoft.com/office/drawing/2014/main" id="{AAC760A4-19F9-4DB5-AF55-ABDFC117B11F}"/>
                    </a:ext>
                  </a:extLst>
                </p:cNvPr>
                <p:cNvSpPr>
                  <a:spLocks/>
                </p:cNvSpPr>
                <p:nvPr/>
              </p:nvSpPr>
              <p:spPr bwMode="auto">
                <a:xfrm>
                  <a:off x="4204" y="2373"/>
                  <a:ext cx="21" cy="12"/>
                </a:xfrm>
                <a:custGeom>
                  <a:avLst/>
                  <a:gdLst>
                    <a:gd name="T0" fmla="*/ 0 w 21"/>
                    <a:gd name="T1" fmla="*/ 6 h 12"/>
                    <a:gd name="T2" fmla="*/ 8 w 21"/>
                    <a:gd name="T3" fmla="*/ 6 h 12"/>
                    <a:gd name="T4" fmla="*/ 8 w 21"/>
                    <a:gd name="T5" fmla="*/ 0 h 12"/>
                    <a:gd name="T6" fmla="*/ 11 w 21"/>
                    <a:gd name="T7" fmla="*/ 0 h 12"/>
                    <a:gd name="T8" fmla="*/ 11 w 21"/>
                    <a:gd name="T9" fmla="*/ 1 h 12"/>
                    <a:gd name="T10" fmla="*/ 12 w 21"/>
                    <a:gd name="T11" fmla="*/ 1 h 12"/>
                    <a:gd name="T12" fmla="*/ 12 w 21"/>
                    <a:gd name="T13" fmla="*/ 5 h 12"/>
                    <a:gd name="T14" fmla="*/ 15 w 21"/>
                    <a:gd name="T15" fmla="*/ 5 h 12"/>
                    <a:gd name="T16" fmla="*/ 16 w 21"/>
                    <a:gd name="T17" fmla="*/ 4 h 12"/>
                    <a:gd name="T18" fmla="*/ 16 w 21"/>
                    <a:gd name="T19" fmla="*/ 2 h 12"/>
                    <a:gd name="T20" fmla="*/ 17 w 21"/>
                    <a:gd name="T21" fmla="*/ 2 h 12"/>
                    <a:gd name="T22" fmla="*/ 19 w 21"/>
                    <a:gd name="T23" fmla="*/ 2 h 12"/>
                    <a:gd name="T24" fmla="*/ 20 w 21"/>
                    <a:gd name="T25" fmla="*/ 2 h 12"/>
                    <a:gd name="T26" fmla="*/ 20 w 21"/>
                    <a:gd name="T27" fmla="*/ 11 h 12"/>
                    <a:gd name="T28" fmla="*/ 0 w 21"/>
                    <a:gd name="T29" fmla="*/ 11 h 12"/>
                    <a:gd name="T30" fmla="*/ 0 w 21"/>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12">
                      <a:moveTo>
                        <a:pt x="0" y="6"/>
                      </a:moveTo>
                      <a:lnTo>
                        <a:pt x="8" y="6"/>
                      </a:lnTo>
                      <a:lnTo>
                        <a:pt x="8" y="0"/>
                      </a:lnTo>
                      <a:lnTo>
                        <a:pt x="11" y="0"/>
                      </a:lnTo>
                      <a:lnTo>
                        <a:pt x="11" y="1"/>
                      </a:lnTo>
                      <a:lnTo>
                        <a:pt x="12" y="1"/>
                      </a:lnTo>
                      <a:lnTo>
                        <a:pt x="12" y="5"/>
                      </a:lnTo>
                      <a:lnTo>
                        <a:pt x="15" y="5"/>
                      </a:lnTo>
                      <a:lnTo>
                        <a:pt x="16" y="4"/>
                      </a:lnTo>
                      <a:lnTo>
                        <a:pt x="16" y="2"/>
                      </a:lnTo>
                      <a:lnTo>
                        <a:pt x="17" y="2"/>
                      </a:lnTo>
                      <a:lnTo>
                        <a:pt x="19" y="2"/>
                      </a:lnTo>
                      <a:lnTo>
                        <a:pt x="20" y="2"/>
                      </a:lnTo>
                      <a:lnTo>
                        <a:pt x="20" y="11"/>
                      </a:lnTo>
                      <a:lnTo>
                        <a:pt x="0" y="11"/>
                      </a:lnTo>
                      <a:lnTo>
                        <a:pt x="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60" name="Rectangle 50">
                  <a:extLst>
                    <a:ext uri="{FF2B5EF4-FFF2-40B4-BE49-F238E27FC236}">
                      <a16:creationId xmlns:a16="http://schemas.microsoft.com/office/drawing/2014/main" id="{B1D86549-07B6-49C7-BECA-4257FF38A6FE}"/>
                    </a:ext>
                  </a:extLst>
                </p:cNvPr>
                <p:cNvSpPr>
                  <a:spLocks noChangeArrowheads="1"/>
                </p:cNvSpPr>
                <p:nvPr/>
              </p:nvSpPr>
              <p:spPr bwMode="auto">
                <a:xfrm>
                  <a:off x="4241" y="2353"/>
                  <a:ext cx="23" cy="2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61" name="Freeform 51">
                  <a:extLst>
                    <a:ext uri="{FF2B5EF4-FFF2-40B4-BE49-F238E27FC236}">
                      <a16:creationId xmlns:a16="http://schemas.microsoft.com/office/drawing/2014/main" id="{004E63E6-FC20-461E-B589-56F7E6CE45CE}"/>
                    </a:ext>
                  </a:extLst>
                </p:cNvPr>
                <p:cNvSpPr>
                  <a:spLocks/>
                </p:cNvSpPr>
                <p:nvPr/>
              </p:nvSpPr>
              <p:spPr bwMode="auto">
                <a:xfrm>
                  <a:off x="4238" y="2369"/>
                  <a:ext cx="31" cy="15"/>
                </a:xfrm>
                <a:custGeom>
                  <a:avLst/>
                  <a:gdLst>
                    <a:gd name="T0" fmla="*/ 0 w 31"/>
                    <a:gd name="T1" fmla="*/ 4 h 15"/>
                    <a:gd name="T2" fmla="*/ 1 w 31"/>
                    <a:gd name="T3" fmla="*/ 3 h 15"/>
                    <a:gd name="T4" fmla="*/ 2 w 31"/>
                    <a:gd name="T5" fmla="*/ 1 h 15"/>
                    <a:gd name="T6" fmla="*/ 3 w 31"/>
                    <a:gd name="T7" fmla="*/ 0 h 15"/>
                    <a:gd name="T8" fmla="*/ 6 w 31"/>
                    <a:gd name="T9" fmla="*/ 0 h 15"/>
                    <a:gd name="T10" fmla="*/ 7 w 31"/>
                    <a:gd name="T11" fmla="*/ 0 h 15"/>
                    <a:gd name="T12" fmla="*/ 8 w 31"/>
                    <a:gd name="T13" fmla="*/ 1 h 15"/>
                    <a:gd name="T14" fmla="*/ 9 w 31"/>
                    <a:gd name="T15" fmla="*/ 0 h 15"/>
                    <a:gd name="T16" fmla="*/ 11 w 31"/>
                    <a:gd name="T17" fmla="*/ 0 h 15"/>
                    <a:gd name="T18" fmla="*/ 11 w 31"/>
                    <a:gd name="T19" fmla="*/ 2 h 15"/>
                    <a:gd name="T20" fmla="*/ 12 w 31"/>
                    <a:gd name="T21" fmla="*/ 3 h 15"/>
                    <a:gd name="T22" fmla="*/ 12 w 31"/>
                    <a:gd name="T23" fmla="*/ 8 h 15"/>
                    <a:gd name="T24" fmla="*/ 30 w 31"/>
                    <a:gd name="T25" fmla="*/ 8 h 15"/>
                    <a:gd name="T26" fmla="*/ 30 w 31"/>
                    <a:gd name="T27" fmla="*/ 14 h 15"/>
                    <a:gd name="T28" fmla="*/ 0 w 31"/>
                    <a:gd name="T29" fmla="*/ 14 h 15"/>
                    <a:gd name="T30" fmla="*/ 0 w 31"/>
                    <a:gd name="T31"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5">
                      <a:moveTo>
                        <a:pt x="0" y="4"/>
                      </a:moveTo>
                      <a:lnTo>
                        <a:pt x="1" y="3"/>
                      </a:lnTo>
                      <a:lnTo>
                        <a:pt x="2" y="1"/>
                      </a:lnTo>
                      <a:lnTo>
                        <a:pt x="3" y="0"/>
                      </a:lnTo>
                      <a:lnTo>
                        <a:pt x="6" y="0"/>
                      </a:lnTo>
                      <a:lnTo>
                        <a:pt x="7" y="0"/>
                      </a:lnTo>
                      <a:lnTo>
                        <a:pt x="8" y="1"/>
                      </a:lnTo>
                      <a:lnTo>
                        <a:pt x="9" y="0"/>
                      </a:lnTo>
                      <a:lnTo>
                        <a:pt x="11" y="0"/>
                      </a:lnTo>
                      <a:lnTo>
                        <a:pt x="11" y="2"/>
                      </a:lnTo>
                      <a:lnTo>
                        <a:pt x="12" y="3"/>
                      </a:lnTo>
                      <a:lnTo>
                        <a:pt x="12" y="8"/>
                      </a:lnTo>
                      <a:lnTo>
                        <a:pt x="30" y="8"/>
                      </a:lnTo>
                      <a:lnTo>
                        <a:pt x="30" y="14"/>
                      </a:lnTo>
                      <a:lnTo>
                        <a:pt x="0" y="14"/>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62" name="Rectangle 52">
                  <a:extLst>
                    <a:ext uri="{FF2B5EF4-FFF2-40B4-BE49-F238E27FC236}">
                      <a16:creationId xmlns:a16="http://schemas.microsoft.com/office/drawing/2014/main" id="{72D8585C-BBE7-4F17-B604-4F13D776E942}"/>
                    </a:ext>
                  </a:extLst>
                </p:cNvPr>
                <p:cNvSpPr>
                  <a:spLocks noChangeArrowheads="1"/>
                </p:cNvSpPr>
                <p:nvPr/>
              </p:nvSpPr>
              <p:spPr bwMode="auto">
                <a:xfrm>
                  <a:off x="4331" y="2353"/>
                  <a:ext cx="25" cy="2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63" name="Freeform 53">
                  <a:extLst>
                    <a:ext uri="{FF2B5EF4-FFF2-40B4-BE49-F238E27FC236}">
                      <a16:creationId xmlns:a16="http://schemas.microsoft.com/office/drawing/2014/main" id="{823A3126-6171-4386-A150-6FA935F82DE3}"/>
                    </a:ext>
                  </a:extLst>
                </p:cNvPr>
                <p:cNvSpPr>
                  <a:spLocks/>
                </p:cNvSpPr>
                <p:nvPr/>
              </p:nvSpPr>
              <p:spPr bwMode="auto">
                <a:xfrm>
                  <a:off x="4328" y="2369"/>
                  <a:ext cx="32" cy="15"/>
                </a:xfrm>
                <a:custGeom>
                  <a:avLst/>
                  <a:gdLst>
                    <a:gd name="T0" fmla="*/ 31 w 32"/>
                    <a:gd name="T1" fmla="*/ 4 h 15"/>
                    <a:gd name="T2" fmla="*/ 30 w 32"/>
                    <a:gd name="T3" fmla="*/ 3 h 15"/>
                    <a:gd name="T4" fmla="*/ 29 w 32"/>
                    <a:gd name="T5" fmla="*/ 1 h 15"/>
                    <a:gd name="T6" fmla="*/ 27 w 32"/>
                    <a:gd name="T7" fmla="*/ 0 h 15"/>
                    <a:gd name="T8" fmla="*/ 25 w 32"/>
                    <a:gd name="T9" fmla="*/ 0 h 15"/>
                    <a:gd name="T10" fmla="*/ 24 w 32"/>
                    <a:gd name="T11" fmla="*/ 0 h 15"/>
                    <a:gd name="T12" fmla="*/ 23 w 32"/>
                    <a:gd name="T13" fmla="*/ 1 h 15"/>
                    <a:gd name="T14" fmla="*/ 21 w 32"/>
                    <a:gd name="T15" fmla="*/ 0 h 15"/>
                    <a:gd name="T16" fmla="*/ 19 w 32"/>
                    <a:gd name="T17" fmla="*/ 0 h 15"/>
                    <a:gd name="T18" fmla="*/ 19 w 32"/>
                    <a:gd name="T19" fmla="*/ 2 h 15"/>
                    <a:gd name="T20" fmla="*/ 18 w 32"/>
                    <a:gd name="T21" fmla="*/ 3 h 15"/>
                    <a:gd name="T22" fmla="*/ 18 w 32"/>
                    <a:gd name="T23" fmla="*/ 8 h 15"/>
                    <a:gd name="T24" fmla="*/ 0 w 32"/>
                    <a:gd name="T25" fmla="*/ 8 h 15"/>
                    <a:gd name="T26" fmla="*/ 0 w 32"/>
                    <a:gd name="T27" fmla="*/ 14 h 15"/>
                    <a:gd name="T28" fmla="*/ 31 w 32"/>
                    <a:gd name="T29" fmla="*/ 14 h 15"/>
                    <a:gd name="T30" fmla="*/ 31 w 32"/>
                    <a:gd name="T31"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5">
                      <a:moveTo>
                        <a:pt x="31" y="4"/>
                      </a:moveTo>
                      <a:lnTo>
                        <a:pt x="30" y="3"/>
                      </a:lnTo>
                      <a:lnTo>
                        <a:pt x="29" y="1"/>
                      </a:lnTo>
                      <a:lnTo>
                        <a:pt x="27" y="0"/>
                      </a:lnTo>
                      <a:lnTo>
                        <a:pt x="25" y="0"/>
                      </a:lnTo>
                      <a:lnTo>
                        <a:pt x="24" y="0"/>
                      </a:lnTo>
                      <a:lnTo>
                        <a:pt x="23" y="1"/>
                      </a:lnTo>
                      <a:lnTo>
                        <a:pt x="21" y="0"/>
                      </a:lnTo>
                      <a:lnTo>
                        <a:pt x="19" y="0"/>
                      </a:lnTo>
                      <a:lnTo>
                        <a:pt x="19" y="2"/>
                      </a:lnTo>
                      <a:lnTo>
                        <a:pt x="18" y="3"/>
                      </a:lnTo>
                      <a:lnTo>
                        <a:pt x="18" y="8"/>
                      </a:lnTo>
                      <a:lnTo>
                        <a:pt x="0" y="8"/>
                      </a:lnTo>
                      <a:lnTo>
                        <a:pt x="0" y="14"/>
                      </a:lnTo>
                      <a:lnTo>
                        <a:pt x="31" y="14"/>
                      </a:lnTo>
                      <a:lnTo>
                        <a:pt x="31"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64" name="Rectangle 54">
                  <a:extLst>
                    <a:ext uri="{FF2B5EF4-FFF2-40B4-BE49-F238E27FC236}">
                      <a16:creationId xmlns:a16="http://schemas.microsoft.com/office/drawing/2014/main" id="{605D7E00-507F-4652-BEF2-84A0825A65A1}"/>
                    </a:ext>
                  </a:extLst>
                </p:cNvPr>
                <p:cNvSpPr>
                  <a:spLocks noChangeArrowheads="1"/>
                </p:cNvSpPr>
                <p:nvPr/>
              </p:nvSpPr>
              <p:spPr bwMode="auto">
                <a:xfrm>
                  <a:off x="4376" y="2353"/>
                  <a:ext cx="13" cy="2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365" name="Freeform 55">
                  <a:extLst>
                    <a:ext uri="{FF2B5EF4-FFF2-40B4-BE49-F238E27FC236}">
                      <a16:creationId xmlns:a16="http://schemas.microsoft.com/office/drawing/2014/main" id="{1366510D-5EDE-446C-BEF4-29AD028AE7B6}"/>
                    </a:ext>
                  </a:extLst>
                </p:cNvPr>
                <p:cNvSpPr>
                  <a:spLocks/>
                </p:cNvSpPr>
                <p:nvPr/>
              </p:nvSpPr>
              <p:spPr bwMode="auto">
                <a:xfrm>
                  <a:off x="4373" y="2373"/>
                  <a:ext cx="21" cy="13"/>
                </a:xfrm>
                <a:custGeom>
                  <a:avLst/>
                  <a:gdLst>
                    <a:gd name="T0" fmla="*/ 20 w 21"/>
                    <a:gd name="T1" fmla="*/ 6 h 13"/>
                    <a:gd name="T2" fmla="*/ 12 w 21"/>
                    <a:gd name="T3" fmla="*/ 6 h 13"/>
                    <a:gd name="T4" fmla="*/ 12 w 21"/>
                    <a:gd name="T5" fmla="*/ 0 h 13"/>
                    <a:gd name="T6" fmla="*/ 9 w 21"/>
                    <a:gd name="T7" fmla="*/ 1 h 13"/>
                    <a:gd name="T8" fmla="*/ 9 w 21"/>
                    <a:gd name="T9" fmla="*/ 1 h 13"/>
                    <a:gd name="T10" fmla="*/ 8 w 21"/>
                    <a:gd name="T11" fmla="*/ 1 h 13"/>
                    <a:gd name="T12" fmla="*/ 8 w 21"/>
                    <a:gd name="T13" fmla="*/ 6 h 13"/>
                    <a:gd name="T14" fmla="*/ 5 w 21"/>
                    <a:gd name="T15" fmla="*/ 6 h 13"/>
                    <a:gd name="T16" fmla="*/ 4 w 21"/>
                    <a:gd name="T17" fmla="*/ 5 h 13"/>
                    <a:gd name="T18" fmla="*/ 4 w 21"/>
                    <a:gd name="T19" fmla="*/ 2 h 13"/>
                    <a:gd name="T20" fmla="*/ 3 w 21"/>
                    <a:gd name="T21" fmla="*/ 2 h 13"/>
                    <a:gd name="T22" fmla="*/ 1 w 21"/>
                    <a:gd name="T23" fmla="*/ 2 h 13"/>
                    <a:gd name="T24" fmla="*/ 0 w 21"/>
                    <a:gd name="T25" fmla="*/ 3 h 13"/>
                    <a:gd name="T26" fmla="*/ 0 w 21"/>
                    <a:gd name="T27" fmla="*/ 12 h 13"/>
                    <a:gd name="T28" fmla="*/ 20 w 21"/>
                    <a:gd name="T29" fmla="*/ 12 h 13"/>
                    <a:gd name="T30" fmla="*/ 20 w 21"/>
                    <a:gd name="T3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13">
                      <a:moveTo>
                        <a:pt x="20" y="6"/>
                      </a:moveTo>
                      <a:lnTo>
                        <a:pt x="12" y="6"/>
                      </a:lnTo>
                      <a:lnTo>
                        <a:pt x="12" y="0"/>
                      </a:lnTo>
                      <a:lnTo>
                        <a:pt x="9" y="1"/>
                      </a:lnTo>
                      <a:lnTo>
                        <a:pt x="9" y="1"/>
                      </a:lnTo>
                      <a:lnTo>
                        <a:pt x="8" y="1"/>
                      </a:lnTo>
                      <a:lnTo>
                        <a:pt x="8" y="6"/>
                      </a:lnTo>
                      <a:lnTo>
                        <a:pt x="5" y="6"/>
                      </a:lnTo>
                      <a:lnTo>
                        <a:pt x="4" y="5"/>
                      </a:lnTo>
                      <a:lnTo>
                        <a:pt x="4" y="2"/>
                      </a:lnTo>
                      <a:lnTo>
                        <a:pt x="3" y="2"/>
                      </a:lnTo>
                      <a:lnTo>
                        <a:pt x="1" y="2"/>
                      </a:lnTo>
                      <a:lnTo>
                        <a:pt x="0" y="3"/>
                      </a:lnTo>
                      <a:lnTo>
                        <a:pt x="0" y="12"/>
                      </a:lnTo>
                      <a:lnTo>
                        <a:pt x="20" y="12"/>
                      </a:lnTo>
                      <a:lnTo>
                        <a:pt x="2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66" name="Freeform 56">
                  <a:extLst>
                    <a:ext uri="{FF2B5EF4-FFF2-40B4-BE49-F238E27FC236}">
                      <a16:creationId xmlns:a16="http://schemas.microsoft.com/office/drawing/2014/main" id="{95FAF6A1-C936-4BC3-94D2-6824140F7F68}"/>
                    </a:ext>
                  </a:extLst>
                </p:cNvPr>
                <p:cNvSpPr>
                  <a:spLocks/>
                </p:cNvSpPr>
                <p:nvPr/>
              </p:nvSpPr>
              <p:spPr bwMode="auto">
                <a:xfrm>
                  <a:off x="4382" y="2369"/>
                  <a:ext cx="8" cy="9"/>
                </a:xfrm>
                <a:custGeom>
                  <a:avLst/>
                  <a:gdLst>
                    <a:gd name="T0" fmla="*/ 0 w 8"/>
                    <a:gd name="T1" fmla="*/ 8 h 9"/>
                    <a:gd name="T2" fmla="*/ 0 w 8"/>
                    <a:gd name="T3" fmla="*/ 0 h 9"/>
                    <a:gd name="T4" fmla="*/ 7 w 8"/>
                    <a:gd name="T5" fmla="*/ 0 h 9"/>
                    <a:gd name="T6" fmla="*/ 7 w 8"/>
                    <a:gd name="T7" fmla="*/ 8 h 9"/>
                    <a:gd name="T8" fmla="*/ 0 w 8"/>
                    <a:gd name="T9" fmla="*/ 8 h 9"/>
                  </a:gdLst>
                  <a:ahLst/>
                  <a:cxnLst>
                    <a:cxn ang="0">
                      <a:pos x="T0" y="T1"/>
                    </a:cxn>
                    <a:cxn ang="0">
                      <a:pos x="T2" y="T3"/>
                    </a:cxn>
                    <a:cxn ang="0">
                      <a:pos x="T4" y="T5"/>
                    </a:cxn>
                    <a:cxn ang="0">
                      <a:pos x="T6" y="T7"/>
                    </a:cxn>
                    <a:cxn ang="0">
                      <a:pos x="T8" y="T9"/>
                    </a:cxn>
                  </a:cxnLst>
                  <a:rect l="0" t="0" r="r" b="b"/>
                  <a:pathLst>
                    <a:path w="8" h="9">
                      <a:moveTo>
                        <a:pt x="0" y="8"/>
                      </a:moveTo>
                      <a:lnTo>
                        <a:pt x="0" y="0"/>
                      </a:lnTo>
                      <a:lnTo>
                        <a:pt x="7" y="0"/>
                      </a:lnTo>
                      <a:lnTo>
                        <a:pt x="7" y="8"/>
                      </a:lnTo>
                      <a:lnTo>
                        <a:pt x="0" y="8"/>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67" name="Freeform 57">
                  <a:extLst>
                    <a:ext uri="{FF2B5EF4-FFF2-40B4-BE49-F238E27FC236}">
                      <a16:creationId xmlns:a16="http://schemas.microsoft.com/office/drawing/2014/main" id="{31502D27-24E4-474B-8824-4DE71EE3E8F2}"/>
                    </a:ext>
                  </a:extLst>
                </p:cNvPr>
                <p:cNvSpPr>
                  <a:spLocks/>
                </p:cNvSpPr>
                <p:nvPr/>
              </p:nvSpPr>
              <p:spPr bwMode="auto">
                <a:xfrm>
                  <a:off x="4382" y="2369"/>
                  <a:ext cx="14" cy="14"/>
                </a:xfrm>
                <a:custGeom>
                  <a:avLst/>
                  <a:gdLst>
                    <a:gd name="T0" fmla="*/ 0 w 14"/>
                    <a:gd name="T1" fmla="*/ 0 h 14"/>
                    <a:gd name="T2" fmla="*/ 13 w 14"/>
                    <a:gd name="T3" fmla="*/ 0 h 14"/>
                    <a:gd name="T4" fmla="*/ 13 w 14"/>
                    <a:gd name="T5" fmla="*/ 13 h 14"/>
                    <a:gd name="T6" fmla="*/ 0 w 14"/>
                    <a:gd name="T7" fmla="*/ 13 h 14"/>
                    <a:gd name="T8" fmla="*/ 0 w 14"/>
                    <a:gd name="T9" fmla="*/ 0 h 14"/>
                  </a:gdLst>
                  <a:ahLst/>
                  <a:cxnLst>
                    <a:cxn ang="0">
                      <a:pos x="T0" y="T1"/>
                    </a:cxn>
                    <a:cxn ang="0">
                      <a:pos x="T2" y="T3"/>
                    </a:cxn>
                    <a:cxn ang="0">
                      <a:pos x="T4" y="T5"/>
                    </a:cxn>
                    <a:cxn ang="0">
                      <a:pos x="T6" y="T7"/>
                    </a:cxn>
                    <a:cxn ang="0">
                      <a:pos x="T8" y="T9"/>
                    </a:cxn>
                  </a:cxnLst>
                  <a:rect l="0" t="0" r="r" b="b"/>
                  <a:pathLst>
                    <a:path w="14" h="14">
                      <a:moveTo>
                        <a:pt x="0" y="0"/>
                      </a:moveTo>
                      <a:lnTo>
                        <a:pt x="13" y="0"/>
                      </a:lnTo>
                      <a:lnTo>
                        <a:pt x="13" y="13"/>
                      </a:lnTo>
                      <a:lnTo>
                        <a:pt x="0" y="13"/>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8" name="Group 58">
                <a:extLst>
                  <a:ext uri="{FF2B5EF4-FFF2-40B4-BE49-F238E27FC236}">
                    <a16:creationId xmlns:a16="http://schemas.microsoft.com/office/drawing/2014/main" id="{D1269599-AC45-4E31-8A9C-98358069B4FA}"/>
                  </a:ext>
                </a:extLst>
              </p:cNvPr>
              <p:cNvGrpSpPr>
                <a:grpSpLocks/>
              </p:cNvGrpSpPr>
              <p:nvPr/>
            </p:nvGrpSpPr>
            <p:grpSpPr bwMode="auto">
              <a:xfrm>
                <a:off x="3070" y="1846"/>
                <a:ext cx="325" cy="167"/>
                <a:chOff x="3434" y="2294"/>
                <a:chExt cx="365" cy="167"/>
              </a:xfrm>
            </p:grpSpPr>
            <p:sp>
              <p:nvSpPr>
                <p:cNvPr id="144240" name="Freeform 59">
                  <a:extLst>
                    <a:ext uri="{FF2B5EF4-FFF2-40B4-BE49-F238E27FC236}">
                      <a16:creationId xmlns:a16="http://schemas.microsoft.com/office/drawing/2014/main" id="{21ADA483-965C-4B89-A6AC-9A4A4941AA69}"/>
                    </a:ext>
                  </a:extLst>
                </p:cNvPr>
                <p:cNvSpPr>
                  <a:spLocks/>
                </p:cNvSpPr>
                <p:nvPr/>
              </p:nvSpPr>
              <p:spPr bwMode="auto">
                <a:xfrm>
                  <a:off x="3650" y="2413"/>
                  <a:ext cx="5" cy="6"/>
                </a:xfrm>
                <a:custGeom>
                  <a:avLst/>
                  <a:gdLst>
                    <a:gd name="T0" fmla="*/ 0 w 5"/>
                    <a:gd name="T1" fmla="*/ 2 h 6"/>
                    <a:gd name="T2" fmla="*/ 0 w 5"/>
                    <a:gd name="T3" fmla="*/ 5 h 6"/>
                    <a:gd name="T4" fmla="*/ 4 w 5"/>
                    <a:gd name="T5" fmla="*/ 5 h 6"/>
                    <a:gd name="T6" fmla="*/ 4 w 5"/>
                    <a:gd name="T7" fmla="*/ 0 h 6"/>
                    <a:gd name="T8" fmla="*/ 0 w 5"/>
                    <a:gd name="T9" fmla="*/ 2 h 6"/>
                  </a:gdLst>
                  <a:ahLst/>
                  <a:cxnLst>
                    <a:cxn ang="0">
                      <a:pos x="T0" y="T1"/>
                    </a:cxn>
                    <a:cxn ang="0">
                      <a:pos x="T2" y="T3"/>
                    </a:cxn>
                    <a:cxn ang="0">
                      <a:pos x="T4" y="T5"/>
                    </a:cxn>
                    <a:cxn ang="0">
                      <a:pos x="T6" y="T7"/>
                    </a:cxn>
                    <a:cxn ang="0">
                      <a:pos x="T8" y="T9"/>
                    </a:cxn>
                  </a:cxnLst>
                  <a:rect l="0" t="0" r="r" b="b"/>
                  <a:pathLst>
                    <a:path w="5" h="6">
                      <a:moveTo>
                        <a:pt x="0" y="2"/>
                      </a:moveTo>
                      <a:lnTo>
                        <a:pt x="0" y="5"/>
                      </a:lnTo>
                      <a:lnTo>
                        <a:pt x="4" y="5"/>
                      </a:lnTo>
                      <a:lnTo>
                        <a:pt x="4" y="0"/>
                      </a:lnTo>
                      <a:lnTo>
                        <a:pt x="0"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41" name="Freeform 60">
                  <a:extLst>
                    <a:ext uri="{FF2B5EF4-FFF2-40B4-BE49-F238E27FC236}">
                      <a16:creationId xmlns:a16="http://schemas.microsoft.com/office/drawing/2014/main" id="{3A807BB5-6168-4620-B067-B2E6DCEAA621}"/>
                    </a:ext>
                  </a:extLst>
                </p:cNvPr>
                <p:cNvSpPr>
                  <a:spLocks/>
                </p:cNvSpPr>
                <p:nvPr/>
              </p:nvSpPr>
              <p:spPr bwMode="auto">
                <a:xfrm>
                  <a:off x="3520" y="2326"/>
                  <a:ext cx="278" cy="119"/>
                </a:xfrm>
                <a:custGeom>
                  <a:avLst/>
                  <a:gdLst>
                    <a:gd name="T0" fmla="*/ 0 w 278"/>
                    <a:gd name="T1" fmla="*/ 0 h 119"/>
                    <a:gd name="T2" fmla="*/ 0 w 278"/>
                    <a:gd name="T3" fmla="*/ 118 h 119"/>
                    <a:gd name="T4" fmla="*/ 267 w 278"/>
                    <a:gd name="T5" fmla="*/ 118 h 119"/>
                    <a:gd name="T6" fmla="*/ 267 w 278"/>
                    <a:gd name="T7" fmla="*/ 95 h 119"/>
                    <a:gd name="T8" fmla="*/ 272 w 278"/>
                    <a:gd name="T9" fmla="*/ 94 h 119"/>
                    <a:gd name="T10" fmla="*/ 272 w 278"/>
                    <a:gd name="T11" fmla="*/ 80 h 119"/>
                    <a:gd name="T12" fmla="*/ 277 w 278"/>
                    <a:gd name="T13" fmla="*/ 77 h 119"/>
                    <a:gd name="T14" fmla="*/ 0 w 278"/>
                    <a:gd name="T15" fmla="*/ 0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8" h="119">
                      <a:moveTo>
                        <a:pt x="0" y="0"/>
                      </a:moveTo>
                      <a:lnTo>
                        <a:pt x="0" y="118"/>
                      </a:lnTo>
                      <a:lnTo>
                        <a:pt x="267" y="118"/>
                      </a:lnTo>
                      <a:lnTo>
                        <a:pt x="267" y="95"/>
                      </a:lnTo>
                      <a:lnTo>
                        <a:pt x="272" y="94"/>
                      </a:lnTo>
                      <a:lnTo>
                        <a:pt x="272" y="80"/>
                      </a:lnTo>
                      <a:lnTo>
                        <a:pt x="277" y="77"/>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42" name="Oval 61">
                  <a:extLst>
                    <a:ext uri="{FF2B5EF4-FFF2-40B4-BE49-F238E27FC236}">
                      <a16:creationId xmlns:a16="http://schemas.microsoft.com/office/drawing/2014/main" id="{8A70057F-1BA3-4261-84A6-E881FA2971FA}"/>
                    </a:ext>
                  </a:extLst>
                </p:cNvPr>
                <p:cNvSpPr>
                  <a:spLocks noChangeArrowheads="1"/>
                </p:cNvSpPr>
                <p:nvPr/>
              </p:nvSpPr>
              <p:spPr bwMode="auto">
                <a:xfrm>
                  <a:off x="3759" y="2424"/>
                  <a:ext cx="4" cy="1"/>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243" name="Oval 62">
                  <a:extLst>
                    <a:ext uri="{FF2B5EF4-FFF2-40B4-BE49-F238E27FC236}">
                      <a16:creationId xmlns:a16="http://schemas.microsoft.com/office/drawing/2014/main" id="{A93CA81B-4C8C-4F69-B563-C3B4E0B2E887}"/>
                    </a:ext>
                  </a:extLst>
                </p:cNvPr>
                <p:cNvSpPr>
                  <a:spLocks noChangeArrowheads="1"/>
                </p:cNvSpPr>
                <p:nvPr/>
              </p:nvSpPr>
              <p:spPr bwMode="auto">
                <a:xfrm>
                  <a:off x="3762" y="2424"/>
                  <a:ext cx="4" cy="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244" name="Oval 63">
                  <a:extLst>
                    <a:ext uri="{FF2B5EF4-FFF2-40B4-BE49-F238E27FC236}">
                      <a16:creationId xmlns:a16="http://schemas.microsoft.com/office/drawing/2014/main" id="{C7D4D5E4-929A-4E09-BA03-AC8240288603}"/>
                    </a:ext>
                  </a:extLst>
                </p:cNvPr>
                <p:cNvSpPr>
                  <a:spLocks noChangeArrowheads="1"/>
                </p:cNvSpPr>
                <p:nvPr/>
              </p:nvSpPr>
              <p:spPr bwMode="auto">
                <a:xfrm>
                  <a:off x="3765" y="2424"/>
                  <a:ext cx="5" cy="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245" name="Oval 64">
                  <a:extLst>
                    <a:ext uri="{FF2B5EF4-FFF2-40B4-BE49-F238E27FC236}">
                      <a16:creationId xmlns:a16="http://schemas.microsoft.com/office/drawing/2014/main" id="{999FBC6E-9841-40E0-8137-D3EB04D4030E}"/>
                    </a:ext>
                  </a:extLst>
                </p:cNvPr>
                <p:cNvSpPr>
                  <a:spLocks noChangeArrowheads="1"/>
                </p:cNvSpPr>
                <p:nvPr/>
              </p:nvSpPr>
              <p:spPr bwMode="auto">
                <a:xfrm>
                  <a:off x="3768" y="2424"/>
                  <a:ext cx="4" cy="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246" name="Oval 65">
                  <a:extLst>
                    <a:ext uri="{FF2B5EF4-FFF2-40B4-BE49-F238E27FC236}">
                      <a16:creationId xmlns:a16="http://schemas.microsoft.com/office/drawing/2014/main" id="{D05E8F95-90BD-47BA-AB3A-AC81227099C5}"/>
                    </a:ext>
                  </a:extLst>
                </p:cNvPr>
                <p:cNvSpPr>
                  <a:spLocks noChangeArrowheads="1"/>
                </p:cNvSpPr>
                <p:nvPr/>
              </p:nvSpPr>
              <p:spPr bwMode="auto">
                <a:xfrm>
                  <a:off x="3771" y="2424"/>
                  <a:ext cx="3" cy="3"/>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247" name="Oval 66">
                  <a:extLst>
                    <a:ext uri="{FF2B5EF4-FFF2-40B4-BE49-F238E27FC236}">
                      <a16:creationId xmlns:a16="http://schemas.microsoft.com/office/drawing/2014/main" id="{3728835E-A125-4734-AD08-B68E3787D13A}"/>
                    </a:ext>
                  </a:extLst>
                </p:cNvPr>
                <p:cNvSpPr>
                  <a:spLocks noChangeArrowheads="1"/>
                </p:cNvSpPr>
                <p:nvPr/>
              </p:nvSpPr>
              <p:spPr bwMode="auto">
                <a:xfrm>
                  <a:off x="3774" y="2424"/>
                  <a:ext cx="4" cy="3"/>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248" name="Freeform 67">
                  <a:extLst>
                    <a:ext uri="{FF2B5EF4-FFF2-40B4-BE49-F238E27FC236}">
                      <a16:creationId xmlns:a16="http://schemas.microsoft.com/office/drawing/2014/main" id="{6657FE15-69FD-4648-AA63-08C99BBBC532}"/>
                    </a:ext>
                  </a:extLst>
                </p:cNvPr>
                <p:cNvSpPr>
                  <a:spLocks/>
                </p:cNvSpPr>
                <p:nvPr/>
              </p:nvSpPr>
              <p:spPr bwMode="auto">
                <a:xfrm>
                  <a:off x="3711" y="2412"/>
                  <a:ext cx="4" cy="9"/>
                </a:xfrm>
                <a:custGeom>
                  <a:avLst/>
                  <a:gdLst>
                    <a:gd name="T0" fmla="*/ 3 w 4"/>
                    <a:gd name="T1" fmla="*/ 0 h 9"/>
                    <a:gd name="T2" fmla="*/ 3 w 4"/>
                    <a:gd name="T3" fmla="*/ 8 h 9"/>
                    <a:gd name="T4" fmla="*/ 0 w 4"/>
                    <a:gd name="T5" fmla="*/ 8 h 9"/>
                    <a:gd name="T6" fmla="*/ 0 w 4"/>
                    <a:gd name="T7" fmla="*/ 3 h 9"/>
                    <a:gd name="T8" fmla="*/ 3 w 4"/>
                    <a:gd name="T9" fmla="*/ 0 h 9"/>
                  </a:gdLst>
                  <a:ahLst/>
                  <a:cxnLst>
                    <a:cxn ang="0">
                      <a:pos x="T0" y="T1"/>
                    </a:cxn>
                    <a:cxn ang="0">
                      <a:pos x="T2" y="T3"/>
                    </a:cxn>
                    <a:cxn ang="0">
                      <a:pos x="T4" y="T5"/>
                    </a:cxn>
                    <a:cxn ang="0">
                      <a:pos x="T6" y="T7"/>
                    </a:cxn>
                    <a:cxn ang="0">
                      <a:pos x="T8" y="T9"/>
                    </a:cxn>
                  </a:cxnLst>
                  <a:rect l="0" t="0" r="r" b="b"/>
                  <a:pathLst>
                    <a:path w="4" h="9">
                      <a:moveTo>
                        <a:pt x="3" y="0"/>
                      </a:moveTo>
                      <a:lnTo>
                        <a:pt x="3" y="8"/>
                      </a:lnTo>
                      <a:lnTo>
                        <a:pt x="0" y="8"/>
                      </a:lnTo>
                      <a:lnTo>
                        <a:pt x="0" y="3"/>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49" name="Freeform 68">
                  <a:extLst>
                    <a:ext uri="{FF2B5EF4-FFF2-40B4-BE49-F238E27FC236}">
                      <a16:creationId xmlns:a16="http://schemas.microsoft.com/office/drawing/2014/main" id="{EFC0E4E9-6C3B-4CD2-B252-8EF7D901E7AC}"/>
                    </a:ext>
                  </a:extLst>
                </p:cNvPr>
                <p:cNvSpPr>
                  <a:spLocks/>
                </p:cNvSpPr>
                <p:nvPr/>
              </p:nvSpPr>
              <p:spPr bwMode="auto">
                <a:xfrm>
                  <a:off x="3716" y="2412"/>
                  <a:ext cx="3" cy="9"/>
                </a:xfrm>
                <a:custGeom>
                  <a:avLst/>
                  <a:gdLst>
                    <a:gd name="T0" fmla="*/ 2 w 3"/>
                    <a:gd name="T1" fmla="*/ 0 h 9"/>
                    <a:gd name="T2" fmla="*/ 2 w 3"/>
                    <a:gd name="T3" fmla="*/ 8 h 9"/>
                    <a:gd name="T4" fmla="*/ 0 w 3"/>
                    <a:gd name="T5" fmla="*/ 8 h 9"/>
                    <a:gd name="T6" fmla="*/ 0 w 3"/>
                    <a:gd name="T7" fmla="*/ 3 h 9"/>
                    <a:gd name="T8" fmla="*/ 2 w 3"/>
                    <a:gd name="T9" fmla="*/ 0 h 9"/>
                  </a:gdLst>
                  <a:ahLst/>
                  <a:cxnLst>
                    <a:cxn ang="0">
                      <a:pos x="T0" y="T1"/>
                    </a:cxn>
                    <a:cxn ang="0">
                      <a:pos x="T2" y="T3"/>
                    </a:cxn>
                    <a:cxn ang="0">
                      <a:pos x="T4" y="T5"/>
                    </a:cxn>
                    <a:cxn ang="0">
                      <a:pos x="T6" y="T7"/>
                    </a:cxn>
                    <a:cxn ang="0">
                      <a:pos x="T8" y="T9"/>
                    </a:cxn>
                  </a:cxnLst>
                  <a:rect l="0" t="0" r="r" b="b"/>
                  <a:pathLst>
                    <a:path w="3" h="9">
                      <a:moveTo>
                        <a:pt x="2" y="0"/>
                      </a:moveTo>
                      <a:lnTo>
                        <a:pt x="2" y="8"/>
                      </a:lnTo>
                      <a:lnTo>
                        <a:pt x="0" y="8"/>
                      </a:lnTo>
                      <a:lnTo>
                        <a:pt x="0" y="3"/>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0" name="Freeform 69">
                  <a:extLst>
                    <a:ext uri="{FF2B5EF4-FFF2-40B4-BE49-F238E27FC236}">
                      <a16:creationId xmlns:a16="http://schemas.microsoft.com/office/drawing/2014/main" id="{CBACE29B-EE11-48D2-A431-5C195ABC05FA}"/>
                    </a:ext>
                  </a:extLst>
                </p:cNvPr>
                <p:cNvSpPr>
                  <a:spLocks/>
                </p:cNvSpPr>
                <p:nvPr/>
              </p:nvSpPr>
              <p:spPr bwMode="auto">
                <a:xfrm>
                  <a:off x="3720" y="2413"/>
                  <a:ext cx="4" cy="8"/>
                </a:xfrm>
                <a:custGeom>
                  <a:avLst/>
                  <a:gdLst>
                    <a:gd name="T0" fmla="*/ 3 w 4"/>
                    <a:gd name="T1" fmla="*/ 0 h 8"/>
                    <a:gd name="T2" fmla="*/ 3 w 4"/>
                    <a:gd name="T3" fmla="*/ 7 h 8"/>
                    <a:gd name="T4" fmla="*/ 0 w 4"/>
                    <a:gd name="T5" fmla="*/ 7 h 8"/>
                    <a:gd name="T6" fmla="*/ 0 w 4"/>
                    <a:gd name="T7" fmla="*/ 3 h 8"/>
                    <a:gd name="T8" fmla="*/ 3 w 4"/>
                    <a:gd name="T9" fmla="*/ 0 h 8"/>
                  </a:gdLst>
                  <a:ahLst/>
                  <a:cxnLst>
                    <a:cxn ang="0">
                      <a:pos x="T0" y="T1"/>
                    </a:cxn>
                    <a:cxn ang="0">
                      <a:pos x="T2" y="T3"/>
                    </a:cxn>
                    <a:cxn ang="0">
                      <a:pos x="T4" y="T5"/>
                    </a:cxn>
                    <a:cxn ang="0">
                      <a:pos x="T6" y="T7"/>
                    </a:cxn>
                    <a:cxn ang="0">
                      <a:pos x="T8" y="T9"/>
                    </a:cxn>
                  </a:cxnLst>
                  <a:rect l="0" t="0" r="r" b="b"/>
                  <a:pathLst>
                    <a:path w="4" h="8">
                      <a:moveTo>
                        <a:pt x="3" y="0"/>
                      </a:moveTo>
                      <a:lnTo>
                        <a:pt x="3" y="7"/>
                      </a:lnTo>
                      <a:lnTo>
                        <a:pt x="0" y="7"/>
                      </a:lnTo>
                      <a:lnTo>
                        <a:pt x="0" y="3"/>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1" name="Freeform 70">
                  <a:extLst>
                    <a:ext uri="{FF2B5EF4-FFF2-40B4-BE49-F238E27FC236}">
                      <a16:creationId xmlns:a16="http://schemas.microsoft.com/office/drawing/2014/main" id="{AACC7D61-C2B0-4909-8B15-203A9B08AD39}"/>
                    </a:ext>
                  </a:extLst>
                </p:cNvPr>
                <p:cNvSpPr>
                  <a:spLocks/>
                </p:cNvSpPr>
                <p:nvPr/>
              </p:nvSpPr>
              <p:spPr bwMode="auto">
                <a:xfrm>
                  <a:off x="3724" y="2414"/>
                  <a:ext cx="3" cy="8"/>
                </a:xfrm>
                <a:custGeom>
                  <a:avLst/>
                  <a:gdLst>
                    <a:gd name="T0" fmla="*/ 2 w 3"/>
                    <a:gd name="T1" fmla="*/ 0 h 8"/>
                    <a:gd name="T2" fmla="*/ 2 w 3"/>
                    <a:gd name="T3" fmla="*/ 7 h 8"/>
                    <a:gd name="T4" fmla="*/ 0 w 3"/>
                    <a:gd name="T5" fmla="*/ 7 h 8"/>
                    <a:gd name="T6" fmla="*/ 0 w 3"/>
                    <a:gd name="T7" fmla="*/ 3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lnTo>
                        <a:pt x="2" y="7"/>
                      </a:lnTo>
                      <a:lnTo>
                        <a:pt x="0" y="7"/>
                      </a:lnTo>
                      <a:lnTo>
                        <a:pt x="0" y="3"/>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2" name="Freeform 71">
                  <a:extLst>
                    <a:ext uri="{FF2B5EF4-FFF2-40B4-BE49-F238E27FC236}">
                      <a16:creationId xmlns:a16="http://schemas.microsoft.com/office/drawing/2014/main" id="{B05D89C3-DE1E-4DE1-9685-8CA084C2BEBC}"/>
                    </a:ext>
                  </a:extLst>
                </p:cNvPr>
                <p:cNvSpPr>
                  <a:spLocks/>
                </p:cNvSpPr>
                <p:nvPr/>
              </p:nvSpPr>
              <p:spPr bwMode="auto">
                <a:xfrm>
                  <a:off x="3728" y="2414"/>
                  <a:ext cx="4" cy="8"/>
                </a:xfrm>
                <a:custGeom>
                  <a:avLst/>
                  <a:gdLst>
                    <a:gd name="T0" fmla="*/ 3 w 4"/>
                    <a:gd name="T1" fmla="*/ 0 h 8"/>
                    <a:gd name="T2" fmla="*/ 3 w 4"/>
                    <a:gd name="T3" fmla="*/ 7 h 8"/>
                    <a:gd name="T4" fmla="*/ 0 w 4"/>
                    <a:gd name="T5" fmla="*/ 7 h 8"/>
                    <a:gd name="T6" fmla="*/ 0 w 4"/>
                    <a:gd name="T7" fmla="*/ 3 h 8"/>
                    <a:gd name="T8" fmla="*/ 3 w 4"/>
                    <a:gd name="T9" fmla="*/ 0 h 8"/>
                  </a:gdLst>
                  <a:ahLst/>
                  <a:cxnLst>
                    <a:cxn ang="0">
                      <a:pos x="T0" y="T1"/>
                    </a:cxn>
                    <a:cxn ang="0">
                      <a:pos x="T2" y="T3"/>
                    </a:cxn>
                    <a:cxn ang="0">
                      <a:pos x="T4" y="T5"/>
                    </a:cxn>
                    <a:cxn ang="0">
                      <a:pos x="T6" y="T7"/>
                    </a:cxn>
                    <a:cxn ang="0">
                      <a:pos x="T8" y="T9"/>
                    </a:cxn>
                  </a:cxnLst>
                  <a:rect l="0" t="0" r="r" b="b"/>
                  <a:pathLst>
                    <a:path w="4" h="8">
                      <a:moveTo>
                        <a:pt x="3" y="0"/>
                      </a:moveTo>
                      <a:lnTo>
                        <a:pt x="3" y="7"/>
                      </a:lnTo>
                      <a:lnTo>
                        <a:pt x="0" y="7"/>
                      </a:lnTo>
                      <a:lnTo>
                        <a:pt x="0" y="3"/>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3" name="Freeform 72">
                  <a:extLst>
                    <a:ext uri="{FF2B5EF4-FFF2-40B4-BE49-F238E27FC236}">
                      <a16:creationId xmlns:a16="http://schemas.microsoft.com/office/drawing/2014/main" id="{C3D30AA4-E505-4500-99FE-01D183F1981B}"/>
                    </a:ext>
                  </a:extLst>
                </p:cNvPr>
                <p:cNvSpPr>
                  <a:spLocks/>
                </p:cNvSpPr>
                <p:nvPr/>
              </p:nvSpPr>
              <p:spPr bwMode="auto">
                <a:xfrm>
                  <a:off x="3733" y="2416"/>
                  <a:ext cx="3" cy="8"/>
                </a:xfrm>
                <a:custGeom>
                  <a:avLst/>
                  <a:gdLst>
                    <a:gd name="T0" fmla="*/ 2 w 3"/>
                    <a:gd name="T1" fmla="*/ 0 h 8"/>
                    <a:gd name="T2" fmla="*/ 2 w 3"/>
                    <a:gd name="T3" fmla="*/ 7 h 8"/>
                    <a:gd name="T4" fmla="*/ 0 w 3"/>
                    <a:gd name="T5" fmla="*/ 7 h 8"/>
                    <a:gd name="T6" fmla="*/ 0 w 3"/>
                    <a:gd name="T7" fmla="*/ 2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lnTo>
                        <a:pt x="2" y="7"/>
                      </a:lnTo>
                      <a:lnTo>
                        <a:pt x="0" y="7"/>
                      </a:lnTo>
                      <a:lnTo>
                        <a:pt x="0" y="2"/>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4" name="Freeform 73">
                  <a:extLst>
                    <a:ext uri="{FF2B5EF4-FFF2-40B4-BE49-F238E27FC236}">
                      <a16:creationId xmlns:a16="http://schemas.microsoft.com/office/drawing/2014/main" id="{82157798-8A9E-4D43-9449-0E17EAAC99EB}"/>
                    </a:ext>
                  </a:extLst>
                </p:cNvPr>
                <p:cNvSpPr>
                  <a:spLocks/>
                </p:cNvSpPr>
                <p:nvPr/>
              </p:nvSpPr>
              <p:spPr bwMode="auto">
                <a:xfrm>
                  <a:off x="3737" y="2416"/>
                  <a:ext cx="4" cy="9"/>
                </a:xfrm>
                <a:custGeom>
                  <a:avLst/>
                  <a:gdLst>
                    <a:gd name="T0" fmla="*/ 3 w 4"/>
                    <a:gd name="T1" fmla="*/ 0 h 9"/>
                    <a:gd name="T2" fmla="*/ 3 w 4"/>
                    <a:gd name="T3" fmla="*/ 8 h 9"/>
                    <a:gd name="T4" fmla="*/ 0 w 4"/>
                    <a:gd name="T5" fmla="*/ 8 h 9"/>
                    <a:gd name="T6" fmla="*/ 0 w 4"/>
                    <a:gd name="T7" fmla="*/ 3 h 9"/>
                    <a:gd name="T8" fmla="*/ 3 w 4"/>
                    <a:gd name="T9" fmla="*/ 0 h 9"/>
                  </a:gdLst>
                  <a:ahLst/>
                  <a:cxnLst>
                    <a:cxn ang="0">
                      <a:pos x="T0" y="T1"/>
                    </a:cxn>
                    <a:cxn ang="0">
                      <a:pos x="T2" y="T3"/>
                    </a:cxn>
                    <a:cxn ang="0">
                      <a:pos x="T4" y="T5"/>
                    </a:cxn>
                    <a:cxn ang="0">
                      <a:pos x="T6" y="T7"/>
                    </a:cxn>
                    <a:cxn ang="0">
                      <a:pos x="T8" y="T9"/>
                    </a:cxn>
                  </a:cxnLst>
                  <a:rect l="0" t="0" r="r" b="b"/>
                  <a:pathLst>
                    <a:path w="4" h="9">
                      <a:moveTo>
                        <a:pt x="3" y="0"/>
                      </a:moveTo>
                      <a:lnTo>
                        <a:pt x="3" y="8"/>
                      </a:lnTo>
                      <a:lnTo>
                        <a:pt x="0" y="8"/>
                      </a:lnTo>
                      <a:lnTo>
                        <a:pt x="0" y="3"/>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5" name="Freeform 74">
                  <a:extLst>
                    <a:ext uri="{FF2B5EF4-FFF2-40B4-BE49-F238E27FC236}">
                      <a16:creationId xmlns:a16="http://schemas.microsoft.com/office/drawing/2014/main" id="{754AA512-A725-49A4-9D38-A8582E3785A2}"/>
                    </a:ext>
                  </a:extLst>
                </p:cNvPr>
                <p:cNvSpPr>
                  <a:spLocks/>
                </p:cNvSpPr>
                <p:nvPr/>
              </p:nvSpPr>
              <p:spPr bwMode="auto">
                <a:xfrm>
                  <a:off x="3642" y="2404"/>
                  <a:ext cx="3" cy="9"/>
                </a:xfrm>
                <a:custGeom>
                  <a:avLst/>
                  <a:gdLst>
                    <a:gd name="T0" fmla="*/ 2 w 3"/>
                    <a:gd name="T1" fmla="*/ 0 h 9"/>
                    <a:gd name="T2" fmla="*/ 2 w 3"/>
                    <a:gd name="T3" fmla="*/ 8 h 9"/>
                    <a:gd name="T4" fmla="*/ 0 w 3"/>
                    <a:gd name="T5" fmla="*/ 8 h 9"/>
                    <a:gd name="T6" fmla="*/ 0 w 3"/>
                    <a:gd name="T7" fmla="*/ 2 h 9"/>
                    <a:gd name="T8" fmla="*/ 2 w 3"/>
                    <a:gd name="T9" fmla="*/ 0 h 9"/>
                  </a:gdLst>
                  <a:ahLst/>
                  <a:cxnLst>
                    <a:cxn ang="0">
                      <a:pos x="T0" y="T1"/>
                    </a:cxn>
                    <a:cxn ang="0">
                      <a:pos x="T2" y="T3"/>
                    </a:cxn>
                    <a:cxn ang="0">
                      <a:pos x="T4" y="T5"/>
                    </a:cxn>
                    <a:cxn ang="0">
                      <a:pos x="T6" y="T7"/>
                    </a:cxn>
                    <a:cxn ang="0">
                      <a:pos x="T8" y="T9"/>
                    </a:cxn>
                  </a:cxnLst>
                  <a:rect l="0" t="0" r="r" b="b"/>
                  <a:pathLst>
                    <a:path w="3" h="9">
                      <a:moveTo>
                        <a:pt x="2" y="0"/>
                      </a:moveTo>
                      <a:lnTo>
                        <a:pt x="2" y="8"/>
                      </a:lnTo>
                      <a:lnTo>
                        <a:pt x="0" y="8"/>
                      </a:lnTo>
                      <a:lnTo>
                        <a:pt x="0" y="2"/>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6" name="Freeform 75">
                  <a:extLst>
                    <a:ext uri="{FF2B5EF4-FFF2-40B4-BE49-F238E27FC236}">
                      <a16:creationId xmlns:a16="http://schemas.microsoft.com/office/drawing/2014/main" id="{9F01FD00-DC2F-48CB-AF69-33695CF46697}"/>
                    </a:ext>
                  </a:extLst>
                </p:cNvPr>
                <p:cNvSpPr>
                  <a:spLocks/>
                </p:cNvSpPr>
                <p:nvPr/>
              </p:nvSpPr>
              <p:spPr bwMode="auto">
                <a:xfrm>
                  <a:off x="3650" y="2404"/>
                  <a:ext cx="2" cy="10"/>
                </a:xfrm>
                <a:custGeom>
                  <a:avLst/>
                  <a:gdLst>
                    <a:gd name="T0" fmla="*/ 1 w 2"/>
                    <a:gd name="T1" fmla="*/ 0 h 10"/>
                    <a:gd name="T2" fmla="*/ 1 w 2"/>
                    <a:gd name="T3" fmla="*/ 9 h 10"/>
                    <a:gd name="T4" fmla="*/ 0 w 2"/>
                    <a:gd name="T5" fmla="*/ 9 h 10"/>
                    <a:gd name="T6" fmla="*/ 0 w 2"/>
                    <a:gd name="T7" fmla="*/ 3 h 10"/>
                    <a:gd name="T8" fmla="*/ 1 w 2"/>
                    <a:gd name="T9" fmla="*/ 0 h 10"/>
                  </a:gdLst>
                  <a:ahLst/>
                  <a:cxnLst>
                    <a:cxn ang="0">
                      <a:pos x="T0" y="T1"/>
                    </a:cxn>
                    <a:cxn ang="0">
                      <a:pos x="T2" y="T3"/>
                    </a:cxn>
                    <a:cxn ang="0">
                      <a:pos x="T4" y="T5"/>
                    </a:cxn>
                    <a:cxn ang="0">
                      <a:pos x="T6" y="T7"/>
                    </a:cxn>
                    <a:cxn ang="0">
                      <a:pos x="T8" y="T9"/>
                    </a:cxn>
                  </a:cxnLst>
                  <a:rect l="0" t="0" r="r" b="b"/>
                  <a:pathLst>
                    <a:path w="2" h="10">
                      <a:moveTo>
                        <a:pt x="1" y="0"/>
                      </a:moveTo>
                      <a:lnTo>
                        <a:pt x="1" y="9"/>
                      </a:lnTo>
                      <a:lnTo>
                        <a:pt x="0" y="9"/>
                      </a:lnTo>
                      <a:lnTo>
                        <a:pt x="0" y="3"/>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7" name="Freeform 76">
                  <a:extLst>
                    <a:ext uri="{FF2B5EF4-FFF2-40B4-BE49-F238E27FC236}">
                      <a16:creationId xmlns:a16="http://schemas.microsoft.com/office/drawing/2014/main" id="{A2FE9ACD-0F04-48FB-A6D7-AD0FB8BF8F35}"/>
                    </a:ext>
                  </a:extLst>
                </p:cNvPr>
                <p:cNvSpPr>
                  <a:spLocks/>
                </p:cNvSpPr>
                <p:nvPr/>
              </p:nvSpPr>
              <p:spPr bwMode="auto">
                <a:xfrm>
                  <a:off x="3657" y="2404"/>
                  <a:ext cx="2" cy="11"/>
                </a:xfrm>
                <a:custGeom>
                  <a:avLst/>
                  <a:gdLst>
                    <a:gd name="T0" fmla="*/ 1 w 2"/>
                    <a:gd name="T1" fmla="*/ 0 h 11"/>
                    <a:gd name="T2" fmla="*/ 1 w 2"/>
                    <a:gd name="T3" fmla="*/ 10 h 11"/>
                    <a:gd name="T4" fmla="*/ 0 w 2"/>
                    <a:gd name="T5" fmla="*/ 10 h 11"/>
                    <a:gd name="T6" fmla="*/ 0 w 2"/>
                    <a:gd name="T7" fmla="*/ 4 h 11"/>
                    <a:gd name="T8" fmla="*/ 1 w 2"/>
                    <a:gd name="T9" fmla="*/ 0 h 11"/>
                  </a:gdLst>
                  <a:ahLst/>
                  <a:cxnLst>
                    <a:cxn ang="0">
                      <a:pos x="T0" y="T1"/>
                    </a:cxn>
                    <a:cxn ang="0">
                      <a:pos x="T2" y="T3"/>
                    </a:cxn>
                    <a:cxn ang="0">
                      <a:pos x="T4" y="T5"/>
                    </a:cxn>
                    <a:cxn ang="0">
                      <a:pos x="T6" y="T7"/>
                    </a:cxn>
                    <a:cxn ang="0">
                      <a:pos x="T8" y="T9"/>
                    </a:cxn>
                  </a:cxnLst>
                  <a:rect l="0" t="0" r="r" b="b"/>
                  <a:pathLst>
                    <a:path w="2" h="11">
                      <a:moveTo>
                        <a:pt x="1" y="0"/>
                      </a:moveTo>
                      <a:lnTo>
                        <a:pt x="1" y="10"/>
                      </a:lnTo>
                      <a:lnTo>
                        <a:pt x="0" y="10"/>
                      </a:lnTo>
                      <a:lnTo>
                        <a:pt x="0" y="4"/>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8" name="Freeform 77">
                  <a:extLst>
                    <a:ext uri="{FF2B5EF4-FFF2-40B4-BE49-F238E27FC236}">
                      <a16:creationId xmlns:a16="http://schemas.microsoft.com/office/drawing/2014/main" id="{C1EB027A-8A04-490C-8819-A0A325973A7B}"/>
                    </a:ext>
                  </a:extLst>
                </p:cNvPr>
                <p:cNvSpPr>
                  <a:spLocks/>
                </p:cNvSpPr>
                <p:nvPr/>
              </p:nvSpPr>
              <p:spPr bwMode="auto">
                <a:xfrm>
                  <a:off x="3664" y="2405"/>
                  <a:ext cx="2" cy="11"/>
                </a:xfrm>
                <a:custGeom>
                  <a:avLst/>
                  <a:gdLst>
                    <a:gd name="T0" fmla="*/ 1 w 2"/>
                    <a:gd name="T1" fmla="*/ 0 h 11"/>
                    <a:gd name="T2" fmla="*/ 1 w 2"/>
                    <a:gd name="T3" fmla="*/ 10 h 11"/>
                    <a:gd name="T4" fmla="*/ 0 w 2"/>
                    <a:gd name="T5" fmla="*/ 10 h 11"/>
                    <a:gd name="T6" fmla="*/ 0 w 2"/>
                    <a:gd name="T7" fmla="*/ 3 h 11"/>
                    <a:gd name="T8" fmla="*/ 1 w 2"/>
                    <a:gd name="T9" fmla="*/ 0 h 11"/>
                  </a:gdLst>
                  <a:ahLst/>
                  <a:cxnLst>
                    <a:cxn ang="0">
                      <a:pos x="T0" y="T1"/>
                    </a:cxn>
                    <a:cxn ang="0">
                      <a:pos x="T2" y="T3"/>
                    </a:cxn>
                    <a:cxn ang="0">
                      <a:pos x="T4" y="T5"/>
                    </a:cxn>
                    <a:cxn ang="0">
                      <a:pos x="T6" y="T7"/>
                    </a:cxn>
                    <a:cxn ang="0">
                      <a:pos x="T8" y="T9"/>
                    </a:cxn>
                  </a:cxnLst>
                  <a:rect l="0" t="0" r="r" b="b"/>
                  <a:pathLst>
                    <a:path w="2" h="11">
                      <a:moveTo>
                        <a:pt x="1" y="0"/>
                      </a:moveTo>
                      <a:lnTo>
                        <a:pt x="1" y="10"/>
                      </a:lnTo>
                      <a:lnTo>
                        <a:pt x="0" y="10"/>
                      </a:lnTo>
                      <a:lnTo>
                        <a:pt x="0" y="3"/>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59" name="Freeform 78">
                  <a:extLst>
                    <a:ext uri="{FF2B5EF4-FFF2-40B4-BE49-F238E27FC236}">
                      <a16:creationId xmlns:a16="http://schemas.microsoft.com/office/drawing/2014/main" id="{7B97CC97-B643-43C3-B946-B455E353246F}"/>
                    </a:ext>
                  </a:extLst>
                </p:cNvPr>
                <p:cNvSpPr>
                  <a:spLocks/>
                </p:cNvSpPr>
                <p:nvPr/>
              </p:nvSpPr>
              <p:spPr bwMode="auto">
                <a:xfrm>
                  <a:off x="3671" y="2406"/>
                  <a:ext cx="2" cy="11"/>
                </a:xfrm>
                <a:custGeom>
                  <a:avLst/>
                  <a:gdLst>
                    <a:gd name="T0" fmla="*/ 1 w 2"/>
                    <a:gd name="T1" fmla="*/ 0 h 11"/>
                    <a:gd name="T2" fmla="*/ 1 w 2"/>
                    <a:gd name="T3" fmla="*/ 10 h 11"/>
                    <a:gd name="T4" fmla="*/ 0 w 2"/>
                    <a:gd name="T5" fmla="*/ 10 h 11"/>
                    <a:gd name="T6" fmla="*/ 0 w 2"/>
                    <a:gd name="T7" fmla="*/ 3 h 11"/>
                    <a:gd name="T8" fmla="*/ 1 w 2"/>
                    <a:gd name="T9" fmla="*/ 0 h 11"/>
                  </a:gdLst>
                  <a:ahLst/>
                  <a:cxnLst>
                    <a:cxn ang="0">
                      <a:pos x="T0" y="T1"/>
                    </a:cxn>
                    <a:cxn ang="0">
                      <a:pos x="T2" y="T3"/>
                    </a:cxn>
                    <a:cxn ang="0">
                      <a:pos x="T4" y="T5"/>
                    </a:cxn>
                    <a:cxn ang="0">
                      <a:pos x="T6" y="T7"/>
                    </a:cxn>
                    <a:cxn ang="0">
                      <a:pos x="T8" y="T9"/>
                    </a:cxn>
                  </a:cxnLst>
                  <a:rect l="0" t="0" r="r" b="b"/>
                  <a:pathLst>
                    <a:path w="2" h="11">
                      <a:moveTo>
                        <a:pt x="1" y="0"/>
                      </a:moveTo>
                      <a:lnTo>
                        <a:pt x="1" y="10"/>
                      </a:lnTo>
                      <a:lnTo>
                        <a:pt x="0" y="10"/>
                      </a:lnTo>
                      <a:lnTo>
                        <a:pt x="0" y="3"/>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0" name="Freeform 79">
                  <a:extLst>
                    <a:ext uri="{FF2B5EF4-FFF2-40B4-BE49-F238E27FC236}">
                      <a16:creationId xmlns:a16="http://schemas.microsoft.com/office/drawing/2014/main" id="{5314F575-C258-4179-A45A-59428CA4DD92}"/>
                    </a:ext>
                  </a:extLst>
                </p:cNvPr>
                <p:cNvSpPr>
                  <a:spLocks/>
                </p:cNvSpPr>
                <p:nvPr/>
              </p:nvSpPr>
              <p:spPr bwMode="auto">
                <a:xfrm>
                  <a:off x="3678" y="2407"/>
                  <a:ext cx="3" cy="10"/>
                </a:xfrm>
                <a:custGeom>
                  <a:avLst/>
                  <a:gdLst>
                    <a:gd name="T0" fmla="*/ 2 w 3"/>
                    <a:gd name="T1" fmla="*/ 0 h 10"/>
                    <a:gd name="T2" fmla="*/ 2 w 3"/>
                    <a:gd name="T3" fmla="*/ 9 h 10"/>
                    <a:gd name="T4" fmla="*/ 0 w 3"/>
                    <a:gd name="T5" fmla="*/ 9 h 10"/>
                    <a:gd name="T6" fmla="*/ 0 w 3"/>
                    <a:gd name="T7" fmla="*/ 3 h 10"/>
                    <a:gd name="T8" fmla="*/ 2 w 3"/>
                    <a:gd name="T9" fmla="*/ 0 h 10"/>
                  </a:gdLst>
                  <a:ahLst/>
                  <a:cxnLst>
                    <a:cxn ang="0">
                      <a:pos x="T0" y="T1"/>
                    </a:cxn>
                    <a:cxn ang="0">
                      <a:pos x="T2" y="T3"/>
                    </a:cxn>
                    <a:cxn ang="0">
                      <a:pos x="T4" y="T5"/>
                    </a:cxn>
                    <a:cxn ang="0">
                      <a:pos x="T6" y="T7"/>
                    </a:cxn>
                    <a:cxn ang="0">
                      <a:pos x="T8" y="T9"/>
                    </a:cxn>
                  </a:cxnLst>
                  <a:rect l="0" t="0" r="r" b="b"/>
                  <a:pathLst>
                    <a:path w="3" h="10">
                      <a:moveTo>
                        <a:pt x="2" y="0"/>
                      </a:moveTo>
                      <a:lnTo>
                        <a:pt x="2" y="9"/>
                      </a:lnTo>
                      <a:lnTo>
                        <a:pt x="0" y="9"/>
                      </a:lnTo>
                      <a:lnTo>
                        <a:pt x="0" y="3"/>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1" name="Freeform 80">
                  <a:extLst>
                    <a:ext uri="{FF2B5EF4-FFF2-40B4-BE49-F238E27FC236}">
                      <a16:creationId xmlns:a16="http://schemas.microsoft.com/office/drawing/2014/main" id="{E9E2ADCC-FBAE-47CA-A6D5-7E3B4446E005}"/>
                    </a:ext>
                  </a:extLst>
                </p:cNvPr>
                <p:cNvSpPr>
                  <a:spLocks/>
                </p:cNvSpPr>
                <p:nvPr/>
              </p:nvSpPr>
              <p:spPr bwMode="auto">
                <a:xfrm>
                  <a:off x="3534" y="2392"/>
                  <a:ext cx="2" cy="10"/>
                </a:xfrm>
                <a:custGeom>
                  <a:avLst/>
                  <a:gdLst>
                    <a:gd name="T0" fmla="*/ 1 w 2"/>
                    <a:gd name="T1" fmla="*/ 0 h 10"/>
                    <a:gd name="T2" fmla="*/ 1 w 2"/>
                    <a:gd name="T3" fmla="*/ 9 h 10"/>
                    <a:gd name="T4" fmla="*/ 0 w 2"/>
                    <a:gd name="T5" fmla="*/ 9 h 10"/>
                    <a:gd name="T6" fmla="*/ 0 w 2"/>
                    <a:gd name="T7" fmla="*/ 2 h 10"/>
                    <a:gd name="T8" fmla="*/ 1 w 2"/>
                    <a:gd name="T9" fmla="*/ 0 h 10"/>
                  </a:gdLst>
                  <a:ahLst/>
                  <a:cxnLst>
                    <a:cxn ang="0">
                      <a:pos x="T0" y="T1"/>
                    </a:cxn>
                    <a:cxn ang="0">
                      <a:pos x="T2" y="T3"/>
                    </a:cxn>
                    <a:cxn ang="0">
                      <a:pos x="T4" y="T5"/>
                    </a:cxn>
                    <a:cxn ang="0">
                      <a:pos x="T6" y="T7"/>
                    </a:cxn>
                    <a:cxn ang="0">
                      <a:pos x="T8" y="T9"/>
                    </a:cxn>
                  </a:cxnLst>
                  <a:rect l="0" t="0" r="r" b="b"/>
                  <a:pathLst>
                    <a:path w="2" h="10">
                      <a:moveTo>
                        <a:pt x="1" y="0"/>
                      </a:moveTo>
                      <a:lnTo>
                        <a:pt x="1" y="9"/>
                      </a:lnTo>
                      <a:lnTo>
                        <a:pt x="0" y="9"/>
                      </a:lnTo>
                      <a:lnTo>
                        <a:pt x="0" y="2"/>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2" name="Freeform 81">
                  <a:extLst>
                    <a:ext uri="{FF2B5EF4-FFF2-40B4-BE49-F238E27FC236}">
                      <a16:creationId xmlns:a16="http://schemas.microsoft.com/office/drawing/2014/main" id="{CE634A8B-69EC-400F-B98B-E6A197BFA361}"/>
                    </a:ext>
                  </a:extLst>
                </p:cNvPr>
                <p:cNvSpPr>
                  <a:spLocks/>
                </p:cNvSpPr>
                <p:nvPr/>
              </p:nvSpPr>
              <p:spPr bwMode="auto">
                <a:xfrm>
                  <a:off x="3546" y="2393"/>
                  <a:ext cx="2" cy="11"/>
                </a:xfrm>
                <a:custGeom>
                  <a:avLst/>
                  <a:gdLst>
                    <a:gd name="T0" fmla="*/ 1 w 2"/>
                    <a:gd name="T1" fmla="*/ 0 h 11"/>
                    <a:gd name="T2" fmla="*/ 1 w 2"/>
                    <a:gd name="T3" fmla="*/ 10 h 11"/>
                    <a:gd name="T4" fmla="*/ 0 w 2"/>
                    <a:gd name="T5" fmla="*/ 10 h 11"/>
                    <a:gd name="T6" fmla="*/ 0 w 2"/>
                    <a:gd name="T7" fmla="*/ 3 h 11"/>
                    <a:gd name="T8" fmla="*/ 1 w 2"/>
                    <a:gd name="T9" fmla="*/ 0 h 11"/>
                  </a:gdLst>
                  <a:ahLst/>
                  <a:cxnLst>
                    <a:cxn ang="0">
                      <a:pos x="T0" y="T1"/>
                    </a:cxn>
                    <a:cxn ang="0">
                      <a:pos x="T2" y="T3"/>
                    </a:cxn>
                    <a:cxn ang="0">
                      <a:pos x="T4" y="T5"/>
                    </a:cxn>
                    <a:cxn ang="0">
                      <a:pos x="T6" y="T7"/>
                    </a:cxn>
                    <a:cxn ang="0">
                      <a:pos x="T8" y="T9"/>
                    </a:cxn>
                  </a:cxnLst>
                  <a:rect l="0" t="0" r="r" b="b"/>
                  <a:pathLst>
                    <a:path w="2" h="11">
                      <a:moveTo>
                        <a:pt x="1" y="0"/>
                      </a:moveTo>
                      <a:lnTo>
                        <a:pt x="1" y="10"/>
                      </a:lnTo>
                      <a:lnTo>
                        <a:pt x="0" y="10"/>
                      </a:lnTo>
                      <a:lnTo>
                        <a:pt x="0" y="3"/>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3" name="Freeform 82">
                  <a:extLst>
                    <a:ext uri="{FF2B5EF4-FFF2-40B4-BE49-F238E27FC236}">
                      <a16:creationId xmlns:a16="http://schemas.microsoft.com/office/drawing/2014/main" id="{278BD8D3-09C7-4BF7-A315-6382E4BE6720}"/>
                    </a:ext>
                  </a:extLst>
                </p:cNvPr>
                <p:cNvSpPr>
                  <a:spLocks/>
                </p:cNvSpPr>
                <p:nvPr/>
              </p:nvSpPr>
              <p:spPr bwMode="auto">
                <a:xfrm>
                  <a:off x="3558" y="2395"/>
                  <a:ext cx="3" cy="10"/>
                </a:xfrm>
                <a:custGeom>
                  <a:avLst/>
                  <a:gdLst>
                    <a:gd name="T0" fmla="*/ 2 w 3"/>
                    <a:gd name="T1" fmla="*/ 0 h 10"/>
                    <a:gd name="T2" fmla="*/ 2 w 3"/>
                    <a:gd name="T3" fmla="*/ 9 h 10"/>
                    <a:gd name="T4" fmla="*/ 0 w 3"/>
                    <a:gd name="T5" fmla="*/ 9 h 10"/>
                    <a:gd name="T6" fmla="*/ 0 w 3"/>
                    <a:gd name="T7" fmla="*/ 2 h 10"/>
                    <a:gd name="T8" fmla="*/ 2 w 3"/>
                    <a:gd name="T9" fmla="*/ 0 h 10"/>
                  </a:gdLst>
                  <a:ahLst/>
                  <a:cxnLst>
                    <a:cxn ang="0">
                      <a:pos x="T0" y="T1"/>
                    </a:cxn>
                    <a:cxn ang="0">
                      <a:pos x="T2" y="T3"/>
                    </a:cxn>
                    <a:cxn ang="0">
                      <a:pos x="T4" y="T5"/>
                    </a:cxn>
                    <a:cxn ang="0">
                      <a:pos x="T6" y="T7"/>
                    </a:cxn>
                    <a:cxn ang="0">
                      <a:pos x="T8" y="T9"/>
                    </a:cxn>
                  </a:cxnLst>
                  <a:rect l="0" t="0" r="r" b="b"/>
                  <a:pathLst>
                    <a:path w="3" h="10">
                      <a:moveTo>
                        <a:pt x="2" y="0"/>
                      </a:moveTo>
                      <a:lnTo>
                        <a:pt x="2" y="9"/>
                      </a:lnTo>
                      <a:lnTo>
                        <a:pt x="0" y="9"/>
                      </a:lnTo>
                      <a:lnTo>
                        <a:pt x="0" y="2"/>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4" name="Freeform 83">
                  <a:extLst>
                    <a:ext uri="{FF2B5EF4-FFF2-40B4-BE49-F238E27FC236}">
                      <a16:creationId xmlns:a16="http://schemas.microsoft.com/office/drawing/2014/main" id="{8FC84D8F-B2D0-4E73-91AE-7C8AADCE7BF8}"/>
                    </a:ext>
                  </a:extLst>
                </p:cNvPr>
                <p:cNvSpPr>
                  <a:spLocks/>
                </p:cNvSpPr>
                <p:nvPr/>
              </p:nvSpPr>
              <p:spPr bwMode="auto">
                <a:xfrm>
                  <a:off x="3570" y="2396"/>
                  <a:ext cx="3" cy="9"/>
                </a:xfrm>
                <a:custGeom>
                  <a:avLst/>
                  <a:gdLst>
                    <a:gd name="T0" fmla="*/ 2 w 3"/>
                    <a:gd name="T1" fmla="*/ 0 h 9"/>
                    <a:gd name="T2" fmla="*/ 2 w 3"/>
                    <a:gd name="T3" fmla="*/ 8 h 9"/>
                    <a:gd name="T4" fmla="*/ 0 w 3"/>
                    <a:gd name="T5" fmla="*/ 8 h 9"/>
                    <a:gd name="T6" fmla="*/ 0 w 3"/>
                    <a:gd name="T7" fmla="*/ 2 h 9"/>
                    <a:gd name="T8" fmla="*/ 2 w 3"/>
                    <a:gd name="T9" fmla="*/ 0 h 9"/>
                  </a:gdLst>
                  <a:ahLst/>
                  <a:cxnLst>
                    <a:cxn ang="0">
                      <a:pos x="T0" y="T1"/>
                    </a:cxn>
                    <a:cxn ang="0">
                      <a:pos x="T2" y="T3"/>
                    </a:cxn>
                    <a:cxn ang="0">
                      <a:pos x="T4" y="T5"/>
                    </a:cxn>
                    <a:cxn ang="0">
                      <a:pos x="T6" y="T7"/>
                    </a:cxn>
                    <a:cxn ang="0">
                      <a:pos x="T8" y="T9"/>
                    </a:cxn>
                  </a:cxnLst>
                  <a:rect l="0" t="0" r="r" b="b"/>
                  <a:pathLst>
                    <a:path w="3" h="9">
                      <a:moveTo>
                        <a:pt x="2" y="0"/>
                      </a:moveTo>
                      <a:lnTo>
                        <a:pt x="2" y="8"/>
                      </a:lnTo>
                      <a:lnTo>
                        <a:pt x="0" y="8"/>
                      </a:lnTo>
                      <a:lnTo>
                        <a:pt x="0" y="2"/>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5" name="Freeform 84">
                  <a:extLst>
                    <a:ext uri="{FF2B5EF4-FFF2-40B4-BE49-F238E27FC236}">
                      <a16:creationId xmlns:a16="http://schemas.microsoft.com/office/drawing/2014/main" id="{BA0B1347-FD99-4250-AE0E-71993C4C8994}"/>
                    </a:ext>
                  </a:extLst>
                </p:cNvPr>
                <p:cNvSpPr>
                  <a:spLocks/>
                </p:cNvSpPr>
                <p:nvPr/>
              </p:nvSpPr>
              <p:spPr bwMode="auto">
                <a:xfrm>
                  <a:off x="3582" y="2397"/>
                  <a:ext cx="2" cy="10"/>
                </a:xfrm>
                <a:custGeom>
                  <a:avLst/>
                  <a:gdLst>
                    <a:gd name="T0" fmla="*/ 1 w 2"/>
                    <a:gd name="T1" fmla="*/ 0 h 10"/>
                    <a:gd name="T2" fmla="*/ 1 w 2"/>
                    <a:gd name="T3" fmla="*/ 9 h 10"/>
                    <a:gd name="T4" fmla="*/ 0 w 2"/>
                    <a:gd name="T5" fmla="*/ 9 h 10"/>
                    <a:gd name="T6" fmla="*/ 0 w 2"/>
                    <a:gd name="T7" fmla="*/ 2 h 10"/>
                    <a:gd name="T8" fmla="*/ 1 w 2"/>
                    <a:gd name="T9" fmla="*/ 0 h 10"/>
                  </a:gdLst>
                  <a:ahLst/>
                  <a:cxnLst>
                    <a:cxn ang="0">
                      <a:pos x="T0" y="T1"/>
                    </a:cxn>
                    <a:cxn ang="0">
                      <a:pos x="T2" y="T3"/>
                    </a:cxn>
                    <a:cxn ang="0">
                      <a:pos x="T4" y="T5"/>
                    </a:cxn>
                    <a:cxn ang="0">
                      <a:pos x="T6" y="T7"/>
                    </a:cxn>
                    <a:cxn ang="0">
                      <a:pos x="T8" y="T9"/>
                    </a:cxn>
                  </a:cxnLst>
                  <a:rect l="0" t="0" r="r" b="b"/>
                  <a:pathLst>
                    <a:path w="2" h="10">
                      <a:moveTo>
                        <a:pt x="1" y="0"/>
                      </a:moveTo>
                      <a:lnTo>
                        <a:pt x="1" y="9"/>
                      </a:lnTo>
                      <a:lnTo>
                        <a:pt x="0" y="9"/>
                      </a:lnTo>
                      <a:lnTo>
                        <a:pt x="0" y="2"/>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6" name="Freeform 85">
                  <a:extLst>
                    <a:ext uri="{FF2B5EF4-FFF2-40B4-BE49-F238E27FC236}">
                      <a16:creationId xmlns:a16="http://schemas.microsoft.com/office/drawing/2014/main" id="{06054079-3DC3-4F87-A2B6-E619960B0077}"/>
                    </a:ext>
                  </a:extLst>
                </p:cNvPr>
                <p:cNvSpPr>
                  <a:spLocks/>
                </p:cNvSpPr>
                <p:nvPr/>
              </p:nvSpPr>
              <p:spPr bwMode="auto">
                <a:xfrm>
                  <a:off x="3521" y="2404"/>
                  <a:ext cx="266" cy="33"/>
                </a:xfrm>
                <a:custGeom>
                  <a:avLst/>
                  <a:gdLst>
                    <a:gd name="T0" fmla="*/ 0 w 266"/>
                    <a:gd name="T1" fmla="*/ 18 h 33"/>
                    <a:gd name="T2" fmla="*/ 0 w 266"/>
                    <a:gd name="T3" fmla="*/ 0 h 33"/>
                    <a:gd name="T4" fmla="*/ 265 w 266"/>
                    <a:gd name="T5" fmla="*/ 24 h 33"/>
                    <a:gd name="T6" fmla="*/ 265 w 266"/>
                    <a:gd name="T7" fmla="*/ 32 h 33"/>
                    <a:gd name="T8" fmla="*/ 0 w 266"/>
                    <a:gd name="T9" fmla="*/ 18 h 33"/>
                  </a:gdLst>
                  <a:ahLst/>
                  <a:cxnLst>
                    <a:cxn ang="0">
                      <a:pos x="T0" y="T1"/>
                    </a:cxn>
                    <a:cxn ang="0">
                      <a:pos x="T2" y="T3"/>
                    </a:cxn>
                    <a:cxn ang="0">
                      <a:pos x="T4" y="T5"/>
                    </a:cxn>
                    <a:cxn ang="0">
                      <a:pos x="T6" y="T7"/>
                    </a:cxn>
                    <a:cxn ang="0">
                      <a:pos x="T8" y="T9"/>
                    </a:cxn>
                  </a:cxnLst>
                  <a:rect l="0" t="0" r="r" b="b"/>
                  <a:pathLst>
                    <a:path w="266" h="33">
                      <a:moveTo>
                        <a:pt x="0" y="18"/>
                      </a:moveTo>
                      <a:lnTo>
                        <a:pt x="0" y="0"/>
                      </a:lnTo>
                      <a:lnTo>
                        <a:pt x="265" y="24"/>
                      </a:lnTo>
                      <a:lnTo>
                        <a:pt x="265" y="32"/>
                      </a:lnTo>
                      <a:lnTo>
                        <a:pt x="0" y="18"/>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7" name="Freeform 86">
                  <a:extLst>
                    <a:ext uri="{FF2B5EF4-FFF2-40B4-BE49-F238E27FC236}">
                      <a16:creationId xmlns:a16="http://schemas.microsoft.com/office/drawing/2014/main" id="{F14E87CB-4B97-4530-A9D2-335D711A2FE3}"/>
                    </a:ext>
                  </a:extLst>
                </p:cNvPr>
                <p:cNvSpPr>
                  <a:spLocks/>
                </p:cNvSpPr>
                <p:nvPr/>
              </p:nvSpPr>
              <p:spPr bwMode="auto">
                <a:xfrm>
                  <a:off x="3521" y="2363"/>
                  <a:ext cx="271" cy="57"/>
                </a:xfrm>
                <a:custGeom>
                  <a:avLst/>
                  <a:gdLst>
                    <a:gd name="T0" fmla="*/ 0 w 271"/>
                    <a:gd name="T1" fmla="*/ 15 h 57"/>
                    <a:gd name="T2" fmla="*/ 0 w 271"/>
                    <a:gd name="T3" fmla="*/ 0 h 57"/>
                    <a:gd name="T4" fmla="*/ 270 w 271"/>
                    <a:gd name="T5" fmla="*/ 50 h 57"/>
                    <a:gd name="T6" fmla="*/ 270 w 271"/>
                    <a:gd name="T7" fmla="*/ 56 h 57"/>
                    <a:gd name="T8" fmla="*/ 0 w 271"/>
                    <a:gd name="T9" fmla="*/ 15 h 57"/>
                  </a:gdLst>
                  <a:ahLst/>
                  <a:cxnLst>
                    <a:cxn ang="0">
                      <a:pos x="T0" y="T1"/>
                    </a:cxn>
                    <a:cxn ang="0">
                      <a:pos x="T2" y="T3"/>
                    </a:cxn>
                    <a:cxn ang="0">
                      <a:pos x="T4" y="T5"/>
                    </a:cxn>
                    <a:cxn ang="0">
                      <a:pos x="T6" y="T7"/>
                    </a:cxn>
                    <a:cxn ang="0">
                      <a:pos x="T8" y="T9"/>
                    </a:cxn>
                  </a:cxnLst>
                  <a:rect l="0" t="0" r="r" b="b"/>
                  <a:pathLst>
                    <a:path w="271" h="57">
                      <a:moveTo>
                        <a:pt x="0" y="15"/>
                      </a:moveTo>
                      <a:lnTo>
                        <a:pt x="0" y="0"/>
                      </a:lnTo>
                      <a:lnTo>
                        <a:pt x="270" y="50"/>
                      </a:lnTo>
                      <a:lnTo>
                        <a:pt x="270" y="56"/>
                      </a:lnTo>
                      <a:lnTo>
                        <a:pt x="0" y="1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8" name="Freeform 87">
                  <a:extLst>
                    <a:ext uri="{FF2B5EF4-FFF2-40B4-BE49-F238E27FC236}">
                      <a16:creationId xmlns:a16="http://schemas.microsoft.com/office/drawing/2014/main" id="{F41E9360-828D-49DC-A75F-55FF62A9DF0E}"/>
                    </a:ext>
                  </a:extLst>
                </p:cNvPr>
                <p:cNvSpPr>
                  <a:spLocks/>
                </p:cNvSpPr>
                <p:nvPr/>
              </p:nvSpPr>
              <p:spPr bwMode="auto">
                <a:xfrm>
                  <a:off x="3521" y="2294"/>
                  <a:ext cx="278" cy="108"/>
                </a:xfrm>
                <a:custGeom>
                  <a:avLst/>
                  <a:gdLst>
                    <a:gd name="T0" fmla="*/ 0 w 278"/>
                    <a:gd name="T1" fmla="*/ 38 h 108"/>
                    <a:gd name="T2" fmla="*/ 0 w 278"/>
                    <a:gd name="T3" fmla="*/ 0 h 108"/>
                    <a:gd name="T4" fmla="*/ 277 w 278"/>
                    <a:gd name="T5" fmla="*/ 93 h 108"/>
                    <a:gd name="T6" fmla="*/ 277 w 278"/>
                    <a:gd name="T7" fmla="*/ 107 h 108"/>
                    <a:gd name="T8" fmla="*/ 0 w 278"/>
                    <a:gd name="T9" fmla="*/ 38 h 108"/>
                  </a:gdLst>
                  <a:ahLst/>
                  <a:cxnLst>
                    <a:cxn ang="0">
                      <a:pos x="T0" y="T1"/>
                    </a:cxn>
                    <a:cxn ang="0">
                      <a:pos x="T2" y="T3"/>
                    </a:cxn>
                    <a:cxn ang="0">
                      <a:pos x="T4" y="T5"/>
                    </a:cxn>
                    <a:cxn ang="0">
                      <a:pos x="T6" y="T7"/>
                    </a:cxn>
                    <a:cxn ang="0">
                      <a:pos x="T8" y="T9"/>
                    </a:cxn>
                  </a:cxnLst>
                  <a:rect l="0" t="0" r="r" b="b"/>
                  <a:pathLst>
                    <a:path w="278" h="108">
                      <a:moveTo>
                        <a:pt x="0" y="38"/>
                      </a:moveTo>
                      <a:lnTo>
                        <a:pt x="0" y="0"/>
                      </a:lnTo>
                      <a:lnTo>
                        <a:pt x="277" y="93"/>
                      </a:lnTo>
                      <a:lnTo>
                        <a:pt x="277" y="107"/>
                      </a:lnTo>
                      <a:lnTo>
                        <a:pt x="0" y="38"/>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69" name="Freeform 88">
                  <a:extLst>
                    <a:ext uri="{FF2B5EF4-FFF2-40B4-BE49-F238E27FC236}">
                      <a16:creationId xmlns:a16="http://schemas.microsoft.com/office/drawing/2014/main" id="{061CDB5E-C304-48EE-9CF8-7999B3EC9CFB}"/>
                    </a:ext>
                  </a:extLst>
                </p:cNvPr>
                <p:cNvSpPr>
                  <a:spLocks/>
                </p:cNvSpPr>
                <p:nvPr/>
              </p:nvSpPr>
              <p:spPr bwMode="auto">
                <a:xfrm>
                  <a:off x="3456" y="2432"/>
                  <a:ext cx="59" cy="11"/>
                </a:xfrm>
                <a:custGeom>
                  <a:avLst/>
                  <a:gdLst>
                    <a:gd name="T0" fmla="*/ 58 w 59"/>
                    <a:gd name="T1" fmla="*/ 0 h 11"/>
                    <a:gd name="T2" fmla="*/ 0 w 59"/>
                    <a:gd name="T3" fmla="*/ 4 h 11"/>
                    <a:gd name="T4" fmla="*/ 0 w 59"/>
                    <a:gd name="T5" fmla="*/ 8 h 11"/>
                    <a:gd name="T6" fmla="*/ 58 w 59"/>
                    <a:gd name="T7" fmla="*/ 10 h 11"/>
                    <a:gd name="T8" fmla="*/ 58 w 59"/>
                    <a:gd name="T9" fmla="*/ 0 h 11"/>
                  </a:gdLst>
                  <a:ahLst/>
                  <a:cxnLst>
                    <a:cxn ang="0">
                      <a:pos x="T0" y="T1"/>
                    </a:cxn>
                    <a:cxn ang="0">
                      <a:pos x="T2" y="T3"/>
                    </a:cxn>
                    <a:cxn ang="0">
                      <a:pos x="T4" y="T5"/>
                    </a:cxn>
                    <a:cxn ang="0">
                      <a:pos x="T6" y="T7"/>
                    </a:cxn>
                    <a:cxn ang="0">
                      <a:pos x="T8" y="T9"/>
                    </a:cxn>
                  </a:cxnLst>
                  <a:rect l="0" t="0" r="r" b="b"/>
                  <a:pathLst>
                    <a:path w="59" h="11">
                      <a:moveTo>
                        <a:pt x="58" y="0"/>
                      </a:moveTo>
                      <a:lnTo>
                        <a:pt x="0" y="4"/>
                      </a:lnTo>
                      <a:lnTo>
                        <a:pt x="0" y="8"/>
                      </a:lnTo>
                      <a:lnTo>
                        <a:pt x="58" y="10"/>
                      </a:lnTo>
                      <a:lnTo>
                        <a:pt x="58"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0" name="Freeform 89">
                  <a:extLst>
                    <a:ext uri="{FF2B5EF4-FFF2-40B4-BE49-F238E27FC236}">
                      <a16:creationId xmlns:a16="http://schemas.microsoft.com/office/drawing/2014/main" id="{8D56A3EA-1729-4842-AA84-EF210FBEB306}"/>
                    </a:ext>
                  </a:extLst>
                </p:cNvPr>
                <p:cNvSpPr>
                  <a:spLocks/>
                </p:cNvSpPr>
                <p:nvPr/>
              </p:nvSpPr>
              <p:spPr bwMode="auto">
                <a:xfrm>
                  <a:off x="3434" y="2331"/>
                  <a:ext cx="81" cy="103"/>
                </a:xfrm>
                <a:custGeom>
                  <a:avLst/>
                  <a:gdLst>
                    <a:gd name="T0" fmla="*/ 80 w 81"/>
                    <a:gd name="T1" fmla="*/ 0 h 103"/>
                    <a:gd name="T2" fmla="*/ 0 w 81"/>
                    <a:gd name="T3" fmla="*/ 54 h 103"/>
                    <a:gd name="T4" fmla="*/ 10 w 81"/>
                    <a:gd name="T5" fmla="*/ 54 h 103"/>
                    <a:gd name="T6" fmla="*/ 10 w 81"/>
                    <a:gd name="T7" fmla="*/ 72 h 103"/>
                    <a:gd name="T8" fmla="*/ 7 w 81"/>
                    <a:gd name="T9" fmla="*/ 75 h 103"/>
                    <a:gd name="T10" fmla="*/ 10 w 81"/>
                    <a:gd name="T11" fmla="*/ 75 h 103"/>
                    <a:gd name="T12" fmla="*/ 10 w 81"/>
                    <a:gd name="T13" fmla="*/ 100 h 103"/>
                    <a:gd name="T14" fmla="*/ 19 w 81"/>
                    <a:gd name="T15" fmla="*/ 102 h 103"/>
                    <a:gd name="T16" fmla="*/ 80 w 81"/>
                    <a:gd name="T17" fmla="*/ 98 h 103"/>
                    <a:gd name="T18" fmla="*/ 80 w 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3">
                      <a:moveTo>
                        <a:pt x="80" y="0"/>
                      </a:moveTo>
                      <a:lnTo>
                        <a:pt x="0" y="54"/>
                      </a:lnTo>
                      <a:lnTo>
                        <a:pt x="10" y="54"/>
                      </a:lnTo>
                      <a:lnTo>
                        <a:pt x="10" y="72"/>
                      </a:lnTo>
                      <a:lnTo>
                        <a:pt x="7" y="75"/>
                      </a:lnTo>
                      <a:lnTo>
                        <a:pt x="10" y="75"/>
                      </a:lnTo>
                      <a:lnTo>
                        <a:pt x="10" y="100"/>
                      </a:lnTo>
                      <a:lnTo>
                        <a:pt x="19" y="102"/>
                      </a:lnTo>
                      <a:lnTo>
                        <a:pt x="80" y="98"/>
                      </a:lnTo>
                      <a:lnTo>
                        <a:pt x="8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1" name="Freeform 90">
                  <a:extLst>
                    <a:ext uri="{FF2B5EF4-FFF2-40B4-BE49-F238E27FC236}">
                      <a16:creationId xmlns:a16="http://schemas.microsoft.com/office/drawing/2014/main" id="{1C2AB66A-66A0-44B5-A7D1-3DAE4041259D}"/>
                    </a:ext>
                  </a:extLst>
                </p:cNvPr>
                <p:cNvSpPr>
                  <a:spLocks/>
                </p:cNvSpPr>
                <p:nvPr/>
              </p:nvSpPr>
              <p:spPr bwMode="auto">
                <a:xfrm>
                  <a:off x="3434" y="2294"/>
                  <a:ext cx="81" cy="89"/>
                </a:xfrm>
                <a:custGeom>
                  <a:avLst/>
                  <a:gdLst>
                    <a:gd name="T0" fmla="*/ 80 w 81"/>
                    <a:gd name="T1" fmla="*/ 0 h 89"/>
                    <a:gd name="T2" fmla="*/ 80 w 81"/>
                    <a:gd name="T3" fmla="*/ 37 h 89"/>
                    <a:gd name="T4" fmla="*/ 0 w 81"/>
                    <a:gd name="T5" fmla="*/ 88 h 89"/>
                    <a:gd name="T6" fmla="*/ 0 w 81"/>
                    <a:gd name="T7" fmla="*/ 66 h 89"/>
                    <a:gd name="T8" fmla="*/ 80 w 81"/>
                    <a:gd name="T9" fmla="*/ 0 h 89"/>
                  </a:gdLst>
                  <a:ahLst/>
                  <a:cxnLst>
                    <a:cxn ang="0">
                      <a:pos x="T0" y="T1"/>
                    </a:cxn>
                    <a:cxn ang="0">
                      <a:pos x="T2" y="T3"/>
                    </a:cxn>
                    <a:cxn ang="0">
                      <a:pos x="T4" y="T5"/>
                    </a:cxn>
                    <a:cxn ang="0">
                      <a:pos x="T6" y="T7"/>
                    </a:cxn>
                    <a:cxn ang="0">
                      <a:pos x="T8" y="T9"/>
                    </a:cxn>
                  </a:cxnLst>
                  <a:rect l="0" t="0" r="r" b="b"/>
                  <a:pathLst>
                    <a:path w="81" h="89">
                      <a:moveTo>
                        <a:pt x="80" y="0"/>
                      </a:moveTo>
                      <a:lnTo>
                        <a:pt x="80" y="37"/>
                      </a:lnTo>
                      <a:lnTo>
                        <a:pt x="0" y="88"/>
                      </a:lnTo>
                      <a:lnTo>
                        <a:pt x="0" y="66"/>
                      </a:lnTo>
                      <a:lnTo>
                        <a:pt x="8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2" name="Freeform 91">
                  <a:extLst>
                    <a:ext uri="{FF2B5EF4-FFF2-40B4-BE49-F238E27FC236}">
                      <a16:creationId xmlns:a16="http://schemas.microsoft.com/office/drawing/2014/main" id="{3B7B148D-4332-400A-BF4F-22FB11390C7B}"/>
                    </a:ext>
                  </a:extLst>
                </p:cNvPr>
                <p:cNvSpPr>
                  <a:spLocks/>
                </p:cNvSpPr>
                <p:nvPr/>
              </p:nvSpPr>
              <p:spPr bwMode="auto">
                <a:xfrm>
                  <a:off x="3446" y="2411"/>
                  <a:ext cx="11" cy="25"/>
                </a:xfrm>
                <a:custGeom>
                  <a:avLst/>
                  <a:gdLst>
                    <a:gd name="T0" fmla="*/ 10 w 11"/>
                    <a:gd name="T1" fmla="*/ 6 h 25"/>
                    <a:gd name="T2" fmla="*/ 10 w 11"/>
                    <a:gd name="T3" fmla="*/ 22 h 25"/>
                    <a:gd name="T4" fmla="*/ 0 w 11"/>
                    <a:gd name="T5" fmla="*/ 24 h 25"/>
                    <a:gd name="T6" fmla="*/ 0 w 11"/>
                    <a:gd name="T7" fmla="*/ 0 h 25"/>
                    <a:gd name="T8" fmla="*/ 10 w 11"/>
                    <a:gd name="T9" fmla="*/ 6 h 25"/>
                  </a:gdLst>
                  <a:ahLst/>
                  <a:cxnLst>
                    <a:cxn ang="0">
                      <a:pos x="T0" y="T1"/>
                    </a:cxn>
                    <a:cxn ang="0">
                      <a:pos x="T2" y="T3"/>
                    </a:cxn>
                    <a:cxn ang="0">
                      <a:pos x="T4" y="T5"/>
                    </a:cxn>
                    <a:cxn ang="0">
                      <a:pos x="T6" y="T7"/>
                    </a:cxn>
                    <a:cxn ang="0">
                      <a:pos x="T8" y="T9"/>
                    </a:cxn>
                  </a:cxnLst>
                  <a:rect l="0" t="0" r="r" b="b"/>
                  <a:pathLst>
                    <a:path w="11" h="25">
                      <a:moveTo>
                        <a:pt x="10" y="6"/>
                      </a:moveTo>
                      <a:lnTo>
                        <a:pt x="10" y="22"/>
                      </a:lnTo>
                      <a:lnTo>
                        <a:pt x="0" y="24"/>
                      </a:lnTo>
                      <a:lnTo>
                        <a:pt x="0" y="0"/>
                      </a:lnTo>
                      <a:lnTo>
                        <a:pt x="1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3" name="Freeform 92">
                  <a:extLst>
                    <a:ext uri="{FF2B5EF4-FFF2-40B4-BE49-F238E27FC236}">
                      <a16:creationId xmlns:a16="http://schemas.microsoft.com/office/drawing/2014/main" id="{109B7EE6-DB65-4127-A038-CD32022481E6}"/>
                    </a:ext>
                  </a:extLst>
                </p:cNvPr>
                <p:cNvSpPr>
                  <a:spLocks/>
                </p:cNvSpPr>
                <p:nvPr/>
              </p:nvSpPr>
              <p:spPr bwMode="auto">
                <a:xfrm>
                  <a:off x="3451" y="2409"/>
                  <a:ext cx="9" cy="25"/>
                </a:xfrm>
                <a:custGeom>
                  <a:avLst/>
                  <a:gdLst>
                    <a:gd name="T0" fmla="*/ 8 w 9"/>
                    <a:gd name="T1" fmla="*/ 4 h 25"/>
                    <a:gd name="T2" fmla="*/ 8 w 9"/>
                    <a:gd name="T3" fmla="*/ 22 h 25"/>
                    <a:gd name="T4" fmla="*/ 0 w 9"/>
                    <a:gd name="T5" fmla="*/ 24 h 25"/>
                    <a:gd name="T6" fmla="*/ 0 w 9"/>
                    <a:gd name="T7" fmla="*/ 0 h 25"/>
                    <a:gd name="T8" fmla="*/ 8 w 9"/>
                    <a:gd name="T9" fmla="*/ 4 h 25"/>
                  </a:gdLst>
                  <a:ahLst/>
                  <a:cxnLst>
                    <a:cxn ang="0">
                      <a:pos x="T0" y="T1"/>
                    </a:cxn>
                    <a:cxn ang="0">
                      <a:pos x="T2" y="T3"/>
                    </a:cxn>
                    <a:cxn ang="0">
                      <a:pos x="T4" y="T5"/>
                    </a:cxn>
                    <a:cxn ang="0">
                      <a:pos x="T6" y="T7"/>
                    </a:cxn>
                    <a:cxn ang="0">
                      <a:pos x="T8" y="T9"/>
                    </a:cxn>
                  </a:cxnLst>
                  <a:rect l="0" t="0" r="r" b="b"/>
                  <a:pathLst>
                    <a:path w="9" h="25">
                      <a:moveTo>
                        <a:pt x="8" y="4"/>
                      </a:moveTo>
                      <a:lnTo>
                        <a:pt x="8" y="22"/>
                      </a:lnTo>
                      <a:lnTo>
                        <a:pt x="0" y="24"/>
                      </a:lnTo>
                      <a:lnTo>
                        <a:pt x="0" y="0"/>
                      </a:lnTo>
                      <a:lnTo>
                        <a:pt x="8"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4" name="Freeform 93">
                  <a:extLst>
                    <a:ext uri="{FF2B5EF4-FFF2-40B4-BE49-F238E27FC236}">
                      <a16:creationId xmlns:a16="http://schemas.microsoft.com/office/drawing/2014/main" id="{E667211A-4905-4C39-952B-29931ECB284A}"/>
                    </a:ext>
                  </a:extLst>
                </p:cNvPr>
                <p:cNvSpPr>
                  <a:spLocks/>
                </p:cNvSpPr>
                <p:nvPr/>
              </p:nvSpPr>
              <p:spPr bwMode="auto">
                <a:xfrm>
                  <a:off x="3455" y="2407"/>
                  <a:ext cx="9" cy="26"/>
                </a:xfrm>
                <a:custGeom>
                  <a:avLst/>
                  <a:gdLst>
                    <a:gd name="T0" fmla="*/ 8 w 9"/>
                    <a:gd name="T1" fmla="*/ 5 h 26"/>
                    <a:gd name="T2" fmla="*/ 8 w 9"/>
                    <a:gd name="T3" fmla="*/ 23 h 26"/>
                    <a:gd name="T4" fmla="*/ 0 w 9"/>
                    <a:gd name="T5" fmla="*/ 25 h 26"/>
                    <a:gd name="T6" fmla="*/ 0 w 9"/>
                    <a:gd name="T7" fmla="*/ 0 h 26"/>
                    <a:gd name="T8" fmla="*/ 8 w 9"/>
                    <a:gd name="T9" fmla="*/ 5 h 26"/>
                  </a:gdLst>
                  <a:ahLst/>
                  <a:cxnLst>
                    <a:cxn ang="0">
                      <a:pos x="T0" y="T1"/>
                    </a:cxn>
                    <a:cxn ang="0">
                      <a:pos x="T2" y="T3"/>
                    </a:cxn>
                    <a:cxn ang="0">
                      <a:pos x="T4" y="T5"/>
                    </a:cxn>
                    <a:cxn ang="0">
                      <a:pos x="T6" y="T7"/>
                    </a:cxn>
                    <a:cxn ang="0">
                      <a:pos x="T8" y="T9"/>
                    </a:cxn>
                  </a:cxnLst>
                  <a:rect l="0" t="0" r="r" b="b"/>
                  <a:pathLst>
                    <a:path w="9" h="26">
                      <a:moveTo>
                        <a:pt x="8" y="5"/>
                      </a:moveTo>
                      <a:lnTo>
                        <a:pt x="8" y="23"/>
                      </a:lnTo>
                      <a:lnTo>
                        <a:pt x="0" y="25"/>
                      </a:lnTo>
                      <a:lnTo>
                        <a:pt x="0" y="0"/>
                      </a:lnTo>
                      <a:lnTo>
                        <a:pt x="8"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5" name="Freeform 94">
                  <a:extLst>
                    <a:ext uri="{FF2B5EF4-FFF2-40B4-BE49-F238E27FC236}">
                      <a16:creationId xmlns:a16="http://schemas.microsoft.com/office/drawing/2014/main" id="{6A9E7131-9AB6-4B91-987B-AAA671B96EE3}"/>
                    </a:ext>
                  </a:extLst>
                </p:cNvPr>
                <p:cNvSpPr>
                  <a:spLocks/>
                </p:cNvSpPr>
                <p:nvPr/>
              </p:nvSpPr>
              <p:spPr bwMode="auto">
                <a:xfrm>
                  <a:off x="3458" y="2405"/>
                  <a:ext cx="9" cy="27"/>
                </a:xfrm>
                <a:custGeom>
                  <a:avLst/>
                  <a:gdLst>
                    <a:gd name="T0" fmla="*/ 8 w 9"/>
                    <a:gd name="T1" fmla="*/ 6 h 27"/>
                    <a:gd name="T2" fmla="*/ 8 w 9"/>
                    <a:gd name="T3" fmla="*/ 23 h 27"/>
                    <a:gd name="T4" fmla="*/ 0 w 9"/>
                    <a:gd name="T5" fmla="*/ 26 h 27"/>
                    <a:gd name="T6" fmla="*/ 0 w 9"/>
                    <a:gd name="T7" fmla="*/ 0 h 27"/>
                    <a:gd name="T8" fmla="*/ 8 w 9"/>
                    <a:gd name="T9" fmla="*/ 6 h 27"/>
                  </a:gdLst>
                  <a:ahLst/>
                  <a:cxnLst>
                    <a:cxn ang="0">
                      <a:pos x="T0" y="T1"/>
                    </a:cxn>
                    <a:cxn ang="0">
                      <a:pos x="T2" y="T3"/>
                    </a:cxn>
                    <a:cxn ang="0">
                      <a:pos x="T4" y="T5"/>
                    </a:cxn>
                    <a:cxn ang="0">
                      <a:pos x="T6" y="T7"/>
                    </a:cxn>
                    <a:cxn ang="0">
                      <a:pos x="T8" y="T9"/>
                    </a:cxn>
                  </a:cxnLst>
                  <a:rect l="0" t="0" r="r" b="b"/>
                  <a:pathLst>
                    <a:path w="9" h="27">
                      <a:moveTo>
                        <a:pt x="8" y="6"/>
                      </a:moveTo>
                      <a:lnTo>
                        <a:pt x="8" y="23"/>
                      </a:lnTo>
                      <a:lnTo>
                        <a:pt x="0" y="26"/>
                      </a:lnTo>
                      <a:lnTo>
                        <a:pt x="0" y="0"/>
                      </a:lnTo>
                      <a:lnTo>
                        <a:pt x="8"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6" name="Freeform 95">
                  <a:extLst>
                    <a:ext uri="{FF2B5EF4-FFF2-40B4-BE49-F238E27FC236}">
                      <a16:creationId xmlns:a16="http://schemas.microsoft.com/office/drawing/2014/main" id="{6ACD9618-7411-461A-8A21-CCDDAD031913}"/>
                    </a:ext>
                  </a:extLst>
                </p:cNvPr>
                <p:cNvSpPr>
                  <a:spLocks/>
                </p:cNvSpPr>
                <p:nvPr/>
              </p:nvSpPr>
              <p:spPr bwMode="auto">
                <a:xfrm>
                  <a:off x="3462" y="2404"/>
                  <a:ext cx="10" cy="25"/>
                </a:xfrm>
                <a:custGeom>
                  <a:avLst/>
                  <a:gdLst>
                    <a:gd name="T0" fmla="*/ 9 w 10"/>
                    <a:gd name="T1" fmla="*/ 4 h 25"/>
                    <a:gd name="T2" fmla="*/ 9 w 10"/>
                    <a:gd name="T3" fmla="*/ 22 h 25"/>
                    <a:gd name="T4" fmla="*/ 0 w 10"/>
                    <a:gd name="T5" fmla="*/ 24 h 25"/>
                    <a:gd name="T6" fmla="*/ 0 w 10"/>
                    <a:gd name="T7" fmla="*/ 0 h 25"/>
                    <a:gd name="T8" fmla="*/ 9 w 10"/>
                    <a:gd name="T9" fmla="*/ 4 h 25"/>
                  </a:gdLst>
                  <a:ahLst/>
                  <a:cxnLst>
                    <a:cxn ang="0">
                      <a:pos x="T0" y="T1"/>
                    </a:cxn>
                    <a:cxn ang="0">
                      <a:pos x="T2" y="T3"/>
                    </a:cxn>
                    <a:cxn ang="0">
                      <a:pos x="T4" y="T5"/>
                    </a:cxn>
                    <a:cxn ang="0">
                      <a:pos x="T6" y="T7"/>
                    </a:cxn>
                    <a:cxn ang="0">
                      <a:pos x="T8" y="T9"/>
                    </a:cxn>
                  </a:cxnLst>
                  <a:rect l="0" t="0" r="r" b="b"/>
                  <a:pathLst>
                    <a:path w="10" h="25">
                      <a:moveTo>
                        <a:pt x="9" y="4"/>
                      </a:moveTo>
                      <a:lnTo>
                        <a:pt x="9" y="22"/>
                      </a:lnTo>
                      <a:lnTo>
                        <a:pt x="0" y="24"/>
                      </a:lnTo>
                      <a:lnTo>
                        <a:pt x="0" y="0"/>
                      </a:lnTo>
                      <a:lnTo>
                        <a:pt x="9"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7" name="Freeform 96">
                  <a:extLst>
                    <a:ext uri="{FF2B5EF4-FFF2-40B4-BE49-F238E27FC236}">
                      <a16:creationId xmlns:a16="http://schemas.microsoft.com/office/drawing/2014/main" id="{176B977E-DE98-4983-9672-2530511A7791}"/>
                    </a:ext>
                  </a:extLst>
                </p:cNvPr>
                <p:cNvSpPr>
                  <a:spLocks/>
                </p:cNvSpPr>
                <p:nvPr/>
              </p:nvSpPr>
              <p:spPr bwMode="auto">
                <a:xfrm>
                  <a:off x="3466" y="2402"/>
                  <a:ext cx="9" cy="26"/>
                </a:xfrm>
                <a:custGeom>
                  <a:avLst/>
                  <a:gdLst>
                    <a:gd name="T0" fmla="*/ 8 w 9"/>
                    <a:gd name="T1" fmla="*/ 5 h 26"/>
                    <a:gd name="T2" fmla="*/ 8 w 9"/>
                    <a:gd name="T3" fmla="*/ 23 h 26"/>
                    <a:gd name="T4" fmla="*/ 0 w 9"/>
                    <a:gd name="T5" fmla="*/ 25 h 26"/>
                    <a:gd name="T6" fmla="*/ 0 w 9"/>
                    <a:gd name="T7" fmla="*/ 0 h 26"/>
                    <a:gd name="T8" fmla="*/ 8 w 9"/>
                    <a:gd name="T9" fmla="*/ 5 h 26"/>
                  </a:gdLst>
                  <a:ahLst/>
                  <a:cxnLst>
                    <a:cxn ang="0">
                      <a:pos x="T0" y="T1"/>
                    </a:cxn>
                    <a:cxn ang="0">
                      <a:pos x="T2" y="T3"/>
                    </a:cxn>
                    <a:cxn ang="0">
                      <a:pos x="T4" y="T5"/>
                    </a:cxn>
                    <a:cxn ang="0">
                      <a:pos x="T6" y="T7"/>
                    </a:cxn>
                    <a:cxn ang="0">
                      <a:pos x="T8" y="T9"/>
                    </a:cxn>
                  </a:cxnLst>
                  <a:rect l="0" t="0" r="r" b="b"/>
                  <a:pathLst>
                    <a:path w="9" h="26">
                      <a:moveTo>
                        <a:pt x="8" y="5"/>
                      </a:moveTo>
                      <a:lnTo>
                        <a:pt x="8" y="23"/>
                      </a:lnTo>
                      <a:lnTo>
                        <a:pt x="0" y="25"/>
                      </a:lnTo>
                      <a:lnTo>
                        <a:pt x="0" y="0"/>
                      </a:lnTo>
                      <a:lnTo>
                        <a:pt x="8"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8" name="Freeform 97">
                  <a:extLst>
                    <a:ext uri="{FF2B5EF4-FFF2-40B4-BE49-F238E27FC236}">
                      <a16:creationId xmlns:a16="http://schemas.microsoft.com/office/drawing/2014/main" id="{203768E4-A9B7-480F-970D-6EF454CF1D4E}"/>
                    </a:ext>
                  </a:extLst>
                </p:cNvPr>
                <p:cNvSpPr>
                  <a:spLocks/>
                </p:cNvSpPr>
                <p:nvPr/>
              </p:nvSpPr>
              <p:spPr bwMode="auto">
                <a:xfrm>
                  <a:off x="3470" y="2400"/>
                  <a:ext cx="10" cy="25"/>
                </a:xfrm>
                <a:custGeom>
                  <a:avLst/>
                  <a:gdLst>
                    <a:gd name="T0" fmla="*/ 9 w 10"/>
                    <a:gd name="T1" fmla="*/ 5 h 25"/>
                    <a:gd name="T2" fmla="*/ 9 w 10"/>
                    <a:gd name="T3" fmla="*/ 22 h 25"/>
                    <a:gd name="T4" fmla="*/ 0 w 10"/>
                    <a:gd name="T5" fmla="*/ 24 h 25"/>
                    <a:gd name="T6" fmla="*/ 0 w 10"/>
                    <a:gd name="T7" fmla="*/ 0 h 25"/>
                    <a:gd name="T8" fmla="*/ 9 w 10"/>
                    <a:gd name="T9" fmla="*/ 5 h 25"/>
                  </a:gdLst>
                  <a:ahLst/>
                  <a:cxnLst>
                    <a:cxn ang="0">
                      <a:pos x="T0" y="T1"/>
                    </a:cxn>
                    <a:cxn ang="0">
                      <a:pos x="T2" y="T3"/>
                    </a:cxn>
                    <a:cxn ang="0">
                      <a:pos x="T4" y="T5"/>
                    </a:cxn>
                    <a:cxn ang="0">
                      <a:pos x="T6" y="T7"/>
                    </a:cxn>
                    <a:cxn ang="0">
                      <a:pos x="T8" y="T9"/>
                    </a:cxn>
                  </a:cxnLst>
                  <a:rect l="0" t="0" r="r" b="b"/>
                  <a:pathLst>
                    <a:path w="10" h="25">
                      <a:moveTo>
                        <a:pt x="9" y="5"/>
                      </a:moveTo>
                      <a:lnTo>
                        <a:pt x="9" y="22"/>
                      </a:lnTo>
                      <a:lnTo>
                        <a:pt x="0" y="24"/>
                      </a:lnTo>
                      <a:lnTo>
                        <a:pt x="0" y="0"/>
                      </a:lnTo>
                      <a:lnTo>
                        <a:pt x="9"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79" name="Freeform 98">
                  <a:extLst>
                    <a:ext uri="{FF2B5EF4-FFF2-40B4-BE49-F238E27FC236}">
                      <a16:creationId xmlns:a16="http://schemas.microsoft.com/office/drawing/2014/main" id="{1107F921-A15F-4DE5-A783-59B2D6D62218}"/>
                    </a:ext>
                  </a:extLst>
                </p:cNvPr>
                <p:cNvSpPr>
                  <a:spLocks/>
                </p:cNvSpPr>
                <p:nvPr/>
              </p:nvSpPr>
              <p:spPr bwMode="auto">
                <a:xfrm>
                  <a:off x="3474" y="2399"/>
                  <a:ext cx="9" cy="26"/>
                </a:xfrm>
                <a:custGeom>
                  <a:avLst/>
                  <a:gdLst>
                    <a:gd name="T0" fmla="*/ 8 w 9"/>
                    <a:gd name="T1" fmla="*/ 5 h 26"/>
                    <a:gd name="T2" fmla="*/ 8 w 9"/>
                    <a:gd name="T3" fmla="*/ 22 h 26"/>
                    <a:gd name="T4" fmla="*/ 0 w 9"/>
                    <a:gd name="T5" fmla="*/ 25 h 26"/>
                    <a:gd name="T6" fmla="*/ 0 w 9"/>
                    <a:gd name="T7" fmla="*/ 0 h 26"/>
                    <a:gd name="T8" fmla="*/ 8 w 9"/>
                    <a:gd name="T9" fmla="*/ 5 h 26"/>
                  </a:gdLst>
                  <a:ahLst/>
                  <a:cxnLst>
                    <a:cxn ang="0">
                      <a:pos x="T0" y="T1"/>
                    </a:cxn>
                    <a:cxn ang="0">
                      <a:pos x="T2" y="T3"/>
                    </a:cxn>
                    <a:cxn ang="0">
                      <a:pos x="T4" y="T5"/>
                    </a:cxn>
                    <a:cxn ang="0">
                      <a:pos x="T6" y="T7"/>
                    </a:cxn>
                    <a:cxn ang="0">
                      <a:pos x="T8" y="T9"/>
                    </a:cxn>
                  </a:cxnLst>
                  <a:rect l="0" t="0" r="r" b="b"/>
                  <a:pathLst>
                    <a:path w="9" h="26">
                      <a:moveTo>
                        <a:pt x="8" y="5"/>
                      </a:moveTo>
                      <a:lnTo>
                        <a:pt x="8" y="22"/>
                      </a:lnTo>
                      <a:lnTo>
                        <a:pt x="0" y="25"/>
                      </a:lnTo>
                      <a:lnTo>
                        <a:pt x="0" y="0"/>
                      </a:lnTo>
                      <a:lnTo>
                        <a:pt x="8"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0" name="Freeform 99">
                  <a:extLst>
                    <a:ext uri="{FF2B5EF4-FFF2-40B4-BE49-F238E27FC236}">
                      <a16:creationId xmlns:a16="http://schemas.microsoft.com/office/drawing/2014/main" id="{5F055459-7C97-4180-95B0-4A4B71AFD0EC}"/>
                    </a:ext>
                  </a:extLst>
                </p:cNvPr>
                <p:cNvSpPr>
                  <a:spLocks/>
                </p:cNvSpPr>
                <p:nvPr/>
              </p:nvSpPr>
              <p:spPr bwMode="auto">
                <a:xfrm>
                  <a:off x="3478" y="2397"/>
                  <a:ext cx="10" cy="25"/>
                </a:xfrm>
                <a:custGeom>
                  <a:avLst/>
                  <a:gdLst>
                    <a:gd name="T0" fmla="*/ 9 w 10"/>
                    <a:gd name="T1" fmla="*/ 5 h 25"/>
                    <a:gd name="T2" fmla="*/ 9 w 10"/>
                    <a:gd name="T3" fmla="*/ 22 h 25"/>
                    <a:gd name="T4" fmla="*/ 0 w 10"/>
                    <a:gd name="T5" fmla="*/ 24 h 25"/>
                    <a:gd name="T6" fmla="*/ 0 w 10"/>
                    <a:gd name="T7" fmla="*/ 0 h 25"/>
                    <a:gd name="T8" fmla="*/ 9 w 10"/>
                    <a:gd name="T9" fmla="*/ 5 h 25"/>
                  </a:gdLst>
                  <a:ahLst/>
                  <a:cxnLst>
                    <a:cxn ang="0">
                      <a:pos x="T0" y="T1"/>
                    </a:cxn>
                    <a:cxn ang="0">
                      <a:pos x="T2" y="T3"/>
                    </a:cxn>
                    <a:cxn ang="0">
                      <a:pos x="T4" y="T5"/>
                    </a:cxn>
                    <a:cxn ang="0">
                      <a:pos x="T6" y="T7"/>
                    </a:cxn>
                    <a:cxn ang="0">
                      <a:pos x="T8" y="T9"/>
                    </a:cxn>
                  </a:cxnLst>
                  <a:rect l="0" t="0" r="r" b="b"/>
                  <a:pathLst>
                    <a:path w="10" h="25">
                      <a:moveTo>
                        <a:pt x="9" y="5"/>
                      </a:moveTo>
                      <a:lnTo>
                        <a:pt x="9" y="22"/>
                      </a:lnTo>
                      <a:lnTo>
                        <a:pt x="0" y="24"/>
                      </a:lnTo>
                      <a:lnTo>
                        <a:pt x="0" y="0"/>
                      </a:lnTo>
                      <a:lnTo>
                        <a:pt x="9"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1" name="Freeform 100">
                  <a:extLst>
                    <a:ext uri="{FF2B5EF4-FFF2-40B4-BE49-F238E27FC236}">
                      <a16:creationId xmlns:a16="http://schemas.microsoft.com/office/drawing/2014/main" id="{35158AD9-6ACA-46BC-B235-988BA1DFA2DD}"/>
                    </a:ext>
                  </a:extLst>
                </p:cNvPr>
                <p:cNvSpPr>
                  <a:spLocks/>
                </p:cNvSpPr>
                <p:nvPr/>
              </p:nvSpPr>
              <p:spPr bwMode="auto">
                <a:xfrm>
                  <a:off x="3482" y="2396"/>
                  <a:ext cx="9" cy="25"/>
                </a:xfrm>
                <a:custGeom>
                  <a:avLst/>
                  <a:gdLst>
                    <a:gd name="T0" fmla="*/ 8 w 9"/>
                    <a:gd name="T1" fmla="*/ 4 h 25"/>
                    <a:gd name="T2" fmla="*/ 8 w 9"/>
                    <a:gd name="T3" fmla="*/ 22 h 25"/>
                    <a:gd name="T4" fmla="*/ 0 w 9"/>
                    <a:gd name="T5" fmla="*/ 24 h 25"/>
                    <a:gd name="T6" fmla="*/ 0 w 9"/>
                    <a:gd name="T7" fmla="*/ 0 h 25"/>
                    <a:gd name="T8" fmla="*/ 8 w 9"/>
                    <a:gd name="T9" fmla="*/ 4 h 25"/>
                  </a:gdLst>
                  <a:ahLst/>
                  <a:cxnLst>
                    <a:cxn ang="0">
                      <a:pos x="T0" y="T1"/>
                    </a:cxn>
                    <a:cxn ang="0">
                      <a:pos x="T2" y="T3"/>
                    </a:cxn>
                    <a:cxn ang="0">
                      <a:pos x="T4" y="T5"/>
                    </a:cxn>
                    <a:cxn ang="0">
                      <a:pos x="T6" y="T7"/>
                    </a:cxn>
                    <a:cxn ang="0">
                      <a:pos x="T8" y="T9"/>
                    </a:cxn>
                  </a:cxnLst>
                  <a:rect l="0" t="0" r="r" b="b"/>
                  <a:pathLst>
                    <a:path w="9" h="25">
                      <a:moveTo>
                        <a:pt x="8" y="4"/>
                      </a:moveTo>
                      <a:lnTo>
                        <a:pt x="8" y="22"/>
                      </a:lnTo>
                      <a:lnTo>
                        <a:pt x="0" y="24"/>
                      </a:lnTo>
                      <a:lnTo>
                        <a:pt x="0" y="0"/>
                      </a:lnTo>
                      <a:lnTo>
                        <a:pt x="8"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2" name="Freeform 101">
                  <a:extLst>
                    <a:ext uri="{FF2B5EF4-FFF2-40B4-BE49-F238E27FC236}">
                      <a16:creationId xmlns:a16="http://schemas.microsoft.com/office/drawing/2014/main" id="{9575F9F5-3847-4149-BAA1-3A1FA92D9BB3}"/>
                    </a:ext>
                  </a:extLst>
                </p:cNvPr>
                <p:cNvSpPr>
                  <a:spLocks/>
                </p:cNvSpPr>
                <p:nvPr/>
              </p:nvSpPr>
              <p:spPr bwMode="auto">
                <a:xfrm>
                  <a:off x="3486" y="2392"/>
                  <a:ext cx="9" cy="26"/>
                </a:xfrm>
                <a:custGeom>
                  <a:avLst/>
                  <a:gdLst>
                    <a:gd name="T0" fmla="*/ 8 w 9"/>
                    <a:gd name="T1" fmla="*/ 6 h 26"/>
                    <a:gd name="T2" fmla="*/ 8 w 9"/>
                    <a:gd name="T3" fmla="*/ 23 h 26"/>
                    <a:gd name="T4" fmla="*/ 0 w 9"/>
                    <a:gd name="T5" fmla="*/ 25 h 26"/>
                    <a:gd name="T6" fmla="*/ 0 w 9"/>
                    <a:gd name="T7" fmla="*/ 0 h 26"/>
                    <a:gd name="T8" fmla="*/ 8 w 9"/>
                    <a:gd name="T9" fmla="*/ 6 h 26"/>
                  </a:gdLst>
                  <a:ahLst/>
                  <a:cxnLst>
                    <a:cxn ang="0">
                      <a:pos x="T0" y="T1"/>
                    </a:cxn>
                    <a:cxn ang="0">
                      <a:pos x="T2" y="T3"/>
                    </a:cxn>
                    <a:cxn ang="0">
                      <a:pos x="T4" y="T5"/>
                    </a:cxn>
                    <a:cxn ang="0">
                      <a:pos x="T6" y="T7"/>
                    </a:cxn>
                    <a:cxn ang="0">
                      <a:pos x="T8" y="T9"/>
                    </a:cxn>
                  </a:cxnLst>
                  <a:rect l="0" t="0" r="r" b="b"/>
                  <a:pathLst>
                    <a:path w="9" h="26">
                      <a:moveTo>
                        <a:pt x="8" y="6"/>
                      </a:moveTo>
                      <a:lnTo>
                        <a:pt x="8" y="23"/>
                      </a:lnTo>
                      <a:lnTo>
                        <a:pt x="0" y="25"/>
                      </a:lnTo>
                      <a:lnTo>
                        <a:pt x="0" y="0"/>
                      </a:lnTo>
                      <a:lnTo>
                        <a:pt x="8"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3" name="Freeform 102">
                  <a:extLst>
                    <a:ext uri="{FF2B5EF4-FFF2-40B4-BE49-F238E27FC236}">
                      <a16:creationId xmlns:a16="http://schemas.microsoft.com/office/drawing/2014/main" id="{CA610A57-1A6A-402D-8158-EECC188C9638}"/>
                    </a:ext>
                  </a:extLst>
                </p:cNvPr>
                <p:cNvSpPr>
                  <a:spLocks/>
                </p:cNvSpPr>
                <p:nvPr/>
              </p:nvSpPr>
              <p:spPr bwMode="auto">
                <a:xfrm>
                  <a:off x="3490" y="2392"/>
                  <a:ext cx="9" cy="25"/>
                </a:xfrm>
                <a:custGeom>
                  <a:avLst/>
                  <a:gdLst>
                    <a:gd name="T0" fmla="*/ 8 w 9"/>
                    <a:gd name="T1" fmla="*/ 5 h 25"/>
                    <a:gd name="T2" fmla="*/ 8 w 9"/>
                    <a:gd name="T3" fmla="*/ 21 h 25"/>
                    <a:gd name="T4" fmla="*/ 0 w 9"/>
                    <a:gd name="T5" fmla="*/ 24 h 25"/>
                    <a:gd name="T6" fmla="*/ 0 w 9"/>
                    <a:gd name="T7" fmla="*/ 0 h 25"/>
                    <a:gd name="T8" fmla="*/ 8 w 9"/>
                    <a:gd name="T9" fmla="*/ 5 h 25"/>
                  </a:gdLst>
                  <a:ahLst/>
                  <a:cxnLst>
                    <a:cxn ang="0">
                      <a:pos x="T0" y="T1"/>
                    </a:cxn>
                    <a:cxn ang="0">
                      <a:pos x="T2" y="T3"/>
                    </a:cxn>
                    <a:cxn ang="0">
                      <a:pos x="T4" y="T5"/>
                    </a:cxn>
                    <a:cxn ang="0">
                      <a:pos x="T6" y="T7"/>
                    </a:cxn>
                    <a:cxn ang="0">
                      <a:pos x="T8" y="T9"/>
                    </a:cxn>
                  </a:cxnLst>
                  <a:rect l="0" t="0" r="r" b="b"/>
                  <a:pathLst>
                    <a:path w="9" h="25">
                      <a:moveTo>
                        <a:pt x="8" y="5"/>
                      </a:moveTo>
                      <a:lnTo>
                        <a:pt x="8" y="21"/>
                      </a:lnTo>
                      <a:lnTo>
                        <a:pt x="0" y="24"/>
                      </a:lnTo>
                      <a:lnTo>
                        <a:pt x="0" y="0"/>
                      </a:lnTo>
                      <a:lnTo>
                        <a:pt x="8"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4" name="Freeform 103">
                  <a:extLst>
                    <a:ext uri="{FF2B5EF4-FFF2-40B4-BE49-F238E27FC236}">
                      <a16:creationId xmlns:a16="http://schemas.microsoft.com/office/drawing/2014/main" id="{D3F480AB-1A89-4E25-A782-762458D290D3}"/>
                    </a:ext>
                  </a:extLst>
                </p:cNvPr>
                <p:cNvSpPr>
                  <a:spLocks/>
                </p:cNvSpPr>
                <p:nvPr/>
              </p:nvSpPr>
              <p:spPr bwMode="auto">
                <a:xfrm>
                  <a:off x="3494" y="2390"/>
                  <a:ext cx="9" cy="25"/>
                </a:xfrm>
                <a:custGeom>
                  <a:avLst/>
                  <a:gdLst>
                    <a:gd name="T0" fmla="*/ 8 w 9"/>
                    <a:gd name="T1" fmla="*/ 5 h 25"/>
                    <a:gd name="T2" fmla="*/ 8 w 9"/>
                    <a:gd name="T3" fmla="*/ 22 h 25"/>
                    <a:gd name="T4" fmla="*/ 0 w 9"/>
                    <a:gd name="T5" fmla="*/ 24 h 25"/>
                    <a:gd name="T6" fmla="*/ 0 w 9"/>
                    <a:gd name="T7" fmla="*/ 0 h 25"/>
                    <a:gd name="T8" fmla="*/ 8 w 9"/>
                    <a:gd name="T9" fmla="*/ 5 h 25"/>
                  </a:gdLst>
                  <a:ahLst/>
                  <a:cxnLst>
                    <a:cxn ang="0">
                      <a:pos x="T0" y="T1"/>
                    </a:cxn>
                    <a:cxn ang="0">
                      <a:pos x="T2" y="T3"/>
                    </a:cxn>
                    <a:cxn ang="0">
                      <a:pos x="T4" y="T5"/>
                    </a:cxn>
                    <a:cxn ang="0">
                      <a:pos x="T6" y="T7"/>
                    </a:cxn>
                    <a:cxn ang="0">
                      <a:pos x="T8" y="T9"/>
                    </a:cxn>
                  </a:cxnLst>
                  <a:rect l="0" t="0" r="r" b="b"/>
                  <a:pathLst>
                    <a:path w="9" h="25">
                      <a:moveTo>
                        <a:pt x="8" y="5"/>
                      </a:moveTo>
                      <a:lnTo>
                        <a:pt x="8" y="22"/>
                      </a:lnTo>
                      <a:lnTo>
                        <a:pt x="0" y="24"/>
                      </a:lnTo>
                      <a:lnTo>
                        <a:pt x="0" y="0"/>
                      </a:lnTo>
                      <a:lnTo>
                        <a:pt x="8"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5" name="Freeform 104">
                  <a:extLst>
                    <a:ext uri="{FF2B5EF4-FFF2-40B4-BE49-F238E27FC236}">
                      <a16:creationId xmlns:a16="http://schemas.microsoft.com/office/drawing/2014/main" id="{EF642AF5-B07F-4DCA-BA30-4EBEF01E42F0}"/>
                    </a:ext>
                  </a:extLst>
                </p:cNvPr>
                <p:cNvSpPr>
                  <a:spLocks/>
                </p:cNvSpPr>
                <p:nvPr/>
              </p:nvSpPr>
              <p:spPr bwMode="auto">
                <a:xfrm>
                  <a:off x="3498" y="2388"/>
                  <a:ext cx="9" cy="25"/>
                </a:xfrm>
                <a:custGeom>
                  <a:avLst/>
                  <a:gdLst>
                    <a:gd name="T0" fmla="*/ 8 w 9"/>
                    <a:gd name="T1" fmla="*/ 4 h 25"/>
                    <a:gd name="T2" fmla="*/ 8 w 9"/>
                    <a:gd name="T3" fmla="*/ 22 h 25"/>
                    <a:gd name="T4" fmla="*/ 0 w 9"/>
                    <a:gd name="T5" fmla="*/ 24 h 25"/>
                    <a:gd name="T6" fmla="*/ 0 w 9"/>
                    <a:gd name="T7" fmla="*/ 0 h 25"/>
                    <a:gd name="T8" fmla="*/ 8 w 9"/>
                    <a:gd name="T9" fmla="*/ 4 h 25"/>
                  </a:gdLst>
                  <a:ahLst/>
                  <a:cxnLst>
                    <a:cxn ang="0">
                      <a:pos x="T0" y="T1"/>
                    </a:cxn>
                    <a:cxn ang="0">
                      <a:pos x="T2" y="T3"/>
                    </a:cxn>
                    <a:cxn ang="0">
                      <a:pos x="T4" y="T5"/>
                    </a:cxn>
                    <a:cxn ang="0">
                      <a:pos x="T6" y="T7"/>
                    </a:cxn>
                    <a:cxn ang="0">
                      <a:pos x="T8" y="T9"/>
                    </a:cxn>
                  </a:cxnLst>
                  <a:rect l="0" t="0" r="r" b="b"/>
                  <a:pathLst>
                    <a:path w="9" h="25">
                      <a:moveTo>
                        <a:pt x="8" y="4"/>
                      </a:moveTo>
                      <a:lnTo>
                        <a:pt x="8" y="22"/>
                      </a:lnTo>
                      <a:lnTo>
                        <a:pt x="0" y="24"/>
                      </a:lnTo>
                      <a:lnTo>
                        <a:pt x="0" y="0"/>
                      </a:lnTo>
                      <a:lnTo>
                        <a:pt x="8"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6" name="Freeform 105">
                  <a:extLst>
                    <a:ext uri="{FF2B5EF4-FFF2-40B4-BE49-F238E27FC236}">
                      <a16:creationId xmlns:a16="http://schemas.microsoft.com/office/drawing/2014/main" id="{39080A18-65CD-4E19-B16C-4BF713B677A9}"/>
                    </a:ext>
                  </a:extLst>
                </p:cNvPr>
                <p:cNvSpPr>
                  <a:spLocks/>
                </p:cNvSpPr>
                <p:nvPr/>
              </p:nvSpPr>
              <p:spPr bwMode="auto">
                <a:xfrm>
                  <a:off x="3501" y="2386"/>
                  <a:ext cx="10" cy="26"/>
                </a:xfrm>
                <a:custGeom>
                  <a:avLst/>
                  <a:gdLst>
                    <a:gd name="T0" fmla="*/ 9 w 10"/>
                    <a:gd name="T1" fmla="*/ 5 h 26"/>
                    <a:gd name="T2" fmla="*/ 9 w 10"/>
                    <a:gd name="T3" fmla="*/ 23 h 26"/>
                    <a:gd name="T4" fmla="*/ 0 w 10"/>
                    <a:gd name="T5" fmla="*/ 25 h 26"/>
                    <a:gd name="T6" fmla="*/ 0 w 10"/>
                    <a:gd name="T7" fmla="*/ 0 h 26"/>
                    <a:gd name="T8" fmla="*/ 9 w 10"/>
                    <a:gd name="T9" fmla="*/ 5 h 26"/>
                  </a:gdLst>
                  <a:ahLst/>
                  <a:cxnLst>
                    <a:cxn ang="0">
                      <a:pos x="T0" y="T1"/>
                    </a:cxn>
                    <a:cxn ang="0">
                      <a:pos x="T2" y="T3"/>
                    </a:cxn>
                    <a:cxn ang="0">
                      <a:pos x="T4" y="T5"/>
                    </a:cxn>
                    <a:cxn ang="0">
                      <a:pos x="T6" y="T7"/>
                    </a:cxn>
                    <a:cxn ang="0">
                      <a:pos x="T8" y="T9"/>
                    </a:cxn>
                  </a:cxnLst>
                  <a:rect l="0" t="0" r="r" b="b"/>
                  <a:pathLst>
                    <a:path w="10" h="26">
                      <a:moveTo>
                        <a:pt x="9" y="5"/>
                      </a:moveTo>
                      <a:lnTo>
                        <a:pt x="9" y="23"/>
                      </a:lnTo>
                      <a:lnTo>
                        <a:pt x="0" y="25"/>
                      </a:lnTo>
                      <a:lnTo>
                        <a:pt x="0" y="0"/>
                      </a:lnTo>
                      <a:lnTo>
                        <a:pt x="9"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7" name="Freeform 106">
                  <a:extLst>
                    <a:ext uri="{FF2B5EF4-FFF2-40B4-BE49-F238E27FC236}">
                      <a16:creationId xmlns:a16="http://schemas.microsoft.com/office/drawing/2014/main" id="{0AD0BC87-2C3D-4A93-A59F-6076AA3045D9}"/>
                    </a:ext>
                  </a:extLst>
                </p:cNvPr>
                <p:cNvSpPr>
                  <a:spLocks/>
                </p:cNvSpPr>
                <p:nvPr/>
              </p:nvSpPr>
              <p:spPr bwMode="auto">
                <a:xfrm>
                  <a:off x="3506" y="2384"/>
                  <a:ext cx="9" cy="26"/>
                </a:xfrm>
                <a:custGeom>
                  <a:avLst/>
                  <a:gdLst>
                    <a:gd name="T0" fmla="*/ 8 w 9"/>
                    <a:gd name="T1" fmla="*/ 5 h 26"/>
                    <a:gd name="T2" fmla="*/ 8 w 9"/>
                    <a:gd name="T3" fmla="*/ 23 h 26"/>
                    <a:gd name="T4" fmla="*/ 0 w 9"/>
                    <a:gd name="T5" fmla="*/ 25 h 26"/>
                    <a:gd name="T6" fmla="*/ 0 w 9"/>
                    <a:gd name="T7" fmla="*/ 0 h 26"/>
                    <a:gd name="T8" fmla="*/ 8 w 9"/>
                    <a:gd name="T9" fmla="*/ 5 h 26"/>
                  </a:gdLst>
                  <a:ahLst/>
                  <a:cxnLst>
                    <a:cxn ang="0">
                      <a:pos x="T0" y="T1"/>
                    </a:cxn>
                    <a:cxn ang="0">
                      <a:pos x="T2" y="T3"/>
                    </a:cxn>
                    <a:cxn ang="0">
                      <a:pos x="T4" y="T5"/>
                    </a:cxn>
                    <a:cxn ang="0">
                      <a:pos x="T6" y="T7"/>
                    </a:cxn>
                    <a:cxn ang="0">
                      <a:pos x="T8" y="T9"/>
                    </a:cxn>
                  </a:cxnLst>
                  <a:rect l="0" t="0" r="r" b="b"/>
                  <a:pathLst>
                    <a:path w="9" h="26">
                      <a:moveTo>
                        <a:pt x="8" y="5"/>
                      </a:moveTo>
                      <a:lnTo>
                        <a:pt x="8" y="23"/>
                      </a:lnTo>
                      <a:lnTo>
                        <a:pt x="0" y="25"/>
                      </a:lnTo>
                      <a:lnTo>
                        <a:pt x="0" y="0"/>
                      </a:lnTo>
                      <a:lnTo>
                        <a:pt x="8"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8" name="Freeform 107">
                  <a:extLst>
                    <a:ext uri="{FF2B5EF4-FFF2-40B4-BE49-F238E27FC236}">
                      <a16:creationId xmlns:a16="http://schemas.microsoft.com/office/drawing/2014/main" id="{3EB848C3-70C2-459E-A0A1-4696186BC627}"/>
                    </a:ext>
                  </a:extLst>
                </p:cNvPr>
                <p:cNvSpPr>
                  <a:spLocks/>
                </p:cNvSpPr>
                <p:nvPr/>
              </p:nvSpPr>
              <p:spPr bwMode="auto">
                <a:xfrm>
                  <a:off x="3451" y="2383"/>
                  <a:ext cx="9" cy="22"/>
                </a:xfrm>
                <a:custGeom>
                  <a:avLst/>
                  <a:gdLst>
                    <a:gd name="T0" fmla="*/ 8 w 9"/>
                    <a:gd name="T1" fmla="*/ 6 h 22"/>
                    <a:gd name="T2" fmla="*/ 8 w 9"/>
                    <a:gd name="T3" fmla="*/ 17 h 22"/>
                    <a:gd name="T4" fmla="*/ 0 w 9"/>
                    <a:gd name="T5" fmla="*/ 21 h 22"/>
                    <a:gd name="T6" fmla="*/ 0 w 9"/>
                    <a:gd name="T7" fmla="*/ 0 h 22"/>
                    <a:gd name="T8" fmla="*/ 8 w 9"/>
                    <a:gd name="T9" fmla="*/ 6 h 22"/>
                  </a:gdLst>
                  <a:ahLst/>
                  <a:cxnLst>
                    <a:cxn ang="0">
                      <a:pos x="T0" y="T1"/>
                    </a:cxn>
                    <a:cxn ang="0">
                      <a:pos x="T2" y="T3"/>
                    </a:cxn>
                    <a:cxn ang="0">
                      <a:pos x="T4" y="T5"/>
                    </a:cxn>
                    <a:cxn ang="0">
                      <a:pos x="T6" y="T7"/>
                    </a:cxn>
                    <a:cxn ang="0">
                      <a:pos x="T8" y="T9"/>
                    </a:cxn>
                  </a:cxnLst>
                  <a:rect l="0" t="0" r="r" b="b"/>
                  <a:pathLst>
                    <a:path w="9" h="22">
                      <a:moveTo>
                        <a:pt x="8" y="6"/>
                      </a:moveTo>
                      <a:lnTo>
                        <a:pt x="8" y="17"/>
                      </a:lnTo>
                      <a:lnTo>
                        <a:pt x="0" y="21"/>
                      </a:lnTo>
                      <a:lnTo>
                        <a:pt x="0" y="0"/>
                      </a:lnTo>
                      <a:lnTo>
                        <a:pt x="8"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89" name="Freeform 108">
                  <a:extLst>
                    <a:ext uri="{FF2B5EF4-FFF2-40B4-BE49-F238E27FC236}">
                      <a16:creationId xmlns:a16="http://schemas.microsoft.com/office/drawing/2014/main" id="{605A59CE-9B37-4F81-ACF8-59666B81C45F}"/>
                    </a:ext>
                  </a:extLst>
                </p:cNvPr>
                <p:cNvSpPr>
                  <a:spLocks/>
                </p:cNvSpPr>
                <p:nvPr/>
              </p:nvSpPr>
              <p:spPr bwMode="auto">
                <a:xfrm>
                  <a:off x="3455" y="2381"/>
                  <a:ext cx="9" cy="20"/>
                </a:xfrm>
                <a:custGeom>
                  <a:avLst/>
                  <a:gdLst>
                    <a:gd name="T0" fmla="*/ 8 w 9"/>
                    <a:gd name="T1" fmla="*/ 4 h 20"/>
                    <a:gd name="T2" fmla="*/ 8 w 9"/>
                    <a:gd name="T3" fmla="*/ 16 h 20"/>
                    <a:gd name="T4" fmla="*/ 0 w 9"/>
                    <a:gd name="T5" fmla="*/ 19 h 20"/>
                    <a:gd name="T6" fmla="*/ 0 w 9"/>
                    <a:gd name="T7" fmla="*/ 0 h 20"/>
                    <a:gd name="T8" fmla="*/ 8 w 9"/>
                    <a:gd name="T9" fmla="*/ 4 h 20"/>
                  </a:gdLst>
                  <a:ahLst/>
                  <a:cxnLst>
                    <a:cxn ang="0">
                      <a:pos x="T0" y="T1"/>
                    </a:cxn>
                    <a:cxn ang="0">
                      <a:pos x="T2" y="T3"/>
                    </a:cxn>
                    <a:cxn ang="0">
                      <a:pos x="T4" y="T5"/>
                    </a:cxn>
                    <a:cxn ang="0">
                      <a:pos x="T6" y="T7"/>
                    </a:cxn>
                    <a:cxn ang="0">
                      <a:pos x="T8" y="T9"/>
                    </a:cxn>
                  </a:cxnLst>
                  <a:rect l="0" t="0" r="r" b="b"/>
                  <a:pathLst>
                    <a:path w="9" h="20">
                      <a:moveTo>
                        <a:pt x="8" y="4"/>
                      </a:moveTo>
                      <a:lnTo>
                        <a:pt x="8" y="16"/>
                      </a:lnTo>
                      <a:lnTo>
                        <a:pt x="0" y="19"/>
                      </a:lnTo>
                      <a:lnTo>
                        <a:pt x="0" y="0"/>
                      </a:lnTo>
                      <a:lnTo>
                        <a:pt x="8"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0" name="Freeform 109">
                  <a:extLst>
                    <a:ext uri="{FF2B5EF4-FFF2-40B4-BE49-F238E27FC236}">
                      <a16:creationId xmlns:a16="http://schemas.microsoft.com/office/drawing/2014/main" id="{348E2282-E6D5-43E5-ADF5-2D48979D972F}"/>
                    </a:ext>
                  </a:extLst>
                </p:cNvPr>
                <p:cNvSpPr>
                  <a:spLocks/>
                </p:cNvSpPr>
                <p:nvPr/>
              </p:nvSpPr>
              <p:spPr bwMode="auto">
                <a:xfrm>
                  <a:off x="3458" y="2378"/>
                  <a:ext cx="10" cy="22"/>
                </a:xfrm>
                <a:custGeom>
                  <a:avLst/>
                  <a:gdLst>
                    <a:gd name="T0" fmla="*/ 9 w 10"/>
                    <a:gd name="T1" fmla="*/ 5 h 22"/>
                    <a:gd name="T2" fmla="*/ 9 w 10"/>
                    <a:gd name="T3" fmla="*/ 19 h 22"/>
                    <a:gd name="T4" fmla="*/ 0 w 10"/>
                    <a:gd name="T5" fmla="*/ 21 h 22"/>
                    <a:gd name="T6" fmla="*/ 0 w 10"/>
                    <a:gd name="T7" fmla="*/ 0 h 22"/>
                    <a:gd name="T8" fmla="*/ 9 w 10"/>
                    <a:gd name="T9" fmla="*/ 5 h 22"/>
                  </a:gdLst>
                  <a:ahLst/>
                  <a:cxnLst>
                    <a:cxn ang="0">
                      <a:pos x="T0" y="T1"/>
                    </a:cxn>
                    <a:cxn ang="0">
                      <a:pos x="T2" y="T3"/>
                    </a:cxn>
                    <a:cxn ang="0">
                      <a:pos x="T4" y="T5"/>
                    </a:cxn>
                    <a:cxn ang="0">
                      <a:pos x="T6" y="T7"/>
                    </a:cxn>
                    <a:cxn ang="0">
                      <a:pos x="T8" y="T9"/>
                    </a:cxn>
                  </a:cxnLst>
                  <a:rect l="0" t="0" r="r" b="b"/>
                  <a:pathLst>
                    <a:path w="10" h="22">
                      <a:moveTo>
                        <a:pt x="9" y="5"/>
                      </a:moveTo>
                      <a:lnTo>
                        <a:pt x="9" y="19"/>
                      </a:lnTo>
                      <a:lnTo>
                        <a:pt x="0" y="21"/>
                      </a:lnTo>
                      <a:lnTo>
                        <a:pt x="0" y="0"/>
                      </a:lnTo>
                      <a:lnTo>
                        <a:pt x="9"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1" name="Freeform 110">
                  <a:extLst>
                    <a:ext uri="{FF2B5EF4-FFF2-40B4-BE49-F238E27FC236}">
                      <a16:creationId xmlns:a16="http://schemas.microsoft.com/office/drawing/2014/main" id="{EC90BABA-42E9-4C46-B9C2-5DBD6AC7B1B1}"/>
                    </a:ext>
                  </a:extLst>
                </p:cNvPr>
                <p:cNvSpPr>
                  <a:spLocks/>
                </p:cNvSpPr>
                <p:nvPr/>
              </p:nvSpPr>
              <p:spPr bwMode="auto">
                <a:xfrm>
                  <a:off x="3463" y="2376"/>
                  <a:ext cx="9" cy="22"/>
                </a:xfrm>
                <a:custGeom>
                  <a:avLst/>
                  <a:gdLst>
                    <a:gd name="T0" fmla="*/ 8 w 9"/>
                    <a:gd name="T1" fmla="*/ 4 h 22"/>
                    <a:gd name="T2" fmla="*/ 8 w 9"/>
                    <a:gd name="T3" fmla="*/ 19 h 22"/>
                    <a:gd name="T4" fmla="*/ 0 w 9"/>
                    <a:gd name="T5" fmla="*/ 21 h 22"/>
                    <a:gd name="T6" fmla="*/ 0 w 9"/>
                    <a:gd name="T7" fmla="*/ 0 h 22"/>
                    <a:gd name="T8" fmla="*/ 8 w 9"/>
                    <a:gd name="T9" fmla="*/ 4 h 22"/>
                  </a:gdLst>
                  <a:ahLst/>
                  <a:cxnLst>
                    <a:cxn ang="0">
                      <a:pos x="T0" y="T1"/>
                    </a:cxn>
                    <a:cxn ang="0">
                      <a:pos x="T2" y="T3"/>
                    </a:cxn>
                    <a:cxn ang="0">
                      <a:pos x="T4" y="T5"/>
                    </a:cxn>
                    <a:cxn ang="0">
                      <a:pos x="T6" y="T7"/>
                    </a:cxn>
                    <a:cxn ang="0">
                      <a:pos x="T8" y="T9"/>
                    </a:cxn>
                  </a:cxnLst>
                  <a:rect l="0" t="0" r="r" b="b"/>
                  <a:pathLst>
                    <a:path w="9" h="22">
                      <a:moveTo>
                        <a:pt x="8" y="4"/>
                      </a:moveTo>
                      <a:lnTo>
                        <a:pt x="8" y="19"/>
                      </a:lnTo>
                      <a:lnTo>
                        <a:pt x="0" y="21"/>
                      </a:lnTo>
                      <a:lnTo>
                        <a:pt x="0" y="0"/>
                      </a:lnTo>
                      <a:lnTo>
                        <a:pt x="8"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2" name="Freeform 111">
                  <a:extLst>
                    <a:ext uri="{FF2B5EF4-FFF2-40B4-BE49-F238E27FC236}">
                      <a16:creationId xmlns:a16="http://schemas.microsoft.com/office/drawing/2014/main" id="{04BF6946-26EC-4625-9189-8B1C6A35E93E}"/>
                    </a:ext>
                  </a:extLst>
                </p:cNvPr>
                <p:cNvSpPr>
                  <a:spLocks/>
                </p:cNvSpPr>
                <p:nvPr/>
              </p:nvSpPr>
              <p:spPr bwMode="auto">
                <a:xfrm>
                  <a:off x="3466" y="2372"/>
                  <a:ext cx="9" cy="27"/>
                </a:xfrm>
                <a:custGeom>
                  <a:avLst/>
                  <a:gdLst>
                    <a:gd name="T0" fmla="*/ 8 w 9"/>
                    <a:gd name="T1" fmla="*/ 6 h 27"/>
                    <a:gd name="T2" fmla="*/ 8 w 9"/>
                    <a:gd name="T3" fmla="*/ 24 h 27"/>
                    <a:gd name="T4" fmla="*/ 0 w 9"/>
                    <a:gd name="T5" fmla="*/ 26 h 27"/>
                    <a:gd name="T6" fmla="*/ 0 w 9"/>
                    <a:gd name="T7" fmla="*/ 0 h 27"/>
                    <a:gd name="T8" fmla="*/ 8 w 9"/>
                    <a:gd name="T9" fmla="*/ 6 h 27"/>
                  </a:gdLst>
                  <a:ahLst/>
                  <a:cxnLst>
                    <a:cxn ang="0">
                      <a:pos x="T0" y="T1"/>
                    </a:cxn>
                    <a:cxn ang="0">
                      <a:pos x="T2" y="T3"/>
                    </a:cxn>
                    <a:cxn ang="0">
                      <a:pos x="T4" y="T5"/>
                    </a:cxn>
                    <a:cxn ang="0">
                      <a:pos x="T6" y="T7"/>
                    </a:cxn>
                    <a:cxn ang="0">
                      <a:pos x="T8" y="T9"/>
                    </a:cxn>
                  </a:cxnLst>
                  <a:rect l="0" t="0" r="r" b="b"/>
                  <a:pathLst>
                    <a:path w="9" h="27">
                      <a:moveTo>
                        <a:pt x="8" y="6"/>
                      </a:moveTo>
                      <a:lnTo>
                        <a:pt x="8" y="24"/>
                      </a:lnTo>
                      <a:lnTo>
                        <a:pt x="0" y="26"/>
                      </a:lnTo>
                      <a:lnTo>
                        <a:pt x="0" y="0"/>
                      </a:lnTo>
                      <a:lnTo>
                        <a:pt x="8"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3" name="Freeform 112">
                  <a:extLst>
                    <a:ext uri="{FF2B5EF4-FFF2-40B4-BE49-F238E27FC236}">
                      <a16:creationId xmlns:a16="http://schemas.microsoft.com/office/drawing/2014/main" id="{42FC09AA-96D5-4344-82C2-7CDE48645670}"/>
                    </a:ext>
                  </a:extLst>
                </p:cNvPr>
                <p:cNvSpPr>
                  <a:spLocks/>
                </p:cNvSpPr>
                <p:nvPr/>
              </p:nvSpPr>
              <p:spPr bwMode="auto">
                <a:xfrm>
                  <a:off x="3470" y="2371"/>
                  <a:ext cx="10" cy="26"/>
                </a:xfrm>
                <a:custGeom>
                  <a:avLst/>
                  <a:gdLst>
                    <a:gd name="T0" fmla="*/ 9 w 10"/>
                    <a:gd name="T1" fmla="*/ 5 h 26"/>
                    <a:gd name="T2" fmla="*/ 9 w 10"/>
                    <a:gd name="T3" fmla="*/ 22 h 26"/>
                    <a:gd name="T4" fmla="*/ 0 w 10"/>
                    <a:gd name="T5" fmla="*/ 25 h 26"/>
                    <a:gd name="T6" fmla="*/ 0 w 10"/>
                    <a:gd name="T7" fmla="*/ 0 h 26"/>
                    <a:gd name="T8" fmla="*/ 9 w 10"/>
                    <a:gd name="T9" fmla="*/ 5 h 26"/>
                  </a:gdLst>
                  <a:ahLst/>
                  <a:cxnLst>
                    <a:cxn ang="0">
                      <a:pos x="T0" y="T1"/>
                    </a:cxn>
                    <a:cxn ang="0">
                      <a:pos x="T2" y="T3"/>
                    </a:cxn>
                    <a:cxn ang="0">
                      <a:pos x="T4" y="T5"/>
                    </a:cxn>
                    <a:cxn ang="0">
                      <a:pos x="T6" y="T7"/>
                    </a:cxn>
                    <a:cxn ang="0">
                      <a:pos x="T8" y="T9"/>
                    </a:cxn>
                  </a:cxnLst>
                  <a:rect l="0" t="0" r="r" b="b"/>
                  <a:pathLst>
                    <a:path w="10" h="26">
                      <a:moveTo>
                        <a:pt x="9" y="5"/>
                      </a:moveTo>
                      <a:lnTo>
                        <a:pt x="9" y="22"/>
                      </a:lnTo>
                      <a:lnTo>
                        <a:pt x="0" y="25"/>
                      </a:lnTo>
                      <a:lnTo>
                        <a:pt x="0" y="0"/>
                      </a:lnTo>
                      <a:lnTo>
                        <a:pt x="9"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4" name="Freeform 113">
                  <a:extLst>
                    <a:ext uri="{FF2B5EF4-FFF2-40B4-BE49-F238E27FC236}">
                      <a16:creationId xmlns:a16="http://schemas.microsoft.com/office/drawing/2014/main" id="{B5B9A81B-6491-4742-B728-6511FAAD71DD}"/>
                    </a:ext>
                  </a:extLst>
                </p:cNvPr>
                <p:cNvSpPr>
                  <a:spLocks/>
                </p:cNvSpPr>
                <p:nvPr/>
              </p:nvSpPr>
              <p:spPr bwMode="auto">
                <a:xfrm>
                  <a:off x="3474" y="2368"/>
                  <a:ext cx="9" cy="25"/>
                </a:xfrm>
                <a:custGeom>
                  <a:avLst/>
                  <a:gdLst>
                    <a:gd name="T0" fmla="*/ 8 w 9"/>
                    <a:gd name="T1" fmla="*/ 4 h 25"/>
                    <a:gd name="T2" fmla="*/ 8 w 9"/>
                    <a:gd name="T3" fmla="*/ 22 h 25"/>
                    <a:gd name="T4" fmla="*/ 0 w 9"/>
                    <a:gd name="T5" fmla="*/ 24 h 25"/>
                    <a:gd name="T6" fmla="*/ 0 w 9"/>
                    <a:gd name="T7" fmla="*/ 0 h 25"/>
                    <a:gd name="T8" fmla="*/ 8 w 9"/>
                    <a:gd name="T9" fmla="*/ 4 h 25"/>
                  </a:gdLst>
                  <a:ahLst/>
                  <a:cxnLst>
                    <a:cxn ang="0">
                      <a:pos x="T0" y="T1"/>
                    </a:cxn>
                    <a:cxn ang="0">
                      <a:pos x="T2" y="T3"/>
                    </a:cxn>
                    <a:cxn ang="0">
                      <a:pos x="T4" y="T5"/>
                    </a:cxn>
                    <a:cxn ang="0">
                      <a:pos x="T6" y="T7"/>
                    </a:cxn>
                    <a:cxn ang="0">
                      <a:pos x="T8" y="T9"/>
                    </a:cxn>
                  </a:cxnLst>
                  <a:rect l="0" t="0" r="r" b="b"/>
                  <a:pathLst>
                    <a:path w="9" h="25">
                      <a:moveTo>
                        <a:pt x="8" y="4"/>
                      </a:moveTo>
                      <a:lnTo>
                        <a:pt x="8" y="22"/>
                      </a:lnTo>
                      <a:lnTo>
                        <a:pt x="0" y="24"/>
                      </a:lnTo>
                      <a:lnTo>
                        <a:pt x="0" y="0"/>
                      </a:lnTo>
                      <a:lnTo>
                        <a:pt x="8"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5" name="Freeform 114">
                  <a:extLst>
                    <a:ext uri="{FF2B5EF4-FFF2-40B4-BE49-F238E27FC236}">
                      <a16:creationId xmlns:a16="http://schemas.microsoft.com/office/drawing/2014/main" id="{27DD1F25-A48F-48EA-AD30-35CAFE7709F8}"/>
                    </a:ext>
                  </a:extLst>
                </p:cNvPr>
                <p:cNvSpPr>
                  <a:spLocks/>
                </p:cNvSpPr>
                <p:nvPr/>
              </p:nvSpPr>
              <p:spPr bwMode="auto">
                <a:xfrm>
                  <a:off x="3478" y="2365"/>
                  <a:ext cx="10" cy="26"/>
                </a:xfrm>
                <a:custGeom>
                  <a:avLst/>
                  <a:gdLst>
                    <a:gd name="T0" fmla="*/ 9 w 10"/>
                    <a:gd name="T1" fmla="*/ 6 h 26"/>
                    <a:gd name="T2" fmla="*/ 9 w 10"/>
                    <a:gd name="T3" fmla="*/ 23 h 26"/>
                    <a:gd name="T4" fmla="*/ 0 w 10"/>
                    <a:gd name="T5" fmla="*/ 25 h 26"/>
                    <a:gd name="T6" fmla="*/ 0 w 10"/>
                    <a:gd name="T7" fmla="*/ 0 h 26"/>
                    <a:gd name="T8" fmla="*/ 9 w 10"/>
                    <a:gd name="T9" fmla="*/ 6 h 26"/>
                  </a:gdLst>
                  <a:ahLst/>
                  <a:cxnLst>
                    <a:cxn ang="0">
                      <a:pos x="T0" y="T1"/>
                    </a:cxn>
                    <a:cxn ang="0">
                      <a:pos x="T2" y="T3"/>
                    </a:cxn>
                    <a:cxn ang="0">
                      <a:pos x="T4" y="T5"/>
                    </a:cxn>
                    <a:cxn ang="0">
                      <a:pos x="T6" y="T7"/>
                    </a:cxn>
                    <a:cxn ang="0">
                      <a:pos x="T8" y="T9"/>
                    </a:cxn>
                  </a:cxnLst>
                  <a:rect l="0" t="0" r="r" b="b"/>
                  <a:pathLst>
                    <a:path w="10" h="26">
                      <a:moveTo>
                        <a:pt x="9" y="6"/>
                      </a:moveTo>
                      <a:lnTo>
                        <a:pt x="9" y="23"/>
                      </a:lnTo>
                      <a:lnTo>
                        <a:pt x="0" y="25"/>
                      </a:lnTo>
                      <a:lnTo>
                        <a:pt x="0" y="0"/>
                      </a:lnTo>
                      <a:lnTo>
                        <a:pt x="9"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6" name="Freeform 115">
                  <a:extLst>
                    <a:ext uri="{FF2B5EF4-FFF2-40B4-BE49-F238E27FC236}">
                      <a16:creationId xmlns:a16="http://schemas.microsoft.com/office/drawing/2014/main" id="{A172A236-EDA1-4918-9C45-62CAFB664F19}"/>
                    </a:ext>
                  </a:extLst>
                </p:cNvPr>
                <p:cNvSpPr>
                  <a:spLocks/>
                </p:cNvSpPr>
                <p:nvPr/>
              </p:nvSpPr>
              <p:spPr bwMode="auto">
                <a:xfrm>
                  <a:off x="3482" y="2364"/>
                  <a:ext cx="9" cy="25"/>
                </a:xfrm>
                <a:custGeom>
                  <a:avLst/>
                  <a:gdLst>
                    <a:gd name="T0" fmla="*/ 8 w 9"/>
                    <a:gd name="T1" fmla="*/ 5 h 25"/>
                    <a:gd name="T2" fmla="*/ 8 w 9"/>
                    <a:gd name="T3" fmla="*/ 21 h 25"/>
                    <a:gd name="T4" fmla="*/ 0 w 9"/>
                    <a:gd name="T5" fmla="*/ 24 h 25"/>
                    <a:gd name="T6" fmla="*/ 0 w 9"/>
                    <a:gd name="T7" fmla="*/ 0 h 25"/>
                    <a:gd name="T8" fmla="*/ 8 w 9"/>
                    <a:gd name="T9" fmla="*/ 5 h 25"/>
                  </a:gdLst>
                  <a:ahLst/>
                  <a:cxnLst>
                    <a:cxn ang="0">
                      <a:pos x="T0" y="T1"/>
                    </a:cxn>
                    <a:cxn ang="0">
                      <a:pos x="T2" y="T3"/>
                    </a:cxn>
                    <a:cxn ang="0">
                      <a:pos x="T4" y="T5"/>
                    </a:cxn>
                    <a:cxn ang="0">
                      <a:pos x="T6" y="T7"/>
                    </a:cxn>
                    <a:cxn ang="0">
                      <a:pos x="T8" y="T9"/>
                    </a:cxn>
                  </a:cxnLst>
                  <a:rect l="0" t="0" r="r" b="b"/>
                  <a:pathLst>
                    <a:path w="9" h="25">
                      <a:moveTo>
                        <a:pt x="8" y="5"/>
                      </a:moveTo>
                      <a:lnTo>
                        <a:pt x="8" y="21"/>
                      </a:lnTo>
                      <a:lnTo>
                        <a:pt x="0" y="24"/>
                      </a:lnTo>
                      <a:lnTo>
                        <a:pt x="0" y="0"/>
                      </a:lnTo>
                      <a:lnTo>
                        <a:pt x="8"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7" name="Freeform 116">
                  <a:extLst>
                    <a:ext uri="{FF2B5EF4-FFF2-40B4-BE49-F238E27FC236}">
                      <a16:creationId xmlns:a16="http://schemas.microsoft.com/office/drawing/2014/main" id="{6D5FEF86-B9CE-4DCA-B6AE-240B6A9382E6}"/>
                    </a:ext>
                  </a:extLst>
                </p:cNvPr>
                <p:cNvSpPr>
                  <a:spLocks/>
                </p:cNvSpPr>
                <p:nvPr/>
              </p:nvSpPr>
              <p:spPr bwMode="auto">
                <a:xfrm>
                  <a:off x="3486" y="2361"/>
                  <a:ext cx="9" cy="25"/>
                </a:xfrm>
                <a:custGeom>
                  <a:avLst/>
                  <a:gdLst>
                    <a:gd name="T0" fmla="*/ 8 w 9"/>
                    <a:gd name="T1" fmla="*/ 4 h 25"/>
                    <a:gd name="T2" fmla="*/ 8 w 9"/>
                    <a:gd name="T3" fmla="*/ 22 h 25"/>
                    <a:gd name="T4" fmla="*/ 0 w 9"/>
                    <a:gd name="T5" fmla="*/ 24 h 25"/>
                    <a:gd name="T6" fmla="*/ 0 w 9"/>
                    <a:gd name="T7" fmla="*/ 0 h 25"/>
                    <a:gd name="T8" fmla="*/ 8 w 9"/>
                    <a:gd name="T9" fmla="*/ 4 h 25"/>
                  </a:gdLst>
                  <a:ahLst/>
                  <a:cxnLst>
                    <a:cxn ang="0">
                      <a:pos x="T0" y="T1"/>
                    </a:cxn>
                    <a:cxn ang="0">
                      <a:pos x="T2" y="T3"/>
                    </a:cxn>
                    <a:cxn ang="0">
                      <a:pos x="T4" y="T5"/>
                    </a:cxn>
                    <a:cxn ang="0">
                      <a:pos x="T6" y="T7"/>
                    </a:cxn>
                    <a:cxn ang="0">
                      <a:pos x="T8" y="T9"/>
                    </a:cxn>
                  </a:cxnLst>
                  <a:rect l="0" t="0" r="r" b="b"/>
                  <a:pathLst>
                    <a:path w="9" h="25">
                      <a:moveTo>
                        <a:pt x="8" y="4"/>
                      </a:moveTo>
                      <a:lnTo>
                        <a:pt x="8" y="22"/>
                      </a:lnTo>
                      <a:lnTo>
                        <a:pt x="0" y="24"/>
                      </a:lnTo>
                      <a:lnTo>
                        <a:pt x="0" y="0"/>
                      </a:lnTo>
                      <a:lnTo>
                        <a:pt x="8"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8" name="Freeform 117">
                  <a:extLst>
                    <a:ext uri="{FF2B5EF4-FFF2-40B4-BE49-F238E27FC236}">
                      <a16:creationId xmlns:a16="http://schemas.microsoft.com/office/drawing/2014/main" id="{A3159A3F-7E41-4A3F-9EFD-DC5CEC96A8AF}"/>
                    </a:ext>
                  </a:extLst>
                </p:cNvPr>
                <p:cNvSpPr>
                  <a:spLocks/>
                </p:cNvSpPr>
                <p:nvPr/>
              </p:nvSpPr>
              <p:spPr bwMode="auto">
                <a:xfrm>
                  <a:off x="3490" y="2358"/>
                  <a:ext cx="9" cy="27"/>
                </a:xfrm>
                <a:custGeom>
                  <a:avLst/>
                  <a:gdLst>
                    <a:gd name="T0" fmla="*/ 8 w 9"/>
                    <a:gd name="T1" fmla="*/ 6 h 27"/>
                    <a:gd name="T2" fmla="*/ 8 w 9"/>
                    <a:gd name="T3" fmla="*/ 24 h 27"/>
                    <a:gd name="T4" fmla="*/ 0 w 9"/>
                    <a:gd name="T5" fmla="*/ 26 h 27"/>
                    <a:gd name="T6" fmla="*/ 0 w 9"/>
                    <a:gd name="T7" fmla="*/ 0 h 27"/>
                    <a:gd name="T8" fmla="*/ 8 w 9"/>
                    <a:gd name="T9" fmla="*/ 6 h 27"/>
                  </a:gdLst>
                  <a:ahLst/>
                  <a:cxnLst>
                    <a:cxn ang="0">
                      <a:pos x="T0" y="T1"/>
                    </a:cxn>
                    <a:cxn ang="0">
                      <a:pos x="T2" y="T3"/>
                    </a:cxn>
                    <a:cxn ang="0">
                      <a:pos x="T4" y="T5"/>
                    </a:cxn>
                    <a:cxn ang="0">
                      <a:pos x="T6" y="T7"/>
                    </a:cxn>
                    <a:cxn ang="0">
                      <a:pos x="T8" y="T9"/>
                    </a:cxn>
                  </a:cxnLst>
                  <a:rect l="0" t="0" r="r" b="b"/>
                  <a:pathLst>
                    <a:path w="9" h="27">
                      <a:moveTo>
                        <a:pt x="8" y="6"/>
                      </a:moveTo>
                      <a:lnTo>
                        <a:pt x="8" y="24"/>
                      </a:lnTo>
                      <a:lnTo>
                        <a:pt x="0" y="26"/>
                      </a:lnTo>
                      <a:lnTo>
                        <a:pt x="0" y="0"/>
                      </a:lnTo>
                      <a:lnTo>
                        <a:pt x="8"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99" name="Freeform 118">
                  <a:extLst>
                    <a:ext uri="{FF2B5EF4-FFF2-40B4-BE49-F238E27FC236}">
                      <a16:creationId xmlns:a16="http://schemas.microsoft.com/office/drawing/2014/main" id="{A0EEC476-1D78-403A-BE7E-704D6DE8D13D}"/>
                    </a:ext>
                  </a:extLst>
                </p:cNvPr>
                <p:cNvSpPr>
                  <a:spLocks/>
                </p:cNvSpPr>
                <p:nvPr/>
              </p:nvSpPr>
              <p:spPr bwMode="auto">
                <a:xfrm>
                  <a:off x="3494" y="2356"/>
                  <a:ext cx="9" cy="26"/>
                </a:xfrm>
                <a:custGeom>
                  <a:avLst/>
                  <a:gdLst>
                    <a:gd name="T0" fmla="*/ 8 w 9"/>
                    <a:gd name="T1" fmla="*/ 5 h 26"/>
                    <a:gd name="T2" fmla="*/ 8 w 9"/>
                    <a:gd name="T3" fmla="*/ 22 h 26"/>
                    <a:gd name="T4" fmla="*/ 0 w 9"/>
                    <a:gd name="T5" fmla="*/ 25 h 26"/>
                    <a:gd name="T6" fmla="*/ 0 w 9"/>
                    <a:gd name="T7" fmla="*/ 0 h 26"/>
                    <a:gd name="T8" fmla="*/ 8 w 9"/>
                    <a:gd name="T9" fmla="*/ 5 h 26"/>
                  </a:gdLst>
                  <a:ahLst/>
                  <a:cxnLst>
                    <a:cxn ang="0">
                      <a:pos x="T0" y="T1"/>
                    </a:cxn>
                    <a:cxn ang="0">
                      <a:pos x="T2" y="T3"/>
                    </a:cxn>
                    <a:cxn ang="0">
                      <a:pos x="T4" y="T5"/>
                    </a:cxn>
                    <a:cxn ang="0">
                      <a:pos x="T6" y="T7"/>
                    </a:cxn>
                    <a:cxn ang="0">
                      <a:pos x="T8" y="T9"/>
                    </a:cxn>
                  </a:cxnLst>
                  <a:rect l="0" t="0" r="r" b="b"/>
                  <a:pathLst>
                    <a:path w="9" h="26">
                      <a:moveTo>
                        <a:pt x="8" y="5"/>
                      </a:moveTo>
                      <a:lnTo>
                        <a:pt x="8" y="22"/>
                      </a:lnTo>
                      <a:lnTo>
                        <a:pt x="0" y="25"/>
                      </a:lnTo>
                      <a:lnTo>
                        <a:pt x="0" y="0"/>
                      </a:lnTo>
                      <a:lnTo>
                        <a:pt x="8"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0" name="Freeform 119">
                  <a:extLst>
                    <a:ext uri="{FF2B5EF4-FFF2-40B4-BE49-F238E27FC236}">
                      <a16:creationId xmlns:a16="http://schemas.microsoft.com/office/drawing/2014/main" id="{DC6333D1-6E04-4AF3-8311-9DFD0E227836}"/>
                    </a:ext>
                  </a:extLst>
                </p:cNvPr>
                <p:cNvSpPr>
                  <a:spLocks/>
                </p:cNvSpPr>
                <p:nvPr/>
              </p:nvSpPr>
              <p:spPr bwMode="auto">
                <a:xfrm>
                  <a:off x="3498" y="2354"/>
                  <a:ext cx="9" cy="25"/>
                </a:xfrm>
                <a:custGeom>
                  <a:avLst/>
                  <a:gdLst>
                    <a:gd name="T0" fmla="*/ 8 w 9"/>
                    <a:gd name="T1" fmla="*/ 4 h 25"/>
                    <a:gd name="T2" fmla="*/ 8 w 9"/>
                    <a:gd name="T3" fmla="*/ 22 h 25"/>
                    <a:gd name="T4" fmla="*/ 0 w 9"/>
                    <a:gd name="T5" fmla="*/ 24 h 25"/>
                    <a:gd name="T6" fmla="*/ 0 w 9"/>
                    <a:gd name="T7" fmla="*/ 0 h 25"/>
                    <a:gd name="T8" fmla="*/ 8 w 9"/>
                    <a:gd name="T9" fmla="*/ 4 h 25"/>
                  </a:gdLst>
                  <a:ahLst/>
                  <a:cxnLst>
                    <a:cxn ang="0">
                      <a:pos x="T0" y="T1"/>
                    </a:cxn>
                    <a:cxn ang="0">
                      <a:pos x="T2" y="T3"/>
                    </a:cxn>
                    <a:cxn ang="0">
                      <a:pos x="T4" y="T5"/>
                    </a:cxn>
                    <a:cxn ang="0">
                      <a:pos x="T6" y="T7"/>
                    </a:cxn>
                    <a:cxn ang="0">
                      <a:pos x="T8" y="T9"/>
                    </a:cxn>
                  </a:cxnLst>
                  <a:rect l="0" t="0" r="r" b="b"/>
                  <a:pathLst>
                    <a:path w="9" h="25">
                      <a:moveTo>
                        <a:pt x="8" y="4"/>
                      </a:moveTo>
                      <a:lnTo>
                        <a:pt x="8" y="22"/>
                      </a:lnTo>
                      <a:lnTo>
                        <a:pt x="0" y="24"/>
                      </a:lnTo>
                      <a:lnTo>
                        <a:pt x="0" y="0"/>
                      </a:lnTo>
                      <a:lnTo>
                        <a:pt x="8"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1" name="Freeform 120">
                  <a:extLst>
                    <a:ext uri="{FF2B5EF4-FFF2-40B4-BE49-F238E27FC236}">
                      <a16:creationId xmlns:a16="http://schemas.microsoft.com/office/drawing/2014/main" id="{6B8334D2-6C9B-4D9B-8629-1835BE9DE4C5}"/>
                    </a:ext>
                  </a:extLst>
                </p:cNvPr>
                <p:cNvSpPr>
                  <a:spLocks/>
                </p:cNvSpPr>
                <p:nvPr/>
              </p:nvSpPr>
              <p:spPr bwMode="auto">
                <a:xfrm>
                  <a:off x="3501" y="2351"/>
                  <a:ext cx="10" cy="26"/>
                </a:xfrm>
                <a:custGeom>
                  <a:avLst/>
                  <a:gdLst>
                    <a:gd name="T0" fmla="*/ 9 w 10"/>
                    <a:gd name="T1" fmla="*/ 6 h 26"/>
                    <a:gd name="T2" fmla="*/ 9 w 10"/>
                    <a:gd name="T3" fmla="*/ 23 h 26"/>
                    <a:gd name="T4" fmla="*/ 0 w 10"/>
                    <a:gd name="T5" fmla="*/ 25 h 26"/>
                    <a:gd name="T6" fmla="*/ 0 w 10"/>
                    <a:gd name="T7" fmla="*/ 0 h 26"/>
                    <a:gd name="T8" fmla="*/ 9 w 10"/>
                    <a:gd name="T9" fmla="*/ 6 h 26"/>
                  </a:gdLst>
                  <a:ahLst/>
                  <a:cxnLst>
                    <a:cxn ang="0">
                      <a:pos x="T0" y="T1"/>
                    </a:cxn>
                    <a:cxn ang="0">
                      <a:pos x="T2" y="T3"/>
                    </a:cxn>
                    <a:cxn ang="0">
                      <a:pos x="T4" y="T5"/>
                    </a:cxn>
                    <a:cxn ang="0">
                      <a:pos x="T6" y="T7"/>
                    </a:cxn>
                    <a:cxn ang="0">
                      <a:pos x="T8" y="T9"/>
                    </a:cxn>
                  </a:cxnLst>
                  <a:rect l="0" t="0" r="r" b="b"/>
                  <a:pathLst>
                    <a:path w="10" h="26">
                      <a:moveTo>
                        <a:pt x="9" y="6"/>
                      </a:moveTo>
                      <a:lnTo>
                        <a:pt x="9" y="23"/>
                      </a:lnTo>
                      <a:lnTo>
                        <a:pt x="0" y="25"/>
                      </a:lnTo>
                      <a:lnTo>
                        <a:pt x="0" y="0"/>
                      </a:lnTo>
                      <a:lnTo>
                        <a:pt x="9"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2" name="Freeform 121">
                  <a:extLst>
                    <a:ext uri="{FF2B5EF4-FFF2-40B4-BE49-F238E27FC236}">
                      <a16:creationId xmlns:a16="http://schemas.microsoft.com/office/drawing/2014/main" id="{B18C6C67-E3CE-4657-84C3-DE141A256C95}"/>
                    </a:ext>
                  </a:extLst>
                </p:cNvPr>
                <p:cNvSpPr>
                  <a:spLocks/>
                </p:cNvSpPr>
                <p:nvPr/>
              </p:nvSpPr>
              <p:spPr bwMode="auto">
                <a:xfrm>
                  <a:off x="3506" y="2349"/>
                  <a:ext cx="9" cy="26"/>
                </a:xfrm>
                <a:custGeom>
                  <a:avLst/>
                  <a:gdLst>
                    <a:gd name="T0" fmla="*/ 8 w 9"/>
                    <a:gd name="T1" fmla="*/ 5 h 26"/>
                    <a:gd name="T2" fmla="*/ 8 w 9"/>
                    <a:gd name="T3" fmla="*/ 22 h 26"/>
                    <a:gd name="T4" fmla="*/ 0 w 9"/>
                    <a:gd name="T5" fmla="*/ 25 h 26"/>
                    <a:gd name="T6" fmla="*/ 0 w 9"/>
                    <a:gd name="T7" fmla="*/ 0 h 26"/>
                    <a:gd name="T8" fmla="*/ 8 w 9"/>
                    <a:gd name="T9" fmla="*/ 5 h 26"/>
                  </a:gdLst>
                  <a:ahLst/>
                  <a:cxnLst>
                    <a:cxn ang="0">
                      <a:pos x="T0" y="T1"/>
                    </a:cxn>
                    <a:cxn ang="0">
                      <a:pos x="T2" y="T3"/>
                    </a:cxn>
                    <a:cxn ang="0">
                      <a:pos x="T4" y="T5"/>
                    </a:cxn>
                    <a:cxn ang="0">
                      <a:pos x="T6" y="T7"/>
                    </a:cxn>
                    <a:cxn ang="0">
                      <a:pos x="T8" y="T9"/>
                    </a:cxn>
                  </a:cxnLst>
                  <a:rect l="0" t="0" r="r" b="b"/>
                  <a:pathLst>
                    <a:path w="9" h="26">
                      <a:moveTo>
                        <a:pt x="8" y="5"/>
                      </a:moveTo>
                      <a:lnTo>
                        <a:pt x="8" y="22"/>
                      </a:lnTo>
                      <a:lnTo>
                        <a:pt x="0" y="25"/>
                      </a:lnTo>
                      <a:lnTo>
                        <a:pt x="0" y="0"/>
                      </a:lnTo>
                      <a:lnTo>
                        <a:pt x="8"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3" name="Freeform 122">
                  <a:extLst>
                    <a:ext uri="{FF2B5EF4-FFF2-40B4-BE49-F238E27FC236}">
                      <a16:creationId xmlns:a16="http://schemas.microsoft.com/office/drawing/2014/main" id="{32D5BDB7-9D05-4412-B708-A2EBC737C545}"/>
                    </a:ext>
                  </a:extLst>
                </p:cNvPr>
                <p:cNvSpPr>
                  <a:spLocks/>
                </p:cNvSpPr>
                <p:nvPr/>
              </p:nvSpPr>
              <p:spPr bwMode="auto">
                <a:xfrm>
                  <a:off x="3441" y="2363"/>
                  <a:ext cx="74" cy="42"/>
                </a:xfrm>
                <a:custGeom>
                  <a:avLst/>
                  <a:gdLst>
                    <a:gd name="T0" fmla="*/ 73 w 74"/>
                    <a:gd name="T1" fmla="*/ 0 h 42"/>
                    <a:gd name="T2" fmla="*/ 0 w 74"/>
                    <a:gd name="T3" fmla="*/ 32 h 42"/>
                    <a:gd name="T4" fmla="*/ 0 w 74"/>
                    <a:gd name="T5" fmla="*/ 41 h 42"/>
                    <a:gd name="T6" fmla="*/ 73 w 74"/>
                    <a:gd name="T7" fmla="*/ 14 h 42"/>
                    <a:gd name="T8" fmla="*/ 73 w 74"/>
                    <a:gd name="T9" fmla="*/ 0 h 42"/>
                  </a:gdLst>
                  <a:ahLst/>
                  <a:cxnLst>
                    <a:cxn ang="0">
                      <a:pos x="T0" y="T1"/>
                    </a:cxn>
                    <a:cxn ang="0">
                      <a:pos x="T2" y="T3"/>
                    </a:cxn>
                    <a:cxn ang="0">
                      <a:pos x="T4" y="T5"/>
                    </a:cxn>
                    <a:cxn ang="0">
                      <a:pos x="T6" y="T7"/>
                    </a:cxn>
                    <a:cxn ang="0">
                      <a:pos x="T8" y="T9"/>
                    </a:cxn>
                  </a:cxnLst>
                  <a:rect l="0" t="0" r="r" b="b"/>
                  <a:pathLst>
                    <a:path w="74" h="42">
                      <a:moveTo>
                        <a:pt x="73" y="0"/>
                      </a:moveTo>
                      <a:lnTo>
                        <a:pt x="0" y="32"/>
                      </a:lnTo>
                      <a:lnTo>
                        <a:pt x="0" y="41"/>
                      </a:lnTo>
                      <a:lnTo>
                        <a:pt x="73" y="14"/>
                      </a:lnTo>
                      <a:lnTo>
                        <a:pt x="7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4" name="Freeform 123">
                  <a:extLst>
                    <a:ext uri="{FF2B5EF4-FFF2-40B4-BE49-F238E27FC236}">
                      <a16:creationId xmlns:a16="http://schemas.microsoft.com/office/drawing/2014/main" id="{4CCF21AD-1FB8-4877-A8AC-7E1C8D91D395}"/>
                    </a:ext>
                  </a:extLst>
                </p:cNvPr>
                <p:cNvSpPr>
                  <a:spLocks/>
                </p:cNvSpPr>
                <p:nvPr/>
              </p:nvSpPr>
              <p:spPr bwMode="auto">
                <a:xfrm>
                  <a:off x="3444" y="2404"/>
                  <a:ext cx="71" cy="28"/>
                </a:xfrm>
                <a:custGeom>
                  <a:avLst/>
                  <a:gdLst>
                    <a:gd name="T0" fmla="*/ 70 w 71"/>
                    <a:gd name="T1" fmla="*/ 0 h 28"/>
                    <a:gd name="T2" fmla="*/ 0 w 71"/>
                    <a:gd name="T3" fmla="*/ 17 h 28"/>
                    <a:gd name="T4" fmla="*/ 0 w 71"/>
                    <a:gd name="T5" fmla="*/ 27 h 28"/>
                    <a:gd name="T6" fmla="*/ 70 w 71"/>
                    <a:gd name="T7" fmla="*/ 17 h 28"/>
                    <a:gd name="T8" fmla="*/ 70 w 71"/>
                    <a:gd name="T9" fmla="*/ 0 h 28"/>
                  </a:gdLst>
                  <a:ahLst/>
                  <a:cxnLst>
                    <a:cxn ang="0">
                      <a:pos x="T0" y="T1"/>
                    </a:cxn>
                    <a:cxn ang="0">
                      <a:pos x="T2" y="T3"/>
                    </a:cxn>
                    <a:cxn ang="0">
                      <a:pos x="T4" y="T5"/>
                    </a:cxn>
                    <a:cxn ang="0">
                      <a:pos x="T6" y="T7"/>
                    </a:cxn>
                    <a:cxn ang="0">
                      <a:pos x="T8" y="T9"/>
                    </a:cxn>
                  </a:cxnLst>
                  <a:rect l="0" t="0" r="r" b="b"/>
                  <a:pathLst>
                    <a:path w="71" h="28">
                      <a:moveTo>
                        <a:pt x="70" y="0"/>
                      </a:moveTo>
                      <a:lnTo>
                        <a:pt x="0" y="17"/>
                      </a:lnTo>
                      <a:lnTo>
                        <a:pt x="0" y="27"/>
                      </a:lnTo>
                      <a:lnTo>
                        <a:pt x="70" y="17"/>
                      </a:lnTo>
                      <a:lnTo>
                        <a:pt x="7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5" name="Freeform 124">
                  <a:extLst>
                    <a:ext uri="{FF2B5EF4-FFF2-40B4-BE49-F238E27FC236}">
                      <a16:creationId xmlns:a16="http://schemas.microsoft.com/office/drawing/2014/main" id="{6316DF91-8815-4E7E-B111-B84E980A38D7}"/>
                    </a:ext>
                  </a:extLst>
                </p:cNvPr>
                <p:cNvSpPr>
                  <a:spLocks/>
                </p:cNvSpPr>
                <p:nvPr/>
              </p:nvSpPr>
              <p:spPr bwMode="auto">
                <a:xfrm>
                  <a:off x="3668" y="2334"/>
                  <a:ext cx="28" cy="127"/>
                </a:xfrm>
                <a:custGeom>
                  <a:avLst/>
                  <a:gdLst>
                    <a:gd name="T0" fmla="*/ 0 w 28"/>
                    <a:gd name="T1" fmla="*/ 11 h 127"/>
                    <a:gd name="T2" fmla="*/ 14 w 28"/>
                    <a:gd name="T3" fmla="*/ 0 h 127"/>
                    <a:gd name="T4" fmla="*/ 16 w 28"/>
                    <a:gd name="T5" fmla="*/ 0 h 127"/>
                    <a:gd name="T6" fmla="*/ 19 w 28"/>
                    <a:gd name="T7" fmla="*/ 1 h 127"/>
                    <a:gd name="T8" fmla="*/ 24 w 28"/>
                    <a:gd name="T9" fmla="*/ 7 h 127"/>
                    <a:gd name="T10" fmla="*/ 27 w 28"/>
                    <a:gd name="T11" fmla="*/ 5 h 127"/>
                    <a:gd name="T12" fmla="*/ 27 w 28"/>
                    <a:gd name="T13" fmla="*/ 125 h 127"/>
                    <a:gd name="T14" fmla="*/ 23 w 28"/>
                    <a:gd name="T15" fmla="*/ 120 h 127"/>
                    <a:gd name="T16" fmla="*/ 20 w 28"/>
                    <a:gd name="T17" fmla="*/ 120 h 127"/>
                    <a:gd name="T18" fmla="*/ 20 w 28"/>
                    <a:gd name="T19" fmla="*/ 126 h 127"/>
                    <a:gd name="T20" fmla="*/ 16 w 28"/>
                    <a:gd name="T21" fmla="*/ 126 h 127"/>
                    <a:gd name="T22" fmla="*/ 14 w 28"/>
                    <a:gd name="T23" fmla="*/ 122 h 127"/>
                    <a:gd name="T24" fmla="*/ 14 w 28"/>
                    <a:gd name="T25" fmla="*/ 17 h 127"/>
                    <a:gd name="T26" fmla="*/ 0 w 28"/>
                    <a:gd name="T27" fmla="*/ 1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127">
                      <a:moveTo>
                        <a:pt x="0" y="11"/>
                      </a:moveTo>
                      <a:lnTo>
                        <a:pt x="14" y="0"/>
                      </a:lnTo>
                      <a:lnTo>
                        <a:pt x="16" y="0"/>
                      </a:lnTo>
                      <a:lnTo>
                        <a:pt x="19" y="1"/>
                      </a:lnTo>
                      <a:lnTo>
                        <a:pt x="24" y="7"/>
                      </a:lnTo>
                      <a:lnTo>
                        <a:pt x="27" y="5"/>
                      </a:lnTo>
                      <a:lnTo>
                        <a:pt x="27" y="125"/>
                      </a:lnTo>
                      <a:lnTo>
                        <a:pt x="23" y="120"/>
                      </a:lnTo>
                      <a:lnTo>
                        <a:pt x="20" y="120"/>
                      </a:lnTo>
                      <a:lnTo>
                        <a:pt x="20" y="126"/>
                      </a:lnTo>
                      <a:lnTo>
                        <a:pt x="16" y="126"/>
                      </a:lnTo>
                      <a:lnTo>
                        <a:pt x="14" y="122"/>
                      </a:lnTo>
                      <a:lnTo>
                        <a:pt x="14" y="17"/>
                      </a:lnTo>
                      <a:lnTo>
                        <a:pt x="0" y="1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6" name="Freeform 125">
                  <a:extLst>
                    <a:ext uri="{FF2B5EF4-FFF2-40B4-BE49-F238E27FC236}">
                      <a16:creationId xmlns:a16="http://schemas.microsoft.com/office/drawing/2014/main" id="{F3FD6342-A585-4C34-B8D8-D8DDF9F71DF8}"/>
                    </a:ext>
                  </a:extLst>
                </p:cNvPr>
                <p:cNvSpPr>
                  <a:spLocks/>
                </p:cNvSpPr>
                <p:nvPr/>
              </p:nvSpPr>
              <p:spPr bwMode="auto">
                <a:xfrm>
                  <a:off x="3698" y="2340"/>
                  <a:ext cx="5" cy="121"/>
                </a:xfrm>
                <a:custGeom>
                  <a:avLst/>
                  <a:gdLst>
                    <a:gd name="T0" fmla="*/ 0 w 5"/>
                    <a:gd name="T1" fmla="*/ 0 h 121"/>
                    <a:gd name="T2" fmla="*/ 0 w 5"/>
                    <a:gd name="T3" fmla="*/ 120 h 121"/>
                    <a:gd name="T4" fmla="*/ 4 w 5"/>
                    <a:gd name="T5" fmla="*/ 120 h 121"/>
                    <a:gd name="T6" fmla="*/ 4 w 5"/>
                    <a:gd name="T7" fmla="*/ 1 h 121"/>
                    <a:gd name="T8" fmla="*/ 0 w 5"/>
                    <a:gd name="T9" fmla="*/ 0 h 121"/>
                  </a:gdLst>
                  <a:ahLst/>
                  <a:cxnLst>
                    <a:cxn ang="0">
                      <a:pos x="T0" y="T1"/>
                    </a:cxn>
                    <a:cxn ang="0">
                      <a:pos x="T2" y="T3"/>
                    </a:cxn>
                    <a:cxn ang="0">
                      <a:pos x="T4" y="T5"/>
                    </a:cxn>
                    <a:cxn ang="0">
                      <a:pos x="T6" y="T7"/>
                    </a:cxn>
                    <a:cxn ang="0">
                      <a:pos x="T8" y="T9"/>
                    </a:cxn>
                  </a:cxnLst>
                  <a:rect l="0" t="0" r="r" b="b"/>
                  <a:pathLst>
                    <a:path w="5" h="121">
                      <a:moveTo>
                        <a:pt x="0" y="0"/>
                      </a:moveTo>
                      <a:lnTo>
                        <a:pt x="0" y="120"/>
                      </a:lnTo>
                      <a:lnTo>
                        <a:pt x="4" y="120"/>
                      </a:lnTo>
                      <a:lnTo>
                        <a:pt x="4"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7" name="Freeform 126">
                  <a:extLst>
                    <a:ext uri="{FF2B5EF4-FFF2-40B4-BE49-F238E27FC236}">
                      <a16:creationId xmlns:a16="http://schemas.microsoft.com/office/drawing/2014/main" id="{690A012A-C872-4937-B06E-1A64DBBF02F8}"/>
                    </a:ext>
                  </a:extLst>
                </p:cNvPr>
                <p:cNvSpPr>
                  <a:spLocks/>
                </p:cNvSpPr>
                <p:nvPr/>
              </p:nvSpPr>
              <p:spPr bwMode="auto">
                <a:xfrm>
                  <a:off x="3686" y="2334"/>
                  <a:ext cx="3" cy="127"/>
                </a:xfrm>
                <a:custGeom>
                  <a:avLst/>
                  <a:gdLst>
                    <a:gd name="T0" fmla="*/ 2 w 3"/>
                    <a:gd name="T1" fmla="*/ 1 h 127"/>
                    <a:gd name="T2" fmla="*/ 0 w 3"/>
                    <a:gd name="T3" fmla="*/ 0 h 127"/>
                    <a:gd name="T4" fmla="*/ 0 w 3"/>
                    <a:gd name="T5" fmla="*/ 126 h 127"/>
                    <a:gd name="T6" fmla="*/ 2 w 3"/>
                    <a:gd name="T7" fmla="*/ 126 h 127"/>
                    <a:gd name="T8" fmla="*/ 2 w 3"/>
                    <a:gd name="T9" fmla="*/ 1 h 127"/>
                  </a:gdLst>
                  <a:ahLst/>
                  <a:cxnLst>
                    <a:cxn ang="0">
                      <a:pos x="T0" y="T1"/>
                    </a:cxn>
                    <a:cxn ang="0">
                      <a:pos x="T2" y="T3"/>
                    </a:cxn>
                    <a:cxn ang="0">
                      <a:pos x="T4" y="T5"/>
                    </a:cxn>
                    <a:cxn ang="0">
                      <a:pos x="T6" y="T7"/>
                    </a:cxn>
                    <a:cxn ang="0">
                      <a:pos x="T8" y="T9"/>
                    </a:cxn>
                  </a:cxnLst>
                  <a:rect l="0" t="0" r="r" b="b"/>
                  <a:pathLst>
                    <a:path w="3" h="127">
                      <a:moveTo>
                        <a:pt x="2" y="1"/>
                      </a:moveTo>
                      <a:lnTo>
                        <a:pt x="0" y="0"/>
                      </a:lnTo>
                      <a:lnTo>
                        <a:pt x="0" y="126"/>
                      </a:lnTo>
                      <a:lnTo>
                        <a:pt x="2" y="126"/>
                      </a:lnTo>
                      <a:lnTo>
                        <a:pt x="2"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8" name="Freeform 127">
                  <a:extLst>
                    <a:ext uri="{FF2B5EF4-FFF2-40B4-BE49-F238E27FC236}">
                      <a16:creationId xmlns:a16="http://schemas.microsoft.com/office/drawing/2014/main" id="{3CBE3792-EDFD-4600-9BC3-741756EC503F}"/>
                    </a:ext>
                  </a:extLst>
                </p:cNvPr>
                <p:cNvSpPr>
                  <a:spLocks/>
                </p:cNvSpPr>
                <p:nvPr/>
              </p:nvSpPr>
              <p:spPr bwMode="auto">
                <a:xfrm>
                  <a:off x="3692" y="2337"/>
                  <a:ext cx="2" cy="120"/>
                </a:xfrm>
                <a:custGeom>
                  <a:avLst/>
                  <a:gdLst>
                    <a:gd name="T0" fmla="*/ 1 w 2"/>
                    <a:gd name="T1" fmla="*/ 119 h 120"/>
                    <a:gd name="T2" fmla="*/ 1 w 2"/>
                    <a:gd name="T3" fmla="*/ 6 h 120"/>
                    <a:gd name="T4" fmla="*/ 0 w 2"/>
                    <a:gd name="T5" fmla="*/ 0 h 120"/>
                    <a:gd name="T6" fmla="*/ 0 w 2"/>
                    <a:gd name="T7" fmla="*/ 119 h 120"/>
                    <a:gd name="T8" fmla="*/ 1 w 2"/>
                    <a:gd name="T9" fmla="*/ 119 h 120"/>
                  </a:gdLst>
                  <a:ahLst/>
                  <a:cxnLst>
                    <a:cxn ang="0">
                      <a:pos x="T0" y="T1"/>
                    </a:cxn>
                    <a:cxn ang="0">
                      <a:pos x="T2" y="T3"/>
                    </a:cxn>
                    <a:cxn ang="0">
                      <a:pos x="T4" y="T5"/>
                    </a:cxn>
                    <a:cxn ang="0">
                      <a:pos x="T6" y="T7"/>
                    </a:cxn>
                    <a:cxn ang="0">
                      <a:pos x="T8" y="T9"/>
                    </a:cxn>
                  </a:cxnLst>
                  <a:rect l="0" t="0" r="r" b="b"/>
                  <a:pathLst>
                    <a:path w="2" h="120">
                      <a:moveTo>
                        <a:pt x="1" y="119"/>
                      </a:moveTo>
                      <a:lnTo>
                        <a:pt x="1" y="6"/>
                      </a:lnTo>
                      <a:lnTo>
                        <a:pt x="0" y="0"/>
                      </a:lnTo>
                      <a:lnTo>
                        <a:pt x="0" y="119"/>
                      </a:lnTo>
                      <a:lnTo>
                        <a:pt x="1" y="119"/>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09" name="Freeform 128">
                  <a:extLst>
                    <a:ext uri="{FF2B5EF4-FFF2-40B4-BE49-F238E27FC236}">
                      <a16:creationId xmlns:a16="http://schemas.microsoft.com/office/drawing/2014/main" id="{EA8E6D0C-83D7-4FFE-B787-BE980AC18FAC}"/>
                    </a:ext>
                  </a:extLst>
                </p:cNvPr>
                <p:cNvSpPr>
                  <a:spLocks/>
                </p:cNvSpPr>
                <p:nvPr/>
              </p:nvSpPr>
              <p:spPr bwMode="auto">
                <a:xfrm>
                  <a:off x="3570" y="2296"/>
                  <a:ext cx="38" cy="165"/>
                </a:xfrm>
                <a:custGeom>
                  <a:avLst/>
                  <a:gdLst>
                    <a:gd name="T0" fmla="*/ 0 w 38"/>
                    <a:gd name="T1" fmla="*/ 14 h 165"/>
                    <a:gd name="T2" fmla="*/ 20 w 38"/>
                    <a:gd name="T3" fmla="*/ 0 h 165"/>
                    <a:gd name="T4" fmla="*/ 23 w 38"/>
                    <a:gd name="T5" fmla="*/ 0 h 165"/>
                    <a:gd name="T6" fmla="*/ 26 w 38"/>
                    <a:gd name="T7" fmla="*/ 2 h 165"/>
                    <a:gd name="T8" fmla="*/ 33 w 38"/>
                    <a:gd name="T9" fmla="*/ 9 h 165"/>
                    <a:gd name="T10" fmla="*/ 37 w 38"/>
                    <a:gd name="T11" fmla="*/ 7 h 165"/>
                    <a:gd name="T12" fmla="*/ 37 w 38"/>
                    <a:gd name="T13" fmla="*/ 163 h 165"/>
                    <a:gd name="T14" fmla="*/ 32 w 38"/>
                    <a:gd name="T15" fmla="*/ 157 h 165"/>
                    <a:gd name="T16" fmla="*/ 27 w 38"/>
                    <a:gd name="T17" fmla="*/ 157 h 165"/>
                    <a:gd name="T18" fmla="*/ 27 w 38"/>
                    <a:gd name="T19" fmla="*/ 164 h 165"/>
                    <a:gd name="T20" fmla="*/ 23 w 38"/>
                    <a:gd name="T21" fmla="*/ 164 h 165"/>
                    <a:gd name="T22" fmla="*/ 19 w 38"/>
                    <a:gd name="T23" fmla="*/ 160 h 165"/>
                    <a:gd name="T24" fmla="*/ 19 w 38"/>
                    <a:gd name="T25" fmla="*/ 22 h 165"/>
                    <a:gd name="T26" fmla="*/ 0 w 38"/>
                    <a:gd name="T27" fmla="*/ 1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165">
                      <a:moveTo>
                        <a:pt x="0" y="14"/>
                      </a:moveTo>
                      <a:lnTo>
                        <a:pt x="20" y="0"/>
                      </a:lnTo>
                      <a:lnTo>
                        <a:pt x="23" y="0"/>
                      </a:lnTo>
                      <a:lnTo>
                        <a:pt x="26" y="2"/>
                      </a:lnTo>
                      <a:lnTo>
                        <a:pt x="33" y="9"/>
                      </a:lnTo>
                      <a:lnTo>
                        <a:pt x="37" y="7"/>
                      </a:lnTo>
                      <a:lnTo>
                        <a:pt x="37" y="163"/>
                      </a:lnTo>
                      <a:lnTo>
                        <a:pt x="32" y="157"/>
                      </a:lnTo>
                      <a:lnTo>
                        <a:pt x="27" y="157"/>
                      </a:lnTo>
                      <a:lnTo>
                        <a:pt x="27" y="164"/>
                      </a:lnTo>
                      <a:lnTo>
                        <a:pt x="23" y="164"/>
                      </a:lnTo>
                      <a:lnTo>
                        <a:pt x="19" y="160"/>
                      </a:lnTo>
                      <a:lnTo>
                        <a:pt x="19" y="22"/>
                      </a:lnTo>
                      <a:lnTo>
                        <a:pt x="0" y="1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0" name="Freeform 129">
                  <a:extLst>
                    <a:ext uri="{FF2B5EF4-FFF2-40B4-BE49-F238E27FC236}">
                      <a16:creationId xmlns:a16="http://schemas.microsoft.com/office/drawing/2014/main" id="{6ECDEA0E-0427-4CC8-B632-9ABAA8FC4454}"/>
                    </a:ext>
                  </a:extLst>
                </p:cNvPr>
                <p:cNvSpPr>
                  <a:spLocks/>
                </p:cNvSpPr>
                <p:nvPr/>
              </p:nvSpPr>
              <p:spPr bwMode="auto">
                <a:xfrm>
                  <a:off x="3610" y="2303"/>
                  <a:ext cx="5" cy="157"/>
                </a:xfrm>
                <a:custGeom>
                  <a:avLst/>
                  <a:gdLst>
                    <a:gd name="T0" fmla="*/ 0 w 5"/>
                    <a:gd name="T1" fmla="*/ 0 h 157"/>
                    <a:gd name="T2" fmla="*/ 0 w 5"/>
                    <a:gd name="T3" fmla="*/ 156 h 157"/>
                    <a:gd name="T4" fmla="*/ 4 w 5"/>
                    <a:gd name="T5" fmla="*/ 156 h 157"/>
                    <a:gd name="T6" fmla="*/ 4 w 5"/>
                    <a:gd name="T7" fmla="*/ 1 h 157"/>
                    <a:gd name="T8" fmla="*/ 0 w 5"/>
                    <a:gd name="T9" fmla="*/ 0 h 157"/>
                  </a:gdLst>
                  <a:ahLst/>
                  <a:cxnLst>
                    <a:cxn ang="0">
                      <a:pos x="T0" y="T1"/>
                    </a:cxn>
                    <a:cxn ang="0">
                      <a:pos x="T2" y="T3"/>
                    </a:cxn>
                    <a:cxn ang="0">
                      <a:pos x="T4" y="T5"/>
                    </a:cxn>
                    <a:cxn ang="0">
                      <a:pos x="T6" y="T7"/>
                    </a:cxn>
                    <a:cxn ang="0">
                      <a:pos x="T8" y="T9"/>
                    </a:cxn>
                  </a:cxnLst>
                  <a:rect l="0" t="0" r="r" b="b"/>
                  <a:pathLst>
                    <a:path w="5" h="157">
                      <a:moveTo>
                        <a:pt x="0" y="0"/>
                      </a:moveTo>
                      <a:lnTo>
                        <a:pt x="0" y="156"/>
                      </a:lnTo>
                      <a:lnTo>
                        <a:pt x="4" y="156"/>
                      </a:lnTo>
                      <a:lnTo>
                        <a:pt x="4"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1" name="Freeform 130">
                  <a:extLst>
                    <a:ext uri="{FF2B5EF4-FFF2-40B4-BE49-F238E27FC236}">
                      <a16:creationId xmlns:a16="http://schemas.microsoft.com/office/drawing/2014/main" id="{59889F16-FAD7-41CE-825F-C9A09CB1D944}"/>
                    </a:ext>
                  </a:extLst>
                </p:cNvPr>
                <p:cNvSpPr>
                  <a:spLocks/>
                </p:cNvSpPr>
                <p:nvPr/>
              </p:nvSpPr>
              <p:spPr bwMode="auto">
                <a:xfrm>
                  <a:off x="3595" y="2296"/>
                  <a:ext cx="3" cy="165"/>
                </a:xfrm>
                <a:custGeom>
                  <a:avLst/>
                  <a:gdLst>
                    <a:gd name="T0" fmla="*/ 2 w 3"/>
                    <a:gd name="T1" fmla="*/ 2 h 165"/>
                    <a:gd name="T2" fmla="*/ 0 w 3"/>
                    <a:gd name="T3" fmla="*/ 0 h 165"/>
                    <a:gd name="T4" fmla="*/ 0 w 3"/>
                    <a:gd name="T5" fmla="*/ 164 h 165"/>
                    <a:gd name="T6" fmla="*/ 2 w 3"/>
                    <a:gd name="T7" fmla="*/ 164 h 165"/>
                    <a:gd name="T8" fmla="*/ 2 w 3"/>
                    <a:gd name="T9" fmla="*/ 2 h 165"/>
                  </a:gdLst>
                  <a:ahLst/>
                  <a:cxnLst>
                    <a:cxn ang="0">
                      <a:pos x="T0" y="T1"/>
                    </a:cxn>
                    <a:cxn ang="0">
                      <a:pos x="T2" y="T3"/>
                    </a:cxn>
                    <a:cxn ang="0">
                      <a:pos x="T4" y="T5"/>
                    </a:cxn>
                    <a:cxn ang="0">
                      <a:pos x="T6" y="T7"/>
                    </a:cxn>
                    <a:cxn ang="0">
                      <a:pos x="T8" y="T9"/>
                    </a:cxn>
                  </a:cxnLst>
                  <a:rect l="0" t="0" r="r" b="b"/>
                  <a:pathLst>
                    <a:path w="3" h="165">
                      <a:moveTo>
                        <a:pt x="2" y="2"/>
                      </a:moveTo>
                      <a:lnTo>
                        <a:pt x="0" y="0"/>
                      </a:lnTo>
                      <a:lnTo>
                        <a:pt x="0" y="164"/>
                      </a:lnTo>
                      <a:lnTo>
                        <a:pt x="2" y="164"/>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2" name="Freeform 131">
                  <a:extLst>
                    <a:ext uri="{FF2B5EF4-FFF2-40B4-BE49-F238E27FC236}">
                      <a16:creationId xmlns:a16="http://schemas.microsoft.com/office/drawing/2014/main" id="{7385C758-727E-4E7C-BC6E-7CC849BC61F9}"/>
                    </a:ext>
                  </a:extLst>
                </p:cNvPr>
                <p:cNvSpPr>
                  <a:spLocks/>
                </p:cNvSpPr>
                <p:nvPr/>
              </p:nvSpPr>
              <p:spPr bwMode="auto">
                <a:xfrm>
                  <a:off x="3602" y="2301"/>
                  <a:ext cx="1" cy="154"/>
                </a:xfrm>
                <a:custGeom>
                  <a:avLst/>
                  <a:gdLst>
                    <a:gd name="T0" fmla="*/ 0 w 1"/>
                    <a:gd name="T1" fmla="*/ 153 h 154"/>
                    <a:gd name="T2" fmla="*/ 0 w 1"/>
                    <a:gd name="T3" fmla="*/ 7 h 154"/>
                    <a:gd name="T4" fmla="*/ 0 w 1"/>
                    <a:gd name="T5" fmla="*/ 0 h 154"/>
                    <a:gd name="T6" fmla="*/ 0 w 1"/>
                    <a:gd name="T7" fmla="*/ 153 h 154"/>
                    <a:gd name="T8" fmla="*/ 0 w 1"/>
                    <a:gd name="T9" fmla="*/ 153 h 154"/>
                  </a:gdLst>
                  <a:ahLst/>
                  <a:cxnLst>
                    <a:cxn ang="0">
                      <a:pos x="T0" y="T1"/>
                    </a:cxn>
                    <a:cxn ang="0">
                      <a:pos x="T2" y="T3"/>
                    </a:cxn>
                    <a:cxn ang="0">
                      <a:pos x="T4" y="T5"/>
                    </a:cxn>
                    <a:cxn ang="0">
                      <a:pos x="T6" y="T7"/>
                    </a:cxn>
                    <a:cxn ang="0">
                      <a:pos x="T8" y="T9"/>
                    </a:cxn>
                  </a:cxnLst>
                  <a:rect l="0" t="0" r="r" b="b"/>
                  <a:pathLst>
                    <a:path w="1" h="154">
                      <a:moveTo>
                        <a:pt x="0" y="153"/>
                      </a:moveTo>
                      <a:lnTo>
                        <a:pt x="0" y="7"/>
                      </a:lnTo>
                      <a:lnTo>
                        <a:pt x="0" y="0"/>
                      </a:lnTo>
                      <a:lnTo>
                        <a:pt x="0" y="153"/>
                      </a:lnTo>
                      <a:lnTo>
                        <a:pt x="0" y="15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3" name="Freeform 132">
                  <a:extLst>
                    <a:ext uri="{FF2B5EF4-FFF2-40B4-BE49-F238E27FC236}">
                      <a16:creationId xmlns:a16="http://schemas.microsoft.com/office/drawing/2014/main" id="{7ECE08B6-C7D7-4E4E-9905-A47B4CDCCE89}"/>
                    </a:ext>
                  </a:extLst>
                </p:cNvPr>
                <p:cNvSpPr>
                  <a:spLocks/>
                </p:cNvSpPr>
                <p:nvPr/>
              </p:nvSpPr>
              <p:spPr bwMode="auto">
                <a:xfrm>
                  <a:off x="3730" y="2358"/>
                  <a:ext cx="21" cy="101"/>
                </a:xfrm>
                <a:custGeom>
                  <a:avLst/>
                  <a:gdLst>
                    <a:gd name="T0" fmla="*/ 0 w 21"/>
                    <a:gd name="T1" fmla="*/ 9 h 101"/>
                    <a:gd name="T2" fmla="*/ 10 w 21"/>
                    <a:gd name="T3" fmla="*/ 0 h 101"/>
                    <a:gd name="T4" fmla="*/ 12 w 21"/>
                    <a:gd name="T5" fmla="*/ 0 h 101"/>
                    <a:gd name="T6" fmla="*/ 14 w 21"/>
                    <a:gd name="T7" fmla="*/ 0 h 101"/>
                    <a:gd name="T8" fmla="*/ 18 w 21"/>
                    <a:gd name="T9" fmla="*/ 5 h 101"/>
                    <a:gd name="T10" fmla="*/ 20 w 21"/>
                    <a:gd name="T11" fmla="*/ 4 h 101"/>
                    <a:gd name="T12" fmla="*/ 20 w 21"/>
                    <a:gd name="T13" fmla="*/ 100 h 101"/>
                    <a:gd name="T14" fmla="*/ 18 w 21"/>
                    <a:gd name="T15" fmla="*/ 95 h 101"/>
                    <a:gd name="T16" fmla="*/ 15 w 21"/>
                    <a:gd name="T17" fmla="*/ 95 h 101"/>
                    <a:gd name="T18" fmla="*/ 15 w 21"/>
                    <a:gd name="T19" fmla="*/ 100 h 101"/>
                    <a:gd name="T20" fmla="*/ 12 w 21"/>
                    <a:gd name="T21" fmla="*/ 100 h 101"/>
                    <a:gd name="T22" fmla="*/ 10 w 21"/>
                    <a:gd name="T23" fmla="*/ 97 h 101"/>
                    <a:gd name="T24" fmla="*/ 10 w 21"/>
                    <a:gd name="T25" fmla="*/ 13 h 101"/>
                    <a:gd name="T26" fmla="*/ 0 w 21"/>
                    <a:gd name="T27" fmla="*/ 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101">
                      <a:moveTo>
                        <a:pt x="0" y="9"/>
                      </a:moveTo>
                      <a:lnTo>
                        <a:pt x="10" y="0"/>
                      </a:lnTo>
                      <a:lnTo>
                        <a:pt x="12" y="0"/>
                      </a:lnTo>
                      <a:lnTo>
                        <a:pt x="14" y="0"/>
                      </a:lnTo>
                      <a:lnTo>
                        <a:pt x="18" y="5"/>
                      </a:lnTo>
                      <a:lnTo>
                        <a:pt x="20" y="4"/>
                      </a:lnTo>
                      <a:lnTo>
                        <a:pt x="20" y="100"/>
                      </a:lnTo>
                      <a:lnTo>
                        <a:pt x="18" y="95"/>
                      </a:lnTo>
                      <a:lnTo>
                        <a:pt x="15" y="95"/>
                      </a:lnTo>
                      <a:lnTo>
                        <a:pt x="15" y="100"/>
                      </a:lnTo>
                      <a:lnTo>
                        <a:pt x="12" y="100"/>
                      </a:lnTo>
                      <a:lnTo>
                        <a:pt x="10" y="97"/>
                      </a:lnTo>
                      <a:lnTo>
                        <a:pt x="10" y="13"/>
                      </a:lnTo>
                      <a:lnTo>
                        <a:pt x="0" y="9"/>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4" name="Freeform 133">
                  <a:extLst>
                    <a:ext uri="{FF2B5EF4-FFF2-40B4-BE49-F238E27FC236}">
                      <a16:creationId xmlns:a16="http://schemas.microsoft.com/office/drawing/2014/main" id="{8AC6D372-7897-4C62-9B15-5B707137E7DF}"/>
                    </a:ext>
                  </a:extLst>
                </p:cNvPr>
                <p:cNvSpPr>
                  <a:spLocks/>
                </p:cNvSpPr>
                <p:nvPr/>
              </p:nvSpPr>
              <p:spPr bwMode="auto">
                <a:xfrm>
                  <a:off x="3752" y="2362"/>
                  <a:ext cx="5" cy="95"/>
                </a:xfrm>
                <a:custGeom>
                  <a:avLst/>
                  <a:gdLst>
                    <a:gd name="T0" fmla="*/ 0 w 5"/>
                    <a:gd name="T1" fmla="*/ 0 h 95"/>
                    <a:gd name="T2" fmla="*/ 0 w 5"/>
                    <a:gd name="T3" fmla="*/ 94 h 95"/>
                    <a:gd name="T4" fmla="*/ 4 w 5"/>
                    <a:gd name="T5" fmla="*/ 94 h 95"/>
                    <a:gd name="T6" fmla="*/ 4 w 5"/>
                    <a:gd name="T7" fmla="*/ 1 h 95"/>
                    <a:gd name="T8" fmla="*/ 0 w 5"/>
                    <a:gd name="T9" fmla="*/ 0 h 95"/>
                  </a:gdLst>
                  <a:ahLst/>
                  <a:cxnLst>
                    <a:cxn ang="0">
                      <a:pos x="T0" y="T1"/>
                    </a:cxn>
                    <a:cxn ang="0">
                      <a:pos x="T2" y="T3"/>
                    </a:cxn>
                    <a:cxn ang="0">
                      <a:pos x="T4" y="T5"/>
                    </a:cxn>
                    <a:cxn ang="0">
                      <a:pos x="T6" y="T7"/>
                    </a:cxn>
                    <a:cxn ang="0">
                      <a:pos x="T8" y="T9"/>
                    </a:cxn>
                  </a:cxnLst>
                  <a:rect l="0" t="0" r="r" b="b"/>
                  <a:pathLst>
                    <a:path w="5" h="95">
                      <a:moveTo>
                        <a:pt x="0" y="0"/>
                      </a:moveTo>
                      <a:lnTo>
                        <a:pt x="0" y="94"/>
                      </a:lnTo>
                      <a:lnTo>
                        <a:pt x="4" y="94"/>
                      </a:lnTo>
                      <a:lnTo>
                        <a:pt x="4"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5" name="Freeform 134">
                  <a:extLst>
                    <a:ext uri="{FF2B5EF4-FFF2-40B4-BE49-F238E27FC236}">
                      <a16:creationId xmlns:a16="http://schemas.microsoft.com/office/drawing/2014/main" id="{F040DFAF-FC86-4A74-A738-B93BFBE6AFE9}"/>
                    </a:ext>
                  </a:extLst>
                </p:cNvPr>
                <p:cNvSpPr>
                  <a:spLocks/>
                </p:cNvSpPr>
                <p:nvPr/>
              </p:nvSpPr>
              <p:spPr bwMode="auto">
                <a:xfrm>
                  <a:off x="3742" y="2358"/>
                  <a:ext cx="5" cy="101"/>
                </a:xfrm>
                <a:custGeom>
                  <a:avLst/>
                  <a:gdLst>
                    <a:gd name="T0" fmla="*/ 4 w 5"/>
                    <a:gd name="T1" fmla="*/ 0 h 101"/>
                    <a:gd name="T2" fmla="*/ 0 w 5"/>
                    <a:gd name="T3" fmla="*/ 0 h 101"/>
                    <a:gd name="T4" fmla="*/ 0 w 5"/>
                    <a:gd name="T5" fmla="*/ 100 h 101"/>
                    <a:gd name="T6" fmla="*/ 4 w 5"/>
                    <a:gd name="T7" fmla="*/ 100 h 101"/>
                    <a:gd name="T8" fmla="*/ 4 w 5"/>
                    <a:gd name="T9" fmla="*/ 0 h 101"/>
                  </a:gdLst>
                  <a:ahLst/>
                  <a:cxnLst>
                    <a:cxn ang="0">
                      <a:pos x="T0" y="T1"/>
                    </a:cxn>
                    <a:cxn ang="0">
                      <a:pos x="T2" y="T3"/>
                    </a:cxn>
                    <a:cxn ang="0">
                      <a:pos x="T4" y="T5"/>
                    </a:cxn>
                    <a:cxn ang="0">
                      <a:pos x="T6" y="T7"/>
                    </a:cxn>
                    <a:cxn ang="0">
                      <a:pos x="T8" y="T9"/>
                    </a:cxn>
                  </a:cxnLst>
                  <a:rect l="0" t="0" r="r" b="b"/>
                  <a:pathLst>
                    <a:path w="5" h="101">
                      <a:moveTo>
                        <a:pt x="4" y="0"/>
                      </a:moveTo>
                      <a:lnTo>
                        <a:pt x="0" y="0"/>
                      </a:lnTo>
                      <a:lnTo>
                        <a:pt x="0" y="100"/>
                      </a:lnTo>
                      <a:lnTo>
                        <a:pt x="4" y="100"/>
                      </a:lnTo>
                      <a:lnTo>
                        <a:pt x="4"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6" name="Freeform 135">
                  <a:extLst>
                    <a:ext uri="{FF2B5EF4-FFF2-40B4-BE49-F238E27FC236}">
                      <a16:creationId xmlns:a16="http://schemas.microsoft.com/office/drawing/2014/main" id="{E65FBFD5-AAD9-41C6-A93D-87A0C05763C5}"/>
                    </a:ext>
                  </a:extLst>
                </p:cNvPr>
                <p:cNvSpPr>
                  <a:spLocks/>
                </p:cNvSpPr>
                <p:nvPr/>
              </p:nvSpPr>
              <p:spPr bwMode="auto">
                <a:xfrm>
                  <a:off x="3747" y="2360"/>
                  <a:ext cx="3" cy="95"/>
                </a:xfrm>
                <a:custGeom>
                  <a:avLst/>
                  <a:gdLst>
                    <a:gd name="T0" fmla="*/ 2 w 3"/>
                    <a:gd name="T1" fmla="*/ 94 h 95"/>
                    <a:gd name="T2" fmla="*/ 2 w 3"/>
                    <a:gd name="T3" fmla="*/ 4 h 95"/>
                    <a:gd name="T4" fmla="*/ 0 w 3"/>
                    <a:gd name="T5" fmla="*/ 0 h 95"/>
                    <a:gd name="T6" fmla="*/ 0 w 3"/>
                    <a:gd name="T7" fmla="*/ 94 h 95"/>
                    <a:gd name="T8" fmla="*/ 2 w 3"/>
                    <a:gd name="T9" fmla="*/ 94 h 95"/>
                  </a:gdLst>
                  <a:ahLst/>
                  <a:cxnLst>
                    <a:cxn ang="0">
                      <a:pos x="T0" y="T1"/>
                    </a:cxn>
                    <a:cxn ang="0">
                      <a:pos x="T2" y="T3"/>
                    </a:cxn>
                    <a:cxn ang="0">
                      <a:pos x="T4" y="T5"/>
                    </a:cxn>
                    <a:cxn ang="0">
                      <a:pos x="T6" y="T7"/>
                    </a:cxn>
                    <a:cxn ang="0">
                      <a:pos x="T8" y="T9"/>
                    </a:cxn>
                  </a:cxnLst>
                  <a:rect l="0" t="0" r="r" b="b"/>
                  <a:pathLst>
                    <a:path w="3" h="95">
                      <a:moveTo>
                        <a:pt x="2" y="94"/>
                      </a:moveTo>
                      <a:lnTo>
                        <a:pt x="2" y="4"/>
                      </a:lnTo>
                      <a:lnTo>
                        <a:pt x="0" y="0"/>
                      </a:lnTo>
                      <a:lnTo>
                        <a:pt x="0" y="94"/>
                      </a:lnTo>
                      <a:lnTo>
                        <a:pt x="2" y="9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7" name="Freeform 136">
                  <a:extLst>
                    <a:ext uri="{FF2B5EF4-FFF2-40B4-BE49-F238E27FC236}">
                      <a16:creationId xmlns:a16="http://schemas.microsoft.com/office/drawing/2014/main" id="{D92FB034-4451-4D79-A177-3DA2CDD04F43}"/>
                    </a:ext>
                  </a:extLst>
                </p:cNvPr>
                <p:cNvSpPr>
                  <a:spLocks/>
                </p:cNvSpPr>
                <p:nvPr/>
              </p:nvSpPr>
              <p:spPr bwMode="auto">
                <a:xfrm>
                  <a:off x="3770" y="2374"/>
                  <a:ext cx="18" cy="81"/>
                </a:xfrm>
                <a:custGeom>
                  <a:avLst/>
                  <a:gdLst>
                    <a:gd name="T0" fmla="*/ 0 w 18"/>
                    <a:gd name="T1" fmla="*/ 7 h 81"/>
                    <a:gd name="T2" fmla="*/ 9 w 18"/>
                    <a:gd name="T3" fmla="*/ 0 h 81"/>
                    <a:gd name="T4" fmla="*/ 10 w 18"/>
                    <a:gd name="T5" fmla="*/ 0 h 81"/>
                    <a:gd name="T6" fmla="*/ 12 w 18"/>
                    <a:gd name="T7" fmla="*/ 1 h 81"/>
                    <a:gd name="T8" fmla="*/ 15 w 18"/>
                    <a:gd name="T9" fmla="*/ 4 h 81"/>
                    <a:gd name="T10" fmla="*/ 17 w 18"/>
                    <a:gd name="T11" fmla="*/ 3 h 81"/>
                    <a:gd name="T12" fmla="*/ 17 w 18"/>
                    <a:gd name="T13" fmla="*/ 80 h 81"/>
                    <a:gd name="T14" fmla="*/ 14 w 18"/>
                    <a:gd name="T15" fmla="*/ 77 h 81"/>
                    <a:gd name="T16" fmla="*/ 12 w 18"/>
                    <a:gd name="T17" fmla="*/ 77 h 81"/>
                    <a:gd name="T18" fmla="*/ 12 w 18"/>
                    <a:gd name="T19" fmla="*/ 80 h 81"/>
                    <a:gd name="T20" fmla="*/ 10 w 18"/>
                    <a:gd name="T21" fmla="*/ 80 h 81"/>
                    <a:gd name="T22" fmla="*/ 8 w 18"/>
                    <a:gd name="T23" fmla="*/ 79 h 81"/>
                    <a:gd name="T24" fmla="*/ 8 w 18"/>
                    <a:gd name="T25" fmla="*/ 10 h 81"/>
                    <a:gd name="T26" fmla="*/ 0 w 18"/>
                    <a:gd name="T27" fmla="*/ 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81">
                      <a:moveTo>
                        <a:pt x="0" y="7"/>
                      </a:moveTo>
                      <a:lnTo>
                        <a:pt x="9" y="0"/>
                      </a:lnTo>
                      <a:lnTo>
                        <a:pt x="10" y="0"/>
                      </a:lnTo>
                      <a:lnTo>
                        <a:pt x="12" y="1"/>
                      </a:lnTo>
                      <a:lnTo>
                        <a:pt x="15" y="4"/>
                      </a:lnTo>
                      <a:lnTo>
                        <a:pt x="17" y="3"/>
                      </a:lnTo>
                      <a:lnTo>
                        <a:pt x="17" y="80"/>
                      </a:lnTo>
                      <a:lnTo>
                        <a:pt x="14" y="77"/>
                      </a:lnTo>
                      <a:lnTo>
                        <a:pt x="12" y="77"/>
                      </a:lnTo>
                      <a:lnTo>
                        <a:pt x="12" y="80"/>
                      </a:lnTo>
                      <a:lnTo>
                        <a:pt x="10" y="80"/>
                      </a:lnTo>
                      <a:lnTo>
                        <a:pt x="8" y="79"/>
                      </a:lnTo>
                      <a:lnTo>
                        <a:pt x="8" y="10"/>
                      </a:lnTo>
                      <a:lnTo>
                        <a:pt x="0" y="7"/>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8" name="Freeform 137">
                  <a:extLst>
                    <a:ext uri="{FF2B5EF4-FFF2-40B4-BE49-F238E27FC236}">
                      <a16:creationId xmlns:a16="http://schemas.microsoft.com/office/drawing/2014/main" id="{13C3CA0F-E3ED-46A9-8B6F-061FD0747438}"/>
                    </a:ext>
                  </a:extLst>
                </p:cNvPr>
                <p:cNvSpPr>
                  <a:spLocks/>
                </p:cNvSpPr>
                <p:nvPr/>
              </p:nvSpPr>
              <p:spPr bwMode="auto">
                <a:xfrm>
                  <a:off x="3789" y="2377"/>
                  <a:ext cx="5" cy="78"/>
                </a:xfrm>
                <a:custGeom>
                  <a:avLst/>
                  <a:gdLst>
                    <a:gd name="T0" fmla="*/ 0 w 5"/>
                    <a:gd name="T1" fmla="*/ 0 h 78"/>
                    <a:gd name="T2" fmla="*/ 0 w 5"/>
                    <a:gd name="T3" fmla="*/ 77 h 78"/>
                    <a:gd name="T4" fmla="*/ 4 w 5"/>
                    <a:gd name="T5" fmla="*/ 77 h 78"/>
                    <a:gd name="T6" fmla="*/ 4 w 5"/>
                    <a:gd name="T7" fmla="*/ 1 h 78"/>
                    <a:gd name="T8" fmla="*/ 0 w 5"/>
                    <a:gd name="T9" fmla="*/ 0 h 78"/>
                  </a:gdLst>
                  <a:ahLst/>
                  <a:cxnLst>
                    <a:cxn ang="0">
                      <a:pos x="T0" y="T1"/>
                    </a:cxn>
                    <a:cxn ang="0">
                      <a:pos x="T2" y="T3"/>
                    </a:cxn>
                    <a:cxn ang="0">
                      <a:pos x="T4" y="T5"/>
                    </a:cxn>
                    <a:cxn ang="0">
                      <a:pos x="T6" y="T7"/>
                    </a:cxn>
                    <a:cxn ang="0">
                      <a:pos x="T8" y="T9"/>
                    </a:cxn>
                  </a:cxnLst>
                  <a:rect l="0" t="0" r="r" b="b"/>
                  <a:pathLst>
                    <a:path w="5" h="78">
                      <a:moveTo>
                        <a:pt x="0" y="0"/>
                      </a:moveTo>
                      <a:lnTo>
                        <a:pt x="0" y="77"/>
                      </a:lnTo>
                      <a:lnTo>
                        <a:pt x="4" y="77"/>
                      </a:lnTo>
                      <a:lnTo>
                        <a:pt x="4"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19" name="Freeform 138">
                  <a:extLst>
                    <a:ext uri="{FF2B5EF4-FFF2-40B4-BE49-F238E27FC236}">
                      <a16:creationId xmlns:a16="http://schemas.microsoft.com/office/drawing/2014/main" id="{D6EE86A0-1824-4FF3-96A9-74CFAB806551}"/>
                    </a:ext>
                  </a:extLst>
                </p:cNvPr>
                <p:cNvSpPr>
                  <a:spLocks/>
                </p:cNvSpPr>
                <p:nvPr/>
              </p:nvSpPr>
              <p:spPr bwMode="auto">
                <a:xfrm>
                  <a:off x="3780" y="2374"/>
                  <a:ext cx="5" cy="82"/>
                </a:xfrm>
                <a:custGeom>
                  <a:avLst/>
                  <a:gdLst>
                    <a:gd name="T0" fmla="*/ 4 w 5"/>
                    <a:gd name="T1" fmla="*/ 1 h 82"/>
                    <a:gd name="T2" fmla="*/ 0 w 5"/>
                    <a:gd name="T3" fmla="*/ 0 h 82"/>
                    <a:gd name="T4" fmla="*/ 0 w 5"/>
                    <a:gd name="T5" fmla="*/ 81 h 82"/>
                    <a:gd name="T6" fmla="*/ 4 w 5"/>
                    <a:gd name="T7" fmla="*/ 81 h 82"/>
                    <a:gd name="T8" fmla="*/ 4 w 5"/>
                    <a:gd name="T9" fmla="*/ 1 h 82"/>
                  </a:gdLst>
                  <a:ahLst/>
                  <a:cxnLst>
                    <a:cxn ang="0">
                      <a:pos x="T0" y="T1"/>
                    </a:cxn>
                    <a:cxn ang="0">
                      <a:pos x="T2" y="T3"/>
                    </a:cxn>
                    <a:cxn ang="0">
                      <a:pos x="T4" y="T5"/>
                    </a:cxn>
                    <a:cxn ang="0">
                      <a:pos x="T6" y="T7"/>
                    </a:cxn>
                    <a:cxn ang="0">
                      <a:pos x="T8" y="T9"/>
                    </a:cxn>
                  </a:cxnLst>
                  <a:rect l="0" t="0" r="r" b="b"/>
                  <a:pathLst>
                    <a:path w="5" h="82">
                      <a:moveTo>
                        <a:pt x="4" y="1"/>
                      </a:moveTo>
                      <a:lnTo>
                        <a:pt x="0" y="0"/>
                      </a:lnTo>
                      <a:lnTo>
                        <a:pt x="0" y="81"/>
                      </a:lnTo>
                      <a:lnTo>
                        <a:pt x="4" y="81"/>
                      </a:lnTo>
                      <a:lnTo>
                        <a:pt x="4"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320" name="Freeform 139">
                  <a:extLst>
                    <a:ext uri="{FF2B5EF4-FFF2-40B4-BE49-F238E27FC236}">
                      <a16:creationId xmlns:a16="http://schemas.microsoft.com/office/drawing/2014/main" id="{59F9A3DB-2B31-4005-950B-21C9B2C84B50}"/>
                    </a:ext>
                  </a:extLst>
                </p:cNvPr>
                <p:cNvSpPr>
                  <a:spLocks/>
                </p:cNvSpPr>
                <p:nvPr/>
              </p:nvSpPr>
              <p:spPr bwMode="auto">
                <a:xfrm>
                  <a:off x="3784" y="2376"/>
                  <a:ext cx="3" cy="77"/>
                </a:xfrm>
                <a:custGeom>
                  <a:avLst/>
                  <a:gdLst>
                    <a:gd name="T0" fmla="*/ 2 w 3"/>
                    <a:gd name="T1" fmla="*/ 76 h 77"/>
                    <a:gd name="T2" fmla="*/ 2 w 3"/>
                    <a:gd name="T3" fmla="*/ 3 h 77"/>
                    <a:gd name="T4" fmla="*/ 0 w 3"/>
                    <a:gd name="T5" fmla="*/ 0 h 77"/>
                    <a:gd name="T6" fmla="*/ 0 w 3"/>
                    <a:gd name="T7" fmla="*/ 76 h 77"/>
                    <a:gd name="T8" fmla="*/ 2 w 3"/>
                    <a:gd name="T9" fmla="*/ 76 h 77"/>
                  </a:gdLst>
                  <a:ahLst/>
                  <a:cxnLst>
                    <a:cxn ang="0">
                      <a:pos x="T0" y="T1"/>
                    </a:cxn>
                    <a:cxn ang="0">
                      <a:pos x="T2" y="T3"/>
                    </a:cxn>
                    <a:cxn ang="0">
                      <a:pos x="T4" y="T5"/>
                    </a:cxn>
                    <a:cxn ang="0">
                      <a:pos x="T6" y="T7"/>
                    </a:cxn>
                    <a:cxn ang="0">
                      <a:pos x="T8" y="T9"/>
                    </a:cxn>
                  </a:cxnLst>
                  <a:rect l="0" t="0" r="r" b="b"/>
                  <a:pathLst>
                    <a:path w="3" h="77">
                      <a:moveTo>
                        <a:pt x="2" y="76"/>
                      </a:moveTo>
                      <a:lnTo>
                        <a:pt x="2" y="3"/>
                      </a:lnTo>
                      <a:lnTo>
                        <a:pt x="0" y="0"/>
                      </a:lnTo>
                      <a:lnTo>
                        <a:pt x="0" y="76"/>
                      </a:lnTo>
                      <a:lnTo>
                        <a:pt x="2" y="7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9" name="Group 140">
                <a:extLst>
                  <a:ext uri="{FF2B5EF4-FFF2-40B4-BE49-F238E27FC236}">
                    <a16:creationId xmlns:a16="http://schemas.microsoft.com/office/drawing/2014/main" id="{BBB9AE3C-18F2-4BF4-891B-8D356C359DB0}"/>
                  </a:ext>
                </a:extLst>
              </p:cNvPr>
              <p:cNvGrpSpPr>
                <a:grpSpLocks/>
              </p:cNvGrpSpPr>
              <p:nvPr/>
            </p:nvGrpSpPr>
            <p:grpSpPr bwMode="auto">
              <a:xfrm>
                <a:off x="3071" y="2185"/>
                <a:ext cx="324" cy="168"/>
                <a:chOff x="3435" y="2633"/>
                <a:chExt cx="364" cy="168"/>
              </a:xfrm>
            </p:grpSpPr>
            <p:sp>
              <p:nvSpPr>
                <p:cNvPr id="144159" name="Freeform 141">
                  <a:extLst>
                    <a:ext uri="{FF2B5EF4-FFF2-40B4-BE49-F238E27FC236}">
                      <a16:creationId xmlns:a16="http://schemas.microsoft.com/office/drawing/2014/main" id="{1498D38C-3896-4989-922E-B56FAA109246}"/>
                    </a:ext>
                  </a:extLst>
                </p:cNvPr>
                <p:cNvSpPr>
                  <a:spLocks/>
                </p:cNvSpPr>
                <p:nvPr/>
              </p:nvSpPr>
              <p:spPr bwMode="auto">
                <a:xfrm>
                  <a:off x="3578" y="2752"/>
                  <a:ext cx="5" cy="6"/>
                </a:xfrm>
                <a:custGeom>
                  <a:avLst/>
                  <a:gdLst>
                    <a:gd name="T0" fmla="*/ 0 w 5"/>
                    <a:gd name="T1" fmla="*/ 2 h 6"/>
                    <a:gd name="T2" fmla="*/ 0 w 5"/>
                    <a:gd name="T3" fmla="*/ 5 h 6"/>
                    <a:gd name="T4" fmla="*/ 4 w 5"/>
                    <a:gd name="T5" fmla="*/ 5 h 6"/>
                    <a:gd name="T6" fmla="*/ 4 w 5"/>
                    <a:gd name="T7" fmla="*/ 0 h 6"/>
                    <a:gd name="T8" fmla="*/ 0 w 5"/>
                    <a:gd name="T9" fmla="*/ 2 h 6"/>
                  </a:gdLst>
                  <a:ahLst/>
                  <a:cxnLst>
                    <a:cxn ang="0">
                      <a:pos x="T0" y="T1"/>
                    </a:cxn>
                    <a:cxn ang="0">
                      <a:pos x="T2" y="T3"/>
                    </a:cxn>
                    <a:cxn ang="0">
                      <a:pos x="T4" y="T5"/>
                    </a:cxn>
                    <a:cxn ang="0">
                      <a:pos x="T6" y="T7"/>
                    </a:cxn>
                    <a:cxn ang="0">
                      <a:pos x="T8" y="T9"/>
                    </a:cxn>
                  </a:cxnLst>
                  <a:rect l="0" t="0" r="r" b="b"/>
                  <a:pathLst>
                    <a:path w="5" h="6">
                      <a:moveTo>
                        <a:pt x="0" y="2"/>
                      </a:moveTo>
                      <a:lnTo>
                        <a:pt x="0" y="5"/>
                      </a:lnTo>
                      <a:lnTo>
                        <a:pt x="4" y="5"/>
                      </a:lnTo>
                      <a:lnTo>
                        <a:pt x="4" y="0"/>
                      </a:lnTo>
                      <a:lnTo>
                        <a:pt x="0"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60" name="Freeform 142">
                  <a:extLst>
                    <a:ext uri="{FF2B5EF4-FFF2-40B4-BE49-F238E27FC236}">
                      <a16:creationId xmlns:a16="http://schemas.microsoft.com/office/drawing/2014/main" id="{228C06FF-3B1C-421C-9DD0-B988C5720B05}"/>
                    </a:ext>
                  </a:extLst>
                </p:cNvPr>
                <p:cNvSpPr>
                  <a:spLocks/>
                </p:cNvSpPr>
                <p:nvPr/>
              </p:nvSpPr>
              <p:spPr bwMode="auto">
                <a:xfrm>
                  <a:off x="3435" y="2665"/>
                  <a:ext cx="278" cy="119"/>
                </a:xfrm>
                <a:custGeom>
                  <a:avLst/>
                  <a:gdLst>
                    <a:gd name="T0" fmla="*/ 277 w 278"/>
                    <a:gd name="T1" fmla="*/ 0 h 119"/>
                    <a:gd name="T2" fmla="*/ 277 w 278"/>
                    <a:gd name="T3" fmla="*/ 118 h 119"/>
                    <a:gd name="T4" fmla="*/ 10 w 278"/>
                    <a:gd name="T5" fmla="*/ 118 h 119"/>
                    <a:gd name="T6" fmla="*/ 10 w 278"/>
                    <a:gd name="T7" fmla="*/ 95 h 119"/>
                    <a:gd name="T8" fmla="*/ 5 w 278"/>
                    <a:gd name="T9" fmla="*/ 94 h 119"/>
                    <a:gd name="T10" fmla="*/ 5 w 278"/>
                    <a:gd name="T11" fmla="*/ 80 h 119"/>
                    <a:gd name="T12" fmla="*/ 0 w 278"/>
                    <a:gd name="T13" fmla="*/ 77 h 119"/>
                    <a:gd name="T14" fmla="*/ 277 w 278"/>
                    <a:gd name="T15" fmla="*/ 0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8" h="119">
                      <a:moveTo>
                        <a:pt x="277" y="0"/>
                      </a:moveTo>
                      <a:lnTo>
                        <a:pt x="277" y="118"/>
                      </a:lnTo>
                      <a:lnTo>
                        <a:pt x="10" y="118"/>
                      </a:lnTo>
                      <a:lnTo>
                        <a:pt x="10" y="95"/>
                      </a:lnTo>
                      <a:lnTo>
                        <a:pt x="5" y="94"/>
                      </a:lnTo>
                      <a:lnTo>
                        <a:pt x="5" y="80"/>
                      </a:lnTo>
                      <a:lnTo>
                        <a:pt x="0" y="77"/>
                      </a:lnTo>
                      <a:lnTo>
                        <a:pt x="27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61" name="Oval 143">
                  <a:extLst>
                    <a:ext uri="{FF2B5EF4-FFF2-40B4-BE49-F238E27FC236}">
                      <a16:creationId xmlns:a16="http://schemas.microsoft.com/office/drawing/2014/main" id="{4FB73921-6CB4-47A8-939A-F13E1B76BE1F}"/>
                    </a:ext>
                  </a:extLst>
                </p:cNvPr>
                <p:cNvSpPr>
                  <a:spLocks noChangeArrowheads="1"/>
                </p:cNvSpPr>
                <p:nvPr/>
              </p:nvSpPr>
              <p:spPr bwMode="auto">
                <a:xfrm flipH="1">
                  <a:off x="3469" y="2763"/>
                  <a:ext cx="4" cy="1"/>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62" name="Oval 144">
                  <a:extLst>
                    <a:ext uri="{FF2B5EF4-FFF2-40B4-BE49-F238E27FC236}">
                      <a16:creationId xmlns:a16="http://schemas.microsoft.com/office/drawing/2014/main" id="{0BDBB56B-8EEC-4EE9-9C59-3DB188DFC07A}"/>
                    </a:ext>
                  </a:extLst>
                </p:cNvPr>
                <p:cNvSpPr>
                  <a:spLocks noChangeArrowheads="1"/>
                </p:cNvSpPr>
                <p:nvPr/>
              </p:nvSpPr>
              <p:spPr bwMode="auto">
                <a:xfrm flipH="1">
                  <a:off x="3467" y="2764"/>
                  <a:ext cx="3" cy="1"/>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63" name="Oval 145">
                  <a:extLst>
                    <a:ext uri="{FF2B5EF4-FFF2-40B4-BE49-F238E27FC236}">
                      <a16:creationId xmlns:a16="http://schemas.microsoft.com/office/drawing/2014/main" id="{6BC7F11D-A3DC-48F8-9CF1-1DA0A3CA7A9C}"/>
                    </a:ext>
                  </a:extLst>
                </p:cNvPr>
                <p:cNvSpPr>
                  <a:spLocks noChangeArrowheads="1"/>
                </p:cNvSpPr>
                <p:nvPr/>
              </p:nvSpPr>
              <p:spPr bwMode="auto">
                <a:xfrm flipH="1">
                  <a:off x="3463" y="2764"/>
                  <a:ext cx="4" cy="1"/>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64" name="Oval 146">
                  <a:extLst>
                    <a:ext uri="{FF2B5EF4-FFF2-40B4-BE49-F238E27FC236}">
                      <a16:creationId xmlns:a16="http://schemas.microsoft.com/office/drawing/2014/main" id="{A79493DC-6FD1-4200-966C-43E2F3DA83CB}"/>
                    </a:ext>
                  </a:extLst>
                </p:cNvPr>
                <p:cNvSpPr>
                  <a:spLocks noChangeArrowheads="1"/>
                </p:cNvSpPr>
                <p:nvPr/>
              </p:nvSpPr>
              <p:spPr bwMode="auto">
                <a:xfrm flipH="1">
                  <a:off x="3460" y="2764"/>
                  <a:ext cx="4" cy="1"/>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65" name="Oval 147">
                  <a:extLst>
                    <a:ext uri="{FF2B5EF4-FFF2-40B4-BE49-F238E27FC236}">
                      <a16:creationId xmlns:a16="http://schemas.microsoft.com/office/drawing/2014/main" id="{C3258520-BC42-4C62-9947-0358262BB9C1}"/>
                    </a:ext>
                  </a:extLst>
                </p:cNvPr>
                <p:cNvSpPr>
                  <a:spLocks noChangeArrowheads="1"/>
                </p:cNvSpPr>
                <p:nvPr/>
              </p:nvSpPr>
              <p:spPr bwMode="auto">
                <a:xfrm flipH="1">
                  <a:off x="3458" y="2764"/>
                  <a:ext cx="3" cy="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66" name="Oval 148">
                  <a:extLst>
                    <a:ext uri="{FF2B5EF4-FFF2-40B4-BE49-F238E27FC236}">
                      <a16:creationId xmlns:a16="http://schemas.microsoft.com/office/drawing/2014/main" id="{E293D5C8-4DFF-4116-8B7C-1D84556B1073}"/>
                    </a:ext>
                  </a:extLst>
                </p:cNvPr>
                <p:cNvSpPr>
                  <a:spLocks noChangeArrowheads="1"/>
                </p:cNvSpPr>
                <p:nvPr/>
              </p:nvSpPr>
              <p:spPr bwMode="auto">
                <a:xfrm flipH="1">
                  <a:off x="3454" y="2764"/>
                  <a:ext cx="5" cy="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67" name="Freeform 149">
                  <a:extLst>
                    <a:ext uri="{FF2B5EF4-FFF2-40B4-BE49-F238E27FC236}">
                      <a16:creationId xmlns:a16="http://schemas.microsoft.com/office/drawing/2014/main" id="{02C859BD-034C-4AE1-B316-9C48CDFBFF63}"/>
                    </a:ext>
                  </a:extLst>
                </p:cNvPr>
                <p:cNvSpPr>
                  <a:spLocks/>
                </p:cNvSpPr>
                <p:nvPr/>
              </p:nvSpPr>
              <p:spPr bwMode="auto">
                <a:xfrm>
                  <a:off x="3519" y="2752"/>
                  <a:ext cx="3" cy="8"/>
                </a:xfrm>
                <a:custGeom>
                  <a:avLst/>
                  <a:gdLst>
                    <a:gd name="T0" fmla="*/ 2 w 3"/>
                    <a:gd name="T1" fmla="*/ 0 h 8"/>
                    <a:gd name="T2" fmla="*/ 2 w 3"/>
                    <a:gd name="T3" fmla="*/ 7 h 8"/>
                    <a:gd name="T4" fmla="*/ 0 w 3"/>
                    <a:gd name="T5" fmla="*/ 7 h 8"/>
                    <a:gd name="T6" fmla="*/ 0 w 3"/>
                    <a:gd name="T7" fmla="*/ 3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lnTo>
                        <a:pt x="2" y="7"/>
                      </a:lnTo>
                      <a:lnTo>
                        <a:pt x="0" y="7"/>
                      </a:lnTo>
                      <a:lnTo>
                        <a:pt x="0" y="3"/>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68" name="Freeform 150">
                  <a:extLst>
                    <a:ext uri="{FF2B5EF4-FFF2-40B4-BE49-F238E27FC236}">
                      <a16:creationId xmlns:a16="http://schemas.microsoft.com/office/drawing/2014/main" id="{205CC1CD-1CA8-4E25-A863-2863DAEB349D}"/>
                    </a:ext>
                  </a:extLst>
                </p:cNvPr>
                <p:cNvSpPr>
                  <a:spLocks/>
                </p:cNvSpPr>
                <p:nvPr/>
              </p:nvSpPr>
              <p:spPr bwMode="auto">
                <a:xfrm>
                  <a:off x="3515" y="2752"/>
                  <a:ext cx="2" cy="9"/>
                </a:xfrm>
                <a:custGeom>
                  <a:avLst/>
                  <a:gdLst>
                    <a:gd name="T0" fmla="*/ 1 w 2"/>
                    <a:gd name="T1" fmla="*/ 0 h 9"/>
                    <a:gd name="T2" fmla="*/ 1 w 2"/>
                    <a:gd name="T3" fmla="*/ 8 h 9"/>
                    <a:gd name="T4" fmla="*/ 0 w 2"/>
                    <a:gd name="T5" fmla="*/ 8 h 9"/>
                    <a:gd name="T6" fmla="*/ 0 w 2"/>
                    <a:gd name="T7" fmla="*/ 3 h 9"/>
                    <a:gd name="T8" fmla="*/ 1 w 2"/>
                    <a:gd name="T9" fmla="*/ 0 h 9"/>
                  </a:gdLst>
                  <a:ahLst/>
                  <a:cxnLst>
                    <a:cxn ang="0">
                      <a:pos x="T0" y="T1"/>
                    </a:cxn>
                    <a:cxn ang="0">
                      <a:pos x="T2" y="T3"/>
                    </a:cxn>
                    <a:cxn ang="0">
                      <a:pos x="T4" y="T5"/>
                    </a:cxn>
                    <a:cxn ang="0">
                      <a:pos x="T6" y="T7"/>
                    </a:cxn>
                    <a:cxn ang="0">
                      <a:pos x="T8" y="T9"/>
                    </a:cxn>
                  </a:cxnLst>
                  <a:rect l="0" t="0" r="r" b="b"/>
                  <a:pathLst>
                    <a:path w="2" h="9">
                      <a:moveTo>
                        <a:pt x="1" y="0"/>
                      </a:moveTo>
                      <a:lnTo>
                        <a:pt x="1" y="8"/>
                      </a:lnTo>
                      <a:lnTo>
                        <a:pt x="0" y="8"/>
                      </a:lnTo>
                      <a:lnTo>
                        <a:pt x="0" y="3"/>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69" name="Freeform 151">
                  <a:extLst>
                    <a:ext uri="{FF2B5EF4-FFF2-40B4-BE49-F238E27FC236}">
                      <a16:creationId xmlns:a16="http://schemas.microsoft.com/office/drawing/2014/main" id="{926478BC-A511-4F09-8F69-5AEE3EC1D476}"/>
                    </a:ext>
                  </a:extLst>
                </p:cNvPr>
                <p:cNvSpPr>
                  <a:spLocks/>
                </p:cNvSpPr>
                <p:nvPr/>
              </p:nvSpPr>
              <p:spPr bwMode="auto">
                <a:xfrm>
                  <a:off x="3509" y="2752"/>
                  <a:ext cx="4" cy="9"/>
                </a:xfrm>
                <a:custGeom>
                  <a:avLst/>
                  <a:gdLst>
                    <a:gd name="T0" fmla="*/ 3 w 4"/>
                    <a:gd name="T1" fmla="*/ 0 h 9"/>
                    <a:gd name="T2" fmla="*/ 3 w 4"/>
                    <a:gd name="T3" fmla="*/ 8 h 9"/>
                    <a:gd name="T4" fmla="*/ 0 w 4"/>
                    <a:gd name="T5" fmla="*/ 8 h 9"/>
                    <a:gd name="T6" fmla="*/ 0 w 4"/>
                    <a:gd name="T7" fmla="*/ 3 h 9"/>
                    <a:gd name="T8" fmla="*/ 3 w 4"/>
                    <a:gd name="T9" fmla="*/ 0 h 9"/>
                  </a:gdLst>
                  <a:ahLst/>
                  <a:cxnLst>
                    <a:cxn ang="0">
                      <a:pos x="T0" y="T1"/>
                    </a:cxn>
                    <a:cxn ang="0">
                      <a:pos x="T2" y="T3"/>
                    </a:cxn>
                    <a:cxn ang="0">
                      <a:pos x="T4" y="T5"/>
                    </a:cxn>
                    <a:cxn ang="0">
                      <a:pos x="T6" y="T7"/>
                    </a:cxn>
                    <a:cxn ang="0">
                      <a:pos x="T8" y="T9"/>
                    </a:cxn>
                  </a:cxnLst>
                  <a:rect l="0" t="0" r="r" b="b"/>
                  <a:pathLst>
                    <a:path w="4" h="9">
                      <a:moveTo>
                        <a:pt x="3" y="0"/>
                      </a:moveTo>
                      <a:lnTo>
                        <a:pt x="3" y="8"/>
                      </a:lnTo>
                      <a:lnTo>
                        <a:pt x="0" y="8"/>
                      </a:lnTo>
                      <a:lnTo>
                        <a:pt x="0" y="3"/>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0" name="Freeform 152">
                  <a:extLst>
                    <a:ext uri="{FF2B5EF4-FFF2-40B4-BE49-F238E27FC236}">
                      <a16:creationId xmlns:a16="http://schemas.microsoft.com/office/drawing/2014/main" id="{08253F08-0A25-4DCB-BEED-B1AC6B94ABF8}"/>
                    </a:ext>
                  </a:extLst>
                </p:cNvPr>
                <p:cNvSpPr>
                  <a:spLocks/>
                </p:cNvSpPr>
                <p:nvPr/>
              </p:nvSpPr>
              <p:spPr bwMode="auto">
                <a:xfrm>
                  <a:off x="3506" y="2753"/>
                  <a:ext cx="3" cy="8"/>
                </a:xfrm>
                <a:custGeom>
                  <a:avLst/>
                  <a:gdLst>
                    <a:gd name="T0" fmla="*/ 2 w 3"/>
                    <a:gd name="T1" fmla="*/ 0 h 8"/>
                    <a:gd name="T2" fmla="*/ 2 w 3"/>
                    <a:gd name="T3" fmla="*/ 7 h 8"/>
                    <a:gd name="T4" fmla="*/ 0 w 3"/>
                    <a:gd name="T5" fmla="*/ 7 h 8"/>
                    <a:gd name="T6" fmla="*/ 0 w 3"/>
                    <a:gd name="T7" fmla="*/ 3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lnTo>
                        <a:pt x="2" y="7"/>
                      </a:lnTo>
                      <a:lnTo>
                        <a:pt x="0" y="7"/>
                      </a:lnTo>
                      <a:lnTo>
                        <a:pt x="0" y="3"/>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1" name="Freeform 153">
                  <a:extLst>
                    <a:ext uri="{FF2B5EF4-FFF2-40B4-BE49-F238E27FC236}">
                      <a16:creationId xmlns:a16="http://schemas.microsoft.com/office/drawing/2014/main" id="{4878C513-CEAC-4147-9569-A45E230BC6E4}"/>
                    </a:ext>
                  </a:extLst>
                </p:cNvPr>
                <p:cNvSpPr>
                  <a:spLocks/>
                </p:cNvSpPr>
                <p:nvPr/>
              </p:nvSpPr>
              <p:spPr bwMode="auto">
                <a:xfrm>
                  <a:off x="3501" y="2753"/>
                  <a:ext cx="4" cy="8"/>
                </a:xfrm>
                <a:custGeom>
                  <a:avLst/>
                  <a:gdLst>
                    <a:gd name="T0" fmla="*/ 3 w 4"/>
                    <a:gd name="T1" fmla="*/ 0 h 8"/>
                    <a:gd name="T2" fmla="*/ 3 w 4"/>
                    <a:gd name="T3" fmla="*/ 7 h 8"/>
                    <a:gd name="T4" fmla="*/ 0 w 4"/>
                    <a:gd name="T5" fmla="*/ 7 h 8"/>
                    <a:gd name="T6" fmla="*/ 0 w 4"/>
                    <a:gd name="T7" fmla="*/ 3 h 8"/>
                    <a:gd name="T8" fmla="*/ 3 w 4"/>
                    <a:gd name="T9" fmla="*/ 0 h 8"/>
                  </a:gdLst>
                  <a:ahLst/>
                  <a:cxnLst>
                    <a:cxn ang="0">
                      <a:pos x="T0" y="T1"/>
                    </a:cxn>
                    <a:cxn ang="0">
                      <a:pos x="T2" y="T3"/>
                    </a:cxn>
                    <a:cxn ang="0">
                      <a:pos x="T4" y="T5"/>
                    </a:cxn>
                    <a:cxn ang="0">
                      <a:pos x="T6" y="T7"/>
                    </a:cxn>
                    <a:cxn ang="0">
                      <a:pos x="T8" y="T9"/>
                    </a:cxn>
                  </a:cxnLst>
                  <a:rect l="0" t="0" r="r" b="b"/>
                  <a:pathLst>
                    <a:path w="4" h="8">
                      <a:moveTo>
                        <a:pt x="3" y="0"/>
                      </a:moveTo>
                      <a:lnTo>
                        <a:pt x="3" y="7"/>
                      </a:lnTo>
                      <a:lnTo>
                        <a:pt x="0" y="7"/>
                      </a:lnTo>
                      <a:lnTo>
                        <a:pt x="0" y="3"/>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2" name="Freeform 154">
                  <a:extLst>
                    <a:ext uri="{FF2B5EF4-FFF2-40B4-BE49-F238E27FC236}">
                      <a16:creationId xmlns:a16="http://schemas.microsoft.com/office/drawing/2014/main" id="{2E0E5F37-52C0-4A42-B3AC-41FEEE45EF83}"/>
                    </a:ext>
                  </a:extLst>
                </p:cNvPr>
                <p:cNvSpPr>
                  <a:spLocks/>
                </p:cNvSpPr>
                <p:nvPr/>
              </p:nvSpPr>
              <p:spPr bwMode="auto">
                <a:xfrm>
                  <a:off x="3497" y="2755"/>
                  <a:ext cx="3" cy="8"/>
                </a:xfrm>
                <a:custGeom>
                  <a:avLst/>
                  <a:gdLst>
                    <a:gd name="T0" fmla="*/ 2 w 3"/>
                    <a:gd name="T1" fmla="*/ 0 h 8"/>
                    <a:gd name="T2" fmla="*/ 2 w 3"/>
                    <a:gd name="T3" fmla="*/ 7 h 8"/>
                    <a:gd name="T4" fmla="*/ 0 w 3"/>
                    <a:gd name="T5" fmla="*/ 7 h 8"/>
                    <a:gd name="T6" fmla="*/ 0 w 3"/>
                    <a:gd name="T7" fmla="*/ 2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lnTo>
                        <a:pt x="2" y="7"/>
                      </a:lnTo>
                      <a:lnTo>
                        <a:pt x="0" y="7"/>
                      </a:lnTo>
                      <a:lnTo>
                        <a:pt x="0" y="2"/>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3" name="Freeform 155">
                  <a:extLst>
                    <a:ext uri="{FF2B5EF4-FFF2-40B4-BE49-F238E27FC236}">
                      <a16:creationId xmlns:a16="http://schemas.microsoft.com/office/drawing/2014/main" id="{A129F702-C70C-40B7-B15F-18E64CFC3A0D}"/>
                    </a:ext>
                  </a:extLst>
                </p:cNvPr>
                <p:cNvSpPr>
                  <a:spLocks/>
                </p:cNvSpPr>
                <p:nvPr/>
              </p:nvSpPr>
              <p:spPr bwMode="auto">
                <a:xfrm>
                  <a:off x="3492" y="2756"/>
                  <a:ext cx="4" cy="8"/>
                </a:xfrm>
                <a:custGeom>
                  <a:avLst/>
                  <a:gdLst>
                    <a:gd name="T0" fmla="*/ 3 w 4"/>
                    <a:gd name="T1" fmla="*/ 0 h 8"/>
                    <a:gd name="T2" fmla="*/ 3 w 4"/>
                    <a:gd name="T3" fmla="*/ 7 h 8"/>
                    <a:gd name="T4" fmla="*/ 0 w 4"/>
                    <a:gd name="T5" fmla="*/ 7 h 8"/>
                    <a:gd name="T6" fmla="*/ 0 w 4"/>
                    <a:gd name="T7" fmla="*/ 2 h 8"/>
                    <a:gd name="T8" fmla="*/ 3 w 4"/>
                    <a:gd name="T9" fmla="*/ 0 h 8"/>
                  </a:gdLst>
                  <a:ahLst/>
                  <a:cxnLst>
                    <a:cxn ang="0">
                      <a:pos x="T0" y="T1"/>
                    </a:cxn>
                    <a:cxn ang="0">
                      <a:pos x="T2" y="T3"/>
                    </a:cxn>
                    <a:cxn ang="0">
                      <a:pos x="T4" y="T5"/>
                    </a:cxn>
                    <a:cxn ang="0">
                      <a:pos x="T6" y="T7"/>
                    </a:cxn>
                    <a:cxn ang="0">
                      <a:pos x="T8" y="T9"/>
                    </a:cxn>
                  </a:cxnLst>
                  <a:rect l="0" t="0" r="r" b="b"/>
                  <a:pathLst>
                    <a:path w="4" h="8">
                      <a:moveTo>
                        <a:pt x="3" y="0"/>
                      </a:moveTo>
                      <a:lnTo>
                        <a:pt x="3" y="7"/>
                      </a:lnTo>
                      <a:lnTo>
                        <a:pt x="0" y="7"/>
                      </a:lnTo>
                      <a:lnTo>
                        <a:pt x="0" y="2"/>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4" name="Freeform 156">
                  <a:extLst>
                    <a:ext uri="{FF2B5EF4-FFF2-40B4-BE49-F238E27FC236}">
                      <a16:creationId xmlns:a16="http://schemas.microsoft.com/office/drawing/2014/main" id="{CAD34612-771C-4706-9FAC-AA5A90CF68D1}"/>
                    </a:ext>
                  </a:extLst>
                </p:cNvPr>
                <p:cNvSpPr>
                  <a:spLocks/>
                </p:cNvSpPr>
                <p:nvPr/>
              </p:nvSpPr>
              <p:spPr bwMode="auto">
                <a:xfrm>
                  <a:off x="3588" y="2743"/>
                  <a:ext cx="3" cy="10"/>
                </a:xfrm>
                <a:custGeom>
                  <a:avLst/>
                  <a:gdLst>
                    <a:gd name="T0" fmla="*/ 2 w 3"/>
                    <a:gd name="T1" fmla="*/ 0 h 10"/>
                    <a:gd name="T2" fmla="*/ 2 w 3"/>
                    <a:gd name="T3" fmla="*/ 9 h 10"/>
                    <a:gd name="T4" fmla="*/ 0 w 3"/>
                    <a:gd name="T5" fmla="*/ 9 h 10"/>
                    <a:gd name="T6" fmla="*/ 0 w 3"/>
                    <a:gd name="T7" fmla="*/ 2 h 10"/>
                    <a:gd name="T8" fmla="*/ 2 w 3"/>
                    <a:gd name="T9" fmla="*/ 0 h 10"/>
                  </a:gdLst>
                  <a:ahLst/>
                  <a:cxnLst>
                    <a:cxn ang="0">
                      <a:pos x="T0" y="T1"/>
                    </a:cxn>
                    <a:cxn ang="0">
                      <a:pos x="T2" y="T3"/>
                    </a:cxn>
                    <a:cxn ang="0">
                      <a:pos x="T4" y="T5"/>
                    </a:cxn>
                    <a:cxn ang="0">
                      <a:pos x="T6" y="T7"/>
                    </a:cxn>
                    <a:cxn ang="0">
                      <a:pos x="T8" y="T9"/>
                    </a:cxn>
                  </a:cxnLst>
                  <a:rect l="0" t="0" r="r" b="b"/>
                  <a:pathLst>
                    <a:path w="3" h="10">
                      <a:moveTo>
                        <a:pt x="2" y="0"/>
                      </a:moveTo>
                      <a:lnTo>
                        <a:pt x="2" y="9"/>
                      </a:lnTo>
                      <a:lnTo>
                        <a:pt x="0" y="9"/>
                      </a:lnTo>
                      <a:lnTo>
                        <a:pt x="0" y="2"/>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5" name="Freeform 157">
                  <a:extLst>
                    <a:ext uri="{FF2B5EF4-FFF2-40B4-BE49-F238E27FC236}">
                      <a16:creationId xmlns:a16="http://schemas.microsoft.com/office/drawing/2014/main" id="{86319681-EB03-43E4-9259-2F7E8C8BE81E}"/>
                    </a:ext>
                  </a:extLst>
                </p:cNvPr>
                <p:cNvSpPr>
                  <a:spLocks/>
                </p:cNvSpPr>
                <p:nvPr/>
              </p:nvSpPr>
              <p:spPr bwMode="auto">
                <a:xfrm>
                  <a:off x="3581" y="2744"/>
                  <a:ext cx="3" cy="9"/>
                </a:xfrm>
                <a:custGeom>
                  <a:avLst/>
                  <a:gdLst>
                    <a:gd name="T0" fmla="*/ 2 w 3"/>
                    <a:gd name="T1" fmla="*/ 0 h 9"/>
                    <a:gd name="T2" fmla="*/ 2 w 3"/>
                    <a:gd name="T3" fmla="*/ 8 h 9"/>
                    <a:gd name="T4" fmla="*/ 0 w 3"/>
                    <a:gd name="T5" fmla="*/ 8 h 9"/>
                    <a:gd name="T6" fmla="*/ 0 w 3"/>
                    <a:gd name="T7" fmla="*/ 3 h 9"/>
                    <a:gd name="T8" fmla="*/ 2 w 3"/>
                    <a:gd name="T9" fmla="*/ 0 h 9"/>
                  </a:gdLst>
                  <a:ahLst/>
                  <a:cxnLst>
                    <a:cxn ang="0">
                      <a:pos x="T0" y="T1"/>
                    </a:cxn>
                    <a:cxn ang="0">
                      <a:pos x="T2" y="T3"/>
                    </a:cxn>
                    <a:cxn ang="0">
                      <a:pos x="T4" y="T5"/>
                    </a:cxn>
                    <a:cxn ang="0">
                      <a:pos x="T6" y="T7"/>
                    </a:cxn>
                    <a:cxn ang="0">
                      <a:pos x="T8" y="T9"/>
                    </a:cxn>
                  </a:cxnLst>
                  <a:rect l="0" t="0" r="r" b="b"/>
                  <a:pathLst>
                    <a:path w="3" h="9">
                      <a:moveTo>
                        <a:pt x="2" y="0"/>
                      </a:moveTo>
                      <a:lnTo>
                        <a:pt x="2" y="8"/>
                      </a:lnTo>
                      <a:lnTo>
                        <a:pt x="0" y="8"/>
                      </a:lnTo>
                      <a:lnTo>
                        <a:pt x="0" y="3"/>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6" name="Freeform 158">
                  <a:extLst>
                    <a:ext uri="{FF2B5EF4-FFF2-40B4-BE49-F238E27FC236}">
                      <a16:creationId xmlns:a16="http://schemas.microsoft.com/office/drawing/2014/main" id="{659A2345-3755-4A18-8E62-E5246BA7A2BD}"/>
                    </a:ext>
                  </a:extLst>
                </p:cNvPr>
                <p:cNvSpPr>
                  <a:spLocks/>
                </p:cNvSpPr>
                <p:nvPr/>
              </p:nvSpPr>
              <p:spPr bwMode="auto">
                <a:xfrm>
                  <a:off x="3574" y="2744"/>
                  <a:ext cx="2" cy="10"/>
                </a:xfrm>
                <a:custGeom>
                  <a:avLst/>
                  <a:gdLst>
                    <a:gd name="T0" fmla="*/ 1 w 2"/>
                    <a:gd name="T1" fmla="*/ 0 h 10"/>
                    <a:gd name="T2" fmla="*/ 1 w 2"/>
                    <a:gd name="T3" fmla="*/ 9 h 10"/>
                    <a:gd name="T4" fmla="*/ 0 w 2"/>
                    <a:gd name="T5" fmla="*/ 9 h 10"/>
                    <a:gd name="T6" fmla="*/ 0 w 2"/>
                    <a:gd name="T7" fmla="*/ 3 h 10"/>
                    <a:gd name="T8" fmla="*/ 1 w 2"/>
                    <a:gd name="T9" fmla="*/ 0 h 10"/>
                  </a:gdLst>
                  <a:ahLst/>
                  <a:cxnLst>
                    <a:cxn ang="0">
                      <a:pos x="T0" y="T1"/>
                    </a:cxn>
                    <a:cxn ang="0">
                      <a:pos x="T2" y="T3"/>
                    </a:cxn>
                    <a:cxn ang="0">
                      <a:pos x="T4" y="T5"/>
                    </a:cxn>
                    <a:cxn ang="0">
                      <a:pos x="T6" y="T7"/>
                    </a:cxn>
                    <a:cxn ang="0">
                      <a:pos x="T8" y="T9"/>
                    </a:cxn>
                  </a:cxnLst>
                  <a:rect l="0" t="0" r="r" b="b"/>
                  <a:pathLst>
                    <a:path w="2" h="10">
                      <a:moveTo>
                        <a:pt x="1" y="0"/>
                      </a:moveTo>
                      <a:lnTo>
                        <a:pt x="1" y="9"/>
                      </a:lnTo>
                      <a:lnTo>
                        <a:pt x="0" y="9"/>
                      </a:lnTo>
                      <a:lnTo>
                        <a:pt x="0" y="3"/>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7" name="Freeform 159">
                  <a:extLst>
                    <a:ext uri="{FF2B5EF4-FFF2-40B4-BE49-F238E27FC236}">
                      <a16:creationId xmlns:a16="http://schemas.microsoft.com/office/drawing/2014/main" id="{8723CADB-63FF-42CA-B1A9-2CFBA70F3244}"/>
                    </a:ext>
                  </a:extLst>
                </p:cNvPr>
                <p:cNvSpPr>
                  <a:spLocks/>
                </p:cNvSpPr>
                <p:nvPr/>
              </p:nvSpPr>
              <p:spPr bwMode="auto">
                <a:xfrm>
                  <a:off x="3567" y="2744"/>
                  <a:ext cx="2" cy="11"/>
                </a:xfrm>
                <a:custGeom>
                  <a:avLst/>
                  <a:gdLst>
                    <a:gd name="T0" fmla="*/ 1 w 2"/>
                    <a:gd name="T1" fmla="*/ 0 h 11"/>
                    <a:gd name="T2" fmla="*/ 1 w 2"/>
                    <a:gd name="T3" fmla="*/ 10 h 11"/>
                    <a:gd name="T4" fmla="*/ 0 w 2"/>
                    <a:gd name="T5" fmla="*/ 10 h 11"/>
                    <a:gd name="T6" fmla="*/ 0 w 2"/>
                    <a:gd name="T7" fmla="*/ 3 h 11"/>
                    <a:gd name="T8" fmla="*/ 1 w 2"/>
                    <a:gd name="T9" fmla="*/ 0 h 11"/>
                  </a:gdLst>
                  <a:ahLst/>
                  <a:cxnLst>
                    <a:cxn ang="0">
                      <a:pos x="T0" y="T1"/>
                    </a:cxn>
                    <a:cxn ang="0">
                      <a:pos x="T2" y="T3"/>
                    </a:cxn>
                    <a:cxn ang="0">
                      <a:pos x="T4" y="T5"/>
                    </a:cxn>
                    <a:cxn ang="0">
                      <a:pos x="T6" y="T7"/>
                    </a:cxn>
                    <a:cxn ang="0">
                      <a:pos x="T8" y="T9"/>
                    </a:cxn>
                  </a:cxnLst>
                  <a:rect l="0" t="0" r="r" b="b"/>
                  <a:pathLst>
                    <a:path w="2" h="11">
                      <a:moveTo>
                        <a:pt x="1" y="0"/>
                      </a:moveTo>
                      <a:lnTo>
                        <a:pt x="1" y="10"/>
                      </a:lnTo>
                      <a:lnTo>
                        <a:pt x="0" y="10"/>
                      </a:lnTo>
                      <a:lnTo>
                        <a:pt x="0" y="3"/>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8" name="Freeform 160">
                  <a:extLst>
                    <a:ext uri="{FF2B5EF4-FFF2-40B4-BE49-F238E27FC236}">
                      <a16:creationId xmlns:a16="http://schemas.microsoft.com/office/drawing/2014/main" id="{08A3E662-698B-434E-8C7E-4C715E10DD20}"/>
                    </a:ext>
                  </a:extLst>
                </p:cNvPr>
                <p:cNvSpPr>
                  <a:spLocks/>
                </p:cNvSpPr>
                <p:nvPr/>
              </p:nvSpPr>
              <p:spPr bwMode="auto">
                <a:xfrm>
                  <a:off x="3560" y="2745"/>
                  <a:ext cx="2" cy="12"/>
                </a:xfrm>
                <a:custGeom>
                  <a:avLst/>
                  <a:gdLst>
                    <a:gd name="T0" fmla="*/ 1 w 2"/>
                    <a:gd name="T1" fmla="*/ 0 h 12"/>
                    <a:gd name="T2" fmla="*/ 1 w 2"/>
                    <a:gd name="T3" fmla="*/ 11 h 12"/>
                    <a:gd name="T4" fmla="*/ 0 w 2"/>
                    <a:gd name="T5" fmla="*/ 11 h 12"/>
                    <a:gd name="T6" fmla="*/ 0 w 2"/>
                    <a:gd name="T7" fmla="*/ 3 h 12"/>
                    <a:gd name="T8" fmla="*/ 1 w 2"/>
                    <a:gd name="T9" fmla="*/ 0 h 12"/>
                  </a:gdLst>
                  <a:ahLst/>
                  <a:cxnLst>
                    <a:cxn ang="0">
                      <a:pos x="T0" y="T1"/>
                    </a:cxn>
                    <a:cxn ang="0">
                      <a:pos x="T2" y="T3"/>
                    </a:cxn>
                    <a:cxn ang="0">
                      <a:pos x="T4" y="T5"/>
                    </a:cxn>
                    <a:cxn ang="0">
                      <a:pos x="T6" y="T7"/>
                    </a:cxn>
                    <a:cxn ang="0">
                      <a:pos x="T8" y="T9"/>
                    </a:cxn>
                  </a:cxnLst>
                  <a:rect l="0" t="0" r="r" b="b"/>
                  <a:pathLst>
                    <a:path w="2" h="12">
                      <a:moveTo>
                        <a:pt x="1" y="0"/>
                      </a:moveTo>
                      <a:lnTo>
                        <a:pt x="1" y="11"/>
                      </a:lnTo>
                      <a:lnTo>
                        <a:pt x="0" y="11"/>
                      </a:lnTo>
                      <a:lnTo>
                        <a:pt x="0" y="3"/>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79" name="Freeform 161">
                  <a:extLst>
                    <a:ext uri="{FF2B5EF4-FFF2-40B4-BE49-F238E27FC236}">
                      <a16:creationId xmlns:a16="http://schemas.microsoft.com/office/drawing/2014/main" id="{884C0603-F8EA-4C24-9C9E-3C1DCFCE759F}"/>
                    </a:ext>
                  </a:extLst>
                </p:cNvPr>
                <p:cNvSpPr>
                  <a:spLocks/>
                </p:cNvSpPr>
                <p:nvPr/>
              </p:nvSpPr>
              <p:spPr bwMode="auto">
                <a:xfrm>
                  <a:off x="3552" y="2746"/>
                  <a:ext cx="3" cy="11"/>
                </a:xfrm>
                <a:custGeom>
                  <a:avLst/>
                  <a:gdLst>
                    <a:gd name="T0" fmla="*/ 2 w 3"/>
                    <a:gd name="T1" fmla="*/ 0 h 11"/>
                    <a:gd name="T2" fmla="*/ 2 w 3"/>
                    <a:gd name="T3" fmla="*/ 10 h 11"/>
                    <a:gd name="T4" fmla="*/ 0 w 3"/>
                    <a:gd name="T5" fmla="*/ 10 h 11"/>
                    <a:gd name="T6" fmla="*/ 0 w 3"/>
                    <a:gd name="T7" fmla="*/ 3 h 11"/>
                    <a:gd name="T8" fmla="*/ 2 w 3"/>
                    <a:gd name="T9" fmla="*/ 0 h 11"/>
                  </a:gdLst>
                  <a:ahLst/>
                  <a:cxnLst>
                    <a:cxn ang="0">
                      <a:pos x="T0" y="T1"/>
                    </a:cxn>
                    <a:cxn ang="0">
                      <a:pos x="T2" y="T3"/>
                    </a:cxn>
                    <a:cxn ang="0">
                      <a:pos x="T4" y="T5"/>
                    </a:cxn>
                    <a:cxn ang="0">
                      <a:pos x="T6" y="T7"/>
                    </a:cxn>
                    <a:cxn ang="0">
                      <a:pos x="T8" y="T9"/>
                    </a:cxn>
                  </a:cxnLst>
                  <a:rect l="0" t="0" r="r" b="b"/>
                  <a:pathLst>
                    <a:path w="3" h="11">
                      <a:moveTo>
                        <a:pt x="2" y="0"/>
                      </a:moveTo>
                      <a:lnTo>
                        <a:pt x="2" y="10"/>
                      </a:lnTo>
                      <a:lnTo>
                        <a:pt x="0" y="10"/>
                      </a:lnTo>
                      <a:lnTo>
                        <a:pt x="0" y="3"/>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0" name="Freeform 162">
                  <a:extLst>
                    <a:ext uri="{FF2B5EF4-FFF2-40B4-BE49-F238E27FC236}">
                      <a16:creationId xmlns:a16="http://schemas.microsoft.com/office/drawing/2014/main" id="{BC7B8370-94D5-4966-AEFB-5BD81A5A56DE}"/>
                    </a:ext>
                  </a:extLst>
                </p:cNvPr>
                <p:cNvSpPr>
                  <a:spLocks/>
                </p:cNvSpPr>
                <p:nvPr/>
              </p:nvSpPr>
              <p:spPr bwMode="auto">
                <a:xfrm>
                  <a:off x="3697" y="2732"/>
                  <a:ext cx="2" cy="9"/>
                </a:xfrm>
                <a:custGeom>
                  <a:avLst/>
                  <a:gdLst>
                    <a:gd name="T0" fmla="*/ 1 w 2"/>
                    <a:gd name="T1" fmla="*/ 0 h 9"/>
                    <a:gd name="T2" fmla="*/ 1 w 2"/>
                    <a:gd name="T3" fmla="*/ 8 h 9"/>
                    <a:gd name="T4" fmla="*/ 0 w 2"/>
                    <a:gd name="T5" fmla="*/ 8 h 9"/>
                    <a:gd name="T6" fmla="*/ 0 w 2"/>
                    <a:gd name="T7" fmla="*/ 2 h 9"/>
                    <a:gd name="T8" fmla="*/ 1 w 2"/>
                    <a:gd name="T9" fmla="*/ 0 h 9"/>
                  </a:gdLst>
                  <a:ahLst/>
                  <a:cxnLst>
                    <a:cxn ang="0">
                      <a:pos x="T0" y="T1"/>
                    </a:cxn>
                    <a:cxn ang="0">
                      <a:pos x="T2" y="T3"/>
                    </a:cxn>
                    <a:cxn ang="0">
                      <a:pos x="T4" y="T5"/>
                    </a:cxn>
                    <a:cxn ang="0">
                      <a:pos x="T6" y="T7"/>
                    </a:cxn>
                    <a:cxn ang="0">
                      <a:pos x="T8" y="T9"/>
                    </a:cxn>
                  </a:cxnLst>
                  <a:rect l="0" t="0" r="r" b="b"/>
                  <a:pathLst>
                    <a:path w="2" h="9">
                      <a:moveTo>
                        <a:pt x="1" y="0"/>
                      </a:moveTo>
                      <a:lnTo>
                        <a:pt x="1" y="8"/>
                      </a:lnTo>
                      <a:lnTo>
                        <a:pt x="0" y="8"/>
                      </a:lnTo>
                      <a:lnTo>
                        <a:pt x="0" y="2"/>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1" name="Freeform 163">
                  <a:extLst>
                    <a:ext uri="{FF2B5EF4-FFF2-40B4-BE49-F238E27FC236}">
                      <a16:creationId xmlns:a16="http://schemas.microsoft.com/office/drawing/2014/main" id="{70C20A9B-D593-482D-A7D4-CF88BE5D27C9}"/>
                    </a:ext>
                  </a:extLst>
                </p:cNvPr>
                <p:cNvSpPr>
                  <a:spLocks/>
                </p:cNvSpPr>
                <p:nvPr/>
              </p:nvSpPr>
              <p:spPr bwMode="auto">
                <a:xfrm>
                  <a:off x="3685" y="2732"/>
                  <a:ext cx="2" cy="11"/>
                </a:xfrm>
                <a:custGeom>
                  <a:avLst/>
                  <a:gdLst>
                    <a:gd name="T0" fmla="*/ 1 w 2"/>
                    <a:gd name="T1" fmla="*/ 0 h 11"/>
                    <a:gd name="T2" fmla="*/ 1 w 2"/>
                    <a:gd name="T3" fmla="*/ 10 h 11"/>
                    <a:gd name="T4" fmla="*/ 0 w 2"/>
                    <a:gd name="T5" fmla="*/ 10 h 11"/>
                    <a:gd name="T6" fmla="*/ 0 w 2"/>
                    <a:gd name="T7" fmla="*/ 3 h 11"/>
                    <a:gd name="T8" fmla="*/ 1 w 2"/>
                    <a:gd name="T9" fmla="*/ 0 h 11"/>
                  </a:gdLst>
                  <a:ahLst/>
                  <a:cxnLst>
                    <a:cxn ang="0">
                      <a:pos x="T0" y="T1"/>
                    </a:cxn>
                    <a:cxn ang="0">
                      <a:pos x="T2" y="T3"/>
                    </a:cxn>
                    <a:cxn ang="0">
                      <a:pos x="T4" y="T5"/>
                    </a:cxn>
                    <a:cxn ang="0">
                      <a:pos x="T6" y="T7"/>
                    </a:cxn>
                    <a:cxn ang="0">
                      <a:pos x="T8" y="T9"/>
                    </a:cxn>
                  </a:cxnLst>
                  <a:rect l="0" t="0" r="r" b="b"/>
                  <a:pathLst>
                    <a:path w="2" h="11">
                      <a:moveTo>
                        <a:pt x="1" y="0"/>
                      </a:moveTo>
                      <a:lnTo>
                        <a:pt x="1" y="10"/>
                      </a:lnTo>
                      <a:lnTo>
                        <a:pt x="0" y="10"/>
                      </a:lnTo>
                      <a:lnTo>
                        <a:pt x="0" y="3"/>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2" name="Freeform 164">
                  <a:extLst>
                    <a:ext uri="{FF2B5EF4-FFF2-40B4-BE49-F238E27FC236}">
                      <a16:creationId xmlns:a16="http://schemas.microsoft.com/office/drawing/2014/main" id="{007E3654-B8B6-4CD3-A5F9-2D20DC3D37AC}"/>
                    </a:ext>
                  </a:extLst>
                </p:cNvPr>
                <p:cNvSpPr>
                  <a:spLocks/>
                </p:cNvSpPr>
                <p:nvPr/>
              </p:nvSpPr>
              <p:spPr bwMode="auto">
                <a:xfrm>
                  <a:off x="3672" y="2734"/>
                  <a:ext cx="3" cy="10"/>
                </a:xfrm>
                <a:custGeom>
                  <a:avLst/>
                  <a:gdLst>
                    <a:gd name="T0" fmla="*/ 2 w 3"/>
                    <a:gd name="T1" fmla="*/ 0 h 10"/>
                    <a:gd name="T2" fmla="*/ 2 w 3"/>
                    <a:gd name="T3" fmla="*/ 9 h 10"/>
                    <a:gd name="T4" fmla="*/ 0 w 3"/>
                    <a:gd name="T5" fmla="*/ 9 h 10"/>
                    <a:gd name="T6" fmla="*/ 0 w 3"/>
                    <a:gd name="T7" fmla="*/ 2 h 10"/>
                    <a:gd name="T8" fmla="*/ 2 w 3"/>
                    <a:gd name="T9" fmla="*/ 0 h 10"/>
                  </a:gdLst>
                  <a:ahLst/>
                  <a:cxnLst>
                    <a:cxn ang="0">
                      <a:pos x="T0" y="T1"/>
                    </a:cxn>
                    <a:cxn ang="0">
                      <a:pos x="T2" y="T3"/>
                    </a:cxn>
                    <a:cxn ang="0">
                      <a:pos x="T4" y="T5"/>
                    </a:cxn>
                    <a:cxn ang="0">
                      <a:pos x="T6" y="T7"/>
                    </a:cxn>
                    <a:cxn ang="0">
                      <a:pos x="T8" y="T9"/>
                    </a:cxn>
                  </a:cxnLst>
                  <a:rect l="0" t="0" r="r" b="b"/>
                  <a:pathLst>
                    <a:path w="3" h="10">
                      <a:moveTo>
                        <a:pt x="2" y="0"/>
                      </a:moveTo>
                      <a:lnTo>
                        <a:pt x="2" y="9"/>
                      </a:lnTo>
                      <a:lnTo>
                        <a:pt x="0" y="9"/>
                      </a:lnTo>
                      <a:lnTo>
                        <a:pt x="0" y="2"/>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3" name="Freeform 165">
                  <a:extLst>
                    <a:ext uri="{FF2B5EF4-FFF2-40B4-BE49-F238E27FC236}">
                      <a16:creationId xmlns:a16="http://schemas.microsoft.com/office/drawing/2014/main" id="{CDF7D4BA-938D-4A17-9EE8-9C28210C69B4}"/>
                    </a:ext>
                  </a:extLst>
                </p:cNvPr>
                <p:cNvSpPr>
                  <a:spLocks/>
                </p:cNvSpPr>
                <p:nvPr/>
              </p:nvSpPr>
              <p:spPr bwMode="auto">
                <a:xfrm>
                  <a:off x="3660" y="2735"/>
                  <a:ext cx="3" cy="10"/>
                </a:xfrm>
                <a:custGeom>
                  <a:avLst/>
                  <a:gdLst>
                    <a:gd name="T0" fmla="*/ 2 w 3"/>
                    <a:gd name="T1" fmla="*/ 0 h 10"/>
                    <a:gd name="T2" fmla="*/ 2 w 3"/>
                    <a:gd name="T3" fmla="*/ 9 h 10"/>
                    <a:gd name="T4" fmla="*/ 0 w 3"/>
                    <a:gd name="T5" fmla="*/ 9 h 10"/>
                    <a:gd name="T6" fmla="*/ 0 w 3"/>
                    <a:gd name="T7" fmla="*/ 2 h 10"/>
                    <a:gd name="T8" fmla="*/ 2 w 3"/>
                    <a:gd name="T9" fmla="*/ 0 h 10"/>
                  </a:gdLst>
                  <a:ahLst/>
                  <a:cxnLst>
                    <a:cxn ang="0">
                      <a:pos x="T0" y="T1"/>
                    </a:cxn>
                    <a:cxn ang="0">
                      <a:pos x="T2" y="T3"/>
                    </a:cxn>
                    <a:cxn ang="0">
                      <a:pos x="T4" y="T5"/>
                    </a:cxn>
                    <a:cxn ang="0">
                      <a:pos x="T6" y="T7"/>
                    </a:cxn>
                    <a:cxn ang="0">
                      <a:pos x="T8" y="T9"/>
                    </a:cxn>
                  </a:cxnLst>
                  <a:rect l="0" t="0" r="r" b="b"/>
                  <a:pathLst>
                    <a:path w="3" h="10">
                      <a:moveTo>
                        <a:pt x="2" y="0"/>
                      </a:moveTo>
                      <a:lnTo>
                        <a:pt x="2" y="9"/>
                      </a:lnTo>
                      <a:lnTo>
                        <a:pt x="0" y="9"/>
                      </a:lnTo>
                      <a:lnTo>
                        <a:pt x="0" y="2"/>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4" name="Freeform 166">
                  <a:extLst>
                    <a:ext uri="{FF2B5EF4-FFF2-40B4-BE49-F238E27FC236}">
                      <a16:creationId xmlns:a16="http://schemas.microsoft.com/office/drawing/2014/main" id="{608AFBDB-89E1-47B6-AF36-6F2023CDD879}"/>
                    </a:ext>
                  </a:extLst>
                </p:cNvPr>
                <p:cNvSpPr>
                  <a:spLocks/>
                </p:cNvSpPr>
                <p:nvPr/>
              </p:nvSpPr>
              <p:spPr bwMode="auto">
                <a:xfrm>
                  <a:off x="3649" y="2736"/>
                  <a:ext cx="2" cy="10"/>
                </a:xfrm>
                <a:custGeom>
                  <a:avLst/>
                  <a:gdLst>
                    <a:gd name="T0" fmla="*/ 1 w 2"/>
                    <a:gd name="T1" fmla="*/ 0 h 10"/>
                    <a:gd name="T2" fmla="*/ 1 w 2"/>
                    <a:gd name="T3" fmla="*/ 9 h 10"/>
                    <a:gd name="T4" fmla="*/ 0 w 2"/>
                    <a:gd name="T5" fmla="*/ 9 h 10"/>
                    <a:gd name="T6" fmla="*/ 0 w 2"/>
                    <a:gd name="T7" fmla="*/ 2 h 10"/>
                    <a:gd name="T8" fmla="*/ 1 w 2"/>
                    <a:gd name="T9" fmla="*/ 0 h 10"/>
                  </a:gdLst>
                  <a:ahLst/>
                  <a:cxnLst>
                    <a:cxn ang="0">
                      <a:pos x="T0" y="T1"/>
                    </a:cxn>
                    <a:cxn ang="0">
                      <a:pos x="T2" y="T3"/>
                    </a:cxn>
                    <a:cxn ang="0">
                      <a:pos x="T4" y="T5"/>
                    </a:cxn>
                    <a:cxn ang="0">
                      <a:pos x="T6" y="T7"/>
                    </a:cxn>
                    <a:cxn ang="0">
                      <a:pos x="T8" y="T9"/>
                    </a:cxn>
                  </a:cxnLst>
                  <a:rect l="0" t="0" r="r" b="b"/>
                  <a:pathLst>
                    <a:path w="2" h="10">
                      <a:moveTo>
                        <a:pt x="1" y="0"/>
                      </a:moveTo>
                      <a:lnTo>
                        <a:pt x="1" y="9"/>
                      </a:lnTo>
                      <a:lnTo>
                        <a:pt x="0" y="9"/>
                      </a:lnTo>
                      <a:lnTo>
                        <a:pt x="0" y="2"/>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5" name="Freeform 167">
                  <a:extLst>
                    <a:ext uri="{FF2B5EF4-FFF2-40B4-BE49-F238E27FC236}">
                      <a16:creationId xmlns:a16="http://schemas.microsoft.com/office/drawing/2014/main" id="{0F170C03-D393-45D9-8BF0-D898156AD290}"/>
                    </a:ext>
                  </a:extLst>
                </p:cNvPr>
                <p:cNvSpPr>
                  <a:spLocks/>
                </p:cNvSpPr>
                <p:nvPr/>
              </p:nvSpPr>
              <p:spPr bwMode="auto">
                <a:xfrm>
                  <a:off x="3446" y="2744"/>
                  <a:ext cx="266" cy="32"/>
                </a:xfrm>
                <a:custGeom>
                  <a:avLst/>
                  <a:gdLst>
                    <a:gd name="T0" fmla="*/ 265 w 266"/>
                    <a:gd name="T1" fmla="*/ 17 h 32"/>
                    <a:gd name="T2" fmla="*/ 265 w 266"/>
                    <a:gd name="T3" fmla="*/ 0 h 32"/>
                    <a:gd name="T4" fmla="*/ 0 w 266"/>
                    <a:gd name="T5" fmla="*/ 23 h 32"/>
                    <a:gd name="T6" fmla="*/ 0 w 266"/>
                    <a:gd name="T7" fmla="*/ 31 h 32"/>
                    <a:gd name="T8" fmla="*/ 265 w 266"/>
                    <a:gd name="T9" fmla="*/ 17 h 32"/>
                  </a:gdLst>
                  <a:ahLst/>
                  <a:cxnLst>
                    <a:cxn ang="0">
                      <a:pos x="T0" y="T1"/>
                    </a:cxn>
                    <a:cxn ang="0">
                      <a:pos x="T2" y="T3"/>
                    </a:cxn>
                    <a:cxn ang="0">
                      <a:pos x="T4" y="T5"/>
                    </a:cxn>
                    <a:cxn ang="0">
                      <a:pos x="T6" y="T7"/>
                    </a:cxn>
                    <a:cxn ang="0">
                      <a:pos x="T8" y="T9"/>
                    </a:cxn>
                  </a:cxnLst>
                  <a:rect l="0" t="0" r="r" b="b"/>
                  <a:pathLst>
                    <a:path w="266" h="32">
                      <a:moveTo>
                        <a:pt x="265" y="17"/>
                      </a:moveTo>
                      <a:lnTo>
                        <a:pt x="265" y="0"/>
                      </a:lnTo>
                      <a:lnTo>
                        <a:pt x="0" y="23"/>
                      </a:lnTo>
                      <a:lnTo>
                        <a:pt x="0" y="31"/>
                      </a:lnTo>
                      <a:lnTo>
                        <a:pt x="265" y="17"/>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6" name="Freeform 168">
                  <a:extLst>
                    <a:ext uri="{FF2B5EF4-FFF2-40B4-BE49-F238E27FC236}">
                      <a16:creationId xmlns:a16="http://schemas.microsoft.com/office/drawing/2014/main" id="{EE2217DB-9EB0-45F1-9D7A-42D8EB8D06DE}"/>
                    </a:ext>
                  </a:extLst>
                </p:cNvPr>
                <p:cNvSpPr>
                  <a:spLocks/>
                </p:cNvSpPr>
                <p:nvPr/>
              </p:nvSpPr>
              <p:spPr bwMode="auto">
                <a:xfrm>
                  <a:off x="3441" y="2702"/>
                  <a:ext cx="271" cy="57"/>
                </a:xfrm>
                <a:custGeom>
                  <a:avLst/>
                  <a:gdLst>
                    <a:gd name="T0" fmla="*/ 270 w 271"/>
                    <a:gd name="T1" fmla="*/ 15 h 57"/>
                    <a:gd name="T2" fmla="*/ 270 w 271"/>
                    <a:gd name="T3" fmla="*/ 0 h 57"/>
                    <a:gd name="T4" fmla="*/ 0 w 271"/>
                    <a:gd name="T5" fmla="*/ 50 h 57"/>
                    <a:gd name="T6" fmla="*/ 0 w 271"/>
                    <a:gd name="T7" fmla="*/ 56 h 57"/>
                    <a:gd name="T8" fmla="*/ 270 w 271"/>
                    <a:gd name="T9" fmla="*/ 15 h 57"/>
                  </a:gdLst>
                  <a:ahLst/>
                  <a:cxnLst>
                    <a:cxn ang="0">
                      <a:pos x="T0" y="T1"/>
                    </a:cxn>
                    <a:cxn ang="0">
                      <a:pos x="T2" y="T3"/>
                    </a:cxn>
                    <a:cxn ang="0">
                      <a:pos x="T4" y="T5"/>
                    </a:cxn>
                    <a:cxn ang="0">
                      <a:pos x="T6" y="T7"/>
                    </a:cxn>
                    <a:cxn ang="0">
                      <a:pos x="T8" y="T9"/>
                    </a:cxn>
                  </a:cxnLst>
                  <a:rect l="0" t="0" r="r" b="b"/>
                  <a:pathLst>
                    <a:path w="271" h="57">
                      <a:moveTo>
                        <a:pt x="270" y="15"/>
                      </a:moveTo>
                      <a:lnTo>
                        <a:pt x="270" y="0"/>
                      </a:lnTo>
                      <a:lnTo>
                        <a:pt x="0" y="50"/>
                      </a:lnTo>
                      <a:lnTo>
                        <a:pt x="0" y="56"/>
                      </a:lnTo>
                      <a:lnTo>
                        <a:pt x="270" y="1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7" name="Freeform 169">
                  <a:extLst>
                    <a:ext uri="{FF2B5EF4-FFF2-40B4-BE49-F238E27FC236}">
                      <a16:creationId xmlns:a16="http://schemas.microsoft.com/office/drawing/2014/main" id="{6A41C2FA-D47F-49FA-95AD-732A6C33293C}"/>
                    </a:ext>
                  </a:extLst>
                </p:cNvPr>
                <p:cNvSpPr>
                  <a:spLocks/>
                </p:cNvSpPr>
                <p:nvPr/>
              </p:nvSpPr>
              <p:spPr bwMode="auto">
                <a:xfrm>
                  <a:off x="3435" y="2633"/>
                  <a:ext cx="277" cy="108"/>
                </a:xfrm>
                <a:custGeom>
                  <a:avLst/>
                  <a:gdLst>
                    <a:gd name="T0" fmla="*/ 276 w 277"/>
                    <a:gd name="T1" fmla="*/ 38 h 108"/>
                    <a:gd name="T2" fmla="*/ 276 w 277"/>
                    <a:gd name="T3" fmla="*/ 0 h 108"/>
                    <a:gd name="T4" fmla="*/ 0 w 277"/>
                    <a:gd name="T5" fmla="*/ 93 h 108"/>
                    <a:gd name="T6" fmla="*/ 0 w 277"/>
                    <a:gd name="T7" fmla="*/ 107 h 108"/>
                    <a:gd name="T8" fmla="*/ 276 w 277"/>
                    <a:gd name="T9" fmla="*/ 38 h 108"/>
                  </a:gdLst>
                  <a:ahLst/>
                  <a:cxnLst>
                    <a:cxn ang="0">
                      <a:pos x="T0" y="T1"/>
                    </a:cxn>
                    <a:cxn ang="0">
                      <a:pos x="T2" y="T3"/>
                    </a:cxn>
                    <a:cxn ang="0">
                      <a:pos x="T4" y="T5"/>
                    </a:cxn>
                    <a:cxn ang="0">
                      <a:pos x="T6" y="T7"/>
                    </a:cxn>
                    <a:cxn ang="0">
                      <a:pos x="T8" y="T9"/>
                    </a:cxn>
                  </a:cxnLst>
                  <a:rect l="0" t="0" r="r" b="b"/>
                  <a:pathLst>
                    <a:path w="277" h="108">
                      <a:moveTo>
                        <a:pt x="276" y="38"/>
                      </a:moveTo>
                      <a:lnTo>
                        <a:pt x="276" y="0"/>
                      </a:lnTo>
                      <a:lnTo>
                        <a:pt x="0" y="93"/>
                      </a:lnTo>
                      <a:lnTo>
                        <a:pt x="0" y="107"/>
                      </a:lnTo>
                      <a:lnTo>
                        <a:pt x="276" y="38"/>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8" name="Freeform 170">
                  <a:extLst>
                    <a:ext uri="{FF2B5EF4-FFF2-40B4-BE49-F238E27FC236}">
                      <a16:creationId xmlns:a16="http://schemas.microsoft.com/office/drawing/2014/main" id="{EA2C9D83-F22B-45A7-BAD2-B06A553EC287}"/>
                    </a:ext>
                  </a:extLst>
                </p:cNvPr>
                <p:cNvSpPr>
                  <a:spLocks/>
                </p:cNvSpPr>
                <p:nvPr/>
              </p:nvSpPr>
              <p:spPr bwMode="auto">
                <a:xfrm>
                  <a:off x="3719" y="2772"/>
                  <a:ext cx="58" cy="10"/>
                </a:xfrm>
                <a:custGeom>
                  <a:avLst/>
                  <a:gdLst>
                    <a:gd name="T0" fmla="*/ 0 w 58"/>
                    <a:gd name="T1" fmla="*/ 0 h 10"/>
                    <a:gd name="T2" fmla="*/ 57 w 58"/>
                    <a:gd name="T3" fmla="*/ 3 h 10"/>
                    <a:gd name="T4" fmla="*/ 57 w 58"/>
                    <a:gd name="T5" fmla="*/ 7 h 10"/>
                    <a:gd name="T6" fmla="*/ 0 w 58"/>
                    <a:gd name="T7" fmla="*/ 9 h 10"/>
                    <a:gd name="T8" fmla="*/ 0 w 58"/>
                    <a:gd name="T9" fmla="*/ 0 h 10"/>
                  </a:gdLst>
                  <a:ahLst/>
                  <a:cxnLst>
                    <a:cxn ang="0">
                      <a:pos x="T0" y="T1"/>
                    </a:cxn>
                    <a:cxn ang="0">
                      <a:pos x="T2" y="T3"/>
                    </a:cxn>
                    <a:cxn ang="0">
                      <a:pos x="T4" y="T5"/>
                    </a:cxn>
                    <a:cxn ang="0">
                      <a:pos x="T6" y="T7"/>
                    </a:cxn>
                    <a:cxn ang="0">
                      <a:pos x="T8" y="T9"/>
                    </a:cxn>
                  </a:cxnLst>
                  <a:rect l="0" t="0" r="r" b="b"/>
                  <a:pathLst>
                    <a:path w="58" h="10">
                      <a:moveTo>
                        <a:pt x="0" y="0"/>
                      </a:moveTo>
                      <a:lnTo>
                        <a:pt x="57" y="3"/>
                      </a:lnTo>
                      <a:lnTo>
                        <a:pt x="57" y="7"/>
                      </a:lnTo>
                      <a:lnTo>
                        <a:pt x="0"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89" name="Freeform 171">
                  <a:extLst>
                    <a:ext uri="{FF2B5EF4-FFF2-40B4-BE49-F238E27FC236}">
                      <a16:creationId xmlns:a16="http://schemas.microsoft.com/office/drawing/2014/main" id="{AE288FE8-A66A-4EEF-A02C-D468A4767F4D}"/>
                    </a:ext>
                  </a:extLst>
                </p:cNvPr>
                <p:cNvSpPr>
                  <a:spLocks/>
                </p:cNvSpPr>
                <p:nvPr/>
              </p:nvSpPr>
              <p:spPr bwMode="auto">
                <a:xfrm>
                  <a:off x="3718" y="2670"/>
                  <a:ext cx="81" cy="103"/>
                </a:xfrm>
                <a:custGeom>
                  <a:avLst/>
                  <a:gdLst>
                    <a:gd name="T0" fmla="*/ 0 w 81"/>
                    <a:gd name="T1" fmla="*/ 0 h 103"/>
                    <a:gd name="T2" fmla="*/ 80 w 81"/>
                    <a:gd name="T3" fmla="*/ 54 h 103"/>
                    <a:gd name="T4" fmla="*/ 70 w 81"/>
                    <a:gd name="T5" fmla="*/ 54 h 103"/>
                    <a:gd name="T6" fmla="*/ 70 w 81"/>
                    <a:gd name="T7" fmla="*/ 72 h 103"/>
                    <a:gd name="T8" fmla="*/ 73 w 81"/>
                    <a:gd name="T9" fmla="*/ 75 h 103"/>
                    <a:gd name="T10" fmla="*/ 70 w 81"/>
                    <a:gd name="T11" fmla="*/ 75 h 103"/>
                    <a:gd name="T12" fmla="*/ 70 w 81"/>
                    <a:gd name="T13" fmla="*/ 100 h 103"/>
                    <a:gd name="T14" fmla="*/ 61 w 81"/>
                    <a:gd name="T15" fmla="*/ 102 h 103"/>
                    <a:gd name="T16" fmla="*/ 0 w 81"/>
                    <a:gd name="T17" fmla="*/ 98 h 103"/>
                    <a:gd name="T18" fmla="*/ 0 w 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03">
                      <a:moveTo>
                        <a:pt x="0" y="0"/>
                      </a:moveTo>
                      <a:lnTo>
                        <a:pt x="80" y="54"/>
                      </a:lnTo>
                      <a:lnTo>
                        <a:pt x="70" y="54"/>
                      </a:lnTo>
                      <a:lnTo>
                        <a:pt x="70" y="72"/>
                      </a:lnTo>
                      <a:lnTo>
                        <a:pt x="73" y="75"/>
                      </a:lnTo>
                      <a:lnTo>
                        <a:pt x="70" y="75"/>
                      </a:lnTo>
                      <a:lnTo>
                        <a:pt x="70" y="100"/>
                      </a:lnTo>
                      <a:lnTo>
                        <a:pt x="61" y="102"/>
                      </a:lnTo>
                      <a:lnTo>
                        <a:pt x="0" y="98"/>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0" name="Freeform 172">
                  <a:extLst>
                    <a:ext uri="{FF2B5EF4-FFF2-40B4-BE49-F238E27FC236}">
                      <a16:creationId xmlns:a16="http://schemas.microsoft.com/office/drawing/2014/main" id="{1A23132D-FCCA-4839-BAEE-E3DF8150DC3B}"/>
                    </a:ext>
                  </a:extLst>
                </p:cNvPr>
                <p:cNvSpPr>
                  <a:spLocks/>
                </p:cNvSpPr>
                <p:nvPr/>
              </p:nvSpPr>
              <p:spPr bwMode="auto">
                <a:xfrm>
                  <a:off x="3718" y="2633"/>
                  <a:ext cx="81" cy="89"/>
                </a:xfrm>
                <a:custGeom>
                  <a:avLst/>
                  <a:gdLst>
                    <a:gd name="T0" fmla="*/ 0 w 81"/>
                    <a:gd name="T1" fmla="*/ 0 h 89"/>
                    <a:gd name="T2" fmla="*/ 0 w 81"/>
                    <a:gd name="T3" fmla="*/ 37 h 89"/>
                    <a:gd name="T4" fmla="*/ 80 w 81"/>
                    <a:gd name="T5" fmla="*/ 88 h 89"/>
                    <a:gd name="T6" fmla="*/ 80 w 81"/>
                    <a:gd name="T7" fmla="*/ 66 h 89"/>
                    <a:gd name="T8" fmla="*/ 0 w 81"/>
                    <a:gd name="T9" fmla="*/ 0 h 89"/>
                  </a:gdLst>
                  <a:ahLst/>
                  <a:cxnLst>
                    <a:cxn ang="0">
                      <a:pos x="T0" y="T1"/>
                    </a:cxn>
                    <a:cxn ang="0">
                      <a:pos x="T2" y="T3"/>
                    </a:cxn>
                    <a:cxn ang="0">
                      <a:pos x="T4" y="T5"/>
                    </a:cxn>
                    <a:cxn ang="0">
                      <a:pos x="T6" y="T7"/>
                    </a:cxn>
                    <a:cxn ang="0">
                      <a:pos x="T8" y="T9"/>
                    </a:cxn>
                  </a:cxnLst>
                  <a:rect l="0" t="0" r="r" b="b"/>
                  <a:pathLst>
                    <a:path w="81" h="89">
                      <a:moveTo>
                        <a:pt x="0" y="0"/>
                      </a:moveTo>
                      <a:lnTo>
                        <a:pt x="0" y="37"/>
                      </a:lnTo>
                      <a:lnTo>
                        <a:pt x="80" y="88"/>
                      </a:lnTo>
                      <a:lnTo>
                        <a:pt x="80" y="66"/>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1" name="Freeform 173">
                  <a:extLst>
                    <a:ext uri="{FF2B5EF4-FFF2-40B4-BE49-F238E27FC236}">
                      <a16:creationId xmlns:a16="http://schemas.microsoft.com/office/drawing/2014/main" id="{2B958787-6B15-45A6-AE0A-997DF3422173}"/>
                    </a:ext>
                  </a:extLst>
                </p:cNvPr>
                <p:cNvSpPr>
                  <a:spLocks/>
                </p:cNvSpPr>
                <p:nvPr/>
              </p:nvSpPr>
              <p:spPr bwMode="auto">
                <a:xfrm>
                  <a:off x="3776" y="2750"/>
                  <a:ext cx="11" cy="25"/>
                </a:xfrm>
                <a:custGeom>
                  <a:avLst/>
                  <a:gdLst>
                    <a:gd name="T0" fmla="*/ 0 w 11"/>
                    <a:gd name="T1" fmla="*/ 6 h 25"/>
                    <a:gd name="T2" fmla="*/ 0 w 11"/>
                    <a:gd name="T3" fmla="*/ 22 h 25"/>
                    <a:gd name="T4" fmla="*/ 10 w 11"/>
                    <a:gd name="T5" fmla="*/ 24 h 25"/>
                    <a:gd name="T6" fmla="*/ 10 w 11"/>
                    <a:gd name="T7" fmla="*/ 0 h 25"/>
                    <a:gd name="T8" fmla="*/ 0 w 11"/>
                    <a:gd name="T9" fmla="*/ 6 h 25"/>
                  </a:gdLst>
                  <a:ahLst/>
                  <a:cxnLst>
                    <a:cxn ang="0">
                      <a:pos x="T0" y="T1"/>
                    </a:cxn>
                    <a:cxn ang="0">
                      <a:pos x="T2" y="T3"/>
                    </a:cxn>
                    <a:cxn ang="0">
                      <a:pos x="T4" y="T5"/>
                    </a:cxn>
                    <a:cxn ang="0">
                      <a:pos x="T6" y="T7"/>
                    </a:cxn>
                    <a:cxn ang="0">
                      <a:pos x="T8" y="T9"/>
                    </a:cxn>
                  </a:cxnLst>
                  <a:rect l="0" t="0" r="r" b="b"/>
                  <a:pathLst>
                    <a:path w="11" h="25">
                      <a:moveTo>
                        <a:pt x="0" y="6"/>
                      </a:moveTo>
                      <a:lnTo>
                        <a:pt x="0" y="22"/>
                      </a:lnTo>
                      <a:lnTo>
                        <a:pt x="10" y="24"/>
                      </a:lnTo>
                      <a:lnTo>
                        <a:pt x="10" y="0"/>
                      </a:lnTo>
                      <a:lnTo>
                        <a:pt x="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2" name="Freeform 174">
                  <a:extLst>
                    <a:ext uri="{FF2B5EF4-FFF2-40B4-BE49-F238E27FC236}">
                      <a16:creationId xmlns:a16="http://schemas.microsoft.com/office/drawing/2014/main" id="{5F57DC1F-7800-4CB6-9D00-519A7F0CB554}"/>
                    </a:ext>
                  </a:extLst>
                </p:cNvPr>
                <p:cNvSpPr>
                  <a:spLocks/>
                </p:cNvSpPr>
                <p:nvPr/>
              </p:nvSpPr>
              <p:spPr bwMode="auto">
                <a:xfrm>
                  <a:off x="3773" y="2748"/>
                  <a:ext cx="9" cy="25"/>
                </a:xfrm>
                <a:custGeom>
                  <a:avLst/>
                  <a:gdLst>
                    <a:gd name="T0" fmla="*/ 0 w 9"/>
                    <a:gd name="T1" fmla="*/ 4 h 25"/>
                    <a:gd name="T2" fmla="*/ 0 w 9"/>
                    <a:gd name="T3" fmla="*/ 22 h 25"/>
                    <a:gd name="T4" fmla="*/ 8 w 9"/>
                    <a:gd name="T5" fmla="*/ 24 h 25"/>
                    <a:gd name="T6" fmla="*/ 8 w 9"/>
                    <a:gd name="T7" fmla="*/ 0 h 25"/>
                    <a:gd name="T8" fmla="*/ 0 w 9"/>
                    <a:gd name="T9" fmla="*/ 4 h 25"/>
                  </a:gdLst>
                  <a:ahLst/>
                  <a:cxnLst>
                    <a:cxn ang="0">
                      <a:pos x="T0" y="T1"/>
                    </a:cxn>
                    <a:cxn ang="0">
                      <a:pos x="T2" y="T3"/>
                    </a:cxn>
                    <a:cxn ang="0">
                      <a:pos x="T4" y="T5"/>
                    </a:cxn>
                    <a:cxn ang="0">
                      <a:pos x="T6" y="T7"/>
                    </a:cxn>
                    <a:cxn ang="0">
                      <a:pos x="T8" y="T9"/>
                    </a:cxn>
                  </a:cxnLst>
                  <a:rect l="0" t="0" r="r" b="b"/>
                  <a:pathLst>
                    <a:path w="9" h="25">
                      <a:moveTo>
                        <a:pt x="0" y="4"/>
                      </a:moveTo>
                      <a:lnTo>
                        <a:pt x="0" y="22"/>
                      </a:lnTo>
                      <a:lnTo>
                        <a:pt x="8" y="24"/>
                      </a:lnTo>
                      <a:lnTo>
                        <a:pt x="8"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3" name="Freeform 175">
                  <a:extLst>
                    <a:ext uri="{FF2B5EF4-FFF2-40B4-BE49-F238E27FC236}">
                      <a16:creationId xmlns:a16="http://schemas.microsoft.com/office/drawing/2014/main" id="{1A1B307F-65DC-4870-B15A-01106D0B207B}"/>
                    </a:ext>
                  </a:extLst>
                </p:cNvPr>
                <p:cNvSpPr>
                  <a:spLocks/>
                </p:cNvSpPr>
                <p:nvPr/>
              </p:nvSpPr>
              <p:spPr bwMode="auto">
                <a:xfrm>
                  <a:off x="3769" y="2746"/>
                  <a:ext cx="9" cy="26"/>
                </a:xfrm>
                <a:custGeom>
                  <a:avLst/>
                  <a:gdLst>
                    <a:gd name="T0" fmla="*/ 0 w 9"/>
                    <a:gd name="T1" fmla="*/ 5 h 26"/>
                    <a:gd name="T2" fmla="*/ 0 w 9"/>
                    <a:gd name="T3" fmla="*/ 23 h 26"/>
                    <a:gd name="T4" fmla="*/ 8 w 9"/>
                    <a:gd name="T5" fmla="*/ 25 h 26"/>
                    <a:gd name="T6" fmla="*/ 8 w 9"/>
                    <a:gd name="T7" fmla="*/ 0 h 26"/>
                    <a:gd name="T8" fmla="*/ 0 w 9"/>
                    <a:gd name="T9" fmla="*/ 5 h 26"/>
                  </a:gdLst>
                  <a:ahLst/>
                  <a:cxnLst>
                    <a:cxn ang="0">
                      <a:pos x="T0" y="T1"/>
                    </a:cxn>
                    <a:cxn ang="0">
                      <a:pos x="T2" y="T3"/>
                    </a:cxn>
                    <a:cxn ang="0">
                      <a:pos x="T4" y="T5"/>
                    </a:cxn>
                    <a:cxn ang="0">
                      <a:pos x="T6" y="T7"/>
                    </a:cxn>
                    <a:cxn ang="0">
                      <a:pos x="T8" y="T9"/>
                    </a:cxn>
                  </a:cxnLst>
                  <a:rect l="0" t="0" r="r" b="b"/>
                  <a:pathLst>
                    <a:path w="9" h="26">
                      <a:moveTo>
                        <a:pt x="0" y="5"/>
                      </a:moveTo>
                      <a:lnTo>
                        <a:pt x="0" y="23"/>
                      </a:lnTo>
                      <a:lnTo>
                        <a:pt x="8" y="25"/>
                      </a:lnTo>
                      <a:lnTo>
                        <a:pt x="8"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4" name="Freeform 176">
                  <a:extLst>
                    <a:ext uri="{FF2B5EF4-FFF2-40B4-BE49-F238E27FC236}">
                      <a16:creationId xmlns:a16="http://schemas.microsoft.com/office/drawing/2014/main" id="{BF30BB5C-1E0E-4911-B9F2-5D845406AFF6}"/>
                    </a:ext>
                  </a:extLst>
                </p:cNvPr>
                <p:cNvSpPr>
                  <a:spLocks/>
                </p:cNvSpPr>
                <p:nvPr/>
              </p:nvSpPr>
              <p:spPr bwMode="auto">
                <a:xfrm>
                  <a:off x="3766" y="2744"/>
                  <a:ext cx="9" cy="27"/>
                </a:xfrm>
                <a:custGeom>
                  <a:avLst/>
                  <a:gdLst>
                    <a:gd name="T0" fmla="*/ 0 w 9"/>
                    <a:gd name="T1" fmla="*/ 6 h 27"/>
                    <a:gd name="T2" fmla="*/ 0 w 9"/>
                    <a:gd name="T3" fmla="*/ 23 h 27"/>
                    <a:gd name="T4" fmla="*/ 8 w 9"/>
                    <a:gd name="T5" fmla="*/ 26 h 27"/>
                    <a:gd name="T6" fmla="*/ 8 w 9"/>
                    <a:gd name="T7" fmla="*/ 0 h 27"/>
                    <a:gd name="T8" fmla="*/ 0 w 9"/>
                    <a:gd name="T9" fmla="*/ 6 h 27"/>
                  </a:gdLst>
                  <a:ahLst/>
                  <a:cxnLst>
                    <a:cxn ang="0">
                      <a:pos x="T0" y="T1"/>
                    </a:cxn>
                    <a:cxn ang="0">
                      <a:pos x="T2" y="T3"/>
                    </a:cxn>
                    <a:cxn ang="0">
                      <a:pos x="T4" y="T5"/>
                    </a:cxn>
                    <a:cxn ang="0">
                      <a:pos x="T6" y="T7"/>
                    </a:cxn>
                    <a:cxn ang="0">
                      <a:pos x="T8" y="T9"/>
                    </a:cxn>
                  </a:cxnLst>
                  <a:rect l="0" t="0" r="r" b="b"/>
                  <a:pathLst>
                    <a:path w="9" h="27">
                      <a:moveTo>
                        <a:pt x="0" y="6"/>
                      </a:moveTo>
                      <a:lnTo>
                        <a:pt x="0" y="23"/>
                      </a:lnTo>
                      <a:lnTo>
                        <a:pt x="8" y="26"/>
                      </a:lnTo>
                      <a:lnTo>
                        <a:pt x="8" y="0"/>
                      </a:lnTo>
                      <a:lnTo>
                        <a:pt x="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5" name="Freeform 177">
                  <a:extLst>
                    <a:ext uri="{FF2B5EF4-FFF2-40B4-BE49-F238E27FC236}">
                      <a16:creationId xmlns:a16="http://schemas.microsoft.com/office/drawing/2014/main" id="{AA91351C-242E-4FD0-BCB6-E6BF44E9B88E}"/>
                    </a:ext>
                  </a:extLst>
                </p:cNvPr>
                <p:cNvSpPr>
                  <a:spLocks/>
                </p:cNvSpPr>
                <p:nvPr/>
              </p:nvSpPr>
              <p:spPr bwMode="auto">
                <a:xfrm>
                  <a:off x="3761" y="2743"/>
                  <a:ext cx="11" cy="25"/>
                </a:xfrm>
                <a:custGeom>
                  <a:avLst/>
                  <a:gdLst>
                    <a:gd name="T0" fmla="*/ 0 w 11"/>
                    <a:gd name="T1" fmla="*/ 4 h 25"/>
                    <a:gd name="T2" fmla="*/ 0 w 11"/>
                    <a:gd name="T3" fmla="*/ 22 h 25"/>
                    <a:gd name="T4" fmla="*/ 10 w 11"/>
                    <a:gd name="T5" fmla="*/ 24 h 25"/>
                    <a:gd name="T6" fmla="*/ 10 w 11"/>
                    <a:gd name="T7" fmla="*/ 0 h 25"/>
                    <a:gd name="T8" fmla="*/ 0 w 11"/>
                    <a:gd name="T9" fmla="*/ 4 h 25"/>
                  </a:gdLst>
                  <a:ahLst/>
                  <a:cxnLst>
                    <a:cxn ang="0">
                      <a:pos x="T0" y="T1"/>
                    </a:cxn>
                    <a:cxn ang="0">
                      <a:pos x="T2" y="T3"/>
                    </a:cxn>
                    <a:cxn ang="0">
                      <a:pos x="T4" y="T5"/>
                    </a:cxn>
                    <a:cxn ang="0">
                      <a:pos x="T6" y="T7"/>
                    </a:cxn>
                    <a:cxn ang="0">
                      <a:pos x="T8" y="T9"/>
                    </a:cxn>
                  </a:cxnLst>
                  <a:rect l="0" t="0" r="r" b="b"/>
                  <a:pathLst>
                    <a:path w="11" h="25">
                      <a:moveTo>
                        <a:pt x="0" y="4"/>
                      </a:moveTo>
                      <a:lnTo>
                        <a:pt x="0" y="22"/>
                      </a:lnTo>
                      <a:lnTo>
                        <a:pt x="10" y="24"/>
                      </a:lnTo>
                      <a:lnTo>
                        <a:pt x="10"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6" name="Freeform 178">
                  <a:extLst>
                    <a:ext uri="{FF2B5EF4-FFF2-40B4-BE49-F238E27FC236}">
                      <a16:creationId xmlns:a16="http://schemas.microsoft.com/office/drawing/2014/main" id="{4959C063-932C-4BA0-91A3-8EE5F2B5FDC4}"/>
                    </a:ext>
                  </a:extLst>
                </p:cNvPr>
                <p:cNvSpPr>
                  <a:spLocks/>
                </p:cNvSpPr>
                <p:nvPr/>
              </p:nvSpPr>
              <p:spPr bwMode="auto">
                <a:xfrm>
                  <a:off x="3758" y="2741"/>
                  <a:ext cx="9" cy="26"/>
                </a:xfrm>
                <a:custGeom>
                  <a:avLst/>
                  <a:gdLst>
                    <a:gd name="T0" fmla="*/ 0 w 9"/>
                    <a:gd name="T1" fmla="*/ 5 h 26"/>
                    <a:gd name="T2" fmla="*/ 0 w 9"/>
                    <a:gd name="T3" fmla="*/ 23 h 26"/>
                    <a:gd name="T4" fmla="*/ 8 w 9"/>
                    <a:gd name="T5" fmla="*/ 25 h 26"/>
                    <a:gd name="T6" fmla="*/ 8 w 9"/>
                    <a:gd name="T7" fmla="*/ 0 h 26"/>
                    <a:gd name="T8" fmla="*/ 0 w 9"/>
                    <a:gd name="T9" fmla="*/ 5 h 26"/>
                  </a:gdLst>
                  <a:ahLst/>
                  <a:cxnLst>
                    <a:cxn ang="0">
                      <a:pos x="T0" y="T1"/>
                    </a:cxn>
                    <a:cxn ang="0">
                      <a:pos x="T2" y="T3"/>
                    </a:cxn>
                    <a:cxn ang="0">
                      <a:pos x="T4" y="T5"/>
                    </a:cxn>
                    <a:cxn ang="0">
                      <a:pos x="T6" y="T7"/>
                    </a:cxn>
                    <a:cxn ang="0">
                      <a:pos x="T8" y="T9"/>
                    </a:cxn>
                  </a:cxnLst>
                  <a:rect l="0" t="0" r="r" b="b"/>
                  <a:pathLst>
                    <a:path w="9" h="26">
                      <a:moveTo>
                        <a:pt x="0" y="5"/>
                      </a:moveTo>
                      <a:lnTo>
                        <a:pt x="0" y="23"/>
                      </a:lnTo>
                      <a:lnTo>
                        <a:pt x="8" y="25"/>
                      </a:lnTo>
                      <a:lnTo>
                        <a:pt x="8"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7" name="Freeform 179">
                  <a:extLst>
                    <a:ext uri="{FF2B5EF4-FFF2-40B4-BE49-F238E27FC236}">
                      <a16:creationId xmlns:a16="http://schemas.microsoft.com/office/drawing/2014/main" id="{3984DFD2-7D3A-4812-8052-6F9D05680066}"/>
                    </a:ext>
                  </a:extLst>
                </p:cNvPr>
                <p:cNvSpPr>
                  <a:spLocks/>
                </p:cNvSpPr>
                <p:nvPr/>
              </p:nvSpPr>
              <p:spPr bwMode="auto">
                <a:xfrm>
                  <a:off x="3753" y="2739"/>
                  <a:ext cx="11" cy="26"/>
                </a:xfrm>
                <a:custGeom>
                  <a:avLst/>
                  <a:gdLst>
                    <a:gd name="T0" fmla="*/ 0 w 11"/>
                    <a:gd name="T1" fmla="*/ 6 h 26"/>
                    <a:gd name="T2" fmla="*/ 0 w 11"/>
                    <a:gd name="T3" fmla="*/ 23 h 26"/>
                    <a:gd name="T4" fmla="*/ 10 w 11"/>
                    <a:gd name="T5" fmla="*/ 25 h 26"/>
                    <a:gd name="T6" fmla="*/ 10 w 11"/>
                    <a:gd name="T7" fmla="*/ 0 h 26"/>
                    <a:gd name="T8" fmla="*/ 0 w 11"/>
                    <a:gd name="T9" fmla="*/ 6 h 26"/>
                  </a:gdLst>
                  <a:ahLst/>
                  <a:cxnLst>
                    <a:cxn ang="0">
                      <a:pos x="T0" y="T1"/>
                    </a:cxn>
                    <a:cxn ang="0">
                      <a:pos x="T2" y="T3"/>
                    </a:cxn>
                    <a:cxn ang="0">
                      <a:pos x="T4" y="T5"/>
                    </a:cxn>
                    <a:cxn ang="0">
                      <a:pos x="T6" y="T7"/>
                    </a:cxn>
                    <a:cxn ang="0">
                      <a:pos x="T8" y="T9"/>
                    </a:cxn>
                  </a:cxnLst>
                  <a:rect l="0" t="0" r="r" b="b"/>
                  <a:pathLst>
                    <a:path w="11" h="26">
                      <a:moveTo>
                        <a:pt x="0" y="6"/>
                      </a:moveTo>
                      <a:lnTo>
                        <a:pt x="0" y="23"/>
                      </a:lnTo>
                      <a:lnTo>
                        <a:pt x="10" y="25"/>
                      </a:lnTo>
                      <a:lnTo>
                        <a:pt x="10" y="0"/>
                      </a:lnTo>
                      <a:lnTo>
                        <a:pt x="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8" name="Freeform 180">
                  <a:extLst>
                    <a:ext uri="{FF2B5EF4-FFF2-40B4-BE49-F238E27FC236}">
                      <a16:creationId xmlns:a16="http://schemas.microsoft.com/office/drawing/2014/main" id="{EBDBEB95-07E3-4482-B5DE-D7AF63C1DAA4}"/>
                    </a:ext>
                  </a:extLst>
                </p:cNvPr>
                <p:cNvSpPr>
                  <a:spLocks/>
                </p:cNvSpPr>
                <p:nvPr/>
              </p:nvSpPr>
              <p:spPr bwMode="auto">
                <a:xfrm>
                  <a:off x="3750" y="2738"/>
                  <a:ext cx="9" cy="26"/>
                </a:xfrm>
                <a:custGeom>
                  <a:avLst/>
                  <a:gdLst>
                    <a:gd name="T0" fmla="*/ 0 w 9"/>
                    <a:gd name="T1" fmla="*/ 5 h 26"/>
                    <a:gd name="T2" fmla="*/ 0 w 9"/>
                    <a:gd name="T3" fmla="*/ 22 h 26"/>
                    <a:gd name="T4" fmla="*/ 8 w 9"/>
                    <a:gd name="T5" fmla="*/ 25 h 26"/>
                    <a:gd name="T6" fmla="*/ 8 w 9"/>
                    <a:gd name="T7" fmla="*/ 0 h 26"/>
                    <a:gd name="T8" fmla="*/ 0 w 9"/>
                    <a:gd name="T9" fmla="*/ 5 h 26"/>
                  </a:gdLst>
                  <a:ahLst/>
                  <a:cxnLst>
                    <a:cxn ang="0">
                      <a:pos x="T0" y="T1"/>
                    </a:cxn>
                    <a:cxn ang="0">
                      <a:pos x="T2" y="T3"/>
                    </a:cxn>
                    <a:cxn ang="0">
                      <a:pos x="T4" y="T5"/>
                    </a:cxn>
                    <a:cxn ang="0">
                      <a:pos x="T6" y="T7"/>
                    </a:cxn>
                    <a:cxn ang="0">
                      <a:pos x="T8" y="T9"/>
                    </a:cxn>
                  </a:cxnLst>
                  <a:rect l="0" t="0" r="r" b="b"/>
                  <a:pathLst>
                    <a:path w="9" h="26">
                      <a:moveTo>
                        <a:pt x="0" y="5"/>
                      </a:moveTo>
                      <a:lnTo>
                        <a:pt x="0" y="22"/>
                      </a:lnTo>
                      <a:lnTo>
                        <a:pt x="8" y="25"/>
                      </a:lnTo>
                      <a:lnTo>
                        <a:pt x="8"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99" name="Freeform 181">
                  <a:extLst>
                    <a:ext uri="{FF2B5EF4-FFF2-40B4-BE49-F238E27FC236}">
                      <a16:creationId xmlns:a16="http://schemas.microsoft.com/office/drawing/2014/main" id="{8D4D4DB9-0670-4B96-87F2-206DE76EA0EA}"/>
                    </a:ext>
                  </a:extLst>
                </p:cNvPr>
                <p:cNvSpPr>
                  <a:spLocks/>
                </p:cNvSpPr>
                <p:nvPr/>
              </p:nvSpPr>
              <p:spPr bwMode="auto">
                <a:xfrm>
                  <a:off x="3745" y="2736"/>
                  <a:ext cx="11" cy="25"/>
                </a:xfrm>
                <a:custGeom>
                  <a:avLst/>
                  <a:gdLst>
                    <a:gd name="T0" fmla="*/ 0 w 11"/>
                    <a:gd name="T1" fmla="*/ 5 h 25"/>
                    <a:gd name="T2" fmla="*/ 0 w 11"/>
                    <a:gd name="T3" fmla="*/ 22 h 25"/>
                    <a:gd name="T4" fmla="*/ 10 w 11"/>
                    <a:gd name="T5" fmla="*/ 24 h 25"/>
                    <a:gd name="T6" fmla="*/ 10 w 11"/>
                    <a:gd name="T7" fmla="*/ 0 h 25"/>
                    <a:gd name="T8" fmla="*/ 0 w 11"/>
                    <a:gd name="T9" fmla="*/ 5 h 25"/>
                  </a:gdLst>
                  <a:ahLst/>
                  <a:cxnLst>
                    <a:cxn ang="0">
                      <a:pos x="T0" y="T1"/>
                    </a:cxn>
                    <a:cxn ang="0">
                      <a:pos x="T2" y="T3"/>
                    </a:cxn>
                    <a:cxn ang="0">
                      <a:pos x="T4" y="T5"/>
                    </a:cxn>
                    <a:cxn ang="0">
                      <a:pos x="T6" y="T7"/>
                    </a:cxn>
                    <a:cxn ang="0">
                      <a:pos x="T8" y="T9"/>
                    </a:cxn>
                  </a:cxnLst>
                  <a:rect l="0" t="0" r="r" b="b"/>
                  <a:pathLst>
                    <a:path w="11" h="25">
                      <a:moveTo>
                        <a:pt x="0" y="5"/>
                      </a:moveTo>
                      <a:lnTo>
                        <a:pt x="0" y="22"/>
                      </a:lnTo>
                      <a:lnTo>
                        <a:pt x="10" y="24"/>
                      </a:lnTo>
                      <a:lnTo>
                        <a:pt x="10"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0" name="Freeform 182">
                  <a:extLst>
                    <a:ext uri="{FF2B5EF4-FFF2-40B4-BE49-F238E27FC236}">
                      <a16:creationId xmlns:a16="http://schemas.microsoft.com/office/drawing/2014/main" id="{BDE1862D-819E-4316-BC21-CA1F064A2EC4}"/>
                    </a:ext>
                  </a:extLst>
                </p:cNvPr>
                <p:cNvSpPr>
                  <a:spLocks/>
                </p:cNvSpPr>
                <p:nvPr/>
              </p:nvSpPr>
              <p:spPr bwMode="auto">
                <a:xfrm>
                  <a:off x="3742" y="2735"/>
                  <a:ext cx="9" cy="25"/>
                </a:xfrm>
                <a:custGeom>
                  <a:avLst/>
                  <a:gdLst>
                    <a:gd name="T0" fmla="*/ 0 w 9"/>
                    <a:gd name="T1" fmla="*/ 4 h 25"/>
                    <a:gd name="T2" fmla="*/ 0 w 9"/>
                    <a:gd name="T3" fmla="*/ 22 h 25"/>
                    <a:gd name="T4" fmla="*/ 8 w 9"/>
                    <a:gd name="T5" fmla="*/ 24 h 25"/>
                    <a:gd name="T6" fmla="*/ 8 w 9"/>
                    <a:gd name="T7" fmla="*/ 0 h 25"/>
                    <a:gd name="T8" fmla="*/ 0 w 9"/>
                    <a:gd name="T9" fmla="*/ 4 h 25"/>
                  </a:gdLst>
                  <a:ahLst/>
                  <a:cxnLst>
                    <a:cxn ang="0">
                      <a:pos x="T0" y="T1"/>
                    </a:cxn>
                    <a:cxn ang="0">
                      <a:pos x="T2" y="T3"/>
                    </a:cxn>
                    <a:cxn ang="0">
                      <a:pos x="T4" y="T5"/>
                    </a:cxn>
                    <a:cxn ang="0">
                      <a:pos x="T6" y="T7"/>
                    </a:cxn>
                    <a:cxn ang="0">
                      <a:pos x="T8" y="T9"/>
                    </a:cxn>
                  </a:cxnLst>
                  <a:rect l="0" t="0" r="r" b="b"/>
                  <a:pathLst>
                    <a:path w="9" h="25">
                      <a:moveTo>
                        <a:pt x="0" y="4"/>
                      </a:moveTo>
                      <a:lnTo>
                        <a:pt x="0" y="22"/>
                      </a:lnTo>
                      <a:lnTo>
                        <a:pt x="8" y="24"/>
                      </a:lnTo>
                      <a:lnTo>
                        <a:pt x="8"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1" name="Freeform 183">
                  <a:extLst>
                    <a:ext uri="{FF2B5EF4-FFF2-40B4-BE49-F238E27FC236}">
                      <a16:creationId xmlns:a16="http://schemas.microsoft.com/office/drawing/2014/main" id="{8D8E2B3D-B854-4248-9FA6-08CE53914EEF}"/>
                    </a:ext>
                  </a:extLst>
                </p:cNvPr>
                <p:cNvSpPr>
                  <a:spLocks/>
                </p:cNvSpPr>
                <p:nvPr/>
              </p:nvSpPr>
              <p:spPr bwMode="auto">
                <a:xfrm>
                  <a:off x="3739" y="2732"/>
                  <a:ext cx="9" cy="25"/>
                </a:xfrm>
                <a:custGeom>
                  <a:avLst/>
                  <a:gdLst>
                    <a:gd name="T0" fmla="*/ 0 w 9"/>
                    <a:gd name="T1" fmla="*/ 5 h 25"/>
                    <a:gd name="T2" fmla="*/ 0 w 9"/>
                    <a:gd name="T3" fmla="*/ 22 h 25"/>
                    <a:gd name="T4" fmla="*/ 8 w 9"/>
                    <a:gd name="T5" fmla="*/ 24 h 25"/>
                    <a:gd name="T6" fmla="*/ 8 w 9"/>
                    <a:gd name="T7" fmla="*/ 0 h 25"/>
                    <a:gd name="T8" fmla="*/ 0 w 9"/>
                    <a:gd name="T9" fmla="*/ 5 h 25"/>
                  </a:gdLst>
                  <a:ahLst/>
                  <a:cxnLst>
                    <a:cxn ang="0">
                      <a:pos x="T0" y="T1"/>
                    </a:cxn>
                    <a:cxn ang="0">
                      <a:pos x="T2" y="T3"/>
                    </a:cxn>
                    <a:cxn ang="0">
                      <a:pos x="T4" y="T5"/>
                    </a:cxn>
                    <a:cxn ang="0">
                      <a:pos x="T6" y="T7"/>
                    </a:cxn>
                    <a:cxn ang="0">
                      <a:pos x="T8" y="T9"/>
                    </a:cxn>
                  </a:cxnLst>
                  <a:rect l="0" t="0" r="r" b="b"/>
                  <a:pathLst>
                    <a:path w="9" h="25">
                      <a:moveTo>
                        <a:pt x="0" y="5"/>
                      </a:moveTo>
                      <a:lnTo>
                        <a:pt x="0" y="22"/>
                      </a:lnTo>
                      <a:lnTo>
                        <a:pt x="8" y="24"/>
                      </a:lnTo>
                      <a:lnTo>
                        <a:pt x="8"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2" name="Freeform 184">
                  <a:extLst>
                    <a:ext uri="{FF2B5EF4-FFF2-40B4-BE49-F238E27FC236}">
                      <a16:creationId xmlns:a16="http://schemas.microsoft.com/office/drawing/2014/main" id="{A9E47F3B-BF14-4FE4-89A0-503D4E561E4E}"/>
                    </a:ext>
                  </a:extLst>
                </p:cNvPr>
                <p:cNvSpPr>
                  <a:spLocks/>
                </p:cNvSpPr>
                <p:nvPr/>
              </p:nvSpPr>
              <p:spPr bwMode="auto">
                <a:xfrm>
                  <a:off x="3734" y="2731"/>
                  <a:ext cx="10" cy="26"/>
                </a:xfrm>
                <a:custGeom>
                  <a:avLst/>
                  <a:gdLst>
                    <a:gd name="T0" fmla="*/ 0 w 10"/>
                    <a:gd name="T1" fmla="*/ 5 h 26"/>
                    <a:gd name="T2" fmla="*/ 0 w 10"/>
                    <a:gd name="T3" fmla="*/ 22 h 26"/>
                    <a:gd name="T4" fmla="*/ 9 w 10"/>
                    <a:gd name="T5" fmla="*/ 25 h 26"/>
                    <a:gd name="T6" fmla="*/ 9 w 10"/>
                    <a:gd name="T7" fmla="*/ 0 h 26"/>
                    <a:gd name="T8" fmla="*/ 0 w 10"/>
                    <a:gd name="T9" fmla="*/ 5 h 26"/>
                  </a:gdLst>
                  <a:ahLst/>
                  <a:cxnLst>
                    <a:cxn ang="0">
                      <a:pos x="T0" y="T1"/>
                    </a:cxn>
                    <a:cxn ang="0">
                      <a:pos x="T2" y="T3"/>
                    </a:cxn>
                    <a:cxn ang="0">
                      <a:pos x="T4" y="T5"/>
                    </a:cxn>
                    <a:cxn ang="0">
                      <a:pos x="T6" y="T7"/>
                    </a:cxn>
                    <a:cxn ang="0">
                      <a:pos x="T8" y="T9"/>
                    </a:cxn>
                  </a:cxnLst>
                  <a:rect l="0" t="0" r="r" b="b"/>
                  <a:pathLst>
                    <a:path w="10" h="26">
                      <a:moveTo>
                        <a:pt x="0" y="5"/>
                      </a:moveTo>
                      <a:lnTo>
                        <a:pt x="0" y="22"/>
                      </a:lnTo>
                      <a:lnTo>
                        <a:pt x="9" y="25"/>
                      </a:lnTo>
                      <a:lnTo>
                        <a:pt x="9"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3" name="Freeform 185">
                  <a:extLst>
                    <a:ext uri="{FF2B5EF4-FFF2-40B4-BE49-F238E27FC236}">
                      <a16:creationId xmlns:a16="http://schemas.microsoft.com/office/drawing/2014/main" id="{28464BCA-0817-442C-921D-79C61D769F28}"/>
                    </a:ext>
                  </a:extLst>
                </p:cNvPr>
                <p:cNvSpPr>
                  <a:spLocks/>
                </p:cNvSpPr>
                <p:nvPr/>
              </p:nvSpPr>
              <p:spPr bwMode="auto">
                <a:xfrm>
                  <a:off x="3730" y="2729"/>
                  <a:ext cx="10" cy="25"/>
                </a:xfrm>
                <a:custGeom>
                  <a:avLst/>
                  <a:gdLst>
                    <a:gd name="T0" fmla="*/ 0 w 10"/>
                    <a:gd name="T1" fmla="*/ 5 h 25"/>
                    <a:gd name="T2" fmla="*/ 0 w 10"/>
                    <a:gd name="T3" fmla="*/ 22 h 25"/>
                    <a:gd name="T4" fmla="*/ 9 w 10"/>
                    <a:gd name="T5" fmla="*/ 24 h 25"/>
                    <a:gd name="T6" fmla="*/ 9 w 10"/>
                    <a:gd name="T7" fmla="*/ 0 h 25"/>
                    <a:gd name="T8" fmla="*/ 0 w 10"/>
                    <a:gd name="T9" fmla="*/ 5 h 25"/>
                  </a:gdLst>
                  <a:ahLst/>
                  <a:cxnLst>
                    <a:cxn ang="0">
                      <a:pos x="T0" y="T1"/>
                    </a:cxn>
                    <a:cxn ang="0">
                      <a:pos x="T2" y="T3"/>
                    </a:cxn>
                    <a:cxn ang="0">
                      <a:pos x="T4" y="T5"/>
                    </a:cxn>
                    <a:cxn ang="0">
                      <a:pos x="T6" y="T7"/>
                    </a:cxn>
                    <a:cxn ang="0">
                      <a:pos x="T8" y="T9"/>
                    </a:cxn>
                  </a:cxnLst>
                  <a:rect l="0" t="0" r="r" b="b"/>
                  <a:pathLst>
                    <a:path w="10" h="25">
                      <a:moveTo>
                        <a:pt x="0" y="5"/>
                      </a:moveTo>
                      <a:lnTo>
                        <a:pt x="0" y="22"/>
                      </a:lnTo>
                      <a:lnTo>
                        <a:pt x="9" y="24"/>
                      </a:lnTo>
                      <a:lnTo>
                        <a:pt x="9"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4" name="Freeform 186">
                  <a:extLst>
                    <a:ext uri="{FF2B5EF4-FFF2-40B4-BE49-F238E27FC236}">
                      <a16:creationId xmlns:a16="http://schemas.microsoft.com/office/drawing/2014/main" id="{3A09F6C4-461D-41E2-8438-9B79DC1CF234}"/>
                    </a:ext>
                  </a:extLst>
                </p:cNvPr>
                <p:cNvSpPr>
                  <a:spLocks/>
                </p:cNvSpPr>
                <p:nvPr/>
              </p:nvSpPr>
              <p:spPr bwMode="auto">
                <a:xfrm>
                  <a:off x="3727" y="2728"/>
                  <a:ext cx="9" cy="25"/>
                </a:xfrm>
                <a:custGeom>
                  <a:avLst/>
                  <a:gdLst>
                    <a:gd name="T0" fmla="*/ 0 w 9"/>
                    <a:gd name="T1" fmla="*/ 4 h 25"/>
                    <a:gd name="T2" fmla="*/ 0 w 9"/>
                    <a:gd name="T3" fmla="*/ 22 h 25"/>
                    <a:gd name="T4" fmla="*/ 8 w 9"/>
                    <a:gd name="T5" fmla="*/ 24 h 25"/>
                    <a:gd name="T6" fmla="*/ 8 w 9"/>
                    <a:gd name="T7" fmla="*/ 0 h 25"/>
                    <a:gd name="T8" fmla="*/ 0 w 9"/>
                    <a:gd name="T9" fmla="*/ 4 h 25"/>
                  </a:gdLst>
                  <a:ahLst/>
                  <a:cxnLst>
                    <a:cxn ang="0">
                      <a:pos x="T0" y="T1"/>
                    </a:cxn>
                    <a:cxn ang="0">
                      <a:pos x="T2" y="T3"/>
                    </a:cxn>
                    <a:cxn ang="0">
                      <a:pos x="T4" y="T5"/>
                    </a:cxn>
                    <a:cxn ang="0">
                      <a:pos x="T6" y="T7"/>
                    </a:cxn>
                    <a:cxn ang="0">
                      <a:pos x="T8" y="T9"/>
                    </a:cxn>
                  </a:cxnLst>
                  <a:rect l="0" t="0" r="r" b="b"/>
                  <a:pathLst>
                    <a:path w="9" h="25">
                      <a:moveTo>
                        <a:pt x="0" y="4"/>
                      </a:moveTo>
                      <a:lnTo>
                        <a:pt x="0" y="22"/>
                      </a:lnTo>
                      <a:lnTo>
                        <a:pt x="8" y="24"/>
                      </a:lnTo>
                      <a:lnTo>
                        <a:pt x="8"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5" name="Freeform 187">
                  <a:extLst>
                    <a:ext uri="{FF2B5EF4-FFF2-40B4-BE49-F238E27FC236}">
                      <a16:creationId xmlns:a16="http://schemas.microsoft.com/office/drawing/2014/main" id="{23B4502A-A73A-407D-B9DF-B6D0A982A888}"/>
                    </a:ext>
                  </a:extLst>
                </p:cNvPr>
                <p:cNvSpPr>
                  <a:spLocks/>
                </p:cNvSpPr>
                <p:nvPr/>
              </p:nvSpPr>
              <p:spPr bwMode="auto">
                <a:xfrm>
                  <a:off x="3722" y="2725"/>
                  <a:ext cx="10" cy="26"/>
                </a:xfrm>
                <a:custGeom>
                  <a:avLst/>
                  <a:gdLst>
                    <a:gd name="T0" fmla="*/ 0 w 10"/>
                    <a:gd name="T1" fmla="*/ 5 h 26"/>
                    <a:gd name="T2" fmla="*/ 0 w 10"/>
                    <a:gd name="T3" fmla="*/ 23 h 26"/>
                    <a:gd name="T4" fmla="*/ 9 w 10"/>
                    <a:gd name="T5" fmla="*/ 25 h 26"/>
                    <a:gd name="T6" fmla="*/ 9 w 10"/>
                    <a:gd name="T7" fmla="*/ 0 h 26"/>
                    <a:gd name="T8" fmla="*/ 0 w 10"/>
                    <a:gd name="T9" fmla="*/ 5 h 26"/>
                  </a:gdLst>
                  <a:ahLst/>
                  <a:cxnLst>
                    <a:cxn ang="0">
                      <a:pos x="T0" y="T1"/>
                    </a:cxn>
                    <a:cxn ang="0">
                      <a:pos x="T2" y="T3"/>
                    </a:cxn>
                    <a:cxn ang="0">
                      <a:pos x="T4" y="T5"/>
                    </a:cxn>
                    <a:cxn ang="0">
                      <a:pos x="T6" y="T7"/>
                    </a:cxn>
                    <a:cxn ang="0">
                      <a:pos x="T8" y="T9"/>
                    </a:cxn>
                  </a:cxnLst>
                  <a:rect l="0" t="0" r="r" b="b"/>
                  <a:pathLst>
                    <a:path w="10" h="26">
                      <a:moveTo>
                        <a:pt x="0" y="5"/>
                      </a:moveTo>
                      <a:lnTo>
                        <a:pt x="0" y="23"/>
                      </a:lnTo>
                      <a:lnTo>
                        <a:pt x="9" y="25"/>
                      </a:lnTo>
                      <a:lnTo>
                        <a:pt x="9"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6" name="Freeform 188">
                  <a:extLst>
                    <a:ext uri="{FF2B5EF4-FFF2-40B4-BE49-F238E27FC236}">
                      <a16:creationId xmlns:a16="http://schemas.microsoft.com/office/drawing/2014/main" id="{5A4960BE-5679-4A88-AEF5-CE8FD1CFCA96}"/>
                    </a:ext>
                  </a:extLst>
                </p:cNvPr>
                <p:cNvSpPr>
                  <a:spLocks/>
                </p:cNvSpPr>
                <p:nvPr/>
              </p:nvSpPr>
              <p:spPr bwMode="auto">
                <a:xfrm>
                  <a:off x="3719" y="2724"/>
                  <a:ext cx="9" cy="25"/>
                </a:xfrm>
                <a:custGeom>
                  <a:avLst/>
                  <a:gdLst>
                    <a:gd name="T0" fmla="*/ 0 w 9"/>
                    <a:gd name="T1" fmla="*/ 5 h 25"/>
                    <a:gd name="T2" fmla="*/ 0 w 9"/>
                    <a:gd name="T3" fmla="*/ 22 h 25"/>
                    <a:gd name="T4" fmla="*/ 8 w 9"/>
                    <a:gd name="T5" fmla="*/ 24 h 25"/>
                    <a:gd name="T6" fmla="*/ 8 w 9"/>
                    <a:gd name="T7" fmla="*/ 0 h 25"/>
                    <a:gd name="T8" fmla="*/ 0 w 9"/>
                    <a:gd name="T9" fmla="*/ 5 h 25"/>
                  </a:gdLst>
                  <a:ahLst/>
                  <a:cxnLst>
                    <a:cxn ang="0">
                      <a:pos x="T0" y="T1"/>
                    </a:cxn>
                    <a:cxn ang="0">
                      <a:pos x="T2" y="T3"/>
                    </a:cxn>
                    <a:cxn ang="0">
                      <a:pos x="T4" y="T5"/>
                    </a:cxn>
                    <a:cxn ang="0">
                      <a:pos x="T6" y="T7"/>
                    </a:cxn>
                    <a:cxn ang="0">
                      <a:pos x="T8" y="T9"/>
                    </a:cxn>
                  </a:cxnLst>
                  <a:rect l="0" t="0" r="r" b="b"/>
                  <a:pathLst>
                    <a:path w="9" h="25">
                      <a:moveTo>
                        <a:pt x="0" y="5"/>
                      </a:moveTo>
                      <a:lnTo>
                        <a:pt x="0" y="22"/>
                      </a:lnTo>
                      <a:lnTo>
                        <a:pt x="8" y="24"/>
                      </a:lnTo>
                      <a:lnTo>
                        <a:pt x="8"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7" name="Freeform 189">
                  <a:extLst>
                    <a:ext uri="{FF2B5EF4-FFF2-40B4-BE49-F238E27FC236}">
                      <a16:creationId xmlns:a16="http://schemas.microsoft.com/office/drawing/2014/main" id="{52123032-741C-4F2A-A6B8-A99391ED01C4}"/>
                    </a:ext>
                  </a:extLst>
                </p:cNvPr>
                <p:cNvSpPr>
                  <a:spLocks/>
                </p:cNvSpPr>
                <p:nvPr/>
              </p:nvSpPr>
              <p:spPr bwMode="auto">
                <a:xfrm>
                  <a:off x="3773" y="2722"/>
                  <a:ext cx="9" cy="22"/>
                </a:xfrm>
                <a:custGeom>
                  <a:avLst/>
                  <a:gdLst>
                    <a:gd name="T0" fmla="*/ 0 w 9"/>
                    <a:gd name="T1" fmla="*/ 6 h 22"/>
                    <a:gd name="T2" fmla="*/ 0 w 9"/>
                    <a:gd name="T3" fmla="*/ 17 h 22"/>
                    <a:gd name="T4" fmla="*/ 8 w 9"/>
                    <a:gd name="T5" fmla="*/ 21 h 22"/>
                    <a:gd name="T6" fmla="*/ 8 w 9"/>
                    <a:gd name="T7" fmla="*/ 0 h 22"/>
                    <a:gd name="T8" fmla="*/ 0 w 9"/>
                    <a:gd name="T9" fmla="*/ 6 h 22"/>
                  </a:gdLst>
                  <a:ahLst/>
                  <a:cxnLst>
                    <a:cxn ang="0">
                      <a:pos x="T0" y="T1"/>
                    </a:cxn>
                    <a:cxn ang="0">
                      <a:pos x="T2" y="T3"/>
                    </a:cxn>
                    <a:cxn ang="0">
                      <a:pos x="T4" y="T5"/>
                    </a:cxn>
                    <a:cxn ang="0">
                      <a:pos x="T6" y="T7"/>
                    </a:cxn>
                    <a:cxn ang="0">
                      <a:pos x="T8" y="T9"/>
                    </a:cxn>
                  </a:cxnLst>
                  <a:rect l="0" t="0" r="r" b="b"/>
                  <a:pathLst>
                    <a:path w="9" h="22">
                      <a:moveTo>
                        <a:pt x="0" y="6"/>
                      </a:moveTo>
                      <a:lnTo>
                        <a:pt x="0" y="17"/>
                      </a:lnTo>
                      <a:lnTo>
                        <a:pt x="8" y="21"/>
                      </a:lnTo>
                      <a:lnTo>
                        <a:pt x="8" y="0"/>
                      </a:lnTo>
                      <a:lnTo>
                        <a:pt x="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8" name="Freeform 190">
                  <a:extLst>
                    <a:ext uri="{FF2B5EF4-FFF2-40B4-BE49-F238E27FC236}">
                      <a16:creationId xmlns:a16="http://schemas.microsoft.com/office/drawing/2014/main" id="{0B2E70E1-F278-4376-9762-236A5D313DCF}"/>
                    </a:ext>
                  </a:extLst>
                </p:cNvPr>
                <p:cNvSpPr>
                  <a:spLocks/>
                </p:cNvSpPr>
                <p:nvPr/>
              </p:nvSpPr>
              <p:spPr bwMode="auto">
                <a:xfrm>
                  <a:off x="3769" y="2720"/>
                  <a:ext cx="9" cy="21"/>
                </a:xfrm>
                <a:custGeom>
                  <a:avLst/>
                  <a:gdLst>
                    <a:gd name="T0" fmla="*/ 0 w 9"/>
                    <a:gd name="T1" fmla="*/ 4 h 21"/>
                    <a:gd name="T2" fmla="*/ 0 w 9"/>
                    <a:gd name="T3" fmla="*/ 17 h 21"/>
                    <a:gd name="T4" fmla="*/ 8 w 9"/>
                    <a:gd name="T5" fmla="*/ 20 h 21"/>
                    <a:gd name="T6" fmla="*/ 8 w 9"/>
                    <a:gd name="T7" fmla="*/ 0 h 21"/>
                    <a:gd name="T8" fmla="*/ 0 w 9"/>
                    <a:gd name="T9" fmla="*/ 4 h 21"/>
                  </a:gdLst>
                  <a:ahLst/>
                  <a:cxnLst>
                    <a:cxn ang="0">
                      <a:pos x="T0" y="T1"/>
                    </a:cxn>
                    <a:cxn ang="0">
                      <a:pos x="T2" y="T3"/>
                    </a:cxn>
                    <a:cxn ang="0">
                      <a:pos x="T4" y="T5"/>
                    </a:cxn>
                    <a:cxn ang="0">
                      <a:pos x="T6" y="T7"/>
                    </a:cxn>
                    <a:cxn ang="0">
                      <a:pos x="T8" y="T9"/>
                    </a:cxn>
                  </a:cxnLst>
                  <a:rect l="0" t="0" r="r" b="b"/>
                  <a:pathLst>
                    <a:path w="9" h="21">
                      <a:moveTo>
                        <a:pt x="0" y="4"/>
                      </a:moveTo>
                      <a:lnTo>
                        <a:pt x="0" y="17"/>
                      </a:lnTo>
                      <a:lnTo>
                        <a:pt x="8" y="20"/>
                      </a:lnTo>
                      <a:lnTo>
                        <a:pt x="8"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09" name="Freeform 191">
                  <a:extLst>
                    <a:ext uri="{FF2B5EF4-FFF2-40B4-BE49-F238E27FC236}">
                      <a16:creationId xmlns:a16="http://schemas.microsoft.com/office/drawing/2014/main" id="{3175C776-2F58-4EC9-8F31-B3BE7F8E4FB3}"/>
                    </a:ext>
                  </a:extLst>
                </p:cNvPr>
                <p:cNvSpPr>
                  <a:spLocks/>
                </p:cNvSpPr>
                <p:nvPr/>
              </p:nvSpPr>
              <p:spPr bwMode="auto">
                <a:xfrm>
                  <a:off x="3765" y="2717"/>
                  <a:ext cx="10" cy="22"/>
                </a:xfrm>
                <a:custGeom>
                  <a:avLst/>
                  <a:gdLst>
                    <a:gd name="T0" fmla="*/ 0 w 10"/>
                    <a:gd name="T1" fmla="*/ 5 h 22"/>
                    <a:gd name="T2" fmla="*/ 0 w 10"/>
                    <a:gd name="T3" fmla="*/ 19 h 22"/>
                    <a:gd name="T4" fmla="*/ 9 w 10"/>
                    <a:gd name="T5" fmla="*/ 21 h 22"/>
                    <a:gd name="T6" fmla="*/ 9 w 10"/>
                    <a:gd name="T7" fmla="*/ 0 h 22"/>
                    <a:gd name="T8" fmla="*/ 0 w 10"/>
                    <a:gd name="T9" fmla="*/ 5 h 22"/>
                  </a:gdLst>
                  <a:ahLst/>
                  <a:cxnLst>
                    <a:cxn ang="0">
                      <a:pos x="T0" y="T1"/>
                    </a:cxn>
                    <a:cxn ang="0">
                      <a:pos x="T2" y="T3"/>
                    </a:cxn>
                    <a:cxn ang="0">
                      <a:pos x="T4" y="T5"/>
                    </a:cxn>
                    <a:cxn ang="0">
                      <a:pos x="T6" y="T7"/>
                    </a:cxn>
                    <a:cxn ang="0">
                      <a:pos x="T8" y="T9"/>
                    </a:cxn>
                  </a:cxnLst>
                  <a:rect l="0" t="0" r="r" b="b"/>
                  <a:pathLst>
                    <a:path w="10" h="22">
                      <a:moveTo>
                        <a:pt x="0" y="5"/>
                      </a:moveTo>
                      <a:lnTo>
                        <a:pt x="0" y="19"/>
                      </a:lnTo>
                      <a:lnTo>
                        <a:pt x="9" y="21"/>
                      </a:lnTo>
                      <a:lnTo>
                        <a:pt x="9"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0" name="Freeform 192">
                  <a:extLst>
                    <a:ext uri="{FF2B5EF4-FFF2-40B4-BE49-F238E27FC236}">
                      <a16:creationId xmlns:a16="http://schemas.microsoft.com/office/drawing/2014/main" id="{59D5FC2B-EA1F-4ADE-9F3D-6C2BE9E5251F}"/>
                    </a:ext>
                  </a:extLst>
                </p:cNvPr>
                <p:cNvSpPr>
                  <a:spLocks/>
                </p:cNvSpPr>
                <p:nvPr/>
              </p:nvSpPr>
              <p:spPr bwMode="auto">
                <a:xfrm>
                  <a:off x="3761" y="2715"/>
                  <a:ext cx="9" cy="22"/>
                </a:xfrm>
                <a:custGeom>
                  <a:avLst/>
                  <a:gdLst>
                    <a:gd name="T0" fmla="*/ 0 w 9"/>
                    <a:gd name="T1" fmla="*/ 4 h 22"/>
                    <a:gd name="T2" fmla="*/ 0 w 9"/>
                    <a:gd name="T3" fmla="*/ 19 h 22"/>
                    <a:gd name="T4" fmla="*/ 8 w 9"/>
                    <a:gd name="T5" fmla="*/ 21 h 22"/>
                    <a:gd name="T6" fmla="*/ 8 w 9"/>
                    <a:gd name="T7" fmla="*/ 0 h 22"/>
                    <a:gd name="T8" fmla="*/ 0 w 9"/>
                    <a:gd name="T9" fmla="*/ 4 h 22"/>
                  </a:gdLst>
                  <a:ahLst/>
                  <a:cxnLst>
                    <a:cxn ang="0">
                      <a:pos x="T0" y="T1"/>
                    </a:cxn>
                    <a:cxn ang="0">
                      <a:pos x="T2" y="T3"/>
                    </a:cxn>
                    <a:cxn ang="0">
                      <a:pos x="T4" y="T5"/>
                    </a:cxn>
                    <a:cxn ang="0">
                      <a:pos x="T6" y="T7"/>
                    </a:cxn>
                    <a:cxn ang="0">
                      <a:pos x="T8" y="T9"/>
                    </a:cxn>
                  </a:cxnLst>
                  <a:rect l="0" t="0" r="r" b="b"/>
                  <a:pathLst>
                    <a:path w="9" h="22">
                      <a:moveTo>
                        <a:pt x="0" y="4"/>
                      </a:moveTo>
                      <a:lnTo>
                        <a:pt x="0" y="19"/>
                      </a:lnTo>
                      <a:lnTo>
                        <a:pt x="8" y="21"/>
                      </a:lnTo>
                      <a:lnTo>
                        <a:pt x="8"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1" name="Freeform 193">
                  <a:extLst>
                    <a:ext uri="{FF2B5EF4-FFF2-40B4-BE49-F238E27FC236}">
                      <a16:creationId xmlns:a16="http://schemas.microsoft.com/office/drawing/2014/main" id="{A74A769B-F04D-4C09-806C-7802C4E996C6}"/>
                    </a:ext>
                  </a:extLst>
                </p:cNvPr>
                <p:cNvSpPr>
                  <a:spLocks/>
                </p:cNvSpPr>
                <p:nvPr/>
              </p:nvSpPr>
              <p:spPr bwMode="auto">
                <a:xfrm>
                  <a:off x="3758" y="2712"/>
                  <a:ext cx="9" cy="26"/>
                </a:xfrm>
                <a:custGeom>
                  <a:avLst/>
                  <a:gdLst>
                    <a:gd name="T0" fmla="*/ 0 w 9"/>
                    <a:gd name="T1" fmla="*/ 5 h 26"/>
                    <a:gd name="T2" fmla="*/ 0 w 9"/>
                    <a:gd name="T3" fmla="*/ 23 h 26"/>
                    <a:gd name="T4" fmla="*/ 8 w 9"/>
                    <a:gd name="T5" fmla="*/ 25 h 26"/>
                    <a:gd name="T6" fmla="*/ 8 w 9"/>
                    <a:gd name="T7" fmla="*/ 0 h 26"/>
                    <a:gd name="T8" fmla="*/ 0 w 9"/>
                    <a:gd name="T9" fmla="*/ 5 h 26"/>
                  </a:gdLst>
                  <a:ahLst/>
                  <a:cxnLst>
                    <a:cxn ang="0">
                      <a:pos x="T0" y="T1"/>
                    </a:cxn>
                    <a:cxn ang="0">
                      <a:pos x="T2" y="T3"/>
                    </a:cxn>
                    <a:cxn ang="0">
                      <a:pos x="T4" y="T5"/>
                    </a:cxn>
                    <a:cxn ang="0">
                      <a:pos x="T6" y="T7"/>
                    </a:cxn>
                    <a:cxn ang="0">
                      <a:pos x="T8" y="T9"/>
                    </a:cxn>
                  </a:cxnLst>
                  <a:rect l="0" t="0" r="r" b="b"/>
                  <a:pathLst>
                    <a:path w="9" h="26">
                      <a:moveTo>
                        <a:pt x="0" y="5"/>
                      </a:moveTo>
                      <a:lnTo>
                        <a:pt x="0" y="23"/>
                      </a:lnTo>
                      <a:lnTo>
                        <a:pt x="8" y="25"/>
                      </a:lnTo>
                      <a:lnTo>
                        <a:pt x="8"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2" name="Freeform 194">
                  <a:extLst>
                    <a:ext uri="{FF2B5EF4-FFF2-40B4-BE49-F238E27FC236}">
                      <a16:creationId xmlns:a16="http://schemas.microsoft.com/office/drawing/2014/main" id="{3898FE29-66E4-4F86-8A15-B3DF74A4BA05}"/>
                    </a:ext>
                  </a:extLst>
                </p:cNvPr>
                <p:cNvSpPr>
                  <a:spLocks/>
                </p:cNvSpPr>
                <p:nvPr/>
              </p:nvSpPr>
              <p:spPr bwMode="auto">
                <a:xfrm>
                  <a:off x="3753" y="2710"/>
                  <a:ext cx="11" cy="26"/>
                </a:xfrm>
                <a:custGeom>
                  <a:avLst/>
                  <a:gdLst>
                    <a:gd name="T0" fmla="*/ 0 w 11"/>
                    <a:gd name="T1" fmla="*/ 5 h 26"/>
                    <a:gd name="T2" fmla="*/ 0 w 11"/>
                    <a:gd name="T3" fmla="*/ 22 h 26"/>
                    <a:gd name="T4" fmla="*/ 10 w 11"/>
                    <a:gd name="T5" fmla="*/ 25 h 26"/>
                    <a:gd name="T6" fmla="*/ 10 w 11"/>
                    <a:gd name="T7" fmla="*/ 0 h 26"/>
                    <a:gd name="T8" fmla="*/ 0 w 11"/>
                    <a:gd name="T9" fmla="*/ 5 h 26"/>
                  </a:gdLst>
                  <a:ahLst/>
                  <a:cxnLst>
                    <a:cxn ang="0">
                      <a:pos x="T0" y="T1"/>
                    </a:cxn>
                    <a:cxn ang="0">
                      <a:pos x="T2" y="T3"/>
                    </a:cxn>
                    <a:cxn ang="0">
                      <a:pos x="T4" y="T5"/>
                    </a:cxn>
                    <a:cxn ang="0">
                      <a:pos x="T6" y="T7"/>
                    </a:cxn>
                    <a:cxn ang="0">
                      <a:pos x="T8" y="T9"/>
                    </a:cxn>
                  </a:cxnLst>
                  <a:rect l="0" t="0" r="r" b="b"/>
                  <a:pathLst>
                    <a:path w="11" h="26">
                      <a:moveTo>
                        <a:pt x="0" y="5"/>
                      </a:moveTo>
                      <a:lnTo>
                        <a:pt x="0" y="22"/>
                      </a:lnTo>
                      <a:lnTo>
                        <a:pt x="10" y="25"/>
                      </a:lnTo>
                      <a:lnTo>
                        <a:pt x="10"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3" name="Freeform 195">
                  <a:extLst>
                    <a:ext uri="{FF2B5EF4-FFF2-40B4-BE49-F238E27FC236}">
                      <a16:creationId xmlns:a16="http://schemas.microsoft.com/office/drawing/2014/main" id="{1D3A136E-89DD-4A2E-86E6-6BD26D99AB4D}"/>
                    </a:ext>
                  </a:extLst>
                </p:cNvPr>
                <p:cNvSpPr>
                  <a:spLocks/>
                </p:cNvSpPr>
                <p:nvPr/>
              </p:nvSpPr>
              <p:spPr bwMode="auto">
                <a:xfrm>
                  <a:off x="3750" y="2708"/>
                  <a:ext cx="9" cy="25"/>
                </a:xfrm>
                <a:custGeom>
                  <a:avLst/>
                  <a:gdLst>
                    <a:gd name="T0" fmla="*/ 0 w 9"/>
                    <a:gd name="T1" fmla="*/ 4 h 25"/>
                    <a:gd name="T2" fmla="*/ 0 w 9"/>
                    <a:gd name="T3" fmla="*/ 22 h 25"/>
                    <a:gd name="T4" fmla="*/ 8 w 9"/>
                    <a:gd name="T5" fmla="*/ 24 h 25"/>
                    <a:gd name="T6" fmla="*/ 8 w 9"/>
                    <a:gd name="T7" fmla="*/ 0 h 25"/>
                    <a:gd name="T8" fmla="*/ 0 w 9"/>
                    <a:gd name="T9" fmla="*/ 4 h 25"/>
                  </a:gdLst>
                  <a:ahLst/>
                  <a:cxnLst>
                    <a:cxn ang="0">
                      <a:pos x="T0" y="T1"/>
                    </a:cxn>
                    <a:cxn ang="0">
                      <a:pos x="T2" y="T3"/>
                    </a:cxn>
                    <a:cxn ang="0">
                      <a:pos x="T4" y="T5"/>
                    </a:cxn>
                    <a:cxn ang="0">
                      <a:pos x="T6" y="T7"/>
                    </a:cxn>
                    <a:cxn ang="0">
                      <a:pos x="T8" y="T9"/>
                    </a:cxn>
                  </a:cxnLst>
                  <a:rect l="0" t="0" r="r" b="b"/>
                  <a:pathLst>
                    <a:path w="9" h="25">
                      <a:moveTo>
                        <a:pt x="0" y="4"/>
                      </a:moveTo>
                      <a:lnTo>
                        <a:pt x="0" y="22"/>
                      </a:lnTo>
                      <a:lnTo>
                        <a:pt x="8" y="24"/>
                      </a:lnTo>
                      <a:lnTo>
                        <a:pt x="8"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4" name="Freeform 196">
                  <a:extLst>
                    <a:ext uri="{FF2B5EF4-FFF2-40B4-BE49-F238E27FC236}">
                      <a16:creationId xmlns:a16="http://schemas.microsoft.com/office/drawing/2014/main" id="{D66F42CD-4525-41FC-BA91-A702FE0283D4}"/>
                    </a:ext>
                  </a:extLst>
                </p:cNvPr>
                <p:cNvSpPr>
                  <a:spLocks/>
                </p:cNvSpPr>
                <p:nvPr/>
              </p:nvSpPr>
              <p:spPr bwMode="auto">
                <a:xfrm>
                  <a:off x="3745" y="2704"/>
                  <a:ext cx="11" cy="26"/>
                </a:xfrm>
                <a:custGeom>
                  <a:avLst/>
                  <a:gdLst>
                    <a:gd name="T0" fmla="*/ 0 w 11"/>
                    <a:gd name="T1" fmla="*/ 6 h 26"/>
                    <a:gd name="T2" fmla="*/ 0 w 11"/>
                    <a:gd name="T3" fmla="*/ 23 h 26"/>
                    <a:gd name="T4" fmla="*/ 10 w 11"/>
                    <a:gd name="T5" fmla="*/ 25 h 26"/>
                    <a:gd name="T6" fmla="*/ 10 w 11"/>
                    <a:gd name="T7" fmla="*/ 0 h 26"/>
                    <a:gd name="T8" fmla="*/ 0 w 11"/>
                    <a:gd name="T9" fmla="*/ 6 h 26"/>
                  </a:gdLst>
                  <a:ahLst/>
                  <a:cxnLst>
                    <a:cxn ang="0">
                      <a:pos x="T0" y="T1"/>
                    </a:cxn>
                    <a:cxn ang="0">
                      <a:pos x="T2" y="T3"/>
                    </a:cxn>
                    <a:cxn ang="0">
                      <a:pos x="T4" y="T5"/>
                    </a:cxn>
                    <a:cxn ang="0">
                      <a:pos x="T6" y="T7"/>
                    </a:cxn>
                    <a:cxn ang="0">
                      <a:pos x="T8" y="T9"/>
                    </a:cxn>
                  </a:cxnLst>
                  <a:rect l="0" t="0" r="r" b="b"/>
                  <a:pathLst>
                    <a:path w="11" h="26">
                      <a:moveTo>
                        <a:pt x="0" y="6"/>
                      </a:moveTo>
                      <a:lnTo>
                        <a:pt x="0" y="23"/>
                      </a:lnTo>
                      <a:lnTo>
                        <a:pt x="10" y="25"/>
                      </a:lnTo>
                      <a:lnTo>
                        <a:pt x="10" y="0"/>
                      </a:lnTo>
                      <a:lnTo>
                        <a:pt x="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5" name="Freeform 197">
                  <a:extLst>
                    <a:ext uri="{FF2B5EF4-FFF2-40B4-BE49-F238E27FC236}">
                      <a16:creationId xmlns:a16="http://schemas.microsoft.com/office/drawing/2014/main" id="{1A226E5B-417D-4856-8110-849963E2028F}"/>
                    </a:ext>
                  </a:extLst>
                </p:cNvPr>
                <p:cNvSpPr>
                  <a:spLocks/>
                </p:cNvSpPr>
                <p:nvPr/>
              </p:nvSpPr>
              <p:spPr bwMode="auto">
                <a:xfrm>
                  <a:off x="3742" y="2703"/>
                  <a:ext cx="9" cy="26"/>
                </a:xfrm>
                <a:custGeom>
                  <a:avLst/>
                  <a:gdLst>
                    <a:gd name="T0" fmla="*/ 0 w 9"/>
                    <a:gd name="T1" fmla="*/ 5 h 26"/>
                    <a:gd name="T2" fmla="*/ 0 w 9"/>
                    <a:gd name="T3" fmla="*/ 22 h 26"/>
                    <a:gd name="T4" fmla="*/ 8 w 9"/>
                    <a:gd name="T5" fmla="*/ 25 h 26"/>
                    <a:gd name="T6" fmla="*/ 8 w 9"/>
                    <a:gd name="T7" fmla="*/ 0 h 26"/>
                    <a:gd name="T8" fmla="*/ 0 w 9"/>
                    <a:gd name="T9" fmla="*/ 5 h 26"/>
                  </a:gdLst>
                  <a:ahLst/>
                  <a:cxnLst>
                    <a:cxn ang="0">
                      <a:pos x="T0" y="T1"/>
                    </a:cxn>
                    <a:cxn ang="0">
                      <a:pos x="T2" y="T3"/>
                    </a:cxn>
                    <a:cxn ang="0">
                      <a:pos x="T4" y="T5"/>
                    </a:cxn>
                    <a:cxn ang="0">
                      <a:pos x="T6" y="T7"/>
                    </a:cxn>
                    <a:cxn ang="0">
                      <a:pos x="T8" y="T9"/>
                    </a:cxn>
                  </a:cxnLst>
                  <a:rect l="0" t="0" r="r" b="b"/>
                  <a:pathLst>
                    <a:path w="9" h="26">
                      <a:moveTo>
                        <a:pt x="0" y="5"/>
                      </a:moveTo>
                      <a:lnTo>
                        <a:pt x="0" y="22"/>
                      </a:lnTo>
                      <a:lnTo>
                        <a:pt x="8" y="25"/>
                      </a:lnTo>
                      <a:lnTo>
                        <a:pt x="8"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6" name="Freeform 198">
                  <a:extLst>
                    <a:ext uri="{FF2B5EF4-FFF2-40B4-BE49-F238E27FC236}">
                      <a16:creationId xmlns:a16="http://schemas.microsoft.com/office/drawing/2014/main" id="{AF40C31A-9EE8-4DA4-8EF7-1E29F5F59CDE}"/>
                    </a:ext>
                  </a:extLst>
                </p:cNvPr>
                <p:cNvSpPr>
                  <a:spLocks/>
                </p:cNvSpPr>
                <p:nvPr/>
              </p:nvSpPr>
              <p:spPr bwMode="auto">
                <a:xfrm>
                  <a:off x="3739" y="2700"/>
                  <a:ext cx="9" cy="25"/>
                </a:xfrm>
                <a:custGeom>
                  <a:avLst/>
                  <a:gdLst>
                    <a:gd name="T0" fmla="*/ 0 w 9"/>
                    <a:gd name="T1" fmla="*/ 4 h 25"/>
                    <a:gd name="T2" fmla="*/ 0 w 9"/>
                    <a:gd name="T3" fmla="*/ 22 h 25"/>
                    <a:gd name="T4" fmla="*/ 8 w 9"/>
                    <a:gd name="T5" fmla="*/ 24 h 25"/>
                    <a:gd name="T6" fmla="*/ 8 w 9"/>
                    <a:gd name="T7" fmla="*/ 0 h 25"/>
                    <a:gd name="T8" fmla="*/ 0 w 9"/>
                    <a:gd name="T9" fmla="*/ 4 h 25"/>
                  </a:gdLst>
                  <a:ahLst/>
                  <a:cxnLst>
                    <a:cxn ang="0">
                      <a:pos x="T0" y="T1"/>
                    </a:cxn>
                    <a:cxn ang="0">
                      <a:pos x="T2" y="T3"/>
                    </a:cxn>
                    <a:cxn ang="0">
                      <a:pos x="T4" y="T5"/>
                    </a:cxn>
                    <a:cxn ang="0">
                      <a:pos x="T6" y="T7"/>
                    </a:cxn>
                    <a:cxn ang="0">
                      <a:pos x="T8" y="T9"/>
                    </a:cxn>
                  </a:cxnLst>
                  <a:rect l="0" t="0" r="r" b="b"/>
                  <a:pathLst>
                    <a:path w="9" h="25">
                      <a:moveTo>
                        <a:pt x="0" y="4"/>
                      </a:moveTo>
                      <a:lnTo>
                        <a:pt x="0" y="22"/>
                      </a:lnTo>
                      <a:lnTo>
                        <a:pt x="8" y="24"/>
                      </a:lnTo>
                      <a:lnTo>
                        <a:pt x="8"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7" name="Freeform 199">
                  <a:extLst>
                    <a:ext uri="{FF2B5EF4-FFF2-40B4-BE49-F238E27FC236}">
                      <a16:creationId xmlns:a16="http://schemas.microsoft.com/office/drawing/2014/main" id="{1073E623-8A01-4C9C-9C68-35BC287FF621}"/>
                    </a:ext>
                  </a:extLst>
                </p:cNvPr>
                <p:cNvSpPr>
                  <a:spLocks/>
                </p:cNvSpPr>
                <p:nvPr/>
              </p:nvSpPr>
              <p:spPr bwMode="auto">
                <a:xfrm>
                  <a:off x="3734" y="2697"/>
                  <a:ext cx="10" cy="27"/>
                </a:xfrm>
                <a:custGeom>
                  <a:avLst/>
                  <a:gdLst>
                    <a:gd name="T0" fmla="*/ 0 w 10"/>
                    <a:gd name="T1" fmla="*/ 6 h 27"/>
                    <a:gd name="T2" fmla="*/ 0 w 10"/>
                    <a:gd name="T3" fmla="*/ 24 h 27"/>
                    <a:gd name="T4" fmla="*/ 9 w 10"/>
                    <a:gd name="T5" fmla="*/ 26 h 27"/>
                    <a:gd name="T6" fmla="*/ 9 w 10"/>
                    <a:gd name="T7" fmla="*/ 0 h 27"/>
                    <a:gd name="T8" fmla="*/ 0 w 10"/>
                    <a:gd name="T9" fmla="*/ 6 h 27"/>
                  </a:gdLst>
                  <a:ahLst/>
                  <a:cxnLst>
                    <a:cxn ang="0">
                      <a:pos x="T0" y="T1"/>
                    </a:cxn>
                    <a:cxn ang="0">
                      <a:pos x="T2" y="T3"/>
                    </a:cxn>
                    <a:cxn ang="0">
                      <a:pos x="T4" y="T5"/>
                    </a:cxn>
                    <a:cxn ang="0">
                      <a:pos x="T6" y="T7"/>
                    </a:cxn>
                    <a:cxn ang="0">
                      <a:pos x="T8" y="T9"/>
                    </a:cxn>
                  </a:cxnLst>
                  <a:rect l="0" t="0" r="r" b="b"/>
                  <a:pathLst>
                    <a:path w="10" h="27">
                      <a:moveTo>
                        <a:pt x="0" y="6"/>
                      </a:moveTo>
                      <a:lnTo>
                        <a:pt x="0" y="24"/>
                      </a:lnTo>
                      <a:lnTo>
                        <a:pt x="9" y="26"/>
                      </a:lnTo>
                      <a:lnTo>
                        <a:pt x="9" y="0"/>
                      </a:lnTo>
                      <a:lnTo>
                        <a:pt x="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8" name="Freeform 200">
                  <a:extLst>
                    <a:ext uri="{FF2B5EF4-FFF2-40B4-BE49-F238E27FC236}">
                      <a16:creationId xmlns:a16="http://schemas.microsoft.com/office/drawing/2014/main" id="{0036030C-D4DE-4D14-85F3-36F0E247ACBA}"/>
                    </a:ext>
                  </a:extLst>
                </p:cNvPr>
                <p:cNvSpPr>
                  <a:spLocks/>
                </p:cNvSpPr>
                <p:nvPr/>
              </p:nvSpPr>
              <p:spPr bwMode="auto">
                <a:xfrm>
                  <a:off x="3730" y="2696"/>
                  <a:ext cx="10" cy="25"/>
                </a:xfrm>
                <a:custGeom>
                  <a:avLst/>
                  <a:gdLst>
                    <a:gd name="T0" fmla="*/ 0 w 10"/>
                    <a:gd name="T1" fmla="*/ 5 h 25"/>
                    <a:gd name="T2" fmla="*/ 0 w 10"/>
                    <a:gd name="T3" fmla="*/ 21 h 25"/>
                    <a:gd name="T4" fmla="*/ 9 w 10"/>
                    <a:gd name="T5" fmla="*/ 24 h 25"/>
                    <a:gd name="T6" fmla="*/ 9 w 10"/>
                    <a:gd name="T7" fmla="*/ 0 h 25"/>
                    <a:gd name="T8" fmla="*/ 0 w 10"/>
                    <a:gd name="T9" fmla="*/ 5 h 25"/>
                  </a:gdLst>
                  <a:ahLst/>
                  <a:cxnLst>
                    <a:cxn ang="0">
                      <a:pos x="T0" y="T1"/>
                    </a:cxn>
                    <a:cxn ang="0">
                      <a:pos x="T2" y="T3"/>
                    </a:cxn>
                    <a:cxn ang="0">
                      <a:pos x="T4" y="T5"/>
                    </a:cxn>
                    <a:cxn ang="0">
                      <a:pos x="T6" y="T7"/>
                    </a:cxn>
                    <a:cxn ang="0">
                      <a:pos x="T8" y="T9"/>
                    </a:cxn>
                  </a:cxnLst>
                  <a:rect l="0" t="0" r="r" b="b"/>
                  <a:pathLst>
                    <a:path w="10" h="25">
                      <a:moveTo>
                        <a:pt x="0" y="5"/>
                      </a:moveTo>
                      <a:lnTo>
                        <a:pt x="0" y="21"/>
                      </a:lnTo>
                      <a:lnTo>
                        <a:pt x="9" y="24"/>
                      </a:lnTo>
                      <a:lnTo>
                        <a:pt x="9"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19" name="Freeform 201">
                  <a:extLst>
                    <a:ext uri="{FF2B5EF4-FFF2-40B4-BE49-F238E27FC236}">
                      <a16:creationId xmlns:a16="http://schemas.microsoft.com/office/drawing/2014/main" id="{1F9C054C-2378-4537-BC00-8C908FEFF5FB}"/>
                    </a:ext>
                  </a:extLst>
                </p:cNvPr>
                <p:cNvSpPr>
                  <a:spLocks/>
                </p:cNvSpPr>
                <p:nvPr/>
              </p:nvSpPr>
              <p:spPr bwMode="auto">
                <a:xfrm>
                  <a:off x="3727" y="2693"/>
                  <a:ext cx="9" cy="25"/>
                </a:xfrm>
                <a:custGeom>
                  <a:avLst/>
                  <a:gdLst>
                    <a:gd name="T0" fmla="*/ 0 w 9"/>
                    <a:gd name="T1" fmla="*/ 4 h 25"/>
                    <a:gd name="T2" fmla="*/ 0 w 9"/>
                    <a:gd name="T3" fmla="*/ 22 h 25"/>
                    <a:gd name="T4" fmla="*/ 8 w 9"/>
                    <a:gd name="T5" fmla="*/ 24 h 25"/>
                    <a:gd name="T6" fmla="*/ 8 w 9"/>
                    <a:gd name="T7" fmla="*/ 0 h 25"/>
                    <a:gd name="T8" fmla="*/ 0 w 9"/>
                    <a:gd name="T9" fmla="*/ 4 h 25"/>
                  </a:gdLst>
                  <a:ahLst/>
                  <a:cxnLst>
                    <a:cxn ang="0">
                      <a:pos x="T0" y="T1"/>
                    </a:cxn>
                    <a:cxn ang="0">
                      <a:pos x="T2" y="T3"/>
                    </a:cxn>
                    <a:cxn ang="0">
                      <a:pos x="T4" y="T5"/>
                    </a:cxn>
                    <a:cxn ang="0">
                      <a:pos x="T6" y="T7"/>
                    </a:cxn>
                    <a:cxn ang="0">
                      <a:pos x="T8" y="T9"/>
                    </a:cxn>
                  </a:cxnLst>
                  <a:rect l="0" t="0" r="r" b="b"/>
                  <a:pathLst>
                    <a:path w="9" h="25">
                      <a:moveTo>
                        <a:pt x="0" y="4"/>
                      </a:moveTo>
                      <a:lnTo>
                        <a:pt x="0" y="22"/>
                      </a:lnTo>
                      <a:lnTo>
                        <a:pt x="8" y="24"/>
                      </a:lnTo>
                      <a:lnTo>
                        <a:pt x="8"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0" name="Freeform 202">
                  <a:extLst>
                    <a:ext uri="{FF2B5EF4-FFF2-40B4-BE49-F238E27FC236}">
                      <a16:creationId xmlns:a16="http://schemas.microsoft.com/office/drawing/2014/main" id="{81ED6A75-1DD5-4807-8FBA-37A6779B20F0}"/>
                    </a:ext>
                  </a:extLst>
                </p:cNvPr>
                <p:cNvSpPr>
                  <a:spLocks/>
                </p:cNvSpPr>
                <p:nvPr/>
              </p:nvSpPr>
              <p:spPr bwMode="auto">
                <a:xfrm>
                  <a:off x="3722" y="2690"/>
                  <a:ext cx="10" cy="26"/>
                </a:xfrm>
                <a:custGeom>
                  <a:avLst/>
                  <a:gdLst>
                    <a:gd name="T0" fmla="*/ 0 w 10"/>
                    <a:gd name="T1" fmla="*/ 6 h 26"/>
                    <a:gd name="T2" fmla="*/ 0 w 10"/>
                    <a:gd name="T3" fmla="*/ 23 h 26"/>
                    <a:gd name="T4" fmla="*/ 9 w 10"/>
                    <a:gd name="T5" fmla="*/ 25 h 26"/>
                    <a:gd name="T6" fmla="*/ 9 w 10"/>
                    <a:gd name="T7" fmla="*/ 0 h 26"/>
                    <a:gd name="T8" fmla="*/ 0 w 10"/>
                    <a:gd name="T9" fmla="*/ 6 h 26"/>
                  </a:gdLst>
                  <a:ahLst/>
                  <a:cxnLst>
                    <a:cxn ang="0">
                      <a:pos x="T0" y="T1"/>
                    </a:cxn>
                    <a:cxn ang="0">
                      <a:pos x="T2" y="T3"/>
                    </a:cxn>
                    <a:cxn ang="0">
                      <a:pos x="T4" y="T5"/>
                    </a:cxn>
                    <a:cxn ang="0">
                      <a:pos x="T6" y="T7"/>
                    </a:cxn>
                    <a:cxn ang="0">
                      <a:pos x="T8" y="T9"/>
                    </a:cxn>
                  </a:cxnLst>
                  <a:rect l="0" t="0" r="r" b="b"/>
                  <a:pathLst>
                    <a:path w="10" h="26">
                      <a:moveTo>
                        <a:pt x="0" y="6"/>
                      </a:moveTo>
                      <a:lnTo>
                        <a:pt x="0" y="23"/>
                      </a:lnTo>
                      <a:lnTo>
                        <a:pt x="9" y="25"/>
                      </a:lnTo>
                      <a:lnTo>
                        <a:pt x="9" y="0"/>
                      </a:lnTo>
                      <a:lnTo>
                        <a:pt x="0"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1" name="Freeform 203">
                  <a:extLst>
                    <a:ext uri="{FF2B5EF4-FFF2-40B4-BE49-F238E27FC236}">
                      <a16:creationId xmlns:a16="http://schemas.microsoft.com/office/drawing/2014/main" id="{A7041C0A-A4EC-40BC-BF6E-FCB39CECFF2A}"/>
                    </a:ext>
                  </a:extLst>
                </p:cNvPr>
                <p:cNvSpPr>
                  <a:spLocks/>
                </p:cNvSpPr>
                <p:nvPr/>
              </p:nvSpPr>
              <p:spPr bwMode="auto">
                <a:xfrm>
                  <a:off x="3719" y="2688"/>
                  <a:ext cx="9" cy="26"/>
                </a:xfrm>
                <a:custGeom>
                  <a:avLst/>
                  <a:gdLst>
                    <a:gd name="T0" fmla="*/ 0 w 9"/>
                    <a:gd name="T1" fmla="*/ 5 h 26"/>
                    <a:gd name="T2" fmla="*/ 0 w 9"/>
                    <a:gd name="T3" fmla="*/ 22 h 26"/>
                    <a:gd name="T4" fmla="*/ 8 w 9"/>
                    <a:gd name="T5" fmla="*/ 25 h 26"/>
                    <a:gd name="T6" fmla="*/ 8 w 9"/>
                    <a:gd name="T7" fmla="*/ 0 h 26"/>
                    <a:gd name="T8" fmla="*/ 0 w 9"/>
                    <a:gd name="T9" fmla="*/ 5 h 26"/>
                  </a:gdLst>
                  <a:ahLst/>
                  <a:cxnLst>
                    <a:cxn ang="0">
                      <a:pos x="T0" y="T1"/>
                    </a:cxn>
                    <a:cxn ang="0">
                      <a:pos x="T2" y="T3"/>
                    </a:cxn>
                    <a:cxn ang="0">
                      <a:pos x="T4" y="T5"/>
                    </a:cxn>
                    <a:cxn ang="0">
                      <a:pos x="T6" y="T7"/>
                    </a:cxn>
                    <a:cxn ang="0">
                      <a:pos x="T8" y="T9"/>
                    </a:cxn>
                  </a:cxnLst>
                  <a:rect l="0" t="0" r="r" b="b"/>
                  <a:pathLst>
                    <a:path w="9" h="26">
                      <a:moveTo>
                        <a:pt x="0" y="5"/>
                      </a:moveTo>
                      <a:lnTo>
                        <a:pt x="0" y="22"/>
                      </a:lnTo>
                      <a:lnTo>
                        <a:pt x="8" y="25"/>
                      </a:lnTo>
                      <a:lnTo>
                        <a:pt x="8" y="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2" name="Freeform 204">
                  <a:extLst>
                    <a:ext uri="{FF2B5EF4-FFF2-40B4-BE49-F238E27FC236}">
                      <a16:creationId xmlns:a16="http://schemas.microsoft.com/office/drawing/2014/main" id="{6A1D445E-8C35-4640-BAC0-72635EDAFF1F}"/>
                    </a:ext>
                  </a:extLst>
                </p:cNvPr>
                <p:cNvSpPr>
                  <a:spLocks/>
                </p:cNvSpPr>
                <p:nvPr/>
              </p:nvSpPr>
              <p:spPr bwMode="auto">
                <a:xfrm>
                  <a:off x="3718" y="2702"/>
                  <a:ext cx="74" cy="43"/>
                </a:xfrm>
                <a:custGeom>
                  <a:avLst/>
                  <a:gdLst>
                    <a:gd name="T0" fmla="*/ 0 w 74"/>
                    <a:gd name="T1" fmla="*/ 0 h 43"/>
                    <a:gd name="T2" fmla="*/ 73 w 74"/>
                    <a:gd name="T3" fmla="*/ 33 h 43"/>
                    <a:gd name="T4" fmla="*/ 73 w 74"/>
                    <a:gd name="T5" fmla="*/ 42 h 43"/>
                    <a:gd name="T6" fmla="*/ 0 w 74"/>
                    <a:gd name="T7" fmla="*/ 15 h 43"/>
                    <a:gd name="T8" fmla="*/ 0 w 74"/>
                    <a:gd name="T9" fmla="*/ 0 h 43"/>
                  </a:gdLst>
                  <a:ahLst/>
                  <a:cxnLst>
                    <a:cxn ang="0">
                      <a:pos x="T0" y="T1"/>
                    </a:cxn>
                    <a:cxn ang="0">
                      <a:pos x="T2" y="T3"/>
                    </a:cxn>
                    <a:cxn ang="0">
                      <a:pos x="T4" y="T5"/>
                    </a:cxn>
                    <a:cxn ang="0">
                      <a:pos x="T6" y="T7"/>
                    </a:cxn>
                    <a:cxn ang="0">
                      <a:pos x="T8" y="T9"/>
                    </a:cxn>
                  </a:cxnLst>
                  <a:rect l="0" t="0" r="r" b="b"/>
                  <a:pathLst>
                    <a:path w="74" h="43">
                      <a:moveTo>
                        <a:pt x="0" y="0"/>
                      </a:moveTo>
                      <a:lnTo>
                        <a:pt x="73" y="33"/>
                      </a:lnTo>
                      <a:lnTo>
                        <a:pt x="73" y="42"/>
                      </a:lnTo>
                      <a:lnTo>
                        <a:pt x="0" y="15"/>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3" name="Freeform 205">
                  <a:extLst>
                    <a:ext uri="{FF2B5EF4-FFF2-40B4-BE49-F238E27FC236}">
                      <a16:creationId xmlns:a16="http://schemas.microsoft.com/office/drawing/2014/main" id="{58D84A3C-2220-488F-A38E-AFA5A2C403DA}"/>
                    </a:ext>
                  </a:extLst>
                </p:cNvPr>
                <p:cNvSpPr>
                  <a:spLocks/>
                </p:cNvSpPr>
                <p:nvPr/>
              </p:nvSpPr>
              <p:spPr bwMode="auto">
                <a:xfrm>
                  <a:off x="3718" y="2744"/>
                  <a:ext cx="71" cy="27"/>
                </a:xfrm>
                <a:custGeom>
                  <a:avLst/>
                  <a:gdLst>
                    <a:gd name="T0" fmla="*/ 0 w 71"/>
                    <a:gd name="T1" fmla="*/ 0 h 27"/>
                    <a:gd name="T2" fmla="*/ 70 w 71"/>
                    <a:gd name="T3" fmla="*/ 16 h 27"/>
                    <a:gd name="T4" fmla="*/ 70 w 71"/>
                    <a:gd name="T5" fmla="*/ 26 h 27"/>
                    <a:gd name="T6" fmla="*/ 0 w 71"/>
                    <a:gd name="T7" fmla="*/ 16 h 27"/>
                    <a:gd name="T8" fmla="*/ 0 w 71"/>
                    <a:gd name="T9" fmla="*/ 0 h 27"/>
                  </a:gdLst>
                  <a:ahLst/>
                  <a:cxnLst>
                    <a:cxn ang="0">
                      <a:pos x="T0" y="T1"/>
                    </a:cxn>
                    <a:cxn ang="0">
                      <a:pos x="T2" y="T3"/>
                    </a:cxn>
                    <a:cxn ang="0">
                      <a:pos x="T4" y="T5"/>
                    </a:cxn>
                    <a:cxn ang="0">
                      <a:pos x="T6" y="T7"/>
                    </a:cxn>
                    <a:cxn ang="0">
                      <a:pos x="T8" y="T9"/>
                    </a:cxn>
                  </a:cxnLst>
                  <a:rect l="0" t="0" r="r" b="b"/>
                  <a:pathLst>
                    <a:path w="71" h="27">
                      <a:moveTo>
                        <a:pt x="0" y="0"/>
                      </a:moveTo>
                      <a:lnTo>
                        <a:pt x="70" y="16"/>
                      </a:lnTo>
                      <a:lnTo>
                        <a:pt x="70" y="26"/>
                      </a:lnTo>
                      <a:lnTo>
                        <a:pt x="0" y="16"/>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4" name="Freeform 206">
                  <a:extLst>
                    <a:ext uri="{FF2B5EF4-FFF2-40B4-BE49-F238E27FC236}">
                      <a16:creationId xmlns:a16="http://schemas.microsoft.com/office/drawing/2014/main" id="{EE794711-0735-44F9-9BCC-851F6D1868EB}"/>
                    </a:ext>
                  </a:extLst>
                </p:cNvPr>
                <p:cNvSpPr>
                  <a:spLocks/>
                </p:cNvSpPr>
                <p:nvPr/>
              </p:nvSpPr>
              <p:spPr bwMode="auto">
                <a:xfrm>
                  <a:off x="3537" y="2673"/>
                  <a:ext cx="28" cy="128"/>
                </a:xfrm>
                <a:custGeom>
                  <a:avLst/>
                  <a:gdLst>
                    <a:gd name="T0" fmla="*/ 27 w 28"/>
                    <a:gd name="T1" fmla="*/ 11 h 128"/>
                    <a:gd name="T2" fmla="*/ 13 w 28"/>
                    <a:gd name="T3" fmla="*/ 0 h 128"/>
                    <a:gd name="T4" fmla="*/ 11 w 28"/>
                    <a:gd name="T5" fmla="*/ 0 h 128"/>
                    <a:gd name="T6" fmla="*/ 8 w 28"/>
                    <a:gd name="T7" fmla="*/ 1 h 128"/>
                    <a:gd name="T8" fmla="*/ 3 w 28"/>
                    <a:gd name="T9" fmla="*/ 7 h 128"/>
                    <a:gd name="T10" fmla="*/ 0 w 28"/>
                    <a:gd name="T11" fmla="*/ 5 h 128"/>
                    <a:gd name="T12" fmla="*/ 0 w 28"/>
                    <a:gd name="T13" fmla="*/ 126 h 128"/>
                    <a:gd name="T14" fmla="*/ 5 w 28"/>
                    <a:gd name="T15" fmla="*/ 121 h 128"/>
                    <a:gd name="T16" fmla="*/ 7 w 28"/>
                    <a:gd name="T17" fmla="*/ 121 h 128"/>
                    <a:gd name="T18" fmla="*/ 7 w 28"/>
                    <a:gd name="T19" fmla="*/ 127 h 128"/>
                    <a:gd name="T20" fmla="*/ 11 w 28"/>
                    <a:gd name="T21" fmla="*/ 127 h 128"/>
                    <a:gd name="T22" fmla="*/ 14 w 28"/>
                    <a:gd name="T23" fmla="*/ 123 h 128"/>
                    <a:gd name="T24" fmla="*/ 14 w 28"/>
                    <a:gd name="T25" fmla="*/ 17 h 128"/>
                    <a:gd name="T26" fmla="*/ 27 w 28"/>
                    <a:gd name="T27" fmla="*/ 1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128">
                      <a:moveTo>
                        <a:pt x="27" y="11"/>
                      </a:moveTo>
                      <a:lnTo>
                        <a:pt x="13" y="0"/>
                      </a:lnTo>
                      <a:lnTo>
                        <a:pt x="11" y="0"/>
                      </a:lnTo>
                      <a:lnTo>
                        <a:pt x="8" y="1"/>
                      </a:lnTo>
                      <a:lnTo>
                        <a:pt x="3" y="7"/>
                      </a:lnTo>
                      <a:lnTo>
                        <a:pt x="0" y="5"/>
                      </a:lnTo>
                      <a:lnTo>
                        <a:pt x="0" y="126"/>
                      </a:lnTo>
                      <a:lnTo>
                        <a:pt x="5" y="121"/>
                      </a:lnTo>
                      <a:lnTo>
                        <a:pt x="7" y="121"/>
                      </a:lnTo>
                      <a:lnTo>
                        <a:pt x="7" y="127"/>
                      </a:lnTo>
                      <a:lnTo>
                        <a:pt x="11" y="127"/>
                      </a:lnTo>
                      <a:lnTo>
                        <a:pt x="14" y="123"/>
                      </a:lnTo>
                      <a:lnTo>
                        <a:pt x="14" y="17"/>
                      </a:lnTo>
                      <a:lnTo>
                        <a:pt x="27" y="1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5" name="Freeform 207">
                  <a:extLst>
                    <a:ext uri="{FF2B5EF4-FFF2-40B4-BE49-F238E27FC236}">
                      <a16:creationId xmlns:a16="http://schemas.microsoft.com/office/drawing/2014/main" id="{CA956F3B-47F8-4466-8C62-1B573E57A3D8}"/>
                    </a:ext>
                  </a:extLst>
                </p:cNvPr>
                <p:cNvSpPr>
                  <a:spLocks/>
                </p:cNvSpPr>
                <p:nvPr/>
              </p:nvSpPr>
              <p:spPr bwMode="auto">
                <a:xfrm>
                  <a:off x="3531" y="2679"/>
                  <a:ext cx="5" cy="121"/>
                </a:xfrm>
                <a:custGeom>
                  <a:avLst/>
                  <a:gdLst>
                    <a:gd name="T0" fmla="*/ 0 w 5"/>
                    <a:gd name="T1" fmla="*/ 0 h 121"/>
                    <a:gd name="T2" fmla="*/ 0 w 5"/>
                    <a:gd name="T3" fmla="*/ 120 h 121"/>
                    <a:gd name="T4" fmla="*/ 4 w 5"/>
                    <a:gd name="T5" fmla="*/ 120 h 121"/>
                    <a:gd name="T6" fmla="*/ 4 w 5"/>
                    <a:gd name="T7" fmla="*/ 1 h 121"/>
                    <a:gd name="T8" fmla="*/ 0 w 5"/>
                    <a:gd name="T9" fmla="*/ 0 h 121"/>
                  </a:gdLst>
                  <a:ahLst/>
                  <a:cxnLst>
                    <a:cxn ang="0">
                      <a:pos x="T0" y="T1"/>
                    </a:cxn>
                    <a:cxn ang="0">
                      <a:pos x="T2" y="T3"/>
                    </a:cxn>
                    <a:cxn ang="0">
                      <a:pos x="T4" y="T5"/>
                    </a:cxn>
                    <a:cxn ang="0">
                      <a:pos x="T6" y="T7"/>
                    </a:cxn>
                    <a:cxn ang="0">
                      <a:pos x="T8" y="T9"/>
                    </a:cxn>
                  </a:cxnLst>
                  <a:rect l="0" t="0" r="r" b="b"/>
                  <a:pathLst>
                    <a:path w="5" h="121">
                      <a:moveTo>
                        <a:pt x="0" y="0"/>
                      </a:moveTo>
                      <a:lnTo>
                        <a:pt x="0" y="120"/>
                      </a:lnTo>
                      <a:lnTo>
                        <a:pt x="4" y="120"/>
                      </a:lnTo>
                      <a:lnTo>
                        <a:pt x="4"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6" name="Freeform 208">
                  <a:extLst>
                    <a:ext uri="{FF2B5EF4-FFF2-40B4-BE49-F238E27FC236}">
                      <a16:creationId xmlns:a16="http://schemas.microsoft.com/office/drawing/2014/main" id="{119A43D3-E032-484B-A077-78063273DA24}"/>
                    </a:ext>
                  </a:extLst>
                </p:cNvPr>
                <p:cNvSpPr>
                  <a:spLocks/>
                </p:cNvSpPr>
                <p:nvPr/>
              </p:nvSpPr>
              <p:spPr bwMode="auto">
                <a:xfrm>
                  <a:off x="3544" y="2673"/>
                  <a:ext cx="3" cy="128"/>
                </a:xfrm>
                <a:custGeom>
                  <a:avLst/>
                  <a:gdLst>
                    <a:gd name="T0" fmla="*/ 2 w 3"/>
                    <a:gd name="T1" fmla="*/ 1 h 128"/>
                    <a:gd name="T2" fmla="*/ 0 w 3"/>
                    <a:gd name="T3" fmla="*/ 0 h 128"/>
                    <a:gd name="T4" fmla="*/ 0 w 3"/>
                    <a:gd name="T5" fmla="*/ 127 h 128"/>
                    <a:gd name="T6" fmla="*/ 2 w 3"/>
                    <a:gd name="T7" fmla="*/ 127 h 128"/>
                    <a:gd name="T8" fmla="*/ 2 w 3"/>
                    <a:gd name="T9" fmla="*/ 1 h 128"/>
                  </a:gdLst>
                  <a:ahLst/>
                  <a:cxnLst>
                    <a:cxn ang="0">
                      <a:pos x="T0" y="T1"/>
                    </a:cxn>
                    <a:cxn ang="0">
                      <a:pos x="T2" y="T3"/>
                    </a:cxn>
                    <a:cxn ang="0">
                      <a:pos x="T4" y="T5"/>
                    </a:cxn>
                    <a:cxn ang="0">
                      <a:pos x="T6" y="T7"/>
                    </a:cxn>
                    <a:cxn ang="0">
                      <a:pos x="T8" y="T9"/>
                    </a:cxn>
                  </a:cxnLst>
                  <a:rect l="0" t="0" r="r" b="b"/>
                  <a:pathLst>
                    <a:path w="3" h="128">
                      <a:moveTo>
                        <a:pt x="2" y="1"/>
                      </a:moveTo>
                      <a:lnTo>
                        <a:pt x="0" y="0"/>
                      </a:lnTo>
                      <a:lnTo>
                        <a:pt x="0" y="127"/>
                      </a:lnTo>
                      <a:lnTo>
                        <a:pt x="2" y="127"/>
                      </a:lnTo>
                      <a:lnTo>
                        <a:pt x="2"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7" name="Freeform 209">
                  <a:extLst>
                    <a:ext uri="{FF2B5EF4-FFF2-40B4-BE49-F238E27FC236}">
                      <a16:creationId xmlns:a16="http://schemas.microsoft.com/office/drawing/2014/main" id="{37669D29-0AFB-4C38-BC2C-501F2CE0E63C}"/>
                    </a:ext>
                  </a:extLst>
                </p:cNvPr>
                <p:cNvSpPr>
                  <a:spLocks/>
                </p:cNvSpPr>
                <p:nvPr/>
              </p:nvSpPr>
              <p:spPr bwMode="auto">
                <a:xfrm>
                  <a:off x="3539" y="2676"/>
                  <a:ext cx="2" cy="120"/>
                </a:xfrm>
                <a:custGeom>
                  <a:avLst/>
                  <a:gdLst>
                    <a:gd name="T0" fmla="*/ 1 w 2"/>
                    <a:gd name="T1" fmla="*/ 119 h 120"/>
                    <a:gd name="T2" fmla="*/ 1 w 2"/>
                    <a:gd name="T3" fmla="*/ 6 h 120"/>
                    <a:gd name="T4" fmla="*/ 0 w 2"/>
                    <a:gd name="T5" fmla="*/ 0 h 120"/>
                    <a:gd name="T6" fmla="*/ 0 w 2"/>
                    <a:gd name="T7" fmla="*/ 119 h 120"/>
                    <a:gd name="T8" fmla="*/ 1 w 2"/>
                    <a:gd name="T9" fmla="*/ 119 h 120"/>
                  </a:gdLst>
                  <a:ahLst/>
                  <a:cxnLst>
                    <a:cxn ang="0">
                      <a:pos x="T0" y="T1"/>
                    </a:cxn>
                    <a:cxn ang="0">
                      <a:pos x="T2" y="T3"/>
                    </a:cxn>
                    <a:cxn ang="0">
                      <a:pos x="T4" y="T5"/>
                    </a:cxn>
                    <a:cxn ang="0">
                      <a:pos x="T6" y="T7"/>
                    </a:cxn>
                    <a:cxn ang="0">
                      <a:pos x="T8" y="T9"/>
                    </a:cxn>
                  </a:cxnLst>
                  <a:rect l="0" t="0" r="r" b="b"/>
                  <a:pathLst>
                    <a:path w="2" h="120">
                      <a:moveTo>
                        <a:pt x="1" y="119"/>
                      </a:moveTo>
                      <a:lnTo>
                        <a:pt x="1" y="6"/>
                      </a:lnTo>
                      <a:lnTo>
                        <a:pt x="0" y="0"/>
                      </a:lnTo>
                      <a:lnTo>
                        <a:pt x="0" y="119"/>
                      </a:lnTo>
                      <a:lnTo>
                        <a:pt x="1" y="119"/>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8" name="Freeform 210">
                  <a:extLst>
                    <a:ext uri="{FF2B5EF4-FFF2-40B4-BE49-F238E27FC236}">
                      <a16:creationId xmlns:a16="http://schemas.microsoft.com/office/drawing/2014/main" id="{1BF196CB-F0B8-4A26-854B-C0056B46130A}"/>
                    </a:ext>
                  </a:extLst>
                </p:cNvPr>
                <p:cNvSpPr>
                  <a:spLocks/>
                </p:cNvSpPr>
                <p:nvPr/>
              </p:nvSpPr>
              <p:spPr bwMode="auto">
                <a:xfrm>
                  <a:off x="3625" y="2636"/>
                  <a:ext cx="39" cy="164"/>
                </a:xfrm>
                <a:custGeom>
                  <a:avLst/>
                  <a:gdLst>
                    <a:gd name="T0" fmla="*/ 38 w 39"/>
                    <a:gd name="T1" fmla="*/ 14 h 164"/>
                    <a:gd name="T2" fmla="*/ 17 w 39"/>
                    <a:gd name="T3" fmla="*/ 0 h 164"/>
                    <a:gd name="T4" fmla="*/ 15 w 39"/>
                    <a:gd name="T5" fmla="*/ 0 h 164"/>
                    <a:gd name="T6" fmla="*/ 11 w 39"/>
                    <a:gd name="T7" fmla="*/ 2 h 164"/>
                    <a:gd name="T8" fmla="*/ 4 w 39"/>
                    <a:gd name="T9" fmla="*/ 9 h 164"/>
                    <a:gd name="T10" fmla="*/ 0 w 39"/>
                    <a:gd name="T11" fmla="*/ 7 h 164"/>
                    <a:gd name="T12" fmla="*/ 0 w 39"/>
                    <a:gd name="T13" fmla="*/ 162 h 164"/>
                    <a:gd name="T14" fmla="*/ 6 w 39"/>
                    <a:gd name="T15" fmla="*/ 156 h 164"/>
                    <a:gd name="T16" fmla="*/ 10 w 39"/>
                    <a:gd name="T17" fmla="*/ 156 h 164"/>
                    <a:gd name="T18" fmla="*/ 10 w 39"/>
                    <a:gd name="T19" fmla="*/ 163 h 164"/>
                    <a:gd name="T20" fmla="*/ 15 w 39"/>
                    <a:gd name="T21" fmla="*/ 163 h 164"/>
                    <a:gd name="T22" fmla="*/ 19 w 39"/>
                    <a:gd name="T23" fmla="*/ 159 h 164"/>
                    <a:gd name="T24" fmla="*/ 19 w 39"/>
                    <a:gd name="T25" fmla="*/ 22 h 164"/>
                    <a:gd name="T26" fmla="*/ 38 w 39"/>
                    <a:gd name="T27" fmla="*/ 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164">
                      <a:moveTo>
                        <a:pt x="38" y="14"/>
                      </a:moveTo>
                      <a:lnTo>
                        <a:pt x="17" y="0"/>
                      </a:lnTo>
                      <a:lnTo>
                        <a:pt x="15" y="0"/>
                      </a:lnTo>
                      <a:lnTo>
                        <a:pt x="11" y="2"/>
                      </a:lnTo>
                      <a:lnTo>
                        <a:pt x="4" y="9"/>
                      </a:lnTo>
                      <a:lnTo>
                        <a:pt x="0" y="7"/>
                      </a:lnTo>
                      <a:lnTo>
                        <a:pt x="0" y="162"/>
                      </a:lnTo>
                      <a:lnTo>
                        <a:pt x="6" y="156"/>
                      </a:lnTo>
                      <a:lnTo>
                        <a:pt x="10" y="156"/>
                      </a:lnTo>
                      <a:lnTo>
                        <a:pt x="10" y="163"/>
                      </a:lnTo>
                      <a:lnTo>
                        <a:pt x="15" y="163"/>
                      </a:lnTo>
                      <a:lnTo>
                        <a:pt x="19" y="159"/>
                      </a:lnTo>
                      <a:lnTo>
                        <a:pt x="19" y="22"/>
                      </a:lnTo>
                      <a:lnTo>
                        <a:pt x="38" y="1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29" name="Freeform 211">
                  <a:extLst>
                    <a:ext uri="{FF2B5EF4-FFF2-40B4-BE49-F238E27FC236}">
                      <a16:creationId xmlns:a16="http://schemas.microsoft.com/office/drawing/2014/main" id="{8CDB40EE-D172-491C-803C-DC1F630A8E54}"/>
                    </a:ext>
                  </a:extLst>
                </p:cNvPr>
                <p:cNvSpPr>
                  <a:spLocks/>
                </p:cNvSpPr>
                <p:nvPr/>
              </p:nvSpPr>
              <p:spPr bwMode="auto">
                <a:xfrm>
                  <a:off x="3619" y="2642"/>
                  <a:ext cx="4" cy="157"/>
                </a:xfrm>
                <a:custGeom>
                  <a:avLst/>
                  <a:gdLst>
                    <a:gd name="T0" fmla="*/ 0 w 4"/>
                    <a:gd name="T1" fmla="*/ 0 h 157"/>
                    <a:gd name="T2" fmla="*/ 0 w 4"/>
                    <a:gd name="T3" fmla="*/ 156 h 157"/>
                    <a:gd name="T4" fmla="*/ 3 w 4"/>
                    <a:gd name="T5" fmla="*/ 156 h 157"/>
                    <a:gd name="T6" fmla="*/ 3 w 4"/>
                    <a:gd name="T7" fmla="*/ 1 h 157"/>
                    <a:gd name="T8" fmla="*/ 0 w 4"/>
                    <a:gd name="T9" fmla="*/ 0 h 157"/>
                  </a:gdLst>
                  <a:ahLst/>
                  <a:cxnLst>
                    <a:cxn ang="0">
                      <a:pos x="T0" y="T1"/>
                    </a:cxn>
                    <a:cxn ang="0">
                      <a:pos x="T2" y="T3"/>
                    </a:cxn>
                    <a:cxn ang="0">
                      <a:pos x="T4" y="T5"/>
                    </a:cxn>
                    <a:cxn ang="0">
                      <a:pos x="T6" y="T7"/>
                    </a:cxn>
                    <a:cxn ang="0">
                      <a:pos x="T8" y="T9"/>
                    </a:cxn>
                  </a:cxnLst>
                  <a:rect l="0" t="0" r="r" b="b"/>
                  <a:pathLst>
                    <a:path w="4" h="157">
                      <a:moveTo>
                        <a:pt x="0" y="0"/>
                      </a:moveTo>
                      <a:lnTo>
                        <a:pt x="0" y="156"/>
                      </a:lnTo>
                      <a:lnTo>
                        <a:pt x="3" y="156"/>
                      </a:lnTo>
                      <a:lnTo>
                        <a:pt x="3"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0" name="Freeform 212">
                  <a:extLst>
                    <a:ext uri="{FF2B5EF4-FFF2-40B4-BE49-F238E27FC236}">
                      <a16:creationId xmlns:a16="http://schemas.microsoft.com/office/drawing/2014/main" id="{B78981A9-1C1B-4678-82E7-69C57B5EDED4}"/>
                    </a:ext>
                  </a:extLst>
                </p:cNvPr>
                <p:cNvSpPr>
                  <a:spLocks/>
                </p:cNvSpPr>
                <p:nvPr/>
              </p:nvSpPr>
              <p:spPr bwMode="auto">
                <a:xfrm>
                  <a:off x="3635" y="2636"/>
                  <a:ext cx="3" cy="164"/>
                </a:xfrm>
                <a:custGeom>
                  <a:avLst/>
                  <a:gdLst>
                    <a:gd name="T0" fmla="*/ 2 w 3"/>
                    <a:gd name="T1" fmla="*/ 2 h 164"/>
                    <a:gd name="T2" fmla="*/ 0 w 3"/>
                    <a:gd name="T3" fmla="*/ 0 h 164"/>
                    <a:gd name="T4" fmla="*/ 0 w 3"/>
                    <a:gd name="T5" fmla="*/ 163 h 164"/>
                    <a:gd name="T6" fmla="*/ 2 w 3"/>
                    <a:gd name="T7" fmla="*/ 163 h 164"/>
                    <a:gd name="T8" fmla="*/ 2 w 3"/>
                    <a:gd name="T9" fmla="*/ 2 h 164"/>
                  </a:gdLst>
                  <a:ahLst/>
                  <a:cxnLst>
                    <a:cxn ang="0">
                      <a:pos x="T0" y="T1"/>
                    </a:cxn>
                    <a:cxn ang="0">
                      <a:pos x="T2" y="T3"/>
                    </a:cxn>
                    <a:cxn ang="0">
                      <a:pos x="T4" y="T5"/>
                    </a:cxn>
                    <a:cxn ang="0">
                      <a:pos x="T6" y="T7"/>
                    </a:cxn>
                    <a:cxn ang="0">
                      <a:pos x="T8" y="T9"/>
                    </a:cxn>
                  </a:cxnLst>
                  <a:rect l="0" t="0" r="r" b="b"/>
                  <a:pathLst>
                    <a:path w="3" h="164">
                      <a:moveTo>
                        <a:pt x="2" y="2"/>
                      </a:moveTo>
                      <a:lnTo>
                        <a:pt x="0" y="0"/>
                      </a:lnTo>
                      <a:lnTo>
                        <a:pt x="0" y="163"/>
                      </a:lnTo>
                      <a:lnTo>
                        <a:pt x="2" y="163"/>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1" name="Freeform 213">
                  <a:extLst>
                    <a:ext uri="{FF2B5EF4-FFF2-40B4-BE49-F238E27FC236}">
                      <a16:creationId xmlns:a16="http://schemas.microsoft.com/office/drawing/2014/main" id="{DCE4E96A-6627-4ED1-BBA8-FBE9F55B94B5}"/>
                    </a:ext>
                  </a:extLst>
                </p:cNvPr>
                <p:cNvSpPr>
                  <a:spLocks/>
                </p:cNvSpPr>
                <p:nvPr/>
              </p:nvSpPr>
              <p:spPr bwMode="auto">
                <a:xfrm>
                  <a:off x="3630" y="2640"/>
                  <a:ext cx="2" cy="154"/>
                </a:xfrm>
                <a:custGeom>
                  <a:avLst/>
                  <a:gdLst>
                    <a:gd name="T0" fmla="*/ 0 w 2"/>
                    <a:gd name="T1" fmla="*/ 153 h 154"/>
                    <a:gd name="T2" fmla="*/ 0 w 2"/>
                    <a:gd name="T3" fmla="*/ 7 h 154"/>
                    <a:gd name="T4" fmla="*/ 1 w 2"/>
                    <a:gd name="T5" fmla="*/ 0 h 154"/>
                    <a:gd name="T6" fmla="*/ 1 w 2"/>
                    <a:gd name="T7" fmla="*/ 153 h 154"/>
                    <a:gd name="T8" fmla="*/ 0 w 2"/>
                    <a:gd name="T9" fmla="*/ 153 h 154"/>
                  </a:gdLst>
                  <a:ahLst/>
                  <a:cxnLst>
                    <a:cxn ang="0">
                      <a:pos x="T0" y="T1"/>
                    </a:cxn>
                    <a:cxn ang="0">
                      <a:pos x="T2" y="T3"/>
                    </a:cxn>
                    <a:cxn ang="0">
                      <a:pos x="T4" y="T5"/>
                    </a:cxn>
                    <a:cxn ang="0">
                      <a:pos x="T6" y="T7"/>
                    </a:cxn>
                    <a:cxn ang="0">
                      <a:pos x="T8" y="T9"/>
                    </a:cxn>
                  </a:cxnLst>
                  <a:rect l="0" t="0" r="r" b="b"/>
                  <a:pathLst>
                    <a:path w="2" h="154">
                      <a:moveTo>
                        <a:pt x="0" y="153"/>
                      </a:moveTo>
                      <a:lnTo>
                        <a:pt x="0" y="7"/>
                      </a:lnTo>
                      <a:lnTo>
                        <a:pt x="1" y="0"/>
                      </a:lnTo>
                      <a:lnTo>
                        <a:pt x="1" y="153"/>
                      </a:lnTo>
                      <a:lnTo>
                        <a:pt x="0" y="15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2" name="Freeform 214">
                  <a:extLst>
                    <a:ext uri="{FF2B5EF4-FFF2-40B4-BE49-F238E27FC236}">
                      <a16:creationId xmlns:a16="http://schemas.microsoft.com/office/drawing/2014/main" id="{8B5E65B2-C9EF-49E6-8E9B-B7EC68C9ABE1}"/>
                    </a:ext>
                  </a:extLst>
                </p:cNvPr>
                <p:cNvSpPr>
                  <a:spLocks/>
                </p:cNvSpPr>
                <p:nvPr/>
              </p:nvSpPr>
              <p:spPr bwMode="auto">
                <a:xfrm>
                  <a:off x="3483" y="2697"/>
                  <a:ext cx="21" cy="101"/>
                </a:xfrm>
                <a:custGeom>
                  <a:avLst/>
                  <a:gdLst>
                    <a:gd name="T0" fmla="*/ 20 w 21"/>
                    <a:gd name="T1" fmla="*/ 9 h 101"/>
                    <a:gd name="T2" fmla="*/ 10 w 21"/>
                    <a:gd name="T3" fmla="*/ 0 h 101"/>
                    <a:gd name="T4" fmla="*/ 8 w 21"/>
                    <a:gd name="T5" fmla="*/ 0 h 101"/>
                    <a:gd name="T6" fmla="*/ 6 w 21"/>
                    <a:gd name="T7" fmla="*/ 0 h 101"/>
                    <a:gd name="T8" fmla="*/ 2 w 21"/>
                    <a:gd name="T9" fmla="*/ 5 h 101"/>
                    <a:gd name="T10" fmla="*/ 0 w 21"/>
                    <a:gd name="T11" fmla="*/ 4 h 101"/>
                    <a:gd name="T12" fmla="*/ 0 w 21"/>
                    <a:gd name="T13" fmla="*/ 100 h 101"/>
                    <a:gd name="T14" fmla="*/ 2 w 21"/>
                    <a:gd name="T15" fmla="*/ 95 h 101"/>
                    <a:gd name="T16" fmla="*/ 5 w 21"/>
                    <a:gd name="T17" fmla="*/ 95 h 101"/>
                    <a:gd name="T18" fmla="*/ 5 w 21"/>
                    <a:gd name="T19" fmla="*/ 100 h 101"/>
                    <a:gd name="T20" fmla="*/ 8 w 21"/>
                    <a:gd name="T21" fmla="*/ 100 h 101"/>
                    <a:gd name="T22" fmla="*/ 10 w 21"/>
                    <a:gd name="T23" fmla="*/ 97 h 101"/>
                    <a:gd name="T24" fmla="*/ 10 w 21"/>
                    <a:gd name="T25" fmla="*/ 13 h 101"/>
                    <a:gd name="T26" fmla="*/ 20 w 21"/>
                    <a:gd name="T27" fmla="*/ 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101">
                      <a:moveTo>
                        <a:pt x="20" y="9"/>
                      </a:moveTo>
                      <a:lnTo>
                        <a:pt x="10" y="0"/>
                      </a:lnTo>
                      <a:lnTo>
                        <a:pt x="8" y="0"/>
                      </a:lnTo>
                      <a:lnTo>
                        <a:pt x="6" y="0"/>
                      </a:lnTo>
                      <a:lnTo>
                        <a:pt x="2" y="5"/>
                      </a:lnTo>
                      <a:lnTo>
                        <a:pt x="0" y="4"/>
                      </a:lnTo>
                      <a:lnTo>
                        <a:pt x="0" y="100"/>
                      </a:lnTo>
                      <a:lnTo>
                        <a:pt x="2" y="95"/>
                      </a:lnTo>
                      <a:lnTo>
                        <a:pt x="5" y="95"/>
                      </a:lnTo>
                      <a:lnTo>
                        <a:pt x="5" y="100"/>
                      </a:lnTo>
                      <a:lnTo>
                        <a:pt x="8" y="100"/>
                      </a:lnTo>
                      <a:lnTo>
                        <a:pt x="10" y="97"/>
                      </a:lnTo>
                      <a:lnTo>
                        <a:pt x="10" y="13"/>
                      </a:lnTo>
                      <a:lnTo>
                        <a:pt x="20" y="9"/>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3" name="Freeform 215">
                  <a:extLst>
                    <a:ext uri="{FF2B5EF4-FFF2-40B4-BE49-F238E27FC236}">
                      <a16:creationId xmlns:a16="http://schemas.microsoft.com/office/drawing/2014/main" id="{7388B8C2-DCF0-4636-9ABE-588766A3B400}"/>
                    </a:ext>
                  </a:extLst>
                </p:cNvPr>
                <p:cNvSpPr>
                  <a:spLocks/>
                </p:cNvSpPr>
                <p:nvPr/>
              </p:nvSpPr>
              <p:spPr bwMode="auto">
                <a:xfrm>
                  <a:off x="3476" y="2701"/>
                  <a:ext cx="5" cy="96"/>
                </a:xfrm>
                <a:custGeom>
                  <a:avLst/>
                  <a:gdLst>
                    <a:gd name="T0" fmla="*/ 0 w 5"/>
                    <a:gd name="T1" fmla="*/ 0 h 96"/>
                    <a:gd name="T2" fmla="*/ 0 w 5"/>
                    <a:gd name="T3" fmla="*/ 95 h 96"/>
                    <a:gd name="T4" fmla="*/ 4 w 5"/>
                    <a:gd name="T5" fmla="*/ 95 h 96"/>
                    <a:gd name="T6" fmla="*/ 4 w 5"/>
                    <a:gd name="T7" fmla="*/ 1 h 96"/>
                    <a:gd name="T8" fmla="*/ 0 w 5"/>
                    <a:gd name="T9" fmla="*/ 0 h 96"/>
                  </a:gdLst>
                  <a:ahLst/>
                  <a:cxnLst>
                    <a:cxn ang="0">
                      <a:pos x="T0" y="T1"/>
                    </a:cxn>
                    <a:cxn ang="0">
                      <a:pos x="T2" y="T3"/>
                    </a:cxn>
                    <a:cxn ang="0">
                      <a:pos x="T4" y="T5"/>
                    </a:cxn>
                    <a:cxn ang="0">
                      <a:pos x="T6" y="T7"/>
                    </a:cxn>
                    <a:cxn ang="0">
                      <a:pos x="T8" y="T9"/>
                    </a:cxn>
                  </a:cxnLst>
                  <a:rect l="0" t="0" r="r" b="b"/>
                  <a:pathLst>
                    <a:path w="5" h="96">
                      <a:moveTo>
                        <a:pt x="0" y="0"/>
                      </a:moveTo>
                      <a:lnTo>
                        <a:pt x="0" y="95"/>
                      </a:lnTo>
                      <a:lnTo>
                        <a:pt x="4" y="95"/>
                      </a:lnTo>
                      <a:lnTo>
                        <a:pt x="4"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4" name="Freeform 216">
                  <a:extLst>
                    <a:ext uri="{FF2B5EF4-FFF2-40B4-BE49-F238E27FC236}">
                      <a16:creationId xmlns:a16="http://schemas.microsoft.com/office/drawing/2014/main" id="{70C424C5-8E72-457B-9CF5-DF92EB276A62}"/>
                    </a:ext>
                  </a:extLst>
                </p:cNvPr>
                <p:cNvSpPr>
                  <a:spLocks/>
                </p:cNvSpPr>
                <p:nvPr/>
              </p:nvSpPr>
              <p:spPr bwMode="auto">
                <a:xfrm>
                  <a:off x="3487" y="2697"/>
                  <a:ext cx="4" cy="101"/>
                </a:xfrm>
                <a:custGeom>
                  <a:avLst/>
                  <a:gdLst>
                    <a:gd name="T0" fmla="*/ 3 w 4"/>
                    <a:gd name="T1" fmla="*/ 0 h 101"/>
                    <a:gd name="T2" fmla="*/ 0 w 4"/>
                    <a:gd name="T3" fmla="*/ 0 h 101"/>
                    <a:gd name="T4" fmla="*/ 0 w 4"/>
                    <a:gd name="T5" fmla="*/ 100 h 101"/>
                    <a:gd name="T6" fmla="*/ 3 w 4"/>
                    <a:gd name="T7" fmla="*/ 100 h 101"/>
                    <a:gd name="T8" fmla="*/ 3 w 4"/>
                    <a:gd name="T9" fmla="*/ 0 h 101"/>
                  </a:gdLst>
                  <a:ahLst/>
                  <a:cxnLst>
                    <a:cxn ang="0">
                      <a:pos x="T0" y="T1"/>
                    </a:cxn>
                    <a:cxn ang="0">
                      <a:pos x="T2" y="T3"/>
                    </a:cxn>
                    <a:cxn ang="0">
                      <a:pos x="T4" y="T5"/>
                    </a:cxn>
                    <a:cxn ang="0">
                      <a:pos x="T6" y="T7"/>
                    </a:cxn>
                    <a:cxn ang="0">
                      <a:pos x="T8" y="T9"/>
                    </a:cxn>
                  </a:cxnLst>
                  <a:rect l="0" t="0" r="r" b="b"/>
                  <a:pathLst>
                    <a:path w="4" h="101">
                      <a:moveTo>
                        <a:pt x="3" y="0"/>
                      </a:moveTo>
                      <a:lnTo>
                        <a:pt x="0" y="0"/>
                      </a:lnTo>
                      <a:lnTo>
                        <a:pt x="0" y="100"/>
                      </a:lnTo>
                      <a:lnTo>
                        <a:pt x="3" y="100"/>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5" name="Freeform 217">
                  <a:extLst>
                    <a:ext uri="{FF2B5EF4-FFF2-40B4-BE49-F238E27FC236}">
                      <a16:creationId xmlns:a16="http://schemas.microsoft.com/office/drawing/2014/main" id="{BD228C98-4941-4127-85AD-222A5C191202}"/>
                    </a:ext>
                  </a:extLst>
                </p:cNvPr>
                <p:cNvSpPr>
                  <a:spLocks/>
                </p:cNvSpPr>
                <p:nvPr/>
              </p:nvSpPr>
              <p:spPr bwMode="auto">
                <a:xfrm>
                  <a:off x="3483" y="2700"/>
                  <a:ext cx="3" cy="94"/>
                </a:xfrm>
                <a:custGeom>
                  <a:avLst/>
                  <a:gdLst>
                    <a:gd name="T0" fmla="*/ 2 w 3"/>
                    <a:gd name="T1" fmla="*/ 93 h 94"/>
                    <a:gd name="T2" fmla="*/ 2 w 3"/>
                    <a:gd name="T3" fmla="*/ 4 h 94"/>
                    <a:gd name="T4" fmla="*/ 0 w 3"/>
                    <a:gd name="T5" fmla="*/ 0 h 94"/>
                    <a:gd name="T6" fmla="*/ 0 w 3"/>
                    <a:gd name="T7" fmla="*/ 93 h 94"/>
                    <a:gd name="T8" fmla="*/ 2 w 3"/>
                    <a:gd name="T9" fmla="*/ 93 h 94"/>
                  </a:gdLst>
                  <a:ahLst/>
                  <a:cxnLst>
                    <a:cxn ang="0">
                      <a:pos x="T0" y="T1"/>
                    </a:cxn>
                    <a:cxn ang="0">
                      <a:pos x="T2" y="T3"/>
                    </a:cxn>
                    <a:cxn ang="0">
                      <a:pos x="T4" y="T5"/>
                    </a:cxn>
                    <a:cxn ang="0">
                      <a:pos x="T6" y="T7"/>
                    </a:cxn>
                    <a:cxn ang="0">
                      <a:pos x="T8" y="T9"/>
                    </a:cxn>
                  </a:cxnLst>
                  <a:rect l="0" t="0" r="r" b="b"/>
                  <a:pathLst>
                    <a:path w="3" h="94">
                      <a:moveTo>
                        <a:pt x="2" y="93"/>
                      </a:moveTo>
                      <a:lnTo>
                        <a:pt x="2" y="4"/>
                      </a:lnTo>
                      <a:lnTo>
                        <a:pt x="0" y="0"/>
                      </a:lnTo>
                      <a:lnTo>
                        <a:pt x="0" y="93"/>
                      </a:lnTo>
                      <a:lnTo>
                        <a:pt x="2" y="9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6" name="Freeform 218">
                  <a:extLst>
                    <a:ext uri="{FF2B5EF4-FFF2-40B4-BE49-F238E27FC236}">
                      <a16:creationId xmlns:a16="http://schemas.microsoft.com/office/drawing/2014/main" id="{3093209C-C08B-48B2-90C1-6B054DCD2B6A}"/>
                    </a:ext>
                  </a:extLst>
                </p:cNvPr>
                <p:cNvSpPr>
                  <a:spLocks/>
                </p:cNvSpPr>
                <p:nvPr/>
              </p:nvSpPr>
              <p:spPr bwMode="auto">
                <a:xfrm>
                  <a:off x="3445" y="2713"/>
                  <a:ext cx="19" cy="81"/>
                </a:xfrm>
                <a:custGeom>
                  <a:avLst/>
                  <a:gdLst>
                    <a:gd name="T0" fmla="*/ 18 w 19"/>
                    <a:gd name="T1" fmla="*/ 7 h 81"/>
                    <a:gd name="T2" fmla="*/ 9 w 19"/>
                    <a:gd name="T3" fmla="*/ 0 h 81"/>
                    <a:gd name="T4" fmla="*/ 7 w 19"/>
                    <a:gd name="T5" fmla="*/ 0 h 81"/>
                    <a:gd name="T6" fmla="*/ 5 w 19"/>
                    <a:gd name="T7" fmla="*/ 1 h 81"/>
                    <a:gd name="T8" fmla="*/ 2 w 19"/>
                    <a:gd name="T9" fmla="*/ 4 h 81"/>
                    <a:gd name="T10" fmla="*/ 0 w 19"/>
                    <a:gd name="T11" fmla="*/ 3 h 81"/>
                    <a:gd name="T12" fmla="*/ 0 w 19"/>
                    <a:gd name="T13" fmla="*/ 80 h 81"/>
                    <a:gd name="T14" fmla="*/ 3 w 19"/>
                    <a:gd name="T15" fmla="*/ 77 h 81"/>
                    <a:gd name="T16" fmla="*/ 5 w 19"/>
                    <a:gd name="T17" fmla="*/ 77 h 81"/>
                    <a:gd name="T18" fmla="*/ 5 w 19"/>
                    <a:gd name="T19" fmla="*/ 80 h 81"/>
                    <a:gd name="T20" fmla="*/ 7 w 19"/>
                    <a:gd name="T21" fmla="*/ 80 h 81"/>
                    <a:gd name="T22" fmla="*/ 10 w 19"/>
                    <a:gd name="T23" fmla="*/ 79 h 81"/>
                    <a:gd name="T24" fmla="*/ 10 w 19"/>
                    <a:gd name="T25" fmla="*/ 10 h 81"/>
                    <a:gd name="T26" fmla="*/ 18 w 19"/>
                    <a:gd name="T27" fmla="*/ 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81">
                      <a:moveTo>
                        <a:pt x="18" y="7"/>
                      </a:moveTo>
                      <a:lnTo>
                        <a:pt x="9" y="0"/>
                      </a:lnTo>
                      <a:lnTo>
                        <a:pt x="7" y="0"/>
                      </a:lnTo>
                      <a:lnTo>
                        <a:pt x="5" y="1"/>
                      </a:lnTo>
                      <a:lnTo>
                        <a:pt x="2" y="4"/>
                      </a:lnTo>
                      <a:lnTo>
                        <a:pt x="0" y="3"/>
                      </a:lnTo>
                      <a:lnTo>
                        <a:pt x="0" y="80"/>
                      </a:lnTo>
                      <a:lnTo>
                        <a:pt x="3" y="77"/>
                      </a:lnTo>
                      <a:lnTo>
                        <a:pt x="5" y="77"/>
                      </a:lnTo>
                      <a:lnTo>
                        <a:pt x="5" y="80"/>
                      </a:lnTo>
                      <a:lnTo>
                        <a:pt x="7" y="80"/>
                      </a:lnTo>
                      <a:lnTo>
                        <a:pt x="10" y="79"/>
                      </a:lnTo>
                      <a:lnTo>
                        <a:pt x="10" y="10"/>
                      </a:lnTo>
                      <a:lnTo>
                        <a:pt x="18" y="7"/>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7" name="Freeform 219">
                  <a:extLst>
                    <a:ext uri="{FF2B5EF4-FFF2-40B4-BE49-F238E27FC236}">
                      <a16:creationId xmlns:a16="http://schemas.microsoft.com/office/drawing/2014/main" id="{9ECEC924-009E-4AF6-9DCA-33EC8E89384D}"/>
                    </a:ext>
                  </a:extLst>
                </p:cNvPr>
                <p:cNvSpPr>
                  <a:spLocks/>
                </p:cNvSpPr>
                <p:nvPr/>
              </p:nvSpPr>
              <p:spPr bwMode="auto">
                <a:xfrm>
                  <a:off x="3439" y="2716"/>
                  <a:ext cx="5" cy="78"/>
                </a:xfrm>
                <a:custGeom>
                  <a:avLst/>
                  <a:gdLst>
                    <a:gd name="T0" fmla="*/ 0 w 5"/>
                    <a:gd name="T1" fmla="*/ 0 h 78"/>
                    <a:gd name="T2" fmla="*/ 0 w 5"/>
                    <a:gd name="T3" fmla="*/ 77 h 78"/>
                    <a:gd name="T4" fmla="*/ 4 w 5"/>
                    <a:gd name="T5" fmla="*/ 77 h 78"/>
                    <a:gd name="T6" fmla="*/ 4 w 5"/>
                    <a:gd name="T7" fmla="*/ 1 h 78"/>
                    <a:gd name="T8" fmla="*/ 0 w 5"/>
                    <a:gd name="T9" fmla="*/ 0 h 78"/>
                  </a:gdLst>
                  <a:ahLst/>
                  <a:cxnLst>
                    <a:cxn ang="0">
                      <a:pos x="T0" y="T1"/>
                    </a:cxn>
                    <a:cxn ang="0">
                      <a:pos x="T2" y="T3"/>
                    </a:cxn>
                    <a:cxn ang="0">
                      <a:pos x="T4" y="T5"/>
                    </a:cxn>
                    <a:cxn ang="0">
                      <a:pos x="T6" y="T7"/>
                    </a:cxn>
                    <a:cxn ang="0">
                      <a:pos x="T8" y="T9"/>
                    </a:cxn>
                  </a:cxnLst>
                  <a:rect l="0" t="0" r="r" b="b"/>
                  <a:pathLst>
                    <a:path w="5" h="78">
                      <a:moveTo>
                        <a:pt x="0" y="0"/>
                      </a:moveTo>
                      <a:lnTo>
                        <a:pt x="0" y="77"/>
                      </a:lnTo>
                      <a:lnTo>
                        <a:pt x="4" y="77"/>
                      </a:lnTo>
                      <a:lnTo>
                        <a:pt x="4"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8" name="Freeform 220">
                  <a:extLst>
                    <a:ext uri="{FF2B5EF4-FFF2-40B4-BE49-F238E27FC236}">
                      <a16:creationId xmlns:a16="http://schemas.microsoft.com/office/drawing/2014/main" id="{D99E00B5-7895-4FA1-883F-EC9024C4C2D6}"/>
                    </a:ext>
                  </a:extLst>
                </p:cNvPr>
                <p:cNvSpPr>
                  <a:spLocks/>
                </p:cNvSpPr>
                <p:nvPr/>
              </p:nvSpPr>
              <p:spPr bwMode="auto">
                <a:xfrm>
                  <a:off x="3448" y="2713"/>
                  <a:ext cx="5" cy="82"/>
                </a:xfrm>
                <a:custGeom>
                  <a:avLst/>
                  <a:gdLst>
                    <a:gd name="T0" fmla="*/ 4 w 5"/>
                    <a:gd name="T1" fmla="*/ 1 h 82"/>
                    <a:gd name="T2" fmla="*/ 0 w 5"/>
                    <a:gd name="T3" fmla="*/ 0 h 82"/>
                    <a:gd name="T4" fmla="*/ 0 w 5"/>
                    <a:gd name="T5" fmla="*/ 81 h 82"/>
                    <a:gd name="T6" fmla="*/ 4 w 5"/>
                    <a:gd name="T7" fmla="*/ 81 h 82"/>
                    <a:gd name="T8" fmla="*/ 4 w 5"/>
                    <a:gd name="T9" fmla="*/ 1 h 82"/>
                  </a:gdLst>
                  <a:ahLst/>
                  <a:cxnLst>
                    <a:cxn ang="0">
                      <a:pos x="T0" y="T1"/>
                    </a:cxn>
                    <a:cxn ang="0">
                      <a:pos x="T2" y="T3"/>
                    </a:cxn>
                    <a:cxn ang="0">
                      <a:pos x="T4" y="T5"/>
                    </a:cxn>
                    <a:cxn ang="0">
                      <a:pos x="T6" y="T7"/>
                    </a:cxn>
                    <a:cxn ang="0">
                      <a:pos x="T8" y="T9"/>
                    </a:cxn>
                  </a:cxnLst>
                  <a:rect l="0" t="0" r="r" b="b"/>
                  <a:pathLst>
                    <a:path w="5" h="82">
                      <a:moveTo>
                        <a:pt x="4" y="1"/>
                      </a:moveTo>
                      <a:lnTo>
                        <a:pt x="0" y="0"/>
                      </a:lnTo>
                      <a:lnTo>
                        <a:pt x="0" y="81"/>
                      </a:lnTo>
                      <a:lnTo>
                        <a:pt x="4" y="81"/>
                      </a:lnTo>
                      <a:lnTo>
                        <a:pt x="4"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239" name="Freeform 221">
                  <a:extLst>
                    <a:ext uri="{FF2B5EF4-FFF2-40B4-BE49-F238E27FC236}">
                      <a16:creationId xmlns:a16="http://schemas.microsoft.com/office/drawing/2014/main" id="{65361E88-D156-4E74-8879-16451F6ED1CC}"/>
                    </a:ext>
                  </a:extLst>
                </p:cNvPr>
                <p:cNvSpPr>
                  <a:spLocks/>
                </p:cNvSpPr>
                <p:nvPr/>
              </p:nvSpPr>
              <p:spPr bwMode="auto">
                <a:xfrm>
                  <a:off x="3446" y="2716"/>
                  <a:ext cx="3" cy="76"/>
                </a:xfrm>
                <a:custGeom>
                  <a:avLst/>
                  <a:gdLst>
                    <a:gd name="T0" fmla="*/ 2 w 3"/>
                    <a:gd name="T1" fmla="*/ 75 h 76"/>
                    <a:gd name="T2" fmla="*/ 2 w 3"/>
                    <a:gd name="T3" fmla="*/ 3 h 76"/>
                    <a:gd name="T4" fmla="*/ 0 w 3"/>
                    <a:gd name="T5" fmla="*/ 0 h 76"/>
                    <a:gd name="T6" fmla="*/ 0 w 3"/>
                    <a:gd name="T7" fmla="*/ 75 h 76"/>
                    <a:gd name="T8" fmla="*/ 2 w 3"/>
                    <a:gd name="T9" fmla="*/ 75 h 76"/>
                  </a:gdLst>
                  <a:ahLst/>
                  <a:cxnLst>
                    <a:cxn ang="0">
                      <a:pos x="T0" y="T1"/>
                    </a:cxn>
                    <a:cxn ang="0">
                      <a:pos x="T2" y="T3"/>
                    </a:cxn>
                    <a:cxn ang="0">
                      <a:pos x="T4" y="T5"/>
                    </a:cxn>
                    <a:cxn ang="0">
                      <a:pos x="T6" y="T7"/>
                    </a:cxn>
                    <a:cxn ang="0">
                      <a:pos x="T8" y="T9"/>
                    </a:cxn>
                  </a:cxnLst>
                  <a:rect l="0" t="0" r="r" b="b"/>
                  <a:pathLst>
                    <a:path w="3" h="76">
                      <a:moveTo>
                        <a:pt x="2" y="75"/>
                      </a:moveTo>
                      <a:lnTo>
                        <a:pt x="2" y="3"/>
                      </a:lnTo>
                      <a:lnTo>
                        <a:pt x="0" y="0"/>
                      </a:lnTo>
                      <a:lnTo>
                        <a:pt x="0" y="75"/>
                      </a:lnTo>
                      <a:lnTo>
                        <a:pt x="2" y="7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20" name="Rectangle 222">
                <a:extLst>
                  <a:ext uri="{FF2B5EF4-FFF2-40B4-BE49-F238E27FC236}">
                    <a16:creationId xmlns:a16="http://schemas.microsoft.com/office/drawing/2014/main" id="{13FFD30A-D925-4FBA-BDBD-9560C4CD8901}"/>
                  </a:ext>
                </a:extLst>
              </p:cNvPr>
              <p:cNvSpPr>
                <a:spLocks noChangeArrowheads="1"/>
              </p:cNvSpPr>
              <p:nvPr/>
            </p:nvSpPr>
            <p:spPr bwMode="auto">
              <a:xfrm>
                <a:off x="1169" y="2153"/>
                <a:ext cx="329"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Source</a:t>
                </a:r>
              </a:p>
            </p:txBody>
          </p:sp>
          <p:grpSp>
            <p:nvGrpSpPr>
              <p:cNvPr id="21" name="Group 223">
                <a:extLst>
                  <a:ext uri="{FF2B5EF4-FFF2-40B4-BE49-F238E27FC236}">
                    <a16:creationId xmlns:a16="http://schemas.microsoft.com/office/drawing/2014/main" id="{E6E0E4A0-5415-412C-AEF7-CDD99D829CAF}"/>
                  </a:ext>
                </a:extLst>
              </p:cNvPr>
              <p:cNvGrpSpPr>
                <a:grpSpLocks/>
              </p:cNvGrpSpPr>
              <p:nvPr/>
            </p:nvGrpSpPr>
            <p:grpSpPr bwMode="auto">
              <a:xfrm>
                <a:off x="2312" y="2004"/>
                <a:ext cx="407" cy="233"/>
                <a:chOff x="2603" y="2442"/>
                <a:chExt cx="458" cy="233"/>
              </a:xfrm>
            </p:grpSpPr>
            <p:sp>
              <p:nvSpPr>
                <p:cNvPr id="144084" name="Freeform 224">
                  <a:extLst>
                    <a:ext uri="{FF2B5EF4-FFF2-40B4-BE49-F238E27FC236}">
                      <a16:creationId xmlns:a16="http://schemas.microsoft.com/office/drawing/2014/main" id="{DEFDAAB6-72C2-4F06-B771-A9751F3A0012}"/>
                    </a:ext>
                  </a:extLst>
                </p:cNvPr>
                <p:cNvSpPr>
                  <a:spLocks/>
                </p:cNvSpPr>
                <p:nvPr/>
              </p:nvSpPr>
              <p:spPr bwMode="auto">
                <a:xfrm>
                  <a:off x="2696" y="2442"/>
                  <a:ext cx="19" cy="194"/>
                </a:xfrm>
                <a:custGeom>
                  <a:avLst/>
                  <a:gdLst>
                    <a:gd name="T0" fmla="*/ 14 w 19"/>
                    <a:gd name="T1" fmla="*/ 0 h 194"/>
                    <a:gd name="T2" fmla="*/ 14 w 19"/>
                    <a:gd name="T3" fmla="*/ 31 h 194"/>
                    <a:gd name="T4" fmla="*/ 15 w 19"/>
                    <a:gd name="T5" fmla="*/ 31 h 194"/>
                    <a:gd name="T6" fmla="*/ 15 w 19"/>
                    <a:gd name="T7" fmla="*/ 61 h 194"/>
                    <a:gd name="T8" fmla="*/ 16 w 19"/>
                    <a:gd name="T9" fmla="*/ 61 h 194"/>
                    <a:gd name="T10" fmla="*/ 16 w 19"/>
                    <a:gd name="T11" fmla="*/ 90 h 194"/>
                    <a:gd name="T12" fmla="*/ 17 w 19"/>
                    <a:gd name="T13" fmla="*/ 90 h 194"/>
                    <a:gd name="T14" fmla="*/ 17 w 19"/>
                    <a:gd name="T15" fmla="*/ 129 h 194"/>
                    <a:gd name="T16" fmla="*/ 18 w 19"/>
                    <a:gd name="T17" fmla="*/ 129 h 194"/>
                    <a:gd name="T18" fmla="*/ 18 w 19"/>
                    <a:gd name="T19" fmla="*/ 193 h 194"/>
                    <a:gd name="T20" fmla="*/ 8 w 19"/>
                    <a:gd name="T21" fmla="*/ 193 h 194"/>
                    <a:gd name="T22" fmla="*/ 0 w 19"/>
                    <a:gd name="T23" fmla="*/ 128 h 194"/>
                    <a:gd name="T24" fmla="*/ 0 w 19"/>
                    <a:gd name="T25" fmla="*/ 90 h 194"/>
                    <a:gd name="T26" fmla="*/ 1 w 19"/>
                    <a:gd name="T27" fmla="*/ 90 h 194"/>
                    <a:gd name="T28" fmla="*/ 1 w 19"/>
                    <a:gd name="T29" fmla="*/ 61 h 194"/>
                    <a:gd name="T30" fmla="*/ 2 w 19"/>
                    <a:gd name="T31" fmla="*/ 61 h 194"/>
                    <a:gd name="T32" fmla="*/ 2 w 19"/>
                    <a:gd name="T33" fmla="*/ 31 h 194"/>
                    <a:gd name="T34" fmla="*/ 3 w 19"/>
                    <a:gd name="T35" fmla="*/ 31 h 194"/>
                    <a:gd name="T36" fmla="*/ 3 w 19"/>
                    <a:gd name="T37" fmla="*/ 0 h 194"/>
                    <a:gd name="T38" fmla="*/ 14 w 19"/>
                    <a:gd name="T39"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94">
                      <a:moveTo>
                        <a:pt x="14" y="0"/>
                      </a:moveTo>
                      <a:lnTo>
                        <a:pt x="14" y="31"/>
                      </a:lnTo>
                      <a:lnTo>
                        <a:pt x="15" y="31"/>
                      </a:lnTo>
                      <a:lnTo>
                        <a:pt x="15" y="61"/>
                      </a:lnTo>
                      <a:lnTo>
                        <a:pt x="16" y="61"/>
                      </a:lnTo>
                      <a:lnTo>
                        <a:pt x="16" y="90"/>
                      </a:lnTo>
                      <a:lnTo>
                        <a:pt x="17" y="90"/>
                      </a:lnTo>
                      <a:lnTo>
                        <a:pt x="17" y="129"/>
                      </a:lnTo>
                      <a:lnTo>
                        <a:pt x="18" y="129"/>
                      </a:lnTo>
                      <a:lnTo>
                        <a:pt x="18" y="193"/>
                      </a:lnTo>
                      <a:lnTo>
                        <a:pt x="8" y="193"/>
                      </a:lnTo>
                      <a:lnTo>
                        <a:pt x="0" y="128"/>
                      </a:lnTo>
                      <a:lnTo>
                        <a:pt x="0" y="90"/>
                      </a:lnTo>
                      <a:lnTo>
                        <a:pt x="1" y="90"/>
                      </a:lnTo>
                      <a:lnTo>
                        <a:pt x="1" y="61"/>
                      </a:lnTo>
                      <a:lnTo>
                        <a:pt x="2" y="61"/>
                      </a:lnTo>
                      <a:lnTo>
                        <a:pt x="2" y="31"/>
                      </a:lnTo>
                      <a:lnTo>
                        <a:pt x="3" y="31"/>
                      </a:lnTo>
                      <a:lnTo>
                        <a:pt x="3" y="0"/>
                      </a:lnTo>
                      <a:lnTo>
                        <a:pt x="14"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85" name="Freeform 225">
                  <a:extLst>
                    <a:ext uri="{FF2B5EF4-FFF2-40B4-BE49-F238E27FC236}">
                      <a16:creationId xmlns:a16="http://schemas.microsoft.com/office/drawing/2014/main" id="{CBF04E26-F51A-4FA8-A6ED-EFD64101CAE5}"/>
                    </a:ext>
                  </a:extLst>
                </p:cNvPr>
                <p:cNvSpPr>
                  <a:spLocks/>
                </p:cNvSpPr>
                <p:nvPr/>
              </p:nvSpPr>
              <p:spPr bwMode="auto">
                <a:xfrm>
                  <a:off x="2663" y="2442"/>
                  <a:ext cx="19" cy="194"/>
                </a:xfrm>
                <a:custGeom>
                  <a:avLst/>
                  <a:gdLst>
                    <a:gd name="T0" fmla="*/ 14 w 19"/>
                    <a:gd name="T1" fmla="*/ 0 h 194"/>
                    <a:gd name="T2" fmla="*/ 14 w 19"/>
                    <a:gd name="T3" fmla="*/ 31 h 194"/>
                    <a:gd name="T4" fmla="*/ 15 w 19"/>
                    <a:gd name="T5" fmla="*/ 31 h 194"/>
                    <a:gd name="T6" fmla="*/ 15 w 19"/>
                    <a:gd name="T7" fmla="*/ 61 h 194"/>
                    <a:gd name="T8" fmla="*/ 16 w 19"/>
                    <a:gd name="T9" fmla="*/ 61 h 194"/>
                    <a:gd name="T10" fmla="*/ 16 w 19"/>
                    <a:gd name="T11" fmla="*/ 90 h 194"/>
                    <a:gd name="T12" fmla="*/ 17 w 19"/>
                    <a:gd name="T13" fmla="*/ 90 h 194"/>
                    <a:gd name="T14" fmla="*/ 17 w 19"/>
                    <a:gd name="T15" fmla="*/ 129 h 194"/>
                    <a:gd name="T16" fmla="*/ 18 w 19"/>
                    <a:gd name="T17" fmla="*/ 129 h 194"/>
                    <a:gd name="T18" fmla="*/ 18 w 19"/>
                    <a:gd name="T19" fmla="*/ 193 h 194"/>
                    <a:gd name="T20" fmla="*/ 0 w 19"/>
                    <a:gd name="T21" fmla="*/ 193 h 194"/>
                    <a:gd name="T22" fmla="*/ 0 w 19"/>
                    <a:gd name="T23" fmla="*/ 129 h 194"/>
                    <a:gd name="T24" fmla="*/ 1 w 19"/>
                    <a:gd name="T25" fmla="*/ 129 h 194"/>
                    <a:gd name="T26" fmla="*/ 1 w 19"/>
                    <a:gd name="T27" fmla="*/ 90 h 194"/>
                    <a:gd name="T28" fmla="*/ 2 w 19"/>
                    <a:gd name="T29" fmla="*/ 90 h 194"/>
                    <a:gd name="T30" fmla="*/ 2 w 19"/>
                    <a:gd name="T31" fmla="*/ 61 h 194"/>
                    <a:gd name="T32" fmla="*/ 3 w 19"/>
                    <a:gd name="T33" fmla="*/ 61 h 194"/>
                    <a:gd name="T34" fmla="*/ 3 w 19"/>
                    <a:gd name="T35" fmla="*/ 31 h 194"/>
                    <a:gd name="T36" fmla="*/ 4 w 19"/>
                    <a:gd name="T37" fmla="*/ 31 h 194"/>
                    <a:gd name="T38" fmla="*/ 4 w 19"/>
                    <a:gd name="T39" fmla="*/ 0 h 194"/>
                    <a:gd name="T40" fmla="*/ 14 w 19"/>
                    <a:gd name="T41"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194">
                      <a:moveTo>
                        <a:pt x="14" y="0"/>
                      </a:moveTo>
                      <a:lnTo>
                        <a:pt x="14" y="31"/>
                      </a:lnTo>
                      <a:lnTo>
                        <a:pt x="15" y="31"/>
                      </a:lnTo>
                      <a:lnTo>
                        <a:pt x="15" y="61"/>
                      </a:lnTo>
                      <a:lnTo>
                        <a:pt x="16" y="61"/>
                      </a:lnTo>
                      <a:lnTo>
                        <a:pt x="16" y="90"/>
                      </a:lnTo>
                      <a:lnTo>
                        <a:pt x="17" y="90"/>
                      </a:lnTo>
                      <a:lnTo>
                        <a:pt x="17" y="129"/>
                      </a:lnTo>
                      <a:lnTo>
                        <a:pt x="18" y="129"/>
                      </a:lnTo>
                      <a:lnTo>
                        <a:pt x="18" y="193"/>
                      </a:lnTo>
                      <a:lnTo>
                        <a:pt x="0" y="193"/>
                      </a:lnTo>
                      <a:lnTo>
                        <a:pt x="0" y="129"/>
                      </a:lnTo>
                      <a:lnTo>
                        <a:pt x="1" y="129"/>
                      </a:lnTo>
                      <a:lnTo>
                        <a:pt x="1" y="90"/>
                      </a:lnTo>
                      <a:lnTo>
                        <a:pt x="2" y="90"/>
                      </a:lnTo>
                      <a:lnTo>
                        <a:pt x="2" y="61"/>
                      </a:lnTo>
                      <a:lnTo>
                        <a:pt x="3" y="61"/>
                      </a:lnTo>
                      <a:lnTo>
                        <a:pt x="3" y="31"/>
                      </a:lnTo>
                      <a:lnTo>
                        <a:pt x="4" y="31"/>
                      </a:lnTo>
                      <a:lnTo>
                        <a:pt x="4" y="0"/>
                      </a:lnTo>
                      <a:lnTo>
                        <a:pt x="14"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86" name="Rectangle 226">
                  <a:extLst>
                    <a:ext uri="{FF2B5EF4-FFF2-40B4-BE49-F238E27FC236}">
                      <a16:creationId xmlns:a16="http://schemas.microsoft.com/office/drawing/2014/main" id="{211E9166-0FA2-4B5D-A317-42F8F8A4399C}"/>
                    </a:ext>
                  </a:extLst>
                </p:cNvPr>
                <p:cNvSpPr>
                  <a:spLocks noChangeArrowheads="1"/>
                </p:cNvSpPr>
                <p:nvPr/>
              </p:nvSpPr>
              <p:spPr bwMode="auto">
                <a:xfrm>
                  <a:off x="2646" y="2596"/>
                  <a:ext cx="1"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87" name="Rectangle 227">
                  <a:extLst>
                    <a:ext uri="{FF2B5EF4-FFF2-40B4-BE49-F238E27FC236}">
                      <a16:creationId xmlns:a16="http://schemas.microsoft.com/office/drawing/2014/main" id="{2F4C6BE5-D097-43C1-821A-CE80347F91B8}"/>
                    </a:ext>
                  </a:extLst>
                </p:cNvPr>
                <p:cNvSpPr>
                  <a:spLocks noChangeArrowheads="1"/>
                </p:cNvSpPr>
                <p:nvPr/>
              </p:nvSpPr>
              <p:spPr bwMode="auto">
                <a:xfrm>
                  <a:off x="2641" y="2606"/>
                  <a:ext cx="9"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88" name="Rectangle 228">
                  <a:extLst>
                    <a:ext uri="{FF2B5EF4-FFF2-40B4-BE49-F238E27FC236}">
                      <a16:creationId xmlns:a16="http://schemas.microsoft.com/office/drawing/2014/main" id="{B2DACFBA-D674-487B-9303-FA1C98C0C394}"/>
                    </a:ext>
                  </a:extLst>
                </p:cNvPr>
                <p:cNvSpPr>
                  <a:spLocks noChangeArrowheads="1"/>
                </p:cNvSpPr>
                <p:nvPr/>
              </p:nvSpPr>
              <p:spPr bwMode="auto">
                <a:xfrm>
                  <a:off x="2606" y="2643"/>
                  <a:ext cx="62" cy="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89" name="Rectangle 229">
                  <a:extLst>
                    <a:ext uri="{FF2B5EF4-FFF2-40B4-BE49-F238E27FC236}">
                      <a16:creationId xmlns:a16="http://schemas.microsoft.com/office/drawing/2014/main" id="{4F48E15A-7AC2-493B-8096-500E3F7B5365}"/>
                    </a:ext>
                  </a:extLst>
                </p:cNvPr>
                <p:cNvSpPr>
                  <a:spLocks noChangeArrowheads="1"/>
                </p:cNvSpPr>
                <p:nvPr/>
              </p:nvSpPr>
              <p:spPr bwMode="auto">
                <a:xfrm>
                  <a:off x="2603" y="2633"/>
                  <a:ext cx="68"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0" name="Rectangle 230">
                  <a:extLst>
                    <a:ext uri="{FF2B5EF4-FFF2-40B4-BE49-F238E27FC236}">
                      <a16:creationId xmlns:a16="http://schemas.microsoft.com/office/drawing/2014/main" id="{9D24DE46-44F0-4165-82E4-37EBCA9663B3}"/>
                    </a:ext>
                  </a:extLst>
                </p:cNvPr>
                <p:cNvSpPr>
                  <a:spLocks noChangeArrowheads="1"/>
                </p:cNvSpPr>
                <p:nvPr/>
              </p:nvSpPr>
              <p:spPr bwMode="auto">
                <a:xfrm>
                  <a:off x="2661" y="2649"/>
                  <a:ext cx="1" cy="1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1" name="Rectangle 231">
                  <a:extLst>
                    <a:ext uri="{FF2B5EF4-FFF2-40B4-BE49-F238E27FC236}">
                      <a16:creationId xmlns:a16="http://schemas.microsoft.com/office/drawing/2014/main" id="{8A3BFFA2-D9F9-4719-8731-8C0F2AE6609D}"/>
                    </a:ext>
                  </a:extLst>
                </p:cNvPr>
                <p:cNvSpPr>
                  <a:spLocks noChangeArrowheads="1"/>
                </p:cNvSpPr>
                <p:nvPr/>
              </p:nvSpPr>
              <p:spPr bwMode="auto">
                <a:xfrm>
                  <a:off x="2614" y="2649"/>
                  <a:ext cx="1" cy="1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2" name="Rectangle 232">
                  <a:extLst>
                    <a:ext uri="{FF2B5EF4-FFF2-40B4-BE49-F238E27FC236}">
                      <a16:creationId xmlns:a16="http://schemas.microsoft.com/office/drawing/2014/main" id="{C9B42011-2B45-4A64-B931-53840C6D5D97}"/>
                    </a:ext>
                  </a:extLst>
                </p:cNvPr>
                <p:cNvSpPr>
                  <a:spLocks noChangeArrowheads="1"/>
                </p:cNvSpPr>
                <p:nvPr/>
              </p:nvSpPr>
              <p:spPr bwMode="auto">
                <a:xfrm>
                  <a:off x="2637" y="2649"/>
                  <a:ext cx="2" cy="1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3" name="Rectangle 233">
                  <a:extLst>
                    <a:ext uri="{FF2B5EF4-FFF2-40B4-BE49-F238E27FC236}">
                      <a16:creationId xmlns:a16="http://schemas.microsoft.com/office/drawing/2014/main" id="{84BFC61C-ED71-450B-B031-01690974AEF2}"/>
                    </a:ext>
                  </a:extLst>
                </p:cNvPr>
                <p:cNvSpPr>
                  <a:spLocks noChangeArrowheads="1"/>
                </p:cNvSpPr>
                <p:nvPr/>
              </p:nvSpPr>
              <p:spPr bwMode="auto">
                <a:xfrm>
                  <a:off x="3002" y="2624"/>
                  <a:ext cx="10"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4" name="Rectangle 234">
                  <a:extLst>
                    <a:ext uri="{FF2B5EF4-FFF2-40B4-BE49-F238E27FC236}">
                      <a16:creationId xmlns:a16="http://schemas.microsoft.com/office/drawing/2014/main" id="{9FBC5D94-CCAA-469B-9AE9-EA8662E6A00A}"/>
                    </a:ext>
                  </a:extLst>
                </p:cNvPr>
                <p:cNvSpPr>
                  <a:spLocks noChangeArrowheads="1"/>
                </p:cNvSpPr>
                <p:nvPr/>
              </p:nvSpPr>
              <p:spPr bwMode="auto">
                <a:xfrm>
                  <a:off x="2995" y="2643"/>
                  <a:ext cx="63" cy="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5" name="Rectangle 235">
                  <a:extLst>
                    <a:ext uri="{FF2B5EF4-FFF2-40B4-BE49-F238E27FC236}">
                      <a16:creationId xmlns:a16="http://schemas.microsoft.com/office/drawing/2014/main" id="{EB351842-669A-4592-AD89-0E007A89C525}"/>
                    </a:ext>
                  </a:extLst>
                </p:cNvPr>
                <p:cNvSpPr>
                  <a:spLocks noChangeArrowheads="1"/>
                </p:cNvSpPr>
                <p:nvPr/>
              </p:nvSpPr>
              <p:spPr bwMode="auto">
                <a:xfrm>
                  <a:off x="2993" y="2633"/>
                  <a:ext cx="68" cy="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6" name="Rectangle 236">
                  <a:extLst>
                    <a:ext uri="{FF2B5EF4-FFF2-40B4-BE49-F238E27FC236}">
                      <a16:creationId xmlns:a16="http://schemas.microsoft.com/office/drawing/2014/main" id="{3A0FD04E-DFEB-4012-9AA4-436EBE3ED6D0}"/>
                    </a:ext>
                  </a:extLst>
                </p:cNvPr>
                <p:cNvSpPr>
                  <a:spLocks noChangeArrowheads="1"/>
                </p:cNvSpPr>
                <p:nvPr/>
              </p:nvSpPr>
              <p:spPr bwMode="auto">
                <a:xfrm>
                  <a:off x="3002" y="2649"/>
                  <a:ext cx="3" cy="1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7" name="Rectangle 237">
                  <a:extLst>
                    <a:ext uri="{FF2B5EF4-FFF2-40B4-BE49-F238E27FC236}">
                      <a16:creationId xmlns:a16="http://schemas.microsoft.com/office/drawing/2014/main" id="{05388C7D-9A55-4B52-B29F-2AE1CA50C411}"/>
                    </a:ext>
                  </a:extLst>
                </p:cNvPr>
                <p:cNvSpPr>
                  <a:spLocks noChangeArrowheads="1"/>
                </p:cNvSpPr>
                <p:nvPr/>
              </p:nvSpPr>
              <p:spPr bwMode="auto">
                <a:xfrm>
                  <a:off x="3049" y="2649"/>
                  <a:ext cx="4" cy="1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8" name="Rectangle 238">
                  <a:extLst>
                    <a:ext uri="{FF2B5EF4-FFF2-40B4-BE49-F238E27FC236}">
                      <a16:creationId xmlns:a16="http://schemas.microsoft.com/office/drawing/2014/main" id="{119F787F-D909-451E-8F12-D8C215A46E20}"/>
                    </a:ext>
                  </a:extLst>
                </p:cNvPr>
                <p:cNvSpPr>
                  <a:spLocks noChangeArrowheads="1"/>
                </p:cNvSpPr>
                <p:nvPr/>
              </p:nvSpPr>
              <p:spPr bwMode="auto">
                <a:xfrm>
                  <a:off x="3025" y="2649"/>
                  <a:ext cx="4" cy="1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99" name="Rectangle 239">
                  <a:extLst>
                    <a:ext uri="{FF2B5EF4-FFF2-40B4-BE49-F238E27FC236}">
                      <a16:creationId xmlns:a16="http://schemas.microsoft.com/office/drawing/2014/main" id="{D0122E6A-E33C-4ED6-A451-341D56AFFB78}"/>
                    </a:ext>
                  </a:extLst>
                </p:cNvPr>
                <p:cNvSpPr>
                  <a:spLocks noChangeArrowheads="1"/>
                </p:cNvSpPr>
                <p:nvPr/>
              </p:nvSpPr>
              <p:spPr bwMode="auto">
                <a:xfrm>
                  <a:off x="2683" y="2571"/>
                  <a:ext cx="300" cy="10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00" name="Rectangle 240">
                  <a:extLst>
                    <a:ext uri="{FF2B5EF4-FFF2-40B4-BE49-F238E27FC236}">
                      <a16:creationId xmlns:a16="http://schemas.microsoft.com/office/drawing/2014/main" id="{4E65A8C7-106F-44BF-AAA4-8DB1196B8997}"/>
                    </a:ext>
                  </a:extLst>
                </p:cNvPr>
                <p:cNvSpPr>
                  <a:spLocks noChangeArrowheads="1"/>
                </p:cNvSpPr>
                <p:nvPr/>
              </p:nvSpPr>
              <p:spPr bwMode="auto">
                <a:xfrm>
                  <a:off x="2897" y="2548"/>
                  <a:ext cx="8" cy="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01" name="Rectangle 241">
                  <a:extLst>
                    <a:ext uri="{FF2B5EF4-FFF2-40B4-BE49-F238E27FC236}">
                      <a16:creationId xmlns:a16="http://schemas.microsoft.com/office/drawing/2014/main" id="{ADDFBA5F-FE78-4567-8036-A493BB77FA53}"/>
                    </a:ext>
                  </a:extLst>
                </p:cNvPr>
                <p:cNvSpPr>
                  <a:spLocks noChangeArrowheads="1"/>
                </p:cNvSpPr>
                <p:nvPr/>
              </p:nvSpPr>
              <p:spPr bwMode="auto">
                <a:xfrm>
                  <a:off x="2832" y="2548"/>
                  <a:ext cx="15" cy="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02" name="Rectangle 242">
                  <a:extLst>
                    <a:ext uri="{FF2B5EF4-FFF2-40B4-BE49-F238E27FC236}">
                      <a16:creationId xmlns:a16="http://schemas.microsoft.com/office/drawing/2014/main" id="{2430AEEE-BDE8-4A49-A98E-59A3D529FA93}"/>
                    </a:ext>
                  </a:extLst>
                </p:cNvPr>
                <p:cNvSpPr>
                  <a:spLocks noChangeArrowheads="1"/>
                </p:cNvSpPr>
                <p:nvPr/>
              </p:nvSpPr>
              <p:spPr bwMode="auto">
                <a:xfrm>
                  <a:off x="2678" y="2561"/>
                  <a:ext cx="310" cy="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03" name="Rectangle 243">
                  <a:extLst>
                    <a:ext uri="{FF2B5EF4-FFF2-40B4-BE49-F238E27FC236}">
                      <a16:creationId xmlns:a16="http://schemas.microsoft.com/office/drawing/2014/main" id="{F922EA53-9761-4108-8107-7488CDD64F05}"/>
                    </a:ext>
                  </a:extLst>
                </p:cNvPr>
                <p:cNvSpPr>
                  <a:spLocks noChangeArrowheads="1"/>
                </p:cNvSpPr>
                <p:nvPr/>
              </p:nvSpPr>
              <p:spPr bwMode="auto">
                <a:xfrm>
                  <a:off x="2683" y="2622"/>
                  <a:ext cx="300" cy="3"/>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04" name="Rectangle 244">
                  <a:extLst>
                    <a:ext uri="{FF2B5EF4-FFF2-40B4-BE49-F238E27FC236}">
                      <a16:creationId xmlns:a16="http://schemas.microsoft.com/office/drawing/2014/main" id="{3382F8DD-162A-4844-B093-E41EB305978F}"/>
                    </a:ext>
                  </a:extLst>
                </p:cNvPr>
                <p:cNvSpPr>
                  <a:spLocks noChangeArrowheads="1"/>
                </p:cNvSpPr>
                <p:nvPr/>
              </p:nvSpPr>
              <p:spPr bwMode="auto">
                <a:xfrm>
                  <a:off x="2913" y="2641"/>
                  <a:ext cx="19"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05" name="Rectangle 245">
                  <a:extLst>
                    <a:ext uri="{FF2B5EF4-FFF2-40B4-BE49-F238E27FC236}">
                      <a16:creationId xmlns:a16="http://schemas.microsoft.com/office/drawing/2014/main" id="{C0BF9441-0EB0-4219-B820-BF5274E105D8}"/>
                    </a:ext>
                  </a:extLst>
                </p:cNvPr>
                <p:cNvSpPr>
                  <a:spLocks noChangeArrowheads="1"/>
                </p:cNvSpPr>
                <p:nvPr/>
              </p:nvSpPr>
              <p:spPr bwMode="auto">
                <a:xfrm>
                  <a:off x="2911" y="2667"/>
                  <a:ext cx="23" cy="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06" name="Freeform 246">
                  <a:extLst>
                    <a:ext uri="{FF2B5EF4-FFF2-40B4-BE49-F238E27FC236}">
                      <a16:creationId xmlns:a16="http://schemas.microsoft.com/office/drawing/2014/main" id="{7B93E533-AFBB-48AB-A30D-897B5C794141}"/>
                    </a:ext>
                  </a:extLst>
                </p:cNvPr>
                <p:cNvSpPr>
                  <a:spLocks/>
                </p:cNvSpPr>
                <p:nvPr/>
              </p:nvSpPr>
              <p:spPr bwMode="auto">
                <a:xfrm>
                  <a:off x="2918" y="2637"/>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07" name="Freeform 247">
                  <a:extLst>
                    <a:ext uri="{FF2B5EF4-FFF2-40B4-BE49-F238E27FC236}">
                      <a16:creationId xmlns:a16="http://schemas.microsoft.com/office/drawing/2014/main" id="{E27895A0-19C4-4EDC-8751-DA19EBC81A02}"/>
                    </a:ext>
                  </a:extLst>
                </p:cNvPr>
                <p:cNvSpPr>
                  <a:spLocks/>
                </p:cNvSpPr>
                <p:nvPr/>
              </p:nvSpPr>
              <p:spPr bwMode="auto">
                <a:xfrm>
                  <a:off x="2901" y="2654"/>
                  <a:ext cx="36" cy="1"/>
                </a:xfrm>
                <a:custGeom>
                  <a:avLst/>
                  <a:gdLst>
                    <a:gd name="T0" fmla="*/ 35 w 36"/>
                    <a:gd name="T1" fmla="*/ 0 h 1"/>
                    <a:gd name="T2" fmla="*/ 0 w 36"/>
                    <a:gd name="T3" fmla="*/ 0 h 1"/>
                  </a:gdLst>
                  <a:ahLst/>
                  <a:cxnLst>
                    <a:cxn ang="0">
                      <a:pos x="T0" y="T1"/>
                    </a:cxn>
                    <a:cxn ang="0">
                      <a:pos x="T2" y="T3"/>
                    </a:cxn>
                  </a:cxnLst>
                  <a:rect l="0" t="0" r="r" b="b"/>
                  <a:pathLst>
                    <a:path w="36" h="1">
                      <a:moveTo>
                        <a:pt x="35"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08" name="Rectangle 248">
                  <a:extLst>
                    <a:ext uri="{FF2B5EF4-FFF2-40B4-BE49-F238E27FC236}">
                      <a16:creationId xmlns:a16="http://schemas.microsoft.com/office/drawing/2014/main" id="{FB7D3181-3445-43A5-A242-76FFF287798E}"/>
                    </a:ext>
                  </a:extLst>
                </p:cNvPr>
                <p:cNvSpPr>
                  <a:spLocks noChangeArrowheads="1"/>
                </p:cNvSpPr>
                <p:nvPr/>
              </p:nvSpPr>
              <p:spPr bwMode="auto">
                <a:xfrm>
                  <a:off x="2869" y="2641"/>
                  <a:ext cx="19"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09" name="Rectangle 249">
                  <a:extLst>
                    <a:ext uri="{FF2B5EF4-FFF2-40B4-BE49-F238E27FC236}">
                      <a16:creationId xmlns:a16="http://schemas.microsoft.com/office/drawing/2014/main" id="{D98B5924-72DE-432B-A442-5CAEB65F979F}"/>
                    </a:ext>
                  </a:extLst>
                </p:cNvPr>
                <p:cNvSpPr>
                  <a:spLocks noChangeArrowheads="1"/>
                </p:cNvSpPr>
                <p:nvPr/>
              </p:nvSpPr>
              <p:spPr bwMode="auto">
                <a:xfrm>
                  <a:off x="2867" y="2667"/>
                  <a:ext cx="24" cy="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10" name="Freeform 250">
                  <a:extLst>
                    <a:ext uri="{FF2B5EF4-FFF2-40B4-BE49-F238E27FC236}">
                      <a16:creationId xmlns:a16="http://schemas.microsoft.com/office/drawing/2014/main" id="{F7FC2EA0-A1EF-4217-8005-1994A65BDAA3}"/>
                    </a:ext>
                  </a:extLst>
                </p:cNvPr>
                <p:cNvSpPr>
                  <a:spLocks/>
                </p:cNvSpPr>
                <p:nvPr/>
              </p:nvSpPr>
              <p:spPr bwMode="auto">
                <a:xfrm>
                  <a:off x="2875" y="2637"/>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11" name="Freeform 251">
                  <a:extLst>
                    <a:ext uri="{FF2B5EF4-FFF2-40B4-BE49-F238E27FC236}">
                      <a16:creationId xmlns:a16="http://schemas.microsoft.com/office/drawing/2014/main" id="{064DCFCA-F600-4B8F-ABAB-64E9FFE14317}"/>
                    </a:ext>
                  </a:extLst>
                </p:cNvPr>
                <p:cNvSpPr>
                  <a:spLocks/>
                </p:cNvSpPr>
                <p:nvPr/>
              </p:nvSpPr>
              <p:spPr bwMode="auto">
                <a:xfrm>
                  <a:off x="2857" y="2654"/>
                  <a:ext cx="36" cy="1"/>
                </a:xfrm>
                <a:custGeom>
                  <a:avLst/>
                  <a:gdLst>
                    <a:gd name="T0" fmla="*/ 35 w 36"/>
                    <a:gd name="T1" fmla="*/ 0 h 1"/>
                    <a:gd name="T2" fmla="*/ 0 w 36"/>
                    <a:gd name="T3" fmla="*/ 0 h 1"/>
                  </a:gdLst>
                  <a:ahLst/>
                  <a:cxnLst>
                    <a:cxn ang="0">
                      <a:pos x="T0" y="T1"/>
                    </a:cxn>
                    <a:cxn ang="0">
                      <a:pos x="T2" y="T3"/>
                    </a:cxn>
                  </a:cxnLst>
                  <a:rect l="0" t="0" r="r" b="b"/>
                  <a:pathLst>
                    <a:path w="36" h="1">
                      <a:moveTo>
                        <a:pt x="35"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12" name="Rectangle 252">
                  <a:extLst>
                    <a:ext uri="{FF2B5EF4-FFF2-40B4-BE49-F238E27FC236}">
                      <a16:creationId xmlns:a16="http://schemas.microsoft.com/office/drawing/2014/main" id="{C5ADFE18-582E-45BA-B062-5D69790AE357}"/>
                    </a:ext>
                  </a:extLst>
                </p:cNvPr>
                <p:cNvSpPr>
                  <a:spLocks noChangeArrowheads="1"/>
                </p:cNvSpPr>
                <p:nvPr/>
              </p:nvSpPr>
              <p:spPr bwMode="auto">
                <a:xfrm>
                  <a:off x="2696" y="2641"/>
                  <a:ext cx="20"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13" name="Rectangle 253">
                  <a:extLst>
                    <a:ext uri="{FF2B5EF4-FFF2-40B4-BE49-F238E27FC236}">
                      <a16:creationId xmlns:a16="http://schemas.microsoft.com/office/drawing/2014/main" id="{F87BFD94-C988-45FB-ACBF-EFBE7449029B}"/>
                    </a:ext>
                  </a:extLst>
                </p:cNvPr>
                <p:cNvSpPr>
                  <a:spLocks noChangeArrowheads="1"/>
                </p:cNvSpPr>
                <p:nvPr/>
              </p:nvSpPr>
              <p:spPr bwMode="auto">
                <a:xfrm>
                  <a:off x="2693" y="2667"/>
                  <a:ext cx="24" cy="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14" name="Freeform 254">
                  <a:extLst>
                    <a:ext uri="{FF2B5EF4-FFF2-40B4-BE49-F238E27FC236}">
                      <a16:creationId xmlns:a16="http://schemas.microsoft.com/office/drawing/2014/main" id="{21363F3A-DCBC-4CCD-AE92-430D22B33245}"/>
                    </a:ext>
                  </a:extLst>
                </p:cNvPr>
                <p:cNvSpPr>
                  <a:spLocks/>
                </p:cNvSpPr>
                <p:nvPr/>
              </p:nvSpPr>
              <p:spPr bwMode="auto">
                <a:xfrm>
                  <a:off x="2701" y="2637"/>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15" name="Freeform 255">
                  <a:extLst>
                    <a:ext uri="{FF2B5EF4-FFF2-40B4-BE49-F238E27FC236}">
                      <a16:creationId xmlns:a16="http://schemas.microsoft.com/office/drawing/2014/main" id="{E05D68DC-70D1-41E3-B30A-9C4D09BC6BC9}"/>
                    </a:ext>
                  </a:extLst>
                </p:cNvPr>
                <p:cNvSpPr>
                  <a:spLocks/>
                </p:cNvSpPr>
                <p:nvPr/>
              </p:nvSpPr>
              <p:spPr bwMode="auto">
                <a:xfrm>
                  <a:off x="2685" y="2654"/>
                  <a:ext cx="35" cy="1"/>
                </a:xfrm>
                <a:custGeom>
                  <a:avLst/>
                  <a:gdLst>
                    <a:gd name="T0" fmla="*/ 34 w 35"/>
                    <a:gd name="T1" fmla="*/ 0 h 1"/>
                    <a:gd name="T2" fmla="*/ 0 w 35"/>
                    <a:gd name="T3" fmla="*/ 0 h 1"/>
                  </a:gdLst>
                  <a:ahLst/>
                  <a:cxnLst>
                    <a:cxn ang="0">
                      <a:pos x="T0" y="T1"/>
                    </a:cxn>
                    <a:cxn ang="0">
                      <a:pos x="T2" y="T3"/>
                    </a:cxn>
                  </a:cxnLst>
                  <a:rect l="0" t="0" r="r" b="b"/>
                  <a:pathLst>
                    <a:path w="35" h="1">
                      <a:moveTo>
                        <a:pt x="34"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16" name="Rectangle 256">
                  <a:extLst>
                    <a:ext uri="{FF2B5EF4-FFF2-40B4-BE49-F238E27FC236}">
                      <a16:creationId xmlns:a16="http://schemas.microsoft.com/office/drawing/2014/main" id="{3044C430-9D6A-4FF5-8360-7EF16AB02F79}"/>
                    </a:ext>
                  </a:extLst>
                </p:cNvPr>
                <p:cNvSpPr>
                  <a:spLocks noChangeArrowheads="1"/>
                </p:cNvSpPr>
                <p:nvPr/>
              </p:nvSpPr>
              <p:spPr bwMode="auto">
                <a:xfrm>
                  <a:off x="2955" y="2641"/>
                  <a:ext cx="21"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17" name="Rectangle 257">
                  <a:extLst>
                    <a:ext uri="{FF2B5EF4-FFF2-40B4-BE49-F238E27FC236}">
                      <a16:creationId xmlns:a16="http://schemas.microsoft.com/office/drawing/2014/main" id="{565CE354-5452-4005-BDEA-708115211D87}"/>
                    </a:ext>
                  </a:extLst>
                </p:cNvPr>
                <p:cNvSpPr>
                  <a:spLocks noChangeArrowheads="1"/>
                </p:cNvSpPr>
                <p:nvPr/>
              </p:nvSpPr>
              <p:spPr bwMode="auto">
                <a:xfrm>
                  <a:off x="2954" y="2667"/>
                  <a:ext cx="24" cy="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18" name="Freeform 258">
                  <a:extLst>
                    <a:ext uri="{FF2B5EF4-FFF2-40B4-BE49-F238E27FC236}">
                      <a16:creationId xmlns:a16="http://schemas.microsoft.com/office/drawing/2014/main" id="{93AFD3E7-EDB4-4D62-A5E9-E7C4568B2AEC}"/>
                    </a:ext>
                  </a:extLst>
                </p:cNvPr>
                <p:cNvSpPr>
                  <a:spLocks/>
                </p:cNvSpPr>
                <p:nvPr/>
              </p:nvSpPr>
              <p:spPr bwMode="auto">
                <a:xfrm>
                  <a:off x="2962" y="2637"/>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19" name="Freeform 259">
                  <a:extLst>
                    <a:ext uri="{FF2B5EF4-FFF2-40B4-BE49-F238E27FC236}">
                      <a16:creationId xmlns:a16="http://schemas.microsoft.com/office/drawing/2014/main" id="{B6ED16CD-038A-4619-B720-35A9BF90CDCD}"/>
                    </a:ext>
                  </a:extLst>
                </p:cNvPr>
                <p:cNvSpPr>
                  <a:spLocks/>
                </p:cNvSpPr>
                <p:nvPr/>
              </p:nvSpPr>
              <p:spPr bwMode="auto">
                <a:xfrm>
                  <a:off x="2944" y="2654"/>
                  <a:ext cx="37" cy="1"/>
                </a:xfrm>
                <a:custGeom>
                  <a:avLst/>
                  <a:gdLst>
                    <a:gd name="T0" fmla="*/ 36 w 37"/>
                    <a:gd name="T1" fmla="*/ 0 h 1"/>
                    <a:gd name="T2" fmla="*/ 0 w 37"/>
                    <a:gd name="T3" fmla="*/ 0 h 1"/>
                  </a:gdLst>
                  <a:ahLst/>
                  <a:cxnLst>
                    <a:cxn ang="0">
                      <a:pos x="T0" y="T1"/>
                    </a:cxn>
                    <a:cxn ang="0">
                      <a:pos x="T2" y="T3"/>
                    </a:cxn>
                  </a:cxnLst>
                  <a:rect l="0" t="0" r="r" b="b"/>
                  <a:pathLst>
                    <a:path w="37" h="1">
                      <a:moveTo>
                        <a:pt x="36"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20" name="Rectangle 260">
                  <a:extLst>
                    <a:ext uri="{FF2B5EF4-FFF2-40B4-BE49-F238E27FC236}">
                      <a16:creationId xmlns:a16="http://schemas.microsoft.com/office/drawing/2014/main" id="{879B0503-6FC2-4BAE-9A23-409B9F956868}"/>
                    </a:ext>
                  </a:extLst>
                </p:cNvPr>
                <p:cNvSpPr>
                  <a:spLocks noChangeArrowheads="1"/>
                </p:cNvSpPr>
                <p:nvPr/>
              </p:nvSpPr>
              <p:spPr bwMode="auto">
                <a:xfrm>
                  <a:off x="2824" y="2583"/>
                  <a:ext cx="21"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21" name="Rectangle 261">
                  <a:extLst>
                    <a:ext uri="{FF2B5EF4-FFF2-40B4-BE49-F238E27FC236}">
                      <a16:creationId xmlns:a16="http://schemas.microsoft.com/office/drawing/2014/main" id="{7D394FF7-D329-4D41-B323-B73DDEA52207}"/>
                    </a:ext>
                  </a:extLst>
                </p:cNvPr>
                <p:cNvSpPr>
                  <a:spLocks noChangeArrowheads="1"/>
                </p:cNvSpPr>
                <p:nvPr/>
              </p:nvSpPr>
              <p:spPr bwMode="auto">
                <a:xfrm>
                  <a:off x="2822" y="2610"/>
                  <a:ext cx="24" cy="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22" name="Freeform 262">
                  <a:extLst>
                    <a:ext uri="{FF2B5EF4-FFF2-40B4-BE49-F238E27FC236}">
                      <a16:creationId xmlns:a16="http://schemas.microsoft.com/office/drawing/2014/main" id="{9D3C316E-B076-41CB-B812-CF8A51F6FE9A}"/>
                    </a:ext>
                  </a:extLst>
                </p:cNvPr>
                <p:cNvSpPr>
                  <a:spLocks/>
                </p:cNvSpPr>
                <p:nvPr/>
              </p:nvSpPr>
              <p:spPr bwMode="auto">
                <a:xfrm>
                  <a:off x="2831" y="2579"/>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23" name="Freeform 263">
                  <a:extLst>
                    <a:ext uri="{FF2B5EF4-FFF2-40B4-BE49-F238E27FC236}">
                      <a16:creationId xmlns:a16="http://schemas.microsoft.com/office/drawing/2014/main" id="{7C3E8F6C-E090-4066-8C31-A335188852FA}"/>
                    </a:ext>
                  </a:extLst>
                </p:cNvPr>
                <p:cNvSpPr>
                  <a:spLocks/>
                </p:cNvSpPr>
                <p:nvPr/>
              </p:nvSpPr>
              <p:spPr bwMode="auto">
                <a:xfrm>
                  <a:off x="2813" y="2597"/>
                  <a:ext cx="36" cy="1"/>
                </a:xfrm>
                <a:custGeom>
                  <a:avLst/>
                  <a:gdLst>
                    <a:gd name="T0" fmla="*/ 35 w 36"/>
                    <a:gd name="T1" fmla="*/ 0 h 1"/>
                    <a:gd name="T2" fmla="*/ 0 w 36"/>
                    <a:gd name="T3" fmla="*/ 0 h 1"/>
                  </a:gdLst>
                  <a:ahLst/>
                  <a:cxnLst>
                    <a:cxn ang="0">
                      <a:pos x="T0" y="T1"/>
                    </a:cxn>
                    <a:cxn ang="0">
                      <a:pos x="T2" y="T3"/>
                    </a:cxn>
                  </a:cxnLst>
                  <a:rect l="0" t="0" r="r" b="b"/>
                  <a:pathLst>
                    <a:path w="36" h="1">
                      <a:moveTo>
                        <a:pt x="35"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24" name="Rectangle 264">
                  <a:extLst>
                    <a:ext uri="{FF2B5EF4-FFF2-40B4-BE49-F238E27FC236}">
                      <a16:creationId xmlns:a16="http://schemas.microsoft.com/office/drawing/2014/main" id="{5AD19F5D-CA2B-409B-A24B-B5BD7174E236}"/>
                    </a:ext>
                  </a:extLst>
                </p:cNvPr>
                <p:cNvSpPr>
                  <a:spLocks noChangeArrowheads="1"/>
                </p:cNvSpPr>
                <p:nvPr/>
              </p:nvSpPr>
              <p:spPr bwMode="auto">
                <a:xfrm>
                  <a:off x="2782" y="2641"/>
                  <a:ext cx="20"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25" name="Rectangle 265">
                  <a:extLst>
                    <a:ext uri="{FF2B5EF4-FFF2-40B4-BE49-F238E27FC236}">
                      <a16:creationId xmlns:a16="http://schemas.microsoft.com/office/drawing/2014/main" id="{4786AA43-8463-4CC9-BC80-6F1983EDD35E}"/>
                    </a:ext>
                  </a:extLst>
                </p:cNvPr>
                <p:cNvSpPr>
                  <a:spLocks noChangeArrowheads="1"/>
                </p:cNvSpPr>
                <p:nvPr/>
              </p:nvSpPr>
              <p:spPr bwMode="auto">
                <a:xfrm>
                  <a:off x="2781" y="2667"/>
                  <a:ext cx="23" cy="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26" name="Freeform 266">
                  <a:extLst>
                    <a:ext uri="{FF2B5EF4-FFF2-40B4-BE49-F238E27FC236}">
                      <a16:creationId xmlns:a16="http://schemas.microsoft.com/office/drawing/2014/main" id="{164ADD36-B91D-465B-8691-00BAC7C36807}"/>
                    </a:ext>
                  </a:extLst>
                </p:cNvPr>
                <p:cNvSpPr>
                  <a:spLocks/>
                </p:cNvSpPr>
                <p:nvPr/>
              </p:nvSpPr>
              <p:spPr bwMode="auto">
                <a:xfrm>
                  <a:off x="2789" y="2637"/>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27" name="Freeform 267">
                  <a:extLst>
                    <a:ext uri="{FF2B5EF4-FFF2-40B4-BE49-F238E27FC236}">
                      <a16:creationId xmlns:a16="http://schemas.microsoft.com/office/drawing/2014/main" id="{7043B18D-B1E1-4D3B-B3EA-528F72C28DE2}"/>
                    </a:ext>
                  </a:extLst>
                </p:cNvPr>
                <p:cNvSpPr>
                  <a:spLocks/>
                </p:cNvSpPr>
                <p:nvPr/>
              </p:nvSpPr>
              <p:spPr bwMode="auto">
                <a:xfrm>
                  <a:off x="2771" y="2654"/>
                  <a:ext cx="36" cy="1"/>
                </a:xfrm>
                <a:custGeom>
                  <a:avLst/>
                  <a:gdLst>
                    <a:gd name="T0" fmla="*/ 35 w 36"/>
                    <a:gd name="T1" fmla="*/ 0 h 1"/>
                    <a:gd name="T2" fmla="*/ 0 w 36"/>
                    <a:gd name="T3" fmla="*/ 0 h 1"/>
                  </a:gdLst>
                  <a:ahLst/>
                  <a:cxnLst>
                    <a:cxn ang="0">
                      <a:pos x="T0" y="T1"/>
                    </a:cxn>
                    <a:cxn ang="0">
                      <a:pos x="T2" y="T3"/>
                    </a:cxn>
                  </a:cxnLst>
                  <a:rect l="0" t="0" r="r" b="b"/>
                  <a:pathLst>
                    <a:path w="36" h="1">
                      <a:moveTo>
                        <a:pt x="35"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28" name="Rectangle 268">
                  <a:extLst>
                    <a:ext uri="{FF2B5EF4-FFF2-40B4-BE49-F238E27FC236}">
                      <a16:creationId xmlns:a16="http://schemas.microsoft.com/office/drawing/2014/main" id="{B463C283-4EAF-4C8D-861D-2620ACB793C5}"/>
                    </a:ext>
                  </a:extLst>
                </p:cNvPr>
                <p:cNvSpPr>
                  <a:spLocks noChangeArrowheads="1"/>
                </p:cNvSpPr>
                <p:nvPr/>
              </p:nvSpPr>
              <p:spPr bwMode="auto">
                <a:xfrm>
                  <a:off x="2739" y="2641"/>
                  <a:ext cx="20"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29" name="Rectangle 269">
                  <a:extLst>
                    <a:ext uri="{FF2B5EF4-FFF2-40B4-BE49-F238E27FC236}">
                      <a16:creationId xmlns:a16="http://schemas.microsoft.com/office/drawing/2014/main" id="{26F66DCD-39FE-4871-B1B9-42843E35909A}"/>
                    </a:ext>
                  </a:extLst>
                </p:cNvPr>
                <p:cNvSpPr>
                  <a:spLocks noChangeArrowheads="1"/>
                </p:cNvSpPr>
                <p:nvPr/>
              </p:nvSpPr>
              <p:spPr bwMode="auto">
                <a:xfrm>
                  <a:off x="2737" y="2667"/>
                  <a:ext cx="24" cy="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30" name="Freeform 270">
                  <a:extLst>
                    <a:ext uri="{FF2B5EF4-FFF2-40B4-BE49-F238E27FC236}">
                      <a16:creationId xmlns:a16="http://schemas.microsoft.com/office/drawing/2014/main" id="{4E8ECACA-FE24-4473-8EA4-97F2934E0890}"/>
                    </a:ext>
                  </a:extLst>
                </p:cNvPr>
                <p:cNvSpPr>
                  <a:spLocks/>
                </p:cNvSpPr>
                <p:nvPr/>
              </p:nvSpPr>
              <p:spPr bwMode="auto">
                <a:xfrm>
                  <a:off x="2745" y="2637"/>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31" name="Freeform 271">
                  <a:extLst>
                    <a:ext uri="{FF2B5EF4-FFF2-40B4-BE49-F238E27FC236}">
                      <a16:creationId xmlns:a16="http://schemas.microsoft.com/office/drawing/2014/main" id="{22DA7732-C436-4AA8-8F5E-8C7C8D2E7E32}"/>
                    </a:ext>
                  </a:extLst>
                </p:cNvPr>
                <p:cNvSpPr>
                  <a:spLocks/>
                </p:cNvSpPr>
                <p:nvPr/>
              </p:nvSpPr>
              <p:spPr bwMode="auto">
                <a:xfrm>
                  <a:off x="2727" y="2654"/>
                  <a:ext cx="37" cy="1"/>
                </a:xfrm>
                <a:custGeom>
                  <a:avLst/>
                  <a:gdLst>
                    <a:gd name="T0" fmla="*/ 36 w 37"/>
                    <a:gd name="T1" fmla="*/ 0 h 1"/>
                    <a:gd name="T2" fmla="*/ 0 w 37"/>
                    <a:gd name="T3" fmla="*/ 0 h 1"/>
                  </a:gdLst>
                  <a:ahLst/>
                  <a:cxnLst>
                    <a:cxn ang="0">
                      <a:pos x="T0" y="T1"/>
                    </a:cxn>
                    <a:cxn ang="0">
                      <a:pos x="T2" y="T3"/>
                    </a:cxn>
                  </a:cxnLst>
                  <a:rect l="0" t="0" r="r" b="b"/>
                  <a:pathLst>
                    <a:path w="37" h="1">
                      <a:moveTo>
                        <a:pt x="36"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32" name="Rectangle 272">
                  <a:extLst>
                    <a:ext uri="{FF2B5EF4-FFF2-40B4-BE49-F238E27FC236}">
                      <a16:creationId xmlns:a16="http://schemas.microsoft.com/office/drawing/2014/main" id="{9E6DA444-24FF-45BC-A02D-BA47A3AF8B95}"/>
                    </a:ext>
                  </a:extLst>
                </p:cNvPr>
                <p:cNvSpPr>
                  <a:spLocks noChangeArrowheads="1"/>
                </p:cNvSpPr>
                <p:nvPr/>
              </p:nvSpPr>
              <p:spPr bwMode="auto">
                <a:xfrm>
                  <a:off x="2912" y="2583"/>
                  <a:ext cx="20"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33" name="Rectangle 273">
                  <a:extLst>
                    <a:ext uri="{FF2B5EF4-FFF2-40B4-BE49-F238E27FC236}">
                      <a16:creationId xmlns:a16="http://schemas.microsoft.com/office/drawing/2014/main" id="{38E5A2C1-2553-4B90-A05B-FE02F60FDA15}"/>
                    </a:ext>
                  </a:extLst>
                </p:cNvPr>
                <p:cNvSpPr>
                  <a:spLocks noChangeArrowheads="1"/>
                </p:cNvSpPr>
                <p:nvPr/>
              </p:nvSpPr>
              <p:spPr bwMode="auto">
                <a:xfrm>
                  <a:off x="2910" y="2610"/>
                  <a:ext cx="23" cy="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34" name="Freeform 274">
                  <a:extLst>
                    <a:ext uri="{FF2B5EF4-FFF2-40B4-BE49-F238E27FC236}">
                      <a16:creationId xmlns:a16="http://schemas.microsoft.com/office/drawing/2014/main" id="{E7FD49A1-8C4F-4B16-86C4-547C0A937A5A}"/>
                    </a:ext>
                  </a:extLst>
                </p:cNvPr>
                <p:cNvSpPr>
                  <a:spLocks/>
                </p:cNvSpPr>
                <p:nvPr/>
              </p:nvSpPr>
              <p:spPr bwMode="auto">
                <a:xfrm>
                  <a:off x="2918" y="2579"/>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35" name="Freeform 275">
                  <a:extLst>
                    <a:ext uri="{FF2B5EF4-FFF2-40B4-BE49-F238E27FC236}">
                      <a16:creationId xmlns:a16="http://schemas.microsoft.com/office/drawing/2014/main" id="{D516F9EF-1697-4363-B8B2-8A08DCFDF6A0}"/>
                    </a:ext>
                  </a:extLst>
                </p:cNvPr>
                <p:cNvSpPr>
                  <a:spLocks/>
                </p:cNvSpPr>
                <p:nvPr/>
              </p:nvSpPr>
              <p:spPr bwMode="auto">
                <a:xfrm>
                  <a:off x="2901" y="2597"/>
                  <a:ext cx="35" cy="1"/>
                </a:xfrm>
                <a:custGeom>
                  <a:avLst/>
                  <a:gdLst>
                    <a:gd name="T0" fmla="*/ 34 w 35"/>
                    <a:gd name="T1" fmla="*/ 0 h 1"/>
                    <a:gd name="T2" fmla="*/ 0 w 35"/>
                    <a:gd name="T3" fmla="*/ 0 h 1"/>
                  </a:gdLst>
                  <a:ahLst/>
                  <a:cxnLst>
                    <a:cxn ang="0">
                      <a:pos x="T0" y="T1"/>
                    </a:cxn>
                    <a:cxn ang="0">
                      <a:pos x="T2" y="T3"/>
                    </a:cxn>
                  </a:cxnLst>
                  <a:rect l="0" t="0" r="r" b="b"/>
                  <a:pathLst>
                    <a:path w="35" h="1">
                      <a:moveTo>
                        <a:pt x="34"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36" name="Rectangle 276">
                  <a:extLst>
                    <a:ext uri="{FF2B5EF4-FFF2-40B4-BE49-F238E27FC236}">
                      <a16:creationId xmlns:a16="http://schemas.microsoft.com/office/drawing/2014/main" id="{7557377F-80AF-49D7-86BE-175A54F8EB8E}"/>
                    </a:ext>
                  </a:extLst>
                </p:cNvPr>
                <p:cNvSpPr>
                  <a:spLocks noChangeArrowheads="1"/>
                </p:cNvSpPr>
                <p:nvPr/>
              </p:nvSpPr>
              <p:spPr bwMode="auto">
                <a:xfrm>
                  <a:off x="2868" y="2583"/>
                  <a:ext cx="20"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37" name="Rectangle 277">
                  <a:extLst>
                    <a:ext uri="{FF2B5EF4-FFF2-40B4-BE49-F238E27FC236}">
                      <a16:creationId xmlns:a16="http://schemas.microsoft.com/office/drawing/2014/main" id="{9DA53D5D-7796-4AB9-B98D-70397F06FB97}"/>
                    </a:ext>
                  </a:extLst>
                </p:cNvPr>
                <p:cNvSpPr>
                  <a:spLocks noChangeArrowheads="1"/>
                </p:cNvSpPr>
                <p:nvPr/>
              </p:nvSpPr>
              <p:spPr bwMode="auto">
                <a:xfrm>
                  <a:off x="2866" y="2610"/>
                  <a:ext cx="24" cy="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38" name="Freeform 278">
                  <a:extLst>
                    <a:ext uri="{FF2B5EF4-FFF2-40B4-BE49-F238E27FC236}">
                      <a16:creationId xmlns:a16="http://schemas.microsoft.com/office/drawing/2014/main" id="{0FC86237-9B9A-4E04-99A0-EEE07BC785CE}"/>
                    </a:ext>
                  </a:extLst>
                </p:cNvPr>
                <p:cNvSpPr>
                  <a:spLocks/>
                </p:cNvSpPr>
                <p:nvPr/>
              </p:nvSpPr>
              <p:spPr bwMode="auto">
                <a:xfrm>
                  <a:off x="2874" y="2579"/>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39" name="Freeform 279">
                  <a:extLst>
                    <a:ext uri="{FF2B5EF4-FFF2-40B4-BE49-F238E27FC236}">
                      <a16:creationId xmlns:a16="http://schemas.microsoft.com/office/drawing/2014/main" id="{5427F3B2-C665-41E8-AEFF-4BBCD31548DB}"/>
                    </a:ext>
                  </a:extLst>
                </p:cNvPr>
                <p:cNvSpPr>
                  <a:spLocks/>
                </p:cNvSpPr>
                <p:nvPr/>
              </p:nvSpPr>
              <p:spPr bwMode="auto">
                <a:xfrm>
                  <a:off x="2857" y="2597"/>
                  <a:ext cx="35" cy="1"/>
                </a:xfrm>
                <a:custGeom>
                  <a:avLst/>
                  <a:gdLst>
                    <a:gd name="T0" fmla="*/ 34 w 35"/>
                    <a:gd name="T1" fmla="*/ 0 h 1"/>
                    <a:gd name="T2" fmla="*/ 0 w 35"/>
                    <a:gd name="T3" fmla="*/ 0 h 1"/>
                  </a:gdLst>
                  <a:ahLst/>
                  <a:cxnLst>
                    <a:cxn ang="0">
                      <a:pos x="T0" y="T1"/>
                    </a:cxn>
                    <a:cxn ang="0">
                      <a:pos x="T2" y="T3"/>
                    </a:cxn>
                  </a:cxnLst>
                  <a:rect l="0" t="0" r="r" b="b"/>
                  <a:pathLst>
                    <a:path w="35" h="1">
                      <a:moveTo>
                        <a:pt x="34"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40" name="Rectangle 280">
                  <a:extLst>
                    <a:ext uri="{FF2B5EF4-FFF2-40B4-BE49-F238E27FC236}">
                      <a16:creationId xmlns:a16="http://schemas.microsoft.com/office/drawing/2014/main" id="{0D507E65-2C07-49A4-BCDE-7C4843006655}"/>
                    </a:ext>
                  </a:extLst>
                </p:cNvPr>
                <p:cNvSpPr>
                  <a:spLocks noChangeArrowheads="1"/>
                </p:cNvSpPr>
                <p:nvPr/>
              </p:nvSpPr>
              <p:spPr bwMode="auto">
                <a:xfrm>
                  <a:off x="2696" y="2583"/>
                  <a:ext cx="19"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41" name="Rectangle 281">
                  <a:extLst>
                    <a:ext uri="{FF2B5EF4-FFF2-40B4-BE49-F238E27FC236}">
                      <a16:creationId xmlns:a16="http://schemas.microsoft.com/office/drawing/2014/main" id="{4BA91EFE-3129-4A85-80D9-8B4B451A03D3}"/>
                    </a:ext>
                  </a:extLst>
                </p:cNvPr>
                <p:cNvSpPr>
                  <a:spLocks noChangeArrowheads="1"/>
                </p:cNvSpPr>
                <p:nvPr/>
              </p:nvSpPr>
              <p:spPr bwMode="auto">
                <a:xfrm>
                  <a:off x="2693" y="2610"/>
                  <a:ext cx="24" cy="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42" name="Freeform 282">
                  <a:extLst>
                    <a:ext uri="{FF2B5EF4-FFF2-40B4-BE49-F238E27FC236}">
                      <a16:creationId xmlns:a16="http://schemas.microsoft.com/office/drawing/2014/main" id="{60837EB8-72E7-42CA-81E2-2B6EBB278C85}"/>
                    </a:ext>
                  </a:extLst>
                </p:cNvPr>
                <p:cNvSpPr>
                  <a:spLocks/>
                </p:cNvSpPr>
                <p:nvPr/>
              </p:nvSpPr>
              <p:spPr bwMode="auto">
                <a:xfrm>
                  <a:off x="2701" y="2579"/>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43" name="Freeform 283">
                  <a:extLst>
                    <a:ext uri="{FF2B5EF4-FFF2-40B4-BE49-F238E27FC236}">
                      <a16:creationId xmlns:a16="http://schemas.microsoft.com/office/drawing/2014/main" id="{99A1F455-B2D7-4DB1-9E0C-984053C600CB}"/>
                    </a:ext>
                  </a:extLst>
                </p:cNvPr>
                <p:cNvSpPr>
                  <a:spLocks/>
                </p:cNvSpPr>
                <p:nvPr/>
              </p:nvSpPr>
              <p:spPr bwMode="auto">
                <a:xfrm>
                  <a:off x="2684" y="2597"/>
                  <a:ext cx="36" cy="1"/>
                </a:xfrm>
                <a:custGeom>
                  <a:avLst/>
                  <a:gdLst>
                    <a:gd name="T0" fmla="*/ 35 w 36"/>
                    <a:gd name="T1" fmla="*/ 0 h 1"/>
                    <a:gd name="T2" fmla="*/ 0 w 36"/>
                    <a:gd name="T3" fmla="*/ 0 h 1"/>
                  </a:gdLst>
                  <a:ahLst/>
                  <a:cxnLst>
                    <a:cxn ang="0">
                      <a:pos x="T0" y="T1"/>
                    </a:cxn>
                    <a:cxn ang="0">
                      <a:pos x="T2" y="T3"/>
                    </a:cxn>
                  </a:cxnLst>
                  <a:rect l="0" t="0" r="r" b="b"/>
                  <a:pathLst>
                    <a:path w="36" h="1">
                      <a:moveTo>
                        <a:pt x="35"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44" name="Rectangle 284">
                  <a:extLst>
                    <a:ext uri="{FF2B5EF4-FFF2-40B4-BE49-F238E27FC236}">
                      <a16:creationId xmlns:a16="http://schemas.microsoft.com/office/drawing/2014/main" id="{77E48A8E-91A2-42ED-BE7E-AA6A6C36C2B9}"/>
                    </a:ext>
                  </a:extLst>
                </p:cNvPr>
                <p:cNvSpPr>
                  <a:spLocks noChangeArrowheads="1"/>
                </p:cNvSpPr>
                <p:nvPr/>
              </p:nvSpPr>
              <p:spPr bwMode="auto">
                <a:xfrm>
                  <a:off x="2955" y="2583"/>
                  <a:ext cx="21"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45" name="Rectangle 285">
                  <a:extLst>
                    <a:ext uri="{FF2B5EF4-FFF2-40B4-BE49-F238E27FC236}">
                      <a16:creationId xmlns:a16="http://schemas.microsoft.com/office/drawing/2014/main" id="{63F1D171-6E18-43C5-88A3-5032AA950AEA}"/>
                    </a:ext>
                  </a:extLst>
                </p:cNvPr>
                <p:cNvSpPr>
                  <a:spLocks noChangeArrowheads="1"/>
                </p:cNvSpPr>
                <p:nvPr/>
              </p:nvSpPr>
              <p:spPr bwMode="auto">
                <a:xfrm>
                  <a:off x="2953" y="2610"/>
                  <a:ext cx="24" cy="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46" name="Freeform 286">
                  <a:extLst>
                    <a:ext uri="{FF2B5EF4-FFF2-40B4-BE49-F238E27FC236}">
                      <a16:creationId xmlns:a16="http://schemas.microsoft.com/office/drawing/2014/main" id="{AF0CD2C1-2F02-4167-AF80-64B5AD72E0BE}"/>
                    </a:ext>
                  </a:extLst>
                </p:cNvPr>
                <p:cNvSpPr>
                  <a:spLocks/>
                </p:cNvSpPr>
                <p:nvPr/>
              </p:nvSpPr>
              <p:spPr bwMode="auto">
                <a:xfrm>
                  <a:off x="2962" y="2579"/>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47" name="Freeform 287">
                  <a:extLst>
                    <a:ext uri="{FF2B5EF4-FFF2-40B4-BE49-F238E27FC236}">
                      <a16:creationId xmlns:a16="http://schemas.microsoft.com/office/drawing/2014/main" id="{191B828A-3367-4155-A04B-CDB9EDF52258}"/>
                    </a:ext>
                  </a:extLst>
                </p:cNvPr>
                <p:cNvSpPr>
                  <a:spLocks/>
                </p:cNvSpPr>
                <p:nvPr/>
              </p:nvSpPr>
              <p:spPr bwMode="auto">
                <a:xfrm>
                  <a:off x="2944" y="2597"/>
                  <a:ext cx="36" cy="1"/>
                </a:xfrm>
                <a:custGeom>
                  <a:avLst/>
                  <a:gdLst>
                    <a:gd name="T0" fmla="*/ 35 w 36"/>
                    <a:gd name="T1" fmla="*/ 0 h 1"/>
                    <a:gd name="T2" fmla="*/ 0 w 36"/>
                    <a:gd name="T3" fmla="*/ 0 h 1"/>
                  </a:gdLst>
                  <a:ahLst/>
                  <a:cxnLst>
                    <a:cxn ang="0">
                      <a:pos x="T0" y="T1"/>
                    </a:cxn>
                    <a:cxn ang="0">
                      <a:pos x="T2" y="T3"/>
                    </a:cxn>
                  </a:cxnLst>
                  <a:rect l="0" t="0" r="r" b="b"/>
                  <a:pathLst>
                    <a:path w="36" h="1">
                      <a:moveTo>
                        <a:pt x="35"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48" name="Rectangle 288">
                  <a:extLst>
                    <a:ext uri="{FF2B5EF4-FFF2-40B4-BE49-F238E27FC236}">
                      <a16:creationId xmlns:a16="http://schemas.microsoft.com/office/drawing/2014/main" id="{05F9C86B-9B9D-47FA-AAD8-4B672D4529B4}"/>
                    </a:ext>
                  </a:extLst>
                </p:cNvPr>
                <p:cNvSpPr>
                  <a:spLocks noChangeArrowheads="1"/>
                </p:cNvSpPr>
                <p:nvPr/>
              </p:nvSpPr>
              <p:spPr bwMode="auto">
                <a:xfrm>
                  <a:off x="2782" y="2583"/>
                  <a:ext cx="20"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49" name="Rectangle 289">
                  <a:extLst>
                    <a:ext uri="{FF2B5EF4-FFF2-40B4-BE49-F238E27FC236}">
                      <a16:creationId xmlns:a16="http://schemas.microsoft.com/office/drawing/2014/main" id="{0245AD27-C9AB-4A0B-AE06-957A980C999D}"/>
                    </a:ext>
                  </a:extLst>
                </p:cNvPr>
                <p:cNvSpPr>
                  <a:spLocks noChangeArrowheads="1"/>
                </p:cNvSpPr>
                <p:nvPr/>
              </p:nvSpPr>
              <p:spPr bwMode="auto">
                <a:xfrm>
                  <a:off x="2780" y="2610"/>
                  <a:ext cx="23" cy="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50" name="Freeform 290">
                  <a:extLst>
                    <a:ext uri="{FF2B5EF4-FFF2-40B4-BE49-F238E27FC236}">
                      <a16:creationId xmlns:a16="http://schemas.microsoft.com/office/drawing/2014/main" id="{5218BF36-B7AF-4683-A106-8CFB6DDCB6EC}"/>
                    </a:ext>
                  </a:extLst>
                </p:cNvPr>
                <p:cNvSpPr>
                  <a:spLocks/>
                </p:cNvSpPr>
                <p:nvPr/>
              </p:nvSpPr>
              <p:spPr bwMode="auto">
                <a:xfrm>
                  <a:off x="2787" y="2579"/>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51" name="Freeform 291">
                  <a:extLst>
                    <a:ext uri="{FF2B5EF4-FFF2-40B4-BE49-F238E27FC236}">
                      <a16:creationId xmlns:a16="http://schemas.microsoft.com/office/drawing/2014/main" id="{3D94C0E8-34B4-435A-96B5-8E7732CEB177}"/>
                    </a:ext>
                  </a:extLst>
                </p:cNvPr>
                <p:cNvSpPr>
                  <a:spLocks/>
                </p:cNvSpPr>
                <p:nvPr/>
              </p:nvSpPr>
              <p:spPr bwMode="auto">
                <a:xfrm>
                  <a:off x="2771" y="2597"/>
                  <a:ext cx="35" cy="1"/>
                </a:xfrm>
                <a:custGeom>
                  <a:avLst/>
                  <a:gdLst>
                    <a:gd name="T0" fmla="*/ 34 w 35"/>
                    <a:gd name="T1" fmla="*/ 0 h 1"/>
                    <a:gd name="T2" fmla="*/ 0 w 35"/>
                    <a:gd name="T3" fmla="*/ 0 h 1"/>
                  </a:gdLst>
                  <a:ahLst/>
                  <a:cxnLst>
                    <a:cxn ang="0">
                      <a:pos x="T0" y="T1"/>
                    </a:cxn>
                    <a:cxn ang="0">
                      <a:pos x="T2" y="T3"/>
                    </a:cxn>
                  </a:cxnLst>
                  <a:rect l="0" t="0" r="r" b="b"/>
                  <a:pathLst>
                    <a:path w="35" h="1">
                      <a:moveTo>
                        <a:pt x="34"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52" name="Rectangle 292">
                  <a:extLst>
                    <a:ext uri="{FF2B5EF4-FFF2-40B4-BE49-F238E27FC236}">
                      <a16:creationId xmlns:a16="http://schemas.microsoft.com/office/drawing/2014/main" id="{2F0BD555-FBFE-40C6-8D14-FF6498125156}"/>
                    </a:ext>
                  </a:extLst>
                </p:cNvPr>
                <p:cNvSpPr>
                  <a:spLocks noChangeArrowheads="1"/>
                </p:cNvSpPr>
                <p:nvPr/>
              </p:nvSpPr>
              <p:spPr bwMode="auto">
                <a:xfrm>
                  <a:off x="2738" y="2583"/>
                  <a:ext cx="21" cy="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53" name="Rectangle 293">
                  <a:extLst>
                    <a:ext uri="{FF2B5EF4-FFF2-40B4-BE49-F238E27FC236}">
                      <a16:creationId xmlns:a16="http://schemas.microsoft.com/office/drawing/2014/main" id="{35D2DD66-7C86-4F41-83C4-80CD83796008}"/>
                    </a:ext>
                  </a:extLst>
                </p:cNvPr>
                <p:cNvSpPr>
                  <a:spLocks noChangeArrowheads="1"/>
                </p:cNvSpPr>
                <p:nvPr/>
              </p:nvSpPr>
              <p:spPr bwMode="auto">
                <a:xfrm>
                  <a:off x="2737" y="2610"/>
                  <a:ext cx="24" cy="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54" name="Freeform 294">
                  <a:extLst>
                    <a:ext uri="{FF2B5EF4-FFF2-40B4-BE49-F238E27FC236}">
                      <a16:creationId xmlns:a16="http://schemas.microsoft.com/office/drawing/2014/main" id="{8E5FEC25-BB3B-4233-82FF-70D746CF469C}"/>
                    </a:ext>
                  </a:extLst>
                </p:cNvPr>
                <p:cNvSpPr>
                  <a:spLocks/>
                </p:cNvSpPr>
                <p:nvPr/>
              </p:nvSpPr>
              <p:spPr bwMode="auto">
                <a:xfrm>
                  <a:off x="2745" y="2579"/>
                  <a:ext cx="1" cy="35"/>
                </a:xfrm>
                <a:custGeom>
                  <a:avLst/>
                  <a:gdLst>
                    <a:gd name="T0" fmla="*/ 0 w 1"/>
                    <a:gd name="T1" fmla="*/ 0 h 35"/>
                    <a:gd name="T2" fmla="*/ 0 w 1"/>
                    <a:gd name="T3" fmla="*/ 34 h 35"/>
                  </a:gdLst>
                  <a:ahLst/>
                  <a:cxnLst>
                    <a:cxn ang="0">
                      <a:pos x="T0" y="T1"/>
                    </a:cxn>
                    <a:cxn ang="0">
                      <a:pos x="T2" y="T3"/>
                    </a:cxn>
                  </a:cxnLst>
                  <a:rect l="0" t="0" r="r" b="b"/>
                  <a:pathLst>
                    <a:path w="1" h="35">
                      <a:moveTo>
                        <a:pt x="0" y="0"/>
                      </a:moveTo>
                      <a:lnTo>
                        <a:pt x="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55" name="Freeform 295">
                  <a:extLst>
                    <a:ext uri="{FF2B5EF4-FFF2-40B4-BE49-F238E27FC236}">
                      <a16:creationId xmlns:a16="http://schemas.microsoft.com/office/drawing/2014/main" id="{0E8B298E-383B-4436-9E27-2CF8E4444F51}"/>
                    </a:ext>
                  </a:extLst>
                </p:cNvPr>
                <p:cNvSpPr>
                  <a:spLocks/>
                </p:cNvSpPr>
                <p:nvPr/>
              </p:nvSpPr>
              <p:spPr bwMode="auto">
                <a:xfrm>
                  <a:off x="2727" y="2597"/>
                  <a:ext cx="35" cy="1"/>
                </a:xfrm>
                <a:custGeom>
                  <a:avLst/>
                  <a:gdLst>
                    <a:gd name="T0" fmla="*/ 34 w 35"/>
                    <a:gd name="T1" fmla="*/ 0 h 1"/>
                    <a:gd name="T2" fmla="*/ 0 w 35"/>
                    <a:gd name="T3" fmla="*/ 0 h 1"/>
                  </a:gdLst>
                  <a:ahLst/>
                  <a:cxnLst>
                    <a:cxn ang="0">
                      <a:pos x="T0" y="T1"/>
                    </a:cxn>
                    <a:cxn ang="0">
                      <a:pos x="T2" y="T3"/>
                    </a:cxn>
                  </a:cxnLst>
                  <a:rect l="0" t="0" r="r" b="b"/>
                  <a:pathLst>
                    <a:path w="35" h="1">
                      <a:moveTo>
                        <a:pt x="34" y="0"/>
                      </a:move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156" name="Rectangle 296">
                  <a:extLst>
                    <a:ext uri="{FF2B5EF4-FFF2-40B4-BE49-F238E27FC236}">
                      <a16:creationId xmlns:a16="http://schemas.microsoft.com/office/drawing/2014/main" id="{D0D3703B-8C25-41C3-9BDA-E1B21406598F}"/>
                    </a:ext>
                  </a:extLst>
                </p:cNvPr>
                <p:cNvSpPr>
                  <a:spLocks noChangeArrowheads="1"/>
                </p:cNvSpPr>
                <p:nvPr/>
              </p:nvSpPr>
              <p:spPr bwMode="auto">
                <a:xfrm>
                  <a:off x="2824" y="2636"/>
                  <a:ext cx="22" cy="3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57" name="Rectangle 297">
                  <a:extLst>
                    <a:ext uri="{FF2B5EF4-FFF2-40B4-BE49-F238E27FC236}">
                      <a16:creationId xmlns:a16="http://schemas.microsoft.com/office/drawing/2014/main" id="{90257CDB-6602-4318-93E3-65FE7C058A6C}"/>
                    </a:ext>
                  </a:extLst>
                </p:cNvPr>
                <p:cNvSpPr>
                  <a:spLocks noChangeArrowheads="1"/>
                </p:cNvSpPr>
                <p:nvPr/>
              </p:nvSpPr>
              <p:spPr bwMode="auto">
                <a:xfrm>
                  <a:off x="2829" y="2643"/>
                  <a:ext cx="13" cy="2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158" name="Oval 298">
                  <a:extLst>
                    <a:ext uri="{FF2B5EF4-FFF2-40B4-BE49-F238E27FC236}">
                      <a16:creationId xmlns:a16="http://schemas.microsoft.com/office/drawing/2014/main" id="{878242D6-88BA-41DA-A8AD-F2E8608E4CA4}"/>
                    </a:ext>
                  </a:extLst>
                </p:cNvPr>
                <p:cNvSpPr>
                  <a:spLocks noChangeArrowheads="1"/>
                </p:cNvSpPr>
                <p:nvPr/>
              </p:nvSpPr>
              <p:spPr bwMode="auto">
                <a:xfrm>
                  <a:off x="2823" y="2655"/>
                  <a:ext cx="6" cy="6"/>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grpSp>
          <p:grpSp>
            <p:nvGrpSpPr>
              <p:cNvPr id="22" name="Group 299">
                <a:extLst>
                  <a:ext uri="{FF2B5EF4-FFF2-40B4-BE49-F238E27FC236}">
                    <a16:creationId xmlns:a16="http://schemas.microsoft.com/office/drawing/2014/main" id="{5507B8C6-74F5-4CE5-BDDF-689E3DB271B6}"/>
                  </a:ext>
                </a:extLst>
              </p:cNvPr>
              <p:cNvGrpSpPr>
                <a:grpSpLocks/>
              </p:cNvGrpSpPr>
              <p:nvPr/>
            </p:nvGrpSpPr>
            <p:grpSpPr bwMode="auto">
              <a:xfrm>
                <a:off x="3734" y="2128"/>
                <a:ext cx="207" cy="267"/>
                <a:chOff x="4180" y="2576"/>
                <a:chExt cx="233" cy="267"/>
              </a:xfrm>
            </p:grpSpPr>
            <p:sp>
              <p:nvSpPr>
                <p:cNvPr id="144007" name="Freeform 300">
                  <a:extLst>
                    <a:ext uri="{FF2B5EF4-FFF2-40B4-BE49-F238E27FC236}">
                      <a16:creationId xmlns:a16="http://schemas.microsoft.com/office/drawing/2014/main" id="{B8134136-26EB-4ED5-8618-E60B097C981F}"/>
                    </a:ext>
                  </a:extLst>
                </p:cNvPr>
                <p:cNvSpPr>
                  <a:spLocks/>
                </p:cNvSpPr>
                <p:nvPr/>
              </p:nvSpPr>
              <p:spPr bwMode="auto">
                <a:xfrm>
                  <a:off x="4180" y="2828"/>
                  <a:ext cx="233" cy="15"/>
                </a:xfrm>
                <a:custGeom>
                  <a:avLst/>
                  <a:gdLst>
                    <a:gd name="T0" fmla="*/ 35 w 233"/>
                    <a:gd name="T1" fmla="*/ 2 h 15"/>
                    <a:gd name="T2" fmla="*/ 0 w 233"/>
                    <a:gd name="T3" fmla="*/ 4 h 15"/>
                    <a:gd name="T4" fmla="*/ 108 w 233"/>
                    <a:gd name="T5" fmla="*/ 14 h 15"/>
                    <a:gd name="T6" fmla="*/ 172 w 233"/>
                    <a:gd name="T7" fmla="*/ 11 h 15"/>
                    <a:gd name="T8" fmla="*/ 232 w 233"/>
                    <a:gd name="T9" fmla="*/ 2 h 15"/>
                    <a:gd name="T10" fmla="*/ 216 w 233"/>
                    <a:gd name="T11" fmla="*/ 0 h 15"/>
                    <a:gd name="T12" fmla="*/ 116 w 233"/>
                    <a:gd name="T13" fmla="*/ 5 h 15"/>
                    <a:gd name="T14" fmla="*/ 35 w 233"/>
                    <a:gd name="T15" fmla="*/ 2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15">
                      <a:moveTo>
                        <a:pt x="35" y="2"/>
                      </a:moveTo>
                      <a:lnTo>
                        <a:pt x="0" y="4"/>
                      </a:lnTo>
                      <a:lnTo>
                        <a:pt x="108" y="14"/>
                      </a:lnTo>
                      <a:lnTo>
                        <a:pt x="172" y="11"/>
                      </a:lnTo>
                      <a:lnTo>
                        <a:pt x="232" y="2"/>
                      </a:lnTo>
                      <a:lnTo>
                        <a:pt x="216" y="0"/>
                      </a:lnTo>
                      <a:lnTo>
                        <a:pt x="116" y="5"/>
                      </a:lnTo>
                      <a:lnTo>
                        <a:pt x="35"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4008" name="Group 301">
                  <a:extLst>
                    <a:ext uri="{FF2B5EF4-FFF2-40B4-BE49-F238E27FC236}">
                      <a16:creationId xmlns:a16="http://schemas.microsoft.com/office/drawing/2014/main" id="{00C6D98E-4EC4-42C4-86D6-E3E0DE5C3524}"/>
                    </a:ext>
                  </a:extLst>
                </p:cNvPr>
                <p:cNvGrpSpPr>
                  <a:grpSpLocks/>
                </p:cNvGrpSpPr>
                <p:nvPr/>
              </p:nvGrpSpPr>
              <p:grpSpPr bwMode="auto">
                <a:xfrm>
                  <a:off x="4340" y="2576"/>
                  <a:ext cx="57" cy="259"/>
                  <a:chOff x="4340" y="2576"/>
                  <a:chExt cx="57" cy="259"/>
                </a:xfrm>
              </p:grpSpPr>
              <p:grpSp>
                <p:nvGrpSpPr>
                  <p:cNvPr id="144048" name="Group 302">
                    <a:extLst>
                      <a:ext uri="{FF2B5EF4-FFF2-40B4-BE49-F238E27FC236}">
                        <a16:creationId xmlns:a16="http://schemas.microsoft.com/office/drawing/2014/main" id="{18494BD7-9B85-445E-BCC4-B9479D095910}"/>
                      </a:ext>
                    </a:extLst>
                  </p:cNvPr>
                  <p:cNvGrpSpPr>
                    <a:grpSpLocks/>
                  </p:cNvGrpSpPr>
                  <p:nvPr/>
                </p:nvGrpSpPr>
                <p:grpSpPr bwMode="auto">
                  <a:xfrm>
                    <a:off x="4342" y="2577"/>
                    <a:ext cx="55" cy="258"/>
                    <a:chOff x="4342" y="2577"/>
                    <a:chExt cx="55" cy="258"/>
                  </a:xfrm>
                </p:grpSpPr>
                <p:sp>
                  <p:nvSpPr>
                    <p:cNvPr id="144081" name="Freeform 303">
                      <a:extLst>
                        <a:ext uri="{FF2B5EF4-FFF2-40B4-BE49-F238E27FC236}">
                          <a16:creationId xmlns:a16="http://schemas.microsoft.com/office/drawing/2014/main" id="{59E96958-D0D8-4744-B12E-EED5D2321FAD}"/>
                        </a:ext>
                      </a:extLst>
                    </p:cNvPr>
                    <p:cNvSpPr>
                      <a:spLocks/>
                    </p:cNvSpPr>
                    <p:nvPr/>
                  </p:nvSpPr>
                  <p:spPr bwMode="auto">
                    <a:xfrm>
                      <a:off x="4342" y="2577"/>
                      <a:ext cx="55" cy="258"/>
                    </a:xfrm>
                    <a:custGeom>
                      <a:avLst/>
                      <a:gdLst>
                        <a:gd name="T0" fmla="*/ 0 w 55"/>
                        <a:gd name="T1" fmla="*/ 2 h 258"/>
                        <a:gd name="T2" fmla="*/ 2 w 55"/>
                        <a:gd name="T3" fmla="*/ 1 h 258"/>
                        <a:gd name="T4" fmla="*/ 3 w 55"/>
                        <a:gd name="T5" fmla="*/ 0 h 258"/>
                        <a:gd name="T6" fmla="*/ 4 w 55"/>
                        <a:gd name="T7" fmla="*/ 0 h 258"/>
                        <a:gd name="T8" fmla="*/ 5 w 55"/>
                        <a:gd name="T9" fmla="*/ 0 h 258"/>
                        <a:gd name="T10" fmla="*/ 6 w 55"/>
                        <a:gd name="T11" fmla="*/ 0 h 258"/>
                        <a:gd name="T12" fmla="*/ 8 w 55"/>
                        <a:gd name="T13" fmla="*/ 0 h 258"/>
                        <a:gd name="T14" fmla="*/ 10 w 55"/>
                        <a:gd name="T15" fmla="*/ 1 h 258"/>
                        <a:gd name="T16" fmla="*/ 11 w 55"/>
                        <a:gd name="T17" fmla="*/ 1 h 258"/>
                        <a:gd name="T18" fmla="*/ 13 w 55"/>
                        <a:gd name="T19" fmla="*/ 3 h 258"/>
                        <a:gd name="T20" fmla="*/ 54 w 55"/>
                        <a:gd name="T21" fmla="*/ 43 h 258"/>
                        <a:gd name="T22" fmla="*/ 54 w 55"/>
                        <a:gd name="T23" fmla="*/ 251 h 258"/>
                        <a:gd name="T24" fmla="*/ 0 w 55"/>
                        <a:gd name="T25" fmla="*/ 257 h 258"/>
                        <a:gd name="T26" fmla="*/ 0 w 55"/>
                        <a:gd name="T27" fmla="*/ 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258">
                          <a:moveTo>
                            <a:pt x="0" y="2"/>
                          </a:moveTo>
                          <a:lnTo>
                            <a:pt x="2" y="1"/>
                          </a:lnTo>
                          <a:lnTo>
                            <a:pt x="3" y="0"/>
                          </a:lnTo>
                          <a:lnTo>
                            <a:pt x="4" y="0"/>
                          </a:lnTo>
                          <a:lnTo>
                            <a:pt x="5" y="0"/>
                          </a:lnTo>
                          <a:lnTo>
                            <a:pt x="6" y="0"/>
                          </a:lnTo>
                          <a:lnTo>
                            <a:pt x="8" y="0"/>
                          </a:lnTo>
                          <a:lnTo>
                            <a:pt x="10" y="1"/>
                          </a:lnTo>
                          <a:lnTo>
                            <a:pt x="11" y="1"/>
                          </a:lnTo>
                          <a:lnTo>
                            <a:pt x="13" y="3"/>
                          </a:lnTo>
                          <a:lnTo>
                            <a:pt x="54" y="43"/>
                          </a:lnTo>
                          <a:lnTo>
                            <a:pt x="54" y="251"/>
                          </a:lnTo>
                          <a:lnTo>
                            <a:pt x="0" y="257"/>
                          </a:lnTo>
                          <a:lnTo>
                            <a:pt x="0"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82" name="Line 304">
                      <a:extLst>
                        <a:ext uri="{FF2B5EF4-FFF2-40B4-BE49-F238E27FC236}">
                          <a16:creationId xmlns:a16="http://schemas.microsoft.com/office/drawing/2014/main" id="{09812B7E-72CD-4110-B814-0C24A84948CD}"/>
                        </a:ext>
                      </a:extLst>
                    </p:cNvPr>
                    <p:cNvSpPr>
                      <a:spLocks noChangeShapeType="1"/>
                    </p:cNvSpPr>
                    <p:nvPr/>
                  </p:nvSpPr>
                  <p:spPr bwMode="auto">
                    <a:xfrm>
                      <a:off x="4364" y="2592"/>
                      <a:ext cx="0" cy="2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83" name="Freeform 305">
                      <a:extLst>
                        <a:ext uri="{FF2B5EF4-FFF2-40B4-BE49-F238E27FC236}">
                          <a16:creationId xmlns:a16="http://schemas.microsoft.com/office/drawing/2014/main" id="{1C08683E-3E5E-44EB-AEC1-4E22BD64B81C}"/>
                        </a:ext>
                      </a:extLst>
                    </p:cNvPr>
                    <p:cNvSpPr>
                      <a:spLocks/>
                    </p:cNvSpPr>
                    <p:nvPr/>
                  </p:nvSpPr>
                  <p:spPr bwMode="auto">
                    <a:xfrm>
                      <a:off x="4348" y="2807"/>
                      <a:ext cx="49" cy="28"/>
                    </a:xfrm>
                    <a:custGeom>
                      <a:avLst/>
                      <a:gdLst>
                        <a:gd name="T0" fmla="*/ 0 w 49"/>
                        <a:gd name="T1" fmla="*/ 1 h 28"/>
                        <a:gd name="T2" fmla="*/ 48 w 49"/>
                        <a:gd name="T3" fmla="*/ 0 h 28"/>
                        <a:gd name="T4" fmla="*/ 48 w 49"/>
                        <a:gd name="T5" fmla="*/ 21 h 28"/>
                        <a:gd name="T6" fmla="*/ 0 w 49"/>
                        <a:gd name="T7" fmla="*/ 27 h 28"/>
                        <a:gd name="T8" fmla="*/ 0 w 49"/>
                        <a:gd name="T9" fmla="*/ 1 h 28"/>
                      </a:gdLst>
                      <a:ahLst/>
                      <a:cxnLst>
                        <a:cxn ang="0">
                          <a:pos x="T0" y="T1"/>
                        </a:cxn>
                        <a:cxn ang="0">
                          <a:pos x="T2" y="T3"/>
                        </a:cxn>
                        <a:cxn ang="0">
                          <a:pos x="T4" y="T5"/>
                        </a:cxn>
                        <a:cxn ang="0">
                          <a:pos x="T6" y="T7"/>
                        </a:cxn>
                        <a:cxn ang="0">
                          <a:pos x="T8" y="T9"/>
                        </a:cxn>
                      </a:cxnLst>
                      <a:rect l="0" t="0" r="r" b="b"/>
                      <a:pathLst>
                        <a:path w="49" h="28">
                          <a:moveTo>
                            <a:pt x="0" y="1"/>
                          </a:moveTo>
                          <a:lnTo>
                            <a:pt x="48" y="0"/>
                          </a:lnTo>
                          <a:lnTo>
                            <a:pt x="48" y="21"/>
                          </a:lnTo>
                          <a:lnTo>
                            <a:pt x="0" y="27"/>
                          </a:lnTo>
                          <a:lnTo>
                            <a:pt x="0"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4049" name="Group 306">
                    <a:extLst>
                      <a:ext uri="{FF2B5EF4-FFF2-40B4-BE49-F238E27FC236}">
                        <a16:creationId xmlns:a16="http://schemas.microsoft.com/office/drawing/2014/main" id="{88B54CB8-1FB1-4307-A3A6-D17F2DDE24BC}"/>
                      </a:ext>
                    </a:extLst>
                  </p:cNvPr>
                  <p:cNvGrpSpPr>
                    <a:grpSpLocks/>
                  </p:cNvGrpSpPr>
                  <p:nvPr/>
                </p:nvGrpSpPr>
                <p:grpSpPr bwMode="auto">
                  <a:xfrm>
                    <a:off x="4369" y="2603"/>
                    <a:ext cx="25" cy="202"/>
                    <a:chOff x="4369" y="2603"/>
                    <a:chExt cx="25" cy="202"/>
                  </a:xfrm>
                </p:grpSpPr>
                <p:sp>
                  <p:nvSpPr>
                    <p:cNvPr id="144068" name="Freeform 307">
                      <a:extLst>
                        <a:ext uri="{FF2B5EF4-FFF2-40B4-BE49-F238E27FC236}">
                          <a16:creationId xmlns:a16="http://schemas.microsoft.com/office/drawing/2014/main" id="{691D2D4E-73D1-40AF-9FCE-617988E6D37B}"/>
                        </a:ext>
                      </a:extLst>
                    </p:cNvPr>
                    <p:cNvSpPr>
                      <a:spLocks/>
                    </p:cNvSpPr>
                    <p:nvPr/>
                  </p:nvSpPr>
                  <p:spPr bwMode="auto">
                    <a:xfrm>
                      <a:off x="4369" y="2603"/>
                      <a:ext cx="25" cy="32"/>
                    </a:xfrm>
                    <a:custGeom>
                      <a:avLst/>
                      <a:gdLst>
                        <a:gd name="T0" fmla="*/ 0 w 25"/>
                        <a:gd name="T1" fmla="*/ 0 h 32"/>
                        <a:gd name="T2" fmla="*/ 24 w 25"/>
                        <a:gd name="T3" fmla="*/ 23 h 32"/>
                        <a:gd name="T4" fmla="*/ 24 w 25"/>
                        <a:gd name="T5" fmla="*/ 31 h 32"/>
                        <a:gd name="T6" fmla="*/ 0 w 25"/>
                        <a:gd name="T7" fmla="*/ 9 h 32"/>
                        <a:gd name="T8" fmla="*/ 0 w 25"/>
                        <a:gd name="T9" fmla="*/ 0 h 32"/>
                      </a:gdLst>
                      <a:ahLst/>
                      <a:cxnLst>
                        <a:cxn ang="0">
                          <a:pos x="T0" y="T1"/>
                        </a:cxn>
                        <a:cxn ang="0">
                          <a:pos x="T2" y="T3"/>
                        </a:cxn>
                        <a:cxn ang="0">
                          <a:pos x="T4" y="T5"/>
                        </a:cxn>
                        <a:cxn ang="0">
                          <a:pos x="T6" y="T7"/>
                        </a:cxn>
                        <a:cxn ang="0">
                          <a:pos x="T8" y="T9"/>
                        </a:cxn>
                      </a:cxnLst>
                      <a:rect l="0" t="0" r="r" b="b"/>
                      <a:pathLst>
                        <a:path w="25" h="32">
                          <a:moveTo>
                            <a:pt x="0" y="0"/>
                          </a:moveTo>
                          <a:lnTo>
                            <a:pt x="24" y="23"/>
                          </a:lnTo>
                          <a:lnTo>
                            <a:pt x="24" y="31"/>
                          </a:lnTo>
                          <a:lnTo>
                            <a:pt x="0"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69" name="Freeform 308">
                      <a:extLst>
                        <a:ext uri="{FF2B5EF4-FFF2-40B4-BE49-F238E27FC236}">
                          <a16:creationId xmlns:a16="http://schemas.microsoft.com/office/drawing/2014/main" id="{B83C3DFD-72A8-45D7-90B0-C4E8272D1005}"/>
                        </a:ext>
                      </a:extLst>
                    </p:cNvPr>
                    <p:cNvSpPr>
                      <a:spLocks/>
                    </p:cNvSpPr>
                    <p:nvPr/>
                  </p:nvSpPr>
                  <p:spPr bwMode="auto">
                    <a:xfrm>
                      <a:off x="4369" y="2622"/>
                      <a:ext cx="25" cy="30"/>
                    </a:xfrm>
                    <a:custGeom>
                      <a:avLst/>
                      <a:gdLst>
                        <a:gd name="T0" fmla="*/ 0 w 25"/>
                        <a:gd name="T1" fmla="*/ 0 h 30"/>
                        <a:gd name="T2" fmla="*/ 24 w 25"/>
                        <a:gd name="T3" fmla="*/ 20 h 30"/>
                        <a:gd name="T4" fmla="*/ 24 w 25"/>
                        <a:gd name="T5" fmla="*/ 29 h 30"/>
                        <a:gd name="T6" fmla="*/ 0 w 25"/>
                        <a:gd name="T7" fmla="*/ 9 h 30"/>
                        <a:gd name="T8" fmla="*/ 0 w 25"/>
                        <a:gd name="T9" fmla="*/ 0 h 30"/>
                      </a:gdLst>
                      <a:ahLst/>
                      <a:cxnLst>
                        <a:cxn ang="0">
                          <a:pos x="T0" y="T1"/>
                        </a:cxn>
                        <a:cxn ang="0">
                          <a:pos x="T2" y="T3"/>
                        </a:cxn>
                        <a:cxn ang="0">
                          <a:pos x="T4" y="T5"/>
                        </a:cxn>
                        <a:cxn ang="0">
                          <a:pos x="T6" y="T7"/>
                        </a:cxn>
                        <a:cxn ang="0">
                          <a:pos x="T8" y="T9"/>
                        </a:cxn>
                      </a:cxnLst>
                      <a:rect l="0" t="0" r="r" b="b"/>
                      <a:pathLst>
                        <a:path w="25" h="30">
                          <a:moveTo>
                            <a:pt x="0" y="0"/>
                          </a:moveTo>
                          <a:lnTo>
                            <a:pt x="24" y="20"/>
                          </a:lnTo>
                          <a:lnTo>
                            <a:pt x="24" y="29"/>
                          </a:lnTo>
                          <a:lnTo>
                            <a:pt x="0"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0" name="Freeform 309">
                      <a:extLst>
                        <a:ext uri="{FF2B5EF4-FFF2-40B4-BE49-F238E27FC236}">
                          <a16:creationId xmlns:a16="http://schemas.microsoft.com/office/drawing/2014/main" id="{CE148CFA-AA42-4AFA-B098-B95467AF13D4}"/>
                        </a:ext>
                      </a:extLst>
                    </p:cNvPr>
                    <p:cNvSpPr>
                      <a:spLocks/>
                    </p:cNvSpPr>
                    <p:nvPr/>
                  </p:nvSpPr>
                  <p:spPr bwMode="auto">
                    <a:xfrm>
                      <a:off x="4369" y="2640"/>
                      <a:ext cx="25" cy="29"/>
                    </a:xfrm>
                    <a:custGeom>
                      <a:avLst/>
                      <a:gdLst>
                        <a:gd name="T0" fmla="*/ 0 w 25"/>
                        <a:gd name="T1" fmla="*/ 0 h 29"/>
                        <a:gd name="T2" fmla="*/ 24 w 25"/>
                        <a:gd name="T3" fmla="*/ 19 h 29"/>
                        <a:gd name="T4" fmla="*/ 24 w 25"/>
                        <a:gd name="T5" fmla="*/ 28 h 29"/>
                        <a:gd name="T6" fmla="*/ 0 w 25"/>
                        <a:gd name="T7" fmla="*/ 10 h 29"/>
                        <a:gd name="T8" fmla="*/ 0 w 25"/>
                        <a:gd name="T9" fmla="*/ 0 h 29"/>
                      </a:gdLst>
                      <a:ahLst/>
                      <a:cxnLst>
                        <a:cxn ang="0">
                          <a:pos x="T0" y="T1"/>
                        </a:cxn>
                        <a:cxn ang="0">
                          <a:pos x="T2" y="T3"/>
                        </a:cxn>
                        <a:cxn ang="0">
                          <a:pos x="T4" y="T5"/>
                        </a:cxn>
                        <a:cxn ang="0">
                          <a:pos x="T6" y="T7"/>
                        </a:cxn>
                        <a:cxn ang="0">
                          <a:pos x="T8" y="T9"/>
                        </a:cxn>
                      </a:cxnLst>
                      <a:rect l="0" t="0" r="r" b="b"/>
                      <a:pathLst>
                        <a:path w="25" h="29">
                          <a:moveTo>
                            <a:pt x="0" y="0"/>
                          </a:moveTo>
                          <a:lnTo>
                            <a:pt x="24" y="19"/>
                          </a:lnTo>
                          <a:lnTo>
                            <a:pt x="24" y="28"/>
                          </a:lnTo>
                          <a:lnTo>
                            <a:pt x="0" y="10"/>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1" name="Freeform 310">
                      <a:extLst>
                        <a:ext uri="{FF2B5EF4-FFF2-40B4-BE49-F238E27FC236}">
                          <a16:creationId xmlns:a16="http://schemas.microsoft.com/office/drawing/2014/main" id="{8880140C-99B5-48D6-B3E8-92BC573DF8C6}"/>
                        </a:ext>
                      </a:extLst>
                    </p:cNvPr>
                    <p:cNvSpPr>
                      <a:spLocks/>
                    </p:cNvSpPr>
                    <p:nvPr/>
                  </p:nvSpPr>
                  <p:spPr bwMode="auto">
                    <a:xfrm>
                      <a:off x="4369" y="2660"/>
                      <a:ext cx="25" cy="26"/>
                    </a:xfrm>
                    <a:custGeom>
                      <a:avLst/>
                      <a:gdLst>
                        <a:gd name="T0" fmla="*/ 0 w 25"/>
                        <a:gd name="T1" fmla="*/ 0 h 26"/>
                        <a:gd name="T2" fmla="*/ 24 w 25"/>
                        <a:gd name="T3" fmla="*/ 17 h 26"/>
                        <a:gd name="T4" fmla="*/ 24 w 25"/>
                        <a:gd name="T5" fmla="*/ 25 h 26"/>
                        <a:gd name="T6" fmla="*/ 0 w 25"/>
                        <a:gd name="T7" fmla="*/ 9 h 26"/>
                        <a:gd name="T8" fmla="*/ 0 w 25"/>
                        <a:gd name="T9" fmla="*/ 0 h 26"/>
                      </a:gdLst>
                      <a:ahLst/>
                      <a:cxnLst>
                        <a:cxn ang="0">
                          <a:pos x="T0" y="T1"/>
                        </a:cxn>
                        <a:cxn ang="0">
                          <a:pos x="T2" y="T3"/>
                        </a:cxn>
                        <a:cxn ang="0">
                          <a:pos x="T4" y="T5"/>
                        </a:cxn>
                        <a:cxn ang="0">
                          <a:pos x="T6" y="T7"/>
                        </a:cxn>
                        <a:cxn ang="0">
                          <a:pos x="T8" y="T9"/>
                        </a:cxn>
                      </a:cxnLst>
                      <a:rect l="0" t="0" r="r" b="b"/>
                      <a:pathLst>
                        <a:path w="25" h="26">
                          <a:moveTo>
                            <a:pt x="0" y="0"/>
                          </a:moveTo>
                          <a:lnTo>
                            <a:pt x="24" y="17"/>
                          </a:lnTo>
                          <a:lnTo>
                            <a:pt x="24" y="25"/>
                          </a:lnTo>
                          <a:lnTo>
                            <a:pt x="0"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2" name="Freeform 311">
                      <a:extLst>
                        <a:ext uri="{FF2B5EF4-FFF2-40B4-BE49-F238E27FC236}">
                          <a16:creationId xmlns:a16="http://schemas.microsoft.com/office/drawing/2014/main" id="{46405DDF-3B8B-404D-B73C-B92E8A62683A}"/>
                        </a:ext>
                      </a:extLst>
                    </p:cNvPr>
                    <p:cNvSpPr>
                      <a:spLocks/>
                    </p:cNvSpPr>
                    <p:nvPr/>
                  </p:nvSpPr>
                  <p:spPr bwMode="auto">
                    <a:xfrm>
                      <a:off x="4369" y="2679"/>
                      <a:ext cx="25" cy="24"/>
                    </a:xfrm>
                    <a:custGeom>
                      <a:avLst/>
                      <a:gdLst>
                        <a:gd name="T0" fmla="*/ 0 w 25"/>
                        <a:gd name="T1" fmla="*/ 0 h 24"/>
                        <a:gd name="T2" fmla="*/ 24 w 25"/>
                        <a:gd name="T3" fmla="*/ 14 h 24"/>
                        <a:gd name="T4" fmla="*/ 24 w 25"/>
                        <a:gd name="T5" fmla="*/ 23 h 24"/>
                        <a:gd name="T6" fmla="*/ 0 w 25"/>
                        <a:gd name="T7" fmla="*/ 9 h 24"/>
                        <a:gd name="T8" fmla="*/ 0 w 25"/>
                        <a:gd name="T9" fmla="*/ 0 h 24"/>
                      </a:gdLst>
                      <a:ahLst/>
                      <a:cxnLst>
                        <a:cxn ang="0">
                          <a:pos x="T0" y="T1"/>
                        </a:cxn>
                        <a:cxn ang="0">
                          <a:pos x="T2" y="T3"/>
                        </a:cxn>
                        <a:cxn ang="0">
                          <a:pos x="T4" y="T5"/>
                        </a:cxn>
                        <a:cxn ang="0">
                          <a:pos x="T6" y="T7"/>
                        </a:cxn>
                        <a:cxn ang="0">
                          <a:pos x="T8" y="T9"/>
                        </a:cxn>
                      </a:cxnLst>
                      <a:rect l="0" t="0" r="r" b="b"/>
                      <a:pathLst>
                        <a:path w="25" h="24">
                          <a:moveTo>
                            <a:pt x="0" y="0"/>
                          </a:moveTo>
                          <a:lnTo>
                            <a:pt x="24" y="14"/>
                          </a:lnTo>
                          <a:lnTo>
                            <a:pt x="24" y="23"/>
                          </a:lnTo>
                          <a:lnTo>
                            <a:pt x="0"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3" name="Freeform 312">
                      <a:extLst>
                        <a:ext uri="{FF2B5EF4-FFF2-40B4-BE49-F238E27FC236}">
                          <a16:creationId xmlns:a16="http://schemas.microsoft.com/office/drawing/2014/main" id="{70258DBA-4538-4A00-A8BF-A6E3964DAAA3}"/>
                        </a:ext>
                      </a:extLst>
                    </p:cNvPr>
                    <p:cNvSpPr>
                      <a:spLocks/>
                    </p:cNvSpPr>
                    <p:nvPr/>
                  </p:nvSpPr>
                  <p:spPr bwMode="auto">
                    <a:xfrm>
                      <a:off x="4369" y="2697"/>
                      <a:ext cx="25" cy="22"/>
                    </a:xfrm>
                    <a:custGeom>
                      <a:avLst/>
                      <a:gdLst>
                        <a:gd name="T0" fmla="*/ 0 w 25"/>
                        <a:gd name="T1" fmla="*/ 0 h 22"/>
                        <a:gd name="T2" fmla="*/ 24 w 25"/>
                        <a:gd name="T3" fmla="*/ 13 h 22"/>
                        <a:gd name="T4" fmla="*/ 24 w 25"/>
                        <a:gd name="T5" fmla="*/ 21 h 22"/>
                        <a:gd name="T6" fmla="*/ 0 w 25"/>
                        <a:gd name="T7" fmla="*/ 9 h 22"/>
                        <a:gd name="T8" fmla="*/ 0 w 25"/>
                        <a:gd name="T9" fmla="*/ 0 h 22"/>
                      </a:gdLst>
                      <a:ahLst/>
                      <a:cxnLst>
                        <a:cxn ang="0">
                          <a:pos x="T0" y="T1"/>
                        </a:cxn>
                        <a:cxn ang="0">
                          <a:pos x="T2" y="T3"/>
                        </a:cxn>
                        <a:cxn ang="0">
                          <a:pos x="T4" y="T5"/>
                        </a:cxn>
                        <a:cxn ang="0">
                          <a:pos x="T6" y="T7"/>
                        </a:cxn>
                        <a:cxn ang="0">
                          <a:pos x="T8" y="T9"/>
                        </a:cxn>
                      </a:cxnLst>
                      <a:rect l="0" t="0" r="r" b="b"/>
                      <a:pathLst>
                        <a:path w="25" h="22">
                          <a:moveTo>
                            <a:pt x="0" y="0"/>
                          </a:moveTo>
                          <a:lnTo>
                            <a:pt x="24" y="13"/>
                          </a:lnTo>
                          <a:lnTo>
                            <a:pt x="24" y="21"/>
                          </a:lnTo>
                          <a:lnTo>
                            <a:pt x="0"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4" name="Freeform 313">
                      <a:extLst>
                        <a:ext uri="{FF2B5EF4-FFF2-40B4-BE49-F238E27FC236}">
                          <a16:creationId xmlns:a16="http://schemas.microsoft.com/office/drawing/2014/main" id="{5D98EB13-B6A0-41E9-A53C-004D30FA0F0B}"/>
                        </a:ext>
                      </a:extLst>
                    </p:cNvPr>
                    <p:cNvSpPr>
                      <a:spLocks/>
                    </p:cNvSpPr>
                    <p:nvPr/>
                  </p:nvSpPr>
                  <p:spPr bwMode="auto">
                    <a:xfrm>
                      <a:off x="4369" y="2717"/>
                      <a:ext cx="25" cy="19"/>
                    </a:xfrm>
                    <a:custGeom>
                      <a:avLst/>
                      <a:gdLst>
                        <a:gd name="T0" fmla="*/ 0 w 25"/>
                        <a:gd name="T1" fmla="*/ 0 h 19"/>
                        <a:gd name="T2" fmla="*/ 24 w 25"/>
                        <a:gd name="T3" fmla="*/ 11 h 19"/>
                        <a:gd name="T4" fmla="*/ 24 w 25"/>
                        <a:gd name="T5" fmla="*/ 18 h 19"/>
                        <a:gd name="T6" fmla="*/ 0 w 25"/>
                        <a:gd name="T7" fmla="*/ 8 h 19"/>
                        <a:gd name="T8" fmla="*/ 0 w 25"/>
                        <a:gd name="T9" fmla="*/ 0 h 19"/>
                      </a:gdLst>
                      <a:ahLst/>
                      <a:cxnLst>
                        <a:cxn ang="0">
                          <a:pos x="T0" y="T1"/>
                        </a:cxn>
                        <a:cxn ang="0">
                          <a:pos x="T2" y="T3"/>
                        </a:cxn>
                        <a:cxn ang="0">
                          <a:pos x="T4" y="T5"/>
                        </a:cxn>
                        <a:cxn ang="0">
                          <a:pos x="T6" y="T7"/>
                        </a:cxn>
                        <a:cxn ang="0">
                          <a:pos x="T8" y="T9"/>
                        </a:cxn>
                      </a:cxnLst>
                      <a:rect l="0" t="0" r="r" b="b"/>
                      <a:pathLst>
                        <a:path w="25" h="19">
                          <a:moveTo>
                            <a:pt x="0" y="0"/>
                          </a:moveTo>
                          <a:lnTo>
                            <a:pt x="24" y="11"/>
                          </a:lnTo>
                          <a:lnTo>
                            <a:pt x="24" y="18"/>
                          </a:lnTo>
                          <a:lnTo>
                            <a:pt x="0" y="8"/>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5" name="Freeform 314">
                      <a:extLst>
                        <a:ext uri="{FF2B5EF4-FFF2-40B4-BE49-F238E27FC236}">
                          <a16:creationId xmlns:a16="http://schemas.microsoft.com/office/drawing/2014/main" id="{A4B937CF-8D42-4E08-9B51-E9C6BFD74610}"/>
                        </a:ext>
                      </a:extLst>
                    </p:cNvPr>
                    <p:cNvSpPr>
                      <a:spLocks/>
                    </p:cNvSpPr>
                    <p:nvPr/>
                  </p:nvSpPr>
                  <p:spPr bwMode="auto">
                    <a:xfrm>
                      <a:off x="4369" y="2735"/>
                      <a:ext cx="25" cy="19"/>
                    </a:xfrm>
                    <a:custGeom>
                      <a:avLst/>
                      <a:gdLst>
                        <a:gd name="T0" fmla="*/ 0 w 25"/>
                        <a:gd name="T1" fmla="*/ 0 h 19"/>
                        <a:gd name="T2" fmla="*/ 24 w 25"/>
                        <a:gd name="T3" fmla="*/ 9 h 19"/>
                        <a:gd name="T4" fmla="*/ 24 w 25"/>
                        <a:gd name="T5" fmla="*/ 18 h 19"/>
                        <a:gd name="T6" fmla="*/ 0 w 25"/>
                        <a:gd name="T7" fmla="*/ 9 h 19"/>
                        <a:gd name="T8" fmla="*/ 0 w 25"/>
                        <a:gd name="T9" fmla="*/ 0 h 19"/>
                      </a:gdLst>
                      <a:ahLst/>
                      <a:cxnLst>
                        <a:cxn ang="0">
                          <a:pos x="T0" y="T1"/>
                        </a:cxn>
                        <a:cxn ang="0">
                          <a:pos x="T2" y="T3"/>
                        </a:cxn>
                        <a:cxn ang="0">
                          <a:pos x="T4" y="T5"/>
                        </a:cxn>
                        <a:cxn ang="0">
                          <a:pos x="T6" y="T7"/>
                        </a:cxn>
                        <a:cxn ang="0">
                          <a:pos x="T8" y="T9"/>
                        </a:cxn>
                      </a:cxnLst>
                      <a:rect l="0" t="0" r="r" b="b"/>
                      <a:pathLst>
                        <a:path w="25" h="19">
                          <a:moveTo>
                            <a:pt x="0" y="0"/>
                          </a:moveTo>
                          <a:lnTo>
                            <a:pt x="24" y="9"/>
                          </a:lnTo>
                          <a:lnTo>
                            <a:pt x="24" y="18"/>
                          </a:lnTo>
                          <a:lnTo>
                            <a:pt x="0"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6" name="Freeform 315">
                      <a:extLst>
                        <a:ext uri="{FF2B5EF4-FFF2-40B4-BE49-F238E27FC236}">
                          <a16:creationId xmlns:a16="http://schemas.microsoft.com/office/drawing/2014/main" id="{62EB4141-154F-4E8A-AF67-8C2F171BCACA}"/>
                        </a:ext>
                      </a:extLst>
                    </p:cNvPr>
                    <p:cNvSpPr>
                      <a:spLocks/>
                    </p:cNvSpPr>
                    <p:nvPr/>
                  </p:nvSpPr>
                  <p:spPr bwMode="auto">
                    <a:xfrm>
                      <a:off x="4369" y="2754"/>
                      <a:ext cx="25" cy="16"/>
                    </a:xfrm>
                    <a:custGeom>
                      <a:avLst/>
                      <a:gdLst>
                        <a:gd name="T0" fmla="*/ 0 w 25"/>
                        <a:gd name="T1" fmla="*/ 0 h 16"/>
                        <a:gd name="T2" fmla="*/ 24 w 25"/>
                        <a:gd name="T3" fmla="*/ 8 h 16"/>
                        <a:gd name="T4" fmla="*/ 24 w 25"/>
                        <a:gd name="T5" fmla="*/ 15 h 16"/>
                        <a:gd name="T6" fmla="*/ 0 w 25"/>
                        <a:gd name="T7" fmla="*/ 9 h 16"/>
                        <a:gd name="T8" fmla="*/ 0 w 25"/>
                        <a:gd name="T9" fmla="*/ 0 h 16"/>
                      </a:gdLst>
                      <a:ahLst/>
                      <a:cxnLst>
                        <a:cxn ang="0">
                          <a:pos x="T0" y="T1"/>
                        </a:cxn>
                        <a:cxn ang="0">
                          <a:pos x="T2" y="T3"/>
                        </a:cxn>
                        <a:cxn ang="0">
                          <a:pos x="T4" y="T5"/>
                        </a:cxn>
                        <a:cxn ang="0">
                          <a:pos x="T6" y="T7"/>
                        </a:cxn>
                        <a:cxn ang="0">
                          <a:pos x="T8" y="T9"/>
                        </a:cxn>
                      </a:cxnLst>
                      <a:rect l="0" t="0" r="r" b="b"/>
                      <a:pathLst>
                        <a:path w="25" h="16">
                          <a:moveTo>
                            <a:pt x="0" y="0"/>
                          </a:moveTo>
                          <a:lnTo>
                            <a:pt x="24" y="8"/>
                          </a:lnTo>
                          <a:lnTo>
                            <a:pt x="24" y="15"/>
                          </a:lnTo>
                          <a:lnTo>
                            <a:pt x="0"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7" name="Freeform 316">
                      <a:extLst>
                        <a:ext uri="{FF2B5EF4-FFF2-40B4-BE49-F238E27FC236}">
                          <a16:creationId xmlns:a16="http://schemas.microsoft.com/office/drawing/2014/main" id="{9BE844BF-FA4E-444B-8BEC-D42137217EB9}"/>
                        </a:ext>
                      </a:extLst>
                    </p:cNvPr>
                    <p:cNvSpPr>
                      <a:spLocks/>
                    </p:cNvSpPr>
                    <p:nvPr/>
                  </p:nvSpPr>
                  <p:spPr bwMode="auto">
                    <a:xfrm>
                      <a:off x="4369" y="2772"/>
                      <a:ext cx="25" cy="15"/>
                    </a:xfrm>
                    <a:custGeom>
                      <a:avLst/>
                      <a:gdLst>
                        <a:gd name="T0" fmla="*/ 0 w 25"/>
                        <a:gd name="T1" fmla="*/ 0 h 15"/>
                        <a:gd name="T2" fmla="*/ 24 w 25"/>
                        <a:gd name="T3" fmla="*/ 6 h 15"/>
                        <a:gd name="T4" fmla="*/ 24 w 25"/>
                        <a:gd name="T5" fmla="*/ 14 h 15"/>
                        <a:gd name="T6" fmla="*/ 0 w 25"/>
                        <a:gd name="T7" fmla="*/ 10 h 15"/>
                        <a:gd name="T8" fmla="*/ 0 w 25"/>
                        <a:gd name="T9" fmla="*/ 0 h 15"/>
                      </a:gdLst>
                      <a:ahLst/>
                      <a:cxnLst>
                        <a:cxn ang="0">
                          <a:pos x="T0" y="T1"/>
                        </a:cxn>
                        <a:cxn ang="0">
                          <a:pos x="T2" y="T3"/>
                        </a:cxn>
                        <a:cxn ang="0">
                          <a:pos x="T4" y="T5"/>
                        </a:cxn>
                        <a:cxn ang="0">
                          <a:pos x="T6" y="T7"/>
                        </a:cxn>
                        <a:cxn ang="0">
                          <a:pos x="T8" y="T9"/>
                        </a:cxn>
                      </a:cxnLst>
                      <a:rect l="0" t="0" r="r" b="b"/>
                      <a:pathLst>
                        <a:path w="25" h="15">
                          <a:moveTo>
                            <a:pt x="0" y="0"/>
                          </a:moveTo>
                          <a:lnTo>
                            <a:pt x="24" y="6"/>
                          </a:lnTo>
                          <a:lnTo>
                            <a:pt x="24" y="14"/>
                          </a:lnTo>
                          <a:lnTo>
                            <a:pt x="0" y="10"/>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8" name="Freeform 317">
                      <a:extLst>
                        <a:ext uri="{FF2B5EF4-FFF2-40B4-BE49-F238E27FC236}">
                          <a16:creationId xmlns:a16="http://schemas.microsoft.com/office/drawing/2014/main" id="{68DB6CAC-567F-48C3-96AB-83578FBCA5D4}"/>
                        </a:ext>
                      </a:extLst>
                    </p:cNvPr>
                    <p:cNvSpPr>
                      <a:spLocks/>
                    </p:cNvSpPr>
                    <p:nvPr/>
                  </p:nvSpPr>
                  <p:spPr bwMode="auto">
                    <a:xfrm>
                      <a:off x="4369" y="2792"/>
                      <a:ext cx="25" cy="13"/>
                    </a:xfrm>
                    <a:custGeom>
                      <a:avLst/>
                      <a:gdLst>
                        <a:gd name="T0" fmla="*/ 0 w 25"/>
                        <a:gd name="T1" fmla="*/ 0 h 13"/>
                        <a:gd name="T2" fmla="*/ 24 w 25"/>
                        <a:gd name="T3" fmla="*/ 3 h 13"/>
                        <a:gd name="T4" fmla="*/ 24 w 25"/>
                        <a:gd name="T5" fmla="*/ 12 h 13"/>
                        <a:gd name="T6" fmla="*/ 0 w 25"/>
                        <a:gd name="T7" fmla="*/ 9 h 13"/>
                        <a:gd name="T8" fmla="*/ 0 w 25"/>
                        <a:gd name="T9" fmla="*/ 0 h 13"/>
                      </a:gdLst>
                      <a:ahLst/>
                      <a:cxnLst>
                        <a:cxn ang="0">
                          <a:pos x="T0" y="T1"/>
                        </a:cxn>
                        <a:cxn ang="0">
                          <a:pos x="T2" y="T3"/>
                        </a:cxn>
                        <a:cxn ang="0">
                          <a:pos x="T4" y="T5"/>
                        </a:cxn>
                        <a:cxn ang="0">
                          <a:pos x="T6" y="T7"/>
                        </a:cxn>
                        <a:cxn ang="0">
                          <a:pos x="T8" y="T9"/>
                        </a:cxn>
                      </a:cxnLst>
                      <a:rect l="0" t="0" r="r" b="b"/>
                      <a:pathLst>
                        <a:path w="25" h="13">
                          <a:moveTo>
                            <a:pt x="0" y="0"/>
                          </a:moveTo>
                          <a:lnTo>
                            <a:pt x="24" y="3"/>
                          </a:lnTo>
                          <a:lnTo>
                            <a:pt x="24" y="12"/>
                          </a:lnTo>
                          <a:lnTo>
                            <a:pt x="0"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79" name="Line 318">
                      <a:extLst>
                        <a:ext uri="{FF2B5EF4-FFF2-40B4-BE49-F238E27FC236}">
                          <a16:creationId xmlns:a16="http://schemas.microsoft.com/office/drawing/2014/main" id="{2896C5EC-1035-41A9-8998-7E21EFD48ED9}"/>
                        </a:ext>
                      </a:extLst>
                    </p:cNvPr>
                    <p:cNvSpPr>
                      <a:spLocks noChangeShapeType="1"/>
                    </p:cNvSpPr>
                    <p:nvPr/>
                  </p:nvSpPr>
                  <p:spPr bwMode="auto">
                    <a:xfrm>
                      <a:off x="4377" y="2626"/>
                      <a:ext cx="0" cy="16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80" name="Line 319">
                      <a:extLst>
                        <a:ext uri="{FF2B5EF4-FFF2-40B4-BE49-F238E27FC236}">
                          <a16:creationId xmlns:a16="http://schemas.microsoft.com/office/drawing/2014/main" id="{CBAB86FB-A21C-4B26-9777-61B381964EA7}"/>
                        </a:ext>
                      </a:extLst>
                    </p:cNvPr>
                    <p:cNvSpPr>
                      <a:spLocks noChangeShapeType="1"/>
                    </p:cNvSpPr>
                    <p:nvPr/>
                  </p:nvSpPr>
                  <p:spPr bwMode="auto">
                    <a:xfrm>
                      <a:off x="4387" y="2634"/>
                      <a:ext cx="0" cy="15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grpSp>
              <p:grpSp>
                <p:nvGrpSpPr>
                  <p:cNvPr id="144050" name="Group 320">
                    <a:extLst>
                      <a:ext uri="{FF2B5EF4-FFF2-40B4-BE49-F238E27FC236}">
                        <a16:creationId xmlns:a16="http://schemas.microsoft.com/office/drawing/2014/main" id="{6A514A76-FCDF-4DE2-92C4-89D97C44095B}"/>
                      </a:ext>
                    </a:extLst>
                  </p:cNvPr>
                  <p:cNvGrpSpPr>
                    <a:grpSpLocks/>
                  </p:cNvGrpSpPr>
                  <p:nvPr/>
                </p:nvGrpSpPr>
                <p:grpSpPr bwMode="auto">
                  <a:xfrm>
                    <a:off x="4340" y="2576"/>
                    <a:ext cx="15" cy="250"/>
                    <a:chOff x="4340" y="2576"/>
                    <a:chExt cx="15" cy="250"/>
                  </a:xfrm>
                </p:grpSpPr>
                <p:sp>
                  <p:nvSpPr>
                    <p:cNvPr id="144051" name="Line 321">
                      <a:extLst>
                        <a:ext uri="{FF2B5EF4-FFF2-40B4-BE49-F238E27FC236}">
                          <a16:creationId xmlns:a16="http://schemas.microsoft.com/office/drawing/2014/main" id="{EDBFA974-ECDA-4D0B-8B06-25E834FFBA9E}"/>
                        </a:ext>
                      </a:extLst>
                    </p:cNvPr>
                    <p:cNvSpPr>
                      <a:spLocks noChangeShapeType="1"/>
                    </p:cNvSpPr>
                    <p:nvPr/>
                  </p:nvSpPr>
                  <p:spPr bwMode="auto">
                    <a:xfrm>
                      <a:off x="4342" y="2587"/>
                      <a:ext cx="0" cy="23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52" name="Line 322">
                      <a:extLst>
                        <a:ext uri="{FF2B5EF4-FFF2-40B4-BE49-F238E27FC236}">
                          <a16:creationId xmlns:a16="http://schemas.microsoft.com/office/drawing/2014/main" id="{5A776E93-7C17-44F0-AAB3-246F07F1E2DA}"/>
                        </a:ext>
                      </a:extLst>
                    </p:cNvPr>
                    <p:cNvSpPr>
                      <a:spLocks noChangeShapeType="1"/>
                    </p:cNvSpPr>
                    <p:nvPr/>
                  </p:nvSpPr>
                  <p:spPr bwMode="auto">
                    <a:xfrm>
                      <a:off x="4345" y="2587"/>
                      <a:ext cx="0" cy="2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53" name="Line 323">
                      <a:extLst>
                        <a:ext uri="{FF2B5EF4-FFF2-40B4-BE49-F238E27FC236}">
                          <a16:creationId xmlns:a16="http://schemas.microsoft.com/office/drawing/2014/main" id="{9CF96C7F-A827-400C-80CE-60CA44D6AE16}"/>
                        </a:ext>
                      </a:extLst>
                    </p:cNvPr>
                    <p:cNvSpPr>
                      <a:spLocks noChangeShapeType="1"/>
                    </p:cNvSpPr>
                    <p:nvPr/>
                  </p:nvSpPr>
                  <p:spPr bwMode="auto">
                    <a:xfrm>
                      <a:off x="4345" y="2586"/>
                      <a:ext cx="0" cy="2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54" name="Line 324">
                      <a:extLst>
                        <a:ext uri="{FF2B5EF4-FFF2-40B4-BE49-F238E27FC236}">
                          <a16:creationId xmlns:a16="http://schemas.microsoft.com/office/drawing/2014/main" id="{CE070C00-FF1A-4796-8862-2DD9E13CC9E7}"/>
                        </a:ext>
                      </a:extLst>
                    </p:cNvPr>
                    <p:cNvSpPr>
                      <a:spLocks noChangeShapeType="1"/>
                    </p:cNvSpPr>
                    <p:nvPr/>
                  </p:nvSpPr>
                  <p:spPr bwMode="auto">
                    <a:xfrm>
                      <a:off x="4348" y="2586"/>
                      <a:ext cx="0" cy="2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55" name="Line 325">
                      <a:extLst>
                        <a:ext uri="{FF2B5EF4-FFF2-40B4-BE49-F238E27FC236}">
                          <a16:creationId xmlns:a16="http://schemas.microsoft.com/office/drawing/2014/main" id="{D0F4BD28-5A1D-4209-859C-F05BFB876987}"/>
                        </a:ext>
                      </a:extLst>
                    </p:cNvPr>
                    <p:cNvSpPr>
                      <a:spLocks noChangeShapeType="1"/>
                    </p:cNvSpPr>
                    <p:nvPr/>
                  </p:nvSpPr>
                  <p:spPr bwMode="auto">
                    <a:xfrm>
                      <a:off x="4353" y="2587"/>
                      <a:ext cx="0" cy="2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56" name="Freeform 326">
                      <a:extLst>
                        <a:ext uri="{FF2B5EF4-FFF2-40B4-BE49-F238E27FC236}">
                          <a16:creationId xmlns:a16="http://schemas.microsoft.com/office/drawing/2014/main" id="{5DBD7178-BAA4-47FB-B703-F5C549198F31}"/>
                        </a:ext>
                      </a:extLst>
                    </p:cNvPr>
                    <p:cNvSpPr>
                      <a:spLocks/>
                    </p:cNvSpPr>
                    <p:nvPr/>
                  </p:nvSpPr>
                  <p:spPr bwMode="auto">
                    <a:xfrm>
                      <a:off x="4340" y="2591"/>
                      <a:ext cx="15" cy="12"/>
                    </a:xfrm>
                    <a:custGeom>
                      <a:avLst/>
                      <a:gdLst>
                        <a:gd name="T0" fmla="*/ 2 w 15"/>
                        <a:gd name="T1" fmla="*/ 2 h 12"/>
                        <a:gd name="T2" fmla="*/ 4 w 15"/>
                        <a:gd name="T3" fmla="*/ 1 h 12"/>
                        <a:gd name="T4" fmla="*/ 4 w 15"/>
                        <a:gd name="T5" fmla="*/ 1 h 12"/>
                        <a:gd name="T6" fmla="*/ 5 w 15"/>
                        <a:gd name="T7" fmla="*/ 0 h 12"/>
                        <a:gd name="T8" fmla="*/ 7 w 15"/>
                        <a:gd name="T9" fmla="*/ 0 h 12"/>
                        <a:gd name="T10" fmla="*/ 8 w 15"/>
                        <a:gd name="T11" fmla="*/ 0 h 12"/>
                        <a:gd name="T12" fmla="*/ 10 w 15"/>
                        <a:gd name="T13" fmla="*/ 0 h 12"/>
                        <a:gd name="T14" fmla="*/ 11 w 15"/>
                        <a:gd name="T15" fmla="*/ 1 h 12"/>
                        <a:gd name="T16" fmla="*/ 12 w 15"/>
                        <a:gd name="T17" fmla="*/ 2 h 12"/>
                        <a:gd name="T18" fmla="*/ 14 w 15"/>
                        <a:gd name="T19" fmla="*/ 3 h 12"/>
                        <a:gd name="T20" fmla="*/ 14 w 15"/>
                        <a:gd name="T21" fmla="*/ 11 h 12"/>
                        <a:gd name="T22" fmla="*/ 12 w 15"/>
                        <a:gd name="T23" fmla="*/ 10 h 12"/>
                        <a:gd name="T24" fmla="*/ 11 w 15"/>
                        <a:gd name="T25" fmla="*/ 9 h 12"/>
                        <a:gd name="T26" fmla="*/ 10 w 15"/>
                        <a:gd name="T27" fmla="*/ 9 h 12"/>
                        <a:gd name="T28" fmla="*/ 8 w 15"/>
                        <a:gd name="T29" fmla="*/ 9 h 12"/>
                        <a:gd name="T30" fmla="*/ 7 w 15"/>
                        <a:gd name="T31" fmla="*/ 9 h 12"/>
                        <a:gd name="T32" fmla="*/ 5 w 15"/>
                        <a:gd name="T33" fmla="*/ 9 h 12"/>
                        <a:gd name="T34" fmla="*/ 4 w 15"/>
                        <a:gd name="T35" fmla="*/ 9 h 12"/>
                        <a:gd name="T36" fmla="*/ 2 w 15"/>
                        <a:gd name="T37" fmla="*/ 11 h 12"/>
                        <a:gd name="T38" fmla="*/ 0 w 15"/>
                        <a:gd name="T39" fmla="*/ 11 h 12"/>
                        <a:gd name="T40" fmla="*/ 0 w 15"/>
                        <a:gd name="T41" fmla="*/ 3 h 12"/>
                        <a:gd name="T42" fmla="*/ 2 w 15"/>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2">
                          <a:moveTo>
                            <a:pt x="2" y="2"/>
                          </a:moveTo>
                          <a:lnTo>
                            <a:pt x="4" y="1"/>
                          </a:lnTo>
                          <a:lnTo>
                            <a:pt x="4" y="1"/>
                          </a:lnTo>
                          <a:lnTo>
                            <a:pt x="5" y="0"/>
                          </a:lnTo>
                          <a:lnTo>
                            <a:pt x="7" y="0"/>
                          </a:lnTo>
                          <a:lnTo>
                            <a:pt x="8" y="0"/>
                          </a:lnTo>
                          <a:lnTo>
                            <a:pt x="10" y="0"/>
                          </a:lnTo>
                          <a:lnTo>
                            <a:pt x="11" y="1"/>
                          </a:lnTo>
                          <a:lnTo>
                            <a:pt x="12" y="2"/>
                          </a:lnTo>
                          <a:lnTo>
                            <a:pt x="14" y="3"/>
                          </a:lnTo>
                          <a:lnTo>
                            <a:pt x="14" y="11"/>
                          </a:lnTo>
                          <a:lnTo>
                            <a:pt x="12" y="10"/>
                          </a:lnTo>
                          <a:lnTo>
                            <a:pt x="11" y="9"/>
                          </a:lnTo>
                          <a:lnTo>
                            <a:pt x="10" y="9"/>
                          </a:lnTo>
                          <a:lnTo>
                            <a:pt x="8" y="9"/>
                          </a:lnTo>
                          <a:lnTo>
                            <a:pt x="7" y="9"/>
                          </a:lnTo>
                          <a:lnTo>
                            <a:pt x="5" y="9"/>
                          </a:lnTo>
                          <a:lnTo>
                            <a:pt x="4" y="9"/>
                          </a:lnTo>
                          <a:lnTo>
                            <a:pt x="2" y="11"/>
                          </a:lnTo>
                          <a:lnTo>
                            <a:pt x="0" y="11"/>
                          </a:lnTo>
                          <a:lnTo>
                            <a:pt x="0" y="3"/>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57" name="Freeform 327">
                      <a:extLst>
                        <a:ext uri="{FF2B5EF4-FFF2-40B4-BE49-F238E27FC236}">
                          <a16:creationId xmlns:a16="http://schemas.microsoft.com/office/drawing/2014/main" id="{1E37A620-1158-4A5B-B290-33CCB3F61FCA}"/>
                        </a:ext>
                      </a:extLst>
                    </p:cNvPr>
                    <p:cNvSpPr>
                      <a:spLocks/>
                    </p:cNvSpPr>
                    <p:nvPr/>
                  </p:nvSpPr>
                  <p:spPr bwMode="auto">
                    <a:xfrm>
                      <a:off x="4340" y="2611"/>
                      <a:ext cx="15" cy="12"/>
                    </a:xfrm>
                    <a:custGeom>
                      <a:avLst/>
                      <a:gdLst>
                        <a:gd name="T0" fmla="*/ 2 w 15"/>
                        <a:gd name="T1" fmla="*/ 2 h 12"/>
                        <a:gd name="T2" fmla="*/ 4 w 15"/>
                        <a:gd name="T3" fmla="*/ 2 h 12"/>
                        <a:gd name="T4" fmla="*/ 4 w 15"/>
                        <a:gd name="T5" fmla="*/ 1 h 12"/>
                        <a:gd name="T6" fmla="*/ 5 w 15"/>
                        <a:gd name="T7" fmla="*/ 1 h 12"/>
                        <a:gd name="T8" fmla="*/ 7 w 15"/>
                        <a:gd name="T9" fmla="*/ 1 h 12"/>
                        <a:gd name="T10" fmla="*/ 8 w 15"/>
                        <a:gd name="T11" fmla="*/ 0 h 12"/>
                        <a:gd name="T12" fmla="*/ 10 w 15"/>
                        <a:gd name="T13" fmla="*/ 1 h 12"/>
                        <a:gd name="T14" fmla="*/ 11 w 15"/>
                        <a:gd name="T15" fmla="*/ 1 h 12"/>
                        <a:gd name="T16" fmla="*/ 12 w 15"/>
                        <a:gd name="T17" fmla="*/ 2 h 12"/>
                        <a:gd name="T18" fmla="*/ 14 w 15"/>
                        <a:gd name="T19" fmla="*/ 2 h 12"/>
                        <a:gd name="T20" fmla="*/ 14 w 15"/>
                        <a:gd name="T21" fmla="*/ 11 h 12"/>
                        <a:gd name="T22" fmla="*/ 12 w 15"/>
                        <a:gd name="T23" fmla="*/ 9 h 12"/>
                        <a:gd name="T24" fmla="*/ 11 w 15"/>
                        <a:gd name="T25" fmla="*/ 9 h 12"/>
                        <a:gd name="T26" fmla="*/ 10 w 15"/>
                        <a:gd name="T27" fmla="*/ 9 h 12"/>
                        <a:gd name="T28" fmla="*/ 8 w 15"/>
                        <a:gd name="T29" fmla="*/ 9 h 12"/>
                        <a:gd name="T30" fmla="*/ 7 w 15"/>
                        <a:gd name="T31" fmla="*/ 9 h 12"/>
                        <a:gd name="T32" fmla="*/ 5 w 15"/>
                        <a:gd name="T33" fmla="*/ 9 h 12"/>
                        <a:gd name="T34" fmla="*/ 4 w 15"/>
                        <a:gd name="T35" fmla="*/ 9 h 12"/>
                        <a:gd name="T36" fmla="*/ 2 w 15"/>
                        <a:gd name="T37" fmla="*/ 10 h 12"/>
                        <a:gd name="T38" fmla="*/ 0 w 15"/>
                        <a:gd name="T39" fmla="*/ 10 h 12"/>
                        <a:gd name="T40" fmla="*/ 0 w 15"/>
                        <a:gd name="T41" fmla="*/ 2 h 12"/>
                        <a:gd name="T42" fmla="*/ 2 w 15"/>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2">
                          <a:moveTo>
                            <a:pt x="2" y="2"/>
                          </a:moveTo>
                          <a:lnTo>
                            <a:pt x="4" y="2"/>
                          </a:lnTo>
                          <a:lnTo>
                            <a:pt x="4" y="1"/>
                          </a:lnTo>
                          <a:lnTo>
                            <a:pt x="5" y="1"/>
                          </a:lnTo>
                          <a:lnTo>
                            <a:pt x="7" y="1"/>
                          </a:lnTo>
                          <a:lnTo>
                            <a:pt x="8" y="0"/>
                          </a:lnTo>
                          <a:lnTo>
                            <a:pt x="10" y="1"/>
                          </a:lnTo>
                          <a:lnTo>
                            <a:pt x="11" y="1"/>
                          </a:lnTo>
                          <a:lnTo>
                            <a:pt x="12" y="2"/>
                          </a:lnTo>
                          <a:lnTo>
                            <a:pt x="14" y="2"/>
                          </a:lnTo>
                          <a:lnTo>
                            <a:pt x="14" y="11"/>
                          </a:lnTo>
                          <a:lnTo>
                            <a:pt x="12" y="9"/>
                          </a:lnTo>
                          <a:lnTo>
                            <a:pt x="11" y="9"/>
                          </a:lnTo>
                          <a:lnTo>
                            <a:pt x="10" y="9"/>
                          </a:lnTo>
                          <a:lnTo>
                            <a:pt x="8" y="9"/>
                          </a:lnTo>
                          <a:lnTo>
                            <a:pt x="7" y="9"/>
                          </a:lnTo>
                          <a:lnTo>
                            <a:pt x="5" y="9"/>
                          </a:lnTo>
                          <a:lnTo>
                            <a:pt x="4" y="9"/>
                          </a:lnTo>
                          <a:lnTo>
                            <a:pt x="2" y="10"/>
                          </a:lnTo>
                          <a:lnTo>
                            <a:pt x="0" y="10"/>
                          </a:lnTo>
                          <a:lnTo>
                            <a:pt x="0" y="2"/>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58" name="Freeform 328">
                      <a:extLst>
                        <a:ext uri="{FF2B5EF4-FFF2-40B4-BE49-F238E27FC236}">
                          <a16:creationId xmlns:a16="http://schemas.microsoft.com/office/drawing/2014/main" id="{BEF9D0ED-5390-4DA5-BFD1-1FEF0740F197}"/>
                        </a:ext>
                      </a:extLst>
                    </p:cNvPr>
                    <p:cNvSpPr>
                      <a:spLocks/>
                    </p:cNvSpPr>
                    <p:nvPr/>
                  </p:nvSpPr>
                  <p:spPr bwMode="auto">
                    <a:xfrm>
                      <a:off x="4340" y="2630"/>
                      <a:ext cx="15" cy="12"/>
                    </a:xfrm>
                    <a:custGeom>
                      <a:avLst/>
                      <a:gdLst>
                        <a:gd name="T0" fmla="*/ 2 w 15"/>
                        <a:gd name="T1" fmla="*/ 1 h 12"/>
                        <a:gd name="T2" fmla="*/ 4 w 15"/>
                        <a:gd name="T3" fmla="*/ 1 h 12"/>
                        <a:gd name="T4" fmla="*/ 4 w 15"/>
                        <a:gd name="T5" fmla="*/ 0 h 12"/>
                        <a:gd name="T6" fmla="*/ 5 w 15"/>
                        <a:gd name="T7" fmla="*/ 0 h 12"/>
                        <a:gd name="T8" fmla="*/ 7 w 15"/>
                        <a:gd name="T9" fmla="*/ 0 h 12"/>
                        <a:gd name="T10" fmla="*/ 8 w 15"/>
                        <a:gd name="T11" fmla="*/ 0 h 12"/>
                        <a:gd name="T12" fmla="*/ 10 w 15"/>
                        <a:gd name="T13" fmla="*/ 0 h 12"/>
                        <a:gd name="T14" fmla="*/ 11 w 15"/>
                        <a:gd name="T15" fmla="*/ 0 h 12"/>
                        <a:gd name="T16" fmla="*/ 12 w 15"/>
                        <a:gd name="T17" fmla="*/ 1 h 12"/>
                        <a:gd name="T18" fmla="*/ 14 w 15"/>
                        <a:gd name="T19" fmla="*/ 2 h 12"/>
                        <a:gd name="T20" fmla="*/ 14 w 15"/>
                        <a:gd name="T21" fmla="*/ 11 h 12"/>
                        <a:gd name="T22" fmla="*/ 12 w 15"/>
                        <a:gd name="T23" fmla="*/ 10 h 12"/>
                        <a:gd name="T24" fmla="*/ 11 w 15"/>
                        <a:gd name="T25" fmla="*/ 9 h 12"/>
                        <a:gd name="T26" fmla="*/ 10 w 15"/>
                        <a:gd name="T27" fmla="*/ 8 h 12"/>
                        <a:gd name="T28" fmla="*/ 8 w 15"/>
                        <a:gd name="T29" fmla="*/ 8 h 12"/>
                        <a:gd name="T30" fmla="*/ 7 w 15"/>
                        <a:gd name="T31" fmla="*/ 8 h 12"/>
                        <a:gd name="T32" fmla="*/ 5 w 15"/>
                        <a:gd name="T33" fmla="*/ 8 h 12"/>
                        <a:gd name="T34" fmla="*/ 4 w 15"/>
                        <a:gd name="T35" fmla="*/ 9 h 12"/>
                        <a:gd name="T36" fmla="*/ 2 w 15"/>
                        <a:gd name="T37" fmla="*/ 10 h 12"/>
                        <a:gd name="T38" fmla="*/ 0 w 15"/>
                        <a:gd name="T39" fmla="*/ 10 h 12"/>
                        <a:gd name="T40" fmla="*/ 0 w 15"/>
                        <a:gd name="T41" fmla="*/ 3 h 12"/>
                        <a:gd name="T42" fmla="*/ 2 w 15"/>
                        <a:gd name="T4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2">
                          <a:moveTo>
                            <a:pt x="2" y="1"/>
                          </a:moveTo>
                          <a:lnTo>
                            <a:pt x="4" y="1"/>
                          </a:lnTo>
                          <a:lnTo>
                            <a:pt x="4" y="0"/>
                          </a:lnTo>
                          <a:lnTo>
                            <a:pt x="5" y="0"/>
                          </a:lnTo>
                          <a:lnTo>
                            <a:pt x="7" y="0"/>
                          </a:lnTo>
                          <a:lnTo>
                            <a:pt x="8" y="0"/>
                          </a:lnTo>
                          <a:lnTo>
                            <a:pt x="10" y="0"/>
                          </a:lnTo>
                          <a:lnTo>
                            <a:pt x="11" y="0"/>
                          </a:lnTo>
                          <a:lnTo>
                            <a:pt x="12" y="1"/>
                          </a:lnTo>
                          <a:lnTo>
                            <a:pt x="14" y="2"/>
                          </a:lnTo>
                          <a:lnTo>
                            <a:pt x="14" y="11"/>
                          </a:lnTo>
                          <a:lnTo>
                            <a:pt x="12" y="10"/>
                          </a:lnTo>
                          <a:lnTo>
                            <a:pt x="11" y="9"/>
                          </a:lnTo>
                          <a:lnTo>
                            <a:pt x="10" y="8"/>
                          </a:lnTo>
                          <a:lnTo>
                            <a:pt x="8" y="8"/>
                          </a:lnTo>
                          <a:lnTo>
                            <a:pt x="7" y="8"/>
                          </a:lnTo>
                          <a:lnTo>
                            <a:pt x="5" y="8"/>
                          </a:lnTo>
                          <a:lnTo>
                            <a:pt x="4" y="9"/>
                          </a:lnTo>
                          <a:lnTo>
                            <a:pt x="2" y="10"/>
                          </a:lnTo>
                          <a:lnTo>
                            <a:pt x="0" y="10"/>
                          </a:lnTo>
                          <a:lnTo>
                            <a:pt x="0" y="3"/>
                          </a:lnTo>
                          <a:lnTo>
                            <a:pt x="2"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59" name="Freeform 329">
                      <a:extLst>
                        <a:ext uri="{FF2B5EF4-FFF2-40B4-BE49-F238E27FC236}">
                          <a16:creationId xmlns:a16="http://schemas.microsoft.com/office/drawing/2014/main" id="{99EEA8A0-0A7C-4CFE-8DF5-94749F0D98A6}"/>
                        </a:ext>
                      </a:extLst>
                    </p:cNvPr>
                    <p:cNvSpPr>
                      <a:spLocks/>
                    </p:cNvSpPr>
                    <p:nvPr/>
                  </p:nvSpPr>
                  <p:spPr bwMode="auto">
                    <a:xfrm>
                      <a:off x="4340" y="2649"/>
                      <a:ext cx="15" cy="12"/>
                    </a:xfrm>
                    <a:custGeom>
                      <a:avLst/>
                      <a:gdLst>
                        <a:gd name="T0" fmla="*/ 2 w 15"/>
                        <a:gd name="T1" fmla="*/ 2 h 12"/>
                        <a:gd name="T2" fmla="*/ 4 w 15"/>
                        <a:gd name="T3" fmla="*/ 1 h 12"/>
                        <a:gd name="T4" fmla="*/ 4 w 15"/>
                        <a:gd name="T5" fmla="*/ 1 h 12"/>
                        <a:gd name="T6" fmla="*/ 5 w 15"/>
                        <a:gd name="T7" fmla="*/ 0 h 12"/>
                        <a:gd name="T8" fmla="*/ 7 w 15"/>
                        <a:gd name="T9" fmla="*/ 0 h 12"/>
                        <a:gd name="T10" fmla="*/ 8 w 15"/>
                        <a:gd name="T11" fmla="*/ 0 h 12"/>
                        <a:gd name="T12" fmla="*/ 10 w 15"/>
                        <a:gd name="T13" fmla="*/ 0 h 12"/>
                        <a:gd name="T14" fmla="*/ 11 w 15"/>
                        <a:gd name="T15" fmla="*/ 1 h 12"/>
                        <a:gd name="T16" fmla="*/ 12 w 15"/>
                        <a:gd name="T17" fmla="*/ 1 h 12"/>
                        <a:gd name="T18" fmla="*/ 14 w 15"/>
                        <a:gd name="T19" fmla="*/ 3 h 12"/>
                        <a:gd name="T20" fmla="*/ 14 w 15"/>
                        <a:gd name="T21" fmla="*/ 11 h 12"/>
                        <a:gd name="T22" fmla="*/ 12 w 15"/>
                        <a:gd name="T23" fmla="*/ 10 h 12"/>
                        <a:gd name="T24" fmla="*/ 11 w 15"/>
                        <a:gd name="T25" fmla="*/ 9 h 12"/>
                        <a:gd name="T26" fmla="*/ 10 w 15"/>
                        <a:gd name="T27" fmla="*/ 9 h 12"/>
                        <a:gd name="T28" fmla="*/ 8 w 15"/>
                        <a:gd name="T29" fmla="*/ 8 h 12"/>
                        <a:gd name="T30" fmla="*/ 7 w 15"/>
                        <a:gd name="T31" fmla="*/ 8 h 12"/>
                        <a:gd name="T32" fmla="*/ 5 w 15"/>
                        <a:gd name="T33" fmla="*/ 9 h 12"/>
                        <a:gd name="T34" fmla="*/ 4 w 15"/>
                        <a:gd name="T35" fmla="*/ 9 h 12"/>
                        <a:gd name="T36" fmla="*/ 2 w 15"/>
                        <a:gd name="T37" fmla="*/ 10 h 12"/>
                        <a:gd name="T38" fmla="*/ 0 w 15"/>
                        <a:gd name="T39" fmla="*/ 11 h 12"/>
                        <a:gd name="T40" fmla="*/ 0 w 15"/>
                        <a:gd name="T41" fmla="*/ 3 h 12"/>
                        <a:gd name="T42" fmla="*/ 2 w 15"/>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2">
                          <a:moveTo>
                            <a:pt x="2" y="2"/>
                          </a:moveTo>
                          <a:lnTo>
                            <a:pt x="4" y="1"/>
                          </a:lnTo>
                          <a:lnTo>
                            <a:pt x="4" y="1"/>
                          </a:lnTo>
                          <a:lnTo>
                            <a:pt x="5" y="0"/>
                          </a:lnTo>
                          <a:lnTo>
                            <a:pt x="7" y="0"/>
                          </a:lnTo>
                          <a:lnTo>
                            <a:pt x="8" y="0"/>
                          </a:lnTo>
                          <a:lnTo>
                            <a:pt x="10" y="0"/>
                          </a:lnTo>
                          <a:lnTo>
                            <a:pt x="11" y="1"/>
                          </a:lnTo>
                          <a:lnTo>
                            <a:pt x="12" y="1"/>
                          </a:lnTo>
                          <a:lnTo>
                            <a:pt x="14" y="3"/>
                          </a:lnTo>
                          <a:lnTo>
                            <a:pt x="14" y="11"/>
                          </a:lnTo>
                          <a:lnTo>
                            <a:pt x="12" y="10"/>
                          </a:lnTo>
                          <a:lnTo>
                            <a:pt x="11" y="9"/>
                          </a:lnTo>
                          <a:lnTo>
                            <a:pt x="10" y="9"/>
                          </a:lnTo>
                          <a:lnTo>
                            <a:pt x="8" y="8"/>
                          </a:lnTo>
                          <a:lnTo>
                            <a:pt x="7" y="8"/>
                          </a:lnTo>
                          <a:lnTo>
                            <a:pt x="5" y="9"/>
                          </a:lnTo>
                          <a:lnTo>
                            <a:pt x="4" y="9"/>
                          </a:lnTo>
                          <a:lnTo>
                            <a:pt x="2" y="10"/>
                          </a:lnTo>
                          <a:lnTo>
                            <a:pt x="0" y="11"/>
                          </a:lnTo>
                          <a:lnTo>
                            <a:pt x="0" y="3"/>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60" name="Freeform 330">
                      <a:extLst>
                        <a:ext uri="{FF2B5EF4-FFF2-40B4-BE49-F238E27FC236}">
                          <a16:creationId xmlns:a16="http://schemas.microsoft.com/office/drawing/2014/main" id="{2052FBFD-A7D2-448C-BE0C-7F38996A2391}"/>
                        </a:ext>
                      </a:extLst>
                    </p:cNvPr>
                    <p:cNvSpPr>
                      <a:spLocks/>
                    </p:cNvSpPr>
                    <p:nvPr/>
                  </p:nvSpPr>
                  <p:spPr bwMode="auto">
                    <a:xfrm>
                      <a:off x="4340" y="2668"/>
                      <a:ext cx="15" cy="13"/>
                    </a:xfrm>
                    <a:custGeom>
                      <a:avLst/>
                      <a:gdLst>
                        <a:gd name="T0" fmla="*/ 2 w 15"/>
                        <a:gd name="T1" fmla="*/ 2 h 13"/>
                        <a:gd name="T2" fmla="*/ 4 w 15"/>
                        <a:gd name="T3" fmla="*/ 1 h 13"/>
                        <a:gd name="T4" fmla="*/ 4 w 15"/>
                        <a:gd name="T5" fmla="*/ 1 h 13"/>
                        <a:gd name="T6" fmla="*/ 5 w 15"/>
                        <a:gd name="T7" fmla="*/ 1 h 13"/>
                        <a:gd name="T8" fmla="*/ 7 w 15"/>
                        <a:gd name="T9" fmla="*/ 0 h 13"/>
                        <a:gd name="T10" fmla="*/ 8 w 15"/>
                        <a:gd name="T11" fmla="*/ 0 h 13"/>
                        <a:gd name="T12" fmla="*/ 10 w 15"/>
                        <a:gd name="T13" fmla="*/ 1 h 13"/>
                        <a:gd name="T14" fmla="*/ 11 w 15"/>
                        <a:gd name="T15" fmla="*/ 1 h 13"/>
                        <a:gd name="T16" fmla="*/ 12 w 15"/>
                        <a:gd name="T17" fmla="*/ 2 h 13"/>
                        <a:gd name="T18" fmla="*/ 14 w 15"/>
                        <a:gd name="T19" fmla="*/ 3 h 13"/>
                        <a:gd name="T20" fmla="*/ 14 w 15"/>
                        <a:gd name="T21" fmla="*/ 12 h 13"/>
                        <a:gd name="T22" fmla="*/ 12 w 15"/>
                        <a:gd name="T23" fmla="*/ 11 h 13"/>
                        <a:gd name="T24" fmla="*/ 11 w 15"/>
                        <a:gd name="T25" fmla="*/ 10 h 13"/>
                        <a:gd name="T26" fmla="*/ 10 w 15"/>
                        <a:gd name="T27" fmla="*/ 10 h 13"/>
                        <a:gd name="T28" fmla="*/ 8 w 15"/>
                        <a:gd name="T29" fmla="*/ 10 h 13"/>
                        <a:gd name="T30" fmla="*/ 7 w 15"/>
                        <a:gd name="T31" fmla="*/ 10 h 13"/>
                        <a:gd name="T32" fmla="*/ 5 w 15"/>
                        <a:gd name="T33" fmla="*/ 10 h 13"/>
                        <a:gd name="T34" fmla="*/ 4 w 15"/>
                        <a:gd name="T35" fmla="*/ 10 h 13"/>
                        <a:gd name="T36" fmla="*/ 2 w 15"/>
                        <a:gd name="T37" fmla="*/ 11 h 13"/>
                        <a:gd name="T38" fmla="*/ 0 w 15"/>
                        <a:gd name="T39" fmla="*/ 12 h 13"/>
                        <a:gd name="T40" fmla="*/ 0 w 15"/>
                        <a:gd name="T41" fmla="*/ 3 h 13"/>
                        <a:gd name="T42" fmla="*/ 2 w 15"/>
                        <a:gd name="T4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3">
                          <a:moveTo>
                            <a:pt x="2" y="2"/>
                          </a:moveTo>
                          <a:lnTo>
                            <a:pt x="4" y="1"/>
                          </a:lnTo>
                          <a:lnTo>
                            <a:pt x="4" y="1"/>
                          </a:lnTo>
                          <a:lnTo>
                            <a:pt x="5" y="1"/>
                          </a:lnTo>
                          <a:lnTo>
                            <a:pt x="7" y="0"/>
                          </a:lnTo>
                          <a:lnTo>
                            <a:pt x="8" y="0"/>
                          </a:lnTo>
                          <a:lnTo>
                            <a:pt x="10" y="1"/>
                          </a:lnTo>
                          <a:lnTo>
                            <a:pt x="11" y="1"/>
                          </a:lnTo>
                          <a:lnTo>
                            <a:pt x="12" y="2"/>
                          </a:lnTo>
                          <a:lnTo>
                            <a:pt x="14" y="3"/>
                          </a:lnTo>
                          <a:lnTo>
                            <a:pt x="14" y="12"/>
                          </a:lnTo>
                          <a:lnTo>
                            <a:pt x="12" y="11"/>
                          </a:lnTo>
                          <a:lnTo>
                            <a:pt x="11" y="10"/>
                          </a:lnTo>
                          <a:lnTo>
                            <a:pt x="10" y="10"/>
                          </a:lnTo>
                          <a:lnTo>
                            <a:pt x="8" y="10"/>
                          </a:lnTo>
                          <a:lnTo>
                            <a:pt x="7" y="10"/>
                          </a:lnTo>
                          <a:lnTo>
                            <a:pt x="5" y="10"/>
                          </a:lnTo>
                          <a:lnTo>
                            <a:pt x="4" y="10"/>
                          </a:lnTo>
                          <a:lnTo>
                            <a:pt x="2" y="11"/>
                          </a:lnTo>
                          <a:lnTo>
                            <a:pt x="0" y="12"/>
                          </a:lnTo>
                          <a:lnTo>
                            <a:pt x="0" y="3"/>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61" name="Freeform 331">
                      <a:extLst>
                        <a:ext uri="{FF2B5EF4-FFF2-40B4-BE49-F238E27FC236}">
                          <a16:creationId xmlns:a16="http://schemas.microsoft.com/office/drawing/2014/main" id="{E5551E02-01A6-4306-9767-10EBA643E64A}"/>
                        </a:ext>
                      </a:extLst>
                    </p:cNvPr>
                    <p:cNvSpPr>
                      <a:spLocks/>
                    </p:cNvSpPr>
                    <p:nvPr/>
                  </p:nvSpPr>
                  <p:spPr bwMode="auto">
                    <a:xfrm>
                      <a:off x="4340" y="2688"/>
                      <a:ext cx="15" cy="13"/>
                    </a:xfrm>
                    <a:custGeom>
                      <a:avLst/>
                      <a:gdLst>
                        <a:gd name="T0" fmla="*/ 2 w 15"/>
                        <a:gd name="T1" fmla="*/ 2 h 13"/>
                        <a:gd name="T2" fmla="*/ 4 w 15"/>
                        <a:gd name="T3" fmla="*/ 2 h 13"/>
                        <a:gd name="T4" fmla="*/ 4 w 15"/>
                        <a:gd name="T5" fmla="*/ 1 h 13"/>
                        <a:gd name="T6" fmla="*/ 5 w 15"/>
                        <a:gd name="T7" fmla="*/ 1 h 13"/>
                        <a:gd name="T8" fmla="*/ 7 w 15"/>
                        <a:gd name="T9" fmla="*/ 0 h 13"/>
                        <a:gd name="T10" fmla="*/ 8 w 15"/>
                        <a:gd name="T11" fmla="*/ 0 h 13"/>
                        <a:gd name="T12" fmla="*/ 10 w 15"/>
                        <a:gd name="T13" fmla="*/ 1 h 13"/>
                        <a:gd name="T14" fmla="*/ 11 w 15"/>
                        <a:gd name="T15" fmla="*/ 1 h 13"/>
                        <a:gd name="T16" fmla="*/ 12 w 15"/>
                        <a:gd name="T17" fmla="*/ 2 h 13"/>
                        <a:gd name="T18" fmla="*/ 14 w 15"/>
                        <a:gd name="T19" fmla="*/ 3 h 13"/>
                        <a:gd name="T20" fmla="*/ 14 w 15"/>
                        <a:gd name="T21" fmla="*/ 12 h 13"/>
                        <a:gd name="T22" fmla="*/ 12 w 15"/>
                        <a:gd name="T23" fmla="*/ 10 h 13"/>
                        <a:gd name="T24" fmla="*/ 11 w 15"/>
                        <a:gd name="T25" fmla="*/ 10 h 13"/>
                        <a:gd name="T26" fmla="*/ 10 w 15"/>
                        <a:gd name="T27" fmla="*/ 9 h 13"/>
                        <a:gd name="T28" fmla="*/ 8 w 15"/>
                        <a:gd name="T29" fmla="*/ 9 h 13"/>
                        <a:gd name="T30" fmla="*/ 7 w 15"/>
                        <a:gd name="T31" fmla="*/ 9 h 13"/>
                        <a:gd name="T32" fmla="*/ 5 w 15"/>
                        <a:gd name="T33" fmla="*/ 9 h 13"/>
                        <a:gd name="T34" fmla="*/ 4 w 15"/>
                        <a:gd name="T35" fmla="*/ 9 h 13"/>
                        <a:gd name="T36" fmla="*/ 2 w 15"/>
                        <a:gd name="T37" fmla="*/ 11 h 13"/>
                        <a:gd name="T38" fmla="*/ 0 w 15"/>
                        <a:gd name="T39" fmla="*/ 11 h 13"/>
                        <a:gd name="T40" fmla="*/ 0 w 15"/>
                        <a:gd name="T41" fmla="*/ 3 h 13"/>
                        <a:gd name="T42" fmla="*/ 2 w 15"/>
                        <a:gd name="T4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3">
                          <a:moveTo>
                            <a:pt x="2" y="2"/>
                          </a:moveTo>
                          <a:lnTo>
                            <a:pt x="4" y="2"/>
                          </a:lnTo>
                          <a:lnTo>
                            <a:pt x="4" y="1"/>
                          </a:lnTo>
                          <a:lnTo>
                            <a:pt x="5" y="1"/>
                          </a:lnTo>
                          <a:lnTo>
                            <a:pt x="7" y="0"/>
                          </a:lnTo>
                          <a:lnTo>
                            <a:pt x="8" y="0"/>
                          </a:lnTo>
                          <a:lnTo>
                            <a:pt x="10" y="1"/>
                          </a:lnTo>
                          <a:lnTo>
                            <a:pt x="11" y="1"/>
                          </a:lnTo>
                          <a:lnTo>
                            <a:pt x="12" y="2"/>
                          </a:lnTo>
                          <a:lnTo>
                            <a:pt x="14" y="3"/>
                          </a:lnTo>
                          <a:lnTo>
                            <a:pt x="14" y="12"/>
                          </a:lnTo>
                          <a:lnTo>
                            <a:pt x="12" y="10"/>
                          </a:lnTo>
                          <a:lnTo>
                            <a:pt x="11" y="10"/>
                          </a:lnTo>
                          <a:lnTo>
                            <a:pt x="10" y="9"/>
                          </a:lnTo>
                          <a:lnTo>
                            <a:pt x="8" y="9"/>
                          </a:lnTo>
                          <a:lnTo>
                            <a:pt x="7" y="9"/>
                          </a:lnTo>
                          <a:lnTo>
                            <a:pt x="5" y="9"/>
                          </a:lnTo>
                          <a:lnTo>
                            <a:pt x="4" y="9"/>
                          </a:lnTo>
                          <a:lnTo>
                            <a:pt x="2" y="11"/>
                          </a:lnTo>
                          <a:lnTo>
                            <a:pt x="0" y="11"/>
                          </a:lnTo>
                          <a:lnTo>
                            <a:pt x="0" y="3"/>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62" name="Freeform 332">
                      <a:extLst>
                        <a:ext uri="{FF2B5EF4-FFF2-40B4-BE49-F238E27FC236}">
                          <a16:creationId xmlns:a16="http://schemas.microsoft.com/office/drawing/2014/main" id="{ED932589-F2FB-4C43-93CF-5458F2E19AD2}"/>
                        </a:ext>
                      </a:extLst>
                    </p:cNvPr>
                    <p:cNvSpPr>
                      <a:spLocks/>
                    </p:cNvSpPr>
                    <p:nvPr/>
                  </p:nvSpPr>
                  <p:spPr bwMode="auto">
                    <a:xfrm>
                      <a:off x="4340" y="2707"/>
                      <a:ext cx="15" cy="12"/>
                    </a:xfrm>
                    <a:custGeom>
                      <a:avLst/>
                      <a:gdLst>
                        <a:gd name="T0" fmla="*/ 2 w 15"/>
                        <a:gd name="T1" fmla="*/ 1 h 12"/>
                        <a:gd name="T2" fmla="*/ 4 w 15"/>
                        <a:gd name="T3" fmla="*/ 1 h 12"/>
                        <a:gd name="T4" fmla="*/ 4 w 15"/>
                        <a:gd name="T5" fmla="*/ 0 h 12"/>
                        <a:gd name="T6" fmla="*/ 5 w 15"/>
                        <a:gd name="T7" fmla="*/ 0 h 12"/>
                        <a:gd name="T8" fmla="*/ 7 w 15"/>
                        <a:gd name="T9" fmla="*/ 0 h 12"/>
                        <a:gd name="T10" fmla="*/ 8 w 15"/>
                        <a:gd name="T11" fmla="*/ 0 h 12"/>
                        <a:gd name="T12" fmla="*/ 10 w 15"/>
                        <a:gd name="T13" fmla="*/ 0 h 12"/>
                        <a:gd name="T14" fmla="*/ 11 w 15"/>
                        <a:gd name="T15" fmla="*/ 0 h 12"/>
                        <a:gd name="T16" fmla="*/ 12 w 15"/>
                        <a:gd name="T17" fmla="*/ 1 h 12"/>
                        <a:gd name="T18" fmla="*/ 14 w 15"/>
                        <a:gd name="T19" fmla="*/ 2 h 12"/>
                        <a:gd name="T20" fmla="*/ 14 w 15"/>
                        <a:gd name="T21" fmla="*/ 11 h 12"/>
                        <a:gd name="T22" fmla="*/ 12 w 15"/>
                        <a:gd name="T23" fmla="*/ 10 h 12"/>
                        <a:gd name="T24" fmla="*/ 11 w 15"/>
                        <a:gd name="T25" fmla="*/ 9 h 12"/>
                        <a:gd name="T26" fmla="*/ 10 w 15"/>
                        <a:gd name="T27" fmla="*/ 8 h 12"/>
                        <a:gd name="T28" fmla="*/ 8 w 15"/>
                        <a:gd name="T29" fmla="*/ 8 h 12"/>
                        <a:gd name="T30" fmla="*/ 7 w 15"/>
                        <a:gd name="T31" fmla="*/ 8 h 12"/>
                        <a:gd name="T32" fmla="*/ 5 w 15"/>
                        <a:gd name="T33" fmla="*/ 8 h 12"/>
                        <a:gd name="T34" fmla="*/ 4 w 15"/>
                        <a:gd name="T35" fmla="*/ 9 h 12"/>
                        <a:gd name="T36" fmla="*/ 2 w 15"/>
                        <a:gd name="T37" fmla="*/ 10 h 12"/>
                        <a:gd name="T38" fmla="*/ 0 w 15"/>
                        <a:gd name="T39" fmla="*/ 10 h 12"/>
                        <a:gd name="T40" fmla="*/ 0 w 15"/>
                        <a:gd name="T41" fmla="*/ 2 h 12"/>
                        <a:gd name="T42" fmla="*/ 2 w 15"/>
                        <a:gd name="T4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2">
                          <a:moveTo>
                            <a:pt x="2" y="1"/>
                          </a:moveTo>
                          <a:lnTo>
                            <a:pt x="4" y="1"/>
                          </a:lnTo>
                          <a:lnTo>
                            <a:pt x="4" y="0"/>
                          </a:lnTo>
                          <a:lnTo>
                            <a:pt x="5" y="0"/>
                          </a:lnTo>
                          <a:lnTo>
                            <a:pt x="7" y="0"/>
                          </a:lnTo>
                          <a:lnTo>
                            <a:pt x="8" y="0"/>
                          </a:lnTo>
                          <a:lnTo>
                            <a:pt x="10" y="0"/>
                          </a:lnTo>
                          <a:lnTo>
                            <a:pt x="11" y="0"/>
                          </a:lnTo>
                          <a:lnTo>
                            <a:pt x="12" y="1"/>
                          </a:lnTo>
                          <a:lnTo>
                            <a:pt x="14" y="2"/>
                          </a:lnTo>
                          <a:lnTo>
                            <a:pt x="14" y="11"/>
                          </a:lnTo>
                          <a:lnTo>
                            <a:pt x="12" y="10"/>
                          </a:lnTo>
                          <a:lnTo>
                            <a:pt x="11" y="9"/>
                          </a:lnTo>
                          <a:lnTo>
                            <a:pt x="10" y="8"/>
                          </a:lnTo>
                          <a:lnTo>
                            <a:pt x="8" y="8"/>
                          </a:lnTo>
                          <a:lnTo>
                            <a:pt x="7" y="8"/>
                          </a:lnTo>
                          <a:lnTo>
                            <a:pt x="5" y="8"/>
                          </a:lnTo>
                          <a:lnTo>
                            <a:pt x="4" y="9"/>
                          </a:lnTo>
                          <a:lnTo>
                            <a:pt x="2" y="10"/>
                          </a:lnTo>
                          <a:lnTo>
                            <a:pt x="0" y="10"/>
                          </a:lnTo>
                          <a:lnTo>
                            <a:pt x="0" y="2"/>
                          </a:lnTo>
                          <a:lnTo>
                            <a:pt x="2"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63" name="Freeform 333">
                      <a:extLst>
                        <a:ext uri="{FF2B5EF4-FFF2-40B4-BE49-F238E27FC236}">
                          <a16:creationId xmlns:a16="http://schemas.microsoft.com/office/drawing/2014/main" id="{3C510E4C-1F02-4339-9EDA-8DA130E35DE1}"/>
                        </a:ext>
                      </a:extLst>
                    </p:cNvPr>
                    <p:cNvSpPr>
                      <a:spLocks/>
                    </p:cNvSpPr>
                    <p:nvPr/>
                  </p:nvSpPr>
                  <p:spPr bwMode="auto">
                    <a:xfrm>
                      <a:off x="4340" y="2727"/>
                      <a:ext cx="15" cy="12"/>
                    </a:xfrm>
                    <a:custGeom>
                      <a:avLst/>
                      <a:gdLst>
                        <a:gd name="T0" fmla="*/ 2 w 15"/>
                        <a:gd name="T1" fmla="*/ 2 h 12"/>
                        <a:gd name="T2" fmla="*/ 4 w 15"/>
                        <a:gd name="T3" fmla="*/ 1 h 12"/>
                        <a:gd name="T4" fmla="*/ 4 w 15"/>
                        <a:gd name="T5" fmla="*/ 1 h 12"/>
                        <a:gd name="T6" fmla="*/ 5 w 15"/>
                        <a:gd name="T7" fmla="*/ 0 h 12"/>
                        <a:gd name="T8" fmla="*/ 7 w 15"/>
                        <a:gd name="T9" fmla="*/ 0 h 12"/>
                        <a:gd name="T10" fmla="*/ 8 w 15"/>
                        <a:gd name="T11" fmla="*/ 0 h 12"/>
                        <a:gd name="T12" fmla="*/ 10 w 15"/>
                        <a:gd name="T13" fmla="*/ 0 h 12"/>
                        <a:gd name="T14" fmla="*/ 11 w 15"/>
                        <a:gd name="T15" fmla="*/ 1 h 12"/>
                        <a:gd name="T16" fmla="*/ 12 w 15"/>
                        <a:gd name="T17" fmla="*/ 2 h 12"/>
                        <a:gd name="T18" fmla="*/ 14 w 15"/>
                        <a:gd name="T19" fmla="*/ 3 h 12"/>
                        <a:gd name="T20" fmla="*/ 14 w 15"/>
                        <a:gd name="T21" fmla="*/ 11 h 12"/>
                        <a:gd name="T22" fmla="*/ 12 w 15"/>
                        <a:gd name="T23" fmla="*/ 10 h 12"/>
                        <a:gd name="T24" fmla="*/ 11 w 15"/>
                        <a:gd name="T25" fmla="*/ 9 h 12"/>
                        <a:gd name="T26" fmla="*/ 10 w 15"/>
                        <a:gd name="T27" fmla="*/ 9 h 12"/>
                        <a:gd name="T28" fmla="*/ 8 w 15"/>
                        <a:gd name="T29" fmla="*/ 8 h 12"/>
                        <a:gd name="T30" fmla="*/ 7 w 15"/>
                        <a:gd name="T31" fmla="*/ 8 h 12"/>
                        <a:gd name="T32" fmla="*/ 5 w 15"/>
                        <a:gd name="T33" fmla="*/ 9 h 12"/>
                        <a:gd name="T34" fmla="*/ 4 w 15"/>
                        <a:gd name="T35" fmla="*/ 9 h 12"/>
                        <a:gd name="T36" fmla="*/ 2 w 15"/>
                        <a:gd name="T37" fmla="*/ 10 h 12"/>
                        <a:gd name="T38" fmla="*/ 0 w 15"/>
                        <a:gd name="T39" fmla="*/ 11 h 12"/>
                        <a:gd name="T40" fmla="*/ 0 w 15"/>
                        <a:gd name="T41" fmla="*/ 3 h 12"/>
                        <a:gd name="T42" fmla="*/ 2 w 15"/>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2">
                          <a:moveTo>
                            <a:pt x="2" y="2"/>
                          </a:moveTo>
                          <a:lnTo>
                            <a:pt x="4" y="1"/>
                          </a:lnTo>
                          <a:lnTo>
                            <a:pt x="4" y="1"/>
                          </a:lnTo>
                          <a:lnTo>
                            <a:pt x="5" y="0"/>
                          </a:lnTo>
                          <a:lnTo>
                            <a:pt x="7" y="0"/>
                          </a:lnTo>
                          <a:lnTo>
                            <a:pt x="8" y="0"/>
                          </a:lnTo>
                          <a:lnTo>
                            <a:pt x="10" y="0"/>
                          </a:lnTo>
                          <a:lnTo>
                            <a:pt x="11" y="1"/>
                          </a:lnTo>
                          <a:lnTo>
                            <a:pt x="12" y="2"/>
                          </a:lnTo>
                          <a:lnTo>
                            <a:pt x="14" y="3"/>
                          </a:lnTo>
                          <a:lnTo>
                            <a:pt x="14" y="11"/>
                          </a:lnTo>
                          <a:lnTo>
                            <a:pt x="12" y="10"/>
                          </a:lnTo>
                          <a:lnTo>
                            <a:pt x="11" y="9"/>
                          </a:lnTo>
                          <a:lnTo>
                            <a:pt x="10" y="9"/>
                          </a:lnTo>
                          <a:lnTo>
                            <a:pt x="8" y="8"/>
                          </a:lnTo>
                          <a:lnTo>
                            <a:pt x="7" y="8"/>
                          </a:lnTo>
                          <a:lnTo>
                            <a:pt x="5" y="9"/>
                          </a:lnTo>
                          <a:lnTo>
                            <a:pt x="4" y="9"/>
                          </a:lnTo>
                          <a:lnTo>
                            <a:pt x="2" y="10"/>
                          </a:lnTo>
                          <a:lnTo>
                            <a:pt x="0" y="11"/>
                          </a:lnTo>
                          <a:lnTo>
                            <a:pt x="0" y="3"/>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64" name="Freeform 334">
                      <a:extLst>
                        <a:ext uri="{FF2B5EF4-FFF2-40B4-BE49-F238E27FC236}">
                          <a16:creationId xmlns:a16="http://schemas.microsoft.com/office/drawing/2014/main" id="{9355FD07-E127-4089-B659-F2880828C838}"/>
                        </a:ext>
                      </a:extLst>
                    </p:cNvPr>
                    <p:cNvSpPr>
                      <a:spLocks/>
                    </p:cNvSpPr>
                    <p:nvPr/>
                  </p:nvSpPr>
                  <p:spPr bwMode="auto">
                    <a:xfrm>
                      <a:off x="4340" y="2745"/>
                      <a:ext cx="15" cy="12"/>
                    </a:xfrm>
                    <a:custGeom>
                      <a:avLst/>
                      <a:gdLst>
                        <a:gd name="T0" fmla="*/ 2 w 15"/>
                        <a:gd name="T1" fmla="*/ 2 h 12"/>
                        <a:gd name="T2" fmla="*/ 4 w 15"/>
                        <a:gd name="T3" fmla="*/ 1 h 12"/>
                        <a:gd name="T4" fmla="*/ 4 w 15"/>
                        <a:gd name="T5" fmla="*/ 1 h 12"/>
                        <a:gd name="T6" fmla="*/ 5 w 15"/>
                        <a:gd name="T7" fmla="*/ 0 h 12"/>
                        <a:gd name="T8" fmla="*/ 7 w 15"/>
                        <a:gd name="T9" fmla="*/ 0 h 12"/>
                        <a:gd name="T10" fmla="*/ 8 w 15"/>
                        <a:gd name="T11" fmla="*/ 0 h 12"/>
                        <a:gd name="T12" fmla="*/ 10 w 15"/>
                        <a:gd name="T13" fmla="*/ 0 h 12"/>
                        <a:gd name="T14" fmla="*/ 11 w 15"/>
                        <a:gd name="T15" fmla="*/ 1 h 12"/>
                        <a:gd name="T16" fmla="*/ 12 w 15"/>
                        <a:gd name="T17" fmla="*/ 2 h 12"/>
                        <a:gd name="T18" fmla="*/ 14 w 15"/>
                        <a:gd name="T19" fmla="*/ 3 h 12"/>
                        <a:gd name="T20" fmla="*/ 14 w 15"/>
                        <a:gd name="T21" fmla="*/ 11 h 12"/>
                        <a:gd name="T22" fmla="*/ 12 w 15"/>
                        <a:gd name="T23" fmla="*/ 10 h 12"/>
                        <a:gd name="T24" fmla="*/ 11 w 15"/>
                        <a:gd name="T25" fmla="*/ 9 h 12"/>
                        <a:gd name="T26" fmla="*/ 10 w 15"/>
                        <a:gd name="T27" fmla="*/ 9 h 12"/>
                        <a:gd name="T28" fmla="*/ 8 w 15"/>
                        <a:gd name="T29" fmla="*/ 9 h 12"/>
                        <a:gd name="T30" fmla="*/ 7 w 15"/>
                        <a:gd name="T31" fmla="*/ 9 h 12"/>
                        <a:gd name="T32" fmla="*/ 5 w 15"/>
                        <a:gd name="T33" fmla="*/ 9 h 12"/>
                        <a:gd name="T34" fmla="*/ 4 w 15"/>
                        <a:gd name="T35" fmla="*/ 9 h 12"/>
                        <a:gd name="T36" fmla="*/ 2 w 15"/>
                        <a:gd name="T37" fmla="*/ 10 h 12"/>
                        <a:gd name="T38" fmla="*/ 0 w 15"/>
                        <a:gd name="T39" fmla="*/ 11 h 12"/>
                        <a:gd name="T40" fmla="*/ 0 w 15"/>
                        <a:gd name="T41" fmla="*/ 3 h 12"/>
                        <a:gd name="T42" fmla="*/ 2 w 15"/>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2">
                          <a:moveTo>
                            <a:pt x="2" y="2"/>
                          </a:moveTo>
                          <a:lnTo>
                            <a:pt x="4" y="1"/>
                          </a:lnTo>
                          <a:lnTo>
                            <a:pt x="4" y="1"/>
                          </a:lnTo>
                          <a:lnTo>
                            <a:pt x="5" y="0"/>
                          </a:lnTo>
                          <a:lnTo>
                            <a:pt x="7" y="0"/>
                          </a:lnTo>
                          <a:lnTo>
                            <a:pt x="8" y="0"/>
                          </a:lnTo>
                          <a:lnTo>
                            <a:pt x="10" y="0"/>
                          </a:lnTo>
                          <a:lnTo>
                            <a:pt x="11" y="1"/>
                          </a:lnTo>
                          <a:lnTo>
                            <a:pt x="12" y="2"/>
                          </a:lnTo>
                          <a:lnTo>
                            <a:pt x="14" y="3"/>
                          </a:lnTo>
                          <a:lnTo>
                            <a:pt x="14" y="11"/>
                          </a:lnTo>
                          <a:lnTo>
                            <a:pt x="12" y="10"/>
                          </a:lnTo>
                          <a:lnTo>
                            <a:pt x="11" y="9"/>
                          </a:lnTo>
                          <a:lnTo>
                            <a:pt x="10" y="9"/>
                          </a:lnTo>
                          <a:lnTo>
                            <a:pt x="8" y="9"/>
                          </a:lnTo>
                          <a:lnTo>
                            <a:pt x="7" y="9"/>
                          </a:lnTo>
                          <a:lnTo>
                            <a:pt x="5" y="9"/>
                          </a:lnTo>
                          <a:lnTo>
                            <a:pt x="4" y="9"/>
                          </a:lnTo>
                          <a:lnTo>
                            <a:pt x="2" y="10"/>
                          </a:lnTo>
                          <a:lnTo>
                            <a:pt x="0" y="11"/>
                          </a:lnTo>
                          <a:lnTo>
                            <a:pt x="0" y="3"/>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65" name="Freeform 335">
                      <a:extLst>
                        <a:ext uri="{FF2B5EF4-FFF2-40B4-BE49-F238E27FC236}">
                          <a16:creationId xmlns:a16="http://schemas.microsoft.com/office/drawing/2014/main" id="{1BFA85A4-6611-48F8-A13B-58CDB23F053D}"/>
                        </a:ext>
                      </a:extLst>
                    </p:cNvPr>
                    <p:cNvSpPr>
                      <a:spLocks/>
                    </p:cNvSpPr>
                    <p:nvPr/>
                  </p:nvSpPr>
                  <p:spPr bwMode="auto">
                    <a:xfrm>
                      <a:off x="4340" y="2765"/>
                      <a:ext cx="15" cy="12"/>
                    </a:xfrm>
                    <a:custGeom>
                      <a:avLst/>
                      <a:gdLst>
                        <a:gd name="T0" fmla="*/ 2 w 15"/>
                        <a:gd name="T1" fmla="*/ 2 h 12"/>
                        <a:gd name="T2" fmla="*/ 4 w 15"/>
                        <a:gd name="T3" fmla="*/ 2 h 12"/>
                        <a:gd name="T4" fmla="*/ 4 w 15"/>
                        <a:gd name="T5" fmla="*/ 1 h 12"/>
                        <a:gd name="T6" fmla="*/ 5 w 15"/>
                        <a:gd name="T7" fmla="*/ 1 h 12"/>
                        <a:gd name="T8" fmla="*/ 7 w 15"/>
                        <a:gd name="T9" fmla="*/ 0 h 12"/>
                        <a:gd name="T10" fmla="*/ 8 w 15"/>
                        <a:gd name="T11" fmla="*/ 0 h 12"/>
                        <a:gd name="T12" fmla="*/ 10 w 15"/>
                        <a:gd name="T13" fmla="*/ 1 h 12"/>
                        <a:gd name="T14" fmla="*/ 11 w 15"/>
                        <a:gd name="T15" fmla="*/ 1 h 12"/>
                        <a:gd name="T16" fmla="*/ 12 w 15"/>
                        <a:gd name="T17" fmla="*/ 2 h 12"/>
                        <a:gd name="T18" fmla="*/ 14 w 15"/>
                        <a:gd name="T19" fmla="*/ 3 h 12"/>
                        <a:gd name="T20" fmla="*/ 14 w 15"/>
                        <a:gd name="T21" fmla="*/ 11 h 12"/>
                        <a:gd name="T22" fmla="*/ 12 w 15"/>
                        <a:gd name="T23" fmla="*/ 10 h 12"/>
                        <a:gd name="T24" fmla="*/ 11 w 15"/>
                        <a:gd name="T25" fmla="*/ 10 h 12"/>
                        <a:gd name="T26" fmla="*/ 10 w 15"/>
                        <a:gd name="T27" fmla="*/ 9 h 12"/>
                        <a:gd name="T28" fmla="*/ 8 w 15"/>
                        <a:gd name="T29" fmla="*/ 9 h 12"/>
                        <a:gd name="T30" fmla="*/ 7 w 15"/>
                        <a:gd name="T31" fmla="*/ 9 h 12"/>
                        <a:gd name="T32" fmla="*/ 5 w 15"/>
                        <a:gd name="T33" fmla="*/ 9 h 12"/>
                        <a:gd name="T34" fmla="*/ 4 w 15"/>
                        <a:gd name="T35" fmla="*/ 10 h 12"/>
                        <a:gd name="T36" fmla="*/ 2 w 15"/>
                        <a:gd name="T37" fmla="*/ 11 h 12"/>
                        <a:gd name="T38" fmla="*/ 0 w 15"/>
                        <a:gd name="T39" fmla="*/ 11 h 12"/>
                        <a:gd name="T40" fmla="*/ 0 w 15"/>
                        <a:gd name="T41" fmla="*/ 3 h 12"/>
                        <a:gd name="T42" fmla="*/ 2 w 15"/>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2">
                          <a:moveTo>
                            <a:pt x="2" y="2"/>
                          </a:moveTo>
                          <a:lnTo>
                            <a:pt x="4" y="2"/>
                          </a:lnTo>
                          <a:lnTo>
                            <a:pt x="4" y="1"/>
                          </a:lnTo>
                          <a:lnTo>
                            <a:pt x="5" y="1"/>
                          </a:lnTo>
                          <a:lnTo>
                            <a:pt x="7" y="0"/>
                          </a:lnTo>
                          <a:lnTo>
                            <a:pt x="8" y="0"/>
                          </a:lnTo>
                          <a:lnTo>
                            <a:pt x="10" y="1"/>
                          </a:lnTo>
                          <a:lnTo>
                            <a:pt x="11" y="1"/>
                          </a:lnTo>
                          <a:lnTo>
                            <a:pt x="12" y="2"/>
                          </a:lnTo>
                          <a:lnTo>
                            <a:pt x="14" y="3"/>
                          </a:lnTo>
                          <a:lnTo>
                            <a:pt x="14" y="11"/>
                          </a:lnTo>
                          <a:lnTo>
                            <a:pt x="12" y="10"/>
                          </a:lnTo>
                          <a:lnTo>
                            <a:pt x="11" y="10"/>
                          </a:lnTo>
                          <a:lnTo>
                            <a:pt x="10" y="9"/>
                          </a:lnTo>
                          <a:lnTo>
                            <a:pt x="8" y="9"/>
                          </a:lnTo>
                          <a:lnTo>
                            <a:pt x="7" y="9"/>
                          </a:lnTo>
                          <a:lnTo>
                            <a:pt x="5" y="9"/>
                          </a:lnTo>
                          <a:lnTo>
                            <a:pt x="4" y="10"/>
                          </a:lnTo>
                          <a:lnTo>
                            <a:pt x="2" y="11"/>
                          </a:lnTo>
                          <a:lnTo>
                            <a:pt x="0" y="11"/>
                          </a:lnTo>
                          <a:lnTo>
                            <a:pt x="0" y="3"/>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66" name="Freeform 336">
                      <a:extLst>
                        <a:ext uri="{FF2B5EF4-FFF2-40B4-BE49-F238E27FC236}">
                          <a16:creationId xmlns:a16="http://schemas.microsoft.com/office/drawing/2014/main" id="{744EE5CE-CDD5-4CCA-BE72-4014EE119798}"/>
                        </a:ext>
                      </a:extLst>
                    </p:cNvPr>
                    <p:cNvSpPr>
                      <a:spLocks/>
                    </p:cNvSpPr>
                    <p:nvPr/>
                  </p:nvSpPr>
                  <p:spPr bwMode="auto">
                    <a:xfrm>
                      <a:off x="4340" y="2785"/>
                      <a:ext cx="15" cy="12"/>
                    </a:xfrm>
                    <a:custGeom>
                      <a:avLst/>
                      <a:gdLst>
                        <a:gd name="T0" fmla="*/ 2 w 15"/>
                        <a:gd name="T1" fmla="*/ 2 h 12"/>
                        <a:gd name="T2" fmla="*/ 4 w 15"/>
                        <a:gd name="T3" fmla="*/ 1 h 12"/>
                        <a:gd name="T4" fmla="*/ 4 w 15"/>
                        <a:gd name="T5" fmla="*/ 0 h 12"/>
                        <a:gd name="T6" fmla="*/ 5 w 15"/>
                        <a:gd name="T7" fmla="*/ 0 h 12"/>
                        <a:gd name="T8" fmla="*/ 7 w 15"/>
                        <a:gd name="T9" fmla="*/ 0 h 12"/>
                        <a:gd name="T10" fmla="*/ 8 w 15"/>
                        <a:gd name="T11" fmla="*/ 0 h 12"/>
                        <a:gd name="T12" fmla="*/ 10 w 15"/>
                        <a:gd name="T13" fmla="*/ 0 h 12"/>
                        <a:gd name="T14" fmla="*/ 11 w 15"/>
                        <a:gd name="T15" fmla="*/ 0 h 12"/>
                        <a:gd name="T16" fmla="*/ 12 w 15"/>
                        <a:gd name="T17" fmla="*/ 1 h 12"/>
                        <a:gd name="T18" fmla="*/ 14 w 15"/>
                        <a:gd name="T19" fmla="*/ 2 h 12"/>
                        <a:gd name="T20" fmla="*/ 14 w 15"/>
                        <a:gd name="T21" fmla="*/ 11 h 12"/>
                        <a:gd name="T22" fmla="*/ 12 w 15"/>
                        <a:gd name="T23" fmla="*/ 10 h 12"/>
                        <a:gd name="T24" fmla="*/ 11 w 15"/>
                        <a:gd name="T25" fmla="*/ 9 h 12"/>
                        <a:gd name="T26" fmla="*/ 10 w 15"/>
                        <a:gd name="T27" fmla="*/ 8 h 12"/>
                        <a:gd name="T28" fmla="*/ 8 w 15"/>
                        <a:gd name="T29" fmla="*/ 8 h 12"/>
                        <a:gd name="T30" fmla="*/ 7 w 15"/>
                        <a:gd name="T31" fmla="*/ 8 h 12"/>
                        <a:gd name="T32" fmla="*/ 5 w 15"/>
                        <a:gd name="T33" fmla="*/ 8 h 12"/>
                        <a:gd name="T34" fmla="*/ 4 w 15"/>
                        <a:gd name="T35" fmla="*/ 9 h 12"/>
                        <a:gd name="T36" fmla="*/ 2 w 15"/>
                        <a:gd name="T37" fmla="*/ 10 h 12"/>
                        <a:gd name="T38" fmla="*/ 0 w 15"/>
                        <a:gd name="T39" fmla="*/ 11 h 12"/>
                        <a:gd name="T40" fmla="*/ 0 w 15"/>
                        <a:gd name="T41" fmla="*/ 2 h 12"/>
                        <a:gd name="T42" fmla="*/ 2 w 15"/>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2">
                          <a:moveTo>
                            <a:pt x="2" y="2"/>
                          </a:moveTo>
                          <a:lnTo>
                            <a:pt x="4" y="1"/>
                          </a:lnTo>
                          <a:lnTo>
                            <a:pt x="4" y="0"/>
                          </a:lnTo>
                          <a:lnTo>
                            <a:pt x="5" y="0"/>
                          </a:lnTo>
                          <a:lnTo>
                            <a:pt x="7" y="0"/>
                          </a:lnTo>
                          <a:lnTo>
                            <a:pt x="8" y="0"/>
                          </a:lnTo>
                          <a:lnTo>
                            <a:pt x="10" y="0"/>
                          </a:lnTo>
                          <a:lnTo>
                            <a:pt x="11" y="0"/>
                          </a:lnTo>
                          <a:lnTo>
                            <a:pt x="12" y="1"/>
                          </a:lnTo>
                          <a:lnTo>
                            <a:pt x="14" y="2"/>
                          </a:lnTo>
                          <a:lnTo>
                            <a:pt x="14" y="11"/>
                          </a:lnTo>
                          <a:lnTo>
                            <a:pt x="12" y="10"/>
                          </a:lnTo>
                          <a:lnTo>
                            <a:pt x="11" y="9"/>
                          </a:lnTo>
                          <a:lnTo>
                            <a:pt x="10" y="8"/>
                          </a:lnTo>
                          <a:lnTo>
                            <a:pt x="8" y="8"/>
                          </a:lnTo>
                          <a:lnTo>
                            <a:pt x="7" y="8"/>
                          </a:lnTo>
                          <a:lnTo>
                            <a:pt x="5" y="8"/>
                          </a:lnTo>
                          <a:lnTo>
                            <a:pt x="4" y="9"/>
                          </a:lnTo>
                          <a:lnTo>
                            <a:pt x="2" y="10"/>
                          </a:lnTo>
                          <a:lnTo>
                            <a:pt x="0" y="11"/>
                          </a:lnTo>
                          <a:lnTo>
                            <a:pt x="0" y="2"/>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67" name="Freeform 337">
                      <a:extLst>
                        <a:ext uri="{FF2B5EF4-FFF2-40B4-BE49-F238E27FC236}">
                          <a16:creationId xmlns:a16="http://schemas.microsoft.com/office/drawing/2014/main" id="{71D5B68E-B353-45FC-A869-B13C591F12F9}"/>
                        </a:ext>
                      </a:extLst>
                    </p:cNvPr>
                    <p:cNvSpPr>
                      <a:spLocks/>
                    </p:cNvSpPr>
                    <p:nvPr/>
                  </p:nvSpPr>
                  <p:spPr bwMode="auto">
                    <a:xfrm>
                      <a:off x="4340" y="2576"/>
                      <a:ext cx="15" cy="9"/>
                    </a:xfrm>
                    <a:custGeom>
                      <a:avLst/>
                      <a:gdLst>
                        <a:gd name="T0" fmla="*/ 2 w 15"/>
                        <a:gd name="T1" fmla="*/ 2 h 9"/>
                        <a:gd name="T2" fmla="*/ 4 w 15"/>
                        <a:gd name="T3" fmla="*/ 2 h 9"/>
                        <a:gd name="T4" fmla="*/ 4 w 15"/>
                        <a:gd name="T5" fmla="*/ 1 h 9"/>
                        <a:gd name="T6" fmla="*/ 5 w 15"/>
                        <a:gd name="T7" fmla="*/ 1 h 9"/>
                        <a:gd name="T8" fmla="*/ 7 w 15"/>
                        <a:gd name="T9" fmla="*/ 1 h 9"/>
                        <a:gd name="T10" fmla="*/ 8 w 15"/>
                        <a:gd name="T11" fmla="*/ 0 h 9"/>
                        <a:gd name="T12" fmla="*/ 10 w 15"/>
                        <a:gd name="T13" fmla="*/ 1 h 9"/>
                        <a:gd name="T14" fmla="*/ 11 w 15"/>
                        <a:gd name="T15" fmla="*/ 1 h 9"/>
                        <a:gd name="T16" fmla="*/ 12 w 15"/>
                        <a:gd name="T17" fmla="*/ 2 h 9"/>
                        <a:gd name="T18" fmla="*/ 14 w 15"/>
                        <a:gd name="T19" fmla="*/ 3 h 9"/>
                        <a:gd name="T20" fmla="*/ 14 w 15"/>
                        <a:gd name="T21" fmla="*/ 8 h 9"/>
                        <a:gd name="T22" fmla="*/ 12 w 15"/>
                        <a:gd name="T23" fmla="*/ 7 h 9"/>
                        <a:gd name="T24" fmla="*/ 11 w 15"/>
                        <a:gd name="T25" fmla="*/ 6 h 9"/>
                        <a:gd name="T26" fmla="*/ 10 w 15"/>
                        <a:gd name="T27" fmla="*/ 6 h 9"/>
                        <a:gd name="T28" fmla="*/ 8 w 15"/>
                        <a:gd name="T29" fmla="*/ 6 h 9"/>
                        <a:gd name="T30" fmla="*/ 7 w 15"/>
                        <a:gd name="T31" fmla="*/ 6 h 9"/>
                        <a:gd name="T32" fmla="*/ 5 w 15"/>
                        <a:gd name="T33" fmla="*/ 6 h 9"/>
                        <a:gd name="T34" fmla="*/ 4 w 15"/>
                        <a:gd name="T35" fmla="*/ 6 h 9"/>
                        <a:gd name="T36" fmla="*/ 2 w 15"/>
                        <a:gd name="T37" fmla="*/ 7 h 9"/>
                        <a:gd name="T38" fmla="*/ 0 w 15"/>
                        <a:gd name="T39" fmla="*/ 8 h 9"/>
                        <a:gd name="T40" fmla="*/ 0 w 15"/>
                        <a:gd name="T41" fmla="*/ 3 h 9"/>
                        <a:gd name="T42" fmla="*/ 2 w 15"/>
                        <a:gd name="T4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9">
                          <a:moveTo>
                            <a:pt x="2" y="2"/>
                          </a:moveTo>
                          <a:lnTo>
                            <a:pt x="4" y="2"/>
                          </a:lnTo>
                          <a:lnTo>
                            <a:pt x="4" y="1"/>
                          </a:lnTo>
                          <a:lnTo>
                            <a:pt x="5" y="1"/>
                          </a:lnTo>
                          <a:lnTo>
                            <a:pt x="7" y="1"/>
                          </a:lnTo>
                          <a:lnTo>
                            <a:pt x="8" y="0"/>
                          </a:lnTo>
                          <a:lnTo>
                            <a:pt x="10" y="1"/>
                          </a:lnTo>
                          <a:lnTo>
                            <a:pt x="11" y="1"/>
                          </a:lnTo>
                          <a:lnTo>
                            <a:pt x="12" y="2"/>
                          </a:lnTo>
                          <a:lnTo>
                            <a:pt x="14" y="3"/>
                          </a:lnTo>
                          <a:lnTo>
                            <a:pt x="14" y="8"/>
                          </a:lnTo>
                          <a:lnTo>
                            <a:pt x="12" y="7"/>
                          </a:lnTo>
                          <a:lnTo>
                            <a:pt x="11" y="6"/>
                          </a:lnTo>
                          <a:lnTo>
                            <a:pt x="10" y="6"/>
                          </a:lnTo>
                          <a:lnTo>
                            <a:pt x="8" y="6"/>
                          </a:lnTo>
                          <a:lnTo>
                            <a:pt x="7" y="6"/>
                          </a:lnTo>
                          <a:lnTo>
                            <a:pt x="5" y="6"/>
                          </a:lnTo>
                          <a:lnTo>
                            <a:pt x="4" y="6"/>
                          </a:lnTo>
                          <a:lnTo>
                            <a:pt x="2" y="7"/>
                          </a:lnTo>
                          <a:lnTo>
                            <a:pt x="0" y="8"/>
                          </a:lnTo>
                          <a:lnTo>
                            <a:pt x="0" y="3"/>
                          </a:lnTo>
                          <a:lnTo>
                            <a:pt x="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grpSp>
              <p:nvGrpSpPr>
                <p:cNvPr id="144009" name="Group 338">
                  <a:extLst>
                    <a:ext uri="{FF2B5EF4-FFF2-40B4-BE49-F238E27FC236}">
                      <a16:creationId xmlns:a16="http://schemas.microsoft.com/office/drawing/2014/main" id="{FBF602F4-BC0B-4224-AD7B-904024758098}"/>
                    </a:ext>
                  </a:extLst>
                </p:cNvPr>
                <p:cNvGrpSpPr>
                  <a:grpSpLocks/>
                </p:cNvGrpSpPr>
                <p:nvPr/>
              </p:nvGrpSpPr>
              <p:grpSpPr bwMode="auto">
                <a:xfrm>
                  <a:off x="4201" y="2579"/>
                  <a:ext cx="142" cy="262"/>
                  <a:chOff x="4201" y="2579"/>
                  <a:chExt cx="142" cy="262"/>
                </a:xfrm>
              </p:grpSpPr>
              <p:grpSp>
                <p:nvGrpSpPr>
                  <p:cNvPr id="144010" name="Group 339">
                    <a:extLst>
                      <a:ext uri="{FF2B5EF4-FFF2-40B4-BE49-F238E27FC236}">
                        <a16:creationId xmlns:a16="http://schemas.microsoft.com/office/drawing/2014/main" id="{D0C10C6D-470B-4C6D-8772-27ABBFCB47E7}"/>
                      </a:ext>
                    </a:extLst>
                  </p:cNvPr>
                  <p:cNvGrpSpPr>
                    <a:grpSpLocks/>
                  </p:cNvGrpSpPr>
                  <p:nvPr/>
                </p:nvGrpSpPr>
                <p:grpSpPr bwMode="auto">
                  <a:xfrm>
                    <a:off x="4212" y="2579"/>
                    <a:ext cx="131" cy="256"/>
                    <a:chOff x="4212" y="2579"/>
                    <a:chExt cx="131" cy="256"/>
                  </a:xfrm>
                </p:grpSpPr>
                <p:sp>
                  <p:nvSpPr>
                    <p:cNvPr id="144045" name="Freeform 340">
                      <a:extLst>
                        <a:ext uri="{FF2B5EF4-FFF2-40B4-BE49-F238E27FC236}">
                          <a16:creationId xmlns:a16="http://schemas.microsoft.com/office/drawing/2014/main" id="{69348566-E7C0-4545-9177-63F51E812DB3}"/>
                        </a:ext>
                      </a:extLst>
                    </p:cNvPr>
                    <p:cNvSpPr>
                      <a:spLocks/>
                    </p:cNvSpPr>
                    <p:nvPr/>
                  </p:nvSpPr>
                  <p:spPr bwMode="auto">
                    <a:xfrm>
                      <a:off x="4212" y="2605"/>
                      <a:ext cx="101" cy="230"/>
                    </a:xfrm>
                    <a:custGeom>
                      <a:avLst/>
                      <a:gdLst>
                        <a:gd name="T0" fmla="*/ 100 w 101"/>
                        <a:gd name="T1" fmla="*/ 0 h 230"/>
                        <a:gd name="T2" fmla="*/ 0 w 101"/>
                        <a:gd name="T3" fmla="*/ 45 h 230"/>
                        <a:gd name="T4" fmla="*/ 0 w 101"/>
                        <a:gd name="T5" fmla="*/ 224 h 230"/>
                        <a:gd name="T6" fmla="*/ 100 w 101"/>
                        <a:gd name="T7" fmla="*/ 229 h 230"/>
                        <a:gd name="T8" fmla="*/ 100 w 101"/>
                        <a:gd name="T9" fmla="*/ 0 h 230"/>
                      </a:gdLst>
                      <a:ahLst/>
                      <a:cxnLst>
                        <a:cxn ang="0">
                          <a:pos x="T0" y="T1"/>
                        </a:cxn>
                        <a:cxn ang="0">
                          <a:pos x="T2" y="T3"/>
                        </a:cxn>
                        <a:cxn ang="0">
                          <a:pos x="T4" y="T5"/>
                        </a:cxn>
                        <a:cxn ang="0">
                          <a:pos x="T6" y="T7"/>
                        </a:cxn>
                        <a:cxn ang="0">
                          <a:pos x="T8" y="T9"/>
                        </a:cxn>
                      </a:cxnLst>
                      <a:rect l="0" t="0" r="r" b="b"/>
                      <a:pathLst>
                        <a:path w="101" h="230">
                          <a:moveTo>
                            <a:pt x="100" y="0"/>
                          </a:moveTo>
                          <a:lnTo>
                            <a:pt x="0" y="45"/>
                          </a:lnTo>
                          <a:lnTo>
                            <a:pt x="0" y="224"/>
                          </a:lnTo>
                          <a:lnTo>
                            <a:pt x="100" y="229"/>
                          </a:lnTo>
                          <a:lnTo>
                            <a:pt x="10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46" name="Line 341">
                      <a:extLst>
                        <a:ext uri="{FF2B5EF4-FFF2-40B4-BE49-F238E27FC236}">
                          <a16:creationId xmlns:a16="http://schemas.microsoft.com/office/drawing/2014/main" id="{1FDC910A-3338-4714-A956-2523051E928E}"/>
                        </a:ext>
                      </a:extLst>
                    </p:cNvPr>
                    <p:cNvSpPr>
                      <a:spLocks noChangeShapeType="1"/>
                    </p:cNvSpPr>
                    <p:nvPr/>
                  </p:nvSpPr>
                  <p:spPr bwMode="auto">
                    <a:xfrm flipV="1">
                      <a:off x="4245" y="2632"/>
                      <a:ext cx="5" cy="1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47" name="Freeform 342">
                      <a:extLst>
                        <a:ext uri="{FF2B5EF4-FFF2-40B4-BE49-F238E27FC236}">
                          <a16:creationId xmlns:a16="http://schemas.microsoft.com/office/drawing/2014/main" id="{B6CEB1DA-2F3E-4F7A-AB95-F2DBFC50CF90}"/>
                        </a:ext>
                      </a:extLst>
                    </p:cNvPr>
                    <p:cNvSpPr>
                      <a:spLocks/>
                    </p:cNvSpPr>
                    <p:nvPr/>
                  </p:nvSpPr>
                  <p:spPr bwMode="auto">
                    <a:xfrm>
                      <a:off x="4281" y="2579"/>
                      <a:ext cx="62" cy="256"/>
                    </a:xfrm>
                    <a:custGeom>
                      <a:avLst/>
                      <a:gdLst>
                        <a:gd name="T0" fmla="*/ 0 w 62"/>
                        <a:gd name="T1" fmla="*/ 31 h 256"/>
                        <a:gd name="T2" fmla="*/ 61 w 62"/>
                        <a:gd name="T3" fmla="*/ 0 h 256"/>
                        <a:gd name="T4" fmla="*/ 61 w 62"/>
                        <a:gd name="T5" fmla="*/ 255 h 256"/>
                        <a:gd name="T6" fmla="*/ 0 w 62"/>
                        <a:gd name="T7" fmla="*/ 253 h 256"/>
                        <a:gd name="T8" fmla="*/ 1 w 62"/>
                        <a:gd name="T9" fmla="*/ 30 h 256"/>
                        <a:gd name="T10" fmla="*/ 0 w 62"/>
                        <a:gd name="T11" fmla="*/ 31 h 256"/>
                      </a:gdLst>
                      <a:ahLst/>
                      <a:cxnLst>
                        <a:cxn ang="0">
                          <a:pos x="T0" y="T1"/>
                        </a:cxn>
                        <a:cxn ang="0">
                          <a:pos x="T2" y="T3"/>
                        </a:cxn>
                        <a:cxn ang="0">
                          <a:pos x="T4" y="T5"/>
                        </a:cxn>
                        <a:cxn ang="0">
                          <a:pos x="T6" y="T7"/>
                        </a:cxn>
                        <a:cxn ang="0">
                          <a:pos x="T8" y="T9"/>
                        </a:cxn>
                        <a:cxn ang="0">
                          <a:pos x="T10" y="T11"/>
                        </a:cxn>
                      </a:cxnLst>
                      <a:rect l="0" t="0" r="r" b="b"/>
                      <a:pathLst>
                        <a:path w="62" h="256">
                          <a:moveTo>
                            <a:pt x="0" y="31"/>
                          </a:moveTo>
                          <a:lnTo>
                            <a:pt x="61" y="0"/>
                          </a:lnTo>
                          <a:lnTo>
                            <a:pt x="61" y="255"/>
                          </a:lnTo>
                          <a:lnTo>
                            <a:pt x="0" y="253"/>
                          </a:lnTo>
                          <a:lnTo>
                            <a:pt x="1" y="30"/>
                          </a:lnTo>
                          <a:lnTo>
                            <a:pt x="0" y="3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4011" name="Group 343">
                    <a:extLst>
                      <a:ext uri="{FF2B5EF4-FFF2-40B4-BE49-F238E27FC236}">
                        <a16:creationId xmlns:a16="http://schemas.microsoft.com/office/drawing/2014/main" id="{3113E29F-ECA0-4759-83FF-96575B044686}"/>
                      </a:ext>
                    </a:extLst>
                  </p:cNvPr>
                  <p:cNvGrpSpPr>
                    <a:grpSpLocks/>
                  </p:cNvGrpSpPr>
                  <p:nvPr/>
                </p:nvGrpSpPr>
                <p:grpSpPr bwMode="auto">
                  <a:xfrm>
                    <a:off x="4226" y="2640"/>
                    <a:ext cx="66" cy="141"/>
                    <a:chOff x="4226" y="2640"/>
                    <a:chExt cx="66" cy="141"/>
                  </a:xfrm>
                </p:grpSpPr>
                <p:sp>
                  <p:nvSpPr>
                    <p:cNvPr id="144031" name="Freeform 344">
                      <a:extLst>
                        <a:ext uri="{FF2B5EF4-FFF2-40B4-BE49-F238E27FC236}">
                          <a16:creationId xmlns:a16="http://schemas.microsoft.com/office/drawing/2014/main" id="{F042CA48-06A5-4E5E-8360-34535145AC74}"/>
                        </a:ext>
                      </a:extLst>
                    </p:cNvPr>
                    <p:cNvSpPr>
                      <a:spLocks/>
                    </p:cNvSpPr>
                    <p:nvPr/>
                  </p:nvSpPr>
                  <p:spPr bwMode="auto">
                    <a:xfrm>
                      <a:off x="4226" y="2640"/>
                      <a:ext cx="66" cy="141"/>
                    </a:xfrm>
                    <a:custGeom>
                      <a:avLst/>
                      <a:gdLst>
                        <a:gd name="T0" fmla="*/ 65 w 66"/>
                        <a:gd name="T1" fmla="*/ 136 h 141"/>
                        <a:gd name="T2" fmla="*/ 65 w 66"/>
                        <a:gd name="T3" fmla="*/ 0 h 141"/>
                        <a:gd name="T4" fmla="*/ 0 w 66"/>
                        <a:gd name="T5" fmla="*/ 24 h 141"/>
                        <a:gd name="T6" fmla="*/ 0 w 66"/>
                        <a:gd name="T7" fmla="*/ 140 h 141"/>
                        <a:gd name="T8" fmla="*/ 65 w 66"/>
                        <a:gd name="T9" fmla="*/ 136 h 141"/>
                      </a:gdLst>
                      <a:ahLst/>
                      <a:cxnLst>
                        <a:cxn ang="0">
                          <a:pos x="T0" y="T1"/>
                        </a:cxn>
                        <a:cxn ang="0">
                          <a:pos x="T2" y="T3"/>
                        </a:cxn>
                        <a:cxn ang="0">
                          <a:pos x="T4" y="T5"/>
                        </a:cxn>
                        <a:cxn ang="0">
                          <a:pos x="T6" y="T7"/>
                        </a:cxn>
                        <a:cxn ang="0">
                          <a:pos x="T8" y="T9"/>
                        </a:cxn>
                      </a:cxnLst>
                      <a:rect l="0" t="0" r="r" b="b"/>
                      <a:pathLst>
                        <a:path w="66" h="141">
                          <a:moveTo>
                            <a:pt x="65" y="136"/>
                          </a:moveTo>
                          <a:lnTo>
                            <a:pt x="65" y="0"/>
                          </a:lnTo>
                          <a:lnTo>
                            <a:pt x="0" y="24"/>
                          </a:lnTo>
                          <a:lnTo>
                            <a:pt x="0" y="140"/>
                          </a:lnTo>
                          <a:lnTo>
                            <a:pt x="65" y="13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32" name="Freeform 345">
                      <a:extLst>
                        <a:ext uri="{FF2B5EF4-FFF2-40B4-BE49-F238E27FC236}">
                          <a16:creationId xmlns:a16="http://schemas.microsoft.com/office/drawing/2014/main" id="{FCA2FCE7-A792-4403-8B93-B24D194A8500}"/>
                        </a:ext>
                      </a:extLst>
                    </p:cNvPr>
                    <p:cNvSpPr>
                      <a:spLocks/>
                    </p:cNvSpPr>
                    <p:nvPr/>
                  </p:nvSpPr>
                  <p:spPr bwMode="auto">
                    <a:xfrm>
                      <a:off x="4229" y="2646"/>
                      <a:ext cx="60" cy="135"/>
                    </a:xfrm>
                    <a:custGeom>
                      <a:avLst/>
                      <a:gdLst>
                        <a:gd name="T0" fmla="*/ 59 w 60"/>
                        <a:gd name="T1" fmla="*/ 130 h 135"/>
                        <a:gd name="T2" fmla="*/ 59 w 60"/>
                        <a:gd name="T3" fmla="*/ 0 h 135"/>
                        <a:gd name="T4" fmla="*/ 0 w 60"/>
                        <a:gd name="T5" fmla="*/ 22 h 135"/>
                        <a:gd name="T6" fmla="*/ 0 w 60"/>
                        <a:gd name="T7" fmla="*/ 134 h 135"/>
                        <a:gd name="T8" fmla="*/ 59 w 60"/>
                        <a:gd name="T9" fmla="*/ 130 h 135"/>
                      </a:gdLst>
                      <a:ahLst/>
                      <a:cxnLst>
                        <a:cxn ang="0">
                          <a:pos x="T0" y="T1"/>
                        </a:cxn>
                        <a:cxn ang="0">
                          <a:pos x="T2" y="T3"/>
                        </a:cxn>
                        <a:cxn ang="0">
                          <a:pos x="T4" y="T5"/>
                        </a:cxn>
                        <a:cxn ang="0">
                          <a:pos x="T6" y="T7"/>
                        </a:cxn>
                        <a:cxn ang="0">
                          <a:pos x="T8" y="T9"/>
                        </a:cxn>
                      </a:cxnLst>
                      <a:rect l="0" t="0" r="r" b="b"/>
                      <a:pathLst>
                        <a:path w="60" h="135">
                          <a:moveTo>
                            <a:pt x="59" y="130"/>
                          </a:moveTo>
                          <a:lnTo>
                            <a:pt x="59" y="0"/>
                          </a:lnTo>
                          <a:lnTo>
                            <a:pt x="0" y="22"/>
                          </a:lnTo>
                          <a:lnTo>
                            <a:pt x="0" y="134"/>
                          </a:lnTo>
                          <a:lnTo>
                            <a:pt x="59" y="13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33" name="Freeform 346">
                      <a:extLst>
                        <a:ext uri="{FF2B5EF4-FFF2-40B4-BE49-F238E27FC236}">
                          <a16:creationId xmlns:a16="http://schemas.microsoft.com/office/drawing/2014/main" id="{7DE2291A-31B0-4D0D-98DA-40B31D660AA7}"/>
                        </a:ext>
                      </a:extLst>
                    </p:cNvPr>
                    <p:cNvSpPr>
                      <a:spLocks/>
                    </p:cNvSpPr>
                    <p:nvPr/>
                  </p:nvSpPr>
                  <p:spPr bwMode="auto">
                    <a:xfrm>
                      <a:off x="4229" y="2656"/>
                      <a:ext cx="60" cy="29"/>
                    </a:xfrm>
                    <a:custGeom>
                      <a:avLst/>
                      <a:gdLst>
                        <a:gd name="T0" fmla="*/ 59 w 60"/>
                        <a:gd name="T1" fmla="*/ 9 h 29"/>
                        <a:gd name="T2" fmla="*/ 59 w 60"/>
                        <a:gd name="T3" fmla="*/ 0 h 29"/>
                        <a:gd name="T4" fmla="*/ 0 w 60"/>
                        <a:gd name="T5" fmla="*/ 21 h 29"/>
                        <a:gd name="T6" fmla="*/ 0 w 60"/>
                        <a:gd name="T7" fmla="*/ 28 h 29"/>
                        <a:gd name="T8" fmla="*/ 59 w 60"/>
                        <a:gd name="T9" fmla="*/ 9 h 29"/>
                      </a:gdLst>
                      <a:ahLst/>
                      <a:cxnLst>
                        <a:cxn ang="0">
                          <a:pos x="T0" y="T1"/>
                        </a:cxn>
                        <a:cxn ang="0">
                          <a:pos x="T2" y="T3"/>
                        </a:cxn>
                        <a:cxn ang="0">
                          <a:pos x="T4" y="T5"/>
                        </a:cxn>
                        <a:cxn ang="0">
                          <a:pos x="T6" y="T7"/>
                        </a:cxn>
                        <a:cxn ang="0">
                          <a:pos x="T8" y="T9"/>
                        </a:cxn>
                      </a:cxnLst>
                      <a:rect l="0" t="0" r="r" b="b"/>
                      <a:pathLst>
                        <a:path w="60" h="29">
                          <a:moveTo>
                            <a:pt x="59" y="9"/>
                          </a:moveTo>
                          <a:lnTo>
                            <a:pt x="59" y="0"/>
                          </a:lnTo>
                          <a:lnTo>
                            <a:pt x="0" y="21"/>
                          </a:lnTo>
                          <a:lnTo>
                            <a:pt x="0" y="28"/>
                          </a:lnTo>
                          <a:lnTo>
                            <a:pt x="59" y="9"/>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34" name="Freeform 347">
                      <a:extLst>
                        <a:ext uri="{FF2B5EF4-FFF2-40B4-BE49-F238E27FC236}">
                          <a16:creationId xmlns:a16="http://schemas.microsoft.com/office/drawing/2014/main" id="{2A842017-BBB9-431F-9FFE-58B5B3752417}"/>
                        </a:ext>
                      </a:extLst>
                    </p:cNvPr>
                    <p:cNvSpPr>
                      <a:spLocks/>
                    </p:cNvSpPr>
                    <p:nvPr/>
                  </p:nvSpPr>
                  <p:spPr bwMode="auto">
                    <a:xfrm>
                      <a:off x="4229" y="2677"/>
                      <a:ext cx="60" cy="25"/>
                    </a:xfrm>
                    <a:custGeom>
                      <a:avLst/>
                      <a:gdLst>
                        <a:gd name="T0" fmla="*/ 59 w 60"/>
                        <a:gd name="T1" fmla="*/ 9 h 25"/>
                        <a:gd name="T2" fmla="*/ 59 w 60"/>
                        <a:gd name="T3" fmla="*/ 0 h 25"/>
                        <a:gd name="T4" fmla="*/ 0 w 60"/>
                        <a:gd name="T5" fmla="*/ 17 h 25"/>
                        <a:gd name="T6" fmla="*/ 0 w 60"/>
                        <a:gd name="T7" fmla="*/ 24 h 25"/>
                        <a:gd name="T8" fmla="*/ 59 w 60"/>
                        <a:gd name="T9" fmla="*/ 9 h 25"/>
                      </a:gdLst>
                      <a:ahLst/>
                      <a:cxnLst>
                        <a:cxn ang="0">
                          <a:pos x="T0" y="T1"/>
                        </a:cxn>
                        <a:cxn ang="0">
                          <a:pos x="T2" y="T3"/>
                        </a:cxn>
                        <a:cxn ang="0">
                          <a:pos x="T4" y="T5"/>
                        </a:cxn>
                        <a:cxn ang="0">
                          <a:pos x="T6" y="T7"/>
                        </a:cxn>
                        <a:cxn ang="0">
                          <a:pos x="T8" y="T9"/>
                        </a:cxn>
                      </a:cxnLst>
                      <a:rect l="0" t="0" r="r" b="b"/>
                      <a:pathLst>
                        <a:path w="60" h="25">
                          <a:moveTo>
                            <a:pt x="59" y="9"/>
                          </a:moveTo>
                          <a:lnTo>
                            <a:pt x="59" y="0"/>
                          </a:lnTo>
                          <a:lnTo>
                            <a:pt x="0" y="17"/>
                          </a:lnTo>
                          <a:lnTo>
                            <a:pt x="0" y="24"/>
                          </a:lnTo>
                          <a:lnTo>
                            <a:pt x="59" y="9"/>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35" name="Freeform 348">
                      <a:extLst>
                        <a:ext uri="{FF2B5EF4-FFF2-40B4-BE49-F238E27FC236}">
                          <a16:creationId xmlns:a16="http://schemas.microsoft.com/office/drawing/2014/main" id="{2F6D388E-1804-4460-A0DA-76B89266B263}"/>
                        </a:ext>
                      </a:extLst>
                    </p:cNvPr>
                    <p:cNvSpPr>
                      <a:spLocks/>
                    </p:cNvSpPr>
                    <p:nvPr/>
                  </p:nvSpPr>
                  <p:spPr bwMode="auto">
                    <a:xfrm>
                      <a:off x="4229" y="2697"/>
                      <a:ext cx="60" cy="23"/>
                    </a:xfrm>
                    <a:custGeom>
                      <a:avLst/>
                      <a:gdLst>
                        <a:gd name="T0" fmla="*/ 59 w 60"/>
                        <a:gd name="T1" fmla="*/ 9 h 23"/>
                        <a:gd name="T2" fmla="*/ 59 w 60"/>
                        <a:gd name="T3" fmla="*/ 0 h 23"/>
                        <a:gd name="T4" fmla="*/ 0 w 60"/>
                        <a:gd name="T5" fmla="*/ 15 h 23"/>
                        <a:gd name="T6" fmla="*/ 0 w 60"/>
                        <a:gd name="T7" fmla="*/ 22 h 23"/>
                        <a:gd name="T8" fmla="*/ 59 w 60"/>
                        <a:gd name="T9" fmla="*/ 9 h 23"/>
                      </a:gdLst>
                      <a:ahLst/>
                      <a:cxnLst>
                        <a:cxn ang="0">
                          <a:pos x="T0" y="T1"/>
                        </a:cxn>
                        <a:cxn ang="0">
                          <a:pos x="T2" y="T3"/>
                        </a:cxn>
                        <a:cxn ang="0">
                          <a:pos x="T4" y="T5"/>
                        </a:cxn>
                        <a:cxn ang="0">
                          <a:pos x="T6" y="T7"/>
                        </a:cxn>
                        <a:cxn ang="0">
                          <a:pos x="T8" y="T9"/>
                        </a:cxn>
                      </a:cxnLst>
                      <a:rect l="0" t="0" r="r" b="b"/>
                      <a:pathLst>
                        <a:path w="60" h="23">
                          <a:moveTo>
                            <a:pt x="59" y="9"/>
                          </a:moveTo>
                          <a:lnTo>
                            <a:pt x="59" y="0"/>
                          </a:lnTo>
                          <a:lnTo>
                            <a:pt x="0" y="15"/>
                          </a:lnTo>
                          <a:lnTo>
                            <a:pt x="0" y="22"/>
                          </a:lnTo>
                          <a:lnTo>
                            <a:pt x="59" y="9"/>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36" name="Freeform 349">
                      <a:extLst>
                        <a:ext uri="{FF2B5EF4-FFF2-40B4-BE49-F238E27FC236}">
                          <a16:creationId xmlns:a16="http://schemas.microsoft.com/office/drawing/2014/main" id="{4D024587-13D4-43EA-9508-E61FAF164F94}"/>
                        </a:ext>
                      </a:extLst>
                    </p:cNvPr>
                    <p:cNvSpPr>
                      <a:spLocks/>
                    </p:cNvSpPr>
                    <p:nvPr/>
                  </p:nvSpPr>
                  <p:spPr bwMode="auto">
                    <a:xfrm>
                      <a:off x="4229" y="2716"/>
                      <a:ext cx="60" cy="23"/>
                    </a:xfrm>
                    <a:custGeom>
                      <a:avLst/>
                      <a:gdLst>
                        <a:gd name="T0" fmla="*/ 59 w 60"/>
                        <a:gd name="T1" fmla="*/ 11 h 23"/>
                        <a:gd name="T2" fmla="*/ 59 w 60"/>
                        <a:gd name="T3" fmla="*/ 0 h 23"/>
                        <a:gd name="T4" fmla="*/ 0 w 60"/>
                        <a:gd name="T5" fmla="*/ 13 h 23"/>
                        <a:gd name="T6" fmla="*/ 0 w 60"/>
                        <a:gd name="T7" fmla="*/ 22 h 23"/>
                        <a:gd name="T8" fmla="*/ 59 w 60"/>
                        <a:gd name="T9" fmla="*/ 11 h 23"/>
                      </a:gdLst>
                      <a:ahLst/>
                      <a:cxnLst>
                        <a:cxn ang="0">
                          <a:pos x="T0" y="T1"/>
                        </a:cxn>
                        <a:cxn ang="0">
                          <a:pos x="T2" y="T3"/>
                        </a:cxn>
                        <a:cxn ang="0">
                          <a:pos x="T4" y="T5"/>
                        </a:cxn>
                        <a:cxn ang="0">
                          <a:pos x="T6" y="T7"/>
                        </a:cxn>
                        <a:cxn ang="0">
                          <a:pos x="T8" y="T9"/>
                        </a:cxn>
                      </a:cxnLst>
                      <a:rect l="0" t="0" r="r" b="b"/>
                      <a:pathLst>
                        <a:path w="60" h="23">
                          <a:moveTo>
                            <a:pt x="59" y="11"/>
                          </a:moveTo>
                          <a:lnTo>
                            <a:pt x="59" y="0"/>
                          </a:lnTo>
                          <a:lnTo>
                            <a:pt x="0" y="13"/>
                          </a:lnTo>
                          <a:lnTo>
                            <a:pt x="0" y="22"/>
                          </a:lnTo>
                          <a:lnTo>
                            <a:pt x="59" y="1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37" name="Freeform 350">
                      <a:extLst>
                        <a:ext uri="{FF2B5EF4-FFF2-40B4-BE49-F238E27FC236}">
                          <a16:creationId xmlns:a16="http://schemas.microsoft.com/office/drawing/2014/main" id="{A3E46A16-D023-4DDF-A0CD-E391AB0757C6}"/>
                        </a:ext>
                      </a:extLst>
                    </p:cNvPr>
                    <p:cNvSpPr>
                      <a:spLocks/>
                    </p:cNvSpPr>
                    <p:nvPr/>
                  </p:nvSpPr>
                  <p:spPr bwMode="auto">
                    <a:xfrm>
                      <a:off x="4229" y="2737"/>
                      <a:ext cx="60" cy="19"/>
                    </a:xfrm>
                    <a:custGeom>
                      <a:avLst/>
                      <a:gdLst>
                        <a:gd name="T0" fmla="*/ 59 w 60"/>
                        <a:gd name="T1" fmla="*/ 0 h 19"/>
                        <a:gd name="T2" fmla="*/ 0 w 60"/>
                        <a:gd name="T3" fmla="*/ 10 h 19"/>
                        <a:gd name="T4" fmla="*/ 0 w 60"/>
                        <a:gd name="T5" fmla="*/ 18 h 19"/>
                        <a:gd name="T6" fmla="*/ 59 w 60"/>
                        <a:gd name="T7" fmla="*/ 9 h 19"/>
                        <a:gd name="T8" fmla="*/ 59 w 60"/>
                        <a:gd name="T9" fmla="*/ 0 h 19"/>
                      </a:gdLst>
                      <a:ahLst/>
                      <a:cxnLst>
                        <a:cxn ang="0">
                          <a:pos x="T0" y="T1"/>
                        </a:cxn>
                        <a:cxn ang="0">
                          <a:pos x="T2" y="T3"/>
                        </a:cxn>
                        <a:cxn ang="0">
                          <a:pos x="T4" y="T5"/>
                        </a:cxn>
                        <a:cxn ang="0">
                          <a:pos x="T6" y="T7"/>
                        </a:cxn>
                        <a:cxn ang="0">
                          <a:pos x="T8" y="T9"/>
                        </a:cxn>
                      </a:cxnLst>
                      <a:rect l="0" t="0" r="r" b="b"/>
                      <a:pathLst>
                        <a:path w="60" h="19">
                          <a:moveTo>
                            <a:pt x="59" y="0"/>
                          </a:moveTo>
                          <a:lnTo>
                            <a:pt x="0" y="10"/>
                          </a:lnTo>
                          <a:lnTo>
                            <a:pt x="0" y="18"/>
                          </a:lnTo>
                          <a:lnTo>
                            <a:pt x="59" y="9"/>
                          </a:lnTo>
                          <a:lnTo>
                            <a:pt x="59"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38" name="Freeform 351">
                      <a:extLst>
                        <a:ext uri="{FF2B5EF4-FFF2-40B4-BE49-F238E27FC236}">
                          <a16:creationId xmlns:a16="http://schemas.microsoft.com/office/drawing/2014/main" id="{0EE7B6C2-CC84-45A4-91F6-08F8F515126A}"/>
                        </a:ext>
                      </a:extLst>
                    </p:cNvPr>
                    <p:cNvSpPr>
                      <a:spLocks/>
                    </p:cNvSpPr>
                    <p:nvPr/>
                  </p:nvSpPr>
                  <p:spPr bwMode="auto">
                    <a:xfrm>
                      <a:off x="4229" y="2758"/>
                      <a:ext cx="60" cy="17"/>
                    </a:xfrm>
                    <a:custGeom>
                      <a:avLst/>
                      <a:gdLst>
                        <a:gd name="T0" fmla="*/ 0 w 60"/>
                        <a:gd name="T1" fmla="*/ 16 h 17"/>
                        <a:gd name="T2" fmla="*/ 59 w 60"/>
                        <a:gd name="T3" fmla="*/ 10 h 17"/>
                        <a:gd name="T4" fmla="*/ 59 w 60"/>
                        <a:gd name="T5" fmla="*/ 0 h 17"/>
                        <a:gd name="T6" fmla="*/ 0 w 60"/>
                        <a:gd name="T7" fmla="*/ 7 h 17"/>
                        <a:gd name="T8" fmla="*/ 0 w 60"/>
                        <a:gd name="T9" fmla="*/ 16 h 17"/>
                      </a:gdLst>
                      <a:ahLst/>
                      <a:cxnLst>
                        <a:cxn ang="0">
                          <a:pos x="T0" y="T1"/>
                        </a:cxn>
                        <a:cxn ang="0">
                          <a:pos x="T2" y="T3"/>
                        </a:cxn>
                        <a:cxn ang="0">
                          <a:pos x="T4" y="T5"/>
                        </a:cxn>
                        <a:cxn ang="0">
                          <a:pos x="T6" y="T7"/>
                        </a:cxn>
                        <a:cxn ang="0">
                          <a:pos x="T8" y="T9"/>
                        </a:cxn>
                      </a:cxnLst>
                      <a:rect l="0" t="0" r="r" b="b"/>
                      <a:pathLst>
                        <a:path w="60" h="17">
                          <a:moveTo>
                            <a:pt x="0" y="16"/>
                          </a:moveTo>
                          <a:lnTo>
                            <a:pt x="59" y="10"/>
                          </a:lnTo>
                          <a:lnTo>
                            <a:pt x="59" y="0"/>
                          </a:lnTo>
                          <a:lnTo>
                            <a:pt x="0" y="7"/>
                          </a:lnTo>
                          <a:lnTo>
                            <a:pt x="0" y="1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39" name="Freeform 352">
                      <a:extLst>
                        <a:ext uri="{FF2B5EF4-FFF2-40B4-BE49-F238E27FC236}">
                          <a16:creationId xmlns:a16="http://schemas.microsoft.com/office/drawing/2014/main" id="{7BBC6DFA-8B0D-4197-A984-D6FBF5A28EB7}"/>
                        </a:ext>
                      </a:extLst>
                    </p:cNvPr>
                    <p:cNvSpPr>
                      <a:spLocks/>
                    </p:cNvSpPr>
                    <p:nvPr/>
                  </p:nvSpPr>
                  <p:spPr bwMode="auto">
                    <a:xfrm>
                      <a:off x="4271" y="2648"/>
                      <a:ext cx="10" cy="131"/>
                    </a:xfrm>
                    <a:custGeom>
                      <a:avLst/>
                      <a:gdLst>
                        <a:gd name="T0" fmla="*/ 9 w 10"/>
                        <a:gd name="T1" fmla="*/ 0 h 131"/>
                        <a:gd name="T2" fmla="*/ 9 w 10"/>
                        <a:gd name="T3" fmla="*/ 129 h 131"/>
                        <a:gd name="T4" fmla="*/ 0 w 10"/>
                        <a:gd name="T5" fmla="*/ 130 h 131"/>
                        <a:gd name="T6" fmla="*/ 0 w 10"/>
                        <a:gd name="T7" fmla="*/ 4 h 131"/>
                        <a:gd name="T8" fmla="*/ 9 w 10"/>
                        <a:gd name="T9" fmla="*/ 0 h 131"/>
                      </a:gdLst>
                      <a:ahLst/>
                      <a:cxnLst>
                        <a:cxn ang="0">
                          <a:pos x="T0" y="T1"/>
                        </a:cxn>
                        <a:cxn ang="0">
                          <a:pos x="T2" y="T3"/>
                        </a:cxn>
                        <a:cxn ang="0">
                          <a:pos x="T4" y="T5"/>
                        </a:cxn>
                        <a:cxn ang="0">
                          <a:pos x="T6" y="T7"/>
                        </a:cxn>
                        <a:cxn ang="0">
                          <a:pos x="T8" y="T9"/>
                        </a:cxn>
                      </a:cxnLst>
                      <a:rect l="0" t="0" r="r" b="b"/>
                      <a:pathLst>
                        <a:path w="10" h="131">
                          <a:moveTo>
                            <a:pt x="9" y="0"/>
                          </a:moveTo>
                          <a:lnTo>
                            <a:pt x="9" y="129"/>
                          </a:lnTo>
                          <a:lnTo>
                            <a:pt x="0" y="130"/>
                          </a:lnTo>
                          <a:lnTo>
                            <a:pt x="0" y="4"/>
                          </a:lnTo>
                          <a:lnTo>
                            <a:pt x="9"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40" name="Freeform 353">
                      <a:extLst>
                        <a:ext uri="{FF2B5EF4-FFF2-40B4-BE49-F238E27FC236}">
                          <a16:creationId xmlns:a16="http://schemas.microsoft.com/office/drawing/2014/main" id="{247CBFBA-2C6F-46E9-8648-E3DFEFDBC337}"/>
                        </a:ext>
                      </a:extLst>
                    </p:cNvPr>
                    <p:cNvSpPr>
                      <a:spLocks/>
                    </p:cNvSpPr>
                    <p:nvPr/>
                  </p:nvSpPr>
                  <p:spPr bwMode="auto">
                    <a:xfrm>
                      <a:off x="4270" y="2649"/>
                      <a:ext cx="8" cy="130"/>
                    </a:xfrm>
                    <a:custGeom>
                      <a:avLst/>
                      <a:gdLst>
                        <a:gd name="T0" fmla="*/ 7 w 8"/>
                        <a:gd name="T1" fmla="*/ 0 h 130"/>
                        <a:gd name="T2" fmla="*/ 7 w 8"/>
                        <a:gd name="T3" fmla="*/ 128 h 130"/>
                        <a:gd name="T4" fmla="*/ 0 w 8"/>
                        <a:gd name="T5" fmla="*/ 129 h 130"/>
                        <a:gd name="T6" fmla="*/ 0 w 8"/>
                        <a:gd name="T7" fmla="*/ 4 h 130"/>
                        <a:gd name="T8" fmla="*/ 7 w 8"/>
                        <a:gd name="T9" fmla="*/ 0 h 130"/>
                      </a:gdLst>
                      <a:ahLst/>
                      <a:cxnLst>
                        <a:cxn ang="0">
                          <a:pos x="T0" y="T1"/>
                        </a:cxn>
                        <a:cxn ang="0">
                          <a:pos x="T2" y="T3"/>
                        </a:cxn>
                        <a:cxn ang="0">
                          <a:pos x="T4" y="T5"/>
                        </a:cxn>
                        <a:cxn ang="0">
                          <a:pos x="T6" y="T7"/>
                        </a:cxn>
                        <a:cxn ang="0">
                          <a:pos x="T8" y="T9"/>
                        </a:cxn>
                      </a:cxnLst>
                      <a:rect l="0" t="0" r="r" b="b"/>
                      <a:pathLst>
                        <a:path w="8" h="130">
                          <a:moveTo>
                            <a:pt x="7" y="0"/>
                          </a:moveTo>
                          <a:lnTo>
                            <a:pt x="7" y="128"/>
                          </a:lnTo>
                          <a:lnTo>
                            <a:pt x="0" y="129"/>
                          </a:lnTo>
                          <a:lnTo>
                            <a:pt x="0" y="4"/>
                          </a:lnTo>
                          <a:lnTo>
                            <a:pt x="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41" name="Freeform 354">
                      <a:extLst>
                        <a:ext uri="{FF2B5EF4-FFF2-40B4-BE49-F238E27FC236}">
                          <a16:creationId xmlns:a16="http://schemas.microsoft.com/office/drawing/2014/main" id="{59C66A06-BF31-4F16-859B-4F2CC4992D2E}"/>
                        </a:ext>
                      </a:extLst>
                    </p:cNvPr>
                    <p:cNvSpPr>
                      <a:spLocks/>
                    </p:cNvSpPr>
                    <p:nvPr/>
                  </p:nvSpPr>
                  <p:spPr bwMode="auto">
                    <a:xfrm>
                      <a:off x="4254" y="2655"/>
                      <a:ext cx="8" cy="125"/>
                    </a:xfrm>
                    <a:custGeom>
                      <a:avLst/>
                      <a:gdLst>
                        <a:gd name="T0" fmla="*/ 7 w 8"/>
                        <a:gd name="T1" fmla="*/ 0 h 125"/>
                        <a:gd name="T2" fmla="*/ 7 w 8"/>
                        <a:gd name="T3" fmla="*/ 124 h 125"/>
                        <a:gd name="T4" fmla="*/ 0 w 8"/>
                        <a:gd name="T5" fmla="*/ 124 h 125"/>
                        <a:gd name="T6" fmla="*/ 0 w 8"/>
                        <a:gd name="T7" fmla="*/ 4 h 125"/>
                        <a:gd name="T8" fmla="*/ 7 w 8"/>
                        <a:gd name="T9" fmla="*/ 0 h 125"/>
                      </a:gdLst>
                      <a:ahLst/>
                      <a:cxnLst>
                        <a:cxn ang="0">
                          <a:pos x="T0" y="T1"/>
                        </a:cxn>
                        <a:cxn ang="0">
                          <a:pos x="T2" y="T3"/>
                        </a:cxn>
                        <a:cxn ang="0">
                          <a:pos x="T4" y="T5"/>
                        </a:cxn>
                        <a:cxn ang="0">
                          <a:pos x="T6" y="T7"/>
                        </a:cxn>
                        <a:cxn ang="0">
                          <a:pos x="T8" y="T9"/>
                        </a:cxn>
                      </a:cxnLst>
                      <a:rect l="0" t="0" r="r" b="b"/>
                      <a:pathLst>
                        <a:path w="8" h="125">
                          <a:moveTo>
                            <a:pt x="7" y="0"/>
                          </a:moveTo>
                          <a:lnTo>
                            <a:pt x="7" y="124"/>
                          </a:lnTo>
                          <a:lnTo>
                            <a:pt x="0" y="124"/>
                          </a:lnTo>
                          <a:lnTo>
                            <a:pt x="0" y="4"/>
                          </a:lnTo>
                          <a:lnTo>
                            <a:pt x="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42" name="Freeform 355">
                      <a:extLst>
                        <a:ext uri="{FF2B5EF4-FFF2-40B4-BE49-F238E27FC236}">
                          <a16:creationId xmlns:a16="http://schemas.microsoft.com/office/drawing/2014/main" id="{8BDD4470-D47D-46F9-9360-886D0DDABCAF}"/>
                        </a:ext>
                      </a:extLst>
                    </p:cNvPr>
                    <p:cNvSpPr>
                      <a:spLocks/>
                    </p:cNvSpPr>
                    <p:nvPr/>
                  </p:nvSpPr>
                  <p:spPr bwMode="auto">
                    <a:xfrm>
                      <a:off x="4253" y="2656"/>
                      <a:ext cx="8" cy="124"/>
                    </a:xfrm>
                    <a:custGeom>
                      <a:avLst/>
                      <a:gdLst>
                        <a:gd name="T0" fmla="*/ 7 w 8"/>
                        <a:gd name="T1" fmla="*/ 0 h 124"/>
                        <a:gd name="T2" fmla="*/ 7 w 8"/>
                        <a:gd name="T3" fmla="*/ 123 h 124"/>
                        <a:gd name="T4" fmla="*/ 0 w 8"/>
                        <a:gd name="T5" fmla="*/ 123 h 124"/>
                        <a:gd name="T6" fmla="*/ 0 w 8"/>
                        <a:gd name="T7" fmla="*/ 3 h 124"/>
                        <a:gd name="T8" fmla="*/ 7 w 8"/>
                        <a:gd name="T9" fmla="*/ 0 h 124"/>
                      </a:gdLst>
                      <a:ahLst/>
                      <a:cxnLst>
                        <a:cxn ang="0">
                          <a:pos x="T0" y="T1"/>
                        </a:cxn>
                        <a:cxn ang="0">
                          <a:pos x="T2" y="T3"/>
                        </a:cxn>
                        <a:cxn ang="0">
                          <a:pos x="T4" y="T5"/>
                        </a:cxn>
                        <a:cxn ang="0">
                          <a:pos x="T6" y="T7"/>
                        </a:cxn>
                        <a:cxn ang="0">
                          <a:pos x="T8" y="T9"/>
                        </a:cxn>
                      </a:cxnLst>
                      <a:rect l="0" t="0" r="r" b="b"/>
                      <a:pathLst>
                        <a:path w="8" h="124">
                          <a:moveTo>
                            <a:pt x="7" y="0"/>
                          </a:moveTo>
                          <a:lnTo>
                            <a:pt x="7" y="123"/>
                          </a:lnTo>
                          <a:lnTo>
                            <a:pt x="0" y="123"/>
                          </a:lnTo>
                          <a:lnTo>
                            <a:pt x="0" y="3"/>
                          </a:lnTo>
                          <a:lnTo>
                            <a:pt x="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43" name="Freeform 356">
                      <a:extLst>
                        <a:ext uri="{FF2B5EF4-FFF2-40B4-BE49-F238E27FC236}">
                          <a16:creationId xmlns:a16="http://schemas.microsoft.com/office/drawing/2014/main" id="{BF3261CC-530A-4D0B-8573-0DA9DC865693}"/>
                        </a:ext>
                      </a:extLst>
                    </p:cNvPr>
                    <p:cNvSpPr>
                      <a:spLocks/>
                    </p:cNvSpPr>
                    <p:nvPr/>
                  </p:nvSpPr>
                  <p:spPr bwMode="auto">
                    <a:xfrm>
                      <a:off x="4239" y="2662"/>
                      <a:ext cx="7" cy="118"/>
                    </a:xfrm>
                    <a:custGeom>
                      <a:avLst/>
                      <a:gdLst>
                        <a:gd name="T0" fmla="*/ 6 w 7"/>
                        <a:gd name="T1" fmla="*/ 0 h 118"/>
                        <a:gd name="T2" fmla="*/ 6 w 7"/>
                        <a:gd name="T3" fmla="*/ 117 h 118"/>
                        <a:gd name="T4" fmla="*/ 0 w 7"/>
                        <a:gd name="T5" fmla="*/ 117 h 118"/>
                        <a:gd name="T6" fmla="*/ 0 w 7"/>
                        <a:gd name="T7" fmla="*/ 3 h 118"/>
                        <a:gd name="T8" fmla="*/ 6 w 7"/>
                        <a:gd name="T9" fmla="*/ 0 h 118"/>
                      </a:gdLst>
                      <a:ahLst/>
                      <a:cxnLst>
                        <a:cxn ang="0">
                          <a:pos x="T0" y="T1"/>
                        </a:cxn>
                        <a:cxn ang="0">
                          <a:pos x="T2" y="T3"/>
                        </a:cxn>
                        <a:cxn ang="0">
                          <a:pos x="T4" y="T5"/>
                        </a:cxn>
                        <a:cxn ang="0">
                          <a:pos x="T6" y="T7"/>
                        </a:cxn>
                        <a:cxn ang="0">
                          <a:pos x="T8" y="T9"/>
                        </a:cxn>
                      </a:cxnLst>
                      <a:rect l="0" t="0" r="r" b="b"/>
                      <a:pathLst>
                        <a:path w="7" h="118">
                          <a:moveTo>
                            <a:pt x="6" y="0"/>
                          </a:moveTo>
                          <a:lnTo>
                            <a:pt x="6" y="117"/>
                          </a:lnTo>
                          <a:lnTo>
                            <a:pt x="0" y="117"/>
                          </a:lnTo>
                          <a:lnTo>
                            <a:pt x="0" y="3"/>
                          </a:lnTo>
                          <a:lnTo>
                            <a:pt x="6"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44" name="Freeform 357">
                      <a:extLst>
                        <a:ext uri="{FF2B5EF4-FFF2-40B4-BE49-F238E27FC236}">
                          <a16:creationId xmlns:a16="http://schemas.microsoft.com/office/drawing/2014/main" id="{B66B249B-DAD5-4984-A1F9-887C7037608F}"/>
                        </a:ext>
                      </a:extLst>
                    </p:cNvPr>
                    <p:cNvSpPr>
                      <a:spLocks/>
                    </p:cNvSpPr>
                    <p:nvPr/>
                  </p:nvSpPr>
                  <p:spPr bwMode="auto">
                    <a:xfrm>
                      <a:off x="4237" y="2663"/>
                      <a:ext cx="7" cy="117"/>
                    </a:xfrm>
                    <a:custGeom>
                      <a:avLst/>
                      <a:gdLst>
                        <a:gd name="T0" fmla="*/ 6 w 7"/>
                        <a:gd name="T1" fmla="*/ 0 h 117"/>
                        <a:gd name="T2" fmla="*/ 6 w 7"/>
                        <a:gd name="T3" fmla="*/ 116 h 117"/>
                        <a:gd name="T4" fmla="*/ 0 w 7"/>
                        <a:gd name="T5" fmla="*/ 116 h 117"/>
                        <a:gd name="T6" fmla="*/ 0 w 7"/>
                        <a:gd name="T7" fmla="*/ 3 h 117"/>
                        <a:gd name="T8" fmla="*/ 6 w 7"/>
                        <a:gd name="T9" fmla="*/ 0 h 117"/>
                      </a:gdLst>
                      <a:ahLst/>
                      <a:cxnLst>
                        <a:cxn ang="0">
                          <a:pos x="T0" y="T1"/>
                        </a:cxn>
                        <a:cxn ang="0">
                          <a:pos x="T2" y="T3"/>
                        </a:cxn>
                        <a:cxn ang="0">
                          <a:pos x="T4" y="T5"/>
                        </a:cxn>
                        <a:cxn ang="0">
                          <a:pos x="T6" y="T7"/>
                        </a:cxn>
                        <a:cxn ang="0">
                          <a:pos x="T8" y="T9"/>
                        </a:cxn>
                      </a:cxnLst>
                      <a:rect l="0" t="0" r="r" b="b"/>
                      <a:pathLst>
                        <a:path w="7" h="117">
                          <a:moveTo>
                            <a:pt x="6" y="0"/>
                          </a:moveTo>
                          <a:lnTo>
                            <a:pt x="6" y="116"/>
                          </a:lnTo>
                          <a:lnTo>
                            <a:pt x="0" y="116"/>
                          </a:lnTo>
                          <a:lnTo>
                            <a:pt x="0" y="3"/>
                          </a:lnTo>
                          <a:lnTo>
                            <a:pt x="6"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4012" name="Group 358">
                    <a:extLst>
                      <a:ext uri="{FF2B5EF4-FFF2-40B4-BE49-F238E27FC236}">
                        <a16:creationId xmlns:a16="http://schemas.microsoft.com/office/drawing/2014/main" id="{4A6E51F8-A9CE-4E95-9AF4-9AEB2D72D13E}"/>
                      </a:ext>
                    </a:extLst>
                  </p:cNvPr>
                  <p:cNvGrpSpPr>
                    <a:grpSpLocks/>
                  </p:cNvGrpSpPr>
                  <p:nvPr/>
                </p:nvGrpSpPr>
                <p:grpSpPr bwMode="auto">
                  <a:xfrm>
                    <a:off x="4201" y="2776"/>
                    <a:ext cx="118" cy="65"/>
                    <a:chOff x="4201" y="2776"/>
                    <a:chExt cx="118" cy="65"/>
                  </a:xfrm>
                </p:grpSpPr>
                <p:sp>
                  <p:nvSpPr>
                    <p:cNvPr id="144013" name="Freeform 359">
                      <a:extLst>
                        <a:ext uri="{FF2B5EF4-FFF2-40B4-BE49-F238E27FC236}">
                          <a16:creationId xmlns:a16="http://schemas.microsoft.com/office/drawing/2014/main" id="{7165880B-1D95-4A70-B171-9D2E67439B4D}"/>
                        </a:ext>
                      </a:extLst>
                    </p:cNvPr>
                    <p:cNvSpPr>
                      <a:spLocks/>
                    </p:cNvSpPr>
                    <p:nvPr/>
                  </p:nvSpPr>
                  <p:spPr bwMode="auto">
                    <a:xfrm>
                      <a:off x="4291" y="2776"/>
                      <a:ext cx="28" cy="35"/>
                    </a:xfrm>
                    <a:custGeom>
                      <a:avLst/>
                      <a:gdLst>
                        <a:gd name="T0" fmla="*/ 27 w 28"/>
                        <a:gd name="T1" fmla="*/ 32 h 35"/>
                        <a:gd name="T2" fmla="*/ 0 w 28"/>
                        <a:gd name="T3" fmla="*/ 34 h 35"/>
                        <a:gd name="T4" fmla="*/ 0 w 28"/>
                        <a:gd name="T5" fmla="*/ 1 h 35"/>
                        <a:gd name="T6" fmla="*/ 27 w 28"/>
                        <a:gd name="T7" fmla="*/ 0 h 35"/>
                        <a:gd name="T8" fmla="*/ 27 w 28"/>
                        <a:gd name="T9" fmla="*/ 32 h 35"/>
                      </a:gdLst>
                      <a:ahLst/>
                      <a:cxnLst>
                        <a:cxn ang="0">
                          <a:pos x="T0" y="T1"/>
                        </a:cxn>
                        <a:cxn ang="0">
                          <a:pos x="T2" y="T3"/>
                        </a:cxn>
                        <a:cxn ang="0">
                          <a:pos x="T4" y="T5"/>
                        </a:cxn>
                        <a:cxn ang="0">
                          <a:pos x="T6" y="T7"/>
                        </a:cxn>
                        <a:cxn ang="0">
                          <a:pos x="T8" y="T9"/>
                        </a:cxn>
                      </a:cxnLst>
                      <a:rect l="0" t="0" r="r" b="b"/>
                      <a:pathLst>
                        <a:path w="28" h="35">
                          <a:moveTo>
                            <a:pt x="27" y="32"/>
                          </a:moveTo>
                          <a:lnTo>
                            <a:pt x="0" y="34"/>
                          </a:lnTo>
                          <a:lnTo>
                            <a:pt x="0" y="1"/>
                          </a:lnTo>
                          <a:lnTo>
                            <a:pt x="27" y="0"/>
                          </a:lnTo>
                          <a:lnTo>
                            <a:pt x="27" y="3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4014" name="Group 360">
                      <a:extLst>
                        <a:ext uri="{FF2B5EF4-FFF2-40B4-BE49-F238E27FC236}">
                          <a16:creationId xmlns:a16="http://schemas.microsoft.com/office/drawing/2014/main" id="{F425FC22-A82C-4C34-BE5D-65678CFE09B5}"/>
                        </a:ext>
                      </a:extLst>
                    </p:cNvPr>
                    <p:cNvGrpSpPr>
                      <a:grpSpLocks/>
                    </p:cNvGrpSpPr>
                    <p:nvPr/>
                  </p:nvGrpSpPr>
                  <p:grpSpPr bwMode="auto">
                    <a:xfrm>
                      <a:off x="4202" y="2806"/>
                      <a:ext cx="93" cy="35"/>
                      <a:chOff x="4202" y="2806"/>
                      <a:chExt cx="93" cy="35"/>
                    </a:xfrm>
                  </p:grpSpPr>
                  <p:sp>
                    <p:nvSpPr>
                      <p:cNvPr id="144023" name="Freeform 361">
                        <a:extLst>
                          <a:ext uri="{FF2B5EF4-FFF2-40B4-BE49-F238E27FC236}">
                            <a16:creationId xmlns:a16="http://schemas.microsoft.com/office/drawing/2014/main" id="{0AD1764F-0C83-4B46-8032-54C7D62AC96B}"/>
                          </a:ext>
                        </a:extLst>
                      </p:cNvPr>
                      <p:cNvSpPr>
                        <a:spLocks/>
                      </p:cNvSpPr>
                      <p:nvPr/>
                    </p:nvSpPr>
                    <p:spPr bwMode="auto">
                      <a:xfrm>
                        <a:off x="4202" y="2808"/>
                        <a:ext cx="4" cy="26"/>
                      </a:xfrm>
                      <a:custGeom>
                        <a:avLst/>
                        <a:gdLst>
                          <a:gd name="T0" fmla="*/ 0 w 4"/>
                          <a:gd name="T1" fmla="*/ 0 h 26"/>
                          <a:gd name="T2" fmla="*/ 0 w 4"/>
                          <a:gd name="T3" fmla="*/ 25 h 26"/>
                          <a:gd name="T4" fmla="*/ 3 w 4"/>
                          <a:gd name="T5" fmla="*/ 25 h 26"/>
                          <a:gd name="T6" fmla="*/ 3 w 4"/>
                          <a:gd name="T7" fmla="*/ 0 h 26"/>
                          <a:gd name="T8" fmla="*/ 0 w 4"/>
                          <a:gd name="T9" fmla="*/ 0 h 26"/>
                        </a:gdLst>
                        <a:ahLst/>
                        <a:cxnLst>
                          <a:cxn ang="0">
                            <a:pos x="T0" y="T1"/>
                          </a:cxn>
                          <a:cxn ang="0">
                            <a:pos x="T2" y="T3"/>
                          </a:cxn>
                          <a:cxn ang="0">
                            <a:pos x="T4" y="T5"/>
                          </a:cxn>
                          <a:cxn ang="0">
                            <a:pos x="T6" y="T7"/>
                          </a:cxn>
                          <a:cxn ang="0">
                            <a:pos x="T8" y="T9"/>
                          </a:cxn>
                        </a:cxnLst>
                        <a:rect l="0" t="0" r="r" b="b"/>
                        <a:pathLst>
                          <a:path w="4" h="26">
                            <a:moveTo>
                              <a:pt x="0" y="0"/>
                            </a:moveTo>
                            <a:lnTo>
                              <a:pt x="0" y="25"/>
                            </a:lnTo>
                            <a:lnTo>
                              <a:pt x="3" y="25"/>
                            </a:lnTo>
                            <a:lnTo>
                              <a:pt x="3" y="0"/>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24" name="Freeform 362">
                        <a:extLst>
                          <a:ext uri="{FF2B5EF4-FFF2-40B4-BE49-F238E27FC236}">
                            <a16:creationId xmlns:a16="http://schemas.microsoft.com/office/drawing/2014/main" id="{BAC5F2AD-21C9-47C1-93B1-FC9E1B9409E9}"/>
                          </a:ext>
                        </a:extLst>
                      </p:cNvPr>
                      <p:cNvSpPr>
                        <a:spLocks/>
                      </p:cNvSpPr>
                      <p:nvPr/>
                    </p:nvSpPr>
                    <p:spPr bwMode="auto">
                      <a:xfrm>
                        <a:off x="4287" y="2808"/>
                        <a:ext cx="8" cy="33"/>
                      </a:xfrm>
                      <a:custGeom>
                        <a:avLst/>
                        <a:gdLst>
                          <a:gd name="T0" fmla="*/ 7 w 8"/>
                          <a:gd name="T1" fmla="*/ 0 h 33"/>
                          <a:gd name="T2" fmla="*/ 7 w 8"/>
                          <a:gd name="T3" fmla="*/ 32 h 33"/>
                          <a:gd name="T4" fmla="*/ 4 w 8"/>
                          <a:gd name="T5" fmla="*/ 32 h 33"/>
                          <a:gd name="T6" fmla="*/ 1 w 8"/>
                          <a:gd name="T7" fmla="*/ 32 h 33"/>
                          <a:gd name="T8" fmla="*/ 0 w 8"/>
                          <a:gd name="T9" fmla="*/ 32 h 33"/>
                          <a:gd name="T10" fmla="*/ 0 w 8"/>
                          <a:gd name="T11" fmla="*/ 0 h 33"/>
                          <a:gd name="T12" fmla="*/ 7 w 8"/>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8" h="33">
                            <a:moveTo>
                              <a:pt x="7" y="0"/>
                            </a:moveTo>
                            <a:lnTo>
                              <a:pt x="7" y="32"/>
                            </a:lnTo>
                            <a:lnTo>
                              <a:pt x="4" y="32"/>
                            </a:lnTo>
                            <a:lnTo>
                              <a:pt x="1" y="32"/>
                            </a:lnTo>
                            <a:lnTo>
                              <a:pt x="0" y="32"/>
                            </a:lnTo>
                            <a:lnTo>
                              <a:pt x="0" y="0"/>
                            </a:lnTo>
                            <a:lnTo>
                              <a:pt x="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25" name="Freeform 363">
                        <a:extLst>
                          <a:ext uri="{FF2B5EF4-FFF2-40B4-BE49-F238E27FC236}">
                            <a16:creationId xmlns:a16="http://schemas.microsoft.com/office/drawing/2014/main" id="{9EAA327A-BBD7-42F7-9587-94606ABF4E11}"/>
                          </a:ext>
                        </a:extLst>
                      </p:cNvPr>
                      <p:cNvSpPr>
                        <a:spLocks/>
                      </p:cNvSpPr>
                      <p:nvPr/>
                    </p:nvSpPr>
                    <p:spPr bwMode="auto">
                      <a:xfrm>
                        <a:off x="4253" y="2806"/>
                        <a:ext cx="6" cy="34"/>
                      </a:xfrm>
                      <a:custGeom>
                        <a:avLst/>
                        <a:gdLst>
                          <a:gd name="T0" fmla="*/ 5 w 6"/>
                          <a:gd name="T1" fmla="*/ 3 h 34"/>
                          <a:gd name="T2" fmla="*/ 5 w 6"/>
                          <a:gd name="T3" fmla="*/ 33 h 34"/>
                          <a:gd name="T4" fmla="*/ 0 w 6"/>
                          <a:gd name="T5" fmla="*/ 32 h 34"/>
                          <a:gd name="T6" fmla="*/ 0 w 6"/>
                          <a:gd name="T7" fmla="*/ 0 h 34"/>
                          <a:gd name="T8" fmla="*/ 5 w 6"/>
                          <a:gd name="T9" fmla="*/ 3 h 34"/>
                        </a:gdLst>
                        <a:ahLst/>
                        <a:cxnLst>
                          <a:cxn ang="0">
                            <a:pos x="T0" y="T1"/>
                          </a:cxn>
                          <a:cxn ang="0">
                            <a:pos x="T2" y="T3"/>
                          </a:cxn>
                          <a:cxn ang="0">
                            <a:pos x="T4" y="T5"/>
                          </a:cxn>
                          <a:cxn ang="0">
                            <a:pos x="T6" y="T7"/>
                          </a:cxn>
                          <a:cxn ang="0">
                            <a:pos x="T8" y="T9"/>
                          </a:cxn>
                        </a:cxnLst>
                        <a:rect l="0" t="0" r="r" b="b"/>
                        <a:pathLst>
                          <a:path w="6" h="34">
                            <a:moveTo>
                              <a:pt x="5" y="3"/>
                            </a:moveTo>
                            <a:lnTo>
                              <a:pt x="5" y="33"/>
                            </a:lnTo>
                            <a:lnTo>
                              <a:pt x="0" y="32"/>
                            </a:lnTo>
                            <a:lnTo>
                              <a:pt x="0" y="0"/>
                            </a:lnTo>
                            <a:lnTo>
                              <a:pt x="5"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26" name="Freeform 364">
                        <a:extLst>
                          <a:ext uri="{FF2B5EF4-FFF2-40B4-BE49-F238E27FC236}">
                            <a16:creationId xmlns:a16="http://schemas.microsoft.com/office/drawing/2014/main" id="{DCD3C44E-6087-4AA4-A640-157E196EF73F}"/>
                          </a:ext>
                        </a:extLst>
                      </p:cNvPr>
                      <p:cNvSpPr>
                        <a:spLocks/>
                      </p:cNvSpPr>
                      <p:nvPr/>
                    </p:nvSpPr>
                    <p:spPr bwMode="auto">
                      <a:xfrm>
                        <a:off x="4227" y="2806"/>
                        <a:ext cx="5" cy="31"/>
                      </a:xfrm>
                      <a:custGeom>
                        <a:avLst/>
                        <a:gdLst>
                          <a:gd name="T0" fmla="*/ 4 w 5"/>
                          <a:gd name="T1" fmla="*/ 3 h 31"/>
                          <a:gd name="T2" fmla="*/ 4 w 5"/>
                          <a:gd name="T3" fmla="*/ 30 h 31"/>
                          <a:gd name="T4" fmla="*/ 0 w 5"/>
                          <a:gd name="T5" fmla="*/ 30 h 31"/>
                          <a:gd name="T6" fmla="*/ 0 w 5"/>
                          <a:gd name="T7" fmla="*/ 0 h 31"/>
                          <a:gd name="T8" fmla="*/ 4 w 5"/>
                          <a:gd name="T9" fmla="*/ 3 h 31"/>
                        </a:gdLst>
                        <a:ahLst/>
                        <a:cxnLst>
                          <a:cxn ang="0">
                            <a:pos x="T0" y="T1"/>
                          </a:cxn>
                          <a:cxn ang="0">
                            <a:pos x="T2" y="T3"/>
                          </a:cxn>
                          <a:cxn ang="0">
                            <a:pos x="T4" y="T5"/>
                          </a:cxn>
                          <a:cxn ang="0">
                            <a:pos x="T6" y="T7"/>
                          </a:cxn>
                          <a:cxn ang="0">
                            <a:pos x="T8" y="T9"/>
                          </a:cxn>
                        </a:cxnLst>
                        <a:rect l="0" t="0" r="r" b="b"/>
                        <a:pathLst>
                          <a:path w="5" h="31">
                            <a:moveTo>
                              <a:pt x="4" y="3"/>
                            </a:moveTo>
                            <a:lnTo>
                              <a:pt x="4" y="30"/>
                            </a:lnTo>
                            <a:lnTo>
                              <a:pt x="0" y="30"/>
                            </a:lnTo>
                            <a:lnTo>
                              <a:pt x="0" y="0"/>
                            </a:lnTo>
                            <a:lnTo>
                              <a:pt x="4"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27" name="Freeform 365">
                        <a:extLst>
                          <a:ext uri="{FF2B5EF4-FFF2-40B4-BE49-F238E27FC236}">
                            <a16:creationId xmlns:a16="http://schemas.microsoft.com/office/drawing/2014/main" id="{EE5FA01D-3406-441F-A0E2-5F7417FEBA83}"/>
                          </a:ext>
                        </a:extLst>
                      </p:cNvPr>
                      <p:cNvSpPr>
                        <a:spLocks/>
                      </p:cNvSpPr>
                      <p:nvPr/>
                    </p:nvSpPr>
                    <p:spPr bwMode="auto">
                      <a:xfrm>
                        <a:off x="4202" y="2810"/>
                        <a:ext cx="4" cy="7"/>
                      </a:xfrm>
                      <a:custGeom>
                        <a:avLst/>
                        <a:gdLst>
                          <a:gd name="T0" fmla="*/ 0 w 4"/>
                          <a:gd name="T1" fmla="*/ 1 h 7"/>
                          <a:gd name="T2" fmla="*/ 0 w 4"/>
                          <a:gd name="T3" fmla="*/ 4 h 7"/>
                          <a:gd name="T4" fmla="*/ 3 w 4"/>
                          <a:gd name="T5" fmla="*/ 6 h 7"/>
                          <a:gd name="T6" fmla="*/ 3 w 4"/>
                          <a:gd name="T7" fmla="*/ 0 h 7"/>
                          <a:gd name="T8" fmla="*/ 0 w 4"/>
                          <a:gd name="T9" fmla="*/ 1 h 7"/>
                        </a:gdLst>
                        <a:ahLst/>
                        <a:cxnLst>
                          <a:cxn ang="0">
                            <a:pos x="T0" y="T1"/>
                          </a:cxn>
                          <a:cxn ang="0">
                            <a:pos x="T2" y="T3"/>
                          </a:cxn>
                          <a:cxn ang="0">
                            <a:pos x="T4" y="T5"/>
                          </a:cxn>
                          <a:cxn ang="0">
                            <a:pos x="T6" y="T7"/>
                          </a:cxn>
                          <a:cxn ang="0">
                            <a:pos x="T8" y="T9"/>
                          </a:cxn>
                        </a:cxnLst>
                        <a:rect l="0" t="0" r="r" b="b"/>
                        <a:pathLst>
                          <a:path w="4" h="7">
                            <a:moveTo>
                              <a:pt x="0" y="1"/>
                            </a:moveTo>
                            <a:lnTo>
                              <a:pt x="0" y="4"/>
                            </a:lnTo>
                            <a:lnTo>
                              <a:pt x="3" y="6"/>
                            </a:lnTo>
                            <a:lnTo>
                              <a:pt x="3" y="0"/>
                            </a:lnTo>
                            <a:lnTo>
                              <a:pt x="0"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28" name="Freeform 366">
                        <a:extLst>
                          <a:ext uri="{FF2B5EF4-FFF2-40B4-BE49-F238E27FC236}">
                            <a16:creationId xmlns:a16="http://schemas.microsoft.com/office/drawing/2014/main" id="{0C4B785A-DC6E-4BB2-8E17-F25F9213FE34}"/>
                          </a:ext>
                        </a:extLst>
                      </p:cNvPr>
                      <p:cNvSpPr>
                        <a:spLocks/>
                      </p:cNvSpPr>
                      <p:nvPr/>
                    </p:nvSpPr>
                    <p:spPr bwMode="auto">
                      <a:xfrm>
                        <a:off x="4227" y="2806"/>
                        <a:ext cx="5" cy="12"/>
                      </a:xfrm>
                      <a:custGeom>
                        <a:avLst/>
                        <a:gdLst>
                          <a:gd name="T0" fmla="*/ 0 w 5"/>
                          <a:gd name="T1" fmla="*/ 4 h 12"/>
                          <a:gd name="T2" fmla="*/ 0 w 5"/>
                          <a:gd name="T3" fmla="*/ 8 h 12"/>
                          <a:gd name="T4" fmla="*/ 4 w 5"/>
                          <a:gd name="T5" fmla="*/ 11 h 12"/>
                          <a:gd name="T6" fmla="*/ 4 w 5"/>
                          <a:gd name="T7" fmla="*/ 0 h 12"/>
                          <a:gd name="T8" fmla="*/ 0 w 5"/>
                          <a:gd name="T9" fmla="*/ 4 h 12"/>
                        </a:gdLst>
                        <a:ahLst/>
                        <a:cxnLst>
                          <a:cxn ang="0">
                            <a:pos x="T0" y="T1"/>
                          </a:cxn>
                          <a:cxn ang="0">
                            <a:pos x="T2" y="T3"/>
                          </a:cxn>
                          <a:cxn ang="0">
                            <a:pos x="T4" y="T5"/>
                          </a:cxn>
                          <a:cxn ang="0">
                            <a:pos x="T6" y="T7"/>
                          </a:cxn>
                          <a:cxn ang="0">
                            <a:pos x="T8" y="T9"/>
                          </a:cxn>
                        </a:cxnLst>
                        <a:rect l="0" t="0" r="r" b="b"/>
                        <a:pathLst>
                          <a:path w="5" h="12">
                            <a:moveTo>
                              <a:pt x="0" y="4"/>
                            </a:moveTo>
                            <a:lnTo>
                              <a:pt x="0" y="8"/>
                            </a:lnTo>
                            <a:lnTo>
                              <a:pt x="4" y="11"/>
                            </a:lnTo>
                            <a:lnTo>
                              <a:pt x="4"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29" name="Freeform 367">
                        <a:extLst>
                          <a:ext uri="{FF2B5EF4-FFF2-40B4-BE49-F238E27FC236}">
                            <a16:creationId xmlns:a16="http://schemas.microsoft.com/office/drawing/2014/main" id="{9009E967-52D0-46A0-994D-9534BCF7251D}"/>
                          </a:ext>
                        </a:extLst>
                      </p:cNvPr>
                      <p:cNvSpPr>
                        <a:spLocks/>
                      </p:cNvSpPr>
                      <p:nvPr/>
                    </p:nvSpPr>
                    <p:spPr bwMode="auto">
                      <a:xfrm>
                        <a:off x="4253" y="2806"/>
                        <a:ext cx="6" cy="13"/>
                      </a:xfrm>
                      <a:custGeom>
                        <a:avLst/>
                        <a:gdLst>
                          <a:gd name="T0" fmla="*/ 0 w 6"/>
                          <a:gd name="T1" fmla="*/ 3 h 13"/>
                          <a:gd name="T2" fmla="*/ 0 w 6"/>
                          <a:gd name="T3" fmla="*/ 10 h 13"/>
                          <a:gd name="T4" fmla="*/ 5 w 6"/>
                          <a:gd name="T5" fmla="*/ 12 h 13"/>
                          <a:gd name="T6" fmla="*/ 5 w 6"/>
                          <a:gd name="T7" fmla="*/ 0 h 13"/>
                          <a:gd name="T8" fmla="*/ 0 w 6"/>
                          <a:gd name="T9" fmla="*/ 3 h 13"/>
                        </a:gdLst>
                        <a:ahLst/>
                        <a:cxnLst>
                          <a:cxn ang="0">
                            <a:pos x="T0" y="T1"/>
                          </a:cxn>
                          <a:cxn ang="0">
                            <a:pos x="T2" y="T3"/>
                          </a:cxn>
                          <a:cxn ang="0">
                            <a:pos x="T4" y="T5"/>
                          </a:cxn>
                          <a:cxn ang="0">
                            <a:pos x="T6" y="T7"/>
                          </a:cxn>
                          <a:cxn ang="0">
                            <a:pos x="T8" y="T9"/>
                          </a:cxn>
                        </a:cxnLst>
                        <a:rect l="0" t="0" r="r" b="b"/>
                        <a:pathLst>
                          <a:path w="6" h="13">
                            <a:moveTo>
                              <a:pt x="0" y="3"/>
                            </a:moveTo>
                            <a:lnTo>
                              <a:pt x="0" y="10"/>
                            </a:lnTo>
                            <a:lnTo>
                              <a:pt x="5" y="12"/>
                            </a:lnTo>
                            <a:lnTo>
                              <a:pt x="5" y="0"/>
                            </a:lnTo>
                            <a:lnTo>
                              <a:pt x="0"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30" name="Freeform 368">
                        <a:extLst>
                          <a:ext uri="{FF2B5EF4-FFF2-40B4-BE49-F238E27FC236}">
                            <a16:creationId xmlns:a16="http://schemas.microsoft.com/office/drawing/2014/main" id="{5109A5BB-877A-40C1-A3F4-9E97F6EA657D}"/>
                          </a:ext>
                        </a:extLst>
                      </p:cNvPr>
                      <p:cNvSpPr>
                        <a:spLocks/>
                      </p:cNvSpPr>
                      <p:nvPr/>
                    </p:nvSpPr>
                    <p:spPr bwMode="auto">
                      <a:xfrm>
                        <a:off x="4287" y="2806"/>
                        <a:ext cx="8" cy="15"/>
                      </a:xfrm>
                      <a:custGeom>
                        <a:avLst/>
                        <a:gdLst>
                          <a:gd name="T0" fmla="*/ 0 w 8"/>
                          <a:gd name="T1" fmla="*/ 4 h 15"/>
                          <a:gd name="T2" fmla="*/ 0 w 8"/>
                          <a:gd name="T3" fmla="*/ 10 h 15"/>
                          <a:gd name="T4" fmla="*/ 7 w 8"/>
                          <a:gd name="T5" fmla="*/ 14 h 15"/>
                          <a:gd name="T6" fmla="*/ 7 w 8"/>
                          <a:gd name="T7" fmla="*/ 0 h 15"/>
                          <a:gd name="T8" fmla="*/ 0 w 8"/>
                          <a:gd name="T9" fmla="*/ 4 h 15"/>
                        </a:gdLst>
                        <a:ahLst/>
                        <a:cxnLst>
                          <a:cxn ang="0">
                            <a:pos x="T0" y="T1"/>
                          </a:cxn>
                          <a:cxn ang="0">
                            <a:pos x="T2" y="T3"/>
                          </a:cxn>
                          <a:cxn ang="0">
                            <a:pos x="T4" y="T5"/>
                          </a:cxn>
                          <a:cxn ang="0">
                            <a:pos x="T6" y="T7"/>
                          </a:cxn>
                          <a:cxn ang="0">
                            <a:pos x="T8" y="T9"/>
                          </a:cxn>
                        </a:cxnLst>
                        <a:rect l="0" t="0" r="r" b="b"/>
                        <a:pathLst>
                          <a:path w="8" h="15">
                            <a:moveTo>
                              <a:pt x="0" y="4"/>
                            </a:moveTo>
                            <a:lnTo>
                              <a:pt x="0" y="10"/>
                            </a:lnTo>
                            <a:lnTo>
                              <a:pt x="7" y="14"/>
                            </a:lnTo>
                            <a:lnTo>
                              <a:pt x="7" y="0"/>
                            </a:lnTo>
                            <a:lnTo>
                              <a:pt x="0" y="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4015" name="Freeform 369">
                      <a:extLst>
                        <a:ext uri="{FF2B5EF4-FFF2-40B4-BE49-F238E27FC236}">
                          <a16:creationId xmlns:a16="http://schemas.microsoft.com/office/drawing/2014/main" id="{D8D05743-7310-4582-9642-C621F21C98A6}"/>
                        </a:ext>
                      </a:extLst>
                    </p:cNvPr>
                    <p:cNvSpPr>
                      <a:spLocks/>
                    </p:cNvSpPr>
                    <p:nvPr/>
                  </p:nvSpPr>
                  <p:spPr bwMode="auto">
                    <a:xfrm>
                      <a:off x="4201" y="2776"/>
                      <a:ext cx="91" cy="35"/>
                    </a:xfrm>
                    <a:custGeom>
                      <a:avLst/>
                      <a:gdLst>
                        <a:gd name="T0" fmla="*/ 90 w 91"/>
                        <a:gd name="T1" fmla="*/ 34 h 35"/>
                        <a:gd name="T2" fmla="*/ 0 w 91"/>
                        <a:gd name="T3" fmla="*/ 34 h 35"/>
                        <a:gd name="T4" fmla="*/ 0 w 91"/>
                        <a:gd name="T5" fmla="*/ 5 h 35"/>
                        <a:gd name="T6" fmla="*/ 90 w 91"/>
                        <a:gd name="T7" fmla="*/ 0 h 35"/>
                        <a:gd name="T8" fmla="*/ 90 w 91"/>
                        <a:gd name="T9" fmla="*/ 34 h 35"/>
                      </a:gdLst>
                      <a:ahLst/>
                      <a:cxnLst>
                        <a:cxn ang="0">
                          <a:pos x="T0" y="T1"/>
                        </a:cxn>
                        <a:cxn ang="0">
                          <a:pos x="T2" y="T3"/>
                        </a:cxn>
                        <a:cxn ang="0">
                          <a:pos x="T4" y="T5"/>
                        </a:cxn>
                        <a:cxn ang="0">
                          <a:pos x="T6" y="T7"/>
                        </a:cxn>
                        <a:cxn ang="0">
                          <a:pos x="T8" y="T9"/>
                        </a:cxn>
                      </a:cxnLst>
                      <a:rect l="0" t="0" r="r" b="b"/>
                      <a:pathLst>
                        <a:path w="91" h="35">
                          <a:moveTo>
                            <a:pt x="90" y="34"/>
                          </a:moveTo>
                          <a:lnTo>
                            <a:pt x="0" y="34"/>
                          </a:lnTo>
                          <a:lnTo>
                            <a:pt x="0" y="5"/>
                          </a:lnTo>
                          <a:lnTo>
                            <a:pt x="90" y="0"/>
                          </a:lnTo>
                          <a:lnTo>
                            <a:pt x="90"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4016" name="Group 370">
                      <a:extLst>
                        <a:ext uri="{FF2B5EF4-FFF2-40B4-BE49-F238E27FC236}">
                          <a16:creationId xmlns:a16="http://schemas.microsoft.com/office/drawing/2014/main" id="{FBD4A941-49CF-4C02-AECA-7874968E1D46}"/>
                        </a:ext>
                      </a:extLst>
                    </p:cNvPr>
                    <p:cNvGrpSpPr>
                      <a:grpSpLocks/>
                    </p:cNvGrpSpPr>
                    <p:nvPr/>
                  </p:nvGrpSpPr>
                  <p:grpSpPr bwMode="auto">
                    <a:xfrm>
                      <a:off x="4296" y="2808"/>
                      <a:ext cx="23" cy="27"/>
                      <a:chOff x="4296" y="2808"/>
                      <a:chExt cx="23" cy="27"/>
                    </a:xfrm>
                  </p:grpSpPr>
                  <p:sp>
                    <p:nvSpPr>
                      <p:cNvPr id="144017" name="Freeform 371">
                        <a:extLst>
                          <a:ext uri="{FF2B5EF4-FFF2-40B4-BE49-F238E27FC236}">
                            <a16:creationId xmlns:a16="http://schemas.microsoft.com/office/drawing/2014/main" id="{F8140987-06D2-4013-9D44-E7AB1A0C29AA}"/>
                          </a:ext>
                        </a:extLst>
                      </p:cNvPr>
                      <p:cNvSpPr>
                        <a:spLocks/>
                      </p:cNvSpPr>
                      <p:nvPr/>
                    </p:nvSpPr>
                    <p:spPr bwMode="auto">
                      <a:xfrm>
                        <a:off x="4296" y="2808"/>
                        <a:ext cx="23" cy="27"/>
                      </a:xfrm>
                      <a:custGeom>
                        <a:avLst/>
                        <a:gdLst>
                          <a:gd name="T0" fmla="*/ 22 w 23"/>
                          <a:gd name="T1" fmla="*/ 0 h 27"/>
                          <a:gd name="T2" fmla="*/ 0 w 23"/>
                          <a:gd name="T3" fmla="*/ 2 h 27"/>
                          <a:gd name="T4" fmla="*/ 0 w 23"/>
                          <a:gd name="T5" fmla="*/ 26 h 27"/>
                          <a:gd name="T6" fmla="*/ 22 w 23"/>
                          <a:gd name="T7" fmla="*/ 26 h 27"/>
                          <a:gd name="T8" fmla="*/ 22 w 23"/>
                          <a:gd name="T9" fmla="*/ 0 h 27"/>
                        </a:gdLst>
                        <a:ahLst/>
                        <a:cxnLst>
                          <a:cxn ang="0">
                            <a:pos x="T0" y="T1"/>
                          </a:cxn>
                          <a:cxn ang="0">
                            <a:pos x="T2" y="T3"/>
                          </a:cxn>
                          <a:cxn ang="0">
                            <a:pos x="T4" y="T5"/>
                          </a:cxn>
                          <a:cxn ang="0">
                            <a:pos x="T6" y="T7"/>
                          </a:cxn>
                          <a:cxn ang="0">
                            <a:pos x="T8" y="T9"/>
                          </a:cxn>
                        </a:cxnLst>
                        <a:rect l="0" t="0" r="r" b="b"/>
                        <a:pathLst>
                          <a:path w="23" h="27">
                            <a:moveTo>
                              <a:pt x="22" y="0"/>
                            </a:moveTo>
                            <a:lnTo>
                              <a:pt x="0" y="2"/>
                            </a:lnTo>
                            <a:lnTo>
                              <a:pt x="0" y="26"/>
                            </a:lnTo>
                            <a:lnTo>
                              <a:pt x="22" y="26"/>
                            </a:lnTo>
                            <a:lnTo>
                              <a:pt x="2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4018" name="Group 372">
                        <a:extLst>
                          <a:ext uri="{FF2B5EF4-FFF2-40B4-BE49-F238E27FC236}">
                            <a16:creationId xmlns:a16="http://schemas.microsoft.com/office/drawing/2014/main" id="{E564A959-1C10-41A6-A025-3A281D8E3192}"/>
                          </a:ext>
                        </a:extLst>
                      </p:cNvPr>
                      <p:cNvGrpSpPr>
                        <a:grpSpLocks/>
                      </p:cNvGrpSpPr>
                      <p:nvPr/>
                    </p:nvGrpSpPr>
                    <p:grpSpPr bwMode="auto">
                      <a:xfrm>
                        <a:off x="4306" y="2814"/>
                        <a:ext cx="7" cy="21"/>
                        <a:chOff x="4306" y="2814"/>
                        <a:chExt cx="7" cy="21"/>
                      </a:xfrm>
                    </p:grpSpPr>
                    <p:sp>
                      <p:nvSpPr>
                        <p:cNvPr id="144019" name="Line 373">
                          <a:extLst>
                            <a:ext uri="{FF2B5EF4-FFF2-40B4-BE49-F238E27FC236}">
                              <a16:creationId xmlns:a16="http://schemas.microsoft.com/office/drawing/2014/main" id="{AAEE0052-FB7C-4BBF-B05A-EADF2FEC3371}"/>
                            </a:ext>
                          </a:extLst>
                        </p:cNvPr>
                        <p:cNvSpPr>
                          <a:spLocks noChangeShapeType="1"/>
                        </p:cNvSpPr>
                        <p:nvPr/>
                      </p:nvSpPr>
                      <p:spPr bwMode="auto">
                        <a:xfrm>
                          <a:off x="4306" y="2814"/>
                          <a:ext cx="0" cy="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20" name="Line 374">
                          <a:extLst>
                            <a:ext uri="{FF2B5EF4-FFF2-40B4-BE49-F238E27FC236}">
                              <a16:creationId xmlns:a16="http://schemas.microsoft.com/office/drawing/2014/main" id="{0A34A2E8-75D1-455D-A933-171FCC69187C}"/>
                            </a:ext>
                          </a:extLst>
                        </p:cNvPr>
                        <p:cNvSpPr>
                          <a:spLocks noChangeShapeType="1"/>
                        </p:cNvSpPr>
                        <p:nvPr/>
                      </p:nvSpPr>
                      <p:spPr bwMode="auto">
                        <a:xfrm>
                          <a:off x="4311" y="2822"/>
                          <a:ext cx="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21" name="Line 375">
                          <a:extLst>
                            <a:ext uri="{FF2B5EF4-FFF2-40B4-BE49-F238E27FC236}">
                              <a16:creationId xmlns:a16="http://schemas.microsoft.com/office/drawing/2014/main" id="{3F1BCB82-C1D0-4D79-AF03-7FE3322DEDFD}"/>
                            </a:ext>
                          </a:extLst>
                        </p:cNvPr>
                        <p:cNvSpPr>
                          <a:spLocks noChangeShapeType="1"/>
                        </p:cNvSpPr>
                        <p:nvPr/>
                      </p:nvSpPr>
                      <p:spPr bwMode="auto">
                        <a:xfrm>
                          <a:off x="4313" y="2825"/>
                          <a:ext cx="0" cy="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144022" name="Line 376">
                          <a:extLst>
                            <a:ext uri="{FF2B5EF4-FFF2-40B4-BE49-F238E27FC236}">
                              <a16:creationId xmlns:a16="http://schemas.microsoft.com/office/drawing/2014/main" id="{6F05CB55-5787-4FC4-99D2-CE7686B66551}"/>
                            </a:ext>
                          </a:extLst>
                        </p:cNvPr>
                        <p:cNvSpPr>
                          <a:spLocks noChangeShapeType="1"/>
                        </p:cNvSpPr>
                        <p:nvPr/>
                      </p:nvSpPr>
                      <p:spPr bwMode="auto">
                        <a:xfrm>
                          <a:off x="4311" y="2835"/>
                          <a:ext cx="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grpSp>
                </p:grpSp>
              </p:grpSp>
            </p:grpSp>
          </p:grpSp>
          <p:grpSp>
            <p:nvGrpSpPr>
              <p:cNvPr id="23" name="Group 377">
                <a:extLst>
                  <a:ext uri="{FF2B5EF4-FFF2-40B4-BE49-F238E27FC236}">
                    <a16:creationId xmlns:a16="http://schemas.microsoft.com/office/drawing/2014/main" id="{420DBC82-2056-4718-9D6F-590C91614F83}"/>
                  </a:ext>
                </a:extLst>
              </p:cNvPr>
              <p:cNvGrpSpPr>
                <a:grpSpLocks/>
              </p:cNvGrpSpPr>
              <p:nvPr/>
            </p:nvGrpSpPr>
            <p:grpSpPr bwMode="auto">
              <a:xfrm>
                <a:off x="4313" y="1963"/>
                <a:ext cx="279" cy="315"/>
                <a:chOff x="4832" y="2411"/>
                <a:chExt cx="313" cy="315"/>
              </a:xfrm>
            </p:grpSpPr>
            <p:grpSp>
              <p:nvGrpSpPr>
                <p:cNvPr id="47" name="Group 378">
                  <a:extLst>
                    <a:ext uri="{FF2B5EF4-FFF2-40B4-BE49-F238E27FC236}">
                      <a16:creationId xmlns:a16="http://schemas.microsoft.com/office/drawing/2014/main" id="{B64F8CD2-6342-4CD2-B683-3FF6C5425020}"/>
                    </a:ext>
                  </a:extLst>
                </p:cNvPr>
                <p:cNvGrpSpPr>
                  <a:grpSpLocks/>
                </p:cNvGrpSpPr>
                <p:nvPr/>
              </p:nvGrpSpPr>
              <p:grpSpPr bwMode="auto">
                <a:xfrm>
                  <a:off x="4832" y="2419"/>
                  <a:ext cx="61" cy="293"/>
                  <a:chOff x="4832" y="2419"/>
                  <a:chExt cx="61" cy="293"/>
                </a:xfrm>
              </p:grpSpPr>
              <p:grpSp>
                <p:nvGrpSpPr>
                  <p:cNvPr id="143984" name="Group 379">
                    <a:extLst>
                      <a:ext uri="{FF2B5EF4-FFF2-40B4-BE49-F238E27FC236}">
                        <a16:creationId xmlns:a16="http://schemas.microsoft.com/office/drawing/2014/main" id="{2C071953-865B-44FD-A3FC-9C831CE307BD}"/>
                      </a:ext>
                    </a:extLst>
                  </p:cNvPr>
                  <p:cNvGrpSpPr>
                    <a:grpSpLocks/>
                  </p:cNvGrpSpPr>
                  <p:nvPr/>
                </p:nvGrpSpPr>
                <p:grpSpPr bwMode="auto">
                  <a:xfrm>
                    <a:off x="4845" y="2419"/>
                    <a:ext cx="33" cy="70"/>
                    <a:chOff x="4845" y="2419"/>
                    <a:chExt cx="33" cy="70"/>
                  </a:xfrm>
                </p:grpSpPr>
                <p:sp>
                  <p:nvSpPr>
                    <p:cNvPr id="144004" name="Freeform 380">
                      <a:extLst>
                        <a:ext uri="{FF2B5EF4-FFF2-40B4-BE49-F238E27FC236}">
                          <a16:creationId xmlns:a16="http://schemas.microsoft.com/office/drawing/2014/main" id="{4600C895-3A06-41F8-92B4-C593239FC31A}"/>
                        </a:ext>
                      </a:extLst>
                    </p:cNvPr>
                    <p:cNvSpPr>
                      <a:spLocks/>
                    </p:cNvSpPr>
                    <p:nvPr/>
                  </p:nvSpPr>
                  <p:spPr bwMode="auto">
                    <a:xfrm>
                      <a:off x="4845" y="2419"/>
                      <a:ext cx="33" cy="55"/>
                    </a:xfrm>
                    <a:custGeom>
                      <a:avLst/>
                      <a:gdLst>
                        <a:gd name="T0" fmla="*/ 12 w 33"/>
                        <a:gd name="T1" fmla="*/ 2 h 55"/>
                        <a:gd name="T2" fmla="*/ 9 w 33"/>
                        <a:gd name="T3" fmla="*/ 3 h 55"/>
                        <a:gd name="T4" fmla="*/ 6 w 33"/>
                        <a:gd name="T5" fmla="*/ 6 h 55"/>
                        <a:gd name="T6" fmla="*/ 5 w 33"/>
                        <a:gd name="T7" fmla="*/ 8 h 55"/>
                        <a:gd name="T8" fmla="*/ 3 w 33"/>
                        <a:gd name="T9" fmla="*/ 14 h 55"/>
                        <a:gd name="T10" fmla="*/ 2 w 33"/>
                        <a:gd name="T11" fmla="*/ 22 h 55"/>
                        <a:gd name="T12" fmla="*/ 0 w 33"/>
                        <a:gd name="T13" fmla="*/ 28 h 55"/>
                        <a:gd name="T14" fmla="*/ 0 w 33"/>
                        <a:gd name="T15" fmla="*/ 31 h 55"/>
                        <a:gd name="T16" fmla="*/ 2 w 33"/>
                        <a:gd name="T17" fmla="*/ 34 h 55"/>
                        <a:gd name="T18" fmla="*/ 2 w 33"/>
                        <a:gd name="T19" fmla="*/ 39 h 55"/>
                        <a:gd name="T20" fmla="*/ 3 w 33"/>
                        <a:gd name="T21" fmla="*/ 54 h 55"/>
                        <a:gd name="T22" fmla="*/ 6 w 33"/>
                        <a:gd name="T23" fmla="*/ 51 h 55"/>
                        <a:gd name="T24" fmla="*/ 8 w 33"/>
                        <a:gd name="T25" fmla="*/ 49 h 55"/>
                        <a:gd name="T26" fmla="*/ 9 w 33"/>
                        <a:gd name="T27" fmla="*/ 49 h 55"/>
                        <a:gd name="T28" fmla="*/ 12 w 33"/>
                        <a:gd name="T29" fmla="*/ 48 h 55"/>
                        <a:gd name="T30" fmla="*/ 11 w 33"/>
                        <a:gd name="T31" fmla="*/ 40 h 55"/>
                        <a:gd name="T32" fmla="*/ 11 w 33"/>
                        <a:gd name="T33" fmla="*/ 37 h 55"/>
                        <a:gd name="T34" fmla="*/ 9 w 33"/>
                        <a:gd name="T35" fmla="*/ 31 h 55"/>
                        <a:gd name="T36" fmla="*/ 8 w 33"/>
                        <a:gd name="T37" fmla="*/ 23 h 55"/>
                        <a:gd name="T38" fmla="*/ 9 w 33"/>
                        <a:gd name="T39" fmla="*/ 15 h 55"/>
                        <a:gd name="T40" fmla="*/ 14 w 33"/>
                        <a:gd name="T41" fmla="*/ 11 h 55"/>
                        <a:gd name="T42" fmla="*/ 21 w 33"/>
                        <a:gd name="T43" fmla="*/ 9 h 55"/>
                        <a:gd name="T44" fmla="*/ 24 w 33"/>
                        <a:gd name="T45" fmla="*/ 15 h 55"/>
                        <a:gd name="T46" fmla="*/ 24 w 33"/>
                        <a:gd name="T47" fmla="*/ 31 h 55"/>
                        <a:gd name="T48" fmla="*/ 21 w 33"/>
                        <a:gd name="T49" fmla="*/ 37 h 55"/>
                        <a:gd name="T50" fmla="*/ 20 w 33"/>
                        <a:gd name="T51" fmla="*/ 48 h 55"/>
                        <a:gd name="T52" fmla="*/ 21 w 33"/>
                        <a:gd name="T53" fmla="*/ 46 h 55"/>
                        <a:gd name="T54" fmla="*/ 23 w 33"/>
                        <a:gd name="T55" fmla="*/ 48 h 55"/>
                        <a:gd name="T56" fmla="*/ 26 w 33"/>
                        <a:gd name="T57" fmla="*/ 49 h 55"/>
                        <a:gd name="T58" fmla="*/ 27 w 33"/>
                        <a:gd name="T59" fmla="*/ 49 h 55"/>
                        <a:gd name="T60" fmla="*/ 29 w 33"/>
                        <a:gd name="T61" fmla="*/ 51 h 55"/>
                        <a:gd name="T62" fmla="*/ 30 w 33"/>
                        <a:gd name="T63" fmla="*/ 40 h 55"/>
                        <a:gd name="T64" fmla="*/ 32 w 33"/>
                        <a:gd name="T65" fmla="*/ 34 h 55"/>
                        <a:gd name="T66" fmla="*/ 32 w 33"/>
                        <a:gd name="T67" fmla="*/ 29 h 55"/>
                        <a:gd name="T68" fmla="*/ 32 w 33"/>
                        <a:gd name="T69" fmla="*/ 26 h 55"/>
                        <a:gd name="T70" fmla="*/ 32 w 33"/>
                        <a:gd name="T71" fmla="*/ 23 h 55"/>
                        <a:gd name="T72" fmla="*/ 32 w 33"/>
                        <a:gd name="T73" fmla="*/ 20 h 55"/>
                        <a:gd name="T74" fmla="*/ 30 w 33"/>
                        <a:gd name="T75" fmla="*/ 19 h 55"/>
                        <a:gd name="T76" fmla="*/ 30 w 33"/>
                        <a:gd name="T77" fmla="*/ 15 h 55"/>
                        <a:gd name="T78" fmla="*/ 30 w 33"/>
                        <a:gd name="T79" fmla="*/ 14 h 55"/>
                        <a:gd name="T80" fmla="*/ 29 w 33"/>
                        <a:gd name="T81" fmla="*/ 11 h 55"/>
                        <a:gd name="T82" fmla="*/ 29 w 33"/>
                        <a:gd name="T83" fmla="*/ 8 h 55"/>
                        <a:gd name="T84" fmla="*/ 26 w 33"/>
                        <a:gd name="T85" fmla="*/ 5 h 55"/>
                        <a:gd name="T86" fmla="*/ 23 w 33"/>
                        <a:gd name="T87" fmla="*/ 2 h 55"/>
                        <a:gd name="T88" fmla="*/ 20 w 33"/>
                        <a:gd name="T89" fmla="*/ 2 h 55"/>
                        <a:gd name="T90" fmla="*/ 17 w 33"/>
                        <a:gd name="T91" fmla="*/ 0 h 55"/>
                        <a:gd name="T92" fmla="*/ 12 w 33"/>
                        <a:gd name="T93"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 h="55">
                          <a:moveTo>
                            <a:pt x="12" y="2"/>
                          </a:moveTo>
                          <a:lnTo>
                            <a:pt x="9" y="3"/>
                          </a:lnTo>
                          <a:lnTo>
                            <a:pt x="6" y="6"/>
                          </a:lnTo>
                          <a:lnTo>
                            <a:pt x="5" y="8"/>
                          </a:lnTo>
                          <a:lnTo>
                            <a:pt x="3" y="14"/>
                          </a:lnTo>
                          <a:lnTo>
                            <a:pt x="2" y="22"/>
                          </a:lnTo>
                          <a:lnTo>
                            <a:pt x="0" y="28"/>
                          </a:lnTo>
                          <a:lnTo>
                            <a:pt x="0" y="31"/>
                          </a:lnTo>
                          <a:lnTo>
                            <a:pt x="2" y="34"/>
                          </a:lnTo>
                          <a:lnTo>
                            <a:pt x="2" y="39"/>
                          </a:lnTo>
                          <a:lnTo>
                            <a:pt x="3" y="54"/>
                          </a:lnTo>
                          <a:lnTo>
                            <a:pt x="6" y="51"/>
                          </a:lnTo>
                          <a:lnTo>
                            <a:pt x="8" y="49"/>
                          </a:lnTo>
                          <a:lnTo>
                            <a:pt x="9" y="49"/>
                          </a:lnTo>
                          <a:lnTo>
                            <a:pt x="12" y="48"/>
                          </a:lnTo>
                          <a:lnTo>
                            <a:pt x="11" y="40"/>
                          </a:lnTo>
                          <a:lnTo>
                            <a:pt x="11" y="37"/>
                          </a:lnTo>
                          <a:lnTo>
                            <a:pt x="9" y="31"/>
                          </a:lnTo>
                          <a:lnTo>
                            <a:pt x="8" y="23"/>
                          </a:lnTo>
                          <a:lnTo>
                            <a:pt x="9" y="15"/>
                          </a:lnTo>
                          <a:lnTo>
                            <a:pt x="14" y="11"/>
                          </a:lnTo>
                          <a:lnTo>
                            <a:pt x="21" y="9"/>
                          </a:lnTo>
                          <a:lnTo>
                            <a:pt x="24" y="15"/>
                          </a:lnTo>
                          <a:lnTo>
                            <a:pt x="24" y="31"/>
                          </a:lnTo>
                          <a:lnTo>
                            <a:pt x="21" y="37"/>
                          </a:lnTo>
                          <a:lnTo>
                            <a:pt x="20" y="48"/>
                          </a:lnTo>
                          <a:lnTo>
                            <a:pt x="21" y="46"/>
                          </a:lnTo>
                          <a:lnTo>
                            <a:pt x="23" y="48"/>
                          </a:lnTo>
                          <a:lnTo>
                            <a:pt x="26" y="49"/>
                          </a:lnTo>
                          <a:lnTo>
                            <a:pt x="27" y="49"/>
                          </a:lnTo>
                          <a:lnTo>
                            <a:pt x="29" y="51"/>
                          </a:lnTo>
                          <a:lnTo>
                            <a:pt x="30" y="40"/>
                          </a:lnTo>
                          <a:lnTo>
                            <a:pt x="32" y="34"/>
                          </a:lnTo>
                          <a:lnTo>
                            <a:pt x="32" y="29"/>
                          </a:lnTo>
                          <a:lnTo>
                            <a:pt x="32" y="26"/>
                          </a:lnTo>
                          <a:lnTo>
                            <a:pt x="32" y="23"/>
                          </a:lnTo>
                          <a:lnTo>
                            <a:pt x="32" y="20"/>
                          </a:lnTo>
                          <a:lnTo>
                            <a:pt x="30" y="19"/>
                          </a:lnTo>
                          <a:lnTo>
                            <a:pt x="30" y="15"/>
                          </a:lnTo>
                          <a:lnTo>
                            <a:pt x="30" y="14"/>
                          </a:lnTo>
                          <a:lnTo>
                            <a:pt x="29" y="11"/>
                          </a:lnTo>
                          <a:lnTo>
                            <a:pt x="29" y="8"/>
                          </a:lnTo>
                          <a:lnTo>
                            <a:pt x="26" y="5"/>
                          </a:lnTo>
                          <a:lnTo>
                            <a:pt x="23" y="2"/>
                          </a:lnTo>
                          <a:lnTo>
                            <a:pt x="20" y="2"/>
                          </a:lnTo>
                          <a:lnTo>
                            <a:pt x="17" y="0"/>
                          </a:lnTo>
                          <a:lnTo>
                            <a:pt x="12"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05" name="Freeform 381">
                      <a:extLst>
                        <a:ext uri="{FF2B5EF4-FFF2-40B4-BE49-F238E27FC236}">
                          <a16:creationId xmlns:a16="http://schemas.microsoft.com/office/drawing/2014/main" id="{A0177099-14F2-47AE-AE03-7E4812DA0367}"/>
                        </a:ext>
                      </a:extLst>
                    </p:cNvPr>
                    <p:cNvSpPr>
                      <a:spLocks/>
                    </p:cNvSpPr>
                    <p:nvPr/>
                  </p:nvSpPr>
                  <p:spPr bwMode="auto">
                    <a:xfrm>
                      <a:off x="4848" y="2429"/>
                      <a:ext cx="28" cy="60"/>
                    </a:xfrm>
                    <a:custGeom>
                      <a:avLst/>
                      <a:gdLst>
                        <a:gd name="T0" fmla="*/ 11 w 28"/>
                        <a:gd name="T1" fmla="*/ 0 h 60"/>
                        <a:gd name="T2" fmla="*/ 8 w 28"/>
                        <a:gd name="T3" fmla="*/ 2 h 60"/>
                        <a:gd name="T4" fmla="*/ 6 w 28"/>
                        <a:gd name="T5" fmla="*/ 3 h 60"/>
                        <a:gd name="T6" fmla="*/ 6 w 28"/>
                        <a:gd name="T7" fmla="*/ 6 h 60"/>
                        <a:gd name="T8" fmla="*/ 5 w 28"/>
                        <a:gd name="T9" fmla="*/ 9 h 60"/>
                        <a:gd name="T10" fmla="*/ 5 w 28"/>
                        <a:gd name="T11" fmla="*/ 14 h 60"/>
                        <a:gd name="T12" fmla="*/ 6 w 28"/>
                        <a:gd name="T13" fmla="*/ 21 h 60"/>
                        <a:gd name="T14" fmla="*/ 6 w 28"/>
                        <a:gd name="T15" fmla="*/ 24 h 60"/>
                        <a:gd name="T16" fmla="*/ 8 w 28"/>
                        <a:gd name="T17" fmla="*/ 27 h 60"/>
                        <a:gd name="T18" fmla="*/ 8 w 28"/>
                        <a:gd name="T19" fmla="*/ 36 h 60"/>
                        <a:gd name="T20" fmla="*/ 0 w 28"/>
                        <a:gd name="T21" fmla="*/ 41 h 60"/>
                        <a:gd name="T22" fmla="*/ 14 w 28"/>
                        <a:gd name="T23" fmla="*/ 59 h 60"/>
                        <a:gd name="T24" fmla="*/ 27 w 28"/>
                        <a:gd name="T25" fmla="*/ 41 h 60"/>
                        <a:gd name="T26" fmla="*/ 18 w 28"/>
                        <a:gd name="T27" fmla="*/ 35 h 60"/>
                        <a:gd name="T28" fmla="*/ 18 w 28"/>
                        <a:gd name="T29" fmla="*/ 27 h 60"/>
                        <a:gd name="T30" fmla="*/ 20 w 28"/>
                        <a:gd name="T31" fmla="*/ 23 h 60"/>
                        <a:gd name="T32" fmla="*/ 21 w 28"/>
                        <a:gd name="T33" fmla="*/ 21 h 60"/>
                        <a:gd name="T34" fmla="*/ 21 w 28"/>
                        <a:gd name="T35" fmla="*/ 14 h 60"/>
                        <a:gd name="T36" fmla="*/ 21 w 28"/>
                        <a:gd name="T37" fmla="*/ 11 h 60"/>
                        <a:gd name="T38" fmla="*/ 21 w 28"/>
                        <a:gd name="T39" fmla="*/ 8 h 60"/>
                        <a:gd name="T40" fmla="*/ 21 w 28"/>
                        <a:gd name="T41" fmla="*/ 5 h 60"/>
                        <a:gd name="T42" fmla="*/ 20 w 28"/>
                        <a:gd name="T43" fmla="*/ 2 h 60"/>
                        <a:gd name="T44" fmla="*/ 18 w 28"/>
                        <a:gd name="T45" fmla="*/ 0 h 60"/>
                        <a:gd name="T46" fmla="*/ 15 w 28"/>
                        <a:gd name="T47" fmla="*/ 0 h 60"/>
                        <a:gd name="T48" fmla="*/ 12 w 28"/>
                        <a:gd name="T49" fmla="*/ 0 h 60"/>
                        <a:gd name="T50" fmla="*/ 11 w 28"/>
                        <a:gd name="T5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60">
                          <a:moveTo>
                            <a:pt x="11" y="0"/>
                          </a:moveTo>
                          <a:lnTo>
                            <a:pt x="8" y="2"/>
                          </a:lnTo>
                          <a:lnTo>
                            <a:pt x="6" y="3"/>
                          </a:lnTo>
                          <a:lnTo>
                            <a:pt x="6" y="6"/>
                          </a:lnTo>
                          <a:lnTo>
                            <a:pt x="5" y="9"/>
                          </a:lnTo>
                          <a:lnTo>
                            <a:pt x="5" y="14"/>
                          </a:lnTo>
                          <a:lnTo>
                            <a:pt x="6" y="21"/>
                          </a:lnTo>
                          <a:lnTo>
                            <a:pt x="6" y="24"/>
                          </a:lnTo>
                          <a:lnTo>
                            <a:pt x="8" y="27"/>
                          </a:lnTo>
                          <a:lnTo>
                            <a:pt x="8" y="36"/>
                          </a:lnTo>
                          <a:lnTo>
                            <a:pt x="0" y="41"/>
                          </a:lnTo>
                          <a:lnTo>
                            <a:pt x="14" y="59"/>
                          </a:lnTo>
                          <a:lnTo>
                            <a:pt x="27" y="41"/>
                          </a:lnTo>
                          <a:lnTo>
                            <a:pt x="18" y="35"/>
                          </a:lnTo>
                          <a:lnTo>
                            <a:pt x="18" y="27"/>
                          </a:lnTo>
                          <a:lnTo>
                            <a:pt x="20" y="23"/>
                          </a:lnTo>
                          <a:lnTo>
                            <a:pt x="21" y="21"/>
                          </a:lnTo>
                          <a:lnTo>
                            <a:pt x="21" y="14"/>
                          </a:lnTo>
                          <a:lnTo>
                            <a:pt x="21" y="11"/>
                          </a:lnTo>
                          <a:lnTo>
                            <a:pt x="21" y="8"/>
                          </a:lnTo>
                          <a:lnTo>
                            <a:pt x="21" y="5"/>
                          </a:lnTo>
                          <a:lnTo>
                            <a:pt x="20" y="2"/>
                          </a:lnTo>
                          <a:lnTo>
                            <a:pt x="18" y="0"/>
                          </a:lnTo>
                          <a:lnTo>
                            <a:pt x="15" y="0"/>
                          </a:lnTo>
                          <a:lnTo>
                            <a:pt x="12" y="0"/>
                          </a:lnTo>
                          <a:lnTo>
                            <a:pt x="1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06" name="Freeform 382">
                      <a:extLst>
                        <a:ext uri="{FF2B5EF4-FFF2-40B4-BE49-F238E27FC236}">
                          <a16:creationId xmlns:a16="http://schemas.microsoft.com/office/drawing/2014/main" id="{43EB01B5-6BC0-4B40-B53B-9702E2955881}"/>
                        </a:ext>
                      </a:extLst>
                    </p:cNvPr>
                    <p:cNvSpPr>
                      <a:spLocks/>
                    </p:cNvSpPr>
                    <p:nvPr/>
                  </p:nvSpPr>
                  <p:spPr bwMode="auto">
                    <a:xfrm>
                      <a:off x="4854" y="2440"/>
                      <a:ext cx="9" cy="9"/>
                    </a:xfrm>
                    <a:custGeom>
                      <a:avLst/>
                      <a:gdLst>
                        <a:gd name="T0" fmla="*/ 1 w 9"/>
                        <a:gd name="T1" fmla="*/ 0 h 9"/>
                        <a:gd name="T2" fmla="*/ 3 w 9"/>
                        <a:gd name="T3" fmla="*/ 0 h 9"/>
                        <a:gd name="T4" fmla="*/ 5 w 9"/>
                        <a:gd name="T5" fmla="*/ 0 h 9"/>
                        <a:gd name="T6" fmla="*/ 5 w 9"/>
                        <a:gd name="T7" fmla="*/ 7 h 9"/>
                        <a:gd name="T8" fmla="*/ 8 w 9"/>
                        <a:gd name="T9" fmla="*/ 7 h 9"/>
                        <a:gd name="T10" fmla="*/ 7 w 9"/>
                        <a:gd name="T11" fmla="*/ 8 h 9"/>
                        <a:gd name="T12" fmla="*/ 5 w 9"/>
                        <a:gd name="T13" fmla="*/ 7 h 9"/>
                        <a:gd name="T14" fmla="*/ 5 w 9"/>
                        <a:gd name="T15" fmla="*/ 2 h 9"/>
                        <a:gd name="T16" fmla="*/ 3 w 9"/>
                        <a:gd name="T17" fmla="*/ 2 h 9"/>
                        <a:gd name="T18" fmla="*/ 4 w 9"/>
                        <a:gd name="T19" fmla="*/ 1 h 9"/>
                        <a:gd name="T20" fmla="*/ 1 w 9"/>
                        <a:gd name="T21" fmla="*/ 1 h 9"/>
                        <a:gd name="T22" fmla="*/ 0 w 9"/>
                        <a:gd name="T23" fmla="*/ 1 h 9"/>
                        <a:gd name="T24" fmla="*/ 1 w 9"/>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9">
                          <a:moveTo>
                            <a:pt x="1" y="0"/>
                          </a:moveTo>
                          <a:lnTo>
                            <a:pt x="3" y="0"/>
                          </a:lnTo>
                          <a:lnTo>
                            <a:pt x="5" y="0"/>
                          </a:lnTo>
                          <a:lnTo>
                            <a:pt x="5" y="7"/>
                          </a:lnTo>
                          <a:lnTo>
                            <a:pt x="8" y="7"/>
                          </a:lnTo>
                          <a:lnTo>
                            <a:pt x="7" y="8"/>
                          </a:lnTo>
                          <a:lnTo>
                            <a:pt x="5" y="7"/>
                          </a:lnTo>
                          <a:lnTo>
                            <a:pt x="5" y="2"/>
                          </a:lnTo>
                          <a:lnTo>
                            <a:pt x="3" y="2"/>
                          </a:lnTo>
                          <a:lnTo>
                            <a:pt x="4" y="1"/>
                          </a:lnTo>
                          <a:lnTo>
                            <a:pt x="1" y="1"/>
                          </a:lnTo>
                          <a:lnTo>
                            <a:pt x="0" y="1"/>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3985" name="Group 383">
                    <a:extLst>
                      <a:ext uri="{FF2B5EF4-FFF2-40B4-BE49-F238E27FC236}">
                        <a16:creationId xmlns:a16="http://schemas.microsoft.com/office/drawing/2014/main" id="{9096CEF3-13DA-4572-AF91-42087383D6FE}"/>
                      </a:ext>
                    </a:extLst>
                  </p:cNvPr>
                  <p:cNvGrpSpPr>
                    <a:grpSpLocks/>
                  </p:cNvGrpSpPr>
                  <p:nvPr/>
                </p:nvGrpSpPr>
                <p:grpSpPr bwMode="auto">
                  <a:xfrm>
                    <a:off x="4842" y="2562"/>
                    <a:ext cx="50" cy="138"/>
                    <a:chOff x="4842" y="2562"/>
                    <a:chExt cx="50" cy="138"/>
                  </a:xfrm>
                </p:grpSpPr>
                <p:grpSp>
                  <p:nvGrpSpPr>
                    <p:cNvPr id="144000" name="Group 384">
                      <a:extLst>
                        <a:ext uri="{FF2B5EF4-FFF2-40B4-BE49-F238E27FC236}">
                          <a16:creationId xmlns:a16="http://schemas.microsoft.com/office/drawing/2014/main" id="{8B8DF361-1FD0-45A2-B7D3-2BE38F21DDE2}"/>
                        </a:ext>
                      </a:extLst>
                    </p:cNvPr>
                    <p:cNvGrpSpPr>
                      <a:grpSpLocks/>
                    </p:cNvGrpSpPr>
                    <p:nvPr/>
                  </p:nvGrpSpPr>
                  <p:grpSpPr bwMode="auto">
                    <a:xfrm>
                      <a:off x="4842" y="2562"/>
                      <a:ext cx="50" cy="138"/>
                      <a:chOff x="4842" y="2562"/>
                      <a:chExt cx="50" cy="138"/>
                    </a:xfrm>
                  </p:grpSpPr>
                  <p:sp>
                    <p:nvSpPr>
                      <p:cNvPr id="144002" name="Freeform 385">
                        <a:extLst>
                          <a:ext uri="{FF2B5EF4-FFF2-40B4-BE49-F238E27FC236}">
                            <a16:creationId xmlns:a16="http://schemas.microsoft.com/office/drawing/2014/main" id="{D2C5A04C-A905-4AC5-AB99-767A5B59B5E9}"/>
                          </a:ext>
                        </a:extLst>
                      </p:cNvPr>
                      <p:cNvSpPr>
                        <a:spLocks/>
                      </p:cNvSpPr>
                      <p:nvPr/>
                    </p:nvSpPr>
                    <p:spPr bwMode="auto">
                      <a:xfrm>
                        <a:off x="4842" y="2590"/>
                        <a:ext cx="36" cy="110"/>
                      </a:xfrm>
                      <a:custGeom>
                        <a:avLst/>
                        <a:gdLst>
                          <a:gd name="T0" fmla="*/ 6 w 36"/>
                          <a:gd name="T1" fmla="*/ 3 h 110"/>
                          <a:gd name="T2" fmla="*/ 6 w 36"/>
                          <a:gd name="T3" fmla="*/ 35 h 110"/>
                          <a:gd name="T4" fmla="*/ 6 w 36"/>
                          <a:gd name="T5" fmla="*/ 60 h 110"/>
                          <a:gd name="T6" fmla="*/ 8 w 36"/>
                          <a:gd name="T7" fmla="*/ 85 h 110"/>
                          <a:gd name="T8" fmla="*/ 5 w 36"/>
                          <a:gd name="T9" fmla="*/ 96 h 110"/>
                          <a:gd name="T10" fmla="*/ 2 w 36"/>
                          <a:gd name="T11" fmla="*/ 104 h 110"/>
                          <a:gd name="T12" fmla="*/ 0 w 36"/>
                          <a:gd name="T13" fmla="*/ 106 h 110"/>
                          <a:gd name="T14" fmla="*/ 2 w 36"/>
                          <a:gd name="T15" fmla="*/ 109 h 110"/>
                          <a:gd name="T16" fmla="*/ 8 w 36"/>
                          <a:gd name="T17" fmla="*/ 109 h 110"/>
                          <a:gd name="T18" fmla="*/ 14 w 36"/>
                          <a:gd name="T19" fmla="*/ 95 h 110"/>
                          <a:gd name="T20" fmla="*/ 14 w 36"/>
                          <a:gd name="T21" fmla="*/ 85 h 110"/>
                          <a:gd name="T22" fmla="*/ 18 w 36"/>
                          <a:gd name="T23" fmla="*/ 55 h 110"/>
                          <a:gd name="T24" fmla="*/ 18 w 36"/>
                          <a:gd name="T25" fmla="*/ 47 h 110"/>
                          <a:gd name="T26" fmla="*/ 18 w 36"/>
                          <a:gd name="T27" fmla="*/ 62 h 110"/>
                          <a:gd name="T28" fmla="*/ 20 w 36"/>
                          <a:gd name="T29" fmla="*/ 82 h 110"/>
                          <a:gd name="T30" fmla="*/ 20 w 36"/>
                          <a:gd name="T31" fmla="*/ 92 h 110"/>
                          <a:gd name="T32" fmla="*/ 23 w 36"/>
                          <a:gd name="T33" fmla="*/ 101 h 110"/>
                          <a:gd name="T34" fmla="*/ 26 w 36"/>
                          <a:gd name="T35" fmla="*/ 107 h 110"/>
                          <a:gd name="T36" fmla="*/ 32 w 36"/>
                          <a:gd name="T37" fmla="*/ 107 h 110"/>
                          <a:gd name="T38" fmla="*/ 33 w 36"/>
                          <a:gd name="T39" fmla="*/ 106 h 110"/>
                          <a:gd name="T40" fmla="*/ 27 w 36"/>
                          <a:gd name="T41" fmla="*/ 92 h 110"/>
                          <a:gd name="T42" fmla="*/ 27 w 36"/>
                          <a:gd name="T43" fmla="*/ 84 h 110"/>
                          <a:gd name="T44" fmla="*/ 29 w 36"/>
                          <a:gd name="T45" fmla="*/ 70 h 110"/>
                          <a:gd name="T46" fmla="*/ 30 w 36"/>
                          <a:gd name="T47" fmla="*/ 46 h 110"/>
                          <a:gd name="T48" fmla="*/ 35 w 36"/>
                          <a:gd name="T49" fmla="*/ 0 h 110"/>
                          <a:gd name="T50" fmla="*/ 6 w 36"/>
                          <a:gd name="T51"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10">
                            <a:moveTo>
                              <a:pt x="6" y="3"/>
                            </a:moveTo>
                            <a:lnTo>
                              <a:pt x="6" y="35"/>
                            </a:lnTo>
                            <a:lnTo>
                              <a:pt x="6" y="60"/>
                            </a:lnTo>
                            <a:lnTo>
                              <a:pt x="8" y="85"/>
                            </a:lnTo>
                            <a:lnTo>
                              <a:pt x="5" y="96"/>
                            </a:lnTo>
                            <a:lnTo>
                              <a:pt x="2" y="104"/>
                            </a:lnTo>
                            <a:lnTo>
                              <a:pt x="0" y="106"/>
                            </a:lnTo>
                            <a:lnTo>
                              <a:pt x="2" y="109"/>
                            </a:lnTo>
                            <a:lnTo>
                              <a:pt x="8" y="109"/>
                            </a:lnTo>
                            <a:lnTo>
                              <a:pt x="14" y="95"/>
                            </a:lnTo>
                            <a:lnTo>
                              <a:pt x="14" y="85"/>
                            </a:lnTo>
                            <a:lnTo>
                              <a:pt x="18" y="55"/>
                            </a:lnTo>
                            <a:lnTo>
                              <a:pt x="18" y="47"/>
                            </a:lnTo>
                            <a:lnTo>
                              <a:pt x="18" y="62"/>
                            </a:lnTo>
                            <a:lnTo>
                              <a:pt x="20" y="82"/>
                            </a:lnTo>
                            <a:lnTo>
                              <a:pt x="20" y="92"/>
                            </a:lnTo>
                            <a:lnTo>
                              <a:pt x="23" y="101"/>
                            </a:lnTo>
                            <a:lnTo>
                              <a:pt x="26" y="107"/>
                            </a:lnTo>
                            <a:lnTo>
                              <a:pt x="32" y="107"/>
                            </a:lnTo>
                            <a:lnTo>
                              <a:pt x="33" y="106"/>
                            </a:lnTo>
                            <a:lnTo>
                              <a:pt x="27" y="92"/>
                            </a:lnTo>
                            <a:lnTo>
                              <a:pt x="27" y="84"/>
                            </a:lnTo>
                            <a:lnTo>
                              <a:pt x="29" y="70"/>
                            </a:lnTo>
                            <a:lnTo>
                              <a:pt x="30" y="46"/>
                            </a:lnTo>
                            <a:lnTo>
                              <a:pt x="35" y="0"/>
                            </a:lnTo>
                            <a:lnTo>
                              <a:pt x="6"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4003" name="Freeform 386">
                        <a:extLst>
                          <a:ext uri="{FF2B5EF4-FFF2-40B4-BE49-F238E27FC236}">
                            <a16:creationId xmlns:a16="http://schemas.microsoft.com/office/drawing/2014/main" id="{FAF9377A-13A6-4019-938D-0200461E6A65}"/>
                          </a:ext>
                        </a:extLst>
                      </p:cNvPr>
                      <p:cNvSpPr>
                        <a:spLocks/>
                      </p:cNvSpPr>
                      <p:nvPr/>
                    </p:nvSpPr>
                    <p:spPr bwMode="auto">
                      <a:xfrm>
                        <a:off x="4884" y="2562"/>
                        <a:ext cx="8" cy="12"/>
                      </a:xfrm>
                      <a:custGeom>
                        <a:avLst/>
                        <a:gdLst>
                          <a:gd name="T0" fmla="*/ 7 w 8"/>
                          <a:gd name="T1" fmla="*/ 0 h 12"/>
                          <a:gd name="T2" fmla="*/ 7 w 8"/>
                          <a:gd name="T3" fmla="*/ 6 h 12"/>
                          <a:gd name="T4" fmla="*/ 0 w 8"/>
                          <a:gd name="T5" fmla="*/ 11 h 12"/>
                          <a:gd name="T6" fmla="*/ 4 w 8"/>
                          <a:gd name="T7" fmla="*/ 0 h 12"/>
                          <a:gd name="T8" fmla="*/ 7 w 8"/>
                          <a:gd name="T9" fmla="*/ 0 h 12"/>
                        </a:gdLst>
                        <a:ahLst/>
                        <a:cxnLst>
                          <a:cxn ang="0">
                            <a:pos x="T0" y="T1"/>
                          </a:cxn>
                          <a:cxn ang="0">
                            <a:pos x="T2" y="T3"/>
                          </a:cxn>
                          <a:cxn ang="0">
                            <a:pos x="T4" y="T5"/>
                          </a:cxn>
                          <a:cxn ang="0">
                            <a:pos x="T6" y="T7"/>
                          </a:cxn>
                          <a:cxn ang="0">
                            <a:pos x="T8" y="T9"/>
                          </a:cxn>
                        </a:cxnLst>
                        <a:rect l="0" t="0" r="r" b="b"/>
                        <a:pathLst>
                          <a:path w="8" h="12">
                            <a:moveTo>
                              <a:pt x="7" y="0"/>
                            </a:moveTo>
                            <a:lnTo>
                              <a:pt x="7" y="6"/>
                            </a:lnTo>
                            <a:lnTo>
                              <a:pt x="0" y="11"/>
                            </a:lnTo>
                            <a:lnTo>
                              <a:pt x="4" y="0"/>
                            </a:lnTo>
                            <a:lnTo>
                              <a:pt x="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4001" name="Freeform 387">
                      <a:extLst>
                        <a:ext uri="{FF2B5EF4-FFF2-40B4-BE49-F238E27FC236}">
                          <a16:creationId xmlns:a16="http://schemas.microsoft.com/office/drawing/2014/main" id="{2EFA21EA-6FA0-4E5A-B0E3-5FB1DB9B3BAB}"/>
                        </a:ext>
                      </a:extLst>
                    </p:cNvPr>
                    <p:cNvSpPr>
                      <a:spLocks/>
                    </p:cNvSpPr>
                    <p:nvPr/>
                  </p:nvSpPr>
                  <p:spPr bwMode="auto">
                    <a:xfrm>
                      <a:off x="4861" y="2592"/>
                      <a:ext cx="4" cy="49"/>
                    </a:xfrm>
                    <a:custGeom>
                      <a:avLst/>
                      <a:gdLst>
                        <a:gd name="T0" fmla="*/ 3 w 4"/>
                        <a:gd name="T1" fmla="*/ 0 h 49"/>
                        <a:gd name="T2" fmla="*/ 3 w 4"/>
                        <a:gd name="T3" fmla="*/ 16 h 49"/>
                        <a:gd name="T4" fmla="*/ 2 w 4"/>
                        <a:gd name="T5" fmla="*/ 26 h 49"/>
                        <a:gd name="T6" fmla="*/ 2 w 4"/>
                        <a:gd name="T7" fmla="*/ 37 h 49"/>
                        <a:gd name="T8" fmla="*/ 0 w 4"/>
                        <a:gd name="T9" fmla="*/ 46 h 49"/>
                        <a:gd name="T10" fmla="*/ 0 w 4"/>
                        <a:gd name="T11" fmla="*/ 48 h 49"/>
                        <a:gd name="T12" fmla="*/ 3 w 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4" h="49">
                          <a:moveTo>
                            <a:pt x="3" y="0"/>
                          </a:moveTo>
                          <a:lnTo>
                            <a:pt x="3" y="16"/>
                          </a:lnTo>
                          <a:lnTo>
                            <a:pt x="2" y="26"/>
                          </a:lnTo>
                          <a:lnTo>
                            <a:pt x="2" y="37"/>
                          </a:lnTo>
                          <a:lnTo>
                            <a:pt x="0" y="46"/>
                          </a:lnTo>
                          <a:lnTo>
                            <a:pt x="0" y="48"/>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3986" name="Group 388">
                    <a:extLst>
                      <a:ext uri="{FF2B5EF4-FFF2-40B4-BE49-F238E27FC236}">
                        <a16:creationId xmlns:a16="http://schemas.microsoft.com/office/drawing/2014/main" id="{E2000337-5245-4516-A821-5DB3ACE9B829}"/>
                      </a:ext>
                    </a:extLst>
                  </p:cNvPr>
                  <p:cNvGrpSpPr>
                    <a:grpSpLocks/>
                  </p:cNvGrpSpPr>
                  <p:nvPr/>
                </p:nvGrpSpPr>
                <p:grpSpPr bwMode="auto">
                  <a:xfrm>
                    <a:off x="4840" y="2682"/>
                    <a:ext cx="39" cy="30"/>
                    <a:chOff x="4840" y="2682"/>
                    <a:chExt cx="39" cy="30"/>
                  </a:xfrm>
                </p:grpSpPr>
                <p:sp>
                  <p:nvSpPr>
                    <p:cNvPr id="143998" name="Freeform 389">
                      <a:extLst>
                        <a:ext uri="{FF2B5EF4-FFF2-40B4-BE49-F238E27FC236}">
                          <a16:creationId xmlns:a16="http://schemas.microsoft.com/office/drawing/2014/main" id="{715136FE-22C2-4825-AD88-BC085B5A15EA}"/>
                        </a:ext>
                      </a:extLst>
                    </p:cNvPr>
                    <p:cNvSpPr>
                      <a:spLocks/>
                    </p:cNvSpPr>
                    <p:nvPr/>
                  </p:nvSpPr>
                  <p:spPr bwMode="auto">
                    <a:xfrm>
                      <a:off x="4861" y="2682"/>
                      <a:ext cx="18" cy="28"/>
                    </a:xfrm>
                    <a:custGeom>
                      <a:avLst/>
                      <a:gdLst>
                        <a:gd name="T0" fmla="*/ 1 w 18"/>
                        <a:gd name="T1" fmla="*/ 0 h 28"/>
                        <a:gd name="T2" fmla="*/ 0 w 18"/>
                        <a:gd name="T3" fmla="*/ 3 h 28"/>
                        <a:gd name="T4" fmla="*/ 0 w 18"/>
                        <a:gd name="T5" fmla="*/ 12 h 28"/>
                        <a:gd name="T6" fmla="*/ 1 w 18"/>
                        <a:gd name="T7" fmla="*/ 9 h 28"/>
                        <a:gd name="T8" fmla="*/ 4 w 18"/>
                        <a:gd name="T9" fmla="*/ 12 h 28"/>
                        <a:gd name="T10" fmla="*/ 4 w 18"/>
                        <a:gd name="T11" fmla="*/ 18 h 28"/>
                        <a:gd name="T12" fmla="*/ 7 w 18"/>
                        <a:gd name="T13" fmla="*/ 24 h 28"/>
                        <a:gd name="T14" fmla="*/ 11 w 18"/>
                        <a:gd name="T15" fmla="*/ 26 h 28"/>
                        <a:gd name="T16" fmla="*/ 14 w 18"/>
                        <a:gd name="T17" fmla="*/ 27 h 28"/>
                        <a:gd name="T18" fmla="*/ 17 w 18"/>
                        <a:gd name="T19" fmla="*/ 26 h 28"/>
                        <a:gd name="T20" fmla="*/ 17 w 18"/>
                        <a:gd name="T21" fmla="*/ 21 h 28"/>
                        <a:gd name="T22" fmla="*/ 14 w 18"/>
                        <a:gd name="T23" fmla="*/ 14 h 28"/>
                        <a:gd name="T24" fmla="*/ 13 w 18"/>
                        <a:gd name="T25" fmla="*/ 15 h 28"/>
                        <a:gd name="T26" fmla="*/ 11 w 18"/>
                        <a:gd name="T27" fmla="*/ 15 h 28"/>
                        <a:gd name="T28" fmla="*/ 7 w 18"/>
                        <a:gd name="T29" fmla="*/ 15 h 28"/>
                        <a:gd name="T30" fmla="*/ 6 w 18"/>
                        <a:gd name="T31" fmla="*/ 11 h 28"/>
                        <a:gd name="T32" fmla="*/ 3 w 18"/>
                        <a:gd name="T33" fmla="*/ 6 h 28"/>
                        <a:gd name="T34" fmla="*/ 1 w 18"/>
                        <a:gd name="T3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8">
                          <a:moveTo>
                            <a:pt x="1" y="0"/>
                          </a:moveTo>
                          <a:lnTo>
                            <a:pt x="0" y="3"/>
                          </a:lnTo>
                          <a:lnTo>
                            <a:pt x="0" y="12"/>
                          </a:lnTo>
                          <a:lnTo>
                            <a:pt x="1" y="9"/>
                          </a:lnTo>
                          <a:lnTo>
                            <a:pt x="4" y="12"/>
                          </a:lnTo>
                          <a:lnTo>
                            <a:pt x="4" y="18"/>
                          </a:lnTo>
                          <a:lnTo>
                            <a:pt x="7" y="24"/>
                          </a:lnTo>
                          <a:lnTo>
                            <a:pt x="11" y="26"/>
                          </a:lnTo>
                          <a:lnTo>
                            <a:pt x="14" y="27"/>
                          </a:lnTo>
                          <a:lnTo>
                            <a:pt x="17" y="26"/>
                          </a:lnTo>
                          <a:lnTo>
                            <a:pt x="17" y="21"/>
                          </a:lnTo>
                          <a:lnTo>
                            <a:pt x="14" y="14"/>
                          </a:lnTo>
                          <a:lnTo>
                            <a:pt x="13" y="15"/>
                          </a:lnTo>
                          <a:lnTo>
                            <a:pt x="11" y="15"/>
                          </a:lnTo>
                          <a:lnTo>
                            <a:pt x="7" y="15"/>
                          </a:lnTo>
                          <a:lnTo>
                            <a:pt x="6" y="11"/>
                          </a:lnTo>
                          <a:lnTo>
                            <a:pt x="3" y="6"/>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99" name="Freeform 390">
                      <a:extLst>
                        <a:ext uri="{FF2B5EF4-FFF2-40B4-BE49-F238E27FC236}">
                          <a16:creationId xmlns:a16="http://schemas.microsoft.com/office/drawing/2014/main" id="{301DDD16-7D18-4A0D-BCB7-104028DCC832}"/>
                        </a:ext>
                      </a:extLst>
                    </p:cNvPr>
                    <p:cNvSpPr>
                      <a:spLocks/>
                    </p:cNvSpPr>
                    <p:nvPr/>
                  </p:nvSpPr>
                  <p:spPr bwMode="auto">
                    <a:xfrm>
                      <a:off x="4840" y="2682"/>
                      <a:ext cx="15" cy="30"/>
                    </a:xfrm>
                    <a:custGeom>
                      <a:avLst/>
                      <a:gdLst>
                        <a:gd name="T0" fmla="*/ 14 w 15"/>
                        <a:gd name="T1" fmla="*/ 0 h 30"/>
                        <a:gd name="T2" fmla="*/ 14 w 15"/>
                        <a:gd name="T3" fmla="*/ 12 h 30"/>
                        <a:gd name="T4" fmla="*/ 13 w 15"/>
                        <a:gd name="T5" fmla="*/ 9 h 30"/>
                        <a:gd name="T6" fmla="*/ 13 w 15"/>
                        <a:gd name="T7" fmla="*/ 12 h 30"/>
                        <a:gd name="T8" fmla="*/ 11 w 15"/>
                        <a:gd name="T9" fmla="*/ 18 h 30"/>
                        <a:gd name="T10" fmla="*/ 10 w 15"/>
                        <a:gd name="T11" fmla="*/ 23 h 30"/>
                        <a:gd name="T12" fmla="*/ 7 w 15"/>
                        <a:gd name="T13" fmla="*/ 26 h 30"/>
                        <a:gd name="T14" fmla="*/ 4 w 15"/>
                        <a:gd name="T15" fmla="*/ 27 h 30"/>
                        <a:gd name="T16" fmla="*/ 1 w 15"/>
                        <a:gd name="T17" fmla="*/ 29 h 30"/>
                        <a:gd name="T18" fmla="*/ 0 w 15"/>
                        <a:gd name="T19" fmla="*/ 27 h 30"/>
                        <a:gd name="T20" fmla="*/ 0 w 15"/>
                        <a:gd name="T21" fmla="*/ 24 h 30"/>
                        <a:gd name="T22" fmla="*/ 0 w 15"/>
                        <a:gd name="T23" fmla="*/ 21 h 30"/>
                        <a:gd name="T24" fmla="*/ 0 w 15"/>
                        <a:gd name="T25" fmla="*/ 20 h 30"/>
                        <a:gd name="T26" fmla="*/ 1 w 15"/>
                        <a:gd name="T27" fmla="*/ 14 h 30"/>
                        <a:gd name="T28" fmla="*/ 3 w 15"/>
                        <a:gd name="T29" fmla="*/ 15 h 30"/>
                        <a:gd name="T30" fmla="*/ 7 w 15"/>
                        <a:gd name="T31" fmla="*/ 15 h 30"/>
                        <a:gd name="T32" fmla="*/ 8 w 15"/>
                        <a:gd name="T33" fmla="*/ 15 h 30"/>
                        <a:gd name="T34" fmla="*/ 13 w 15"/>
                        <a:gd name="T35" fmla="*/ 6 h 30"/>
                        <a:gd name="T36" fmla="*/ 14 w 15"/>
                        <a:gd name="T3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30">
                          <a:moveTo>
                            <a:pt x="14" y="0"/>
                          </a:moveTo>
                          <a:lnTo>
                            <a:pt x="14" y="12"/>
                          </a:lnTo>
                          <a:lnTo>
                            <a:pt x="13" y="9"/>
                          </a:lnTo>
                          <a:lnTo>
                            <a:pt x="13" y="12"/>
                          </a:lnTo>
                          <a:lnTo>
                            <a:pt x="11" y="18"/>
                          </a:lnTo>
                          <a:lnTo>
                            <a:pt x="10" y="23"/>
                          </a:lnTo>
                          <a:lnTo>
                            <a:pt x="7" y="26"/>
                          </a:lnTo>
                          <a:lnTo>
                            <a:pt x="4" y="27"/>
                          </a:lnTo>
                          <a:lnTo>
                            <a:pt x="1" y="29"/>
                          </a:lnTo>
                          <a:lnTo>
                            <a:pt x="0" y="27"/>
                          </a:lnTo>
                          <a:lnTo>
                            <a:pt x="0" y="24"/>
                          </a:lnTo>
                          <a:lnTo>
                            <a:pt x="0" y="21"/>
                          </a:lnTo>
                          <a:lnTo>
                            <a:pt x="0" y="20"/>
                          </a:lnTo>
                          <a:lnTo>
                            <a:pt x="1" y="14"/>
                          </a:lnTo>
                          <a:lnTo>
                            <a:pt x="3" y="15"/>
                          </a:lnTo>
                          <a:lnTo>
                            <a:pt x="7" y="15"/>
                          </a:lnTo>
                          <a:lnTo>
                            <a:pt x="8" y="15"/>
                          </a:lnTo>
                          <a:lnTo>
                            <a:pt x="13" y="6"/>
                          </a:lnTo>
                          <a:lnTo>
                            <a:pt x="14"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3987" name="Group 391">
                    <a:extLst>
                      <a:ext uri="{FF2B5EF4-FFF2-40B4-BE49-F238E27FC236}">
                        <a16:creationId xmlns:a16="http://schemas.microsoft.com/office/drawing/2014/main" id="{841DA3E4-CC55-4583-BDD8-6521BCACACBD}"/>
                      </a:ext>
                    </a:extLst>
                  </p:cNvPr>
                  <p:cNvGrpSpPr>
                    <a:grpSpLocks/>
                  </p:cNvGrpSpPr>
                  <p:nvPr/>
                </p:nvGrpSpPr>
                <p:grpSpPr bwMode="auto">
                  <a:xfrm>
                    <a:off x="4832" y="2468"/>
                    <a:ext cx="61" cy="212"/>
                    <a:chOff x="4832" y="2468"/>
                    <a:chExt cx="61" cy="212"/>
                  </a:xfrm>
                </p:grpSpPr>
                <p:grpSp>
                  <p:nvGrpSpPr>
                    <p:cNvPr id="143989" name="Group 392">
                      <a:extLst>
                        <a:ext uri="{FF2B5EF4-FFF2-40B4-BE49-F238E27FC236}">
                          <a16:creationId xmlns:a16="http://schemas.microsoft.com/office/drawing/2014/main" id="{86F726C6-0B8A-455F-932C-FF09F71B6DE2}"/>
                        </a:ext>
                      </a:extLst>
                    </p:cNvPr>
                    <p:cNvGrpSpPr>
                      <a:grpSpLocks/>
                    </p:cNvGrpSpPr>
                    <p:nvPr/>
                  </p:nvGrpSpPr>
                  <p:grpSpPr bwMode="auto">
                    <a:xfrm>
                      <a:off x="4832" y="2468"/>
                      <a:ext cx="61" cy="212"/>
                      <a:chOff x="4832" y="2468"/>
                      <a:chExt cx="61" cy="212"/>
                    </a:xfrm>
                  </p:grpSpPr>
                  <p:sp>
                    <p:nvSpPr>
                      <p:cNvPr id="143994" name="Freeform 393">
                        <a:extLst>
                          <a:ext uri="{FF2B5EF4-FFF2-40B4-BE49-F238E27FC236}">
                            <a16:creationId xmlns:a16="http://schemas.microsoft.com/office/drawing/2014/main" id="{1779E92A-EA3F-4F3D-BF6E-5C16159BAA67}"/>
                          </a:ext>
                        </a:extLst>
                      </p:cNvPr>
                      <p:cNvSpPr>
                        <a:spLocks/>
                      </p:cNvSpPr>
                      <p:nvPr/>
                    </p:nvSpPr>
                    <p:spPr bwMode="auto">
                      <a:xfrm>
                        <a:off x="4832" y="2468"/>
                        <a:ext cx="61" cy="212"/>
                      </a:xfrm>
                      <a:custGeom>
                        <a:avLst/>
                        <a:gdLst>
                          <a:gd name="T0" fmla="*/ 17 w 61"/>
                          <a:gd name="T1" fmla="*/ 3 h 212"/>
                          <a:gd name="T2" fmla="*/ 5 w 61"/>
                          <a:gd name="T3" fmla="*/ 9 h 212"/>
                          <a:gd name="T4" fmla="*/ 2 w 61"/>
                          <a:gd name="T5" fmla="*/ 16 h 212"/>
                          <a:gd name="T6" fmla="*/ 0 w 61"/>
                          <a:gd name="T7" fmla="*/ 63 h 212"/>
                          <a:gd name="T8" fmla="*/ 0 w 61"/>
                          <a:gd name="T9" fmla="*/ 76 h 212"/>
                          <a:gd name="T10" fmla="*/ 8 w 61"/>
                          <a:gd name="T11" fmla="*/ 74 h 212"/>
                          <a:gd name="T12" fmla="*/ 8 w 61"/>
                          <a:gd name="T13" fmla="*/ 102 h 212"/>
                          <a:gd name="T14" fmla="*/ 11 w 61"/>
                          <a:gd name="T15" fmla="*/ 102 h 212"/>
                          <a:gd name="T16" fmla="*/ 15 w 61"/>
                          <a:gd name="T17" fmla="*/ 162 h 212"/>
                          <a:gd name="T18" fmla="*/ 15 w 61"/>
                          <a:gd name="T19" fmla="*/ 194 h 212"/>
                          <a:gd name="T20" fmla="*/ 15 w 61"/>
                          <a:gd name="T21" fmla="*/ 208 h 212"/>
                          <a:gd name="T22" fmla="*/ 18 w 61"/>
                          <a:gd name="T23" fmla="*/ 211 h 212"/>
                          <a:gd name="T24" fmla="*/ 25 w 61"/>
                          <a:gd name="T25" fmla="*/ 208 h 212"/>
                          <a:gd name="T26" fmla="*/ 28 w 61"/>
                          <a:gd name="T27" fmla="*/ 184 h 212"/>
                          <a:gd name="T28" fmla="*/ 29 w 61"/>
                          <a:gd name="T29" fmla="*/ 209 h 212"/>
                          <a:gd name="T30" fmla="*/ 34 w 61"/>
                          <a:gd name="T31" fmla="*/ 211 h 212"/>
                          <a:gd name="T32" fmla="*/ 37 w 61"/>
                          <a:gd name="T33" fmla="*/ 209 h 212"/>
                          <a:gd name="T34" fmla="*/ 42 w 61"/>
                          <a:gd name="T35" fmla="*/ 161 h 212"/>
                          <a:gd name="T36" fmla="*/ 48 w 61"/>
                          <a:gd name="T37" fmla="*/ 126 h 212"/>
                          <a:gd name="T38" fmla="*/ 55 w 61"/>
                          <a:gd name="T39" fmla="*/ 93 h 212"/>
                          <a:gd name="T40" fmla="*/ 60 w 61"/>
                          <a:gd name="T41" fmla="*/ 93 h 212"/>
                          <a:gd name="T42" fmla="*/ 55 w 61"/>
                          <a:gd name="T43" fmla="*/ 49 h 212"/>
                          <a:gd name="T44" fmla="*/ 55 w 61"/>
                          <a:gd name="T45" fmla="*/ 13 h 212"/>
                          <a:gd name="T46" fmla="*/ 54 w 61"/>
                          <a:gd name="T47" fmla="*/ 9 h 212"/>
                          <a:gd name="T48" fmla="*/ 40 w 61"/>
                          <a:gd name="T49" fmla="*/ 0 h 212"/>
                          <a:gd name="T50" fmla="*/ 29 w 61"/>
                          <a:gd name="T51" fmla="*/ 19 h 212"/>
                          <a:gd name="T52" fmla="*/ 17 w 61"/>
                          <a:gd name="T53" fmla="*/ 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212">
                            <a:moveTo>
                              <a:pt x="17" y="3"/>
                            </a:moveTo>
                            <a:lnTo>
                              <a:pt x="5" y="9"/>
                            </a:lnTo>
                            <a:lnTo>
                              <a:pt x="2" y="16"/>
                            </a:lnTo>
                            <a:lnTo>
                              <a:pt x="0" y="63"/>
                            </a:lnTo>
                            <a:lnTo>
                              <a:pt x="0" y="76"/>
                            </a:lnTo>
                            <a:lnTo>
                              <a:pt x="8" y="74"/>
                            </a:lnTo>
                            <a:lnTo>
                              <a:pt x="8" y="102"/>
                            </a:lnTo>
                            <a:lnTo>
                              <a:pt x="11" y="102"/>
                            </a:lnTo>
                            <a:lnTo>
                              <a:pt x="15" y="162"/>
                            </a:lnTo>
                            <a:lnTo>
                              <a:pt x="15" y="194"/>
                            </a:lnTo>
                            <a:lnTo>
                              <a:pt x="15" y="208"/>
                            </a:lnTo>
                            <a:lnTo>
                              <a:pt x="18" y="211"/>
                            </a:lnTo>
                            <a:lnTo>
                              <a:pt x="25" y="208"/>
                            </a:lnTo>
                            <a:lnTo>
                              <a:pt x="28" y="184"/>
                            </a:lnTo>
                            <a:lnTo>
                              <a:pt x="29" y="209"/>
                            </a:lnTo>
                            <a:lnTo>
                              <a:pt x="34" y="211"/>
                            </a:lnTo>
                            <a:lnTo>
                              <a:pt x="37" y="209"/>
                            </a:lnTo>
                            <a:lnTo>
                              <a:pt x="42" y="161"/>
                            </a:lnTo>
                            <a:lnTo>
                              <a:pt x="48" y="126"/>
                            </a:lnTo>
                            <a:lnTo>
                              <a:pt x="55" y="93"/>
                            </a:lnTo>
                            <a:lnTo>
                              <a:pt x="60" y="93"/>
                            </a:lnTo>
                            <a:lnTo>
                              <a:pt x="55" y="49"/>
                            </a:lnTo>
                            <a:lnTo>
                              <a:pt x="55" y="13"/>
                            </a:lnTo>
                            <a:lnTo>
                              <a:pt x="54" y="9"/>
                            </a:lnTo>
                            <a:lnTo>
                              <a:pt x="40" y="0"/>
                            </a:lnTo>
                            <a:lnTo>
                              <a:pt x="29" y="19"/>
                            </a:lnTo>
                            <a:lnTo>
                              <a:pt x="17"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3995" name="Group 394">
                        <a:extLst>
                          <a:ext uri="{FF2B5EF4-FFF2-40B4-BE49-F238E27FC236}">
                            <a16:creationId xmlns:a16="http://schemas.microsoft.com/office/drawing/2014/main" id="{E2547561-E1E4-482A-999B-EFAB4A92E4DA}"/>
                          </a:ext>
                        </a:extLst>
                      </p:cNvPr>
                      <p:cNvGrpSpPr>
                        <a:grpSpLocks/>
                      </p:cNvGrpSpPr>
                      <p:nvPr/>
                    </p:nvGrpSpPr>
                    <p:grpSpPr bwMode="auto">
                      <a:xfrm>
                        <a:off x="4842" y="2527"/>
                        <a:ext cx="28" cy="45"/>
                        <a:chOff x="4842" y="2527"/>
                        <a:chExt cx="28" cy="45"/>
                      </a:xfrm>
                    </p:grpSpPr>
                    <p:sp>
                      <p:nvSpPr>
                        <p:cNvPr id="143996" name="Freeform 395">
                          <a:extLst>
                            <a:ext uri="{FF2B5EF4-FFF2-40B4-BE49-F238E27FC236}">
                              <a16:creationId xmlns:a16="http://schemas.microsoft.com/office/drawing/2014/main" id="{CAFA778B-63F2-4CDD-A3D0-737B573C3645}"/>
                            </a:ext>
                          </a:extLst>
                        </p:cNvPr>
                        <p:cNvSpPr>
                          <a:spLocks/>
                        </p:cNvSpPr>
                        <p:nvPr/>
                      </p:nvSpPr>
                      <p:spPr bwMode="auto">
                        <a:xfrm>
                          <a:off x="4845" y="2527"/>
                          <a:ext cx="25" cy="45"/>
                        </a:xfrm>
                        <a:custGeom>
                          <a:avLst/>
                          <a:gdLst>
                            <a:gd name="T0" fmla="*/ 0 w 25"/>
                            <a:gd name="T1" fmla="*/ 44 h 45"/>
                            <a:gd name="T2" fmla="*/ 24 w 25"/>
                            <a:gd name="T3" fmla="*/ 42 h 45"/>
                            <a:gd name="T4" fmla="*/ 24 w 25"/>
                            <a:gd name="T5" fmla="*/ 0 h 45"/>
                          </a:gdLst>
                          <a:ahLst/>
                          <a:cxnLst>
                            <a:cxn ang="0">
                              <a:pos x="T0" y="T1"/>
                            </a:cxn>
                            <a:cxn ang="0">
                              <a:pos x="T2" y="T3"/>
                            </a:cxn>
                            <a:cxn ang="0">
                              <a:pos x="T4" y="T5"/>
                            </a:cxn>
                          </a:cxnLst>
                          <a:rect l="0" t="0" r="r" b="b"/>
                          <a:pathLst>
                            <a:path w="25" h="45">
                              <a:moveTo>
                                <a:pt x="0" y="44"/>
                              </a:moveTo>
                              <a:lnTo>
                                <a:pt x="24" y="42"/>
                              </a:lnTo>
                              <a:lnTo>
                                <a:pt x="24"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97" name="Freeform 396">
                          <a:extLst>
                            <a:ext uri="{FF2B5EF4-FFF2-40B4-BE49-F238E27FC236}">
                              <a16:creationId xmlns:a16="http://schemas.microsoft.com/office/drawing/2014/main" id="{0F0EB767-7D22-4298-A8D2-DF9B459D0E80}"/>
                            </a:ext>
                          </a:extLst>
                        </p:cNvPr>
                        <p:cNvSpPr>
                          <a:spLocks/>
                        </p:cNvSpPr>
                        <p:nvPr/>
                      </p:nvSpPr>
                      <p:spPr bwMode="auto">
                        <a:xfrm>
                          <a:off x="4842" y="2531"/>
                          <a:ext cx="28" cy="14"/>
                        </a:xfrm>
                        <a:custGeom>
                          <a:avLst/>
                          <a:gdLst>
                            <a:gd name="T0" fmla="*/ 0 w 28"/>
                            <a:gd name="T1" fmla="*/ 13 h 14"/>
                            <a:gd name="T2" fmla="*/ 10 w 28"/>
                            <a:gd name="T3" fmla="*/ 10 h 14"/>
                            <a:gd name="T4" fmla="*/ 27 w 28"/>
                            <a:gd name="T5" fmla="*/ 0 h 14"/>
                          </a:gdLst>
                          <a:ahLst/>
                          <a:cxnLst>
                            <a:cxn ang="0">
                              <a:pos x="T0" y="T1"/>
                            </a:cxn>
                            <a:cxn ang="0">
                              <a:pos x="T2" y="T3"/>
                            </a:cxn>
                            <a:cxn ang="0">
                              <a:pos x="T4" y="T5"/>
                            </a:cxn>
                          </a:cxnLst>
                          <a:rect l="0" t="0" r="r" b="b"/>
                          <a:pathLst>
                            <a:path w="28" h="14">
                              <a:moveTo>
                                <a:pt x="0" y="13"/>
                              </a:moveTo>
                              <a:lnTo>
                                <a:pt x="10" y="10"/>
                              </a:lnTo>
                              <a:lnTo>
                                <a:pt x="2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grpSp>
                  <p:nvGrpSpPr>
                    <p:cNvPr id="143990" name="Group 397">
                      <a:extLst>
                        <a:ext uri="{FF2B5EF4-FFF2-40B4-BE49-F238E27FC236}">
                          <a16:creationId xmlns:a16="http://schemas.microsoft.com/office/drawing/2014/main" id="{0020F541-B73C-45FF-80E7-ECA2A65D508A}"/>
                        </a:ext>
                      </a:extLst>
                    </p:cNvPr>
                    <p:cNvGrpSpPr>
                      <a:grpSpLocks/>
                    </p:cNvGrpSpPr>
                    <p:nvPr/>
                  </p:nvGrpSpPr>
                  <p:grpSpPr bwMode="auto">
                    <a:xfrm>
                      <a:off x="4840" y="2491"/>
                      <a:ext cx="38" cy="52"/>
                      <a:chOff x="4840" y="2491"/>
                      <a:chExt cx="38" cy="52"/>
                    </a:xfrm>
                  </p:grpSpPr>
                  <p:sp>
                    <p:nvSpPr>
                      <p:cNvPr id="143991" name="Freeform 398">
                        <a:extLst>
                          <a:ext uri="{FF2B5EF4-FFF2-40B4-BE49-F238E27FC236}">
                            <a16:creationId xmlns:a16="http://schemas.microsoft.com/office/drawing/2014/main" id="{5169F7DF-1354-400B-9A47-18134C5A22C2}"/>
                          </a:ext>
                        </a:extLst>
                      </p:cNvPr>
                      <p:cNvSpPr>
                        <a:spLocks/>
                      </p:cNvSpPr>
                      <p:nvPr/>
                    </p:nvSpPr>
                    <p:spPr bwMode="auto">
                      <a:xfrm>
                        <a:off x="4843" y="2491"/>
                        <a:ext cx="33" cy="38"/>
                      </a:xfrm>
                      <a:custGeom>
                        <a:avLst/>
                        <a:gdLst>
                          <a:gd name="T0" fmla="*/ 0 w 33"/>
                          <a:gd name="T1" fmla="*/ 13 h 38"/>
                          <a:gd name="T2" fmla="*/ 20 w 33"/>
                          <a:gd name="T3" fmla="*/ 0 h 38"/>
                          <a:gd name="T4" fmla="*/ 32 w 33"/>
                          <a:gd name="T5" fmla="*/ 25 h 38"/>
                          <a:gd name="T6" fmla="*/ 11 w 33"/>
                          <a:gd name="T7" fmla="*/ 37 h 38"/>
                          <a:gd name="T8" fmla="*/ 0 w 33"/>
                          <a:gd name="T9" fmla="*/ 13 h 38"/>
                        </a:gdLst>
                        <a:ahLst/>
                        <a:cxnLst>
                          <a:cxn ang="0">
                            <a:pos x="T0" y="T1"/>
                          </a:cxn>
                          <a:cxn ang="0">
                            <a:pos x="T2" y="T3"/>
                          </a:cxn>
                          <a:cxn ang="0">
                            <a:pos x="T4" y="T5"/>
                          </a:cxn>
                          <a:cxn ang="0">
                            <a:pos x="T6" y="T7"/>
                          </a:cxn>
                          <a:cxn ang="0">
                            <a:pos x="T8" y="T9"/>
                          </a:cxn>
                        </a:cxnLst>
                        <a:rect l="0" t="0" r="r" b="b"/>
                        <a:pathLst>
                          <a:path w="33" h="38">
                            <a:moveTo>
                              <a:pt x="0" y="13"/>
                            </a:moveTo>
                            <a:lnTo>
                              <a:pt x="20" y="0"/>
                            </a:lnTo>
                            <a:lnTo>
                              <a:pt x="32" y="25"/>
                            </a:lnTo>
                            <a:lnTo>
                              <a:pt x="11" y="37"/>
                            </a:lnTo>
                            <a:lnTo>
                              <a:pt x="0" y="1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92" name="Freeform 399">
                        <a:extLst>
                          <a:ext uri="{FF2B5EF4-FFF2-40B4-BE49-F238E27FC236}">
                            <a16:creationId xmlns:a16="http://schemas.microsoft.com/office/drawing/2014/main" id="{EFB24223-900C-4B48-86B3-50D40B38839A}"/>
                          </a:ext>
                        </a:extLst>
                      </p:cNvPr>
                      <p:cNvSpPr>
                        <a:spLocks/>
                      </p:cNvSpPr>
                      <p:nvPr/>
                    </p:nvSpPr>
                    <p:spPr bwMode="auto">
                      <a:xfrm>
                        <a:off x="4864" y="2507"/>
                        <a:ext cx="14" cy="21"/>
                      </a:xfrm>
                      <a:custGeom>
                        <a:avLst/>
                        <a:gdLst>
                          <a:gd name="T0" fmla="*/ 0 w 14"/>
                          <a:gd name="T1" fmla="*/ 12 h 21"/>
                          <a:gd name="T2" fmla="*/ 3 w 14"/>
                          <a:gd name="T3" fmla="*/ 9 h 21"/>
                          <a:gd name="T4" fmla="*/ 6 w 14"/>
                          <a:gd name="T5" fmla="*/ 3 h 21"/>
                          <a:gd name="T6" fmla="*/ 7 w 14"/>
                          <a:gd name="T7" fmla="*/ 2 h 21"/>
                          <a:gd name="T8" fmla="*/ 9 w 14"/>
                          <a:gd name="T9" fmla="*/ 0 h 21"/>
                          <a:gd name="T10" fmla="*/ 10 w 14"/>
                          <a:gd name="T11" fmla="*/ 0 h 21"/>
                          <a:gd name="T12" fmla="*/ 10 w 14"/>
                          <a:gd name="T13" fmla="*/ 2 h 21"/>
                          <a:gd name="T14" fmla="*/ 13 w 14"/>
                          <a:gd name="T15" fmla="*/ 5 h 21"/>
                          <a:gd name="T16" fmla="*/ 13 w 14"/>
                          <a:gd name="T17" fmla="*/ 9 h 21"/>
                          <a:gd name="T18" fmla="*/ 13 w 14"/>
                          <a:gd name="T19" fmla="*/ 14 h 21"/>
                          <a:gd name="T20" fmla="*/ 9 w 14"/>
                          <a:gd name="T21" fmla="*/ 17 h 21"/>
                          <a:gd name="T22" fmla="*/ 1 w 14"/>
                          <a:gd name="T23" fmla="*/ 20 h 21"/>
                          <a:gd name="T24" fmla="*/ 0 w 14"/>
                          <a:gd name="T25"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1">
                            <a:moveTo>
                              <a:pt x="0" y="12"/>
                            </a:moveTo>
                            <a:lnTo>
                              <a:pt x="3" y="9"/>
                            </a:lnTo>
                            <a:lnTo>
                              <a:pt x="6" y="3"/>
                            </a:lnTo>
                            <a:lnTo>
                              <a:pt x="7" y="2"/>
                            </a:lnTo>
                            <a:lnTo>
                              <a:pt x="9" y="0"/>
                            </a:lnTo>
                            <a:lnTo>
                              <a:pt x="10" y="0"/>
                            </a:lnTo>
                            <a:lnTo>
                              <a:pt x="10" y="2"/>
                            </a:lnTo>
                            <a:lnTo>
                              <a:pt x="13" y="5"/>
                            </a:lnTo>
                            <a:lnTo>
                              <a:pt x="13" y="9"/>
                            </a:lnTo>
                            <a:lnTo>
                              <a:pt x="13" y="14"/>
                            </a:lnTo>
                            <a:lnTo>
                              <a:pt x="9" y="17"/>
                            </a:lnTo>
                            <a:lnTo>
                              <a:pt x="1" y="20"/>
                            </a:lnTo>
                            <a:lnTo>
                              <a:pt x="0" y="1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93" name="Freeform 400">
                        <a:extLst>
                          <a:ext uri="{FF2B5EF4-FFF2-40B4-BE49-F238E27FC236}">
                            <a16:creationId xmlns:a16="http://schemas.microsoft.com/office/drawing/2014/main" id="{F686D78B-E28A-4CDA-9738-F2DBD7BE9B8E}"/>
                          </a:ext>
                        </a:extLst>
                      </p:cNvPr>
                      <p:cNvSpPr>
                        <a:spLocks/>
                      </p:cNvSpPr>
                      <p:nvPr/>
                    </p:nvSpPr>
                    <p:spPr bwMode="auto">
                      <a:xfrm>
                        <a:off x="4840" y="2519"/>
                        <a:ext cx="26" cy="24"/>
                      </a:xfrm>
                      <a:custGeom>
                        <a:avLst/>
                        <a:gdLst>
                          <a:gd name="T0" fmla="*/ 0 w 26"/>
                          <a:gd name="T1" fmla="*/ 23 h 24"/>
                          <a:gd name="T2" fmla="*/ 10 w 26"/>
                          <a:gd name="T3" fmla="*/ 20 h 24"/>
                          <a:gd name="T4" fmla="*/ 18 w 26"/>
                          <a:gd name="T5" fmla="*/ 15 h 24"/>
                          <a:gd name="T6" fmla="*/ 25 w 26"/>
                          <a:gd name="T7" fmla="*/ 11 h 24"/>
                          <a:gd name="T8" fmla="*/ 22 w 26"/>
                          <a:gd name="T9" fmla="*/ 0 h 24"/>
                          <a:gd name="T10" fmla="*/ 9 w 26"/>
                          <a:gd name="T11" fmla="*/ 6 h 24"/>
                          <a:gd name="T12" fmla="*/ 1 w 26"/>
                          <a:gd name="T13" fmla="*/ 9 h 24"/>
                          <a:gd name="T14" fmla="*/ 0 w 26"/>
                          <a:gd name="T15" fmla="*/ 8 h 24"/>
                          <a:gd name="T16" fmla="*/ 0 w 26"/>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
                            <a:moveTo>
                              <a:pt x="0" y="23"/>
                            </a:moveTo>
                            <a:lnTo>
                              <a:pt x="10" y="20"/>
                            </a:lnTo>
                            <a:lnTo>
                              <a:pt x="18" y="15"/>
                            </a:lnTo>
                            <a:lnTo>
                              <a:pt x="25" y="11"/>
                            </a:lnTo>
                            <a:lnTo>
                              <a:pt x="22" y="0"/>
                            </a:lnTo>
                            <a:lnTo>
                              <a:pt x="9" y="6"/>
                            </a:lnTo>
                            <a:lnTo>
                              <a:pt x="1" y="9"/>
                            </a:lnTo>
                            <a:lnTo>
                              <a:pt x="0" y="8"/>
                            </a:lnTo>
                            <a:lnTo>
                              <a:pt x="0" y="2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sp>
                <p:nvSpPr>
                  <p:cNvPr id="143988" name="Freeform 401">
                    <a:extLst>
                      <a:ext uri="{FF2B5EF4-FFF2-40B4-BE49-F238E27FC236}">
                        <a16:creationId xmlns:a16="http://schemas.microsoft.com/office/drawing/2014/main" id="{CD8DC2BB-6C1E-4389-92BA-B6C6D22FE256}"/>
                      </a:ext>
                    </a:extLst>
                  </p:cNvPr>
                  <p:cNvSpPr>
                    <a:spLocks/>
                  </p:cNvSpPr>
                  <p:nvPr/>
                </p:nvSpPr>
                <p:spPr bwMode="auto">
                  <a:xfrm>
                    <a:off x="4861" y="2578"/>
                    <a:ext cx="4" cy="79"/>
                  </a:xfrm>
                  <a:custGeom>
                    <a:avLst/>
                    <a:gdLst>
                      <a:gd name="T0" fmla="*/ 3 w 4"/>
                      <a:gd name="T1" fmla="*/ 0 h 79"/>
                      <a:gd name="T2" fmla="*/ 2 w 4"/>
                      <a:gd name="T3" fmla="*/ 43 h 79"/>
                      <a:gd name="T4" fmla="*/ 0 w 4"/>
                      <a:gd name="T5" fmla="*/ 78 h 79"/>
                    </a:gdLst>
                    <a:ahLst/>
                    <a:cxnLst>
                      <a:cxn ang="0">
                        <a:pos x="T0" y="T1"/>
                      </a:cxn>
                      <a:cxn ang="0">
                        <a:pos x="T2" y="T3"/>
                      </a:cxn>
                      <a:cxn ang="0">
                        <a:pos x="T4" y="T5"/>
                      </a:cxn>
                    </a:cxnLst>
                    <a:rect l="0" t="0" r="r" b="b"/>
                    <a:pathLst>
                      <a:path w="4" h="79">
                        <a:moveTo>
                          <a:pt x="3" y="0"/>
                        </a:moveTo>
                        <a:lnTo>
                          <a:pt x="2" y="43"/>
                        </a:lnTo>
                        <a:lnTo>
                          <a:pt x="0" y="78"/>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48" name="Group 402">
                  <a:extLst>
                    <a:ext uri="{FF2B5EF4-FFF2-40B4-BE49-F238E27FC236}">
                      <a16:creationId xmlns:a16="http://schemas.microsoft.com/office/drawing/2014/main" id="{DF096BB2-7739-47E3-B90E-2E5AE1301212}"/>
                    </a:ext>
                  </a:extLst>
                </p:cNvPr>
                <p:cNvGrpSpPr>
                  <a:grpSpLocks/>
                </p:cNvGrpSpPr>
                <p:nvPr/>
              </p:nvGrpSpPr>
              <p:grpSpPr bwMode="auto">
                <a:xfrm>
                  <a:off x="4936" y="2411"/>
                  <a:ext cx="87" cy="278"/>
                  <a:chOff x="4936" y="2411"/>
                  <a:chExt cx="87" cy="278"/>
                </a:xfrm>
              </p:grpSpPr>
              <p:grpSp>
                <p:nvGrpSpPr>
                  <p:cNvPr id="143967" name="Group 403">
                    <a:extLst>
                      <a:ext uri="{FF2B5EF4-FFF2-40B4-BE49-F238E27FC236}">
                        <a16:creationId xmlns:a16="http://schemas.microsoft.com/office/drawing/2014/main" id="{D90CDA68-6F6A-425D-B851-75C46EF14D32}"/>
                      </a:ext>
                    </a:extLst>
                  </p:cNvPr>
                  <p:cNvGrpSpPr>
                    <a:grpSpLocks/>
                  </p:cNvGrpSpPr>
                  <p:nvPr/>
                </p:nvGrpSpPr>
                <p:grpSpPr bwMode="auto">
                  <a:xfrm>
                    <a:off x="4936" y="2452"/>
                    <a:ext cx="87" cy="77"/>
                    <a:chOff x="4936" y="2452"/>
                    <a:chExt cx="87" cy="77"/>
                  </a:xfrm>
                </p:grpSpPr>
                <p:sp>
                  <p:nvSpPr>
                    <p:cNvPr id="143977" name="Freeform 404">
                      <a:extLst>
                        <a:ext uri="{FF2B5EF4-FFF2-40B4-BE49-F238E27FC236}">
                          <a16:creationId xmlns:a16="http://schemas.microsoft.com/office/drawing/2014/main" id="{80CEA392-2350-4D52-B918-63380747D3DC}"/>
                        </a:ext>
                      </a:extLst>
                    </p:cNvPr>
                    <p:cNvSpPr>
                      <a:spLocks/>
                    </p:cNvSpPr>
                    <p:nvPr/>
                  </p:nvSpPr>
                  <p:spPr bwMode="auto">
                    <a:xfrm>
                      <a:off x="4936" y="2452"/>
                      <a:ext cx="87" cy="77"/>
                    </a:xfrm>
                    <a:custGeom>
                      <a:avLst/>
                      <a:gdLst>
                        <a:gd name="T0" fmla="*/ 33 w 87"/>
                        <a:gd name="T1" fmla="*/ 0 h 77"/>
                        <a:gd name="T2" fmla="*/ 22 w 87"/>
                        <a:gd name="T3" fmla="*/ 6 h 77"/>
                        <a:gd name="T4" fmla="*/ 11 w 87"/>
                        <a:gd name="T5" fmla="*/ 11 h 77"/>
                        <a:gd name="T6" fmla="*/ 5 w 87"/>
                        <a:gd name="T7" fmla="*/ 33 h 77"/>
                        <a:gd name="T8" fmla="*/ 0 w 87"/>
                        <a:gd name="T9" fmla="*/ 50 h 77"/>
                        <a:gd name="T10" fmla="*/ 0 w 87"/>
                        <a:gd name="T11" fmla="*/ 53 h 77"/>
                        <a:gd name="T12" fmla="*/ 5 w 87"/>
                        <a:gd name="T13" fmla="*/ 62 h 77"/>
                        <a:gd name="T14" fmla="*/ 8 w 87"/>
                        <a:gd name="T15" fmla="*/ 65 h 77"/>
                        <a:gd name="T16" fmla="*/ 11 w 87"/>
                        <a:gd name="T17" fmla="*/ 65 h 77"/>
                        <a:gd name="T18" fmla="*/ 11 w 87"/>
                        <a:gd name="T19" fmla="*/ 68 h 77"/>
                        <a:gd name="T20" fmla="*/ 16 w 87"/>
                        <a:gd name="T21" fmla="*/ 64 h 77"/>
                        <a:gd name="T22" fmla="*/ 16 w 87"/>
                        <a:gd name="T23" fmla="*/ 73 h 77"/>
                        <a:gd name="T24" fmla="*/ 19 w 87"/>
                        <a:gd name="T25" fmla="*/ 76 h 77"/>
                        <a:gd name="T26" fmla="*/ 70 w 87"/>
                        <a:gd name="T27" fmla="*/ 76 h 77"/>
                        <a:gd name="T28" fmla="*/ 73 w 87"/>
                        <a:gd name="T29" fmla="*/ 71 h 77"/>
                        <a:gd name="T30" fmla="*/ 73 w 87"/>
                        <a:gd name="T31" fmla="*/ 64 h 77"/>
                        <a:gd name="T32" fmla="*/ 78 w 87"/>
                        <a:gd name="T33" fmla="*/ 70 h 77"/>
                        <a:gd name="T34" fmla="*/ 86 w 87"/>
                        <a:gd name="T35" fmla="*/ 54 h 77"/>
                        <a:gd name="T36" fmla="*/ 70 w 87"/>
                        <a:gd name="T37" fmla="*/ 9 h 77"/>
                        <a:gd name="T38" fmla="*/ 55 w 87"/>
                        <a:gd name="T39" fmla="*/ 3 h 77"/>
                        <a:gd name="T40" fmla="*/ 48 w 87"/>
                        <a:gd name="T41" fmla="*/ 0 h 77"/>
                        <a:gd name="T42" fmla="*/ 41 w 87"/>
                        <a:gd name="T43" fmla="*/ 8 h 77"/>
                        <a:gd name="T44" fmla="*/ 33 w 87"/>
                        <a:gd name="T4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77">
                          <a:moveTo>
                            <a:pt x="33" y="0"/>
                          </a:moveTo>
                          <a:lnTo>
                            <a:pt x="22" y="6"/>
                          </a:lnTo>
                          <a:lnTo>
                            <a:pt x="11" y="11"/>
                          </a:lnTo>
                          <a:lnTo>
                            <a:pt x="5" y="33"/>
                          </a:lnTo>
                          <a:lnTo>
                            <a:pt x="0" y="50"/>
                          </a:lnTo>
                          <a:lnTo>
                            <a:pt x="0" y="53"/>
                          </a:lnTo>
                          <a:lnTo>
                            <a:pt x="5" y="62"/>
                          </a:lnTo>
                          <a:lnTo>
                            <a:pt x="8" y="65"/>
                          </a:lnTo>
                          <a:lnTo>
                            <a:pt x="11" y="65"/>
                          </a:lnTo>
                          <a:lnTo>
                            <a:pt x="11" y="68"/>
                          </a:lnTo>
                          <a:lnTo>
                            <a:pt x="16" y="64"/>
                          </a:lnTo>
                          <a:lnTo>
                            <a:pt x="16" y="73"/>
                          </a:lnTo>
                          <a:lnTo>
                            <a:pt x="19" y="76"/>
                          </a:lnTo>
                          <a:lnTo>
                            <a:pt x="70" y="76"/>
                          </a:lnTo>
                          <a:lnTo>
                            <a:pt x="73" y="71"/>
                          </a:lnTo>
                          <a:lnTo>
                            <a:pt x="73" y="64"/>
                          </a:lnTo>
                          <a:lnTo>
                            <a:pt x="78" y="70"/>
                          </a:lnTo>
                          <a:lnTo>
                            <a:pt x="86" y="54"/>
                          </a:lnTo>
                          <a:lnTo>
                            <a:pt x="70" y="9"/>
                          </a:lnTo>
                          <a:lnTo>
                            <a:pt x="55" y="3"/>
                          </a:lnTo>
                          <a:lnTo>
                            <a:pt x="48" y="0"/>
                          </a:lnTo>
                          <a:lnTo>
                            <a:pt x="41" y="8"/>
                          </a:lnTo>
                          <a:lnTo>
                            <a:pt x="3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3978" name="Group 405">
                      <a:extLst>
                        <a:ext uri="{FF2B5EF4-FFF2-40B4-BE49-F238E27FC236}">
                          <a16:creationId xmlns:a16="http://schemas.microsoft.com/office/drawing/2014/main" id="{78F9999F-3A8B-49CD-9883-291B29B6FEFD}"/>
                        </a:ext>
                      </a:extLst>
                    </p:cNvPr>
                    <p:cNvGrpSpPr>
                      <a:grpSpLocks/>
                    </p:cNvGrpSpPr>
                    <p:nvPr/>
                  </p:nvGrpSpPr>
                  <p:grpSpPr bwMode="auto">
                    <a:xfrm>
                      <a:off x="4954" y="2460"/>
                      <a:ext cx="60" cy="69"/>
                      <a:chOff x="4954" y="2460"/>
                      <a:chExt cx="60" cy="69"/>
                    </a:xfrm>
                  </p:grpSpPr>
                  <p:sp>
                    <p:nvSpPr>
                      <p:cNvPr id="143979" name="Freeform 406">
                        <a:extLst>
                          <a:ext uri="{FF2B5EF4-FFF2-40B4-BE49-F238E27FC236}">
                            <a16:creationId xmlns:a16="http://schemas.microsoft.com/office/drawing/2014/main" id="{B714155D-EA8E-4CC4-B4C7-666B5D8C5E2F}"/>
                          </a:ext>
                        </a:extLst>
                      </p:cNvPr>
                      <p:cNvSpPr>
                        <a:spLocks/>
                      </p:cNvSpPr>
                      <p:nvPr/>
                    </p:nvSpPr>
                    <p:spPr bwMode="auto">
                      <a:xfrm>
                        <a:off x="4973" y="2460"/>
                        <a:ext cx="12" cy="69"/>
                      </a:xfrm>
                      <a:custGeom>
                        <a:avLst/>
                        <a:gdLst>
                          <a:gd name="T0" fmla="*/ 3 w 12"/>
                          <a:gd name="T1" fmla="*/ 0 h 69"/>
                          <a:gd name="T2" fmla="*/ 1 w 12"/>
                          <a:gd name="T3" fmla="*/ 5 h 69"/>
                          <a:gd name="T4" fmla="*/ 3 w 12"/>
                          <a:gd name="T5" fmla="*/ 6 h 69"/>
                          <a:gd name="T6" fmla="*/ 0 w 12"/>
                          <a:gd name="T7" fmla="*/ 54 h 69"/>
                          <a:gd name="T8" fmla="*/ 0 w 12"/>
                          <a:gd name="T9" fmla="*/ 63 h 69"/>
                          <a:gd name="T10" fmla="*/ 6 w 12"/>
                          <a:gd name="T11" fmla="*/ 68 h 69"/>
                          <a:gd name="T12" fmla="*/ 11 w 12"/>
                          <a:gd name="T13" fmla="*/ 62 h 69"/>
                          <a:gd name="T14" fmla="*/ 11 w 12"/>
                          <a:gd name="T15" fmla="*/ 53 h 69"/>
                          <a:gd name="T16" fmla="*/ 7 w 12"/>
                          <a:gd name="T17" fmla="*/ 6 h 69"/>
                          <a:gd name="T18" fmla="*/ 8 w 12"/>
                          <a:gd name="T19" fmla="*/ 5 h 69"/>
                          <a:gd name="T20" fmla="*/ 7 w 12"/>
                          <a:gd name="T21" fmla="*/ 0 h 69"/>
                          <a:gd name="T22" fmla="*/ 4 w 12"/>
                          <a:gd name="T23" fmla="*/ 2 h 69"/>
                          <a:gd name="T24" fmla="*/ 3 w 12"/>
                          <a:gd name="T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69">
                            <a:moveTo>
                              <a:pt x="3" y="0"/>
                            </a:moveTo>
                            <a:lnTo>
                              <a:pt x="1" y="5"/>
                            </a:lnTo>
                            <a:lnTo>
                              <a:pt x="3" y="6"/>
                            </a:lnTo>
                            <a:lnTo>
                              <a:pt x="0" y="54"/>
                            </a:lnTo>
                            <a:lnTo>
                              <a:pt x="0" y="63"/>
                            </a:lnTo>
                            <a:lnTo>
                              <a:pt x="6" y="68"/>
                            </a:lnTo>
                            <a:lnTo>
                              <a:pt x="11" y="62"/>
                            </a:lnTo>
                            <a:lnTo>
                              <a:pt x="11" y="53"/>
                            </a:lnTo>
                            <a:lnTo>
                              <a:pt x="7" y="6"/>
                            </a:lnTo>
                            <a:lnTo>
                              <a:pt x="8" y="5"/>
                            </a:lnTo>
                            <a:lnTo>
                              <a:pt x="7" y="0"/>
                            </a:lnTo>
                            <a:lnTo>
                              <a:pt x="4" y="2"/>
                            </a:lnTo>
                            <a:lnTo>
                              <a:pt x="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3980" name="Group 407">
                        <a:extLst>
                          <a:ext uri="{FF2B5EF4-FFF2-40B4-BE49-F238E27FC236}">
                            <a16:creationId xmlns:a16="http://schemas.microsoft.com/office/drawing/2014/main" id="{049E26E4-611B-4D7C-A3D5-16E2E55F4482}"/>
                          </a:ext>
                        </a:extLst>
                      </p:cNvPr>
                      <p:cNvGrpSpPr>
                        <a:grpSpLocks/>
                      </p:cNvGrpSpPr>
                      <p:nvPr/>
                    </p:nvGrpSpPr>
                    <p:grpSpPr bwMode="auto">
                      <a:xfrm>
                        <a:off x="4954" y="2491"/>
                        <a:ext cx="60" cy="23"/>
                        <a:chOff x="4954" y="2491"/>
                        <a:chExt cx="60" cy="23"/>
                      </a:xfrm>
                    </p:grpSpPr>
                    <p:sp>
                      <p:nvSpPr>
                        <p:cNvPr id="143981" name="Freeform 408">
                          <a:extLst>
                            <a:ext uri="{FF2B5EF4-FFF2-40B4-BE49-F238E27FC236}">
                              <a16:creationId xmlns:a16="http://schemas.microsoft.com/office/drawing/2014/main" id="{246FE31A-8410-4CBA-9771-C074E3E6998B}"/>
                            </a:ext>
                          </a:extLst>
                        </p:cNvPr>
                        <p:cNvSpPr>
                          <a:spLocks/>
                        </p:cNvSpPr>
                        <p:nvPr/>
                      </p:nvSpPr>
                      <p:spPr bwMode="auto">
                        <a:xfrm>
                          <a:off x="4967" y="2495"/>
                          <a:ext cx="47" cy="13"/>
                        </a:xfrm>
                        <a:custGeom>
                          <a:avLst/>
                          <a:gdLst>
                            <a:gd name="T0" fmla="*/ 5 w 47"/>
                            <a:gd name="T1" fmla="*/ 8 h 13"/>
                            <a:gd name="T2" fmla="*/ 35 w 47"/>
                            <a:gd name="T3" fmla="*/ 0 h 13"/>
                            <a:gd name="T4" fmla="*/ 46 w 47"/>
                            <a:gd name="T5" fmla="*/ 0 h 13"/>
                            <a:gd name="T6" fmla="*/ 8 w 47"/>
                            <a:gd name="T7" fmla="*/ 12 h 13"/>
                            <a:gd name="T8" fmla="*/ 0 w 47"/>
                            <a:gd name="T9" fmla="*/ 9 h 13"/>
                            <a:gd name="T10" fmla="*/ 5 w 47"/>
                            <a:gd name="T11" fmla="*/ 8 h 13"/>
                          </a:gdLst>
                          <a:ahLst/>
                          <a:cxnLst>
                            <a:cxn ang="0">
                              <a:pos x="T0" y="T1"/>
                            </a:cxn>
                            <a:cxn ang="0">
                              <a:pos x="T2" y="T3"/>
                            </a:cxn>
                            <a:cxn ang="0">
                              <a:pos x="T4" y="T5"/>
                            </a:cxn>
                            <a:cxn ang="0">
                              <a:pos x="T6" y="T7"/>
                            </a:cxn>
                            <a:cxn ang="0">
                              <a:pos x="T8" y="T9"/>
                            </a:cxn>
                            <a:cxn ang="0">
                              <a:pos x="T10" y="T11"/>
                            </a:cxn>
                          </a:cxnLst>
                          <a:rect l="0" t="0" r="r" b="b"/>
                          <a:pathLst>
                            <a:path w="47" h="13">
                              <a:moveTo>
                                <a:pt x="5" y="8"/>
                              </a:moveTo>
                              <a:lnTo>
                                <a:pt x="35" y="0"/>
                              </a:lnTo>
                              <a:lnTo>
                                <a:pt x="46" y="0"/>
                              </a:lnTo>
                              <a:lnTo>
                                <a:pt x="8" y="12"/>
                              </a:lnTo>
                              <a:lnTo>
                                <a:pt x="0" y="9"/>
                              </a:lnTo>
                              <a:lnTo>
                                <a:pt x="5" y="8"/>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82" name="Freeform 409">
                          <a:extLst>
                            <a:ext uri="{FF2B5EF4-FFF2-40B4-BE49-F238E27FC236}">
                              <a16:creationId xmlns:a16="http://schemas.microsoft.com/office/drawing/2014/main" id="{35CED9D9-7BB9-427F-A112-F792FE1BB10F}"/>
                            </a:ext>
                          </a:extLst>
                        </p:cNvPr>
                        <p:cNvSpPr>
                          <a:spLocks/>
                        </p:cNvSpPr>
                        <p:nvPr/>
                      </p:nvSpPr>
                      <p:spPr bwMode="auto">
                        <a:xfrm>
                          <a:off x="4987" y="2495"/>
                          <a:ext cx="27" cy="17"/>
                        </a:xfrm>
                        <a:custGeom>
                          <a:avLst/>
                          <a:gdLst>
                            <a:gd name="T0" fmla="*/ 14 w 27"/>
                            <a:gd name="T1" fmla="*/ 0 h 17"/>
                            <a:gd name="T2" fmla="*/ 3 w 27"/>
                            <a:gd name="T3" fmla="*/ 3 h 17"/>
                            <a:gd name="T4" fmla="*/ 3 w 27"/>
                            <a:gd name="T5" fmla="*/ 6 h 17"/>
                            <a:gd name="T6" fmla="*/ 0 w 27"/>
                            <a:gd name="T7" fmla="*/ 9 h 17"/>
                            <a:gd name="T8" fmla="*/ 5 w 27"/>
                            <a:gd name="T9" fmla="*/ 13 h 17"/>
                            <a:gd name="T10" fmla="*/ 11 w 27"/>
                            <a:gd name="T11" fmla="*/ 16 h 17"/>
                            <a:gd name="T12" fmla="*/ 18 w 27"/>
                            <a:gd name="T13" fmla="*/ 16 h 17"/>
                            <a:gd name="T14" fmla="*/ 26 w 27"/>
                            <a:gd name="T15" fmla="*/ 9 h 17"/>
                            <a:gd name="T16" fmla="*/ 26 w 27"/>
                            <a:gd name="T17" fmla="*/ 0 h 17"/>
                            <a:gd name="T18" fmla="*/ 18 w 27"/>
                            <a:gd name="T19" fmla="*/ 4 h 17"/>
                            <a:gd name="T20" fmla="*/ 14 w 2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7">
                              <a:moveTo>
                                <a:pt x="14" y="0"/>
                              </a:moveTo>
                              <a:lnTo>
                                <a:pt x="3" y="3"/>
                              </a:lnTo>
                              <a:lnTo>
                                <a:pt x="3" y="6"/>
                              </a:lnTo>
                              <a:lnTo>
                                <a:pt x="0" y="9"/>
                              </a:lnTo>
                              <a:lnTo>
                                <a:pt x="5" y="13"/>
                              </a:lnTo>
                              <a:lnTo>
                                <a:pt x="11" y="16"/>
                              </a:lnTo>
                              <a:lnTo>
                                <a:pt x="18" y="16"/>
                              </a:lnTo>
                              <a:lnTo>
                                <a:pt x="26" y="9"/>
                              </a:lnTo>
                              <a:lnTo>
                                <a:pt x="26" y="0"/>
                              </a:lnTo>
                              <a:lnTo>
                                <a:pt x="18" y="4"/>
                              </a:lnTo>
                              <a:lnTo>
                                <a:pt x="14"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83" name="Freeform 410">
                          <a:extLst>
                            <a:ext uri="{FF2B5EF4-FFF2-40B4-BE49-F238E27FC236}">
                              <a16:creationId xmlns:a16="http://schemas.microsoft.com/office/drawing/2014/main" id="{6FCBFFB3-011B-4444-90FD-5F512E3E486D}"/>
                            </a:ext>
                          </a:extLst>
                        </p:cNvPr>
                        <p:cNvSpPr>
                          <a:spLocks/>
                        </p:cNvSpPr>
                        <p:nvPr/>
                      </p:nvSpPr>
                      <p:spPr bwMode="auto">
                        <a:xfrm>
                          <a:off x="4954" y="2491"/>
                          <a:ext cx="20" cy="23"/>
                        </a:xfrm>
                        <a:custGeom>
                          <a:avLst/>
                          <a:gdLst>
                            <a:gd name="T0" fmla="*/ 0 w 20"/>
                            <a:gd name="T1" fmla="*/ 13 h 23"/>
                            <a:gd name="T2" fmla="*/ 1 w 20"/>
                            <a:gd name="T3" fmla="*/ 9 h 23"/>
                            <a:gd name="T4" fmla="*/ 4 w 20"/>
                            <a:gd name="T5" fmla="*/ 4 h 23"/>
                            <a:gd name="T6" fmla="*/ 4 w 20"/>
                            <a:gd name="T7" fmla="*/ 1 h 23"/>
                            <a:gd name="T8" fmla="*/ 12 w 20"/>
                            <a:gd name="T9" fmla="*/ 0 h 23"/>
                            <a:gd name="T10" fmla="*/ 16 w 20"/>
                            <a:gd name="T11" fmla="*/ 0 h 23"/>
                            <a:gd name="T12" fmla="*/ 19 w 20"/>
                            <a:gd name="T13" fmla="*/ 10 h 23"/>
                            <a:gd name="T14" fmla="*/ 18 w 20"/>
                            <a:gd name="T15" fmla="*/ 13 h 23"/>
                            <a:gd name="T16" fmla="*/ 16 w 20"/>
                            <a:gd name="T17" fmla="*/ 16 h 23"/>
                            <a:gd name="T18" fmla="*/ 12 w 20"/>
                            <a:gd name="T19" fmla="*/ 18 h 23"/>
                            <a:gd name="T20" fmla="*/ 9 w 20"/>
                            <a:gd name="T21" fmla="*/ 18 h 23"/>
                            <a:gd name="T22" fmla="*/ 7 w 20"/>
                            <a:gd name="T23" fmla="*/ 18 h 23"/>
                            <a:gd name="T24" fmla="*/ 6 w 20"/>
                            <a:gd name="T25" fmla="*/ 21 h 23"/>
                            <a:gd name="T26" fmla="*/ 1 w 20"/>
                            <a:gd name="T27" fmla="*/ 22 h 23"/>
                            <a:gd name="T28" fmla="*/ 0 w 20"/>
                            <a:gd name="T29" fmla="*/ 22 h 23"/>
                            <a:gd name="T30" fmla="*/ 0 w 20"/>
                            <a:gd name="T31"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3">
                              <a:moveTo>
                                <a:pt x="0" y="13"/>
                              </a:moveTo>
                              <a:lnTo>
                                <a:pt x="1" y="9"/>
                              </a:lnTo>
                              <a:lnTo>
                                <a:pt x="4" y="4"/>
                              </a:lnTo>
                              <a:lnTo>
                                <a:pt x="4" y="1"/>
                              </a:lnTo>
                              <a:lnTo>
                                <a:pt x="12" y="0"/>
                              </a:lnTo>
                              <a:lnTo>
                                <a:pt x="16" y="0"/>
                              </a:lnTo>
                              <a:lnTo>
                                <a:pt x="19" y="10"/>
                              </a:lnTo>
                              <a:lnTo>
                                <a:pt x="18" y="13"/>
                              </a:lnTo>
                              <a:lnTo>
                                <a:pt x="16" y="16"/>
                              </a:lnTo>
                              <a:lnTo>
                                <a:pt x="12" y="18"/>
                              </a:lnTo>
                              <a:lnTo>
                                <a:pt x="9" y="18"/>
                              </a:lnTo>
                              <a:lnTo>
                                <a:pt x="7" y="18"/>
                              </a:lnTo>
                              <a:lnTo>
                                <a:pt x="6" y="21"/>
                              </a:lnTo>
                              <a:lnTo>
                                <a:pt x="1" y="22"/>
                              </a:lnTo>
                              <a:lnTo>
                                <a:pt x="0" y="22"/>
                              </a:lnTo>
                              <a:lnTo>
                                <a:pt x="0" y="1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grpSp>
              <p:grpSp>
                <p:nvGrpSpPr>
                  <p:cNvPr id="143968" name="Group 411">
                    <a:extLst>
                      <a:ext uri="{FF2B5EF4-FFF2-40B4-BE49-F238E27FC236}">
                        <a16:creationId xmlns:a16="http://schemas.microsoft.com/office/drawing/2014/main" id="{C2BEEB69-06B6-457A-9956-38600744AFF9}"/>
                      </a:ext>
                    </a:extLst>
                  </p:cNvPr>
                  <p:cNvGrpSpPr>
                    <a:grpSpLocks/>
                  </p:cNvGrpSpPr>
                  <p:nvPr/>
                </p:nvGrpSpPr>
                <p:grpSpPr bwMode="auto">
                  <a:xfrm>
                    <a:off x="4938" y="2411"/>
                    <a:ext cx="82" cy="278"/>
                    <a:chOff x="4938" y="2411"/>
                    <a:chExt cx="82" cy="278"/>
                  </a:xfrm>
                </p:grpSpPr>
                <p:grpSp>
                  <p:nvGrpSpPr>
                    <p:cNvPr id="143969" name="Group 412">
                      <a:extLst>
                        <a:ext uri="{FF2B5EF4-FFF2-40B4-BE49-F238E27FC236}">
                          <a16:creationId xmlns:a16="http://schemas.microsoft.com/office/drawing/2014/main" id="{1B29848F-E606-4752-B8F4-99FF82E5B0C5}"/>
                        </a:ext>
                      </a:extLst>
                    </p:cNvPr>
                    <p:cNvGrpSpPr>
                      <a:grpSpLocks/>
                    </p:cNvGrpSpPr>
                    <p:nvPr/>
                  </p:nvGrpSpPr>
                  <p:grpSpPr bwMode="auto">
                    <a:xfrm>
                      <a:off x="4963" y="2411"/>
                      <a:ext cx="30" cy="50"/>
                      <a:chOff x="4963" y="2411"/>
                      <a:chExt cx="30" cy="50"/>
                    </a:xfrm>
                  </p:grpSpPr>
                  <p:sp>
                    <p:nvSpPr>
                      <p:cNvPr id="143974" name="Freeform 413">
                        <a:extLst>
                          <a:ext uri="{FF2B5EF4-FFF2-40B4-BE49-F238E27FC236}">
                            <a16:creationId xmlns:a16="http://schemas.microsoft.com/office/drawing/2014/main" id="{F9BFA009-3402-46B0-8222-57F23F236123}"/>
                          </a:ext>
                        </a:extLst>
                      </p:cNvPr>
                      <p:cNvSpPr>
                        <a:spLocks/>
                      </p:cNvSpPr>
                      <p:nvPr/>
                    </p:nvSpPr>
                    <p:spPr bwMode="auto">
                      <a:xfrm>
                        <a:off x="4965" y="2414"/>
                        <a:ext cx="26" cy="47"/>
                      </a:xfrm>
                      <a:custGeom>
                        <a:avLst/>
                        <a:gdLst>
                          <a:gd name="T0" fmla="*/ 0 w 26"/>
                          <a:gd name="T1" fmla="*/ 20 h 47"/>
                          <a:gd name="T2" fmla="*/ 0 w 26"/>
                          <a:gd name="T3" fmla="*/ 23 h 47"/>
                          <a:gd name="T4" fmla="*/ 1 w 26"/>
                          <a:gd name="T5" fmla="*/ 26 h 47"/>
                          <a:gd name="T6" fmla="*/ 3 w 26"/>
                          <a:gd name="T7" fmla="*/ 28 h 47"/>
                          <a:gd name="T8" fmla="*/ 4 w 26"/>
                          <a:gd name="T9" fmla="*/ 28 h 47"/>
                          <a:gd name="T10" fmla="*/ 4 w 26"/>
                          <a:gd name="T11" fmla="*/ 37 h 47"/>
                          <a:gd name="T12" fmla="*/ 12 w 26"/>
                          <a:gd name="T13" fmla="*/ 46 h 47"/>
                          <a:gd name="T14" fmla="*/ 19 w 26"/>
                          <a:gd name="T15" fmla="*/ 38 h 47"/>
                          <a:gd name="T16" fmla="*/ 21 w 26"/>
                          <a:gd name="T17" fmla="*/ 37 h 47"/>
                          <a:gd name="T18" fmla="*/ 21 w 26"/>
                          <a:gd name="T19" fmla="*/ 34 h 47"/>
                          <a:gd name="T20" fmla="*/ 22 w 26"/>
                          <a:gd name="T21" fmla="*/ 32 h 47"/>
                          <a:gd name="T22" fmla="*/ 24 w 26"/>
                          <a:gd name="T23" fmla="*/ 29 h 47"/>
                          <a:gd name="T24" fmla="*/ 25 w 26"/>
                          <a:gd name="T25" fmla="*/ 25 h 47"/>
                          <a:gd name="T26" fmla="*/ 25 w 26"/>
                          <a:gd name="T27" fmla="*/ 21 h 47"/>
                          <a:gd name="T28" fmla="*/ 25 w 26"/>
                          <a:gd name="T29" fmla="*/ 14 h 47"/>
                          <a:gd name="T30" fmla="*/ 25 w 26"/>
                          <a:gd name="T31" fmla="*/ 11 h 47"/>
                          <a:gd name="T32" fmla="*/ 25 w 26"/>
                          <a:gd name="T33" fmla="*/ 6 h 47"/>
                          <a:gd name="T34" fmla="*/ 24 w 26"/>
                          <a:gd name="T35" fmla="*/ 3 h 47"/>
                          <a:gd name="T36" fmla="*/ 21 w 26"/>
                          <a:gd name="T37" fmla="*/ 2 h 47"/>
                          <a:gd name="T38" fmla="*/ 18 w 26"/>
                          <a:gd name="T39" fmla="*/ 0 h 47"/>
                          <a:gd name="T40" fmla="*/ 13 w 26"/>
                          <a:gd name="T41" fmla="*/ 0 h 47"/>
                          <a:gd name="T42" fmla="*/ 10 w 26"/>
                          <a:gd name="T43" fmla="*/ 0 h 47"/>
                          <a:gd name="T44" fmla="*/ 7 w 26"/>
                          <a:gd name="T45" fmla="*/ 2 h 47"/>
                          <a:gd name="T46" fmla="*/ 4 w 26"/>
                          <a:gd name="T47" fmla="*/ 3 h 47"/>
                          <a:gd name="T48" fmla="*/ 3 w 26"/>
                          <a:gd name="T49" fmla="*/ 5 h 47"/>
                          <a:gd name="T50" fmla="*/ 1 w 26"/>
                          <a:gd name="T51" fmla="*/ 8 h 47"/>
                          <a:gd name="T52" fmla="*/ 0 w 26"/>
                          <a:gd name="T53" fmla="*/ 9 h 47"/>
                          <a:gd name="T54" fmla="*/ 0 w 26"/>
                          <a:gd name="T55" fmla="*/ 12 h 47"/>
                          <a:gd name="T56" fmla="*/ 0 w 26"/>
                          <a:gd name="T57" fmla="*/ 15 h 47"/>
                          <a:gd name="T58" fmla="*/ 0 w 26"/>
                          <a:gd name="T59" fmla="*/ 18 h 47"/>
                          <a:gd name="T60" fmla="*/ 0 w 26"/>
                          <a:gd name="T61"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47">
                            <a:moveTo>
                              <a:pt x="0" y="20"/>
                            </a:moveTo>
                            <a:lnTo>
                              <a:pt x="0" y="23"/>
                            </a:lnTo>
                            <a:lnTo>
                              <a:pt x="1" y="26"/>
                            </a:lnTo>
                            <a:lnTo>
                              <a:pt x="3" y="28"/>
                            </a:lnTo>
                            <a:lnTo>
                              <a:pt x="4" y="28"/>
                            </a:lnTo>
                            <a:lnTo>
                              <a:pt x="4" y="37"/>
                            </a:lnTo>
                            <a:lnTo>
                              <a:pt x="12" y="46"/>
                            </a:lnTo>
                            <a:lnTo>
                              <a:pt x="19" y="38"/>
                            </a:lnTo>
                            <a:lnTo>
                              <a:pt x="21" y="37"/>
                            </a:lnTo>
                            <a:lnTo>
                              <a:pt x="21" y="34"/>
                            </a:lnTo>
                            <a:lnTo>
                              <a:pt x="22" y="32"/>
                            </a:lnTo>
                            <a:lnTo>
                              <a:pt x="24" y="29"/>
                            </a:lnTo>
                            <a:lnTo>
                              <a:pt x="25" y="25"/>
                            </a:lnTo>
                            <a:lnTo>
                              <a:pt x="25" y="21"/>
                            </a:lnTo>
                            <a:lnTo>
                              <a:pt x="25" y="14"/>
                            </a:lnTo>
                            <a:lnTo>
                              <a:pt x="25" y="11"/>
                            </a:lnTo>
                            <a:lnTo>
                              <a:pt x="25" y="6"/>
                            </a:lnTo>
                            <a:lnTo>
                              <a:pt x="24" y="3"/>
                            </a:lnTo>
                            <a:lnTo>
                              <a:pt x="21" y="2"/>
                            </a:lnTo>
                            <a:lnTo>
                              <a:pt x="18" y="0"/>
                            </a:lnTo>
                            <a:lnTo>
                              <a:pt x="13" y="0"/>
                            </a:lnTo>
                            <a:lnTo>
                              <a:pt x="10" y="0"/>
                            </a:lnTo>
                            <a:lnTo>
                              <a:pt x="7" y="2"/>
                            </a:lnTo>
                            <a:lnTo>
                              <a:pt x="4" y="3"/>
                            </a:lnTo>
                            <a:lnTo>
                              <a:pt x="3" y="5"/>
                            </a:lnTo>
                            <a:lnTo>
                              <a:pt x="1" y="8"/>
                            </a:lnTo>
                            <a:lnTo>
                              <a:pt x="0" y="9"/>
                            </a:lnTo>
                            <a:lnTo>
                              <a:pt x="0" y="12"/>
                            </a:lnTo>
                            <a:lnTo>
                              <a:pt x="0" y="15"/>
                            </a:lnTo>
                            <a:lnTo>
                              <a:pt x="0" y="18"/>
                            </a:lnTo>
                            <a:lnTo>
                              <a:pt x="0" y="2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75" name="Freeform 414">
                        <a:extLst>
                          <a:ext uri="{FF2B5EF4-FFF2-40B4-BE49-F238E27FC236}">
                            <a16:creationId xmlns:a16="http://schemas.microsoft.com/office/drawing/2014/main" id="{890802E7-A9ED-43AC-B87E-DCDEAED8C407}"/>
                          </a:ext>
                        </a:extLst>
                      </p:cNvPr>
                      <p:cNvSpPr>
                        <a:spLocks/>
                      </p:cNvSpPr>
                      <p:nvPr/>
                    </p:nvSpPr>
                    <p:spPr bwMode="auto">
                      <a:xfrm>
                        <a:off x="4965" y="2417"/>
                        <a:ext cx="18" cy="44"/>
                      </a:xfrm>
                      <a:custGeom>
                        <a:avLst/>
                        <a:gdLst>
                          <a:gd name="T0" fmla="*/ 1 w 18"/>
                          <a:gd name="T1" fmla="*/ 3 h 44"/>
                          <a:gd name="T2" fmla="*/ 3 w 18"/>
                          <a:gd name="T3" fmla="*/ 2 h 44"/>
                          <a:gd name="T4" fmla="*/ 4 w 18"/>
                          <a:gd name="T5" fmla="*/ 0 h 44"/>
                          <a:gd name="T6" fmla="*/ 10 w 18"/>
                          <a:gd name="T7" fmla="*/ 5 h 44"/>
                          <a:gd name="T8" fmla="*/ 10 w 18"/>
                          <a:gd name="T9" fmla="*/ 12 h 44"/>
                          <a:gd name="T10" fmla="*/ 14 w 18"/>
                          <a:gd name="T11" fmla="*/ 14 h 44"/>
                          <a:gd name="T12" fmla="*/ 17 w 18"/>
                          <a:gd name="T13" fmla="*/ 14 h 44"/>
                          <a:gd name="T14" fmla="*/ 17 w 18"/>
                          <a:gd name="T15" fmla="*/ 23 h 44"/>
                          <a:gd name="T16" fmla="*/ 16 w 18"/>
                          <a:gd name="T17" fmla="*/ 23 h 44"/>
                          <a:gd name="T18" fmla="*/ 14 w 18"/>
                          <a:gd name="T19" fmla="*/ 23 h 44"/>
                          <a:gd name="T20" fmla="*/ 14 w 18"/>
                          <a:gd name="T21" fmla="*/ 15 h 44"/>
                          <a:gd name="T22" fmla="*/ 10 w 18"/>
                          <a:gd name="T23" fmla="*/ 17 h 44"/>
                          <a:gd name="T24" fmla="*/ 9 w 18"/>
                          <a:gd name="T25" fmla="*/ 17 h 44"/>
                          <a:gd name="T26" fmla="*/ 7 w 18"/>
                          <a:gd name="T27" fmla="*/ 20 h 44"/>
                          <a:gd name="T28" fmla="*/ 10 w 18"/>
                          <a:gd name="T29" fmla="*/ 23 h 44"/>
                          <a:gd name="T30" fmla="*/ 7 w 18"/>
                          <a:gd name="T31" fmla="*/ 25 h 44"/>
                          <a:gd name="T32" fmla="*/ 7 w 18"/>
                          <a:gd name="T33" fmla="*/ 31 h 44"/>
                          <a:gd name="T34" fmla="*/ 10 w 18"/>
                          <a:gd name="T35" fmla="*/ 32 h 44"/>
                          <a:gd name="T36" fmla="*/ 13 w 18"/>
                          <a:gd name="T37" fmla="*/ 34 h 44"/>
                          <a:gd name="T38" fmla="*/ 11 w 18"/>
                          <a:gd name="T39" fmla="*/ 43 h 44"/>
                          <a:gd name="T40" fmla="*/ 4 w 18"/>
                          <a:gd name="T41" fmla="*/ 34 h 44"/>
                          <a:gd name="T42" fmla="*/ 4 w 18"/>
                          <a:gd name="T43" fmla="*/ 25 h 44"/>
                          <a:gd name="T44" fmla="*/ 1 w 18"/>
                          <a:gd name="T45" fmla="*/ 25 h 44"/>
                          <a:gd name="T46" fmla="*/ 0 w 18"/>
                          <a:gd name="T47" fmla="*/ 17 h 44"/>
                          <a:gd name="T48" fmla="*/ 0 w 18"/>
                          <a:gd name="T49" fmla="*/ 15 h 44"/>
                          <a:gd name="T50" fmla="*/ 0 w 18"/>
                          <a:gd name="T51" fmla="*/ 12 h 44"/>
                          <a:gd name="T52" fmla="*/ 0 w 18"/>
                          <a:gd name="T53" fmla="*/ 11 h 44"/>
                          <a:gd name="T54" fmla="*/ 0 w 18"/>
                          <a:gd name="T55" fmla="*/ 9 h 44"/>
                          <a:gd name="T56" fmla="*/ 0 w 18"/>
                          <a:gd name="T57" fmla="*/ 6 h 44"/>
                          <a:gd name="T58" fmla="*/ 1 w 18"/>
                          <a:gd name="T59"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 h="44">
                            <a:moveTo>
                              <a:pt x="1" y="3"/>
                            </a:moveTo>
                            <a:lnTo>
                              <a:pt x="3" y="2"/>
                            </a:lnTo>
                            <a:lnTo>
                              <a:pt x="4" y="0"/>
                            </a:lnTo>
                            <a:lnTo>
                              <a:pt x="10" y="5"/>
                            </a:lnTo>
                            <a:lnTo>
                              <a:pt x="10" y="12"/>
                            </a:lnTo>
                            <a:lnTo>
                              <a:pt x="14" y="14"/>
                            </a:lnTo>
                            <a:lnTo>
                              <a:pt x="17" y="14"/>
                            </a:lnTo>
                            <a:lnTo>
                              <a:pt x="17" y="23"/>
                            </a:lnTo>
                            <a:lnTo>
                              <a:pt x="16" y="23"/>
                            </a:lnTo>
                            <a:lnTo>
                              <a:pt x="14" y="23"/>
                            </a:lnTo>
                            <a:lnTo>
                              <a:pt x="14" y="15"/>
                            </a:lnTo>
                            <a:lnTo>
                              <a:pt x="10" y="17"/>
                            </a:lnTo>
                            <a:lnTo>
                              <a:pt x="9" y="17"/>
                            </a:lnTo>
                            <a:lnTo>
                              <a:pt x="7" y="20"/>
                            </a:lnTo>
                            <a:lnTo>
                              <a:pt x="10" y="23"/>
                            </a:lnTo>
                            <a:lnTo>
                              <a:pt x="7" y="25"/>
                            </a:lnTo>
                            <a:lnTo>
                              <a:pt x="7" y="31"/>
                            </a:lnTo>
                            <a:lnTo>
                              <a:pt x="10" y="32"/>
                            </a:lnTo>
                            <a:lnTo>
                              <a:pt x="13" y="34"/>
                            </a:lnTo>
                            <a:lnTo>
                              <a:pt x="11" y="43"/>
                            </a:lnTo>
                            <a:lnTo>
                              <a:pt x="4" y="34"/>
                            </a:lnTo>
                            <a:lnTo>
                              <a:pt x="4" y="25"/>
                            </a:lnTo>
                            <a:lnTo>
                              <a:pt x="1" y="25"/>
                            </a:lnTo>
                            <a:lnTo>
                              <a:pt x="0" y="17"/>
                            </a:lnTo>
                            <a:lnTo>
                              <a:pt x="0" y="15"/>
                            </a:lnTo>
                            <a:lnTo>
                              <a:pt x="0" y="12"/>
                            </a:lnTo>
                            <a:lnTo>
                              <a:pt x="0" y="11"/>
                            </a:lnTo>
                            <a:lnTo>
                              <a:pt x="0" y="9"/>
                            </a:lnTo>
                            <a:lnTo>
                              <a:pt x="0" y="6"/>
                            </a:lnTo>
                            <a:lnTo>
                              <a:pt x="1"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76" name="Freeform 415">
                        <a:extLst>
                          <a:ext uri="{FF2B5EF4-FFF2-40B4-BE49-F238E27FC236}">
                            <a16:creationId xmlns:a16="http://schemas.microsoft.com/office/drawing/2014/main" id="{3DCAC0D3-71A1-48A9-ADC8-8F71DA94DFA6}"/>
                          </a:ext>
                        </a:extLst>
                      </p:cNvPr>
                      <p:cNvSpPr>
                        <a:spLocks/>
                      </p:cNvSpPr>
                      <p:nvPr/>
                    </p:nvSpPr>
                    <p:spPr bwMode="auto">
                      <a:xfrm>
                        <a:off x="4963" y="2411"/>
                        <a:ext cx="30" cy="25"/>
                      </a:xfrm>
                      <a:custGeom>
                        <a:avLst/>
                        <a:gdLst>
                          <a:gd name="T0" fmla="*/ 0 w 30"/>
                          <a:gd name="T1" fmla="*/ 20 h 25"/>
                          <a:gd name="T2" fmla="*/ 0 w 30"/>
                          <a:gd name="T3" fmla="*/ 17 h 25"/>
                          <a:gd name="T4" fmla="*/ 2 w 30"/>
                          <a:gd name="T5" fmla="*/ 14 h 25"/>
                          <a:gd name="T6" fmla="*/ 2 w 30"/>
                          <a:gd name="T7" fmla="*/ 9 h 25"/>
                          <a:gd name="T8" fmla="*/ 3 w 30"/>
                          <a:gd name="T9" fmla="*/ 6 h 25"/>
                          <a:gd name="T10" fmla="*/ 5 w 30"/>
                          <a:gd name="T11" fmla="*/ 5 h 25"/>
                          <a:gd name="T12" fmla="*/ 6 w 30"/>
                          <a:gd name="T13" fmla="*/ 3 h 25"/>
                          <a:gd name="T14" fmla="*/ 8 w 30"/>
                          <a:gd name="T15" fmla="*/ 2 h 25"/>
                          <a:gd name="T16" fmla="*/ 11 w 30"/>
                          <a:gd name="T17" fmla="*/ 2 h 25"/>
                          <a:gd name="T18" fmla="*/ 14 w 30"/>
                          <a:gd name="T19" fmla="*/ 0 h 25"/>
                          <a:gd name="T20" fmla="*/ 17 w 30"/>
                          <a:gd name="T21" fmla="*/ 0 h 25"/>
                          <a:gd name="T22" fmla="*/ 20 w 30"/>
                          <a:gd name="T23" fmla="*/ 0 h 25"/>
                          <a:gd name="T24" fmla="*/ 23 w 30"/>
                          <a:gd name="T25" fmla="*/ 2 h 25"/>
                          <a:gd name="T26" fmla="*/ 24 w 30"/>
                          <a:gd name="T27" fmla="*/ 3 h 25"/>
                          <a:gd name="T28" fmla="*/ 26 w 30"/>
                          <a:gd name="T29" fmla="*/ 5 h 25"/>
                          <a:gd name="T30" fmla="*/ 29 w 30"/>
                          <a:gd name="T31" fmla="*/ 8 h 25"/>
                          <a:gd name="T32" fmla="*/ 27 w 30"/>
                          <a:gd name="T33" fmla="*/ 9 h 25"/>
                          <a:gd name="T34" fmla="*/ 27 w 30"/>
                          <a:gd name="T35" fmla="*/ 11 h 25"/>
                          <a:gd name="T36" fmla="*/ 27 w 30"/>
                          <a:gd name="T37" fmla="*/ 12 h 25"/>
                          <a:gd name="T38" fmla="*/ 29 w 30"/>
                          <a:gd name="T39" fmla="*/ 15 h 25"/>
                          <a:gd name="T40" fmla="*/ 29 w 30"/>
                          <a:gd name="T41" fmla="*/ 18 h 25"/>
                          <a:gd name="T42" fmla="*/ 27 w 30"/>
                          <a:gd name="T43" fmla="*/ 21 h 25"/>
                          <a:gd name="T44" fmla="*/ 27 w 30"/>
                          <a:gd name="T45" fmla="*/ 17 h 25"/>
                          <a:gd name="T46" fmla="*/ 27 w 30"/>
                          <a:gd name="T47" fmla="*/ 14 h 25"/>
                          <a:gd name="T48" fmla="*/ 26 w 30"/>
                          <a:gd name="T49" fmla="*/ 12 h 25"/>
                          <a:gd name="T50" fmla="*/ 26 w 30"/>
                          <a:gd name="T51" fmla="*/ 11 h 25"/>
                          <a:gd name="T52" fmla="*/ 24 w 30"/>
                          <a:gd name="T53" fmla="*/ 11 h 25"/>
                          <a:gd name="T54" fmla="*/ 21 w 30"/>
                          <a:gd name="T55" fmla="*/ 11 h 25"/>
                          <a:gd name="T56" fmla="*/ 20 w 30"/>
                          <a:gd name="T57" fmla="*/ 11 h 25"/>
                          <a:gd name="T58" fmla="*/ 18 w 30"/>
                          <a:gd name="T59" fmla="*/ 11 h 25"/>
                          <a:gd name="T60" fmla="*/ 15 w 30"/>
                          <a:gd name="T61" fmla="*/ 11 h 25"/>
                          <a:gd name="T62" fmla="*/ 17 w 30"/>
                          <a:gd name="T63" fmla="*/ 12 h 25"/>
                          <a:gd name="T64" fmla="*/ 15 w 30"/>
                          <a:gd name="T65" fmla="*/ 12 h 25"/>
                          <a:gd name="T66" fmla="*/ 14 w 30"/>
                          <a:gd name="T67" fmla="*/ 12 h 25"/>
                          <a:gd name="T68" fmla="*/ 11 w 30"/>
                          <a:gd name="T69" fmla="*/ 12 h 25"/>
                          <a:gd name="T70" fmla="*/ 9 w 30"/>
                          <a:gd name="T71" fmla="*/ 11 h 25"/>
                          <a:gd name="T72" fmla="*/ 8 w 30"/>
                          <a:gd name="T73" fmla="*/ 11 h 25"/>
                          <a:gd name="T74" fmla="*/ 6 w 30"/>
                          <a:gd name="T75" fmla="*/ 11 h 25"/>
                          <a:gd name="T76" fmla="*/ 8 w 30"/>
                          <a:gd name="T77" fmla="*/ 12 h 25"/>
                          <a:gd name="T78" fmla="*/ 8 w 30"/>
                          <a:gd name="T79" fmla="*/ 14 h 25"/>
                          <a:gd name="T80" fmla="*/ 8 w 30"/>
                          <a:gd name="T81" fmla="*/ 15 h 25"/>
                          <a:gd name="T82" fmla="*/ 6 w 30"/>
                          <a:gd name="T83" fmla="*/ 17 h 25"/>
                          <a:gd name="T84" fmla="*/ 6 w 30"/>
                          <a:gd name="T85" fmla="*/ 20 h 25"/>
                          <a:gd name="T86" fmla="*/ 6 w 30"/>
                          <a:gd name="T87" fmla="*/ 21 h 25"/>
                          <a:gd name="T88" fmla="*/ 6 w 30"/>
                          <a:gd name="T89" fmla="*/ 24 h 25"/>
                          <a:gd name="T90" fmla="*/ 5 w 30"/>
                          <a:gd name="T91" fmla="*/ 23 h 25"/>
                          <a:gd name="T92" fmla="*/ 2 w 30"/>
                          <a:gd name="T93" fmla="*/ 21 h 25"/>
                          <a:gd name="T94" fmla="*/ 2 w 30"/>
                          <a:gd name="T95" fmla="*/ 23 h 25"/>
                          <a:gd name="T96" fmla="*/ 0 w 30"/>
                          <a:gd name="T97"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 h="25">
                            <a:moveTo>
                              <a:pt x="0" y="20"/>
                            </a:moveTo>
                            <a:lnTo>
                              <a:pt x="0" y="17"/>
                            </a:lnTo>
                            <a:lnTo>
                              <a:pt x="2" y="14"/>
                            </a:lnTo>
                            <a:lnTo>
                              <a:pt x="2" y="9"/>
                            </a:lnTo>
                            <a:lnTo>
                              <a:pt x="3" y="6"/>
                            </a:lnTo>
                            <a:lnTo>
                              <a:pt x="5" y="5"/>
                            </a:lnTo>
                            <a:lnTo>
                              <a:pt x="6" y="3"/>
                            </a:lnTo>
                            <a:lnTo>
                              <a:pt x="8" y="2"/>
                            </a:lnTo>
                            <a:lnTo>
                              <a:pt x="11" y="2"/>
                            </a:lnTo>
                            <a:lnTo>
                              <a:pt x="14" y="0"/>
                            </a:lnTo>
                            <a:lnTo>
                              <a:pt x="17" y="0"/>
                            </a:lnTo>
                            <a:lnTo>
                              <a:pt x="20" y="0"/>
                            </a:lnTo>
                            <a:lnTo>
                              <a:pt x="23" y="2"/>
                            </a:lnTo>
                            <a:lnTo>
                              <a:pt x="24" y="3"/>
                            </a:lnTo>
                            <a:lnTo>
                              <a:pt x="26" y="5"/>
                            </a:lnTo>
                            <a:lnTo>
                              <a:pt x="29" y="8"/>
                            </a:lnTo>
                            <a:lnTo>
                              <a:pt x="27" y="9"/>
                            </a:lnTo>
                            <a:lnTo>
                              <a:pt x="27" y="11"/>
                            </a:lnTo>
                            <a:lnTo>
                              <a:pt x="27" y="12"/>
                            </a:lnTo>
                            <a:lnTo>
                              <a:pt x="29" y="15"/>
                            </a:lnTo>
                            <a:lnTo>
                              <a:pt x="29" y="18"/>
                            </a:lnTo>
                            <a:lnTo>
                              <a:pt x="27" y="21"/>
                            </a:lnTo>
                            <a:lnTo>
                              <a:pt x="27" y="17"/>
                            </a:lnTo>
                            <a:lnTo>
                              <a:pt x="27" y="14"/>
                            </a:lnTo>
                            <a:lnTo>
                              <a:pt x="26" y="12"/>
                            </a:lnTo>
                            <a:lnTo>
                              <a:pt x="26" y="11"/>
                            </a:lnTo>
                            <a:lnTo>
                              <a:pt x="24" y="11"/>
                            </a:lnTo>
                            <a:lnTo>
                              <a:pt x="21" y="11"/>
                            </a:lnTo>
                            <a:lnTo>
                              <a:pt x="20" y="11"/>
                            </a:lnTo>
                            <a:lnTo>
                              <a:pt x="18" y="11"/>
                            </a:lnTo>
                            <a:lnTo>
                              <a:pt x="15" y="11"/>
                            </a:lnTo>
                            <a:lnTo>
                              <a:pt x="17" y="12"/>
                            </a:lnTo>
                            <a:lnTo>
                              <a:pt x="15" y="12"/>
                            </a:lnTo>
                            <a:lnTo>
                              <a:pt x="14" y="12"/>
                            </a:lnTo>
                            <a:lnTo>
                              <a:pt x="11" y="12"/>
                            </a:lnTo>
                            <a:lnTo>
                              <a:pt x="9" y="11"/>
                            </a:lnTo>
                            <a:lnTo>
                              <a:pt x="8" y="11"/>
                            </a:lnTo>
                            <a:lnTo>
                              <a:pt x="6" y="11"/>
                            </a:lnTo>
                            <a:lnTo>
                              <a:pt x="8" y="12"/>
                            </a:lnTo>
                            <a:lnTo>
                              <a:pt x="8" y="14"/>
                            </a:lnTo>
                            <a:lnTo>
                              <a:pt x="8" y="15"/>
                            </a:lnTo>
                            <a:lnTo>
                              <a:pt x="6" y="17"/>
                            </a:lnTo>
                            <a:lnTo>
                              <a:pt x="6" y="20"/>
                            </a:lnTo>
                            <a:lnTo>
                              <a:pt x="6" y="21"/>
                            </a:lnTo>
                            <a:lnTo>
                              <a:pt x="6" y="24"/>
                            </a:lnTo>
                            <a:lnTo>
                              <a:pt x="5" y="23"/>
                            </a:lnTo>
                            <a:lnTo>
                              <a:pt x="2" y="21"/>
                            </a:lnTo>
                            <a:lnTo>
                              <a:pt x="2" y="23"/>
                            </a:lnTo>
                            <a:lnTo>
                              <a:pt x="0" y="2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3970" name="Group 416">
                      <a:extLst>
                        <a:ext uri="{FF2B5EF4-FFF2-40B4-BE49-F238E27FC236}">
                          <a16:creationId xmlns:a16="http://schemas.microsoft.com/office/drawing/2014/main" id="{26D40954-935F-4548-9F15-F9B31F8F19F9}"/>
                        </a:ext>
                      </a:extLst>
                    </p:cNvPr>
                    <p:cNvGrpSpPr>
                      <a:grpSpLocks/>
                    </p:cNvGrpSpPr>
                    <p:nvPr/>
                  </p:nvGrpSpPr>
                  <p:grpSpPr bwMode="auto">
                    <a:xfrm>
                      <a:off x="4938" y="2670"/>
                      <a:ext cx="82" cy="19"/>
                      <a:chOff x="4938" y="2670"/>
                      <a:chExt cx="82" cy="19"/>
                    </a:xfrm>
                  </p:grpSpPr>
                  <p:sp>
                    <p:nvSpPr>
                      <p:cNvPr id="143972" name="Freeform 417">
                        <a:extLst>
                          <a:ext uri="{FF2B5EF4-FFF2-40B4-BE49-F238E27FC236}">
                            <a16:creationId xmlns:a16="http://schemas.microsoft.com/office/drawing/2014/main" id="{FC83C134-B9AA-4FCD-8828-C269A13830C2}"/>
                          </a:ext>
                        </a:extLst>
                      </p:cNvPr>
                      <p:cNvSpPr>
                        <a:spLocks/>
                      </p:cNvSpPr>
                      <p:nvPr/>
                    </p:nvSpPr>
                    <p:spPr bwMode="auto">
                      <a:xfrm>
                        <a:off x="4938" y="2670"/>
                        <a:ext cx="36" cy="19"/>
                      </a:xfrm>
                      <a:custGeom>
                        <a:avLst/>
                        <a:gdLst>
                          <a:gd name="T0" fmla="*/ 17 w 36"/>
                          <a:gd name="T1" fmla="*/ 1 h 19"/>
                          <a:gd name="T2" fmla="*/ 12 w 36"/>
                          <a:gd name="T3" fmla="*/ 6 h 19"/>
                          <a:gd name="T4" fmla="*/ 8 w 36"/>
                          <a:gd name="T5" fmla="*/ 8 h 19"/>
                          <a:gd name="T6" fmla="*/ 3 w 36"/>
                          <a:gd name="T7" fmla="*/ 11 h 19"/>
                          <a:gd name="T8" fmla="*/ 0 w 36"/>
                          <a:gd name="T9" fmla="*/ 12 h 19"/>
                          <a:gd name="T10" fmla="*/ 0 w 36"/>
                          <a:gd name="T11" fmla="*/ 15 h 19"/>
                          <a:gd name="T12" fmla="*/ 3 w 36"/>
                          <a:gd name="T13" fmla="*/ 17 h 19"/>
                          <a:gd name="T14" fmla="*/ 8 w 36"/>
                          <a:gd name="T15" fmla="*/ 18 h 19"/>
                          <a:gd name="T16" fmla="*/ 12 w 36"/>
                          <a:gd name="T17" fmla="*/ 18 h 19"/>
                          <a:gd name="T18" fmla="*/ 17 w 36"/>
                          <a:gd name="T19" fmla="*/ 18 h 19"/>
                          <a:gd name="T20" fmla="*/ 20 w 36"/>
                          <a:gd name="T21" fmla="*/ 15 h 19"/>
                          <a:gd name="T22" fmla="*/ 26 w 36"/>
                          <a:gd name="T23" fmla="*/ 14 h 19"/>
                          <a:gd name="T24" fmla="*/ 35 w 36"/>
                          <a:gd name="T25" fmla="*/ 11 h 19"/>
                          <a:gd name="T26" fmla="*/ 35 w 36"/>
                          <a:gd name="T27" fmla="*/ 4 h 19"/>
                          <a:gd name="T28" fmla="*/ 33 w 36"/>
                          <a:gd name="T29" fmla="*/ 0 h 19"/>
                          <a:gd name="T30" fmla="*/ 17 w 36"/>
                          <a:gd name="T31"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19">
                            <a:moveTo>
                              <a:pt x="17" y="1"/>
                            </a:moveTo>
                            <a:lnTo>
                              <a:pt x="12" y="6"/>
                            </a:lnTo>
                            <a:lnTo>
                              <a:pt x="8" y="8"/>
                            </a:lnTo>
                            <a:lnTo>
                              <a:pt x="3" y="11"/>
                            </a:lnTo>
                            <a:lnTo>
                              <a:pt x="0" y="12"/>
                            </a:lnTo>
                            <a:lnTo>
                              <a:pt x="0" y="15"/>
                            </a:lnTo>
                            <a:lnTo>
                              <a:pt x="3" y="17"/>
                            </a:lnTo>
                            <a:lnTo>
                              <a:pt x="8" y="18"/>
                            </a:lnTo>
                            <a:lnTo>
                              <a:pt x="12" y="18"/>
                            </a:lnTo>
                            <a:lnTo>
                              <a:pt x="17" y="18"/>
                            </a:lnTo>
                            <a:lnTo>
                              <a:pt x="20" y="15"/>
                            </a:lnTo>
                            <a:lnTo>
                              <a:pt x="26" y="14"/>
                            </a:lnTo>
                            <a:lnTo>
                              <a:pt x="35" y="11"/>
                            </a:lnTo>
                            <a:lnTo>
                              <a:pt x="35" y="4"/>
                            </a:lnTo>
                            <a:lnTo>
                              <a:pt x="33" y="0"/>
                            </a:lnTo>
                            <a:lnTo>
                              <a:pt x="17"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73" name="Freeform 418">
                        <a:extLst>
                          <a:ext uri="{FF2B5EF4-FFF2-40B4-BE49-F238E27FC236}">
                            <a16:creationId xmlns:a16="http://schemas.microsoft.com/office/drawing/2014/main" id="{024BEB92-F384-46E0-84E2-5494CFE613BF}"/>
                          </a:ext>
                        </a:extLst>
                      </p:cNvPr>
                      <p:cNvSpPr>
                        <a:spLocks/>
                      </p:cNvSpPr>
                      <p:nvPr/>
                    </p:nvSpPr>
                    <p:spPr bwMode="auto">
                      <a:xfrm>
                        <a:off x="4982" y="2671"/>
                        <a:ext cx="38" cy="18"/>
                      </a:xfrm>
                      <a:custGeom>
                        <a:avLst/>
                        <a:gdLst>
                          <a:gd name="T0" fmla="*/ 2 w 38"/>
                          <a:gd name="T1" fmla="*/ 0 h 18"/>
                          <a:gd name="T2" fmla="*/ 0 w 38"/>
                          <a:gd name="T3" fmla="*/ 6 h 18"/>
                          <a:gd name="T4" fmla="*/ 2 w 38"/>
                          <a:gd name="T5" fmla="*/ 11 h 18"/>
                          <a:gd name="T6" fmla="*/ 9 w 38"/>
                          <a:gd name="T7" fmla="*/ 14 h 18"/>
                          <a:gd name="T8" fmla="*/ 14 w 38"/>
                          <a:gd name="T9" fmla="*/ 14 h 18"/>
                          <a:gd name="T10" fmla="*/ 20 w 38"/>
                          <a:gd name="T11" fmla="*/ 15 h 18"/>
                          <a:gd name="T12" fmla="*/ 28 w 38"/>
                          <a:gd name="T13" fmla="*/ 17 h 18"/>
                          <a:gd name="T14" fmla="*/ 37 w 38"/>
                          <a:gd name="T15" fmla="*/ 17 h 18"/>
                          <a:gd name="T16" fmla="*/ 37 w 38"/>
                          <a:gd name="T17" fmla="*/ 14 h 18"/>
                          <a:gd name="T18" fmla="*/ 37 w 38"/>
                          <a:gd name="T19" fmla="*/ 12 h 18"/>
                          <a:gd name="T20" fmla="*/ 29 w 38"/>
                          <a:gd name="T21" fmla="*/ 8 h 18"/>
                          <a:gd name="T22" fmla="*/ 22 w 38"/>
                          <a:gd name="T23" fmla="*/ 3 h 18"/>
                          <a:gd name="T24" fmla="*/ 17 w 38"/>
                          <a:gd name="T25" fmla="*/ 0 h 18"/>
                          <a:gd name="T26" fmla="*/ 2 w 38"/>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18">
                            <a:moveTo>
                              <a:pt x="2" y="0"/>
                            </a:moveTo>
                            <a:lnTo>
                              <a:pt x="0" y="6"/>
                            </a:lnTo>
                            <a:lnTo>
                              <a:pt x="2" y="11"/>
                            </a:lnTo>
                            <a:lnTo>
                              <a:pt x="9" y="14"/>
                            </a:lnTo>
                            <a:lnTo>
                              <a:pt x="14" y="14"/>
                            </a:lnTo>
                            <a:lnTo>
                              <a:pt x="20" y="15"/>
                            </a:lnTo>
                            <a:lnTo>
                              <a:pt x="28" y="17"/>
                            </a:lnTo>
                            <a:lnTo>
                              <a:pt x="37" y="17"/>
                            </a:lnTo>
                            <a:lnTo>
                              <a:pt x="37" y="14"/>
                            </a:lnTo>
                            <a:lnTo>
                              <a:pt x="37" y="12"/>
                            </a:lnTo>
                            <a:lnTo>
                              <a:pt x="29" y="8"/>
                            </a:lnTo>
                            <a:lnTo>
                              <a:pt x="22" y="3"/>
                            </a:lnTo>
                            <a:lnTo>
                              <a:pt x="17" y="0"/>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3971" name="Freeform 419">
                      <a:extLst>
                        <a:ext uri="{FF2B5EF4-FFF2-40B4-BE49-F238E27FC236}">
                          <a16:creationId xmlns:a16="http://schemas.microsoft.com/office/drawing/2014/main" id="{6701F1AA-590B-466C-9CD4-1259CBB92D6D}"/>
                        </a:ext>
                      </a:extLst>
                    </p:cNvPr>
                    <p:cNvSpPr>
                      <a:spLocks/>
                    </p:cNvSpPr>
                    <p:nvPr/>
                  </p:nvSpPr>
                  <p:spPr bwMode="auto">
                    <a:xfrm>
                      <a:off x="4952" y="2531"/>
                      <a:ext cx="57" cy="144"/>
                    </a:xfrm>
                    <a:custGeom>
                      <a:avLst/>
                      <a:gdLst>
                        <a:gd name="T0" fmla="*/ 2 w 57"/>
                        <a:gd name="T1" fmla="*/ 0 h 144"/>
                        <a:gd name="T2" fmla="*/ 0 w 57"/>
                        <a:gd name="T3" fmla="*/ 12 h 144"/>
                        <a:gd name="T4" fmla="*/ 0 w 57"/>
                        <a:gd name="T5" fmla="*/ 33 h 144"/>
                        <a:gd name="T6" fmla="*/ 0 w 57"/>
                        <a:gd name="T7" fmla="*/ 54 h 144"/>
                        <a:gd name="T8" fmla="*/ 2 w 57"/>
                        <a:gd name="T9" fmla="*/ 68 h 144"/>
                        <a:gd name="T10" fmla="*/ 2 w 57"/>
                        <a:gd name="T11" fmla="*/ 75 h 144"/>
                        <a:gd name="T12" fmla="*/ 2 w 57"/>
                        <a:gd name="T13" fmla="*/ 96 h 144"/>
                        <a:gd name="T14" fmla="*/ 2 w 57"/>
                        <a:gd name="T15" fmla="*/ 112 h 144"/>
                        <a:gd name="T16" fmla="*/ 3 w 57"/>
                        <a:gd name="T17" fmla="*/ 134 h 144"/>
                        <a:gd name="T18" fmla="*/ 3 w 57"/>
                        <a:gd name="T19" fmla="*/ 140 h 144"/>
                        <a:gd name="T20" fmla="*/ 6 w 57"/>
                        <a:gd name="T21" fmla="*/ 143 h 144"/>
                        <a:gd name="T22" fmla="*/ 20 w 57"/>
                        <a:gd name="T23" fmla="*/ 140 h 144"/>
                        <a:gd name="T24" fmla="*/ 25 w 57"/>
                        <a:gd name="T25" fmla="*/ 93 h 144"/>
                        <a:gd name="T26" fmla="*/ 25 w 57"/>
                        <a:gd name="T27" fmla="*/ 64 h 144"/>
                        <a:gd name="T28" fmla="*/ 26 w 57"/>
                        <a:gd name="T29" fmla="*/ 39 h 144"/>
                        <a:gd name="T30" fmla="*/ 30 w 57"/>
                        <a:gd name="T31" fmla="*/ 79 h 144"/>
                        <a:gd name="T32" fmla="*/ 31 w 57"/>
                        <a:gd name="T33" fmla="*/ 138 h 144"/>
                        <a:gd name="T34" fmla="*/ 45 w 57"/>
                        <a:gd name="T35" fmla="*/ 143 h 144"/>
                        <a:gd name="T36" fmla="*/ 48 w 57"/>
                        <a:gd name="T37" fmla="*/ 140 h 144"/>
                        <a:gd name="T38" fmla="*/ 51 w 57"/>
                        <a:gd name="T39" fmla="*/ 87 h 144"/>
                        <a:gd name="T40" fmla="*/ 51 w 57"/>
                        <a:gd name="T41" fmla="*/ 62 h 144"/>
                        <a:gd name="T42" fmla="*/ 56 w 57"/>
                        <a:gd name="T43" fmla="*/ 6 h 144"/>
                        <a:gd name="T44" fmla="*/ 54 w 57"/>
                        <a:gd name="T45" fmla="*/ 0 h 144"/>
                        <a:gd name="T46" fmla="*/ 2 w 57"/>
                        <a:gd name="T4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144">
                          <a:moveTo>
                            <a:pt x="2" y="0"/>
                          </a:moveTo>
                          <a:lnTo>
                            <a:pt x="0" y="12"/>
                          </a:lnTo>
                          <a:lnTo>
                            <a:pt x="0" y="33"/>
                          </a:lnTo>
                          <a:lnTo>
                            <a:pt x="0" y="54"/>
                          </a:lnTo>
                          <a:lnTo>
                            <a:pt x="2" y="68"/>
                          </a:lnTo>
                          <a:lnTo>
                            <a:pt x="2" y="75"/>
                          </a:lnTo>
                          <a:lnTo>
                            <a:pt x="2" y="96"/>
                          </a:lnTo>
                          <a:lnTo>
                            <a:pt x="2" y="112"/>
                          </a:lnTo>
                          <a:lnTo>
                            <a:pt x="3" y="134"/>
                          </a:lnTo>
                          <a:lnTo>
                            <a:pt x="3" y="140"/>
                          </a:lnTo>
                          <a:lnTo>
                            <a:pt x="6" y="143"/>
                          </a:lnTo>
                          <a:lnTo>
                            <a:pt x="20" y="140"/>
                          </a:lnTo>
                          <a:lnTo>
                            <a:pt x="25" y="93"/>
                          </a:lnTo>
                          <a:lnTo>
                            <a:pt x="25" y="64"/>
                          </a:lnTo>
                          <a:lnTo>
                            <a:pt x="26" y="39"/>
                          </a:lnTo>
                          <a:lnTo>
                            <a:pt x="30" y="79"/>
                          </a:lnTo>
                          <a:lnTo>
                            <a:pt x="31" y="138"/>
                          </a:lnTo>
                          <a:lnTo>
                            <a:pt x="45" y="143"/>
                          </a:lnTo>
                          <a:lnTo>
                            <a:pt x="48" y="140"/>
                          </a:lnTo>
                          <a:lnTo>
                            <a:pt x="51" y="87"/>
                          </a:lnTo>
                          <a:lnTo>
                            <a:pt x="51" y="62"/>
                          </a:lnTo>
                          <a:lnTo>
                            <a:pt x="56" y="6"/>
                          </a:lnTo>
                          <a:lnTo>
                            <a:pt x="54" y="0"/>
                          </a:lnTo>
                          <a:lnTo>
                            <a:pt x="2"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grpSp>
              <p:nvGrpSpPr>
                <p:cNvPr id="49" name="Group 420">
                  <a:extLst>
                    <a:ext uri="{FF2B5EF4-FFF2-40B4-BE49-F238E27FC236}">
                      <a16:creationId xmlns:a16="http://schemas.microsoft.com/office/drawing/2014/main" id="{B3AFB5EB-2A08-4D19-A54C-9F1F3FD1F770}"/>
                    </a:ext>
                  </a:extLst>
                </p:cNvPr>
                <p:cNvGrpSpPr>
                  <a:grpSpLocks/>
                </p:cNvGrpSpPr>
                <p:nvPr/>
              </p:nvGrpSpPr>
              <p:grpSpPr bwMode="auto">
                <a:xfrm>
                  <a:off x="4878" y="2427"/>
                  <a:ext cx="93" cy="281"/>
                  <a:chOff x="4878" y="2427"/>
                  <a:chExt cx="93" cy="281"/>
                </a:xfrm>
              </p:grpSpPr>
              <p:grpSp>
                <p:nvGrpSpPr>
                  <p:cNvPr id="143944" name="Group 421">
                    <a:extLst>
                      <a:ext uri="{FF2B5EF4-FFF2-40B4-BE49-F238E27FC236}">
                        <a16:creationId xmlns:a16="http://schemas.microsoft.com/office/drawing/2014/main" id="{DB03FED9-06D8-421F-8974-9B0FBF2CC7F7}"/>
                      </a:ext>
                    </a:extLst>
                  </p:cNvPr>
                  <p:cNvGrpSpPr>
                    <a:grpSpLocks/>
                  </p:cNvGrpSpPr>
                  <p:nvPr/>
                </p:nvGrpSpPr>
                <p:grpSpPr bwMode="auto">
                  <a:xfrm>
                    <a:off x="4878" y="2463"/>
                    <a:ext cx="93" cy="245"/>
                    <a:chOff x="4878" y="2463"/>
                    <a:chExt cx="93" cy="245"/>
                  </a:xfrm>
                </p:grpSpPr>
                <p:grpSp>
                  <p:nvGrpSpPr>
                    <p:cNvPr id="143955" name="Group 422">
                      <a:extLst>
                        <a:ext uri="{FF2B5EF4-FFF2-40B4-BE49-F238E27FC236}">
                          <a16:creationId xmlns:a16="http://schemas.microsoft.com/office/drawing/2014/main" id="{BF79D95F-421A-47E6-86D8-3A438C2218A7}"/>
                        </a:ext>
                      </a:extLst>
                    </p:cNvPr>
                    <p:cNvGrpSpPr>
                      <a:grpSpLocks/>
                    </p:cNvGrpSpPr>
                    <p:nvPr/>
                  </p:nvGrpSpPr>
                  <p:grpSpPr bwMode="auto">
                    <a:xfrm>
                      <a:off x="4881" y="2682"/>
                      <a:ext cx="82" cy="26"/>
                      <a:chOff x="4881" y="2682"/>
                      <a:chExt cx="82" cy="26"/>
                    </a:xfrm>
                  </p:grpSpPr>
                  <p:sp>
                    <p:nvSpPr>
                      <p:cNvPr id="143965" name="Freeform 423">
                        <a:extLst>
                          <a:ext uri="{FF2B5EF4-FFF2-40B4-BE49-F238E27FC236}">
                            <a16:creationId xmlns:a16="http://schemas.microsoft.com/office/drawing/2014/main" id="{A4E4397D-DCBE-441A-9774-410C54C24E47}"/>
                          </a:ext>
                        </a:extLst>
                      </p:cNvPr>
                      <p:cNvSpPr>
                        <a:spLocks/>
                      </p:cNvSpPr>
                      <p:nvPr/>
                    </p:nvSpPr>
                    <p:spPr bwMode="auto">
                      <a:xfrm>
                        <a:off x="4881" y="2688"/>
                        <a:ext cx="25" cy="20"/>
                      </a:xfrm>
                      <a:custGeom>
                        <a:avLst/>
                        <a:gdLst>
                          <a:gd name="T0" fmla="*/ 9 w 25"/>
                          <a:gd name="T1" fmla="*/ 3 h 20"/>
                          <a:gd name="T2" fmla="*/ 3 w 25"/>
                          <a:gd name="T3" fmla="*/ 9 h 20"/>
                          <a:gd name="T4" fmla="*/ 0 w 25"/>
                          <a:gd name="T5" fmla="*/ 13 h 20"/>
                          <a:gd name="T6" fmla="*/ 0 w 25"/>
                          <a:gd name="T7" fmla="*/ 18 h 20"/>
                          <a:gd name="T8" fmla="*/ 3 w 25"/>
                          <a:gd name="T9" fmla="*/ 19 h 20"/>
                          <a:gd name="T10" fmla="*/ 11 w 25"/>
                          <a:gd name="T11" fmla="*/ 18 h 20"/>
                          <a:gd name="T12" fmla="*/ 15 w 25"/>
                          <a:gd name="T13" fmla="*/ 16 h 20"/>
                          <a:gd name="T14" fmla="*/ 18 w 25"/>
                          <a:gd name="T15" fmla="*/ 12 h 20"/>
                          <a:gd name="T16" fmla="*/ 24 w 25"/>
                          <a:gd name="T17" fmla="*/ 9 h 20"/>
                          <a:gd name="T18" fmla="*/ 24 w 25"/>
                          <a:gd name="T19" fmla="*/ 4 h 20"/>
                          <a:gd name="T20" fmla="*/ 23 w 25"/>
                          <a:gd name="T21" fmla="*/ 0 h 20"/>
                          <a:gd name="T22" fmla="*/ 17 w 25"/>
                          <a:gd name="T23" fmla="*/ 3 h 20"/>
                          <a:gd name="T24" fmla="*/ 9 w 25"/>
                          <a:gd name="T2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0">
                            <a:moveTo>
                              <a:pt x="9" y="3"/>
                            </a:moveTo>
                            <a:lnTo>
                              <a:pt x="3" y="9"/>
                            </a:lnTo>
                            <a:lnTo>
                              <a:pt x="0" y="13"/>
                            </a:lnTo>
                            <a:lnTo>
                              <a:pt x="0" y="18"/>
                            </a:lnTo>
                            <a:lnTo>
                              <a:pt x="3" y="19"/>
                            </a:lnTo>
                            <a:lnTo>
                              <a:pt x="11" y="18"/>
                            </a:lnTo>
                            <a:lnTo>
                              <a:pt x="15" y="16"/>
                            </a:lnTo>
                            <a:lnTo>
                              <a:pt x="18" y="12"/>
                            </a:lnTo>
                            <a:lnTo>
                              <a:pt x="24" y="9"/>
                            </a:lnTo>
                            <a:lnTo>
                              <a:pt x="24" y="4"/>
                            </a:lnTo>
                            <a:lnTo>
                              <a:pt x="23" y="0"/>
                            </a:lnTo>
                            <a:lnTo>
                              <a:pt x="17" y="3"/>
                            </a:lnTo>
                            <a:lnTo>
                              <a:pt x="9"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66" name="Freeform 424">
                        <a:extLst>
                          <a:ext uri="{FF2B5EF4-FFF2-40B4-BE49-F238E27FC236}">
                            <a16:creationId xmlns:a16="http://schemas.microsoft.com/office/drawing/2014/main" id="{83E162F0-7B26-4042-B291-1F5D0E8A4619}"/>
                          </a:ext>
                        </a:extLst>
                      </p:cNvPr>
                      <p:cNvSpPr>
                        <a:spLocks/>
                      </p:cNvSpPr>
                      <p:nvPr/>
                    </p:nvSpPr>
                    <p:spPr bwMode="auto">
                      <a:xfrm>
                        <a:off x="4935" y="2682"/>
                        <a:ext cx="28" cy="22"/>
                      </a:xfrm>
                      <a:custGeom>
                        <a:avLst/>
                        <a:gdLst>
                          <a:gd name="T0" fmla="*/ 0 w 28"/>
                          <a:gd name="T1" fmla="*/ 2 h 22"/>
                          <a:gd name="T2" fmla="*/ 0 w 28"/>
                          <a:gd name="T3" fmla="*/ 9 h 22"/>
                          <a:gd name="T4" fmla="*/ 3 w 28"/>
                          <a:gd name="T5" fmla="*/ 12 h 22"/>
                          <a:gd name="T6" fmla="*/ 8 w 28"/>
                          <a:gd name="T7" fmla="*/ 14 h 22"/>
                          <a:gd name="T8" fmla="*/ 11 w 28"/>
                          <a:gd name="T9" fmla="*/ 15 h 22"/>
                          <a:gd name="T10" fmla="*/ 15 w 28"/>
                          <a:gd name="T11" fmla="*/ 18 h 22"/>
                          <a:gd name="T12" fmla="*/ 23 w 28"/>
                          <a:gd name="T13" fmla="*/ 21 h 22"/>
                          <a:gd name="T14" fmla="*/ 26 w 28"/>
                          <a:gd name="T15" fmla="*/ 20 h 22"/>
                          <a:gd name="T16" fmla="*/ 27 w 28"/>
                          <a:gd name="T17" fmla="*/ 18 h 22"/>
                          <a:gd name="T18" fmla="*/ 27 w 28"/>
                          <a:gd name="T19" fmla="*/ 17 h 22"/>
                          <a:gd name="T20" fmla="*/ 24 w 28"/>
                          <a:gd name="T21" fmla="*/ 12 h 22"/>
                          <a:gd name="T22" fmla="*/ 18 w 28"/>
                          <a:gd name="T23" fmla="*/ 8 h 22"/>
                          <a:gd name="T24" fmla="*/ 14 w 28"/>
                          <a:gd name="T25" fmla="*/ 3 h 22"/>
                          <a:gd name="T26" fmla="*/ 12 w 28"/>
                          <a:gd name="T27" fmla="*/ 0 h 22"/>
                          <a:gd name="T28" fmla="*/ 0 w 28"/>
                          <a:gd name="T2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0" y="2"/>
                            </a:moveTo>
                            <a:lnTo>
                              <a:pt x="0" y="9"/>
                            </a:lnTo>
                            <a:lnTo>
                              <a:pt x="3" y="12"/>
                            </a:lnTo>
                            <a:lnTo>
                              <a:pt x="8" y="14"/>
                            </a:lnTo>
                            <a:lnTo>
                              <a:pt x="11" y="15"/>
                            </a:lnTo>
                            <a:lnTo>
                              <a:pt x="15" y="18"/>
                            </a:lnTo>
                            <a:lnTo>
                              <a:pt x="23" y="21"/>
                            </a:lnTo>
                            <a:lnTo>
                              <a:pt x="26" y="20"/>
                            </a:lnTo>
                            <a:lnTo>
                              <a:pt x="27" y="18"/>
                            </a:lnTo>
                            <a:lnTo>
                              <a:pt x="27" y="17"/>
                            </a:lnTo>
                            <a:lnTo>
                              <a:pt x="24" y="12"/>
                            </a:lnTo>
                            <a:lnTo>
                              <a:pt x="18" y="8"/>
                            </a:lnTo>
                            <a:lnTo>
                              <a:pt x="14" y="3"/>
                            </a:lnTo>
                            <a:lnTo>
                              <a:pt x="12" y="0"/>
                            </a:lnTo>
                            <a:lnTo>
                              <a:pt x="0"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3956" name="Group 425">
                      <a:extLst>
                        <a:ext uri="{FF2B5EF4-FFF2-40B4-BE49-F238E27FC236}">
                          <a16:creationId xmlns:a16="http://schemas.microsoft.com/office/drawing/2014/main" id="{EE2F11BE-A73C-45FC-A049-ED6E582A13C2}"/>
                        </a:ext>
                      </a:extLst>
                    </p:cNvPr>
                    <p:cNvGrpSpPr>
                      <a:grpSpLocks/>
                    </p:cNvGrpSpPr>
                    <p:nvPr/>
                  </p:nvGrpSpPr>
                  <p:grpSpPr bwMode="auto">
                    <a:xfrm>
                      <a:off x="4878" y="2463"/>
                      <a:ext cx="93" cy="231"/>
                      <a:chOff x="4878" y="2463"/>
                      <a:chExt cx="93" cy="231"/>
                    </a:xfrm>
                  </p:grpSpPr>
                  <p:grpSp>
                    <p:nvGrpSpPr>
                      <p:cNvPr id="143957" name="Group 426">
                        <a:extLst>
                          <a:ext uri="{FF2B5EF4-FFF2-40B4-BE49-F238E27FC236}">
                            <a16:creationId xmlns:a16="http://schemas.microsoft.com/office/drawing/2014/main" id="{866E02E4-E660-4A1F-A46A-F309B2AEE7B0}"/>
                          </a:ext>
                        </a:extLst>
                      </p:cNvPr>
                      <p:cNvGrpSpPr>
                        <a:grpSpLocks/>
                      </p:cNvGrpSpPr>
                      <p:nvPr/>
                    </p:nvGrpSpPr>
                    <p:grpSpPr bwMode="auto">
                      <a:xfrm>
                        <a:off x="4889" y="2463"/>
                        <a:ext cx="59" cy="74"/>
                        <a:chOff x="4889" y="2463"/>
                        <a:chExt cx="59" cy="74"/>
                      </a:xfrm>
                    </p:grpSpPr>
                    <p:sp>
                      <p:nvSpPr>
                        <p:cNvPr id="143962" name="Freeform 427">
                          <a:extLst>
                            <a:ext uri="{FF2B5EF4-FFF2-40B4-BE49-F238E27FC236}">
                              <a16:creationId xmlns:a16="http://schemas.microsoft.com/office/drawing/2014/main" id="{7139D4DC-C0D8-449A-B6EA-47014CDC3BEF}"/>
                            </a:ext>
                          </a:extLst>
                        </p:cNvPr>
                        <p:cNvSpPr>
                          <a:spLocks/>
                        </p:cNvSpPr>
                        <p:nvPr/>
                      </p:nvSpPr>
                      <p:spPr bwMode="auto">
                        <a:xfrm>
                          <a:off x="4889" y="2468"/>
                          <a:ext cx="59" cy="69"/>
                        </a:xfrm>
                        <a:custGeom>
                          <a:avLst/>
                          <a:gdLst>
                            <a:gd name="T0" fmla="*/ 0 w 59"/>
                            <a:gd name="T1" fmla="*/ 12 h 69"/>
                            <a:gd name="T2" fmla="*/ 18 w 59"/>
                            <a:gd name="T3" fmla="*/ 0 h 69"/>
                            <a:gd name="T4" fmla="*/ 37 w 59"/>
                            <a:gd name="T5" fmla="*/ 29 h 69"/>
                            <a:gd name="T6" fmla="*/ 40 w 59"/>
                            <a:gd name="T7" fmla="*/ 2 h 69"/>
                            <a:gd name="T8" fmla="*/ 52 w 59"/>
                            <a:gd name="T9" fmla="*/ 5 h 69"/>
                            <a:gd name="T10" fmla="*/ 58 w 59"/>
                            <a:gd name="T11" fmla="*/ 15 h 69"/>
                            <a:gd name="T12" fmla="*/ 56 w 59"/>
                            <a:gd name="T13" fmla="*/ 68 h 69"/>
                            <a:gd name="T14" fmla="*/ 6 w 59"/>
                            <a:gd name="T15" fmla="*/ 68 h 69"/>
                            <a:gd name="T16" fmla="*/ 0 w 59"/>
                            <a:gd name="T17" fmla="*/ 1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69">
                              <a:moveTo>
                                <a:pt x="0" y="12"/>
                              </a:moveTo>
                              <a:lnTo>
                                <a:pt x="18" y="0"/>
                              </a:lnTo>
                              <a:lnTo>
                                <a:pt x="37" y="29"/>
                              </a:lnTo>
                              <a:lnTo>
                                <a:pt x="40" y="2"/>
                              </a:lnTo>
                              <a:lnTo>
                                <a:pt x="52" y="5"/>
                              </a:lnTo>
                              <a:lnTo>
                                <a:pt x="58" y="15"/>
                              </a:lnTo>
                              <a:lnTo>
                                <a:pt x="56" y="68"/>
                              </a:lnTo>
                              <a:lnTo>
                                <a:pt x="6" y="68"/>
                              </a:lnTo>
                              <a:lnTo>
                                <a:pt x="0" y="1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63" name="Freeform 428">
                          <a:extLst>
                            <a:ext uri="{FF2B5EF4-FFF2-40B4-BE49-F238E27FC236}">
                              <a16:creationId xmlns:a16="http://schemas.microsoft.com/office/drawing/2014/main" id="{A21F73B1-F3B6-40DC-AC59-AB42C27E596F}"/>
                            </a:ext>
                          </a:extLst>
                        </p:cNvPr>
                        <p:cNvSpPr>
                          <a:spLocks/>
                        </p:cNvSpPr>
                        <p:nvPr/>
                      </p:nvSpPr>
                      <p:spPr bwMode="auto">
                        <a:xfrm>
                          <a:off x="4906" y="2463"/>
                          <a:ext cx="23" cy="41"/>
                        </a:xfrm>
                        <a:custGeom>
                          <a:avLst/>
                          <a:gdLst>
                            <a:gd name="T0" fmla="*/ 0 w 23"/>
                            <a:gd name="T1" fmla="*/ 5 h 41"/>
                            <a:gd name="T2" fmla="*/ 1 w 23"/>
                            <a:gd name="T3" fmla="*/ 0 h 41"/>
                            <a:gd name="T4" fmla="*/ 16 w 23"/>
                            <a:gd name="T5" fmla="*/ 8 h 41"/>
                            <a:gd name="T6" fmla="*/ 19 w 23"/>
                            <a:gd name="T7" fmla="*/ 3 h 41"/>
                            <a:gd name="T8" fmla="*/ 21 w 23"/>
                            <a:gd name="T9" fmla="*/ 5 h 41"/>
                            <a:gd name="T10" fmla="*/ 22 w 23"/>
                            <a:gd name="T11" fmla="*/ 28 h 41"/>
                            <a:gd name="T12" fmla="*/ 22 w 23"/>
                            <a:gd name="T13" fmla="*/ 40 h 41"/>
                            <a:gd name="T14" fmla="*/ 0 w 23"/>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1">
                              <a:moveTo>
                                <a:pt x="0" y="5"/>
                              </a:moveTo>
                              <a:lnTo>
                                <a:pt x="1" y="0"/>
                              </a:lnTo>
                              <a:lnTo>
                                <a:pt x="16" y="8"/>
                              </a:lnTo>
                              <a:lnTo>
                                <a:pt x="19" y="3"/>
                              </a:lnTo>
                              <a:lnTo>
                                <a:pt x="21" y="5"/>
                              </a:lnTo>
                              <a:lnTo>
                                <a:pt x="22" y="28"/>
                              </a:lnTo>
                              <a:lnTo>
                                <a:pt x="22" y="40"/>
                              </a:lnTo>
                              <a:lnTo>
                                <a:pt x="0" y="5"/>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64" name="Freeform 429">
                          <a:extLst>
                            <a:ext uri="{FF2B5EF4-FFF2-40B4-BE49-F238E27FC236}">
                              <a16:creationId xmlns:a16="http://schemas.microsoft.com/office/drawing/2014/main" id="{A2120CD3-AB44-4554-926E-BDCFB2B56D8D}"/>
                            </a:ext>
                          </a:extLst>
                        </p:cNvPr>
                        <p:cNvSpPr>
                          <a:spLocks/>
                        </p:cNvSpPr>
                        <p:nvPr/>
                      </p:nvSpPr>
                      <p:spPr bwMode="auto">
                        <a:xfrm>
                          <a:off x="4914" y="2472"/>
                          <a:ext cx="15" cy="9"/>
                        </a:xfrm>
                        <a:custGeom>
                          <a:avLst/>
                          <a:gdLst>
                            <a:gd name="T0" fmla="*/ 0 w 15"/>
                            <a:gd name="T1" fmla="*/ 8 h 9"/>
                            <a:gd name="T2" fmla="*/ 8 w 15"/>
                            <a:gd name="T3" fmla="*/ 0 h 9"/>
                            <a:gd name="T4" fmla="*/ 14 w 15"/>
                            <a:gd name="T5" fmla="*/ 6 h 9"/>
                          </a:gdLst>
                          <a:ahLst/>
                          <a:cxnLst>
                            <a:cxn ang="0">
                              <a:pos x="T0" y="T1"/>
                            </a:cxn>
                            <a:cxn ang="0">
                              <a:pos x="T2" y="T3"/>
                            </a:cxn>
                            <a:cxn ang="0">
                              <a:pos x="T4" y="T5"/>
                            </a:cxn>
                          </a:cxnLst>
                          <a:rect l="0" t="0" r="r" b="b"/>
                          <a:pathLst>
                            <a:path w="15" h="9">
                              <a:moveTo>
                                <a:pt x="0" y="8"/>
                              </a:moveTo>
                              <a:lnTo>
                                <a:pt x="8" y="0"/>
                              </a:lnTo>
                              <a:lnTo>
                                <a:pt x="14"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3958" name="Group 430">
                        <a:extLst>
                          <a:ext uri="{FF2B5EF4-FFF2-40B4-BE49-F238E27FC236}">
                            <a16:creationId xmlns:a16="http://schemas.microsoft.com/office/drawing/2014/main" id="{C3CFE415-5CD1-4B31-95CC-893BF483D977}"/>
                          </a:ext>
                        </a:extLst>
                      </p:cNvPr>
                      <p:cNvGrpSpPr>
                        <a:grpSpLocks/>
                      </p:cNvGrpSpPr>
                      <p:nvPr/>
                    </p:nvGrpSpPr>
                    <p:grpSpPr bwMode="auto">
                      <a:xfrm>
                        <a:off x="4878" y="2466"/>
                        <a:ext cx="93" cy="228"/>
                        <a:chOff x="4878" y="2466"/>
                        <a:chExt cx="93" cy="228"/>
                      </a:xfrm>
                    </p:grpSpPr>
                    <p:sp>
                      <p:nvSpPr>
                        <p:cNvPr id="143959" name="Freeform 431">
                          <a:extLst>
                            <a:ext uri="{FF2B5EF4-FFF2-40B4-BE49-F238E27FC236}">
                              <a16:creationId xmlns:a16="http://schemas.microsoft.com/office/drawing/2014/main" id="{F689F9AD-50EB-4EE5-8508-646DFC1A071E}"/>
                            </a:ext>
                          </a:extLst>
                        </p:cNvPr>
                        <p:cNvSpPr>
                          <a:spLocks/>
                        </p:cNvSpPr>
                        <p:nvPr/>
                      </p:nvSpPr>
                      <p:spPr bwMode="auto">
                        <a:xfrm>
                          <a:off x="4878" y="2466"/>
                          <a:ext cx="93" cy="228"/>
                        </a:xfrm>
                        <a:custGeom>
                          <a:avLst/>
                          <a:gdLst>
                            <a:gd name="T0" fmla="*/ 28 w 93"/>
                            <a:gd name="T1" fmla="*/ 0 h 228"/>
                            <a:gd name="T2" fmla="*/ 6 w 93"/>
                            <a:gd name="T3" fmla="*/ 17 h 228"/>
                            <a:gd name="T4" fmla="*/ 0 w 93"/>
                            <a:gd name="T5" fmla="*/ 71 h 228"/>
                            <a:gd name="T6" fmla="*/ 17 w 93"/>
                            <a:gd name="T7" fmla="*/ 106 h 228"/>
                            <a:gd name="T8" fmla="*/ 17 w 93"/>
                            <a:gd name="T9" fmla="*/ 112 h 228"/>
                            <a:gd name="T10" fmla="*/ 19 w 93"/>
                            <a:gd name="T11" fmla="*/ 121 h 228"/>
                            <a:gd name="T12" fmla="*/ 20 w 93"/>
                            <a:gd name="T13" fmla="*/ 126 h 228"/>
                            <a:gd name="T14" fmla="*/ 17 w 93"/>
                            <a:gd name="T15" fmla="*/ 164 h 228"/>
                            <a:gd name="T16" fmla="*/ 12 w 93"/>
                            <a:gd name="T17" fmla="*/ 225 h 228"/>
                            <a:gd name="T18" fmla="*/ 17 w 93"/>
                            <a:gd name="T19" fmla="*/ 227 h 228"/>
                            <a:gd name="T20" fmla="*/ 28 w 93"/>
                            <a:gd name="T21" fmla="*/ 224 h 228"/>
                            <a:gd name="T22" fmla="*/ 34 w 93"/>
                            <a:gd name="T23" fmla="*/ 181 h 228"/>
                            <a:gd name="T24" fmla="*/ 37 w 93"/>
                            <a:gd name="T25" fmla="*/ 167 h 228"/>
                            <a:gd name="T26" fmla="*/ 48 w 93"/>
                            <a:gd name="T27" fmla="*/ 126 h 228"/>
                            <a:gd name="T28" fmla="*/ 50 w 93"/>
                            <a:gd name="T29" fmla="*/ 169 h 228"/>
                            <a:gd name="T30" fmla="*/ 55 w 93"/>
                            <a:gd name="T31" fmla="*/ 219 h 228"/>
                            <a:gd name="T32" fmla="*/ 70 w 93"/>
                            <a:gd name="T33" fmla="*/ 221 h 228"/>
                            <a:gd name="T34" fmla="*/ 72 w 93"/>
                            <a:gd name="T35" fmla="*/ 166 h 228"/>
                            <a:gd name="T36" fmla="*/ 70 w 93"/>
                            <a:gd name="T37" fmla="*/ 110 h 228"/>
                            <a:gd name="T38" fmla="*/ 70 w 93"/>
                            <a:gd name="T39" fmla="*/ 84 h 228"/>
                            <a:gd name="T40" fmla="*/ 73 w 93"/>
                            <a:gd name="T41" fmla="*/ 74 h 228"/>
                            <a:gd name="T42" fmla="*/ 75 w 93"/>
                            <a:gd name="T43" fmla="*/ 76 h 228"/>
                            <a:gd name="T44" fmla="*/ 90 w 93"/>
                            <a:gd name="T45" fmla="*/ 66 h 228"/>
                            <a:gd name="T46" fmla="*/ 92 w 93"/>
                            <a:gd name="T47" fmla="*/ 49 h 228"/>
                            <a:gd name="T48" fmla="*/ 67 w 93"/>
                            <a:gd name="T49" fmla="*/ 6 h 228"/>
                            <a:gd name="T50" fmla="*/ 50 w 93"/>
                            <a:gd name="T51" fmla="*/ 0 h 228"/>
                            <a:gd name="T52" fmla="*/ 53 w 93"/>
                            <a:gd name="T53" fmla="*/ 28 h 228"/>
                            <a:gd name="T54" fmla="*/ 50 w 93"/>
                            <a:gd name="T55" fmla="*/ 57 h 228"/>
                            <a:gd name="T56" fmla="*/ 42 w 93"/>
                            <a:gd name="T57" fmla="*/ 30 h 228"/>
                            <a:gd name="T58" fmla="*/ 28 w 93"/>
                            <a:gd name="T5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3" h="228">
                              <a:moveTo>
                                <a:pt x="28" y="0"/>
                              </a:moveTo>
                              <a:lnTo>
                                <a:pt x="6" y="17"/>
                              </a:lnTo>
                              <a:lnTo>
                                <a:pt x="0" y="71"/>
                              </a:lnTo>
                              <a:lnTo>
                                <a:pt x="17" y="106"/>
                              </a:lnTo>
                              <a:lnTo>
                                <a:pt x="17" y="112"/>
                              </a:lnTo>
                              <a:lnTo>
                                <a:pt x="19" y="121"/>
                              </a:lnTo>
                              <a:lnTo>
                                <a:pt x="20" y="126"/>
                              </a:lnTo>
                              <a:lnTo>
                                <a:pt x="17" y="164"/>
                              </a:lnTo>
                              <a:lnTo>
                                <a:pt x="12" y="225"/>
                              </a:lnTo>
                              <a:lnTo>
                                <a:pt x="17" y="227"/>
                              </a:lnTo>
                              <a:lnTo>
                                <a:pt x="28" y="224"/>
                              </a:lnTo>
                              <a:lnTo>
                                <a:pt x="34" y="181"/>
                              </a:lnTo>
                              <a:lnTo>
                                <a:pt x="37" y="167"/>
                              </a:lnTo>
                              <a:lnTo>
                                <a:pt x="48" y="126"/>
                              </a:lnTo>
                              <a:lnTo>
                                <a:pt x="50" y="169"/>
                              </a:lnTo>
                              <a:lnTo>
                                <a:pt x="55" y="219"/>
                              </a:lnTo>
                              <a:lnTo>
                                <a:pt x="70" y="221"/>
                              </a:lnTo>
                              <a:lnTo>
                                <a:pt x="72" y="166"/>
                              </a:lnTo>
                              <a:lnTo>
                                <a:pt x="70" y="110"/>
                              </a:lnTo>
                              <a:lnTo>
                                <a:pt x="70" y="84"/>
                              </a:lnTo>
                              <a:lnTo>
                                <a:pt x="73" y="74"/>
                              </a:lnTo>
                              <a:lnTo>
                                <a:pt x="75" y="76"/>
                              </a:lnTo>
                              <a:lnTo>
                                <a:pt x="90" y="66"/>
                              </a:lnTo>
                              <a:lnTo>
                                <a:pt x="92" y="49"/>
                              </a:lnTo>
                              <a:lnTo>
                                <a:pt x="67" y="6"/>
                              </a:lnTo>
                              <a:lnTo>
                                <a:pt x="50" y="0"/>
                              </a:lnTo>
                              <a:lnTo>
                                <a:pt x="53" y="28"/>
                              </a:lnTo>
                              <a:lnTo>
                                <a:pt x="50" y="57"/>
                              </a:lnTo>
                              <a:lnTo>
                                <a:pt x="42" y="30"/>
                              </a:lnTo>
                              <a:lnTo>
                                <a:pt x="28"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60" name="Freeform 432">
                          <a:extLst>
                            <a:ext uri="{FF2B5EF4-FFF2-40B4-BE49-F238E27FC236}">
                              <a16:creationId xmlns:a16="http://schemas.microsoft.com/office/drawing/2014/main" id="{32A398D8-7E9E-49B8-8F09-B09D08FC8D41}"/>
                            </a:ext>
                          </a:extLst>
                        </p:cNvPr>
                        <p:cNvSpPr>
                          <a:spLocks/>
                        </p:cNvSpPr>
                        <p:nvPr/>
                      </p:nvSpPr>
                      <p:spPr bwMode="auto">
                        <a:xfrm>
                          <a:off x="4883" y="2491"/>
                          <a:ext cx="23" cy="59"/>
                        </a:xfrm>
                        <a:custGeom>
                          <a:avLst/>
                          <a:gdLst>
                            <a:gd name="T0" fmla="*/ 10 w 23"/>
                            <a:gd name="T1" fmla="*/ 0 h 59"/>
                            <a:gd name="T2" fmla="*/ 13 w 23"/>
                            <a:gd name="T3" fmla="*/ 14 h 59"/>
                            <a:gd name="T4" fmla="*/ 12 w 23"/>
                            <a:gd name="T5" fmla="*/ 34 h 59"/>
                            <a:gd name="T6" fmla="*/ 0 w 23"/>
                            <a:gd name="T7" fmla="*/ 38 h 59"/>
                            <a:gd name="T8" fmla="*/ 12 w 23"/>
                            <a:gd name="T9" fmla="*/ 39 h 59"/>
                            <a:gd name="T10" fmla="*/ 15 w 23"/>
                            <a:gd name="T11" fmla="*/ 52 h 59"/>
                            <a:gd name="T12" fmla="*/ 22 w 23"/>
                            <a:gd name="T13" fmla="*/ 58 h 59"/>
                            <a:gd name="T14" fmla="*/ 19 w 23"/>
                            <a:gd name="T15" fmla="*/ 47 h 59"/>
                            <a:gd name="T16" fmla="*/ 18 w 23"/>
                            <a:gd name="T17" fmla="*/ 42 h 59"/>
                            <a:gd name="T18" fmla="*/ 16 w 23"/>
                            <a:gd name="T19" fmla="*/ 28 h 59"/>
                            <a:gd name="T20" fmla="*/ 10 w 23"/>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59">
                              <a:moveTo>
                                <a:pt x="10" y="0"/>
                              </a:moveTo>
                              <a:lnTo>
                                <a:pt x="13" y="14"/>
                              </a:lnTo>
                              <a:lnTo>
                                <a:pt x="12" y="34"/>
                              </a:lnTo>
                              <a:lnTo>
                                <a:pt x="0" y="38"/>
                              </a:lnTo>
                              <a:lnTo>
                                <a:pt x="12" y="39"/>
                              </a:lnTo>
                              <a:lnTo>
                                <a:pt x="15" y="52"/>
                              </a:lnTo>
                              <a:lnTo>
                                <a:pt x="22" y="58"/>
                              </a:lnTo>
                              <a:lnTo>
                                <a:pt x="19" y="47"/>
                              </a:lnTo>
                              <a:lnTo>
                                <a:pt x="18" y="42"/>
                              </a:lnTo>
                              <a:lnTo>
                                <a:pt x="16" y="28"/>
                              </a:lnTo>
                              <a:lnTo>
                                <a:pt x="1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61" name="Freeform 433">
                          <a:extLst>
                            <a:ext uri="{FF2B5EF4-FFF2-40B4-BE49-F238E27FC236}">
                              <a16:creationId xmlns:a16="http://schemas.microsoft.com/office/drawing/2014/main" id="{024D01DD-0040-472E-8536-DE1AD5E64E67}"/>
                            </a:ext>
                          </a:extLst>
                        </p:cNvPr>
                        <p:cNvSpPr>
                          <a:spLocks/>
                        </p:cNvSpPr>
                        <p:nvPr/>
                      </p:nvSpPr>
                      <p:spPr bwMode="auto">
                        <a:xfrm>
                          <a:off x="4905" y="2495"/>
                          <a:ext cx="8" cy="8"/>
                        </a:xfrm>
                        <a:custGeom>
                          <a:avLst/>
                          <a:gdLst>
                            <a:gd name="T0" fmla="*/ 0 w 8"/>
                            <a:gd name="T1" fmla="*/ 7 h 8"/>
                            <a:gd name="T2" fmla="*/ 1 w 8"/>
                            <a:gd name="T3" fmla="*/ 0 h 8"/>
                            <a:gd name="T4" fmla="*/ 7 w 8"/>
                            <a:gd name="T5" fmla="*/ 6 h 8"/>
                            <a:gd name="T6" fmla="*/ 0 w 8"/>
                            <a:gd name="T7" fmla="*/ 7 h 8"/>
                          </a:gdLst>
                          <a:ahLst/>
                          <a:cxnLst>
                            <a:cxn ang="0">
                              <a:pos x="T0" y="T1"/>
                            </a:cxn>
                            <a:cxn ang="0">
                              <a:pos x="T2" y="T3"/>
                            </a:cxn>
                            <a:cxn ang="0">
                              <a:pos x="T4" y="T5"/>
                            </a:cxn>
                            <a:cxn ang="0">
                              <a:pos x="T6" y="T7"/>
                            </a:cxn>
                          </a:cxnLst>
                          <a:rect l="0" t="0" r="r" b="b"/>
                          <a:pathLst>
                            <a:path w="8" h="8">
                              <a:moveTo>
                                <a:pt x="0" y="7"/>
                              </a:moveTo>
                              <a:lnTo>
                                <a:pt x="1" y="0"/>
                              </a:lnTo>
                              <a:lnTo>
                                <a:pt x="7" y="6"/>
                              </a:lnTo>
                              <a:lnTo>
                                <a:pt x="0" y="7"/>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grpSp>
              <p:grpSp>
                <p:nvGrpSpPr>
                  <p:cNvPr id="143945" name="Group 434">
                    <a:extLst>
                      <a:ext uri="{FF2B5EF4-FFF2-40B4-BE49-F238E27FC236}">
                        <a16:creationId xmlns:a16="http://schemas.microsoft.com/office/drawing/2014/main" id="{087ABC65-A563-4300-9BFE-31639AF320CB}"/>
                      </a:ext>
                    </a:extLst>
                  </p:cNvPr>
                  <p:cNvGrpSpPr>
                    <a:grpSpLocks/>
                  </p:cNvGrpSpPr>
                  <p:nvPr/>
                </p:nvGrpSpPr>
                <p:grpSpPr bwMode="auto">
                  <a:xfrm>
                    <a:off x="4903" y="2427"/>
                    <a:ext cx="50" cy="113"/>
                    <a:chOff x="4903" y="2427"/>
                    <a:chExt cx="50" cy="113"/>
                  </a:xfrm>
                </p:grpSpPr>
                <p:grpSp>
                  <p:nvGrpSpPr>
                    <p:cNvPr id="143946" name="Group 435">
                      <a:extLst>
                        <a:ext uri="{FF2B5EF4-FFF2-40B4-BE49-F238E27FC236}">
                          <a16:creationId xmlns:a16="http://schemas.microsoft.com/office/drawing/2014/main" id="{779B5ABE-0AF2-4C8B-A2DC-ACA66AE82753}"/>
                        </a:ext>
                      </a:extLst>
                    </p:cNvPr>
                    <p:cNvGrpSpPr>
                      <a:grpSpLocks/>
                    </p:cNvGrpSpPr>
                    <p:nvPr/>
                  </p:nvGrpSpPr>
                  <p:grpSpPr bwMode="auto">
                    <a:xfrm>
                      <a:off x="4903" y="2427"/>
                      <a:ext cx="29" cy="44"/>
                      <a:chOff x="4903" y="2427"/>
                      <a:chExt cx="29" cy="44"/>
                    </a:xfrm>
                  </p:grpSpPr>
                  <p:grpSp>
                    <p:nvGrpSpPr>
                      <p:cNvPr id="143948" name="Group 436">
                        <a:extLst>
                          <a:ext uri="{FF2B5EF4-FFF2-40B4-BE49-F238E27FC236}">
                            <a16:creationId xmlns:a16="http://schemas.microsoft.com/office/drawing/2014/main" id="{42D021AA-D009-4A9D-B1EE-C69C36BBA570}"/>
                          </a:ext>
                        </a:extLst>
                      </p:cNvPr>
                      <p:cNvGrpSpPr>
                        <a:grpSpLocks/>
                      </p:cNvGrpSpPr>
                      <p:nvPr/>
                    </p:nvGrpSpPr>
                    <p:grpSpPr bwMode="auto">
                      <a:xfrm>
                        <a:off x="4905" y="2429"/>
                        <a:ext cx="27" cy="42"/>
                        <a:chOff x="4905" y="2429"/>
                        <a:chExt cx="27" cy="42"/>
                      </a:xfrm>
                    </p:grpSpPr>
                    <p:sp>
                      <p:nvSpPr>
                        <p:cNvPr id="143950" name="Freeform 437">
                          <a:extLst>
                            <a:ext uri="{FF2B5EF4-FFF2-40B4-BE49-F238E27FC236}">
                              <a16:creationId xmlns:a16="http://schemas.microsoft.com/office/drawing/2014/main" id="{D2DE2BBE-B1DE-4A15-90C1-1D5150F8D4E8}"/>
                            </a:ext>
                          </a:extLst>
                        </p:cNvPr>
                        <p:cNvSpPr>
                          <a:spLocks/>
                        </p:cNvSpPr>
                        <p:nvPr/>
                      </p:nvSpPr>
                      <p:spPr bwMode="auto">
                        <a:xfrm>
                          <a:off x="4905" y="2429"/>
                          <a:ext cx="27" cy="42"/>
                        </a:xfrm>
                        <a:custGeom>
                          <a:avLst/>
                          <a:gdLst>
                            <a:gd name="T0" fmla="*/ 24 w 27"/>
                            <a:gd name="T1" fmla="*/ 6 h 42"/>
                            <a:gd name="T2" fmla="*/ 26 w 27"/>
                            <a:gd name="T3" fmla="*/ 14 h 42"/>
                            <a:gd name="T4" fmla="*/ 24 w 27"/>
                            <a:gd name="T5" fmla="*/ 15 h 42"/>
                            <a:gd name="T6" fmla="*/ 26 w 27"/>
                            <a:gd name="T7" fmla="*/ 18 h 42"/>
                            <a:gd name="T8" fmla="*/ 24 w 27"/>
                            <a:gd name="T9" fmla="*/ 20 h 42"/>
                            <a:gd name="T10" fmla="*/ 24 w 27"/>
                            <a:gd name="T11" fmla="*/ 24 h 42"/>
                            <a:gd name="T12" fmla="*/ 24 w 27"/>
                            <a:gd name="T13" fmla="*/ 27 h 42"/>
                            <a:gd name="T14" fmla="*/ 24 w 27"/>
                            <a:gd name="T15" fmla="*/ 30 h 42"/>
                            <a:gd name="T16" fmla="*/ 23 w 27"/>
                            <a:gd name="T17" fmla="*/ 33 h 42"/>
                            <a:gd name="T18" fmla="*/ 21 w 27"/>
                            <a:gd name="T19" fmla="*/ 35 h 42"/>
                            <a:gd name="T20" fmla="*/ 21 w 27"/>
                            <a:gd name="T21" fmla="*/ 36 h 42"/>
                            <a:gd name="T22" fmla="*/ 17 w 27"/>
                            <a:gd name="T23" fmla="*/ 41 h 42"/>
                            <a:gd name="T24" fmla="*/ 3 w 27"/>
                            <a:gd name="T25" fmla="*/ 35 h 42"/>
                            <a:gd name="T26" fmla="*/ 3 w 27"/>
                            <a:gd name="T27" fmla="*/ 26 h 42"/>
                            <a:gd name="T28" fmla="*/ 3 w 27"/>
                            <a:gd name="T29" fmla="*/ 24 h 42"/>
                            <a:gd name="T30" fmla="*/ 2 w 27"/>
                            <a:gd name="T31" fmla="*/ 23 h 42"/>
                            <a:gd name="T32" fmla="*/ 0 w 27"/>
                            <a:gd name="T33" fmla="*/ 20 h 42"/>
                            <a:gd name="T34" fmla="*/ 0 w 27"/>
                            <a:gd name="T35" fmla="*/ 15 h 42"/>
                            <a:gd name="T36" fmla="*/ 2 w 27"/>
                            <a:gd name="T37" fmla="*/ 14 h 42"/>
                            <a:gd name="T38" fmla="*/ 2 w 27"/>
                            <a:gd name="T39" fmla="*/ 12 h 42"/>
                            <a:gd name="T40" fmla="*/ 2 w 27"/>
                            <a:gd name="T41" fmla="*/ 9 h 42"/>
                            <a:gd name="T42" fmla="*/ 2 w 27"/>
                            <a:gd name="T43" fmla="*/ 8 h 42"/>
                            <a:gd name="T44" fmla="*/ 3 w 27"/>
                            <a:gd name="T45" fmla="*/ 5 h 42"/>
                            <a:gd name="T46" fmla="*/ 3 w 27"/>
                            <a:gd name="T47" fmla="*/ 3 h 42"/>
                            <a:gd name="T48" fmla="*/ 6 w 27"/>
                            <a:gd name="T49" fmla="*/ 0 h 42"/>
                            <a:gd name="T50" fmla="*/ 9 w 27"/>
                            <a:gd name="T51" fmla="*/ 0 h 42"/>
                            <a:gd name="T52" fmla="*/ 12 w 27"/>
                            <a:gd name="T53" fmla="*/ 0 h 42"/>
                            <a:gd name="T54" fmla="*/ 15 w 27"/>
                            <a:gd name="T55" fmla="*/ 0 h 42"/>
                            <a:gd name="T56" fmla="*/ 17 w 27"/>
                            <a:gd name="T57" fmla="*/ 0 h 42"/>
                            <a:gd name="T58" fmla="*/ 20 w 27"/>
                            <a:gd name="T59" fmla="*/ 0 h 42"/>
                            <a:gd name="T60" fmla="*/ 23 w 27"/>
                            <a:gd name="T61" fmla="*/ 2 h 42"/>
                            <a:gd name="T62" fmla="*/ 23 w 27"/>
                            <a:gd name="T63" fmla="*/ 3 h 42"/>
                            <a:gd name="T64" fmla="*/ 24 w 27"/>
                            <a:gd name="T65" fmla="*/ 5 h 42"/>
                            <a:gd name="T66" fmla="*/ 24 w 27"/>
                            <a:gd name="T67"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 h="42">
                              <a:moveTo>
                                <a:pt x="24" y="6"/>
                              </a:moveTo>
                              <a:lnTo>
                                <a:pt x="26" y="14"/>
                              </a:lnTo>
                              <a:lnTo>
                                <a:pt x="24" y="15"/>
                              </a:lnTo>
                              <a:lnTo>
                                <a:pt x="26" y="18"/>
                              </a:lnTo>
                              <a:lnTo>
                                <a:pt x="24" y="20"/>
                              </a:lnTo>
                              <a:lnTo>
                                <a:pt x="24" y="24"/>
                              </a:lnTo>
                              <a:lnTo>
                                <a:pt x="24" y="27"/>
                              </a:lnTo>
                              <a:lnTo>
                                <a:pt x="24" y="30"/>
                              </a:lnTo>
                              <a:lnTo>
                                <a:pt x="23" y="33"/>
                              </a:lnTo>
                              <a:lnTo>
                                <a:pt x="21" y="35"/>
                              </a:lnTo>
                              <a:lnTo>
                                <a:pt x="21" y="36"/>
                              </a:lnTo>
                              <a:lnTo>
                                <a:pt x="17" y="41"/>
                              </a:lnTo>
                              <a:lnTo>
                                <a:pt x="3" y="35"/>
                              </a:lnTo>
                              <a:lnTo>
                                <a:pt x="3" y="26"/>
                              </a:lnTo>
                              <a:lnTo>
                                <a:pt x="3" y="24"/>
                              </a:lnTo>
                              <a:lnTo>
                                <a:pt x="2" y="23"/>
                              </a:lnTo>
                              <a:lnTo>
                                <a:pt x="0" y="20"/>
                              </a:lnTo>
                              <a:lnTo>
                                <a:pt x="0" y="15"/>
                              </a:lnTo>
                              <a:lnTo>
                                <a:pt x="2" y="14"/>
                              </a:lnTo>
                              <a:lnTo>
                                <a:pt x="2" y="12"/>
                              </a:lnTo>
                              <a:lnTo>
                                <a:pt x="2" y="9"/>
                              </a:lnTo>
                              <a:lnTo>
                                <a:pt x="2" y="8"/>
                              </a:lnTo>
                              <a:lnTo>
                                <a:pt x="3" y="5"/>
                              </a:lnTo>
                              <a:lnTo>
                                <a:pt x="3" y="3"/>
                              </a:lnTo>
                              <a:lnTo>
                                <a:pt x="6" y="0"/>
                              </a:lnTo>
                              <a:lnTo>
                                <a:pt x="9" y="0"/>
                              </a:lnTo>
                              <a:lnTo>
                                <a:pt x="12" y="0"/>
                              </a:lnTo>
                              <a:lnTo>
                                <a:pt x="15" y="0"/>
                              </a:lnTo>
                              <a:lnTo>
                                <a:pt x="17" y="0"/>
                              </a:lnTo>
                              <a:lnTo>
                                <a:pt x="20" y="0"/>
                              </a:lnTo>
                              <a:lnTo>
                                <a:pt x="23" y="2"/>
                              </a:lnTo>
                              <a:lnTo>
                                <a:pt x="23" y="3"/>
                              </a:lnTo>
                              <a:lnTo>
                                <a:pt x="24" y="5"/>
                              </a:lnTo>
                              <a:lnTo>
                                <a:pt x="24"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3951" name="Group 438">
                          <a:extLst>
                            <a:ext uri="{FF2B5EF4-FFF2-40B4-BE49-F238E27FC236}">
                              <a16:creationId xmlns:a16="http://schemas.microsoft.com/office/drawing/2014/main" id="{832BC156-AA1D-4C23-B0B0-9CC4C2F8B71B}"/>
                            </a:ext>
                          </a:extLst>
                        </p:cNvPr>
                        <p:cNvGrpSpPr>
                          <a:grpSpLocks/>
                        </p:cNvGrpSpPr>
                        <p:nvPr/>
                      </p:nvGrpSpPr>
                      <p:grpSpPr bwMode="auto">
                        <a:xfrm>
                          <a:off x="4908" y="2443"/>
                          <a:ext cx="21" cy="20"/>
                          <a:chOff x="4908" y="2443"/>
                          <a:chExt cx="21" cy="20"/>
                        </a:xfrm>
                      </p:grpSpPr>
                      <p:sp>
                        <p:nvSpPr>
                          <p:cNvPr id="143952" name="Freeform 439">
                            <a:extLst>
                              <a:ext uri="{FF2B5EF4-FFF2-40B4-BE49-F238E27FC236}">
                                <a16:creationId xmlns:a16="http://schemas.microsoft.com/office/drawing/2014/main" id="{7E4459BB-FAFF-4B4A-90DC-CEFEB363BA39}"/>
                              </a:ext>
                            </a:extLst>
                          </p:cNvPr>
                          <p:cNvSpPr>
                            <a:spLocks/>
                          </p:cNvSpPr>
                          <p:nvPr/>
                        </p:nvSpPr>
                        <p:spPr bwMode="auto">
                          <a:xfrm>
                            <a:off x="4916" y="2443"/>
                            <a:ext cx="9" cy="2"/>
                          </a:xfrm>
                          <a:custGeom>
                            <a:avLst/>
                            <a:gdLst>
                              <a:gd name="T0" fmla="*/ 0 w 9"/>
                              <a:gd name="T1" fmla="*/ 0 h 2"/>
                              <a:gd name="T2" fmla="*/ 4 w 9"/>
                              <a:gd name="T3" fmla="*/ 0 h 2"/>
                              <a:gd name="T4" fmla="*/ 5 w 9"/>
                              <a:gd name="T5" fmla="*/ 0 h 2"/>
                              <a:gd name="T6" fmla="*/ 7 w 9"/>
                              <a:gd name="T7" fmla="*/ 1 h 2"/>
                              <a:gd name="T8" fmla="*/ 8 w 9"/>
                              <a:gd name="T9" fmla="*/ 1 h 2"/>
                              <a:gd name="T10" fmla="*/ 7 w 9"/>
                              <a:gd name="T11" fmla="*/ 1 h 2"/>
                              <a:gd name="T12" fmla="*/ 7 w 9"/>
                              <a:gd name="T13" fmla="*/ 1 h 2"/>
                              <a:gd name="T14" fmla="*/ 4 w 9"/>
                              <a:gd name="T15" fmla="*/ 1 h 2"/>
                              <a:gd name="T16" fmla="*/ 1 w 9"/>
                              <a:gd name="T17" fmla="*/ 1 h 2"/>
                              <a:gd name="T18" fmla="*/ 3 w 9"/>
                              <a:gd name="T19" fmla="*/ 1 h 2"/>
                              <a:gd name="T20" fmla="*/ 1 w 9"/>
                              <a:gd name="T21" fmla="*/ 1 h 2"/>
                              <a:gd name="T22" fmla="*/ 0 w 9"/>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
                                <a:moveTo>
                                  <a:pt x="0" y="0"/>
                                </a:moveTo>
                                <a:lnTo>
                                  <a:pt x="4" y="0"/>
                                </a:lnTo>
                                <a:lnTo>
                                  <a:pt x="5" y="0"/>
                                </a:lnTo>
                                <a:lnTo>
                                  <a:pt x="7" y="1"/>
                                </a:lnTo>
                                <a:lnTo>
                                  <a:pt x="8" y="1"/>
                                </a:lnTo>
                                <a:lnTo>
                                  <a:pt x="7" y="1"/>
                                </a:lnTo>
                                <a:lnTo>
                                  <a:pt x="7" y="1"/>
                                </a:lnTo>
                                <a:lnTo>
                                  <a:pt x="4" y="1"/>
                                </a:lnTo>
                                <a:lnTo>
                                  <a:pt x="1" y="1"/>
                                </a:lnTo>
                                <a:lnTo>
                                  <a:pt x="3" y="1"/>
                                </a:lnTo>
                                <a:lnTo>
                                  <a:pt x="1"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53" name="Freeform 440">
                            <a:extLst>
                              <a:ext uri="{FF2B5EF4-FFF2-40B4-BE49-F238E27FC236}">
                                <a16:creationId xmlns:a16="http://schemas.microsoft.com/office/drawing/2014/main" id="{E4A6754C-A700-4EFD-9DF6-262C2F136E87}"/>
                              </a:ext>
                            </a:extLst>
                          </p:cNvPr>
                          <p:cNvSpPr>
                            <a:spLocks/>
                          </p:cNvSpPr>
                          <p:nvPr/>
                        </p:nvSpPr>
                        <p:spPr bwMode="auto">
                          <a:xfrm>
                            <a:off x="4928" y="2452"/>
                            <a:ext cx="1" cy="3"/>
                          </a:xfrm>
                          <a:custGeom>
                            <a:avLst/>
                            <a:gdLst>
                              <a:gd name="T0" fmla="*/ 0 w 1"/>
                              <a:gd name="T1" fmla="*/ 0 h 3"/>
                              <a:gd name="T2" fmla="*/ 0 w 1"/>
                              <a:gd name="T3" fmla="*/ 0 h 3"/>
                              <a:gd name="T4" fmla="*/ 0 w 1"/>
                              <a:gd name="T5" fmla="*/ 2 h 3"/>
                              <a:gd name="T6" fmla="*/ 0 w 1"/>
                              <a:gd name="T7" fmla="*/ 0 h 3"/>
                            </a:gdLst>
                            <a:ahLst/>
                            <a:cxnLst>
                              <a:cxn ang="0">
                                <a:pos x="T0" y="T1"/>
                              </a:cxn>
                              <a:cxn ang="0">
                                <a:pos x="T2" y="T3"/>
                              </a:cxn>
                              <a:cxn ang="0">
                                <a:pos x="T4" y="T5"/>
                              </a:cxn>
                              <a:cxn ang="0">
                                <a:pos x="T6" y="T7"/>
                              </a:cxn>
                            </a:cxnLst>
                            <a:rect l="0" t="0" r="r" b="b"/>
                            <a:pathLst>
                              <a:path w="1" h="3">
                                <a:moveTo>
                                  <a:pt x="0" y="0"/>
                                </a:moveTo>
                                <a:lnTo>
                                  <a:pt x="0" y="0"/>
                                </a:lnTo>
                                <a:lnTo>
                                  <a:pt x="0" y="2"/>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54" name="Freeform 441">
                            <a:extLst>
                              <a:ext uri="{FF2B5EF4-FFF2-40B4-BE49-F238E27FC236}">
                                <a16:creationId xmlns:a16="http://schemas.microsoft.com/office/drawing/2014/main" id="{1143AE53-45B4-4559-BF11-62326B8547F6}"/>
                              </a:ext>
                            </a:extLst>
                          </p:cNvPr>
                          <p:cNvSpPr>
                            <a:spLocks/>
                          </p:cNvSpPr>
                          <p:nvPr/>
                        </p:nvSpPr>
                        <p:spPr bwMode="auto">
                          <a:xfrm>
                            <a:off x="4908" y="2452"/>
                            <a:ext cx="13" cy="11"/>
                          </a:xfrm>
                          <a:custGeom>
                            <a:avLst/>
                            <a:gdLst>
                              <a:gd name="T0" fmla="*/ 0 w 13"/>
                              <a:gd name="T1" fmla="*/ 1 h 11"/>
                              <a:gd name="T2" fmla="*/ 1 w 13"/>
                              <a:gd name="T3" fmla="*/ 1 h 11"/>
                              <a:gd name="T4" fmla="*/ 5 w 13"/>
                              <a:gd name="T5" fmla="*/ 7 h 11"/>
                              <a:gd name="T6" fmla="*/ 12 w 13"/>
                              <a:gd name="T7" fmla="*/ 10 h 11"/>
                              <a:gd name="T8" fmla="*/ 4 w 13"/>
                              <a:gd name="T9" fmla="*/ 9 h 11"/>
                              <a:gd name="T10" fmla="*/ 1 w 13"/>
                              <a:gd name="T11" fmla="*/ 6 h 11"/>
                              <a:gd name="T12" fmla="*/ 0 w 13"/>
                              <a:gd name="T13" fmla="*/ 6 h 11"/>
                              <a:gd name="T14" fmla="*/ 0 w 13"/>
                              <a:gd name="T15" fmla="*/ 0 h 11"/>
                              <a:gd name="T16" fmla="*/ 0 w 13"/>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0" y="1"/>
                                </a:moveTo>
                                <a:lnTo>
                                  <a:pt x="1" y="1"/>
                                </a:lnTo>
                                <a:lnTo>
                                  <a:pt x="5" y="7"/>
                                </a:lnTo>
                                <a:lnTo>
                                  <a:pt x="12" y="10"/>
                                </a:lnTo>
                                <a:lnTo>
                                  <a:pt x="4" y="9"/>
                                </a:lnTo>
                                <a:lnTo>
                                  <a:pt x="1" y="6"/>
                                </a:lnTo>
                                <a:lnTo>
                                  <a:pt x="0" y="6"/>
                                </a:lnTo>
                                <a:lnTo>
                                  <a:pt x="0" y="0"/>
                                </a:lnTo>
                                <a:lnTo>
                                  <a:pt x="0"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sp>
                    <p:nvSpPr>
                      <p:cNvPr id="143949" name="Freeform 442">
                        <a:extLst>
                          <a:ext uri="{FF2B5EF4-FFF2-40B4-BE49-F238E27FC236}">
                            <a16:creationId xmlns:a16="http://schemas.microsoft.com/office/drawing/2014/main" id="{5A601D7B-1F25-46E8-A5CB-EFCB103F77A6}"/>
                          </a:ext>
                        </a:extLst>
                      </p:cNvPr>
                      <p:cNvSpPr>
                        <a:spLocks/>
                      </p:cNvSpPr>
                      <p:nvPr/>
                    </p:nvSpPr>
                    <p:spPr bwMode="auto">
                      <a:xfrm>
                        <a:off x="4903" y="2427"/>
                        <a:ext cx="29" cy="28"/>
                      </a:xfrm>
                      <a:custGeom>
                        <a:avLst/>
                        <a:gdLst>
                          <a:gd name="T0" fmla="*/ 4 w 29"/>
                          <a:gd name="T1" fmla="*/ 27 h 28"/>
                          <a:gd name="T2" fmla="*/ 3 w 29"/>
                          <a:gd name="T3" fmla="*/ 24 h 28"/>
                          <a:gd name="T4" fmla="*/ 1 w 29"/>
                          <a:gd name="T5" fmla="*/ 20 h 28"/>
                          <a:gd name="T6" fmla="*/ 0 w 29"/>
                          <a:gd name="T7" fmla="*/ 15 h 28"/>
                          <a:gd name="T8" fmla="*/ 0 w 29"/>
                          <a:gd name="T9" fmla="*/ 9 h 28"/>
                          <a:gd name="T10" fmla="*/ 1 w 29"/>
                          <a:gd name="T11" fmla="*/ 5 h 28"/>
                          <a:gd name="T12" fmla="*/ 4 w 29"/>
                          <a:gd name="T13" fmla="*/ 3 h 28"/>
                          <a:gd name="T14" fmla="*/ 7 w 29"/>
                          <a:gd name="T15" fmla="*/ 2 h 28"/>
                          <a:gd name="T16" fmla="*/ 13 w 29"/>
                          <a:gd name="T17" fmla="*/ 0 h 28"/>
                          <a:gd name="T18" fmla="*/ 19 w 29"/>
                          <a:gd name="T19" fmla="*/ 2 h 28"/>
                          <a:gd name="T20" fmla="*/ 24 w 29"/>
                          <a:gd name="T21" fmla="*/ 3 h 28"/>
                          <a:gd name="T22" fmla="*/ 27 w 29"/>
                          <a:gd name="T23" fmla="*/ 3 h 28"/>
                          <a:gd name="T24" fmla="*/ 28 w 29"/>
                          <a:gd name="T25" fmla="*/ 3 h 28"/>
                          <a:gd name="T26" fmla="*/ 27 w 29"/>
                          <a:gd name="T27" fmla="*/ 5 h 28"/>
                          <a:gd name="T28" fmla="*/ 25 w 29"/>
                          <a:gd name="T29" fmla="*/ 8 h 28"/>
                          <a:gd name="T30" fmla="*/ 25 w 29"/>
                          <a:gd name="T31" fmla="*/ 9 h 28"/>
                          <a:gd name="T32" fmla="*/ 24 w 29"/>
                          <a:gd name="T33" fmla="*/ 8 h 28"/>
                          <a:gd name="T34" fmla="*/ 19 w 29"/>
                          <a:gd name="T35" fmla="*/ 6 h 28"/>
                          <a:gd name="T36" fmla="*/ 16 w 29"/>
                          <a:gd name="T37" fmla="*/ 6 h 28"/>
                          <a:gd name="T38" fmla="*/ 13 w 29"/>
                          <a:gd name="T39" fmla="*/ 6 h 28"/>
                          <a:gd name="T40" fmla="*/ 10 w 29"/>
                          <a:gd name="T41" fmla="*/ 6 h 28"/>
                          <a:gd name="T42" fmla="*/ 12 w 29"/>
                          <a:gd name="T43" fmla="*/ 8 h 28"/>
                          <a:gd name="T44" fmla="*/ 12 w 29"/>
                          <a:gd name="T45" fmla="*/ 9 h 28"/>
                          <a:gd name="T46" fmla="*/ 10 w 29"/>
                          <a:gd name="T47" fmla="*/ 11 h 28"/>
                          <a:gd name="T48" fmla="*/ 9 w 29"/>
                          <a:gd name="T49" fmla="*/ 14 h 28"/>
                          <a:gd name="T50" fmla="*/ 7 w 29"/>
                          <a:gd name="T51" fmla="*/ 17 h 28"/>
                          <a:gd name="T52" fmla="*/ 7 w 29"/>
                          <a:gd name="T53" fmla="*/ 20 h 28"/>
                          <a:gd name="T54" fmla="*/ 6 w 29"/>
                          <a:gd name="T55" fmla="*/ 18 h 28"/>
                          <a:gd name="T56" fmla="*/ 6 w 29"/>
                          <a:gd name="T57" fmla="*/ 17 h 28"/>
                          <a:gd name="T58" fmla="*/ 4 w 29"/>
                          <a:gd name="T59" fmla="*/ 15 h 28"/>
                          <a:gd name="T60" fmla="*/ 1 w 29"/>
                          <a:gd name="T61" fmla="*/ 17 h 28"/>
                          <a:gd name="T62" fmla="*/ 3 w 29"/>
                          <a:gd name="T63" fmla="*/ 23 h 28"/>
                          <a:gd name="T64" fmla="*/ 3 w 29"/>
                          <a:gd name="T65" fmla="*/ 24 h 28"/>
                          <a:gd name="T66" fmla="*/ 4 w 29"/>
                          <a:gd name="T67"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28">
                            <a:moveTo>
                              <a:pt x="4" y="27"/>
                            </a:moveTo>
                            <a:lnTo>
                              <a:pt x="3" y="24"/>
                            </a:lnTo>
                            <a:lnTo>
                              <a:pt x="1" y="20"/>
                            </a:lnTo>
                            <a:lnTo>
                              <a:pt x="0" y="15"/>
                            </a:lnTo>
                            <a:lnTo>
                              <a:pt x="0" y="9"/>
                            </a:lnTo>
                            <a:lnTo>
                              <a:pt x="1" y="5"/>
                            </a:lnTo>
                            <a:lnTo>
                              <a:pt x="4" y="3"/>
                            </a:lnTo>
                            <a:lnTo>
                              <a:pt x="7" y="2"/>
                            </a:lnTo>
                            <a:lnTo>
                              <a:pt x="13" y="0"/>
                            </a:lnTo>
                            <a:lnTo>
                              <a:pt x="19" y="2"/>
                            </a:lnTo>
                            <a:lnTo>
                              <a:pt x="24" y="3"/>
                            </a:lnTo>
                            <a:lnTo>
                              <a:pt x="27" y="3"/>
                            </a:lnTo>
                            <a:lnTo>
                              <a:pt x="28" y="3"/>
                            </a:lnTo>
                            <a:lnTo>
                              <a:pt x="27" y="5"/>
                            </a:lnTo>
                            <a:lnTo>
                              <a:pt x="25" y="8"/>
                            </a:lnTo>
                            <a:lnTo>
                              <a:pt x="25" y="9"/>
                            </a:lnTo>
                            <a:lnTo>
                              <a:pt x="24" y="8"/>
                            </a:lnTo>
                            <a:lnTo>
                              <a:pt x="19" y="6"/>
                            </a:lnTo>
                            <a:lnTo>
                              <a:pt x="16" y="6"/>
                            </a:lnTo>
                            <a:lnTo>
                              <a:pt x="13" y="6"/>
                            </a:lnTo>
                            <a:lnTo>
                              <a:pt x="10" y="6"/>
                            </a:lnTo>
                            <a:lnTo>
                              <a:pt x="12" y="8"/>
                            </a:lnTo>
                            <a:lnTo>
                              <a:pt x="12" y="9"/>
                            </a:lnTo>
                            <a:lnTo>
                              <a:pt x="10" y="11"/>
                            </a:lnTo>
                            <a:lnTo>
                              <a:pt x="9" y="14"/>
                            </a:lnTo>
                            <a:lnTo>
                              <a:pt x="7" y="17"/>
                            </a:lnTo>
                            <a:lnTo>
                              <a:pt x="7" y="20"/>
                            </a:lnTo>
                            <a:lnTo>
                              <a:pt x="6" y="18"/>
                            </a:lnTo>
                            <a:lnTo>
                              <a:pt x="6" y="17"/>
                            </a:lnTo>
                            <a:lnTo>
                              <a:pt x="4" y="15"/>
                            </a:lnTo>
                            <a:lnTo>
                              <a:pt x="1" y="17"/>
                            </a:lnTo>
                            <a:lnTo>
                              <a:pt x="3" y="23"/>
                            </a:lnTo>
                            <a:lnTo>
                              <a:pt x="3" y="24"/>
                            </a:lnTo>
                            <a:lnTo>
                              <a:pt x="4" y="27"/>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3947" name="Freeform 443">
                      <a:extLst>
                        <a:ext uri="{FF2B5EF4-FFF2-40B4-BE49-F238E27FC236}">
                          <a16:creationId xmlns:a16="http://schemas.microsoft.com/office/drawing/2014/main" id="{16E875DE-F0B9-4A62-8979-C7839CBDE921}"/>
                        </a:ext>
                      </a:extLst>
                    </p:cNvPr>
                    <p:cNvSpPr>
                      <a:spLocks/>
                    </p:cNvSpPr>
                    <p:nvPr/>
                  </p:nvSpPr>
                  <p:spPr bwMode="auto">
                    <a:xfrm>
                      <a:off x="4928" y="2528"/>
                      <a:ext cx="25" cy="12"/>
                    </a:xfrm>
                    <a:custGeom>
                      <a:avLst/>
                      <a:gdLst>
                        <a:gd name="T0" fmla="*/ 24 w 25"/>
                        <a:gd name="T1" fmla="*/ 10 h 12"/>
                        <a:gd name="T2" fmla="*/ 18 w 25"/>
                        <a:gd name="T3" fmla="*/ 11 h 12"/>
                        <a:gd name="T4" fmla="*/ 11 w 25"/>
                        <a:gd name="T5" fmla="*/ 11 h 12"/>
                        <a:gd name="T6" fmla="*/ 5 w 25"/>
                        <a:gd name="T7" fmla="*/ 8 h 12"/>
                        <a:gd name="T8" fmla="*/ 0 w 25"/>
                        <a:gd name="T9" fmla="*/ 1 h 12"/>
                        <a:gd name="T10" fmla="*/ 11 w 25"/>
                        <a:gd name="T11" fmla="*/ 3 h 12"/>
                        <a:gd name="T12" fmla="*/ 11 w 25"/>
                        <a:gd name="T13" fmla="*/ 0 h 12"/>
                        <a:gd name="T14" fmla="*/ 15 w 25"/>
                        <a:gd name="T15" fmla="*/ 0 h 12"/>
                        <a:gd name="T16" fmla="*/ 21 w 25"/>
                        <a:gd name="T17" fmla="*/ 3 h 12"/>
                        <a:gd name="T18" fmla="*/ 23 w 25"/>
                        <a:gd name="T19" fmla="*/ 3 h 12"/>
                        <a:gd name="T20" fmla="*/ 24 w 25"/>
                        <a:gd name="T21"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2">
                          <a:moveTo>
                            <a:pt x="24" y="10"/>
                          </a:moveTo>
                          <a:lnTo>
                            <a:pt x="18" y="11"/>
                          </a:lnTo>
                          <a:lnTo>
                            <a:pt x="11" y="11"/>
                          </a:lnTo>
                          <a:lnTo>
                            <a:pt x="5" y="8"/>
                          </a:lnTo>
                          <a:lnTo>
                            <a:pt x="0" y="1"/>
                          </a:lnTo>
                          <a:lnTo>
                            <a:pt x="11" y="3"/>
                          </a:lnTo>
                          <a:lnTo>
                            <a:pt x="11" y="0"/>
                          </a:lnTo>
                          <a:lnTo>
                            <a:pt x="15" y="0"/>
                          </a:lnTo>
                          <a:lnTo>
                            <a:pt x="21" y="3"/>
                          </a:lnTo>
                          <a:lnTo>
                            <a:pt x="23" y="3"/>
                          </a:lnTo>
                          <a:lnTo>
                            <a:pt x="24" y="1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sp>
              <p:nvSpPr>
                <p:cNvPr id="50" name="Freeform 444">
                  <a:extLst>
                    <a:ext uri="{FF2B5EF4-FFF2-40B4-BE49-F238E27FC236}">
                      <a16:creationId xmlns:a16="http://schemas.microsoft.com/office/drawing/2014/main" id="{35242F80-1FD5-4B2A-83A4-75D087C72CEA}"/>
                    </a:ext>
                  </a:extLst>
                </p:cNvPr>
                <p:cNvSpPr>
                  <a:spLocks/>
                </p:cNvSpPr>
                <p:nvPr/>
              </p:nvSpPr>
              <p:spPr bwMode="auto">
                <a:xfrm>
                  <a:off x="5048" y="2586"/>
                  <a:ext cx="9" cy="23"/>
                </a:xfrm>
                <a:custGeom>
                  <a:avLst/>
                  <a:gdLst>
                    <a:gd name="T0" fmla="*/ 7 w 9"/>
                    <a:gd name="T1" fmla="*/ 1 h 23"/>
                    <a:gd name="T2" fmla="*/ 8 w 9"/>
                    <a:gd name="T3" fmla="*/ 12 h 23"/>
                    <a:gd name="T4" fmla="*/ 4 w 9"/>
                    <a:gd name="T5" fmla="*/ 19 h 23"/>
                    <a:gd name="T6" fmla="*/ 1 w 9"/>
                    <a:gd name="T7" fmla="*/ 22 h 23"/>
                    <a:gd name="T8" fmla="*/ 3 w 9"/>
                    <a:gd name="T9" fmla="*/ 12 h 23"/>
                    <a:gd name="T10" fmla="*/ 1 w 9"/>
                    <a:gd name="T11" fmla="*/ 13 h 23"/>
                    <a:gd name="T12" fmla="*/ 0 w 9"/>
                    <a:gd name="T13" fmla="*/ 16 h 23"/>
                    <a:gd name="T14" fmla="*/ 0 w 9"/>
                    <a:gd name="T15" fmla="*/ 12 h 23"/>
                    <a:gd name="T16" fmla="*/ 1 w 9"/>
                    <a:gd name="T17" fmla="*/ 6 h 23"/>
                    <a:gd name="T18" fmla="*/ 4 w 9"/>
                    <a:gd name="T19" fmla="*/ 0 h 23"/>
                    <a:gd name="T20" fmla="*/ 7 w 9"/>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3">
                      <a:moveTo>
                        <a:pt x="7" y="1"/>
                      </a:moveTo>
                      <a:lnTo>
                        <a:pt x="8" y="12"/>
                      </a:lnTo>
                      <a:lnTo>
                        <a:pt x="4" y="19"/>
                      </a:lnTo>
                      <a:lnTo>
                        <a:pt x="1" y="22"/>
                      </a:lnTo>
                      <a:lnTo>
                        <a:pt x="3" y="12"/>
                      </a:lnTo>
                      <a:lnTo>
                        <a:pt x="1" y="13"/>
                      </a:lnTo>
                      <a:lnTo>
                        <a:pt x="0" y="16"/>
                      </a:lnTo>
                      <a:lnTo>
                        <a:pt x="0" y="12"/>
                      </a:lnTo>
                      <a:lnTo>
                        <a:pt x="1" y="6"/>
                      </a:lnTo>
                      <a:lnTo>
                        <a:pt x="4" y="0"/>
                      </a:lnTo>
                      <a:lnTo>
                        <a:pt x="7"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51" name="Freeform 445">
                  <a:extLst>
                    <a:ext uri="{FF2B5EF4-FFF2-40B4-BE49-F238E27FC236}">
                      <a16:creationId xmlns:a16="http://schemas.microsoft.com/office/drawing/2014/main" id="{8E1565C4-D975-42BC-B760-3A8056BA6AC8}"/>
                    </a:ext>
                  </a:extLst>
                </p:cNvPr>
                <p:cNvSpPr>
                  <a:spLocks/>
                </p:cNvSpPr>
                <p:nvPr/>
              </p:nvSpPr>
              <p:spPr bwMode="auto">
                <a:xfrm>
                  <a:off x="5003" y="2581"/>
                  <a:ext cx="9" cy="20"/>
                </a:xfrm>
                <a:custGeom>
                  <a:avLst/>
                  <a:gdLst>
                    <a:gd name="T0" fmla="*/ 5 w 9"/>
                    <a:gd name="T1" fmla="*/ 0 h 20"/>
                    <a:gd name="T2" fmla="*/ 8 w 9"/>
                    <a:gd name="T3" fmla="*/ 10 h 20"/>
                    <a:gd name="T4" fmla="*/ 4 w 9"/>
                    <a:gd name="T5" fmla="*/ 19 h 20"/>
                    <a:gd name="T6" fmla="*/ 3 w 9"/>
                    <a:gd name="T7" fmla="*/ 19 h 20"/>
                    <a:gd name="T8" fmla="*/ 0 w 9"/>
                    <a:gd name="T9" fmla="*/ 18 h 20"/>
                    <a:gd name="T10" fmla="*/ 1 w 9"/>
                    <a:gd name="T11" fmla="*/ 15 h 20"/>
                    <a:gd name="T12" fmla="*/ 1 w 9"/>
                    <a:gd name="T13" fmla="*/ 10 h 20"/>
                    <a:gd name="T14" fmla="*/ 0 w 9"/>
                    <a:gd name="T15" fmla="*/ 7 h 20"/>
                    <a:gd name="T16" fmla="*/ 1 w 9"/>
                    <a:gd name="T17" fmla="*/ 0 h 20"/>
                    <a:gd name="T18" fmla="*/ 5 w 9"/>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0">
                      <a:moveTo>
                        <a:pt x="5" y="0"/>
                      </a:moveTo>
                      <a:lnTo>
                        <a:pt x="8" y="10"/>
                      </a:lnTo>
                      <a:lnTo>
                        <a:pt x="4" y="19"/>
                      </a:lnTo>
                      <a:lnTo>
                        <a:pt x="3" y="19"/>
                      </a:lnTo>
                      <a:lnTo>
                        <a:pt x="0" y="18"/>
                      </a:lnTo>
                      <a:lnTo>
                        <a:pt x="1" y="15"/>
                      </a:lnTo>
                      <a:lnTo>
                        <a:pt x="1" y="10"/>
                      </a:lnTo>
                      <a:lnTo>
                        <a:pt x="0" y="7"/>
                      </a:lnTo>
                      <a:lnTo>
                        <a:pt x="1" y="0"/>
                      </a:lnTo>
                      <a:lnTo>
                        <a:pt x="5"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52" name="Group 446">
                  <a:extLst>
                    <a:ext uri="{FF2B5EF4-FFF2-40B4-BE49-F238E27FC236}">
                      <a16:creationId xmlns:a16="http://schemas.microsoft.com/office/drawing/2014/main" id="{84B1BE68-F1AB-4306-8CA1-AF70EFCAE076}"/>
                    </a:ext>
                  </a:extLst>
                </p:cNvPr>
                <p:cNvGrpSpPr>
                  <a:grpSpLocks/>
                </p:cNvGrpSpPr>
                <p:nvPr/>
              </p:nvGrpSpPr>
              <p:grpSpPr bwMode="auto">
                <a:xfrm>
                  <a:off x="5085" y="2446"/>
                  <a:ext cx="60" cy="274"/>
                  <a:chOff x="5085" y="2446"/>
                  <a:chExt cx="60" cy="274"/>
                </a:xfrm>
              </p:grpSpPr>
              <p:sp>
                <p:nvSpPr>
                  <p:cNvPr id="143929" name="Freeform 447">
                    <a:extLst>
                      <a:ext uri="{FF2B5EF4-FFF2-40B4-BE49-F238E27FC236}">
                        <a16:creationId xmlns:a16="http://schemas.microsoft.com/office/drawing/2014/main" id="{5271B8B9-97FA-46E4-9EA4-DC7EA11B6AA0}"/>
                      </a:ext>
                    </a:extLst>
                  </p:cNvPr>
                  <p:cNvSpPr>
                    <a:spLocks/>
                  </p:cNvSpPr>
                  <p:nvPr/>
                </p:nvSpPr>
                <p:spPr bwMode="auto">
                  <a:xfrm>
                    <a:off x="5096" y="2631"/>
                    <a:ext cx="31" cy="81"/>
                  </a:xfrm>
                  <a:custGeom>
                    <a:avLst/>
                    <a:gdLst>
                      <a:gd name="T0" fmla="*/ 8 w 31"/>
                      <a:gd name="T1" fmla="*/ 0 h 81"/>
                      <a:gd name="T2" fmla="*/ 6 w 31"/>
                      <a:gd name="T3" fmla="*/ 9 h 81"/>
                      <a:gd name="T4" fmla="*/ 6 w 31"/>
                      <a:gd name="T5" fmla="*/ 20 h 81"/>
                      <a:gd name="T6" fmla="*/ 6 w 31"/>
                      <a:gd name="T7" fmla="*/ 31 h 81"/>
                      <a:gd name="T8" fmla="*/ 6 w 31"/>
                      <a:gd name="T9" fmla="*/ 41 h 81"/>
                      <a:gd name="T10" fmla="*/ 6 w 31"/>
                      <a:gd name="T11" fmla="*/ 49 h 81"/>
                      <a:gd name="T12" fmla="*/ 6 w 31"/>
                      <a:gd name="T13" fmla="*/ 58 h 81"/>
                      <a:gd name="T14" fmla="*/ 6 w 31"/>
                      <a:gd name="T15" fmla="*/ 63 h 81"/>
                      <a:gd name="T16" fmla="*/ 2 w 31"/>
                      <a:gd name="T17" fmla="*/ 75 h 81"/>
                      <a:gd name="T18" fmla="*/ 0 w 31"/>
                      <a:gd name="T19" fmla="*/ 80 h 81"/>
                      <a:gd name="T20" fmla="*/ 8 w 31"/>
                      <a:gd name="T21" fmla="*/ 80 h 81"/>
                      <a:gd name="T22" fmla="*/ 11 w 31"/>
                      <a:gd name="T23" fmla="*/ 74 h 81"/>
                      <a:gd name="T24" fmla="*/ 12 w 31"/>
                      <a:gd name="T25" fmla="*/ 67 h 81"/>
                      <a:gd name="T26" fmla="*/ 14 w 31"/>
                      <a:gd name="T27" fmla="*/ 58 h 81"/>
                      <a:gd name="T28" fmla="*/ 17 w 31"/>
                      <a:gd name="T29" fmla="*/ 31 h 81"/>
                      <a:gd name="T30" fmla="*/ 18 w 31"/>
                      <a:gd name="T31" fmla="*/ 24 h 81"/>
                      <a:gd name="T32" fmla="*/ 17 w 31"/>
                      <a:gd name="T33" fmla="*/ 38 h 81"/>
                      <a:gd name="T34" fmla="*/ 18 w 31"/>
                      <a:gd name="T35" fmla="*/ 47 h 81"/>
                      <a:gd name="T36" fmla="*/ 18 w 31"/>
                      <a:gd name="T37" fmla="*/ 55 h 81"/>
                      <a:gd name="T38" fmla="*/ 18 w 31"/>
                      <a:gd name="T39" fmla="*/ 63 h 81"/>
                      <a:gd name="T40" fmla="*/ 18 w 31"/>
                      <a:gd name="T41" fmla="*/ 67 h 81"/>
                      <a:gd name="T42" fmla="*/ 23 w 31"/>
                      <a:gd name="T43" fmla="*/ 78 h 81"/>
                      <a:gd name="T44" fmla="*/ 26 w 31"/>
                      <a:gd name="T45" fmla="*/ 78 h 81"/>
                      <a:gd name="T46" fmla="*/ 29 w 31"/>
                      <a:gd name="T47" fmla="*/ 78 h 81"/>
                      <a:gd name="T48" fmla="*/ 30 w 31"/>
                      <a:gd name="T49" fmla="*/ 77 h 81"/>
                      <a:gd name="T50" fmla="*/ 24 w 31"/>
                      <a:gd name="T51" fmla="*/ 63 h 81"/>
                      <a:gd name="T52" fmla="*/ 27 w 31"/>
                      <a:gd name="T53" fmla="*/ 36 h 81"/>
                      <a:gd name="T54" fmla="*/ 29 w 31"/>
                      <a:gd name="T55" fmla="*/ 24 h 81"/>
                      <a:gd name="T56" fmla="*/ 30 w 31"/>
                      <a:gd name="T57" fmla="*/ 2 h 81"/>
                      <a:gd name="T58" fmla="*/ 8 w 31"/>
                      <a:gd name="T5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81">
                        <a:moveTo>
                          <a:pt x="8" y="0"/>
                        </a:moveTo>
                        <a:lnTo>
                          <a:pt x="6" y="9"/>
                        </a:lnTo>
                        <a:lnTo>
                          <a:pt x="6" y="20"/>
                        </a:lnTo>
                        <a:lnTo>
                          <a:pt x="6" y="31"/>
                        </a:lnTo>
                        <a:lnTo>
                          <a:pt x="6" y="41"/>
                        </a:lnTo>
                        <a:lnTo>
                          <a:pt x="6" y="49"/>
                        </a:lnTo>
                        <a:lnTo>
                          <a:pt x="6" y="58"/>
                        </a:lnTo>
                        <a:lnTo>
                          <a:pt x="6" y="63"/>
                        </a:lnTo>
                        <a:lnTo>
                          <a:pt x="2" y="75"/>
                        </a:lnTo>
                        <a:lnTo>
                          <a:pt x="0" y="80"/>
                        </a:lnTo>
                        <a:lnTo>
                          <a:pt x="8" y="80"/>
                        </a:lnTo>
                        <a:lnTo>
                          <a:pt x="11" y="74"/>
                        </a:lnTo>
                        <a:lnTo>
                          <a:pt x="12" y="67"/>
                        </a:lnTo>
                        <a:lnTo>
                          <a:pt x="14" y="58"/>
                        </a:lnTo>
                        <a:lnTo>
                          <a:pt x="17" y="31"/>
                        </a:lnTo>
                        <a:lnTo>
                          <a:pt x="18" y="24"/>
                        </a:lnTo>
                        <a:lnTo>
                          <a:pt x="17" y="38"/>
                        </a:lnTo>
                        <a:lnTo>
                          <a:pt x="18" y="47"/>
                        </a:lnTo>
                        <a:lnTo>
                          <a:pt x="18" y="55"/>
                        </a:lnTo>
                        <a:lnTo>
                          <a:pt x="18" y="63"/>
                        </a:lnTo>
                        <a:lnTo>
                          <a:pt x="18" y="67"/>
                        </a:lnTo>
                        <a:lnTo>
                          <a:pt x="23" y="78"/>
                        </a:lnTo>
                        <a:lnTo>
                          <a:pt x="26" y="78"/>
                        </a:lnTo>
                        <a:lnTo>
                          <a:pt x="29" y="78"/>
                        </a:lnTo>
                        <a:lnTo>
                          <a:pt x="30" y="77"/>
                        </a:lnTo>
                        <a:lnTo>
                          <a:pt x="24" y="63"/>
                        </a:lnTo>
                        <a:lnTo>
                          <a:pt x="27" y="36"/>
                        </a:lnTo>
                        <a:lnTo>
                          <a:pt x="29" y="24"/>
                        </a:lnTo>
                        <a:lnTo>
                          <a:pt x="30" y="2"/>
                        </a:lnTo>
                        <a:lnTo>
                          <a:pt x="8"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3930" name="Group 448">
                    <a:extLst>
                      <a:ext uri="{FF2B5EF4-FFF2-40B4-BE49-F238E27FC236}">
                        <a16:creationId xmlns:a16="http://schemas.microsoft.com/office/drawing/2014/main" id="{7EA4A7BB-98C0-4751-AC62-818609F824D7}"/>
                      </a:ext>
                    </a:extLst>
                  </p:cNvPr>
                  <p:cNvGrpSpPr>
                    <a:grpSpLocks/>
                  </p:cNvGrpSpPr>
                  <p:nvPr/>
                </p:nvGrpSpPr>
                <p:grpSpPr bwMode="auto">
                  <a:xfrm>
                    <a:off x="5085" y="2533"/>
                    <a:ext cx="58" cy="79"/>
                    <a:chOff x="5085" y="2533"/>
                    <a:chExt cx="58" cy="79"/>
                  </a:xfrm>
                </p:grpSpPr>
                <p:sp>
                  <p:nvSpPr>
                    <p:cNvPr id="143942" name="Freeform 449">
                      <a:extLst>
                        <a:ext uri="{FF2B5EF4-FFF2-40B4-BE49-F238E27FC236}">
                          <a16:creationId xmlns:a16="http://schemas.microsoft.com/office/drawing/2014/main" id="{EF29B6BB-C903-4907-AC59-9B977EFB114D}"/>
                        </a:ext>
                      </a:extLst>
                    </p:cNvPr>
                    <p:cNvSpPr>
                      <a:spLocks/>
                    </p:cNvSpPr>
                    <p:nvPr/>
                  </p:nvSpPr>
                  <p:spPr bwMode="auto">
                    <a:xfrm>
                      <a:off x="5085" y="2535"/>
                      <a:ext cx="15" cy="77"/>
                    </a:xfrm>
                    <a:custGeom>
                      <a:avLst/>
                      <a:gdLst>
                        <a:gd name="T0" fmla="*/ 1 w 15"/>
                        <a:gd name="T1" fmla="*/ 0 h 77"/>
                        <a:gd name="T2" fmla="*/ 0 w 15"/>
                        <a:gd name="T3" fmla="*/ 17 h 77"/>
                        <a:gd name="T4" fmla="*/ 3 w 15"/>
                        <a:gd name="T5" fmla="*/ 40 h 77"/>
                        <a:gd name="T6" fmla="*/ 4 w 15"/>
                        <a:gd name="T7" fmla="*/ 60 h 77"/>
                        <a:gd name="T8" fmla="*/ 8 w 15"/>
                        <a:gd name="T9" fmla="*/ 73 h 77"/>
                        <a:gd name="T10" fmla="*/ 10 w 15"/>
                        <a:gd name="T11" fmla="*/ 76 h 77"/>
                        <a:gd name="T12" fmla="*/ 10 w 15"/>
                        <a:gd name="T13" fmla="*/ 73 h 77"/>
                        <a:gd name="T14" fmla="*/ 11 w 15"/>
                        <a:gd name="T15" fmla="*/ 64 h 77"/>
                        <a:gd name="T16" fmla="*/ 14 w 15"/>
                        <a:gd name="T17" fmla="*/ 62 h 77"/>
                        <a:gd name="T18" fmla="*/ 10 w 15"/>
                        <a:gd name="T19" fmla="*/ 54 h 77"/>
                        <a:gd name="T20" fmla="*/ 7 w 15"/>
                        <a:gd name="T21" fmla="*/ 50 h 77"/>
                        <a:gd name="T22" fmla="*/ 7 w 15"/>
                        <a:gd name="T23" fmla="*/ 16 h 77"/>
                        <a:gd name="T24" fmla="*/ 8 w 15"/>
                        <a:gd name="T25" fmla="*/ 2 h 77"/>
                        <a:gd name="T26" fmla="*/ 1 w 15"/>
                        <a:gd name="T2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77">
                          <a:moveTo>
                            <a:pt x="1" y="0"/>
                          </a:moveTo>
                          <a:lnTo>
                            <a:pt x="0" y="17"/>
                          </a:lnTo>
                          <a:lnTo>
                            <a:pt x="3" y="40"/>
                          </a:lnTo>
                          <a:lnTo>
                            <a:pt x="4" y="60"/>
                          </a:lnTo>
                          <a:lnTo>
                            <a:pt x="8" y="73"/>
                          </a:lnTo>
                          <a:lnTo>
                            <a:pt x="10" y="76"/>
                          </a:lnTo>
                          <a:lnTo>
                            <a:pt x="10" y="73"/>
                          </a:lnTo>
                          <a:lnTo>
                            <a:pt x="11" y="64"/>
                          </a:lnTo>
                          <a:lnTo>
                            <a:pt x="14" y="62"/>
                          </a:lnTo>
                          <a:lnTo>
                            <a:pt x="10" y="54"/>
                          </a:lnTo>
                          <a:lnTo>
                            <a:pt x="7" y="50"/>
                          </a:lnTo>
                          <a:lnTo>
                            <a:pt x="7" y="16"/>
                          </a:lnTo>
                          <a:lnTo>
                            <a:pt x="8" y="2"/>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43" name="Freeform 450">
                      <a:extLst>
                        <a:ext uri="{FF2B5EF4-FFF2-40B4-BE49-F238E27FC236}">
                          <a16:creationId xmlns:a16="http://schemas.microsoft.com/office/drawing/2014/main" id="{DA6ACDD4-C74D-4284-BE97-B053C2D229EA}"/>
                        </a:ext>
                      </a:extLst>
                    </p:cNvPr>
                    <p:cNvSpPr>
                      <a:spLocks/>
                    </p:cNvSpPr>
                    <p:nvPr/>
                  </p:nvSpPr>
                  <p:spPr bwMode="auto">
                    <a:xfrm>
                      <a:off x="5130" y="2533"/>
                      <a:ext cx="13" cy="71"/>
                    </a:xfrm>
                    <a:custGeom>
                      <a:avLst/>
                      <a:gdLst>
                        <a:gd name="T0" fmla="*/ 3 w 13"/>
                        <a:gd name="T1" fmla="*/ 2 h 71"/>
                        <a:gd name="T2" fmla="*/ 5 w 13"/>
                        <a:gd name="T3" fmla="*/ 14 h 71"/>
                        <a:gd name="T4" fmla="*/ 5 w 13"/>
                        <a:gd name="T5" fmla="*/ 45 h 71"/>
                        <a:gd name="T6" fmla="*/ 0 w 13"/>
                        <a:gd name="T7" fmla="*/ 58 h 71"/>
                        <a:gd name="T8" fmla="*/ 1 w 13"/>
                        <a:gd name="T9" fmla="*/ 59 h 71"/>
                        <a:gd name="T10" fmla="*/ 0 w 13"/>
                        <a:gd name="T11" fmla="*/ 65 h 71"/>
                        <a:gd name="T12" fmla="*/ 1 w 13"/>
                        <a:gd name="T13" fmla="*/ 70 h 71"/>
                        <a:gd name="T14" fmla="*/ 5 w 13"/>
                        <a:gd name="T15" fmla="*/ 62 h 71"/>
                        <a:gd name="T16" fmla="*/ 8 w 13"/>
                        <a:gd name="T17" fmla="*/ 47 h 71"/>
                        <a:gd name="T18" fmla="*/ 12 w 13"/>
                        <a:gd name="T19" fmla="*/ 11 h 71"/>
                        <a:gd name="T20" fmla="*/ 11 w 13"/>
                        <a:gd name="T21" fmla="*/ 0 h 71"/>
                        <a:gd name="T22" fmla="*/ 3 w 13"/>
                        <a:gd name="T23" fmla="*/ 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71">
                          <a:moveTo>
                            <a:pt x="3" y="2"/>
                          </a:moveTo>
                          <a:lnTo>
                            <a:pt x="5" y="14"/>
                          </a:lnTo>
                          <a:lnTo>
                            <a:pt x="5" y="45"/>
                          </a:lnTo>
                          <a:lnTo>
                            <a:pt x="0" y="58"/>
                          </a:lnTo>
                          <a:lnTo>
                            <a:pt x="1" y="59"/>
                          </a:lnTo>
                          <a:lnTo>
                            <a:pt x="0" y="65"/>
                          </a:lnTo>
                          <a:lnTo>
                            <a:pt x="1" y="70"/>
                          </a:lnTo>
                          <a:lnTo>
                            <a:pt x="5" y="62"/>
                          </a:lnTo>
                          <a:lnTo>
                            <a:pt x="8" y="47"/>
                          </a:lnTo>
                          <a:lnTo>
                            <a:pt x="12" y="11"/>
                          </a:lnTo>
                          <a:lnTo>
                            <a:pt x="11" y="0"/>
                          </a:lnTo>
                          <a:lnTo>
                            <a:pt x="3"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3931" name="Freeform 451">
                    <a:extLst>
                      <a:ext uri="{FF2B5EF4-FFF2-40B4-BE49-F238E27FC236}">
                        <a16:creationId xmlns:a16="http://schemas.microsoft.com/office/drawing/2014/main" id="{24904C02-38A1-4C15-B816-312633ED1B82}"/>
                      </a:ext>
                    </a:extLst>
                  </p:cNvPr>
                  <p:cNvSpPr>
                    <a:spLocks/>
                  </p:cNvSpPr>
                  <p:nvPr/>
                </p:nvSpPr>
                <p:spPr bwMode="auto">
                  <a:xfrm>
                    <a:off x="5107" y="2451"/>
                    <a:ext cx="19" cy="35"/>
                  </a:xfrm>
                  <a:custGeom>
                    <a:avLst/>
                    <a:gdLst>
                      <a:gd name="T0" fmla="*/ 3 w 19"/>
                      <a:gd name="T1" fmla="*/ 34 h 35"/>
                      <a:gd name="T2" fmla="*/ 3 w 19"/>
                      <a:gd name="T3" fmla="*/ 30 h 35"/>
                      <a:gd name="T4" fmla="*/ 1 w 19"/>
                      <a:gd name="T5" fmla="*/ 22 h 35"/>
                      <a:gd name="T6" fmla="*/ 0 w 19"/>
                      <a:gd name="T7" fmla="*/ 19 h 35"/>
                      <a:gd name="T8" fmla="*/ 0 w 19"/>
                      <a:gd name="T9" fmla="*/ 16 h 35"/>
                      <a:gd name="T10" fmla="*/ 0 w 19"/>
                      <a:gd name="T11" fmla="*/ 12 h 35"/>
                      <a:gd name="T12" fmla="*/ 1 w 19"/>
                      <a:gd name="T13" fmla="*/ 7 h 35"/>
                      <a:gd name="T14" fmla="*/ 1 w 19"/>
                      <a:gd name="T15" fmla="*/ 6 h 35"/>
                      <a:gd name="T16" fmla="*/ 3 w 19"/>
                      <a:gd name="T17" fmla="*/ 3 h 35"/>
                      <a:gd name="T18" fmla="*/ 4 w 19"/>
                      <a:gd name="T19" fmla="*/ 1 h 35"/>
                      <a:gd name="T20" fmla="*/ 7 w 19"/>
                      <a:gd name="T21" fmla="*/ 0 h 35"/>
                      <a:gd name="T22" fmla="*/ 10 w 19"/>
                      <a:gd name="T23" fmla="*/ 0 h 35"/>
                      <a:gd name="T24" fmla="*/ 12 w 19"/>
                      <a:gd name="T25" fmla="*/ 0 h 35"/>
                      <a:gd name="T26" fmla="*/ 14 w 19"/>
                      <a:gd name="T27" fmla="*/ 1 h 35"/>
                      <a:gd name="T28" fmla="*/ 15 w 19"/>
                      <a:gd name="T29" fmla="*/ 3 h 35"/>
                      <a:gd name="T30" fmla="*/ 17 w 19"/>
                      <a:gd name="T31" fmla="*/ 6 h 35"/>
                      <a:gd name="T32" fmla="*/ 18 w 19"/>
                      <a:gd name="T33" fmla="*/ 7 h 35"/>
                      <a:gd name="T34" fmla="*/ 18 w 19"/>
                      <a:gd name="T35" fmla="*/ 13 h 35"/>
                      <a:gd name="T36" fmla="*/ 17 w 19"/>
                      <a:gd name="T37" fmla="*/ 18 h 35"/>
                      <a:gd name="T38" fmla="*/ 17 w 19"/>
                      <a:gd name="T39" fmla="*/ 24 h 35"/>
                      <a:gd name="T40" fmla="*/ 15 w 19"/>
                      <a:gd name="T41" fmla="*/ 27 h 35"/>
                      <a:gd name="T42" fmla="*/ 14 w 19"/>
                      <a:gd name="T43" fmla="*/ 28 h 35"/>
                      <a:gd name="T44" fmla="*/ 14 w 19"/>
                      <a:gd name="T45" fmla="*/ 30 h 35"/>
                      <a:gd name="T46" fmla="*/ 12 w 19"/>
                      <a:gd name="T47" fmla="*/ 34 h 35"/>
                      <a:gd name="T48" fmla="*/ 3 w 19"/>
                      <a:gd name="T49"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35">
                        <a:moveTo>
                          <a:pt x="3" y="34"/>
                        </a:moveTo>
                        <a:lnTo>
                          <a:pt x="3" y="30"/>
                        </a:lnTo>
                        <a:lnTo>
                          <a:pt x="1" y="22"/>
                        </a:lnTo>
                        <a:lnTo>
                          <a:pt x="0" y="19"/>
                        </a:lnTo>
                        <a:lnTo>
                          <a:pt x="0" y="16"/>
                        </a:lnTo>
                        <a:lnTo>
                          <a:pt x="0" y="12"/>
                        </a:lnTo>
                        <a:lnTo>
                          <a:pt x="1" y="7"/>
                        </a:lnTo>
                        <a:lnTo>
                          <a:pt x="1" y="6"/>
                        </a:lnTo>
                        <a:lnTo>
                          <a:pt x="3" y="3"/>
                        </a:lnTo>
                        <a:lnTo>
                          <a:pt x="4" y="1"/>
                        </a:lnTo>
                        <a:lnTo>
                          <a:pt x="7" y="0"/>
                        </a:lnTo>
                        <a:lnTo>
                          <a:pt x="10" y="0"/>
                        </a:lnTo>
                        <a:lnTo>
                          <a:pt x="12" y="0"/>
                        </a:lnTo>
                        <a:lnTo>
                          <a:pt x="14" y="1"/>
                        </a:lnTo>
                        <a:lnTo>
                          <a:pt x="15" y="3"/>
                        </a:lnTo>
                        <a:lnTo>
                          <a:pt x="17" y="6"/>
                        </a:lnTo>
                        <a:lnTo>
                          <a:pt x="18" y="7"/>
                        </a:lnTo>
                        <a:lnTo>
                          <a:pt x="18" y="13"/>
                        </a:lnTo>
                        <a:lnTo>
                          <a:pt x="17" y="18"/>
                        </a:lnTo>
                        <a:lnTo>
                          <a:pt x="17" y="24"/>
                        </a:lnTo>
                        <a:lnTo>
                          <a:pt x="15" y="27"/>
                        </a:lnTo>
                        <a:lnTo>
                          <a:pt x="14" y="28"/>
                        </a:lnTo>
                        <a:lnTo>
                          <a:pt x="14" y="30"/>
                        </a:lnTo>
                        <a:lnTo>
                          <a:pt x="12" y="34"/>
                        </a:lnTo>
                        <a:lnTo>
                          <a:pt x="3" y="34"/>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32" name="Freeform 452">
                    <a:extLst>
                      <a:ext uri="{FF2B5EF4-FFF2-40B4-BE49-F238E27FC236}">
                        <a16:creationId xmlns:a16="http://schemas.microsoft.com/office/drawing/2014/main" id="{7209B99E-24D3-47B1-BB90-BB3673EED71F}"/>
                      </a:ext>
                    </a:extLst>
                  </p:cNvPr>
                  <p:cNvSpPr>
                    <a:spLocks/>
                  </p:cNvSpPr>
                  <p:nvPr/>
                </p:nvSpPr>
                <p:spPr bwMode="auto">
                  <a:xfrm>
                    <a:off x="5098" y="2446"/>
                    <a:ext cx="36" cy="29"/>
                  </a:xfrm>
                  <a:custGeom>
                    <a:avLst/>
                    <a:gdLst>
                      <a:gd name="T0" fmla="*/ 3 w 36"/>
                      <a:gd name="T1" fmla="*/ 27 h 29"/>
                      <a:gd name="T2" fmla="*/ 2 w 36"/>
                      <a:gd name="T3" fmla="*/ 28 h 29"/>
                      <a:gd name="T4" fmla="*/ 0 w 36"/>
                      <a:gd name="T5" fmla="*/ 27 h 29"/>
                      <a:gd name="T6" fmla="*/ 2 w 36"/>
                      <a:gd name="T7" fmla="*/ 22 h 29"/>
                      <a:gd name="T8" fmla="*/ 2 w 36"/>
                      <a:gd name="T9" fmla="*/ 16 h 29"/>
                      <a:gd name="T10" fmla="*/ 5 w 36"/>
                      <a:gd name="T11" fmla="*/ 10 h 29"/>
                      <a:gd name="T12" fmla="*/ 6 w 36"/>
                      <a:gd name="T13" fmla="*/ 7 h 29"/>
                      <a:gd name="T14" fmla="*/ 8 w 36"/>
                      <a:gd name="T15" fmla="*/ 4 h 29"/>
                      <a:gd name="T16" fmla="*/ 11 w 36"/>
                      <a:gd name="T17" fmla="*/ 1 h 29"/>
                      <a:gd name="T18" fmla="*/ 15 w 36"/>
                      <a:gd name="T19" fmla="*/ 0 h 29"/>
                      <a:gd name="T20" fmla="*/ 20 w 36"/>
                      <a:gd name="T21" fmla="*/ 0 h 29"/>
                      <a:gd name="T22" fmla="*/ 27 w 36"/>
                      <a:gd name="T23" fmla="*/ 3 h 29"/>
                      <a:gd name="T24" fmla="*/ 29 w 36"/>
                      <a:gd name="T25" fmla="*/ 6 h 29"/>
                      <a:gd name="T26" fmla="*/ 32 w 36"/>
                      <a:gd name="T27" fmla="*/ 12 h 29"/>
                      <a:gd name="T28" fmla="*/ 33 w 36"/>
                      <a:gd name="T29" fmla="*/ 18 h 29"/>
                      <a:gd name="T30" fmla="*/ 35 w 36"/>
                      <a:gd name="T31" fmla="*/ 24 h 29"/>
                      <a:gd name="T32" fmla="*/ 35 w 36"/>
                      <a:gd name="T33" fmla="*/ 27 h 29"/>
                      <a:gd name="T34" fmla="*/ 32 w 36"/>
                      <a:gd name="T35" fmla="*/ 27 h 29"/>
                      <a:gd name="T36" fmla="*/ 29 w 36"/>
                      <a:gd name="T37" fmla="*/ 27 h 29"/>
                      <a:gd name="T38" fmla="*/ 26 w 36"/>
                      <a:gd name="T39" fmla="*/ 28 h 29"/>
                      <a:gd name="T40" fmla="*/ 26 w 36"/>
                      <a:gd name="T41" fmla="*/ 22 h 29"/>
                      <a:gd name="T42" fmla="*/ 26 w 36"/>
                      <a:gd name="T43" fmla="*/ 18 h 29"/>
                      <a:gd name="T44" fmla="*/ 26 w 36"/>
                      <a:gd name="T45" fmla="*/ 15 h 29"/>
                      <a:gd name="T46" fmla="*/ 26 w 36"/>
                      <a:gd name="T47" fmla="*/ 12 h 29"/>
                      <a:gd name="T48" fmla="*/ 23 w 36"/>
                      <a:gd name="T49" fmla="*/ 10 h 29"/>
                      <a:gd name="T50" fmla="*/ 21 w 36"/>
                      <a:gd name="T51" fmla="*/ 6 h 29"/>
                      <a:gd name="T52" fmla="*/ 18 w 36"/>
                      <a:gd name="T53" fmla="*/ 9 h 29"/>
                      <a:gd name="T54" fmla="*/ 14 w 36"/>
                      <a:gd name="T55" fmla="*/ 13 h 29"/>
                      <a:gd name="T56" fmla="*/ 15 w 36"/>
                      <a:gd name="T57" fmla="*/ 10 h 29"/>
                      <a:gd name="T58" fmla="*/ 11 w 36"/>
                      <a:gd name="T59" fmla="*/ 15 h 29"/>
                      <a:gd name="T60" fmla="*/ 11 w 36"/>
                      <a:gd name="T61" fmla="*/ 19 h 29"/>
                      <a:gd name="T62" fmla="*/ 12 w 36"/>
                      <a:gd name="T63" fmla="*/ 22 h 29"/>
                      <a:gd name="T64" fmla="*/ 14 w 36"/>
                      <a:gd name="T65" fmla="*/ 24 h 29"/>
                      <a:gd name="T66" fmla="*/ 14 w 36"/>
                      <a:gd name="T67" fmla="*/ 28 h 29"/>
                      <a:gd name="T68" fmla="*/ 11 w 36"/>
                      <a:gd name="T69" fmla="*/ 28 h 29"/>
                      <a:gd name="T70" fmla="*/ 12 w 36"/>
                      <a:gd name="T71" fmla="*/ 28 h 29"/>
                      <a:gd name="T72" fmla="*/ 6 w 36"/>
                      <a:gd name="T73" fmla="*/ 27 h 29"/>
                      <a:gd name="T74" fmla="*/ 3 w 36"/>
                      <a:gd name="T75"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29">
                        <a:moveTo>
                          <a:pt x="3" y="27"/>
                        </a:moveTo>
                        <a:lnTo>
                          <a:pt x="2" y="28"/>
                        </a:lnTo>
                        <a:lnTo>
                          <a:pt x="0" y="27"/>
                        </a:lnTo>
                        <a:lnTo>
                          <a:pt x="2" y="22"/>
                        </a:lnTo>
                        <a:lnTo>
                          <a:pt x="2" y="16"/>
                        </a:lnTo>
                        <a:lnTo>
                          <a:pt x="5" y="10"/>
                        </a:lnTo>
                        <a:lnTo>
                          <a:pt x="6" y="7"/>
                        </a:lnTo>
                        <a:lnTo>
                          <a:pt x="8" y="4"/>
                        </a:lnTo>
                        <a:lnTo>
                          <a:pt x="11" y="1"/>
                        </a:lnTo>
                        <a:lnTo>
                          <a:pt x="15" y="0"/>
                        </a:lnTo>
                        <a:lnTo>
                          <a:pt x="20" y="0"/>
                        </a:lnTo>
                        <a:lnTo>
                          <a:pt x="27" y="3"/>
                        </a:lnTo>
                        <a:lnTo>
                          <a:pt x="29" y="6"/>
                        </a:lnTo>
                        <a:lnTo>
                          <a:pt x="32" y="12"/>
                        </a:lnTo>
                        <a:lnTo>
                          <a:pt x="33" y="18"/>
                        </a:lnTo>
                        <a:lnTo>
                          <a:pt x="35" y="24"/>
                        </a:lnTo>
                        <a:lnTo>
                          <a:pt x="35" y="27"/>
                        </a:lnTo>
                        <a:lnTo>
                          <a:pt x="32" y="27"/>
                        </a:lnTo>
                        <a:lnTo>
                          <a:pt x="29" y="27"/>
                        </a:lnTo>
                        <a:lnTo>
                          <a:pt x="26" y="28"/>
                        </a:lnTo>
                        <a:lnTo>
                          <a:pt x="26" y="22"/>
                        </a:lnTo>
                        <a:lnTo>
                          <a:pt x="26" y="18"/>
                        </a:lnTo>
                        <a:lnTo>
                          <a:pt x="26" y="15"/>
                        </a:lnTo>
                        <a:lnTo>
                          <a:pt x="26" y="12"/>
                        </a:lnTo>
                        <a:lnTo>
                          <a:pt x="23" y="10"/>
                        </a:lnTo>
                        <a:lnTo>
                          <a:pt x="21" y="6"/>
                        </a:lnTo>
                        <a:lnTo>
                          <a:pt x="18" y="9"/>
                        </a:lnTo>
                        <a:lnTo>
                          <a:pt x="14" y="13"/>
                        </a:lnTo>
                        <a:lnTo>
                          <a:pt x="15" y="10"/>
                        </a:lnTo>
                        <a:lnTo>
                          <a:pt x="11" y="15"/>
                        </a:lnTo>
                        <a:lnTo>
                          <a:pt x="11" y="19"/>
                        </a:lnTo>
                        <a:lnTo>
                          <a:pt x="12" y="22"/>
                        </a:lnTo>
                        <a:lnTo>
                          <a:pt x="14" y="24"/>
                        </a:lnTo>
                        <a:lnTo>
                          <a:pt x="14" y="28"/>
                        </a:lnTo>
                        <a:lnTo>
                          <a:pt x="11" y="28"/>
                        </a:lnTo>
                        <a:lnTo>
                          <a:pt x="12" y="28"/>
                        </a:lnTo>
                        <a:lnTo>
                          <a:pt x="6" y="27"/>
                        </a:lnTo>
                        <a:lnTo>
                          <a:pt x="3" y="27"/>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33" name="Freeform 453">
                    <a:extLst>
                      <a:ext uri="{FF2B5EF4-FFF2-40B4-BE49-F238E27FC236}">
                        <a16:creationId xmlns:a16="http://schemas.microsoft.com/office/drawing/2014/main" id="{C770F735-52DE-439D-AF46-AF5AFA0677F5}"/>
                      </a:ext>
                    </a:extLst>
                  </p:cNvPr>
                  <p:cNvSpPr>
                    <a:spLocks/>
                  </p:cNvSpPr>
                  <p:nvPr/>
                </p:nvSpPr>
                <p:spPr bwMode="auto">
                  <a:xfrm>
                    <a:off x="5085" y="2488"/>
                    <a:ext cx="60" cy="146"/>
                  </a:xfrm>
                  <a:custGeom>
                    <a:avLst/>
                    <a:gdLst>
                      <a:gd name="T0" fmla="*/ 23 w 60"/>
                      <a:gd name="T1" fmla="*/ 0 h 146"/>
                      <a:gd name="T2" fmla="*/ 9 w 60"/>
                      <a:gd name="T3" fmla="*/ 8 h 146"/>
                      <a:gd name="T4" fmla="*/ 6 w 60"/>
                      <a:gd name="T5" fmla="*/ 11 h 146"/>
                      <a:gd name="T6" fmla="*/ 0 w 60"/>
                      <a:gd name="T7" fmla="*/ 47 h 146"/>
                      <a:gd name="T8" fmla="*/ 11 w 60"/>
                      <a:gd name="T9" fmla="*/ 48 h 146"/>
                      <a:gd name="T10" fmla="*/ 12 w 60"/>
                      <a:gd name="T11" fmla="*/ 39 h 146"/>
                      <a:gd name="T12" fmla="*/ 17 w 60"/>
                      <a:gd name="T13" fmla="*/ 59 h 146"/>
                      <a:gd name="T14" fmla="*/ 9 w 60"/>
                      <a:gd name="T15" fmla="*/ 103 h 146"/>
                      <a:gd name="T16" fmla="*/ 12 w 60"/>
                      <a:gd name="T17" fmla="*/ 145 h 146"/>
                      <a:gd name="T18" fmla="*/ 17 w 60"/>
                      <a:gd name="T19" fmla="*/ 145 h 146"/>
                      <a:gd name="T20" fmla="*/ 23 w 60"/>
                      <a:gd name="T21" fmla="*/ 145 h 146"/>
                      <a:gd name="T22" fmla="*/ 33 w 60"/>
                      <a:gd name="T23" fmla="*/ 143 h 146"/>
                      <a:gd name="T24" fmla="*/ 40 w 60"/>
                      <a:gd name="T25" fmla="*/ 143 h 146"/>
                      <a:gd name="T26" fmla="*/ 47 w 60"/>
                      <a:gd name="T27" fmla="*/ 143 h 146"/>
                      <a:gd name="T28" fmla="*/ 50 w 60"/>
                      <a:gd name="T29" fmla="*/ 84 h 146"/>
                      <a:gd name="T30" fmla="*/ 42 w 60"/>
                      <a:gd name="T31" fmla="*/ 56 h 146"/>
                      <a:gd name="T32" fmla="*/ 45 w 60"/>
                      <a:gd name="T33" fmla="*/ 42 h 146"/>
                      <a:gd name="T34" fmla="*/ 47 w 60"/>
                      <a:gd name="T35" fmla="*/ 47 h 146"/>
                      <a:gd name="T36" fmla="*/ 59 w 60"/>
                      <a:gd name="T37" fmla="*/ 44 h 146"/>
                      <a:gd name="T38" fmla="*/ 50 w 60"/>
                      <a:gd name="T39" fmla="*/ 9 h 146"/>
                      <a:gd name="T40" fmla="*/ 34 w 60"/>
                      <a:gd name="T41" fmla="*/ 0 h 146"/>
                      <a:gd name="T42" fmla="*/ 23 w 60"/>
                      <a:gd name="T4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 h="146">
                        <a:moveTo>
                          <a:pt x="23" y="0"/>
                        </a:moveTo>
                        <a:lnTo>
                          <a:pt x="9" y="8"/>
                        </a:lnTo>
                        <a:lnTo>
                          <a:pt x="6" y="11"/>
                        </a:lnTo>
                        <a:lnTo>
                          <a:pt x="0" y="47"/>
                        </a:lnTo>
                        <a:lnTo>
                          <a:pt x="11" y="48"/>
                        </a:lnTo>
                        <a:lnTo>
                          <a:pt x="12" y="39"/>
                        </a:lnTo>
                        <a:lnTo>
                          <a:pt x="17" y="59"/>
                        </a:lnTo>
                        <a:lnTo>
                          <a:pt x="9" y="103"/>
                        </a:lnTo>
                        <a:lnTo>
                          <a:pt x="12" y="145"/>
                        </a:lnTo>
                        <a:lnTo>
                          <a:pt x="17" y="145"/>
                        </a:lnTo>
                        <a:lnTo>
                          <a:pt x="23" y="145"/>
                        </a:lnTo>
                        <a:lnTo>
                          <a:pt x="33" y="143"/>
                        </a:lnTo>
                        <a:lnTo>
                          <a:pt x="40" y="143"/>
                        </a:lnTo>
                        <a:lnTo>
                          <a:pt x="47" y="143"/>
                        </a:lnTo>
                        <a:lnTo>
                          <a:pt x="50" y="84"/>
                        </a:lnTo>
                        <a:lnTo>
                          <a:pt x="42" y="56"/>
                        </a:lnTo>
                        <a:lnTo>
                          <a:pt x="45" y="42"/>
                        </a:lnTo>
                        <a:lnTo>
                          <a:pt x="47" y="47"/>
                        </a:lnTo>
                        <a:lnTo>
                          <a:pt x="59" y="44"/>
                        </a:lnTo>
                        <a:lnTo>
                          <a:pt x="50" y="9"/>
                        </a:lnTo>
                        <a:lnTo>
                          <a:pt x="34" y="0"/>
                        </a:lnTo>
                        <a:lnTo>
                          <a:pt x="2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3934" name="Group 454">
                    <a:extLst>
                      <a:ext uri="{FF2B5EF4-FFF2-40B4-BE49-F238E27FC236}">
                        <a16:creationId xmlns:a16="http://schemas.microsoft.com/office/drawing/2014/main" id="{305541AA-00CF-4490-BE52-7F8DA4A48EAD}"/>
                      </a:ext>
                    </a:extLst>
                  </p:cNvPr>
                  <p:cNvGrpSpPr>
                    <a:grpSpLocks/>
                  </p:cNvGrpSpPr>
                  <p:nvPr/>
                </p:nvGrpSpPr>
                <p:grpSpPr bwMode="auto">
                  <a:xfrm>
                    <a:off x="5103" y="2488"/>
                    <a:ext cx="26" cy="60"/>
                    <a:chOff x="5103" y="2488"/>
                    <a:chExt cx="26" cy="60"/>
                  </a:xfrm>
                </p:grpSpPr>
                <p:sp>
                  <p:nvSpPr>
                    <p:cNvPr id="143939" name="Freeform 455">
                      <a:extLst>
                        <a:ext uri="{FF2B5EF4-FFF2-40B4-BE49-F238E27FC236}">
                          <a16:creationId xmlns:a16="http://schemas.microsoft.com/office/drawing/2014/main" id="{2E39A046-A6CB-4BF4-B4FA-F3FED15F1E35}"/>
                        </a:ext>
                      </a:extLst>
                    </p:cNvPr>
                    <p:cNvSpPr>
                      <a:spLocks/>
                    </p:cNvSpPr>
                    <p:nvPr/>
                  </p:nvSpPr>
                  <p:spPr bwMode="auto">
                    <a:xfrm>
                      <a:off x="5107" y="2488"/>
                      <a:ext cx="16" cy="8"/>
                    </a:xfrm>
                    <a:custGeom>
                      <a:avLst/>
                      <a:gdLst>
                        <a:gd name="T0" fmla="*/ 0 w 16"/>
                        <a:gd name="T1" fmla="*/ 0 h 8"/>
                        <a:gd name="T2" fmla="*/ 3 w 16"/>
                        <a:gd name="T3" fmla="*/ 7 h 8"/>
                        <a:gd name="T4" fmla="*/ 8 w 16"/>
                        <a:gd name="T5" fmla="*/ 0 h 8"/>
                        <a:gd name="T6" fmla="*/ 12 w 16"/>
                        <a:gd name="T7" fmla="*/ 7 h 8"/>
                        <a:gd name="T8" fmla="*/ 15 w 16"/>
                        <a:gd name="T9" fmla="*/ 1 h 8"/>
                        <a:gd name="T10" fmla="*/ 0 w 16"/>
                        <a:gd name="T11" fmla="*/ 0 h 8"/>
                      </a:gdLst>
                      <a:ahLst/>
                      <a:cxnLst>
                        <a:cxn ang="0">
                          <a:pos x="T0" y="T1"/>
                        </a:cxn>
                        <a:cxn ang="0">
                          <a:pos x="T2" y="T3"/>
                        </a:cxn>
                        <a:cxn ang="0">
                          <a:pos x="T4" y="T5"/>
                        </a:cxn>
                        <a:cxn ang="0">
                          <a:pos x="T6" y="T7"/>
                        </a:cxn>
                        <a:cxn ang="0">
                          <a:pos x="T8" y="T9"/>
                        </a:cxn>
                        <a:cxn ang="0">
                          <a:pos x="T10" y="T11"/>
                        </a:cxn>
                      </a:cxnLst>
                      <a:rect l="0" t="0" r="r" b="b"/>
                      <a:pathLst>
                        <a:path w="16" h="8">
                          <a:moveTo>
                            <a:pt x="0" y="0"/>
                          </a:moveTo>
                          <a:lnTo>
                            <a:pt x="3" y="7"/>
                          </a:lnTo>
                          <a:lnTo>
                            <a:pt x="8" y="0"/>
                          </a:lnTo>
                          <a:lnTo>
                            <a:pt x="12" y="7"/>
                          </a:lnTo>
                          <a:lnTo>
                            <a:pt x="15"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40" name="Freeform 456">
                      <a:extLst>
                        <a:ext uri="{FF2B5EF4-FFF2-40B4-BE49-F238E27FC236}">
                          <a16:creationId xmlns:a16="http://schemas.microsoft.com/office/drawing/2014/main" id="{63ABDE73-141D-4C19-BE96-4B71CD537F43}"/>
                        </a:ext>
                      </a:extLst>
                    </p:cNvPr>
                    <p:cNvSpPr>
                      <a:spLocks/>
                    </p:cNvSpPr>
                    <p:nvPr/>
                  </p:nvSpPr>
                  <p:spPr bwMode="auto">
                    <a:xfrm>
                      <a:off x="5115" y="2488"/>
                      <a:ext cx="1" cy="59"/>
                    </a:xfrm>
                    <a:custGeom>
                      <a:avLst/>
                      <a:gdLst>
                        <a:gd name="T0" fmla="*/ 0 w 1"/>
                        <a:gd name="T1" fmla="*/ 0 h 59"/>
                        <a:gd name="T2" fmla="*/ 0 w 1"/>
                        <a:gd name="T3" fmla="*/ 24 h 59"/>
                        <a:gd name="T4" fmla="*/ 0 w 1"/>
                        <a:gd name="T5" fmla="*/ 58 h 59"/>
                        <a:gd name="T6" fmla="*/ 0 w 1"/>
                        <a:gd name="T7" fmla="*/ 0 h 59"/>
                      </a:gdLst>
                      <a:ahLst/>
                      <a:cxnLst>
                        <a:cxn ang="0">
                          <a:pos x="T0" y="T1"/>
                        </a:cxn>
                        <a:cxn ang="0">
                          <a:pos x="T2" y="T3"/>
                        </a:cxn>
                        <a:cxn ang="0">
                          <a:pos x="T4" y="T5"/>
                        </a:cxn>
                        <a:cxn ang="0">
                          <a:pos x="T6" y="T7"/>
                        </a:cxn>
                      </a:cxnLst>
                      <a:rect l="0" t="0" r="r" b="b"/>
                      <a:pathLst>
                        <a:path w="1" h="59">
                          <a:moveTo>
                            <a:pt x="0" y="0"/>
                          </a:moveTo>
                          <a:lnTo>
                            <a:pt x="0" y="24"/>
                          </a:lnTo>
                          <a:lnTo>
                            <a:pt x="0" y="58"/>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41" name="Freeform 457">
                      <a:extLst>
                        <a:ext uri="{FF2B5EF4-FFF2-40B4-BE49-F238E27FC236}">
                          <a16:creationId xmlns:a16="http://schemas.microsoft.com/office/drawing/2014/main" id="{B9421DAE-C69A-41E6-A772-2AAC3214B01C}"/>
                        </a:ext>
                      </a:extLst>
                    </p:cNvPr>
                    <p:cNvSpPr>
                      <a:spLocks/>
                    </p:cNvSpPr>
                    <p:nvPr/>
                  </p:nvSpPr>
                  <p:spPr bwMode="auto">
                    <a:xfrm>
                      <a:off x="5103" y="2546"/>
                      <a:ext cx="26" cy="2"/>
                    </a:xfrm>
                    <a:custGeom>
                      <a:avLst/>
                      <a:gdLst>
                        <a:gd name="T0" fmla="*/ 0 w 26"/>
                        <a:gd name="T1" fmla="*/ 1 h 2"/>
                        <a:gd name="T2" fmla="*/ 14 w 26"/>
                        <a:gd name="T3" fmla="*/ 0 h 2"/>
                        <a:gd name="T4" fmla="*/ 25 w 26"/>
                        <a:gd name="T5" fmla="*/ 0 h 2"/>
                        <a:gd name="T6" fmla="*/ 0 w 26"/>
                        <a:gd name="T7" fmla="*/ 1 h 2"/>
                      </a:gdLst>
                      <a:ahLst/>
                      <a:cxnLst>
                        <a:cxn ang="0">
                          <a:pos x="T0" y="T1"/>
                        </a:cxn>
                        <a:cxn ang="0">
                          <a:pos x="T2" y="T3"/>
                        </a:cxn>
                        <a:cxn ang="0">
                          <a:pos x="T4" y="T5"/>
                        </a:cxn>
                        <a:cxn ang="0">
                          <a:pos x="T6" y="T7"/>
                        </a:cxn>
                      </a:cxnLst>
                      <a:rect l="0" t="0" r="r" b="b"/>
                      <a:pathLst>
                        <a:path w="26" h="2">
                          <a:moveTo>
                            <a:pt x="0" y="1"/>
                          </a:moveTo>
                          <a:lnTo>
                            <a:pt x="14" y="0"/>
                          </a:lnTo>
                          <a:lnTo>
                            <a:pt x="25" y="0"/>
                          </a:lnTo>
                          <a:lnTo>
                            <a:pt x="0"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3935" name="Group 458">
                    <a:extLst>
                      <a:ext uri="{FF2B5EF4-FFF2-40B4-BE49-F238E27FC236}">
                        <a16:creationId xmlns:a16="http://schemas.microsoft.com/office/drawing/2014/main" id="{DA669000-1A12-4B71-BE19-306938431451}"/>
                      </a:ext>
                    </a:extLst>
                  </p:cNvPr>
                  <p:cNvGrpSpPr>
                    <a:grpSpLocks/>
                  </p:cNvGrpSpPr>
                  <p:nvPr/>
                </p:nvGrpSpPr>
                <p:grpSpPr bwMode="auto">
                  <a:xfrm>
                    <a:off x="5095" y="2696"/>
                    <a:ext cx="34" cy="24"/>
                    <a:chOff x="5095" y="2696"/>
                    <a:chExt cx="34" cy="24"/>
                  </a:xfrm>
                </p:grpSpPr>
                <p:sp>
                  <p:nvSpPr>
                    <p:cNvPr id="143937" name="Freeform 459">
                      <a:extLst>
                        <a:ext uri="{FF2B5EF4-FFF2-40B4-BE49-F238E27FC236}">
                          <a16:creationId xmlns:a16="http://schemas.microsoft.com/office/drawing/2014/main" id="{3664545C-B3FB-45A5-8D8F-D8C73365A9A6}"/>
                        </a:ext>
                      </a:extLst>
                    </p:cNvPr>
                    <p:cNvSpPr>
                      <a:spLocks/>
                    </p:cNvSpPr>
                    <p:nvPr/>
                  </p:nvSpPr>
                  <p:spPr bwMode="auto">
                    <a:xfrm>
                      <a:off x="5095" y="2699"/>
                      <a:ext cx="13" cy="21"/>
                    </a:xfrm>
                    <a:custGeom>
                      <a:avLst/>
                      <a:gdLst>
                        <a:gd name="T0" fmla="*/ 3 w 13"/>
                        <a:gd name="T1" fmla="*/ 10 h 21"/>
                        <a:gd name="T2" fmla="*/ 1 w 13"/>
                        <a:gd name="T3" fmla="*/ 13 h 21"/>
                        <a:gd name="T4" fmla="*/ 0 w 13"/>
                        <a:gd name="T5" fmla="*/ 16 h 21"/>
                        <a:gd name="T6" fmla="*/ 0 w 13"/>
                        <a:gd name="T7" fmla="*/ 17 h 21"/>
                        <a:gd name="T8" fmla="*/ 1 w 13"/>
                        <a:gd name="T9" fmla="*/ 19 h 21"/>
                        <a:gd name="T10" fmla="*/ 1 w 13"/>
                        <a:gd name="T11" fmla="*/ 20 h 21"/>
                        <a:gd name="T12" fmla="*/ 3 w 13"/>
                        <a:gd name="T13" fmla="*/ 20 h 21"/>
                        <a:gd name="T14" fmla="*/ 5 w 13"/>
                        <a:gd name="T15" fmla="*/ 20 h 21"/>
                        <a:gd name="T16" fmla="*/ 7 w 13"/>
                        <a:gd name="T17" fmla="*/ 19 h 21"/>
                        <a:gd name="T18" fmla="*/ 8 w 13"/>
                        <a:gd name="T19" fmla="*/ 17 h 21"/>
                        <a:gd name="T20" fmla="*/ 9 w 13"/>
                        <a:gd name="T21" fmla="*/ 14 h 21"/>
                        <a:gd name="T22" fmla="*/ 11 w 13"/>
                        <a:gd name="T23" fmla="*/ 9 h 21"/>
                        <a:gd name="T24" fmla="*/ 12 w 13"/>
                        <a:gd name="T25" fmla="*/ 4 h 21"/>
                        <a:gd name="T26" fmla="*/ 12 w 13"/>
                        <a:gd name="T27" fmla="*/ 0 h 21"/>
                        <a:gd name="T28" fmla="*/ 9 w 13"/>
                        <a:gd name="T29" fmla="*/ 9 h 21"/>
                        <a:gd name="T30" fmla="*/ 8 w 13"/>
                        <a:gd name="T31" fmla="*/ 13 h 21"/>
                        <a:gd name="T32" fmla="*/ 4 w 13"/>
                        <a:gd name="T33" fmla="*/ 13 h 21"/>
                        <a:gd name="T34" fmla="*/ 3 w 13"/>
                        <a:gd name="T35" fmla="*/ 13 h 21"/>
                        <a:gd name="T36" fmla="*/ 3 w 13"/>
                        <a:gd name="T3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21">
                          <a:moveTo>
                            <a:pt x="3" y="10"/>
                          </a:moveTo>
                          <a:lnTo>
                            <a:pt x="1" y="13"/>
                          </a:lnTo>
                          <a:lnTo>
                            <a:pt x="0" y="16"/>
                          </a:lnTo>
                          <a:lnTo>
                            <a:pt x="0" y="17"/>
                          </a:lnTo>
                          <a:lnTo>
                            <a:pt x="1" y="19"/>
                          </a:lnTo>
                          <a:lnTo>
                            <a:pt x="1" y="20"/>
                          </a:lnTo>
                          <a:lnTo>
                            <a:pt x="3" y="20"/>
                          </a:lnTo>
                          <a:lnTo>
                            <a:pt x="5" y="20"/>
                          </a:lnTo>
                          <a:lnTo>
                            <a:pt x="7" y="19"/>
                          </a:lnTo>
                          <a:lnTo>
                            <a:pt x="8" y="17"/>
                          </a:lnTo>
                          <a:lnTo>
                            <a:pt x="9" y="14"/>
                          </a:lnTo>
                          <a:lnTo>
                            <a:pt x="11" y="9"/>
                          </a:lnTo>
                          <a:lnTo>
                            <a:pt x="12" y="4"/>
                          </a:lnTo>
                          <a:lnTo>
                            <a:pt x="12" y="0"/>
                          </a:lnTo>
                          <a:lnTo>
                            <a:pt x="9" y="9"/>
                          </a:lnTo>
                          <a:lnTo>
                            <a:pt x="8" y="13"/>
                          </a:lnTo>
                          <a:lnTo>
                            <a:pt x="4" y="13"/>
                          </a:lnTo>
                          <a:lnTo>
                            <a:pt x="3" y="13"/>
                          </a:lnTo>
                          <a:lnTo>
                            <a:pt x="3" y="1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38" name="Freeform 460">
                      <a:extLst>
                        <a:ext uri="{FF2B5EF4-FFF2-40B4-BE49-F238E27FC236}">
                          <a16:creationId xmlns:a16="http://schemas.microsoft.com/office/drawing/2014/main" id="{CFCDFE51-0FC6-4E0F-BD8A-4A91DD320DB2}"/>
                        </a:ext>
                      </a:extLst>
                    </p:cNvPr>
                    <p:cNvSpPr>
                      <a:spLocks/>
                    </p:cNvSpPr>
                    <p:nvPr/>
                  </p:nvSpPr>
                  <p:spPr bwMode="auto">
                    <a:xfrm>
                      <a:off x="5115" y="2696"/>
                      <a:ext cx="14" cy="24"/>
                    </a:xfrm>
                    <a:custGeom>
                      <a:avLst/>
                      <a:gdLst>
                        <a:gd name="T0" fmla="*/ 0 w 14"/>
                        <a:gd name="T1" fmla="*/ 0 h 24"/>
                        <a:gd name="T2" fmla="*/ 0 w 14"/>
                        <a:gd name="T3" fmla="*/ 2 h 24"/>
                        <a:gd name="T4" fmla="*/ 1 w 14"/>
                        <a:gd name="T5" fmla="*/ 8 h 24"/>
                        <a:gd name="T6" fmla="*/ 3 w 14"/>
                        <a:gd name="T7" fmla="*/ 12 h 24"/>
                        <a:gd name="T8" fmla="*/ 4 w 14"/>
                        <a:gd name="T9" fmla="*/ 17 h 24"/>
                        <a:gd name="T10" fmla="*/ 6 w 14"/>
                        <a:gd name="T11" fmla="*/ 20 h 24"/>
                        <a:gd name="T12" fmla="*/ 7 w 14"/>
                        <a:gd name="T13" fmla="*/ 21 h 24"/>
                        <a:gd name="T14" fmla="*/ 9 w 14"/>
                        <a:gd name="T15" fmla="*/ 23 h 24"/>
                        <a:gd name="T16" fmla="*/ 12 w 14"/>
                        <a:gd name="T17" fmla="*/ 23 h 24"/>
                        <a:gd name="T18" fmla="*/ 12 w 14"/>
                        <a:gd name="T19" fmla="*/ 21 h 24"/>
                        <a:gd name="T20" fmla="*/ 13 w 14"/>
                        <a:gd name="T21" fmla="*/ 21 h 24"/>
                        <a:gd name="T22" fmla="*/ 13 w 14"/>
                        <a:gd name="T23" fmla="*/ 18 h 24"/>
                        <a:gd name="T24" fmla="*/ 13 w 14"/>
                        <a:gd name="T25" fmla="*/ 15 h 24"/>
                        <a:gd name="T26" fmla="*/ 12 w 14"/>
                        <a:gd name="T27" fmla="*/ 12 h 24"/>
                        <a:gd name="T28" fmla="*/ 12 w 14"/>
                        <a:gd name="T29" fmla="*/ 11 h 24"/>
                        <a:gd name="T30" fmla="*/ 10 w 14"/>
                        <a:gd name="T31" fmla="*/ 12 h 24"/>
                        <a:gd name="T32" fmla="*/ 9 w 14"/>
                        <a:gd name="T33" fmla="*/ 14 h 24"/>
                        <a:gd name="T34" fmla="*/ 7 w 14"/>
                        <a:gd name="T35" fmla="*/ 14 h 24"/>
                        <a:gd name="T36" fmla="*/ 4 w 14"/>
                        <a:gd name="T37" fmla="*/ 14 h 24"/>
                        <a:gd name="T38" fmla="*/ 1 w 14"/>
                        <a:gd name="T39" fmla="*/ 5 h 24"/>
                        <a:gd name="T40" fmla="*/ 0 w 14"/>
                        <a:gd name="T4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
                          <a:moveTo>
                            <a:pt x="0" y="0"/>
                          </a:moveTo>
                          <a:lnTo>
                            <a:pt x="0" y="2"/>
                          </a:lnTo>
                          <a:lnTo>
                            <a:pt x="1" y="8"/>
                          </a:lnTo>
                          <a:lnTo>
                            <a:pt x="3" y="12"/>
                          </a:lnTo>
                          <a:lnTo>
                            <a:pt x="4" y="17"/>
                          </a:lnTo>
                          <a:lnTo>
                            <a:pt x="6" y="20"/>
                          </a:lnTo>
                          <a:lnTo>
                            <a:pt x="7" y="21"/>
                          </a:lnTo>
                          <a:lnTo>
                            <a:pt x="9" y="23"/>
                          </a:lnTo>
                          <a:lnTo>
                            <a:pt x="12" y="23"/>
                          </a:lnTo>
                          <a:lnTo>
                            <a:pt x="12" y="21"/>
                          </a:lnTo>
                          <a:lnTo>
                            <a:pt x="13" y="21"/>
                          </a:lnTo>
                          <a:lnTo>
                            <a:pt x="13" y="18"/>
                          </a:lnTo>
                          <a:lnTo>
                            <a:pt x="13" y="15"/>
                          </a:lnTo>
                          <a:lnTo>
                            <a:pt x="12" y="12"/>
                          </a:lnTo>
                          <a:lnTo>
                            <a:pt x="12" y="11"/>
                          </a:lnTo>
                          <a:lnTo>
                            <a:pt x="10" y="12"/>
                          </a:lnTo>
                          <a:lnTo>
                            <a:pt x="9" y="14"/>
                          </a:lnTo>
                          <a:lnTo>
                            <a:pt x="7" y="14"/>
                          </a:lnTo>
                          <a:lnTo>
                            <a:pt x="4" y="14"/>
                          </a:lnTo>
                          <a:lnTo>
                            <a:pt x="1" y="5"/>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3936" name="Freeform 461">
                    <a:extLst>
                      <a:ext uri="{FF2B5EF4-FFF2-40B4-BE49-F238E27FC236}">
                        <a16:creationId xmlns:a16="http://schemas.microsoft.com/office/drawing/2014/main" id="{D84E8198-E7E6-40C4-8FB4-800998191858}"/>
                      </a:ext>
                    </a:extLst>
                  </p:cNvPr>
                  <p:cNvSpPr>
                    <a:spLocks/>
                  </p:cNvSpPr>
                  <p:nvPr/>
                </p:nvSpPr>
                <p:spPr bwMode="auto">
                  <a:xfrm>
                    <a:off x="5115" y="2473"/>
                    <a:ext cx="6" cy="2"/>
                  </a:xfrm>
                  <a:custGeom>
                    <a:avLst/>
                    <a:gdLst>
                      <a:gd name="T0" fmla="*/ 0 w 6"/>
                      <a:gd name="T1" fmla="*/ 1 h 2"/>
                      <a:gd name="T2" fmla="*/ 2 w 6"/>
                      <a:gd name="T3" fmla="*/ 0 h 2"/>
                      <a:gd name="T4" fmla="*/ 2 w 6"/>
                      <a:gd name="T5" fmla="*/ 1 h 2"/>
                      <a:gd name="T6" fmla="*/ 3 w 6"/>
                      <a:gd name="T7" fmla="*/ 0 h 2"/>
                      <a:gd name="T8" fmla="*/ 5 w 6"/>
                      <a:gd name="T9" fmla="*/ 1 h 2"/>
                    </a:gdLst>
                    <a:ahLst/>
                    <a:cxnLst>
                      <a:cxn ang="0">
                        <a:pos x="T0" y="T1"/>
                      </a:cxn>
                      <a:cxn ang="0">
                        <a:pos x="T2" y="T3"/>
                      </a:cxn>
                      <a:cxn ang="0">
                        <a:pos x="T4" y="T5"/>
                      </a:cxn>
                      <a:cxn ang="0">
                        <a:pos x="T6" y="T7"/>
                      </a:cxn>
                      <a:cxn ang="0">
                        <a:pos x="T8" y="T9"/>
                      </a:cxn>
                    </a:cxnLst>
                    <a:rect l="0" t="0" r="r" b="b"/>
                    <a:pathLst>
                      <a:path w="6" h="2">
                        <a:moveTo>
                          <a:pt x="0" y="1"/>
                        </a:moveTo>
                        <a:lnTo>
                          <a:pt x="2" y="0"/>
                        </a:lnTo>
                        <a:lnTo>
                          <a:pt x="2" y="1"/>
                        </a:lnTo>
                        <a:lnTo>
                          <a:pt x="3" y="0"/>
                        </a:lnTo>
                        <a:lnTo>
                          <a:pt x="5" y="1"/>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53" name="Group 462">
                  <a:extLst>
                    <a:ext uri="{FF2B5EF4-FFF2-40B4-BE49-F238E27FC236}">
                      <a16:creationId xmlns:a16="http://schemas.microsoft.com/office/drawing/2014/main" id="{E8270C2F-474B-4244-BE88-41E0FA0FD267}"/>
                    </a:ext>
                  </a:extLst>
                </p:cNvPr>
                <p:cNvGrpSpPr>
                  <a:grpSpLocks/>
                </p:cNvGrpSpPr>
                <p:nvPr/>
              </p:nvGrpSpPr>
              <p:grpSpPr bwMode="auto">
                <a:xfrm>
                  <a:off x="4994" y="2417"/>
                  <a:ext cx="71" cy="303"/>
                  <a:chOff x="4994" y="2417"/>
                  <a:chExt cx="71" cy="303"/>
                </a:xfrm>
              </p:grpSpPr>
              <p:grpSp>
                <p:nvGrpSpPr>
                  <p:cNvPr id="143908" name="Group 463">
                    <a:extLst>
                      <a:ext uri="{FF2B5EF4-FFF2-40B4-BE49-F238E27FC236}">
                        <a16:creationId xmlns:a16="http://schemas.microsoft.com/office/drawing/2014/main" id="{0FA61418-6F6D-4296-9051-B3AAD27FA6A0}"/>
                      </a:ext>
                    </a:extLst>
                  </p:cNvPr>
                  <p:cNvGrpSpPr>
                    <a:grpSpLocks/>
                  </p:cNvGrpSpPr>
                  <p:nvPr/>
                </p:nvGrpSpPr>
                <p:grpSpPr bwMode="auto">
                  <a:xfrm>
                    <a:off x="4995" y="2692"/>
                    <a:ext cx="70" cy="28"/>
                    <a:chOff x="4995" y="2692"/>
                    <a:chExt cx="70" cy="28"/>
                  </a:xfrm>
                </p:grpSpPr>
                <p:sp>
                  <p:nvSpPr>
                    <p:cNvPr id="143927" name="Freeform 464">
                      <a:extLst>
                        <a:ext uri="{FF2B5EF4-FFF2-40B4-BE49-F238E27FC236}">
                          <a16:creationId xmlns:a16="http://schemas.microsoft.com/office/drawing/2014/main" id="{A27A2320-5160-4EA3-A8B4-685C12BE89E5}"/>
                        </a:ext>
                      </a:extLst>
                    </p:cNvPr>
                    <p:cNvSpPr>
                      <a:spLocks/>
                    </p:cNvSpPr>
                    <p:nvPr/>
                  </p:nvSpPr>
                  <p:spPr bwMode="auto">
                    <a:xfrm>
                      <a:off x="5037" y="2692"/>
                      <a:ext cx="28" cy="16"/>
                    </a:xfrm>
                    <a:custGeom>
                      <a:avLst/>
                      <a:gdLst>
                        <a:gd name="T0" fmla="*/ 14 w 28"/>
                        <a:gd name="T1" fmla="*/ 0 h 16"/>
                        <a:gd name="T2" fmla="*/ 18 w 28"/>
                        <a:gd name="T3" fmla="*/ 4 h 16"/>
                        <a:gd name="T4" fmla="*/ 21 w 28"/>
                        <a:gd name="T5" fmla="*/ 8 h 16"/>
                        <a:gd name="T6" fmla="*/ 27 w 28"/>
                        <a:gd name="T7" fmla="*/ 12 h 16"/>
                        <a:gd name="T8" fmla="*/ 27 w 28"/>
                        <a:gd name="T9" fmla="*/ 14 h 16"/>
                        <a:gd name="T10" fmla="*/ 23 w 28"/>
                        <a:gd name="T11" fmla="*/ 15 h 16"/>
                        <a:gd name="T12" fmla="*/ 17 w 28"/>
                        <a:gd name="T13" fmla="*/ 15 h 16"/>
                        <a:gd name="T14" fmla="*/ 11 w 28"/>
                        <a:gd name="T15" fmla="*/ 12 h 16"/>
                        <a:gd name="T16" fmla="*/ 7 w 28"/>
                        <a:gd name="T17" fmla="*/ 10 h 16"/>
                        <a:gd name="T18" fmla="*/ 3 w 28"/>
                        <a:gd name="T19" fmla="*/ 10 h 16"/>
                        <a:gd name="T20" fmla="*/ 0 w 28"/>
                        <a:gd name="T21" fmla="*/ 8 h 16"/>
                        <a:gd name="T22" fmla="*/ 1 w 28"/>
                        <a:gd name="T23" fmla="*/ 0 h 16"/>
                        <a:gd name="T24" fmla="*/ 14 w 28"/>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16">
                          <a:moveTo>
                            <a:pt x="14" y="0"/>
                          </a:moveTo>
                          <a:lnTo>
                            <a:pt x="18" y="4"/>
                          </a:lnTo>
                          <a:lnTo>
                            <a:pt x="21" y="8"/>
                          </a:lnTo>
                          <a:lnTo>
                            <a:pt x="27" y="12"/>
                          </a:lnTo>
                          <a:lnTo>
                            <a:pt x="27" y="14"/>
                          </a:lnTo>
                          <a:lnTo>
                            <a:pt x="23" y="15"/>
                          </a:lnTo>
                          <a:lnTo>
                            <a:pt x="17" y="15"/>
                          </a:lnTo>
                          <a:lnTo>
                            <a:pt x="11" y="12"/>
                          </a:lnTo>
                          <a:lnTo>
                            <a:pt x="7" y="10"/>
                          </a:lnTo>
                          <a:lnTo>
                            <a:pt x="3" y="10"/>
                          </a:lnTo>
                          <a:lnTo>
                            <a:pt x="0" y="8"/>
                          </a:lnTo>
                          <a:lnTo>
                            <a:pt x="1" y="0"/>
                          </a:lnTo>
                          <a:lnTo>
                            <a:pt x="14"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28" name="Freeform 465">
                      <a:extLst>
                        <a:ext uri="{FF2B5EF4-FFF2-40B4-BE49-F238E27FC236}">
                          <a16:creationId xmlns:a16="http://schemas.microsoft.com/office/drawing/2014/main" id="{6C979C15-FCE7-45A0-B732-94C1D04CA637}"/>
                        </a:ext>
                      </a:extLst>
                    </p:cNvPr>
                    <p:cNvSpPr>
                      <a:spLocks/>
                    </p:cNvSpPr>
                    <p:nvPr/>
                  </p:nvSpPr>
                  <p:spPr bwMode="auto">
                    <a:xfrm>
                      <a:off x="4995" y="2701"/>
                      <a:ext cx="19" cy="19"/>
                    </a:xfrm>
                    <a:custGeom>
                      <a:avLst/>
                      <a:gdLst>
                        <a:gd name="T0" fmla="*/ 17 w 19"/>
                        <a:gd name="T1" fmla="*/ 0 h 19"/>
                        <a:gd name="T2" fmla="*/ 18 w 19"/>
                        <a:gd name="T3" fmla="*/ 5 h 19"/>
                        <a:gd name="T4" fmla="*/ 15 w 19"/>
                        <a:gd name="T5" fmla="*/ 8 h 19"/>
                        <a:gd name="T6" fmla="*/ 15 w 19"/>
                        <a:gd name="T7" fmla="*/ 12 h 19"/>
                        <a:gd name="T8" fmla="*/ 11 w 19"/>
                        <a:gd name="T9" fmla="*/ 15 h 19"/>
                        <a:gd name="T10" fmla="*/ 8 w 19"/>
                        <a:gd name="T11" fmla="*/ 18 h 19"/>
                        <a:gd name="T12" fmla="*/ 5 w 19"/>
                        <a:gd name="T13" fmla="*/ 18 h 19"/>
                        <a:gd name="T14" fmla="*/ 2 w 19"/>
                        <a:gd name="T15" fmla="*/ 18 h 19"/>
                        <a:gd name="T16" fmla="*/ 0 w 19"/>
                        <a:gd name="T17" fmla="*/ 15 h 19"/>
                        <a:gd name="T18" fmla="*/ 0 w 19"/>
                        <a:gd name="T19" fmla="*/ 11 h 19"/>
                        <a:gd name="T20" fmla="*/ 3 w 19"/>
                        <a:gd name="T21" fmla="*/ 6 h 19"/>
                        <a:gd name="T22" fmla="*/ 8 w 19"/>
                        <a:gd name="T23" fmla="*/ 2 h 19"/>
                        <a:gd name="T24" fmla="*/ 8 w 19"/>
                        <a:gd name="T25" fmla="*/ 0 h 19"/>
                        <a:gd name="T26" fmla="*/ 17 w 19"/>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9">
                          <a:moveTo>
                            <a:pt x="17" y="0"/>
                          </a:moveTo>
                          <a:lnTo>
                            <a:pt x="18" y="5"/>
                          </a:lnTo>
                          <a:lnTo>
                            <a:pt x="15" y="8"/>
                          </a:lnTo>
                          <a:lnTo>
                            <a:pt x="15" y="12"/>
                          </a:lnTo>
                          <a:lnTo>
                            <a:pt x="11" y="15"/>
                          </a:lnTo>
                          <a:lnTo>
                            <a:pt x="8" y="18"/>
                          </a:lnTo>
                          <a:lnTo>
                            <a:pt x="5" y="18"/>
                          </a:lnTo>
                          <a:lnTo>
                            <a:pt x="2" y="18"/>
                          </a:lnTo>
                          <a:lnTo>
                            <a:pt x="0" y="15"/>
                          </a:lnTo>
                          <a:lnTo>
                            <a:pt x="0" y="11"/>
                          </a:lnTo>
                          <a:lnTo>
                            <a:pt x="3" y="6"/>
                          </a:lnTo>
                          <a:lnTo>
                            <a:pt x="8" y="2"/>
                          </a:lnTo>
                          <a:lnTo>
                            <a:pt x="8" y="0"/>
                          </a:lnTo>
                          <a:lnTo>
                            <a:pt x="1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3909" name="Freeform 466">
                    <a:extLst>
                      <a:ext uri="{FF2B5EF4-FFF2-40B4-BE49-F238E27FC236}">
                        <a16:creationId xmlns:a16="http://schemas.microsoft.com/office/drawing/2014/main" id="{27B4D8B8-561A-4B53-897E-11A464F2D4E3}"/>
                      </a:ext>
                    </a:extLst>
                  </p:cNvPr>
                  <p:cNvSpPr>
                    <a:spLocks/>
                  </p:cNvSpPr>
                  <p:nvPr/>
                </p:nvSpPr>
                <p:spPr bwMode="auto">
                  <a:xfrm>
                    <a:off x="5048" y="2582"/>
                    <a:ext cx="9" cy="24"/>
                  </a:xfrm>
                  <a:custGeom>
                    <a:avLst/>
                    <a:gdLst>
                      <a:gd name="T0" fmla="*/ 7 w 9"/>
                      <a:gd name="T1" fmla="*/ 0 h 24"/>
                      <a:gd name="T2" fmla="*/ 8 w 9"/>
                      <a:gd name="T3" fmla="*/ 12 h 24"/>
                      <a:gd name="T4" fmla="*/ 4 w 9"/>
                      <a:gd name="T5" fmla="*/ 20 h 24"/>
                      <a:gd name="T6" fmla="*/ 1 w 9"/>
                      <a:gd name="T7" fmla="*/ 23 h 24"/>
                      <a:gd name="T8" fmla="*/ 3 w 9"/>
                      <a:gd name="T9" fmla="*/ 12 h 24"/>
                      <a:gd name="T10" fmla="*/ 1 w 9"/>
                      <a:gd name="T11" fmla="*/ 12 h 24"/>
                      <a:gd name="T12" fmla="*/ 0 w 9"/>
                      <a:gd name="T13" fmla="*/ 17 h 24"/>
                      <a:gd name="T14" fmla="*/ 0 w 9"/>
                      <a:gd name="T15" fmla="*/ 12 h 24"/>
                      <a:gd name="T16" fmla="*/ 1 w 9"/>
                      <a:gd name="T17" fmla="*/ 6 h 24"/>
                      <a:gd name="T18" fmla="*/ 4 w 9"/>
                      <a:gd name="T19" fmla="*/ 0 h 24"/>
                      <a:gd name="T20" fmla="*/ 7 w 9"/>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4">
                        <a:moveTo>
                          <a:pt x="7" y="0"/>
                        </a:moveTo>
                        <a:lnTo>
                          <a:pt x="8" y="12"/>
                        </a:lnTo>
                        <a:lnTo>
                          <a:pt x="4" y="20"/>
                        </a:lnTo>
                        <a:lnTo>
                          <a:pt x="1" y="23"/>
                        </a:lnTo>
                        <a:lnTo>
                          <a:pt x="3" y="12"/>
                        </a:lnTo>
                        <a:lnTo>
                          <a:pt x="1" y="12"/>
                        </a:lnTo>
                        <a:lnTo>
                          <a:pt x="0" y="17"/>
                        </a:lnTo>
                        <a:lnTo>
                          <a:pt x="0" y="12"/>
                        </a:lnTo>
                        <a:lnTo>
                          <a:pt x="1" y="6"/>
                        </a:lnTo>
                        <a:lnTo>
                          <a:pt x="4" y="0"/>
                        </a:lnTo>
                        <a:lnTo>
                          <a:pt x="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10" name="Freeform 467">
                    <a:extLst>
                      <a:ext uri="{FF2B5EF4-FFF2-40B4-BE49-F238E27FC236}">
                        <a16:creationId xmlns:a16="http://schemas.microsoft.com/office/drawing/2014/main" id="{16002438-118E-4D19-8BB0-9E3D0777936E}"/>
                      </a:ext>
                    </a:extLst>
                  </p:cNvPr>
                  <p:cNvSpPr>
                    <a:spLocks/>
                  </p:cNvSpPr>
                  <p:nvPr/>
                </p:nvSpPr>
                <p:spPr bwMode="auto">
                  <a:xfrm>
                    <a:off x="5002" y="2533"/>
                    <a:ext cx="51" cy="167"/>
                  </a:xfrm>
                  <a:custGeom>
                    <a:avLst/>
                    <a:gdLst>
                      <a:gd name="T0" fmla="*/ 50 w 51"/>
                      <a:gd name="T1" fmla="*/ 0 h 167"/>
                      <a:gd name="T2" fmla="*/ 50 w 51"/>
                      <a:gd name="T3" fmla="*/ 89 h 167"/>
                      <a:gd name="T4" fmla="*/ 50 w 51"/>
                      <a:gd name="T5" fmla="*/ 157 h 167"/>
                      <a:gd name="T6" fmla="*/ 35 w 51"/>
                      <a:gd name="T7" fmla="*/ 160 h 167"/>
                      <a:gd name="T8" fmla="*/ 32 w 51"/>
                      <a:gd name="T9" fmla="*/ 105 h 167"/>
                      <a:gd name="T10" fmla="*/ 33 w 51"/>
                      <a:gd name="T11" fmla="*/ 100 h 167"/>
                      <a:gd name="T12" fmla="*/ 32 w 51"/>
                      <a:gd name="T13" fmla="*/ 97 h 167"/>
                      <a:gd name="T14" fmla="*/ 32 w 51"/>
                      <a:gd name="T15" fmla="*/ 64 h 167"/>
                      <a:gd name="T16" fmla="*/ 29 w 51"/>
                      <a:gd name="T17" fmla="*/ 74 h 167"/>
                      <a:gd name="T18" fmla="*/ 20 w 51"/>
                      <a:gd name="T19" fmla="*/ 119 h 167"/>
                      <a:gd name="T20" fmla="*/ 12 w 51"/>
                      <a:gd name="T21" fmla="*/ 166 h 167"/>
                      <a:gd name="T22" fmla="*/ 0 w 51"/>
                      <a:gd name="T23" fmla="*/ 166 h 167"/>
                      <a:gd name="T24" fmla="*/ 6 w 51"/>
                      <a:gd name="T25" fmla="*/ 103 h 167"/>
                      <a:gd name="T26" fmla="*/ 8 w 51"/>
                      <a:gd name="T27" fmla="*/ 50 h 167"/>
                      <a:gd name="T28" fmla="*/ 8 w 51"/>
                      <a:gd name="T29" fmla="*/ 2 h 167"/>
                      <a:gd name="T30" fmla="*/ 50 w 51"/>
                      <a:gd name="T3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167">
                        <a:moveTo>
                          <a:pt x="50" y="0"/>
                        </a:moveTo>
                        <a:lnTo>
                          <a:pt x="50" y="89"/>
                        </a:lnTo>
                        <a:lnTo>
                          <a:pt x="50" y="157"/>
                        </a:lnTo>
                        <a:lnTo>
                          <a:pt x="35" y="160"/>
                        </a:lnTo>
                        <a:lnTo>
                          <a:pt x="32" y="105"/>
                        </a:lnTo>
                        <a:lnTo>
                          <a:pt x="33" y="100"/>
                        </a:lnTo>
                        <a:lnTo>
                          <a:pt x="32" y="97"/>
                        </a:lnTo>
                        <a:lnTo>
                          <a:pt x="32" y="64"/>
                        </a:lnTo>
                        <a:lnTo>
                          <a:pt x="29" y="74"/>
                        </a:lnTo>
                        <a:lnTo>
                          <a:pt x="20" y="119"/>
                        </a:lnTo>
                        <a:lnTo>
                          <a:pt x="12" y="166"/>
                        </a:lnTo>
                        <a:lnTo>
                          <a:pt x="0" y="166"/>
                        </a:lnTo>
                        <a:lnTo>
                          <a:pt x="6" y="103"/>
                        </a:lnTo>
                        <a:lnTo>
                          <a:pt x="8" y="50"/>
                        </a:lnTo>
                        <a:lnTo>
                          <a:pt x="8" y="2"/>
                        </a:lnTo>
                        <a:lnTo>
                          <a:pt x="5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11" name="Freeform 468">
                    <a:extLst>
                      <a:ext uri="{FF2B5EF4-FFF2-40B4-BE49-F238E27FC236}">
                        <a16:creationId xmlns:a16="http://schemas.microsoft.com/office/drawing/2014/main" id="{0B057CA8-777C-44BA-A480-0306B245342B}"/>
                      </a:ext>
                    </a:extLst>
                  </p:cNvPr>
                  <p:cNvSpPr>
                    <a:spLocks/>
                  </p:cNvSpPr>
                  <p:nvPr/>
                </p:nvSpPr>
                <p:spPr bwMode="auto">
                  <a:xfrm>
                    <a:off x="4994" y="2456"/>
                    <a:ext cx="66" cy="127"/>
                  </a:xfrm>
                  <a:custGeom>
                    <a:avLst/>
                    <a:gdLst>
                      <a:gd name="T0" fmla="*/ 43 w 66"/>
                      <a:gd name="T1" fmla="*/ 2 h 127"/>
                      <a:gd name="T2" fmla="*/ 63 w 66"/>
                      <a:gd name="T3" fmla="*/ 17 h 127"/>
                      <a:gd name="T4" fmla="*/ 63 w 66"/>
                      <a:gd name="T5" fmla="*/ 58 h 127"/>
                      <a:gd name="T6" fmla="*/ 65 w 66"/>
                      <a:gd name="T7" fmla="*/ 78 h 127"/>
                      <a:gd name="T8" fmla="*/ 63 w 66"/>
                      <a:gd name="T9" fmla="*/ 126 h 127"/>
                      <a:gd name="T10" fmla="*/ 59 w 66"/>
                      <a:gd name="T11" fmla="*/ 126 h 127"/>
                      <a:gd name="T12" fmla="*/ 57 w 66"/>
                      <a:gd name="T13" fmla="*/ 76 h 127"/>
                      <a:gd name="T14" fmla="*/ 15 w 66"/>
                      <a:gd name="T15" fmla="*/ 76 h 127"/>
                      <a:gd name="T16" fmla="*/ 14 w 66"/>
                      <a:gd name="T17" fmla="*/ 64 h 127"/>
                      <a:gd name="T18" fmla="*/ 12 w 66"/>
                      <a:gd name="T19" fmla="*/ 73 h 127"/>
                      <a:gd name="T20" fmla="*/ 15 w 66"/>
                      <a:gd name="T21" fmla="*/ 92 h 127"/>
                      <a:gd name="T22" fmla="*/ 19 w 66"/>
                      <a:gd name="T23" fmla="*/ 120 h 127"/>
                      <a:gd name="T24" fmla="*/ 11 w 66"/>
                      <a:gd name="T25" fmla="*/ 121 h 127"/>
                      <a:gd name="T26" fmla="*/ 0 w 66"/>
                      <a:gd name="T27" fmla="*/ 73 h 127"/>
                      <a:gd name="T28" fmla="*/ 8 w 66"/>
                      <a:gd name="T29" fmla="*/ 14 h 127"/>
                      <a:gd name="T30" fmla="*/ 29 w 66"/>
                      <a:gd name="T31" fmla="*/ 0 h 127"/>
                      <a:gd name="T32" fmla="*/ 39 w 66"/>
                      <a:gd name="T33" fmla="*/ 6 h 127"/>
                      <a:gd name="T34" fmla="*/ 43 w 66"/>
                      <a:gd name="T35"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27">
                        <a:moveTo>
                          <a:pt x="43" y="2"/>
                        </a:moveTo>
                        <a:lnTo>
                          <a:pt x="63" y="17"/>
                        </a:lnTo>
                        <a:lnTo>
                          <a:pt x="63" y="58"/>
                        </a:lnTo>
                        <a:lnTo>
                          <a:pt x="65" y="78"/>
                        </a:lnTo>
                        <a:lnTo>
                          <a:pt x="63" y="126"/>
                        </a:lnTo>
                        <a:lnTo>
                          <a:pt x="59" y="126"/>
                        </a:lnTo>
                        <a:lnTo>
                          <a:pt x="57" y="76"/>
                        </a:lnTo>
                        <a:lnTo>
                          <a:pt x="15" y="76"/>
                        </a:lnTo>
                        <a:lnTo>
                          <a:pt x="14" y="64"/>
                        </a:lnTo>
                        <a:lnTo>
                          <a:pt x="12" y="73"/>
                        </a:lnTo>
                        <a:lnTo>
                          <a:pt x="15" y="92"/>
                        </a:lnTo>
                        <a:lnTo>
                          <a:pt x="19" y="120"/>
                        </a:lnTo>
                        <a:lnTo>
                          <a:pt x="11" y="121"/>
                        </a:lnTo>
                        <a:lnTo>
                          <a:pt x="0" y="73"/>
                        </a:lnTo>
                        <a:lnTo>
                          <a:pt x="8" y="14"/>
                        </a:lnTo>
                        <a:lnTo>
                          <a:pt x="29" y="0"/>
                        </a:lnTo>
                        <a:lnTo>
                          <a:pt x="39" y="6"/>
                        </a:lnTo>
                        <a:lnTo>
                          <a:pt x="43"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12" name="Freeform 469">
                    <a:extLst>
                      <a:ext uri="{FF2B5EF4-FFF2-40B4-BE49-F238E27FC236}">
                        <a16:creationId xmlns:a16="http://schemas.microsoft.com/office/drawing/2014/main" id="{750E4756-5E46-418D-9EF0-678B7206587B}"/>
                      </a:ext>
                    </a:extLst>
                  </p:cNvPr>
                  <p:cNvSpPr>
                    <a:spLocks/>
                  </p:cNvSpPr>
                  <p:nvPr/>
                </p:nvSpPr>
                <p:spPr bwMode="auto">
                  <a:xfrm>
                    <a:off x="5005" y="2576"/>
                    <a:ext cx="9" cy="22"/>
                  </a:xfrm>
                  <a:custGeom>
                    <a:avLst/>
                    <a:gdLst>
                      <a:gd name="T0" fmla="*/ 5 w 9"/>
                      <a:gd name="T1" fmla="*/ 0 h 22"/>
                      <a:gd name="T2" fmla="*/ 8 w 9"/>
                      <a:gd name="T3" fmla="*/ 12 h 22"/>
                      <a:gd name="T4" fmla="*/ 4 w 9"/>
                      <a:gd name="T5" fmla="*/ 21 h 22"/>
                      <a:gd name="T6" fmla="*/ 3 w 9"/>
                      <a:gd name="T7" fmla="*/ 20 h 22"/>
                      <a:gd name="T8" fmla="*/ 0 w 9"/>
                      <a:gd name="T9" fmla="*/ 20 h 22"/>
                      <a:gd name="T10" fmla="*/ 1 w 9"/>
                      <a:gd name="T11" fmla="*/ 17 h 22"/>
                      <a:gd name="T12" fmla="*/ 1 w 9"/>
                      <a:gd name="T13" fmla="*/ 12 h 22"/>
                      <a:gd name="T14" fmla="*/ 0 w 9"/>
                      <a:gd name="T15" fmla="*/ 8 h 22"/>
                      <a:gd name="T16" fmla="*/ 1 w 9"/>
                      <a:gd name="T17" fmla="*/ 2 h 22"/>
                      <a:gd name="T18" fmla="*/ 5 w 9"/>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2">
                        <a:moveTo>
                          <a:pt x="5" y="0"/>
                        </a:moveTo>
                        <a:lnTo>
                          <a:pt x="8" y="12"/>
                        </a:lnTo>
                        <a:lnTo>
                          <a:pt x="4" y="21"/>
                        </a:lnTo>
                        <a:lnTo>
                          <a:pt x="3" y="20"/>
                        </a:lnTo>
                        <a:lnTo>
                          <a:pt x="0" y="20"/>
                        </a:lnTo>
                        <a:lnTo>
                          <a:pt x="1" y="17"/>
                        </a:lnTo>
                        <a:lnTo>
                          <a:pt x="1" y="12"/>
                        </a:lnTo>
                        <a:lnTo>
                          <a:pt x="0" y="8"/>
                        </a:lnTo>
                        <a:lnTo>
                          <a:pt x="1" y="2"/>
                        </a:lnTo>
                        <a:lnTo>
                          <a:pt x="5"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143913" name="Group 470">
                    <a:extLst>
                      <a:ext uri="{FF2B5EF4-FFF2-40B4-BE49-F238E27FC236}">
                        <a16:creationId xmlns:a16="http://schemas.microsoft.com/office/drawing/2014/main" id="{7E5C4309-4770-40A9-9F26-3BFF2B11C283}"/>
                      </a:ext>
                    </a:extLst>
                  </p:cNvPr>
                  <p:cNvGrpSpPr>
                    <a:grpSpLocks/>
                  </p:cNvGrpSpPr>
                  <p:nvPr/>
                </p:nvGrpSpPr>
                <p:grpSpPr bwMode="auto">
                  <a:xfrm>
                    <a:off x="5009" y="2459"/>
                    <a:ext cx="44" cy="80"/>
                    <a:chOff x="5009" y="2459"/>
                    <a:chExt cx="44" cy="80"/>
                  </a:xfrm>
                </p:grpSpPr>
                <p:grpSp>
                  <p:nvGrpSpPr>
                    <p:cNvPr id="143921" name="Group 471">
                      <a:extLst>
                        <a:ext uri="{FF2B5EF4-FFF2-40B4-BE49-F238E27FC236}">
                          <a16:creationId xmlns:a16="http://schemas.microsoft.com/office/drawing/2014/main" id="{D69001E7-476E-429C-B452-94325671D5A1}"/>
                        </a:ext>
                      </a:extLst>
                    </p:cNvPr>
                    <p:cNvGrpSpPr>
                      <a:grpSpLocks/>
                    </p:cNvGrpSpPr>
                    <p:nvPr/>
                  </p:nvGrpSpPr>
                  <p:grpSpPr bwMode="auto">
                    <a:xfrm>
                      <a:off x="5009" y="2459"/>
                      <a:ext cx="44" cy="80"/>
                      <a:chOff x="5009" y="2459"/>
                      <a:chExt cx="44" cy="80"/>
                    </a:xfrm>
                  </p:grpSpPr>
                  <p:grpSp>
                    <p:nvGrpSpPr>
                      <p:cNvPr id="143923" name="Group 472">
                        <a:extLst>
                          <a:ext uri="{FF2B5EF4-FFF2-40B4-BE49-F238E27FC236}">
                            <a16:creationId xmlns:a16="http://schemas.microsoft.com/office/drawing/2014/main" id="{DC1DFF19-D2FD-4D21-9249-60DB8CE28B4F}"/>
                          </a:ext>
                        </a:extLst>
                      </p:cNvPr>
                      <p:cNvGrpSpPr>
                        <a:grpSpLocks/>
                      </p:cNvGrpSpPr>
                      <p:nvPr/>
                    </p:nvGrpSpPr>
                    <p:grpSpPr bwMode="auto">
                      <a:xfrm>
                        <a:off x="5009" y="2535"/>
                        <a:ext cx="44" cy="4"/>
                        <a:chOff x="5009" y="2535"/>
                        <a:chExt cx="44" cy="4"/>
                      </a:xfrm>
                    </p:grpSpPr>
                    <p:sp>
                      <p:nvSpPr>
                        <p:cNvPr id="143925" name="Freeform 473">
                          <a:extLst>
                            <a:ext uri="{FF2B5EF4-FFF2-40B4-BE49-F238E27FC236}">
                              <a16:creationId xmlns:a16="http://schemas.microsoft.com/office/drawing/2014/main" id="{46E8F0A3-1A86-4CEE-A357-F3944D4A7F88}"/>
                            </a:ext>
                          </a:extLst>
                        </p:cNvPr>
                        <p:cNvSpPr>
                          <a:spLocks/>
                        </p:cNvSpPr>
                        <p:nvPr/>
                      </p:nvSpPr>
                      <p:spPr bwMode="auto">
                        <a:xfrm>
                          <a:off x="5009" y="2538"/>
                          <a:ext cx="44" cy="1"/>
                        </a:xfrm>
                        <a:custGeom>
                          <a:avLst/>
                          <a:gdLst>
                            <a:gd name="T0" fmla="*/ 43 w 44"/>
                            <a:gd name="T1" fmla="*/ 0 h 1"/>
                            <a:gd name="T2" fmla="*/ 0 w 44"/>
                            <a:gd name="T3" fmla="*/ 0 h 1"/>
                            <a:gd name="T4" fmla="*/ 43 w 44"/>
                            <a:gd name="T5" fmla="*/ 0 h 1"/>
                          </a:gdLst>
                          <a:ahLst/>
                          <a:cxnLst>
                            <a:cxn ang="0">
                              <a:pos x="T0" y="T1"/>
                            </a:cxn>
                            <a:cxn ang="0">
                              <a:pos x="T2" y="T3"/>
                            </a:cxn>
                            <a:cxn ang="0">
                              <a:pos x="T4" y="T5"/>
                            </a:cxn>
                          </a:cxnLst>
                          <a:rect l="0" t="0" r="r" b="b"/>
                          <a:pathLst>
                            <a:path w="44" h="1">
                              <a:moveTo>
                                <a:pt x="43" y="0"/>
                              </a:moveTo>
                              <a:lnTo>
                                <a:pt x="0" y="0"/>
                              </a:lnTo>
                              <a:lnTo>
                                <a:pt x="4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26" name="Freeform 474">
                          <a:extLst>
                            <a:ext uri="{FF2B5EF4-FFF2-40B4-BE49-F238E27FC236}">
                              <a16:creationId xmlns:a16="http://schemas.microsoft.com/office/drawing/2014/main" id="{89534B41-AFFF-4003-AC12-6DF1FB10CF3D}"/>
                            </a:ext>
                          </a:extLst>
                        </p:cNvPr>
                        <p:cNvSpPr>
                          <a:spLocks/>
                        </p:cNvSpPr>
                        <p:nvPr/>
                      </p:nvSpPr>
                      <p:spPr bwMode="auto">
                        <a:xfrm>
                          <a:off x="5009" y="2535"/>
                          <a:ext cx="44" cy="1"/>
                        </a:xfrm>
                        <a:custGeom>
                          <a:avLst/>
                          <a:gdLst>
                            <a:gd name="T0" fmla="*/ 43 w 44"/>
                            <a:gd name="T1" fmla="*/ 0 h 1"/>
                            <a:gd name="T2" fmla="*/ 0 w 44"/>
                            <a:gd name="T3" fmla="*/ 0 h 1"/>
                            <a:gd name="T4" fmla="*/ 43 w 44"/>
                            <a:gd name="T5" fmla="*/ 0 h 1"/>
                          </a:gdLst>
                          <a:ahLst/>
                          <a:cxnLst>
                            <a:cxn ang="0">
                              <a:pos x="T0" y="T1"/>
                            </a:cxn>
                            <a:cxn ang="0">
                              <a:pos x="T2" y="T3"/>
                            </a:cxn>
                            <a:cxn ang="0">
                              <a:pos x="T4" y="T5"/>
                            </a:cxn>
                          </a:cxnLst>
                          <a:rect l="0" t="0" r="r" b="b"/>
                          <a:pathLst>
                            <a:path w="44" h="1">
                              <a:moveTo>
                                <a:pt x="43" y="0"/>
                              </a:moveTo>
                              <a:lnTo>
                                <a:pt x="0" y="0"/>
                              </a:lnTo>
                              <a:lnTo>
                                <a:pt x="43"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3924" name="Freeform 475">
                        <a:extLst>
                          <a:ext uri="{FF2B5EF4-FFF2-40B4-BE49-F238E27FC236}">
                            <a16:creationId xmlns:a16="http://schemas.microsoft.com/office/drawing/2014/main" id="{6F056116-4110-4730-8BD0-ADECC91C86BC}"/>
                          </a:ext>
                        </a:extLst>
                      </p:cNvPr>
                      <p:cNvSpPr>
                        <a:spLocks/>
                      </p:cNvSpPr>
                      <p:nvPr/>
                    </p:nvSpPr>
                    <p:spPr bwMode="auto">
                      <a:xfrm>
                        <a:off x="5020" y="2459"/>
                        <a:ext cx="21" cy="12"/>
                      </a:xfrm>
                      <a:custGeom>
                        <a:avLst/>
                        <a:gdLst>
                          <a:gd name="T0" fmla="*/ 20 w 21"/>
                          <a:gd name="T1" fmla="*/ 2 h 12"/>
                          <a:gd name="T2" fmla="*/ 20 w 21"/>
                          <a:gd name="T3" fmla="*/ 11 h 12"/>
                          <a:gd name="T4" fmla="*/ 13 w 21"/>
                          <a:gd name="T5" fmla="*/ 5 h 12"/>
                          <a:gd name="T6" fmla="*/ 10 w 21"/>
                          <a:gd name="T7" fmla="*/ 11 h 12"/>
                          <a:gd name="T8" fmla="*/ 0 w 21"/>
                          <a:gd name="T9" fmla="*/ 0 h 12"/>
                        </a:gdLst>
                        <a:ahLst/>
                        <a:cxnLst>
                          <a:cxn ang="0">
                            <a:pos x="T0" y="T1"/>
                          </a:cxn>
                          <a:cxn ang="0">
                            <a:pos x="T2" y="T3"/>
                          </a:cxn>
                          <a:cxn ang="0">
                            <a:pos x="T4" y="T5"/>
                          </a:cxn>
                          <a:cxn ang="0">
                            <a:pos x="T6" y="T7"/>
                          </a:cxn>
                          <a:cxn ang="0">
                            <a:pos x="T8" y="T9"/>
                          </a:cxn>
                        </a:cxnLst>
                        <a:rect l="0" t="0" r="r" b="b"/>
                        <a:pathLst>
                          <a:path w="21" h="12">
                            <a:moveTo>
                              <a:pt x="20" y="2"/>
                            </a:moveTo>
                            <a:lnTo>
                              <a:pt x="20" y="11"/>
                            </a:lnTo>
                            <a:lnTo>
                              <a:pt x="13" y="5"/>
                            </a:lnTo>
                            <a:lnTo>
                              <a:pt x="10" y="1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3922" name="Freeform 476">
                      <a:extLst>
                        <a:ext uri="{FF2B5EF4-FFF2-40B4-BE49-F238E27FC236}">
                          <a16:creationId xmlns:a16="http://schemas.microsoft.com/office/drawing/2014/main" id="{3365615C-9450-4A18-BEF0-D3DAB9D3097C}"/>
                        </a:ext>
                      </a:extLst>
                    </p:cNvPr>
                    <p:cNvSpPr>
                      <a:spLocks/>
                    </p:cNvSpPr>
                    <p:nvPr/>
                  </p:nvSpPr>
                  <p:spPr bwMode="auto">
                    <a:xfrm>
                      <a:off x="5034" y="2463"/>
                      <a:ext cx="1" cy="76"/>
                    </a:xfrm>
                    <a:custGeom>
                      <a:avLst/>
                      <a:gdLst>
                        <a:gd name="T0" fmla="*/ 0 w 1"/>
                        <a:gd name="T1" fmla="*/ 0 h 76"/>
                        <a:gd name="T2" fmla="*/ 0 w 1"/>
                        <a:gd name="T3" fmla="*/ 75 h 76"/>
                        <a:gd name="T4" fmla="*/ 0 w 1"/>
                        <a:gd name="T5" fmla="*/ 0 h 76"/>
                      </a:gdLst>
                      <a:ahLst/>
                      <a:cxnLst>
                        <a:cxn ang="0">
                          <a:pos x="T0" y="T1"/>
                        </a:cxn>
                        <a:cxn ang="0">
                          <a:pos x="T2" y="T3"/>
                        </a:cxn>
                        <a:cxn ang="0">
                          <a:pos x="T4" y="T5"/>
                        </a:cxn>
                      </a:cxnLst>
                      <a:rect l="0" t="0" r="r" b="b"/>
                      <a:pathLst>
                        <a:path w="1" h="76">
                          <a:moveTo>
                            <a:pt x="0" y="0"/>
                          </a:moveTo>
                          <a:lnTo>
                            <a:pt x="0" y="75"/>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143914" name="Group 477">
                    <a:extLst>
                      <a:ext uri="{FF2B5EF4-FFF2-40B4-BE49-F238E27FC236}">
                        <a16:creationId xmlns:a16="http://schemas.microsoft.com/office/drawing/2014/main" id="{3C411DF8-4E44-430B-A44A-3DF008BA4E61}"/>
                      </a:ext>
                    </a:extLst>
                  </p:cNvPr>
                  <p:cNvGrpSpPr>
                    <a:grpSpLocks/>
                  </p:cNvGrpSpPr>
                  <p:nvPr/>
                </p:nvGrpSpPr>
                <p:grpSpPr bwMode="auto">
                  <a:xfrm>
                    <a:off x="5019" y="2417"/>
                    <a:ext cx="27" cy="46"/>
                    <a:chOff x="5019" y="2417"/>
                    <a:chExt cx="27" cy="46"/>
                  </a:xfrm>
                </p:grpSpPr>
                <p:grpSp>
                  <p:nvGrpSpPr>
                    <p:cNvPr id="143915" name="Group 478">
                      <a:extLst>
                        <a:ext uri="{FF2B5EF4-FFF2-40B4-BE49-F238E27FC236}">
                          <a16:creationId xmlns:a16="http://schemas.microsoft.com/office/drawing/2014/main" id="{9CC88437-C1C0-4CEA-9CB8-B3789F4DD65A}"/>
                        </a:ext>
                      </a:extLst>
                    </p:cNvPr>
                    <p:cNvGrpSpPr>
                      <a:grpSpLocks/>
                    </p:cNvGrpSpPr>
                    <p:nvPr/>
                  </p:nvGrpSpPr>
                  <p:grpSpPr bwMode="auto">
                    <a:xfrm>
                      <a:off x="5020" y="2421"/>
                      <a:ext cx="26" cy="42"/>
                      <a:chOff x="5020" y="2421"/>
                      <a:chExt cx="26" cy="42"/>
                    </a:xfrm>
                  </p:grpSpPr>
                  <p:sp>
                    <p:nvSpPr>
                      <p:cNvPr id="143917" name="Freeform 479">
                        <a:extLst>
                          <a:ext uri="{FF2B5EF4-FFF2-40B4-BE49-F238E27FC236}">
                            <a16:creationId xmlns:a16="http://schemas.microsoft.com/office/drawing/2014/main" id="{F47D24A3-EF76-478A-9642-1AD668EF71A4}"/>
                          </a:ext>
                        </a:extLst>
                      </p:cNvPr>
                      <p:cNvSpPr>
                        <a:spLocks/>
                      </p:cNvSpPr>
                      <p:nvPr/>
                    </p:nvSpPr>
                    <p:spPr bwMode="auto">
                      <a:xfrm>
                        <a:off x="5020" y="2421"/>
                        <a:ext cx="26" cy="42"/>
                      </a:xfrm>
                      <a:custGeom>
                        <a:avLst/>
                        <a:gdLst>
                          <a:gd name="T0" fmla="*/ 23 w 26"/>
                          <a:gd name="T1" fmla="*/ 6 h 42"/>
                          <a:gd name="T2" fmla="*/ 23 w 26"/>
                          <a:gd name="T3" fmla="*/ 11 h 42"/>
                          <a:gd name="T4" fmla="*/ 25 w 26"/>
                          <a:gd name="T5" fmla="*/ 12 h 42"/>
                          <a:gd name="T6" fmla="*/ 23 w 26"/>
                          <a:gd name="T7" fmla="*/ 14 h 42"/>
                          <a:gd name="T8" fmla="*/ 25 w 26"/>
                          <a:gd name="T9" fmla="*/ 17 h 42"/>
                          <a:gd name="T10" fmla="*/ 23 w 26"/>
                          <a:gd name="T11" fmla="*/ 21 h 42"/>
                          <a:gd name="T12" fmla="*/ 23 w 26"/>
                          <a:gd name="T13" fmla="*/ 24 h 42"/>
                          <a:gd name="T14" fmla="*/ 23 w 26"/>
                          <a:gd name="T15" fmla="*/ 26 h 42"/>
                          <a:gd name="T16" fmla="*/ 22 w 26"/>
                          <a:gd name="T17" fmla="*/ 29 h 42"/>
                          <a:gd name="T18" fmla="*/ 20 w 26"/>
                          <a:gd name="T19" fmla="*/ 32 h 42"/>
                          <a:gd name="T20" fmla="*/ 19 w 26"/>
                          <a:gd name="T21" fmla="*/ 32 h 42"/>
                          <a:gd name="T22" fmla="*/ 17 w 26"/>
                          <a:gd name="T23" fmla="*/ 32 h 42"/>
                          <a:gd name="T24" fmla="*/ 17 w 26"/>
                          <a:gd name="T25" fmla="*/ 35 h 42"/>
                          <a:gd name="T26" fmla="*/ 14 w 26"/>
                          <a:gd name="T27" fmla="*/ 41 h 42"/>
                          <a:gd name="T28" fmla="*/ 3 w 26"/>
                          <a:gd name="T29" fmla="*/ 35 h 42"/>
                          <a:gd name="T30" fmla="*/ 3 w 26"/>
                          <a:gd name="T31" fmla="*/ 23 h 42"/>
                          <a:gd name="T32" fmla="*/ 2 w 26"/>
                          <a:gd name="T33" fmla="*/ 20 h 42"/>
                          <a:gd name="T34" fmla="*/ 0 w 26"/>
                          <a:gd name="T35" fmla="*/ 17 h 42"/>
                          <a:gd name="T36" fmla="*/ 0 w 26"/>
                          <a:gd name="T37" fmla="*/ 14 h 42"/>
                          <a:gd name="T38" fmla="*/ 0 w 26"/>
                          <a:gd name="T39" fmla="*/ 12 h 42"/>
                          <a:gd name="T40" fmla="*/ 0 w 26"/>
                          <a:gd name="T41" fmla="*/ 9 h 42"/>
                          <a:gd name="T42" fmla="*/ 0 w 26"/>
                          <a:gd name="T43" fmla="*/ 6 h 42"/>
                          <a:gd name="T44" fmla="*/ 0 w 26"/>
                          <a:gd name="T45" fmla="*/ 5 h 42"/>
                          <a:gd name="T46" fmla="*/ 2 w 26"/>
                          <a:gd name="T47" fmla="*/ 3 h 42"/>
                          <a:gd name="T48" fmla="*/ 3 w 26"/>
                          <a:gd name="T49" fmla="*/ 2 h 42"/>
                          <a:gd name="T50" fmla="*/ 5 w 26"/>
                          <a:gd name="T51" fmla="*/ 0 h 42"/>
                          <a:gd name="T52" fmla="*/ 6 w 26"/>
                          <a:gd name="T53" fmla="*/ 0 h 42"/>
                          <a:gd name="T54" fmla="*/ 9 w 26"/>
                          <a:gd name="T55" fmla="*/ 0 h 42"/>
                          <a:gd name="T56" fmla="*/ 13 w 26"/>
                          <a:gd name="T57" fmla="*/ 0 h 42"/>
                          <a:gd name="T58" fmla="*/ 16 w 26"/>
                          <a:gd name="T59" fmla="*/ 0 h 42"/>
                          <a:gd name="T60" fmla="*/ 19 w 26"/>
                          <a:gd name="T61" fmla="*/ 0 h 42"/>
                          <a:gd name="T62" fmla="*/ 20 w 26"/>
                          <a:gd name="T63" fmla="*/ 2 h 42"/>
                          <a:gd name="T64" fmla="*/ 22 w 26"/>
                          <a:gd name="T65" fmla="*/ 3 h 42"/>
                          <a:gd name="T66" fmla="*/ 23 w 26"/>
                          <a:gd name="T67" fmla="*/ 5 h 42"/>
                          <a:gd name="T68" fmla="*/ 23 w 26"/>
                          <a:gd name="T6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42">
                            <a:moveTo>
                              <a:pt x="23" y="6"/>
                            </a:moveTo>
                            <a:lnTo>
                              <a:pt x="23" y="11"/>
                            </a:lnTo>
                            <a:lnTo>
                              <a:pt x="25" y="12"/>
                            </a:lnTo>
                            <a:lnTo>
                              <a:pt x="23" y="14"/>
                            </a:lnTo>
                            <a:lnTo>
                              <a:pt x="25" y="17"/>
                            </a:lnTo>
                            <a:lnTo>
                              <a:pt x="23" y="21"/>
                            </a:lnTo>
                            <a:lnTo>
                              <a:pt x="23" y="24"/>
                            </a:lnTo>
                            <a:lnTo>
                              <a:pt x="23" y="26"/>
                            </a:lnTo>
                            <a:lnTo>
                              <a:pt x="22" y="29"/>
                            </a:lnTo>
                            <a:lnTo>
                              <a:pt x="20" y="32"/>
                            </a:lnTo>
                            <a:lnTo>
                              <a:pt x="19" y="32"/>
                            </a:lnTo>
                            <a:lnTo>
                              <a:pt x="17" y="32"/>
                            </a:lnTo>
                            <a:lnTo>
                              <a:pt x="17" y="35"/>
                            </a:lnTo>
                            <a:lnTo>
                              <a:pt x="14" y="41"/>
                            </a:lnTo>
                            <a:lnTo>
                              <a:pt x="3" y="35"/>
                            </a:lnTo>
                            <a:lnTo>
                              <a:pt x="3" y="23"/>
                            </a:lnTo>
                            <a:lnTo>
                              <a:pt x="2" y="20"/>
                            </a:lnTo>
                            <a:lnTo>
                              <a:pt x="0" y="17"/>
                            </a:lnTo>
                            <a:lnTo>
                              <a:pt x="0" y="14"/>
                            </a:lnTo>
                            <a:lnTo>
                              <a:pt x="0" y="12"/>
                            </a:lnTo>
                            <a:lnTo>
                              <a:pt x="0" y="9"/>
                            </a:lnTo>
                            <a:lnTo>
                              <a:pt x="0" y="6"/>
                            </a:lnTo>
                            <a:lnTo>
                              <a:pt x="0" y="5"/>
                            </a:lnTo>
                            <a:lnTo>
                              <a:pt x="2" y="3"/>
                            </a:lnTo>
                            <a:lnTo>
                              <a:pt x="3" y="2"/>
                            </a:lnTo>
                            <a:lnTo>
                              <a:pt x="5" y="0"/>
                            </a:lnTo>
                            <a:lnTo>
                              <a:pt x="6" y="0"/>
                            </a:lnTo>
                            <a:lnTo>
                              <a:pt x="9" y="0"/>
                            </a:lnTo>
                            <a:lnTo>
                              <a:pt x="13" y="0"/>
                            </a:lnTo>
                            <a:lnTo>
                              <a:pt x="16" y="0"/>
                            </a:lnTo>
                            <a:lnTo>
                              <a:pt x="19" y="0"/>
                            </a:lnTo>
                            <a:lnTo>
                              <a:pt x="20" y="2"/>
                            </a:lnTo>
                            <a:lnTo>
                              <a:pt x="22" y="3"/>
                            </a:lnTo>
                            <a:lnTo>
                              <a:pt x="23" y="5"/>
                            </a:lnTo>
                            <a:lnTo>
                              <a:pt x="23" y="6"/>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18" name="Freeform 480">
                        <a:extLst>
                          <a:ext uri="{FF2B5EF4-FFF2-40B4-BE49-F238E27FC236}">
                            <a16:creationId xmlns:a16="http://schemas.microsoft.com/office/drawing/2014/main" id="{A28EAF84-D074-457C-820F-155424E185D7}"/>
                          </a:ext>
                        </a:extLst>
                      </p:cNvPr>
                      <p:cNvSpPr>
                        <a:spLocks/>
                      </p:cNvSpPr>
                      <p:nvPr/>
                    </p:nvSpPr>
                    <p:spPr bwMode="auto">
                      <a:xfrm>
                        <a:off x="5029" y="2435"/>
                        <a:ext cx="9" cy="9"/>
                      </a:xfrm>
                      <a:custGeom>
                        <a:avLst/>
                        <a:gdLst>
                          <a:gd name="T0" fmla="*/ 8 w 9"/>
                          <a:gd name="T1" fmla="*/ 0 h 9"/>
                          <a:gd name="T2" fmla="*/ 5 w 9"/>
                          <a:gd name="T3" fmla="*/ 0 h 9"/>
                          <a:gd name="T4" fmla="*/ 4 w 9"/>
                          <a:gd name="T5" fmla="*/ 0 h 9"/>
                          <a:gd name="T6" fmla="*/ 1 w 9"/>
                          <a:gd name="T7" fmla="*/ 0 h 9"/>
                          <a:gd name="T8" fmla="*/ 1 w 9"/>
                          <a:gd name="T9" fmla="*/ 1 h 9"/>
                          <a:gd name="T10" fmla="*/ 0 w 9"/>
                          <a:gd name="T11" fmla="*/ 1 h 9"/>
                          <a:gd name="T12" fmla="*/ 4 w 9"/>
                          <a:gd name="T13" fmla="*/ 1 h 9"/>
                          <a:gd name="T14" fmla="*/ 1 w 9"/>
                          <a:gd name="T15" fmla="*/ 3 h 9"/>
                          <a:gd name="T16" fmla="*/ 5 w 9"/>
                          <a:gd name="T17" fmla="*/ 3 h 9"/>
                          <a:gd name="T18" fmla="*/ 7 w 9"/>
                          <a:gd name="T19" fmla="*/ 3 h 9"/>
                          <a:gd name="T20" fmla="*/ 8 w 9"/>
                          <a:gd name="T21" fmla="*/ 7 h 9"/>
                          <a:gd name="T22" fmla="*/ 7 w 9"/>
                          <a:gd name="T23" fmla="*/ 8 h 9"/>
                          <a:gd name="T24" fmla="*/ 8 w 9"/>
                          <a:gd name="T25" fmla="*/ 7 h 9"/>
                          <a:gd name="T26" fmla="*/ 8 w 9"/>
                          <a:gd name="T27" fmla="*/ 1 h 9"/>
                          <a:gd name="T28" fmla="*/ 8 w 9"/>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9">
                            <a:moveTo>
                              <a:pt x="8" y="0"/>
                            </a:moveTo>
                            <a:lnTo>
                              <a:pt x="5" y="0"/>
                            </a:lnTo>
                            <a:lnTo>
                              <a:pt x="4" y="0"/>
                            </a:lnTo>
                            <a:lnTo>
                              <a:pt x="1" y="0"/>
                            </a:lnTo>
                            <a:lnTo>
                              <a:pt x="1" y="1"/>
                            </a:lnTo>
                            <a:lnTo>
                              <a:pt x="0" y="1"/>
                            </a:lnTo>
                            <a:lnTo>
                              <a:pt x="4" y="1"/>
                            </a:lnTo>
                            <a:lnTo>
                              <a:pt x="1" y="3"/>
                            </a:lnTo>
                            <a:lnTo>
                              <a:pt x="5" y="3"/>
                            </a:lnTo>
                            <a:lnTo>
                              <a:pt x="7" y="3"/>
                            </a:lnTo>
                            <a:lnTo>
                              <a:pt x="8" y="7"/>
                            </a:lnTo>
                            <a:lnTo>
                              <a:pt x="7" y="8"/>
                            </a:lnTo>
                            <a:lnTo>
                              <a:pt x="8" y="7"/>
                            </a:lnTo>
                            <a:lnTo>
                              <a:pt x="8" y="1"/>
                            </a:lnTo>
                            <a:lnTo>
                              <a:pt x="8"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19" name="Freeform 481">
                        <a:extLst>
                          <a:ext uri="{FF2B5EF4-FFF2-40B4-BE49-F238E27FC236}">
                            <a16:creationId xmlns:a16="http://schemas.microsoft.com/office/drawing/2014/main" id="{D1CA624B-8B1A-42BC-BEC0-1BBFEAD6B666}"/>
                          </a:ext>
                        </a:extLst>
                      </p:cNvPr>
                      <p:cNvSpPr>
                        <a:spLocks/>
                      </p:cNvSpPr>
                      <p:nvPr/>
                    </p:nvSpPr>
                    <p:spPr bwMode="auto">
                      <a:xfrm>
                        <a:off x="5040" y="2435"/>
                        <a:ext cx="3" cy="3"/>
                      </a:xfrm>
                      <a:custGeom>
                        <a:avLst/>
                        <a:gdLst>
                          <a:gd name="T0" fmla="*/ 1 w 3"/>
                          <a:gd name="T1" fmla="*/ 0 h 3"/>
                          <a:gd name="T2" fmla="*/ 1 w 3"/>
                          <a:gd name="T3" fmla="*/ 0 h 3"/>
                          <a:gd name="T4" fmla="*/ 2 w 3"/>
                          <a:gd name="T5" fmla="*/ 0 h 3"/>
                          <a:gd name="T6" fmla="*/ 2 w 3"/>
                          <a:gd name="T7" fmla="*/ 1 h 3"/>
                          <a:gd name="T8" fmla="*/ 1 w 3"/>
                          <a:gd name="T9" fmla="*/ 1 h 3"/>
                          <a:gd name="T10" fmla="*/ 1 w 3"/>
                          <a:gd name="T11" fmla="*/ 1 h 3"/>
                          <a:gd name="T12" fmla="*/ 1 w 3"/>
                          <a:gd name="T13" fmla="*/ 2 h 3"/>
                          <a:gd name="T14" fmla="*/ 2 w 3"/>
                          <a:gd name="T15" fmla="*/ 2 h 3"/>
                          <a:gd name="T16" fmla="*/ 1 w 3"/>
                          <a:gd name="T17" fmla="*/ 2 h 3"/>
                          <a:gd name="T18" fmla="*/ 0 w 3"/>
                          <a:gd name="T19" fmla="*/ 2 h 3"/>
                          <a:gd name="T20" fmla="*/ 1 w 3"/>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1" y="0"/>
                            </a:moveTo>
                            <a:lnTo>
                              <a:pt x="1" y="0"/>
                            </a:lnTo>
                            <a:lnTo>
                              <a:pt x="2" y="0"/>
                            </a:lnTo>
                            <a:lnTo>
                              <a:pt x="2" y="1"/>
                            </a:lnTo>
                            <a:lnTo>
                              <a:pt x="1" y="1"/>
                            </a:lnTo>
                            <a:lnTo>
                              <a:pt x="1" y="1"/>
                            </a:lnTo>
                            <a:lnTo>
                              <a:pt x="1" y="2"/>
                            </a:lnTo>
                            <a:lnTo>
                              <a:pt x="2" y="2"/>
                            </a:lnTo>
                            <a:lnTo>
                              <a:pt x="1" y="2"/>
                            </a:lnTo>
                            <a:lnTo>
                              <a:pt x="0" y="2"/>
                            </a:lnTo>
                            <a:lnTo>
                              <a:pt x="1"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20" name="Freeform 482">
                        <a:extLst>
                          <a:ext uri="{FF2B5EF4-FFF2-40B4-BE49-F238E27FC236}">
                            <a16:creationId xmlns:a16="http://schemas.microsoft.com/office/drawing/2014/main" id="{9CDE7837-FA74-42BB-8A36-DE222629C1BA}"/>
                          </a:ext>
                        </a:extLst>
                      </p:cNvPr>
                      <p:cNvSpPr>
                        <a:spLocks/>
                      </p:cNvSpPr>
                      <p:nvPr/>
                    </p:nvSpPr>
                    <p:spPr bwMode="auto">
                      <a:xfrm>
                        <a:off x="5024" y="2443"/>
                        <a:ext cx="11" cy="14"/>
                      </a:xfrm>
                      <a:custGeom>
                        <a:avLst/>
                        <a:gdLst>
                          <a:gd name="T0" fmla="*/ 1 w 11"/>
                          <a:gd name="T1" fmla="*/ 3 h 14"/>
                          <a:gd name="T2" fmla="*/ 3 w 11"/>
                          <a:gd name="T3" fmla="*/ 6 h 14"/>
                          <a:gd name="T4" fmla="*/ 10 w 11"/>
                          <a:gd name="T5" fmla="*/ 10 h 14"/>
                          <a:gd name="T6" fmla="*/ 6 w 11"/>
                          <a:gd name="T7" fmla="*/ 10 h 14"/>
                          <a:gd name="T8" fmla="*/ 4 w 11"/>
                          <a:gd name="T9" fmla="*/ 9 h 14"/>
                          <a:gd name="T10" fmla="*/ 3 w 11"/>
                          <a:gd name="T11" fmla="*/ 10 h 14"/>
                          <a:gd name="T12" fmla="*/ 1 w 11"/>
                          <a:gd name="T13" fmla="*/ 10 h 14"/>
                          <a:gd name="T14" fmla="*/ 0 w 11"/>
                          <a:gd name="T15" fmla="*/ 13 h 14"/>
                          <a:gd name="T16" fmla="*/ 0 w 11"/>
                          <a:gd name="T17" fmla="*/ 4 h 14"/>
                          <a:gd name="T18" fmla="*/ 0 w 11"/>
                          <a:gd name="T19" fmla="*/ 1 h 14"/>
                          <a:gd name="T20" fmla="*/ 1 w 11"/>
                          <a:gd name="T21" fmla="*/ 0 h 14"/>
                          <a:gd name="T22" fmla="*/ 1 w 11"/>
                          <a:gd name="T2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4">
                            <a:moveTo>
                              <a:pt x="1" y="3"/>
                            </a:moveTo>
                            <a:lnTo>
                              <a:pt x="3" y="6"/>
                            </a:lnTo>
                            <a:lnTo>
                              <a:pt x="10" y="10"/>
                            </a:lnTo>
                            <a:lnTo>
                              <a:pt x="6" y="10"/>
                            </a:lnTo>
                            <a:lnTo>
                              <a:pt x="4" y="9"/>
                            </a:lnTo>
                            <a:lnTo>
                              <a:pt x="3" y="10"/>
                            </a:lnTo>
                            <a:lnTo>
                              <a:pt x="1" y="10"/>
                            </a:lnTo>
                            <a:lnTo>
                              <a:pt x="0" y="13"/>
                            </a:lnTo>
                            <a:lnTo>
                              <a:pt x="0" y="4"/>
                            </a:lnTo>
                            <a:lnTo>
                              <a:pt x="0" y="1"/>
                            </a:lnTo>
                            <a:lnTo>
                              <a:pt x="1" y="0"/>
                            </a:lnTo>
                            <a:lnTo>
                              <a:pt x="1"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3916" name="Freeform 483">
                      <a:extLst>
                        <a:ext uri="{FF2B5EF4-FFF2-40B4-BE49-F238E27FC236}">
                          <a16:creationId xmlns:a16="http://schemas.microsoft.com/office/drawing/2014/main" id="{5EDF0A9A-AB92-4DBD-8037-EBFD1982C96C}"/>
                        </a:ext>
                      </a:extLst>
                    </p:cNvPr>
                    <p:cNvSpPr>
                      <a:spLocks/>
                    </p:cNvSpPr>
                    <p:nvPr/>
                  </p:nvSpPr>
                  <p:spPr bwMode="auto">
                    <a:xfrm>
                      <a:off x="5019" y="2417"/>
                      <a:ext cx="27" cy="32"/>
                    </a:xfrm>
                    <a:custGeom>
                      <a:avLst/>
                      <a:gdLst>
                        <a:gd name="T0" fmla="*/ 21 w 27"/>
                        <a:gd name="T1" fmla="*/ 3 h 32"/>
                        <a:gd name="T2" fmla="*/ 20 w 27"/>
                        <a:gd name="T3" fmla="*/ 2 h 32"/>
                        <a:gd name="T4" fmla="*/ 17 w 27"/>
                        <a:gd name="T5" fmla="*/ 2 h 32"/>
                        <a:gd name="T6" fmla="*/ 14 w 27"/>
                        <a:gd name="T7" fmla="*/ 0 h 32"/>
                        <a:gd name="T8" fmla="*/ 12 w 27"/>
                        <a:gd name="T9" fmla="*/ 0 h 32"/>
                        <a:gd name="T10" fmla="*/ 9 w 27"/>
                        <a:gd name="T11" fmla="*/ 0 h 32"/>
                        <a:gd name="T12" fmla="*/ 6 w 27"/>
                        <a:gd name="T13" fmla="*/ 2 h 32"/>
                        <a:gd name="T14" fmla="*/ 5 w 27"/>
                        <a:gd name="T15" fmla="*/ 2 h 32"/>
                        <a:gd name="T16" fmla="*/ 3 w 27"/>
                        <a:gd name="T17" fmla="*/ 2 h 32"/>
                        <a:gd name="T18" fmla="*/ 2 w 27"/>
                        <a:gd name="T19" fmla="*/ 3 h 32"/>
                        <a:gd name="T20" fmla="*/ 0 w 27"/>
                        <a:gd name="T21" fmla="*/ 5 h 32"/>
                        <a:gd name="T22" fmla="*/ 0 w 27"/>
                        <a:gd name="T23" fmla="*/ 6 h 32"/>
                        <a:gd name="T24" fmla="*/ 0 w 27"/>
                        <a:gd name="T25" fmla="*/ 9 h 32"/>
                        <a:gd name="T26" fmla="*/ 0 w 27"/>
                        <a:gd name="T27" fmla="*/ 14 h 32"/>
                        <a:gd name="T28" fmla="*/ 0 w 27"/>
                        <a:gd name="T29" fmla="*/ 17 h 32"/>
                        <a:gd name="T30" fmla="*/ 0 w 27"/>
                        <a:gd name="T31" fmla="*/ 20 h 32"/>
                        <a:gd name="T32" fmla="*/ 2 w 27"/>
                        <a:gd name="T33" fmla="*/ 23 h 32"/>
                        <a:gd name="T34" fmla="*/ 2 w 27"/>
                        <a:gd name="T35" fmla="*/ 25 h 32"/>
                        <a:gd name="T36" fmla="*/ 3 w 27"/>
                        <a:gd name="T37" fmla="*/ 26 h 32"/>
                        <a:gd name="T38" fmla="*/ 3 w 27"/>
                        <a:gd name="T39" fmla="*/ 28 h 32"/>
                        <a:gd name="T40" fmla="*/ 5 w 27"/>
                        <a:gd name="T41" fmla="*/ 31 h 32"/>
                        <a:gd name="T42" fmla="*/ 6 w 27"/>
                        <a:gd name="T43" fmla="*/ 31 h 32"/>
                        <a:gd name="T44" fmla="*/ 5 w 27"/>
                        <a:gd name="T45" fmla="*/ 28 h 32"/>
                        <a:gd name="T46" fmla="*/ 6 w 27"/>
                        <a:gd name="T47" fmla="*/ 26 h 32"/>
                        <a:gd name="T48" fmla="*/ 6 w 27"/>
                        <a:gd name="T49" fmla="*/ 25 h 32"/>
                        <a:gd name="T50" fmla="*/ 6 w 27"/>
                        <a:gd name="T51" fmla="*/ 23 h 32"/>
                        <a:gd name="T52" fmla="*/ 5 w 27"/>
                        <a:gd name="T53" fmla="*/ 20 h 32"/>
                        <a:gd name="T54" fmla="*/ 6 w 27"/>
                        <a:gd name="T55" fmla="*/ 20 h 32"/>
                        <a:gd name="T56" fmla="*/ 8 w 27"/>
                        <a:gd name="T57" fmla="*/ 22 h 32"/>
                        <a:gd name="T58" fmla="*/ 8 w 27"/>
                        <a:gd name="T59" fmla="*/ 20 h 32"/>
                        <a:gd name="T60" fmla="*/ 8 w 27"/>
                        <a:gd name="T61" fmla="*/ 16 h 32"/>
                        <a:gd name="T62" fmla="*/ 8 w 27"/>
                        <a:gd name="T63" fmla="*/ 12 h 32"/>
                        <a:gd name="T64" fmla="*/ 9 w 27"/>
                        <a:gd name="T65" fmla="*/ 9 h 32"/>
                        <a:gd name="T66" fmla="*/ 8 w 27"/>
                        <a:gd name="T67" fmla="*/ 9 h 32"/>
                        <a:gd name="T68" fmla="*/ 9 w 27"/>
                        <a:gd name="T69" fmla="*/ 9 h 32"/>
                        <a:gd name="T70" fmla="*/ 11 w 27"/>
                        <a:gd name="T71" fmla="*/ 9 h 32"/>
                        <a:gd name="T72" fmla="*/ 12 w 27"/>
                        <a:gd name="T73" fmla="*/ 11 h 32"/>
                        <a:gd name="T74" fmla="*/ 15 w 27"/>
                        <a:gd name="T75" fmla="*/ 11 h 32"/>
                        <a:gd name="T76" fmla="*/ 17 w 27"/>
                        <a:gd name="T77" fmla="*/ 11 h 32"/>
                        <a:gd name="T78" fmla="*/ 14 w 27"/>
                        <a:gd name="T79" fmla="*/ 9 h 32"/>
                        <a:gd name="T80" fmla="*/ 15 w 27"/>
                        <a:gd name="T81" fmla="*/ 9 h 32"/>
                        <a:gd name="T82" fmla="*/ 18 w 27"/>
                        <a:gd name="T83" fmla="*/ 9 h 32"/>
                        <a:gd name="T84" fmla="*/ 21 w 27"/>
                        <a:gd name="T85" fmla="*/ 9 h 32"/>
                        <a:gd name="T86" fmla="*/ 24 w 27"/>
                        <a:gd name="T87" fmla="*/ 9 h 32"/>
                        <a:gd name="T88" fmla="*/ 24 w 27"/>
                        <a:gd name="T89" fmla="*/ 12 h 32"/>
                        <a:gd name="T90" fmla="*/ 24 w 27"/>
                        <a:gd name="T91" fmla="*/ 14 h 32"/>
                        <a:gd name="T92" fmla="*/ 26 w 27"/>
                        <a:gd name="T93" fmla="*/ 11 h 32"/>
                        <a:gd name="T94" fmla="*/ 26 w 27"/>
                        <a:gd name="T95" fmla="*/ 8 h 32"/>
                        <a:gd name="T96" fmla="*/ 24 w 27"/>
                        <a:gd name="T97" fmla="*/ 6 h 32"/>
                        <a:gd name="T98" fmla="*/ 23 w 27"/>
                        <a:gd name="T99" fmla="*/ 5 h 32"/>
                        <a:gd name="T100" fmla="*/ 21 w 27"/>
                        <a:gd name="T10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 h="32">
                          <a:moveTo>
                            <a:pt x="21" y="3"/>
                          </a:moveTo>
                          <a:lnTo>
                            <a:pt x="20" y="2"/>
                          </a:lnTo>
                          <a:lnTo>
                            <a:pt x="17" y="2"/>
                          </a:lnTo>
                          <a:lnTo>
                            <a:pt x="14" y="0"/>
                          </a:lnTo>
                          <a:lnTo>
                            <a:pt x="12" y="0"/>
                          </a:lnTo>
                          <a:lnTo>
                            <a:pt x="9" y="0"/>
                          </a:lnTo>
                          <a:lnTo>
                            <a:pt x="6" y="2"/>
                          </a:lnTo>
                          <a:lnTo>
                            <a:pt x="5" y="2"/>
                          </a:lnTo>
                          <a:lnTo>
                            <a:pt x="3" y="2"/>
                          </a:lnTo>
                          <a:lnTo>
                            <a:pt x="2" y="3"/>
                          </a:lnTo>
                          <a:lnTo>
                            <a:pt x="0" y="5"/>
                          </a:lnTo>
                          <a:lnTo>
                            <a:pt x="0" y="6"/>
                          </a:lnTo>
                          <a:lnTo>
                            <a:pt x="0" y="9"/>
                          </a:lnTo>
                          <a:lnTo>
                            <a:pt x="0" y="14"/>
                          </a:lnTo>
                          <a:lnTo>
                            <a:pt x="0" y="17"/>
                          </a:lnTo>
                          <a:lnTo>
                            <a:pt x="0" y="20"/>
                          </a:lnTo>
                          <a:lnTo>
                            <a:pt x="2" y="23"/>
                          </a:lnTo>
                          <a:lnTo>
                            <a:pt x="2" y="25"/>
                          </a:lnTo>
                          <a:lnTo>
                            <a:pt x="3" y="26"/>
                          </a:lnTo>
                          <a:lnTo>
                            <a:pt x="3" y="28"/>
                          </a:lnTo>
                          <a:lnTo>
                            <a:pt x="5" y="31"/>
                          </a:lnTo>
                          <a:lnTo>
                            <a:pt x="6" y="31"/>
                          </a:lnTo>
                          <a:lnTo>
                            <a:pt x="5" y="28"/>
                          </a:lnTo>
                          <a:lnTo>
                            <a:pt x="6" y="26"/>
                          </a:lnTo>
                          <a:lnTo>
                            <a:pt x="6" y="25"/>
                          </a:lnTo>
                          <a:lnTo>
                            <a:pt x="6" y="23"/>
                          </a:lnTo>
                          <a:lnTo>
                            <a:pt x="5" y="20"/>
                          </a:lnTo>
                          <a:lnTo>
                            <a:pt x="6" y="20"/>
                          </a:lnTo>
                          <a:lnTo>
                            <a:pt x="8" y="22"/>
                          </a:lnTo>
                          <a:lnTo>
                            <a:pt x="8" y="20"/>
                          </a:lnTo>
                          <a:lnTo>
                            <a:pt x="8" y="16"/>
                          </a:lnTo>
                          <a:lnTo>
                            <a:pt x="8" y="12"/>
                          </a:lnTo>
                          <a:lnTo>
                            <a:pt x="9" y="9"/>
                          </a:lnTo>
                          <a:lnTo>
                            <a:pt x="8" y="9"/>
                          </a:lnTo>
                          <a:lnTo>
                            <a:pt x="9" y="9"/>
                          </a:lnTo>
                          <a:lnTo>
                            <a:pt x="11" y="9"/>
                          </a:lnTo>
                          <a:lnTo>
                            <a:pt x="12" y="11"/>
                          </a:lnTo>
                          <a:lnTo>
                            <a:pt x="15" y="11"/>
                          </a:lnTo>
                          <a:lnTo>
                            <a:pt x="17" y="11"/>
                          </a:lnTo>
                          <a:lnTo>
                            <a:pt x="14" y="9"/>
                          </a:lnTo>
                          <a:lnTo>
                            <a:pt x="15" y="9"/>
                          </a:lnTo>
                          <a:lnTo>
                            <a:pt x="18" y="9"/>
                          </a:lnTo>
                          <a:lnTo>
                            <a:pt x="21" y="9"/>
                          </a:lnTo>
                          <a:lnTo>
                            <a:pt x="24" y="9"/>
                          </a:lnTo>
                          <a:lnTo>
                            <a:pt x="24" y="12"/>
                          </a:lnTo>
                          <a:lnTo>
                            <a:pt x="24" y="14"/>
                          </a:lnTo>
                          <a:lnTo>
                            <a:pt x="26" y="11"/>
                          </a:lnTo>
                          <a:lnTo>
                            <a:pt x="26" y="8"/>
                          </a:lnTo>
                          <a:lnTo>
                            <a:pt x="24" y="6"/>
                          </a:lnTo>
                          <a:lnTo>
                            <a:pt x="23" y="5"/>
                          </a:lnTo>
                          <a:lnTo>
                            <a:pt x="21"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grpSp>
              <p:nvGrpSpPr>
                <p:cNvPr id="54" name="Group 484">
                  <a:extLst>
                    <a:ext uri="{FF2B5EF4-FFF2-40B4-BE49-F238E27FC236}">
                      <a16:creationId xmlns:a16="http://schemas.microsoft.com/office/drawing/2014/main" id="{A84B6115-6102-4AC8-B198-33050A763B17}"/>
                    </a:ext>
                  </a:extLst>
                </p:cNvPr>
                <p:cNvGrpSpPr>
                  <a:grpSpLocks/>
                </p:cNvGrpSpPr>
                <p:nvPr/>
              </p:nvGrpSpPr>
              <p:grpSpPr bwMode="auto">
                <a:xfrm>
                  <a:off x="5041" y="2435"/>
                  <a:ext cx="63" cy="291"/>
                  <a:chOff x="5041" y="2435"/>
                  <a:chExt cx="63" cy="291"/>
                </a:xfrm>
              </p:grpSpPr>
              <p:grpSp>
                <p:nvGrpSpPr>
                  <p:cNvPr id="55" name="Group 485">
                    <a:extLst>
                      <a:ext uri="{FF2B5EF4-FFF2-40B4-BE49-F238E27FC236}">
                        <a16:creationId xmlns:a16="http://schemas.microsoft.com/office/drawing/2014/main" id="{70566D7E-7481-4F75-924A-69D489EDE6BB}"/>
                      </a:ext>
                    </a:extLst>
                  </p:cNvPr>
                  <p:cNvGrpSpPr>
                    <a:grpSpLocks/>
                  </p:cNvGrpSpPr>
                  <p:nvPr/>
                </p:nvGrpSpPr>
                <p:grpSpPr bwMode="auto">
                  <a:xfrm>
                    <a:off x="5059" y="2435"/>
                    <a:ext cx="32" cy="69"/>
                    <a:chOff x="5059" y="2435"/>
                    <a:chExt cx="32" cy="69"/>
                  </a:xfrm>
                </p:grpSpPr>
                <p:sp>
                  <p:nvSpPr>
                    <p:cNvPr id="143906" name="Freeform 486">
                      <a:extLst>
                        <a:ext uri="{FF2B5EF4-FFF2-40B4-BE49-F238E27FC236}">
                          <a16:creationId xmlns:a16="http://schemas.microsoft.com/office/drawing/2014/main" id="{2B4ED740-09A3-4DC4-A6D9-CD2D14485CAC}"/>
                        </a:ext>
                      </a:extLst>
                    </p:cNvPr>
                    <p:cNvSpPr>
                      <a:spLocks/>
                    </p:cNvSpPr>
                    <p:nvPr/>
                  </p:nvSpPr>
                  <p:spPr bwMode="auto">
                    <a:xfrm>
                      <a:off x="5059" y="2435"/>
                      <a:ext cx="32" cy="39"/>
                    </a:xfrm>
                    <a:custGeom>
                      <a:avLst/>
                      <a:gdLst>
                        <a:gd name="T0" fmla="*/ 18 w 32"/>
                        <a:gd name="T1" fmla="*/ 0 h 39"/>
                        <a:gd name="T2" fmla="*/ 22 w 32"/>
                        <a:gd name="T3" fmla="*/ 2 h 39"/>
                        <a:gd name="T4" fmla="*/ 24 w 32"/>
                        <a:gd name="T5" fmla="*/ 5 h 39"/>
                        <a:gd name="T6" fmla="*/ 25 w 32"/>
                        <a:gd name="T7" fmla="*/ 6 h 39"/>
                        <a:gd name="T8" fmla="*/ 28 w 32"/>
                        <a:gd name="T9" fmla="*/ 12 h 39"/>
                        <a:gd name="T10" fmla="*/ 30 w 32"/>
                        <a:gd name="T11" fmla="*/ 20 h 39"/>
                        <a:gd name="T12" fmla="*/ 31 w 32"/>
                        <a:gd name="T13" fmla="*/ 26 h 39"/>
                        <a:gd name="T14" fmla="*/ 30 w 32"/>
                        <a:gd name="T15" fmla="*/ 29 h 39"/>
                        <a:gd name="T16" fmla="*/ 30 w 32"/>
                        <a:gd name="T17" fmla="*/ 32 h 39"/>
                        <a:gd name="T18" fmla="*/ 30 w 32"/>
                        <a:gd name="T19" fmla="*/ 36 h 39"/>
                        <a:gd name="T20" fmla="*/ 28 w 32"/>
                        <a:gd name="T21" fmla="*/ 36 h 39"/>
                        <a:gd name="T22" fmla="*/ 27 w 32"/>
                        <a:gd name="T23" fmla="*/ 36 h 39"/>
                        <a:gd name="T24" fmla="*/ 24 w 32"/>
                        <a:gd name="T25" fmla="*/ 36 h 39"/>
                        <a:gd name="T26" fmla="*/ 21 w 32"/>
                        <a:gd name="T27" fmla="*/ 36 h 39"/>
                        <a:gd name="T28" fmla="*/ 19 w 32"/>
                        <a:gd name="T29" fmla="*/ 38 h 39"/>
                        <a:gd name="T30" fmla="*/ 19 w 32"/>
                        <a:gd name="T31" fmla="*/ 35 h 39"/>
                        <a:gd name="T32" fmla="*/ 22 w 32"/>
                        <a:gd name="T33" fmla="*/ 29 h 39"/>
                        <a:gd name="T34" fmla="*/ 22 w 32"/>
                        <a:gd name="T35" fmla="*/ 21 h 39"/>
                        <a:gd name="T36" fmla="*/ 22 w 32"/>
                        <a:gd name="T37" fmla="*/ 14 h 39"/>
                        <a:gd name="T38" fmla="*/ 18 w 32"/>
                        <a:gd name="T39" fmla="*/ 9 h 39"/>
                        <a:gd name="T40" fmla="*/ 10 w 32"/>
                        <a:gd name="T41" fmla="*/ 8 h 39"/>
                        <a:gd name="T42" fmla="*/ 7 w 32"/>
                        <a:gd name="T43" fmla="*/ 12 h 39"/>
                        <a:gd name="T44" fmla="*/ 7 w 32"/>
                        <a:gd name="T45" fmla="*/ 29 h 39"/>
                        <a:gd name="T46" fmla="*/ 10 w 32"/>
                        <a:gd name="T47" fmla="*/ 35 h 39"/>
                        <a:gd name="T48" fmla="*/ 10 w 32"/>
                        <a:gd name="T49" fmla="*/ 36 h 39"/>
                        <a:gd name="T50" fmla="*/ 9 w 32"/>
                        <a:gd name="T51" fmla="*/ 36 h 39"/>
                        <a:gd name="T52" fmla="*/ 6 w 32"/>
                        <a:gd name="T53" fmla="*/ 36 h 39"/>
                        <a:gd name="T54" fmla="*/ 4 w 32"/>
                        <a:gd name="T55" fmla="*/ 36 h 39"/>
                        <a:gd name="T56" fmla="*/ 1 w 32"/>
                        <a:gd name="T57" fmla="*/ 38 h 39"/>
                        <a:gd name="T58" fmla="*/ 1 w 32"/>
                        <a:gd name="T59" fmla="*/ 35 h 39"/>
                        <a:gd name="T60" fmla="*/ 0 w 32"/>
                        <a:gd name="T61" fmla="*/ 30 h 39"/>
                        <a:gd name="T62" fmla="*/ 0 w 32"/>
                        <a:gd name="T63" fmla="*/ 27 h 39"/>
                        <a:gd name="T64" fmla="*/ 0 w 32"/>
                        <a:gd name="T65" fmla="*/ 24 h 39"/>
                        <a:gd name="T66" fmla="*/ 0 w 32"/>
                        <a:gd name="T67" fmla="*/ 21 h 39"/>
                        <a:gd name="T68" fmla="*/ 0 w 32"/>
                        <a:gd name="T69" fmla="*/ 18 h 39"/>
                        <a:gd name="T70" fmla="*/ 1 w 32"/>
                        <a:gd name="T71" fmla="*/ 17 h 39"/>
                        <a:gd name="T72" fmla="*/ 1 w 32"/>
                        <a:gd name="T73" fmla="*/ 14 h 39"/>
                        <a:gd name="T74" fmla="*/ 1 w 32"/>
                        <a:gd name="T75" fmla="*/ 12 h 39"/>
                        <a:gd name="T76" fmla="*/ 1 w 32"/>
                        <a:gd name="T77" fmla="*/ 9 h 39"/>
                        <a:gd name="T78" fmla="*/ 3 w 32"/>
                        <a:gd name="T79" fmla="*/ 5 h 39"/>
                        <a:gd name="T80" fmla="*/ 6 w 32"/>
                        <a:gd name="T81" fmla="*/ 3 h 39"/>
                        <a:gd name="T82" fmla="*/ 7 w 32"/>
                        <a:gd name="T83" fmla="*/ 0 h 39"/>
                        <a:gd name="T84" fmla="*/ 12 w 32"/>
                        <a:gd name="T85" fmla="*/ 0 h 39"/>
                        <a:gd name="T86" fmla="*/ 15 w 32"/>
                        <a:gd name="T87" fmla="*/ 0 h 39"/>
                        <a:gd name="T88" fmla="*/ 18 w 32"/>
                        <a:gd name="T8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39">
                          <a:moveTo>
                            <a:pt x="18" y="0"/>
                          </a:moveTo>
                          <a:lnTo>
                            <a:pt x="22" y="2"/>
                          </a:lnTo>
                          <a:lnTo>
                            <a:pt x="24" y="5"/>
                          </a:lnTo>
                          <a:lnTo>
                            <a:pt x="25" y="6"/>
                          </a:lnTo>
                          <a:lnTo>
                            <a:pt x="28" y="12"/>
                          </a:lnTo>
                          <a:lnTo>
                            <a:pt x="30" y="20"/>
                          </a:lnTo>
                          <a:lnTo>
                            <a:pt x="31" y="26"/>
                          </a:lnTo>
                          <a:lnTo>
                            <a:pt x="30" y="29"/>
                          </a:lnTo>
                          <a:lnTo>
                            <a:pt x="30" y="32"/>
                          </a:lnTo>
                          <a:lnTo>
                            <a:pt x="30" y="36"/>
                          </a:lnTo>
                          <a:lnTo>
                            <a:pt x="28" y="36"/>
                          </a:lnTo>
                          <a:lnTo>
                            <a:pt x="27" y="36"/>
                          </a:lnTo>
                          <a:lnTo>
                            <a:pt x="24" y="36"/>
                          </a:lnTo>
                          <a:lnTo>
                            <a:pt x="21" y="36"/>
                          </a:lnTo>
                          <a:lnTo>
                            <a:pt x="19" y="38"/>
                          </a:lnTo>
                          <a:lnTo>
                            <a:pt x="19" y="35"/>
                          </a:lnTo>
                          <a:lnTo>
                            <a:pt x="22" y="29"/>
                          </a:lnTo>
                          <a:lnTo>
                            <a:pt x="22" y="21"/>
                          </a:lnTo>
                          <a:lnTo>
                            <a:pt x="22" y="14"/>
                          </a:lnTo>
                          <a:lnTo>
                            <a:pt x="18" y="9"/>
                          </a:lnTo>
                          <a:lnTo>
                            <a:pt x="10" y="8"/>
                          </a:lnTo>
                          <a:lnTo>
                            <a:pt x="7" y="12"/>
                          </a:lnTo>
                          <a:lnTo>
                            <a:pt x="7" y="29"/>
                          </a:lnTo>
                          <a:lnTo>
                            <a:pt x="10" y="35"/>
                          </a:lnTo>
                          <a:lnTo>
                            <a:pt x="10" y="36"/>
                          </a:lnTo>
                          <a:lnTo>
                            <a:pt x="9" y="36"/>
                          </a:lnTo>
                          <a:lnTo>
                            <a:pt x="6" y="36"/>
                          </a:lnTo>
                          <a:lnTo>
                            <a:pt x="4" y="36"/>
                          </a:lnTo>
                          <a:lnTo>
                            <a:pt x="1" y="38"/>
                          </a:lnTo>
                          <a:lnTo>
                            <a:pt x="1" y="35"/>
                          </a:lnTo>
                          <a:lnTo>
                            <a:pt x="0" y="30"/>
                          </a:lnTo>
                          <a:lnTo>
                            <a:pt x="0" y="27"/>
                          </a:lnTo>
                          <a:lnTo>
                            <a:pt x="0" y="24"/>
                          </a:lnTo>
                          <a:lnTo>
                            <a:pt x="0" y="21"/>
                          </a:lnTo>
                          <a:lnTo>
                            <a:pt x="0" y="18"/>
                          </a:lnTo>
                          <a:lnTo>
                            <a:pt x="1" y="17"/>
                          </a:lnTo>
                          <a:lnTo>
                            <a:pt x="1" y="14"/>
                          </a:lnTo>
                          <a:lnTo>
                            <a:pt x="1" y="12"/>
                          </a:lnTo>
                          <a:lnTo>
                            <a:pt x="1" y="9"/>
                          </a:lnTo>
                          <a:lnTo>
                            <a:pt x="3" y="5"/>
                          </a:lnTo>
                          <a:lnTo>
                            <a:pt x="6" y="3"/>
                          </a:lnTo>
                          <a:lnTo>
                            <a:pt x="7" y="0"/>
                          </a:lnTo>
                          <a:lnTo>
                            <a:pt x="12" y="0"/>
                          </a:lnTo>
                          <a:lnTo>
                            <a:pt x="15" y="0"/>
                          </a:lnTo>
                          <a:lnTo>
                            <a:pt x="18"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07" name="Freeform 487">
                      <a:extLst>
                        <a:ext uri="{FF2B5EF4-FFF2-40B4-BE49-F238E27FC236}">
                          <a16:creationId xmlns:a16="http://schemas.microsoft.com/office/drawing/2014/main" id="{2A8B9891-3178-41EA-9D58-09FCF52718E5}"/>
                        </a:ext>
                      </a:extLst>
                    </p:cNvPr>
                    <p:cNvSpPr>
                      <a:spLocks/>
                    </p:cNvSpPr>
                    <p:nvPr/>
                  </p:nvSpPr>
                  <p:spPr bwMode="auto">
                    <a:xfrm>
                      <a:off x="5060" y="2441"/>
                      <a:ext cx="26" cy="63"/>
                    </a:xfrm>
                    <a:custGeom>
                      <a:avLst/>
                      <a:gdLst>
                        <a:gd name="T0" fmla="*/ 16 w 26"/>
                        <a:gd name="T1" fmla="*/ 2 h 63"/>
                        <a:gd name="T2" fmla="*/ 18 w 26"/>
                        <a:gd name="T3" fmla="*/ 2 h 63"/>
                        <a:gd name="T4" fmla="*/ 19 w 26"/>
                        <a:gd name="T5" fmla="*/ 3 h 63"/>
                        <a:gd name="T6" fmla="*/ 21 w 26"/>
                        <a:gd name="T7" fmla="*/ 5 h 63"/>
                        <a:gd name="T8" fmla="*/ 21 w 26"/>
                        <a:gd name="T9" fmla="*/ 8 h 63"/>
                        <a:gd name="T10" fmla="*/ 22 w 26"/>
                        <a:gd name="T11" fmla="*/ 16 h 63"/>
                        <a:gd name="T12" fmla="*/ 22 w 26"/>
                        <a:gd name="T13" fmla="*/ 19 h 63"/>
                        <a:gd name="T14" fmla="*/ 21 w 26"/>
                        <a:gd name="T15" fmla="*/ 23 h 63"/>
                        <a:gd name="T16" fmla="*/ 19 w 26"/>
                        <a:gd name="T17" fmla="*/ 26 h 63"/>
                        <a:gd name="T18" fmla="*/ 18 w 26"/>
                        <a:gd name="T19" fmla="*/ 29 h 63"/>
                        <a:gd name="T20" fmla="*/ 18 w 26"/>
                        <a:gd name="T21" fmla="*/ 39 h 63"/>
                        <a:gd name="T22" fmla="*/ 25 w 26"/>
                        <a:gd name="T23" fmla="*/ 43 h 63"/>
                        <a:gd name="T24" fmla="*/ 12 w 26"/>
                        <a:gd name="T25" fmla="*/ 62 h 63"/>
                        <a:gd name="T26" fmla="*/ 0 w 26"/>
                        <a:gd name="T27" fmla="*/ 43 h 63"/>
                        <a:gd name="T28" fmla="*/ 9 w 26"/>
                        <a:gd name="T29" fmla="*/ 37 h 63"/>
                        <a:gd name="T30" fmla="*/ 9 w 26"/>
                        <a:gd name="T31" fmla="*/ 29 h 63"/>
                        <a:gd name="T32" fmla="*/ 6 w 26"/>
                        <a:gd name="T33" fmla="*/ 26 h 63"/>
                        <a:gd name="T34" fmla="*/ 6 w 26"/>
                        <a:gd name="T35" fmla="*/ 23 h 63"/>
                        <a:gd name="T36" fmla="*/ 4 w 26"/>
                        <a:gd name="T37" fmla="*/ 20 h 63"/>
                        <a:gd name="T38" fmla="*/ 4 w 26"/>
                        <a:gd name="T39" fmla="*/ 17 h 63"/>
                        <a:gd name="T40" fmla="*/ 4 w 26"/>
                        <a:gd name="T41" fmla="*/ 14 h 63"/>
                        <a:gd name="T42" fmla="*/ 4 w 26"/>
                        <a:gd name="T43" fmla="*/ 11 h 63"/>
                        <a:gd name="T44" fmla="*/ 4 w 26"/>
                        <a:gd name="T45" fmla="*/ 8 h 63"/>
                        <a:gd name="T46" fmla="*/ 6 w 26"/>
                        <a:gd name="T47" fmla="*/ 5 h 63"/>
                        <a:gd name="T48" fmla="*/ 7 w 26"/>
                        <a:gd name="T49" fmla="*/ 3 h 63"/>
                        <a:gd name="T50" fmla="*/ 9 w 26"/>
                        <a:gd name="T51" fmla="*/ 2 h 63"/>
                        <a:gd name="T52" fmla="*/ 10 w 26"/>
                        <a:gd name="T53" fmla="*/ 0 h 63"/>
                        <a:gd name="T54" fmla="*/ 13 w 26"/>
                        <a:gd name="T55" fmla="*/ 0 h 63"/>
                        <a:gd name="T56" fmla="*/ 16 w 26"/>
                        <a:gd name="T57"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63">
                          <a:moveTo>
                            <a:pt x="16" y="2"/>
                          </a:moveTo>
                          <a:lnTo>
                            <a:pt x="18" y="2"/>
                          </a:lnTo>
                          <a:lnTo>
                            <a:pt x="19" y="3"/>
                          </a:lnTo>
                          <a:lnTo>
                            <a:pt x="21" y="5"/>
                          </a:lnTo>
                          <a:lnTo>
                            <a:pt x="21" y="8"/>
                          </a:lnTo>
                          <a:lnTo>
                            <a:pt x="22" y="16"/>
                          </a:lnTo>
                          <a:lnTo>
                            <a:pt x="22" y="19"/>
                          </a:lnTo>
                          <a:lnTo>
                            <a:pt x="21" y="23"/>
                          </a:lnTo>
                          <a:lnTo>
                            <a:pt x="19" y="26"/>
                          </a:lnTo>
                          <a:lnTo>
                            <a:pt x="18" y="29"/>
                          </a:lnTo>
                          <a:lnTo>
                            <a:pt x="18" y="39"/>
                          </a:lnTo>
                          <a:lnTo>
                            <a:pt x="25" y="43"/>
                          </a:lnTo>
                          <a:lnTo>
                            <a:pt x="12" y="62"/>
                          </a:lnTo>
                          <a:lnTo>
                            <a:pt x="0" y="43"/>
                          </a:lnTo>
                          <a:lnTo>
                            <a:pt x="9" y="37"/>
                          </a:lnTo>
                          <a:lnTo>
                            <a:pt x="9" y="29"/>
                          </a:lnTo>
                          <a:lnTo>
                            <a:pt x="6" y="26"/>
                          </a:lnTo>
                          <a:lnTo>
                            <a:pt x="6" y="23"/>
                          </a:lnTo>
                          <a:lnTo>
                            <a:pt x="4" y="20"/>
                          </a:lnTo>
                          <a:lnTo>
                            <a:pt x="4" y="17"/>
                          </a:lnTo>
                          <a:lnTo>
                            <a:pt x="4" y="14"/>
                          </a:lnTo>
                          <a:lnTo>
                            <a:pt x="4" y="11"/>
                          </a:lnTo>
                          <a:lnTo>
                            <a:pt x="4" y="8"/>
                          </a:lnTo>
                          <a:lnTo>
                            <a:pt x="6" y="5"/>
                          </a:lnTo>
                          <a:lnTo>
                            <a:pt x="7" y="3"/>
                          </a:lnTo>
                          <a:lnTo>
                            <a:pt x="9" y="2"/>
                          </a:lnTo>
                          <a:lnTo>
                            <a:pt x="10" y="0"/>
                          </a:lnTo>
                          <a:lnTo>
                            <a:pt x="13" y="0"/>
                          </a:lnTo>
                          <a:lnTo>
                            <a:pt x="16" y="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56" name="Group 488">
                    <a:extLst>
                      <a:ext uri="{FF2B5EF4-FFF2-40B4-BE49-F238E27FC236}">
                        <a16:creationId xmlns:a16="http://schemas.microsoft.com/office/drawing/2014/main" id="{D54C3783-FF9E-43EF-82D6-3ED5B7ED7EE3}"/>
                      </a:ext>
                    </a:extLst>
                  </p:cNvPr>
                  <p:cNvGrpSpPr>
                    <a:grpSpLocks/>
                  </p:cNvGrpSpPr>
                  <p:nvPr/>
                </p:nvGrpSpPr>
                <p:grpSpPr bwMode="auto">
                  <a:xfrm>
                    <a:off x="5042" y="2574"/>
                    <a:ext cx="52" cy="139"/>
                    <a:chOff x="5042" y="2574"/>
                    <a:chExt cx="52" cy="139"/>
                  </a:xfrm>
                </p:grpSpPr>
                <p:grpSp>
                  <p:nvGrpSpPr>
                    <p:cNvPr id="143900" name="Group 489">
                      <a:extLst>
                        <a:ext uri="{FF2B5EF4-FFF2-40B4-BE49-F238E27FC236}">
                          <a16:creationId xmlns:a16="http://schemas.microsoft.com/office/drawing/2014/main" id="{5AB9DE85-C918-4B8B-AA25-1D8A4501DC30}"/>
                        </a:ext>
                      </a:extLst>
                    </p:cNvPr>
                    <p:cNvGrpSpPr>
                      <a:grpSpLocks/>
                    </p:cNvGrpSpPr>
                    <p:nvPr/>
                  </p:nvGrpSpPr>
                  <p:grpSpPr bwMode="auto">
                    <a:xfrm>
                      <a:off x="5042" y="2574"/>
                      <a:ext cx="52" cy="139"/>
                      <a:chOff x="5042" y="2574"/>
                      <a:chExt cx="52" cy="139"/>
                    </a:xfrm>
                  </p:grpSpPr>
                  <p:sp>
                    <p:nvSpPr>
                      <p:cNvPr id="143904" name="Freeform 490">
                        <a:extLst>
                          <a:ext uri="{FF2B5EF4-FFF2-40B4-BE49-F238E27FC236}">
                            <a16:creationId xmlns:a16="http://schemas.microsoft.com/office/drawing/2014/main" id="{EF281398-0E38-49F3-80AC-693A23AD2501}"/>
                          </a:ext>
                        </a:extLst>
                      </p:cNvPr>
                      <p:cNvSpPr>
                        <a:spLocks/>
                      </p:cNvSpPr>
                      <p:nvPr/>
                    </p:nvSpPr>
                    <p:spPr bwMode="auto">
                      <a:xfrm>
                        <a:off x="5056" y="2605"/>
                        <a:ext cx="38" cy="108"/>
                      </a:xfrm>
                      <a:custGeom>
                        <a:avLst/>
                        <a:gdLst>
                          <a:gd name="T0" fmla="*/ 29 w 38"/>
                          <a:gd name="T1" fmla="*/ 3 h 108"/>
                          <a:gd name="T2" fmla="*/ 29 w 38"/>
                          <a:gd name="T3" fmla="*/ 34 h 108"/>
                          <a:gd name="T4" fmla="*/ 29 w 38"/>
                          <a:gd name="T5" fmla="*/ 59 h 108"/>
                          <a:gd name="T6" fmla="*/ 28 w 38"/>
                          <a:gd name="T7" fmla="*/ 84 h 108"/>
                          <a:gd name="T8" fmla="*/ 32 w 38"/>
                          <a:gd name="T9" fmla="*/ 95 h 108"/>
                          <a:gd name="T10" fmla="*/ 35 w 38"/>
                          <a:gd name="T11" fmla="*/ 102 h 108"/>
                          <a:gd name="T12" fmla="*/ 37 w 38"/>
                          <a:gd name="T13" fmla="*/ 104 h 108"/>
                          <a:gd name="T14" fmla="*/ 35 w 38"/>
                          <a:gd name="T15" fmla="*/ 107 h 108"/>
                          <a:gd name="T16" fmla="*/ 29 w 38"/>
                          <a:gd name="T17" fmla="*/ 107 h 108"/>
                          <a:gd name="T18" fmla="*/ 23 w 38"/>
                          <a:gd name="T19" fmla="*/ 93 h 108"/>
                          <a:gd name="T20" fmla="*/ 23 w 38"/>
                          <a:gd name="T21" fmla="*/ 84 h 108"/>
                          <a:gd name="T22" fmla="*/ 19 w 38"/>
                          <a:gd name="T23" fmla="*/ 54 h 108"/>
                          <a:gd name="T24" fmla="*/ 17 w 38"/>
                          <a:gd name="T25" fmla="*/ 48 h 108"/>
                          <a:gd name="T26" fmla="*/ 19 w 38"/>
                          <a:gd name="T27" fmla="*/ 60 h 108"/>
                          <a:gd name="T28" fmla="*/ 15 w 38"/>
                          <a:gd name="T29" fmla="*/ 81 h 108"/>
                          <a:gd name="T30" fmla="*/ 17 w 38"/>
                          <a:gd name="T31" fmla="*/ 90 h 108"/>
                          <a:gd name="T32" fmla="*/ 14 w 38"/>
                          <a:gd name="T33" fmla="*/ 99 h 108"/>
                          <a:gd name="T34" fmla="*/ 9 w 38"/>
                          <a:gd name="T35" fmla="*/ 105 h 108"/>
                          <a:gd name="T36" fmla="*/ 5 w 38"/>
                          <a:gd name="T37" fmla="*/ 105 h 108"/>
                          <a:gd name="T38" fmla="*/ 2 w 38"/>
                          <a:gd name="T39" fmla="*/ 104 h 108"/>
                          <a:gd name="T40" fmla="*/ 8 w 38"/>
                          <a:gd name="T41" fmla="*/ 90 h 108"/>
                          <a:gd name="T42" fmla="*/ 9 w 38"/>
                          <a:gd name="T43" fmla="*/ 82 h 108"/>
                          <a:gd name="T44" fmla="*/ 8 w 38"/>
                          <a:gd name="T45" fmla="*/ 68 h 108"/>
                          <a:gd name="T46" fmla="*/ 6 w 38"/>
                          <a:gd name="T47" fmla="*/ 45 h 108"/>
                          <a:gd name="T48" fmla="*/ 0 w 38"/>
                          <a:gd name="T49" fmla="*/ 0 h 108"/>
                          <a:gd name="T50" fmla="*/ 29 w 38"/>
                          <a:gd name="T51"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108">
                            <a:moveTo>
                              <a:pt x="29" y="3"/>
                            </a:moveTo>
                            <a:lnTo>
                              <a:pt x="29" y="34"/>
                            </a:lnTo>
                            <a:lnTo>
                              <a:pt x="29" y="59"/>
                            </a:lnTo>
                            <a:lnTo>
                              <a:pt x="28" y="84"/>
                            </a:lnTo>
                            <a:lnTo>
                              <a:pt x="32" y="95"/>
                            </a:lnTo>
                            <a:lnTo>
                              <a:pt x="35" y="102"/>
                            </a:lnTo>
                            <a:lnTo>
                              <a:pt x="37" y="104"/>
                            </a:lnTo>
                            <a:lnTo>
                              <a:pt x="35" y="107"/>
                            </a:lnTo>
                            <a:lnTo>
                              <a:pt x="29" y="107"/>
                            </a:lnTo>
                            <a:lnTo>
                              <a:pt x="23" y="93"/>
                            </a:lnTo>
                            <a:lnTo>
                              <a:pt x="23" y="84"/>
                            </a:lnTo>
                            <a:lnTo>
                              <a:pt x="19" y="54"/>
                            </a:lnTo>
                            <a:lnTo>
                              <a:pt x="17" y="48"/>
                            </a:lnTo>
                            <a:lnTo>
                              <a:pt x="19" y="60"/>
                            </a:lnTo>
                            <a:lnTo>
                              <a:pt x="15" y="81"/>
                            </a:lnTo>
                            <a:lnTo>
                              <a:pt x="17" y="90"/>
                            </a:lnTo>
                            <a:lnTo>
                              <a:pt x="14" y="99"/>
                            </a:lnTo>
                            <a:lnTo>
                              <a:pt x="9" y="105"/>
                            </a:lnTo>
                            <a:lnTo>
                              <a:pt x="5" y="105"/>
                            </a:lnTo>
                            <a:lnTo>
                              <a:pt x="2" y="104"/>
                            </a:lnTo>
                            <a:lnTo>
                              <a:pt x="8" y="90"/>
                            </a:lnTo>
                            <a:lnTo>
                              <a:pt x="9" y="82"/>
                            </a:lnTo>
                            <a:lnTo>
                              <a:pt x="8" y="68"/>
                            </a:lnTo>
                            <a:lnTo>
                              <a:pt x="6" y="45"/>
                            </a:lnTo>
                            <a:lnTo>
                              <a:pt x="0" y="0"/>
                            </a:lnTo>
                            <a:lnTo>
                              <a:pt x="29"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905" name="Freeform 491">
                        <a:extLst>
                          <a:ext uri="{FF2B5EF4-FFF2-40B4-BE49-F238E27FC236}">
                            <a16:creationId xmlns:a16="http://schemas.microsoft.com/office/drawing/2014/main" id="{6B6758F5-9D1B-4993-9866-4F08A1185E68}"/>
                          </a:ext>
                        </a:extLst>
                      </p:cNvPr>
                      <p:cNvSpPr>
                        <a:spLocks/>
                      </p:cNvSpPr>
                      <p:nvPr/>
                    </p:nvSpPr>
                    <p:spPr bwMode="auto">
                      <a:xfrm>
                        <a:off x="5042" y="2574"/>
                        <a:ext cx="10" cy="14"/>
                      </a:xfrm>
                      <a:custGeom>
                        <a:avLst/>
                        <a:gdLst>
                          <a:gd name="T0" fmla="*/ 0 w 10"/>
                          <a:gd name="T1" fmla="*/ 0 h 14"/>
                          <a:gd name="T2" fmla="*/ 0 w 10"/>
                          <a:gd name="T3" fmla="*/ 7 h 14"/>
                          <a:gd name="T4" fmla="*/ 9 w 10"/>
                          <a:gd name="T5" fmla="*/ 13 h 14"/>
                          <a:gd name="T6" fmla="*/ 5 w 10"/>
                          <a:gd name="T7" fmla="*/ 1 h 14"/>
                          <a:gd name="T8" fmla="*/ 0 w 10"/>
                          <a:gd name="T9" fmla="*/ 0 h 14"/>
                        </a:gdLst>
                        <a:ahLst/>
                        <a:cxnLst>
                          <a:cxn ang="0">
                            <a:pos x="T0" y="T1"/>
                          </a:cxn>
                          <a:cxn ang="0">
                            <a:pos x="T2" y="T3"/>
                          </a:cxn>
                          <a:cxn ang="0">
                            <a:pos x="T4" y="T5"/>
                          </a:cxn>
                          <a:cxn ang="0">
                            <a:pos x="T6" y="T7"/>
                          </a:cxn>
                          <a:cxn ang="0">
                            <a:pos x="T8" y="T9"/>
                          </a:cxn>
                        </a:cxnLst>
                        <a:rect l="0" t="0" r="r" b="b"/>
                        <a:pathLst>
                          <a:path w="10" h="14">
                            <a:moveTo>
                              <a:pt x="0" y="0"/>
                            </a:moveTo>
                            <a:lnTo>
                              <a:pt x="0" y="7"/>
                            </a:lnTo>
                            <a:lnTo>
                              <a:pt x="9" y="13"/>
                            </a:lnTo>
                            <a:lnTo>
                              <a:pt x="5" y="1"/>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143902" name="Freeform 492">
                      <a:extLst>
                        <a:ext uri="{FF2B5EF4-FFF2-40B4-BE49-F238E27FC236}">
                          <a16:creationId xmlns:a16="http://schemas.microsoft.com/office/drawing/2014/main" id="{19A6CEAA-6A6F-4CD3-ACA0-A0164156744F}"/>
                        </a:ext>
                      </a:extLst>
                    </p:cNvPr>
                    <p:cNvSpPr>
                      <a:spLocks/>
                    </p:cNvSpPr>
                    <p:nvPr/>
                  </p:nvSpPr>
                  <p:spPr bwMode="auto">
                    <a:xfrm>
                      <a:off x="5073" y="2605"/>
                      <a:ext cx="4" cy="49"/>
                    </a:xfrm>
                    <a:custGeom>
                      <a:avLst/>
                      <a:gdLst>
                        <a:gd name="T0" fmla="*/ 0 w 4"/>
                        <a:gd name="T1" fmla="*/ 0 h 49"/>
                        <a:gd name="T2" fmla="*/ 0 w 4"/>
                        <a:gd name="T3" fmla="*/ 16 h 49"/>
                        <a:gd name="T4" fmla="*/ 0 w 4"/>
                        <a:gd name="T5" fmla="*/ 26 h 49"/>
                        <a:gd name="T6" fmla="*/ 2 w 4"/>
                        <a:gd name="T7" fmla="*/ 37 h 49"/>
                        <a:gd name="T8" fmla="*/ 3 w 4"/>
                        <a:gd name="T9" fmla="*/ 46 h 49"/>
                        <a:gd name="T10" fmla="*/ 2 w 4"/>
                        <a:gd name="T11" fmla="*/ 48 h 49"/>
                        <a:gd name="T12" fmla="*/ 0 w 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4" h="49">
                          <a:moveTo>
                            <a:pt x="0" y="0"/>
                          </a:moveTo>
                          <a:lnTo>
                            <a:pt x="0" y="16"/>
                          </a:lnTo>
                          <a:lnTo>
                            <a:pt x="0" y="26"/>
                          </a:lnTo>
                          <a:lnTo>
                            <a:pt x="2" y="37"/>
                          </a:lnTo>
                          <a:lnTo>
                            <a:pt x="3" y="46"/>
                          </a:lnTo>
                          <a:lnTo>
                            <a:pt x="2" y="48"/>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57" name="Group 493">
                    <a:extLst>
                      <a:ext uri="{FF2B5EF4-FFF2-40B4-BE49-F238E27FC236}">
                        <a16:creationId xmlns:a16="http://schemas.microsoft.com/office/drawing/2014/main" id="{DD6DC5FF-470C-4C7C-BEE4-CF4DD904FCB5}"/>
                      </a:ext>
                    </a:extLst>
                  </p:cNvPr>
                  <p:cNvGrpSpPr>
                    <a:grpSpLocks/>
                  </p:cNvGrpSpPr>
                  <p:nvPr/>
                </p:nvGrpSpPr>
                <p:grpSpPr bwMode="auto">
                  <a:xfrm>
                    <a:off x="5056" y="2696"/>
                    <a:ext cx="40" cy="30"/>
                    <a:chOff x="5056" y="2696"/>
                    <a:chExt cx="40" cy="30"/>
                  </a:xfrm>
                </p:grpSpPr>
                <p:sp>
                  <p:nvSpPr>
                    <p:cNvPr id="143898" name="Freeform 494">
                      <a:extLst>
                        <a:ext uri="{FF2B5EF4-FFF2-40B4-BE49-F238E27FC236}">
                          <a16:creationId xmlns:a16="http://schemas.microsoft.com/office/drawing/2014/main" id="{C83A2017-96B7-41AA-BCE2-896F4F15B59E}"/>
                        </a:ext>
                      </a:extLst>
                    </p:cNvPr>
                    <p:cNvSpPr>
                      <a:spLocks/>
                    </p:cNvSpPr>
                    <p:nvPr/>
                  </p:nvSpPr>
                  <p:spPr bwMode="auto">
                    <a:xfrm>
                      <a:off x="5056" y="2696"/>
                      <a:ext cx="18" cy="28"/>
                    </a:xfrm>
                    <a:custGeom>
                      <a:avLst/>
                      <a:gdLst>
                        <a:gd name="T0" fmla="*/ 17 w 18"/>
                        <a:gd name="T1" fmla="*/ 0 h 28"/>
                        <a:gd name="T2" fmla="*/ 17 w 18"/>
                        <a:gd name="T3" fmla="*/ 3 h 28"/>
                        <a:gd name="T4" fmla="*/ 17 w 18"/>
                        <a:gd name="T5" fmla="*/ 12 h 28"/>
                        <a:gd name="T6" fmla="*/ 15 w 18"/>
                        <a:gd name="T7" fmla="*/ 9 h 28"/>
                        <a:gd name="T8" fmla="*/ 14 w 18"/>
                        <a:gd name="T9" fmla="*/ 12 h 28"/>
                        <a:gd name="T10" fmla="*/ 14 w 18"/>
                        <a:gd name="T11" fmla="*/ 18 h 28"/>
                        <a:gd name="T12" fmla="*/ 11 w 18"/>
                        <a:gd name="T13" fmla="*/ 23 h 28"/>
                        <a:gd name="T14" fmla="*/ 6 w 18"/>
                        <a:gd name="T15" fmla="*/ 26 h 28"/>
                        <a:gd name="T16" fmla="*/ 3 w 18"/>
                        <a:gd name="T17" fmla="*/ 27 h 28"/>
                        <a:gd name="T18" fmla="*/ 0 w 18"/>
                        <a:gd name="T19" fmla="*/ 26 h 28"/>
                        <a:gd name="T20" fmla="*/ 0 w 18"/>
                        <a:gd name="T21" fmla="*/ 21 h 28"/>
                        <a:gd name="T22" fmla="*/ 3 w 18"/>
                        <a:gd name="T23" fmla="*/ 12 h 28"/>
                        <a:gd name="T24" fmla="*/ 3 w 18"/>
                        <a:gd name="T25" fmla="*/ 15 h 28"/>
                        <a:gd name="T26" fmla="*/ 6 w 18"/>
                        <a:gd name="T27" fmla="*/ 15 h 28"/>
                        <a:gd name="T28" fmla="*/ 9 w 18"/>
                        <a:gd name="T29" fmla="*/ 15 h 28"/>
                        <a:gd name="T30" fmla="*/ 12 w 18"/>
                        <a:gd name="T31" fmla="*/ 11 h 28"/>
                        <a:gd name="T32" fmla="*/ 14 w 18"/>
                        <a:gd name="T33" fmla="*/ 6 h 28"/>
                        <a:gd name="T34" fmla="*/ 17 w 18"/>
                        <a:gd name="T3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8">
                          <a:moveTo>
                            <a:pt x="17" y="0"/>
                          </a:moveTo>
                          <a:lnTo>
                            <a:pt x="17" y="3"/>
                          </a:lnTo>
                          <a:lnTo>
                            <a:pt x="17" y="12"/>
                          </a:lnTo>
                          <a:lnTo>
                            <a:pt x="15" y="9"/>
                          </a:lnTo>
                          <a:lnTo>
                            <a:pt x="14" y="12"/>
                          </a:lnTo>
                          <a:lnTo>
                            <a:pt x="14" y="18"/>
                          </a:lnTo>
                          <a:lnTo>
                            <a:pt x="11" y="23"/>
                          </a:lnTo>
                          <a:lnTo>
                            <a:pt x="6" y="26"/>
                          </a:lnTo>
                          <a:lnTo>
                            <a:pt x="3" y="27"/>
                          </a:lnTo>
                          <a:lnTo>
                            <a:pt x="0" y="26"/>
                          </a:lnTo>
                          <a:lnTo>
                            <a:pt x="0" y="21"/>
                          </a:lnTo>
                          <a:lnTo>
                            <a:pt x="3" y="12"/>
                          </a:lnTo>
                          <a:lnTo>
                            <a:pt x="3" y="15"/>
                          </a:lnTo>
                          <a:lnTo>
                            <a:pt x="6" y="15"/>
                          </a:lnTo>
                          <a:lnTo>
                            <a:pt x="9" y="15"/>
                          </a:lnTo>
                          <a:lnTo>
                            <a:pt x="12" y="11"/>
                          </a:lnTo>
                          <a:lnTo>
                            <a:pt x="14" y="6"/>
                          </a:lnTo>
                          <a:lnTo>
                            <a:pt x="17"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899" name="Freeform 495">
                      <a:extLst>
                        <a:ext uri="{FF2B5EF4-FFF2-40B4-BE49-F238E27FC236}">
                          <a16:creationId xmlns:a16="http://schemas.microsoft.com/office/drawing/2014/main" id="{776A49CD-D13D-4B94-8023-AD9D861955AE}"/>
                        </a:ext>
                      </a:extLst>
                    </p:cNvPr>
                    <p:cNvSpPr>
                      <a:spLocks/>
                    </p:cNvSpPr>
                    <p:nvPr/>
                  </p:nvSpPr>
                  <p:spPr bwMode="auto">
                    <a:xfrm>
                      <a:off x="5081" y="2696"/>
                      <a:ext cx="15" cy="30"/>
                    </a:xfrm>
                    <a:custGeom>
                      <a:avLst/>
                      <a:gdLst>
                        <a:gd name="T0" fmla="*/ 0 w 15"/>
                        <a:gd name="T1" fmla="*/ 0 h 30"/>
                        <a:gd name="T2" fmla="*/ 0 w 15"/>
                        <a:gd name="T3" fmla="*/ 12 h 30"/>
                        <a:gd name="T4" fmla="*/ 0 w 15"/>
                        <a:gd name="T5" fmla="*/ 9 h 30"/>
                        <a:gd name="T6" fmla="*/ 1 w 15"/>
                        <a:gd name="T7" fmla="*/ 12 h 30"/>
                        <a:gd name="T8" fmla="*/ 3 w 15"/>
                        <a:gd name="T9" fmla="*/ 18 h 30"/>
                        <a:gd name="T10" fmla="*/ 4 w 15"/>
                        <a:gd name="T11" fmla="*/ 23 h 30"/>
                        <a:gd name="T12" fmla="*/ 7 w 15"/>
                        <a:gd name="T13" fmla="*/ 26 h 30"/>
                        <a:gd name="T14" fmla="*/ 10 w 15"/>
                        <a:gd name="T15" fmla="*/ 27 h 30"/>
                        <a:gd name="T16" fmla="*/ 13 w 15"/>
                        <a:gd name="T17" fmla="*/ 29 h 30"/>
                        <a:gd name="T18" fmla="*/ 13 w 15"/>
                        <a:gd name="T19" fmla="*/ 27 h 30"/>
                        <a:gd name="T20" fmla="*/ 14 w 15"/>
                        <a:gd name="T21" fmla="*/ 24 h 30"/>
                        <a:gd name="T22" fmla="*/ 14 w 15"/>
                        <a:gd name="T23" fmla="*/ 21 h 30"/>
                        <a:gd name="T24" fmla="*/ 14 w 15"/>
                        <a:gd name="T25" fmla="*/ 18 h 30"/>
                        <a:gd name="T26" fmla="*/ 13 w 15"/>
                        <a:gd name="T27" fmla="*/ 14 h 30"/>
                        <a:gd name="T28" fmla="*/ 10 w 15"/>
                        <a:gd name="T29" fmla="*/ 15 h 30"/>
                        <a:gd name="T30" fmla="*/ 7 w 15"/>
                        <a:gd name="T31" fmla="*/ 15 h 30"/>
                        <a:gd name="T32" fmla="*/ 6 w 15"/>
                        <a:gd name="T33" fmla="*/ 15 h 30"/>
                        <a:gd name="T34" fmla="*/ 1 w 15"/>
                        <a:gd name="T35" fmla="*/ 6 h 30"/>
                        <a:gd name="T36" fmla="*/ 0 w 15"/>
                        <a:gd name="T3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30">
                          <a:moveTo>
                            <a:pt x="0" y="0"/>
                          </a:moveTo>
                          <a:lnTo>
                            <a:pt x="0" y="12"/>
                          </a:lnTo>
                          <a:lnTo>
                            <a:pt x="0" y="9"/>
                          </a:lnTo>
                          <a:lnTo>
                            <a:pt x="1" y="12"/>
                          </a:lnTo>
                          <a:lnTo>
                            <a:pt x="3" y="18"/>
                          </a:lnTo>
                          <a:lnTo>
                            <a:pt x="4" y="23"/>
                          </a:lnTo>
                          <a:lnTo>
                            <a:pt x="7" y="26"/>
                          </a:lnTo>
                          <a:lnTo>
                            <a:pt x="10" y="27"/>
                          </a:lnTo>
                          <a:lnTo>
                            <a:pt x="13" y="29"/>
                          </a:lnTo>
                          <a:lnTo>
                            <a:pt x="13" y="27"/>
                          </a:lnTo>
                          <a:lnTo>
                            <a:pt x="14" y="24"/>
                          </a:lnTo>
                          <a:lnTo>
                            <a:pt x="14" y="21"/>
                          </a:lnTo>
                          <a:lnTo>
                            <a:pt x="14" y="18"/>
                          </a:lnTo>
                          <a:lnTo>
                            <a:pt x="13" y="14"/>
                          </a:lnTo>
                          <a:lnTo>
                            <a:pt x="10" y="15"/>
                          </a:lnTo>
                          <a:lnTo>
                            <a:pt x="7" y="15"/>
                          </a:lnTo>
                          <a:lnTo>
                            <a:pt x="6" y="15"/>
                          </a:lnTo>
                          <a:lnTo>
                            <a:pt x="1" y="6"/>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58" name="Freeform 496">
                    <a:extLst>
                      <a:ext uri="{FF2B5EF4-FFF2-40B4-BE49-F238E27FC236}">
                        <a16:creationId xmlns:a16="http://schemas.microsoft.com/office/drawing/2014/main" id="{694796F6-ABD7-47CB-9AB5-B3D00B84A0CB}"/>
                      </a:ext>
                    </a:extLst>
                  </p:cNvPr>
                  <p:cNvSpPr>
                    <a:spLocks/>
                  </p:cNvSpPr>
                  <p:nvPr/>
                </p:nvSpPr>
                <p:spPr bwMode="auto">
                  <a:xfrm>
                    <a:off x="5041" y="2483"/>
                    <a:ext cx="63" cy="211"/>
                  </a:xfrm>
                  <a:custGeom>
                    <a:avLst/>
                    <a:gdLst>
                      <a:gd name="T0" fmla="*/ 45 w 63"/>
                      <a:gd name="T1" fmla="*/ 3 h 211"/>
                      <a:gd name="T2" fmla="*/ 57 w 63"/>
                      <a:gd name="T3" fmla="*/ 9 h 211"/>
                      <a:gd name="T4" fmla="*/ 60 w 63"/>
                      <a:gd name="T5" fmla="*/ 16 h 211"/>
                      <a:gd name="T6" fmla="*/ 62 w 63"/>
                      <a:gd name="T7" fmla="*/ 63 h 211"/>
                      <a:gd name="T8" fmla="*/ 60 w 63"/>
                      <a:gd name="T9" fmla="*/ 75 h 211"/>
                      <a:gd name="T10" fmla="*/ 54 w 63"/>
                      <a:gd name="T11" fmla="*/ 74 h 211"/>
                      <a:gd name="T12" fmla="*/ 54 w 63"/>
                      <a:gd name="T13" fmla="*/ 102 h 211"/>
                      <a:gd name="T14" fmla="*/ 51 w 63"/>
                      <a:gd name="T15" fmla="*/ 102 h 211"/>
                      <a:gd name="T16" fmla="*/ 47 w 63"/>
                      <a:gd name="T17" fmla="*/ 161 h 211"/>
                      <a:gd name="T18" fmla="*/ 47 w 63"/>
                      <a:gd name="T19" fmla="*/ 193 h 211"/>
                      <a:gd name="T20" fmla="*/ 45 w 63"/>
                      <a:gd name="T21" fmla="*/ 207 h 211"/>
                      <a:gd name="T22" fmla="*/ 42 w 63"/>
                      <a:gd name="T23" fmla="*/ 210 h 211"/>
                      <a:gd name="T24" fmla="*/ 37 w 63"/>
                      <a:gd name="T25" fmla="*/ 207 h 211"/>
                      <a:gd name="T26" fmla="*/ 34 w 63"/>
                      <a:gd name="T27" fmla="*/ 183 h 211"/>
                      <a:gd name="T28" fmla="*/ 33 w 63"/>
                      <a:gd name="T29" fmla="*/ 208 h 211"/>
                      <a:gd name="T30" fmla="*/ 28 w 63"/>
                      <a:gd name="T31" fmla="*/ 210 h 211"/>
                      <a:gd name="T32" fmla="*/ 23 w 63"/>
                      <a:gd name="T33" fmla="*/ 208 h 211"/>
                      <a:gd name="T34" fmla="*/ 19 w 63"/>
                      <a:gd name="T35" fmla="*/ 160 h 211"/>
                      <a:gd name="T36" fmla="*/ 14 w 63"/>
                      <a:gd name="T37" fmla="*/ 125 h 211"/>
                      <a:gd name="T38" fmla="*/ 5 w 63"/>
                      <a:gd name="T39" fmla="*/ 92 h 211"/>
                      <a:gd name="T40" fmla="*/ 0 w 63"/>
                      <a:gd name="T41" fmla="*/ 92 h 211"/>
                      <a:gd name="T42" fmla="*/ 5 w 63"/>
                      <a:gd name="T43" fmla="*/ 47 h 211"/>
                      <a:gd name="T44" fmla="*/ 5 w 63"/>
                      <a:gd name="T45" fmla="*/ 13 h 211"/>
                      <a:gd name="T46" fmla="*/ 8 w 63"/>
                      <a:gd name="T47" fmla="*/ 9 h 211"/>
                      <a:gd name="T48" fmla="*/ 20 w 63"/>
                      <a:gd name="T49" fmla="*/ 0 h 211"/>
                      <a:gd name="T50" fmla="*/ 31 w 63"/>
                      <a:gd name="T51" fmla="*/ 19 h 211"/>
                      <a:gd name="T52" fmla="*/ 45 w 63"/>
                      <a:gd name="T53" fmla="*/ 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211">
                        <a:moveTo>
                          <a:pt x="45" y="3"/>
                        </a:moveTo>
                        <a:lnTo>
                          <a:pt x="57" y="9"/>
                        </a:lnTo>
                        <a:lnTo>
                          <a:pt x="60" y="16"/>
                        </a:lnTo>
                        <a:lnTo>
                          <a:pt x="62" y="63"/>
                        </a:lnTo>
                        <a:lnTo>
                          <a:pt x="60" y="75"/>
                        </a:lnTo>
                        <a:lnTo>
                          <a:pt x="54" y="74"/>
                        </a:lnTo>
                        <a:lnTo>
                          <a:pt x="54" y="102"/>
                        </a:lnTo>
                        <a:lnTo>
                          <a:pt x="51" y="102"/>
                        </a:lnTo>
                        <a:lnTo>
                          <a:pt x="47" y="161"/>
                        </a:lnTo>
                        <a:lnTo>
                          <a:pt x="47" y="193"/>
                        </a:lnTo>
                        <a:lnTo>
                          <a:pt x="45" y="207"/>
                        </a:lnTo>
                        <a:lnTo>
                          <a:pt x="42" y="210"/>
                        </a:lnTo>
                        <a:lnTo>
                          <a:pt x="37" y="207"/>
                        </a:lnTo>
                        <a:lnTo>
                          <a:pt x="34" y="183"/>
                        </a:lnTo>
                        <a:lnTo>
                          <a:pt x="33" y="208"/>
                        </a:lnTo>
                        <a:lnTo>
                          <a:pt x="28" y="210"/>
                        </a:lnTo>
                        <a:lnTo>
                          <a:pt x="23" y="208"/>
                        </a:lnTo>
                        <a:lnTo>
                          <a:pt x="19" y="160"/>
                        </a:lnTo>
                        <a:lnTo>
                          <a:pt x="14" y="125"/>
                        </a:lnTo>
                        <a:lnTo>
                          <a:pt x="5" y="92"/>
                        </a:lnTo>
                        <a:lnTo>
                          <a:pt x="0" y="92"/>
                        </a:lnTo>
                        <a:lnTo>
                          <a:pt x="5" y="47"/>
                        </a:lnTo>
                        <a:lnTo>
                          <a:pt x="5" y="13"/>
                        </a:lnTo>
                        <a:lnTo>
                          <a:pt x="8" y="9"/>
                        </a:lnTo>
                        <a:lnTo>
                          <a:pt x="20" y="0"/>
                        </a:lnTo>
                        <a:lnTo>
                          <a:pt x="31" y="19"/>
                        </a:lnTo>
                        <a:lnTo>
                          <a:pt x="45" y="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nvGrpSpPr>
                  <p:cNvPr id="59" name="Group 497">
                    <a:extLst>
                      <a:ext uri="{FF2B5EF4-FFF2-40B4-BE49-F238E27FC236}">
                        <a16:creationId xmlns:a16="http://schemas.microsoft.com/office/drawing/2014/main" id="{BADA14AF-08D1-4A50-922A-7269637DA555}"/>
                      </a:ext>
                    </a:extLst>
                  </p:cNvPr>
                  <p:cNvGrpSpPr>
                    <a:grpSpLocks/>
                  </p:cNvGrpSpPr>
                  <p:nvPr/>
                </p:nvGrpSpPr>
                <p:grpSpPr bwMode="auto">
                  <a:xfrm>
                    <a:off x="5056" y="2505"/>
                    <a:ext cx="40" cy="51"/>
                    <a:chOff x="5056" y="2505"/>
                    <a:chExt cx="40" cy="51"/>
                  </a:xfrm>
                </p:grpSpPr>
                <p:sp>
                  <p:nvSpPr>
                    <p:cNvPr id="143361" name="Freeform 498">
                      <a:extLst>
                        <a:ext uri="{FF2B5EF4-FFF2-40B4-BE49-F238E27FC236}">
                          <a16:creationId xmlns:a16="http://schemas.microsoft.com/office/drawing/2014/main" id="{13ADC094-9F18-44F7-B15D-8E976B02DF15}"/>
                        </a:ext>
                      </a:extLst>
                    </p:cNvPr>
                    <p:cNvSpPr>
                      <a:spLocks/>
                    </p:cNvSpPr>
                    <p:nvPr/>
                  </p:nvSpPr>
                  <p:spPr bwMode="auto">
                    <a:xfrm>
                      <a:off x="5060" y="2505"/>
                      <a:ext cx="33" cy="38"/>
                    </a:xfrm>
                    <a:custGeom>
                      <a:avLst/>
                      <a:gdLst>
                        <a:gd name="T0" fmla="*/ 32 w 33"/>
                        <a:gd name="T1" fmla="*/ 13 h 38"/>
                        <a:gd name="T2" fmla="*/ 11 w 33"/>
                        <a:gd name="T3" fmla="*/ 0 h 38"/>
                        <a:gd name="T4" fmla="*/ 0 w 33"/>
                        <a:gd name="T5" fmla="*/ 25 h 38"/>
                        <a:gd name="T6" fmla="*/ 20 w 33"/>
                        <a:gd name="T7" fmla="*/ 37 h 38"/>
                        <a:gd name="T8" fmla="*/ 32 w 33"/>
                        <a:gd name="T9" fmla="*/ 13 h 38"/>
                      </a:gdLst>
                      <a:ahLst/>
                      <a:cxnLst>
                        <a:cxn ang="0">
                          <a:pos x="T0" y="T1"/>
                        </a:cxn>
                        <a:cxn ang="0">
                          <a:pos x="T2" y="T3"/>
                        </a:cxn>
                        <a:cxn ang="0">
                          <a:pos x="T4" y="T5"/>
                        </a:cxn>
                        <a:cxn ang="0">
                          <a:pos x="T6" y="T7"/>
                        </a:cxn>
                        <a:cxn ang="0">
                          <a:pos x="T8" y="T9"/>
                        </a:cxn>
                      </a:cxnLst>
                      <a:rect l="0" t="0" r="r" b="b"/>
                      <a:pathLst>
                        <a:path w="33" h="38">
                          <a:moveTo>
                            <a:pt x="32" y="13"/>
                          </a:moveTo>
                          <a:lnTo>
                            <a:pt x="11" y="0"/>
                          </a:lnTo>
                          <a:lnTo>
                            <a:pt x="0" y="25"/>
                          </a:lnTo>
                          <a:lnTo>
                            <a:pt x="20" y="37"/>
                          </a:lnTo>
                          <a:lnTo>
                            <a:pt x="32" y="13"/>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895" name="Freeform 499">
                      <a:extLst>
                        <a:ext uri="{FF2B5EF4-FFF2-40B4-BE49-F238E27FC236}">
                          <a16:creationId xmlns:a16="http://schemas.microsoft.com/office/drawing/2014/main" id="{1CCE1626-5BC7-4353-BB0E-5B796008E08F}"/>
                        </a:ext>
                      </a:extLst>
                    </p:cNvPr>
                    <p:cNvSpPr>
                      <a:spLocks/>
                    </p:cNvSpPr>
                    <p:nvPr/>
                  </p:nvSpPr>
                  <p:spPr bwMode="auto">
                    <a:xfrm>
                      <a:off x="5056" y="2522"/>
                      <a:ext cx="15" cy="21"/>
                    </a:xfrm>
                    <a:custGeom>
                      <a:avLst/>
                      <a:gdLst>
                        <a:gd name="T0" fmla="*/ 14 w 15"/>
                        <a:gd name="T1" fmla="*/ 12 h 21"/>
                        <a:gd name="T2" fmla="*/ 11 w 15"/>
                        <a:gd name="T3" fmla="*/ 9 h 21"/>
                        <a:gd name="T4" fmla="*/ 9 w 15"/>
                        <a:gd name="T5" fmla="*/ 3 h 21"/>
                        <a:gd name="T6" fmla="*/ 6 w 15"/>
                        <a:gd name="T7" fmla="*/ 2 h 21"/>
                        <a:gd name="T8" fmla="*/ 5 w 15"/>
                        <a:gd name="T9" fmla="*/ 0 h 21"/>
                        <a:gd name="T10" fmla="*/ 5 w 15"/>
                        <a:gd name="T11" fmla="*/ 2 h 21"/>
                        <a:gd name="T12" fmla="*/ 2 w 15"/>
                        <a:gd name="T13" fmla="*/ 5 h 21"/>
                        <a:gd name="T14" fmla="*/ 0 w 15"/>
                        <a:gd name="T15" fmla="*/ 9 h 21"/>
                        <a:gd name="T16" fmla="*/ 2 w 15"/>
                        <a:gd name="T17" fmla="*/ 12 h 21"/>
                        <a:gd name="T18" fmla="*/ 5 w 15"/>
                        <a:gd name="T19" fmla="*/ 17 h 21"/>
                        <a:gd name="T20" fmla="*/ 14 w 15"/>
                        <a:gd name="T21" fmla="*/ 20 h 21"/>
                        <a:gd name="T22" fmla="*/ 14 w 15"/>
                        <a:gd name="T23"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1">
                          <a:moveTo>
                            <a:pt x="14" y="12"/>
                          </a:moveTo>
                          <a:lnTo>
                            <a:pt x="11" y="9"/>
                          </a:lnTo>
                          <a:lnTo>
                            <a:pt x="9" y="3"/>
                          </a:lnTo>
                          <a:lnTo>
                            <a:pt x="6" y="2"/>
                          </a:lnTo>
                          <a:lnTo>
                            <a:pt x="5" y="0"/>
                          </a:lnTo>
                          <a:lnTo>
                            <a:pt x="5" y="2"/>
                          </a:lnTo>
                          <a:lnTo>
                            <a:pt x="2" y="5"/>
                          </a:lnTo>
                          <a:lnTo>
                            <a:pt x="0" y="9"/>
                          </a:lnTo>
                          <a:lnTo>
                            <a:pt x="2" y="12"/>
                          </a:lnTo>
                          <a:lnTo>
                            <a:pt x="5" y="17"/>
                          </a:lnTo>
                          <a:lnTo>
                            <a:pt x="14" y="20"/>
                          </a:lnTo>
                          <a:lnTo>
                            <a:pt x="14" y="1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897" name="Freeform 500">
                      <a:extLst>
                        <a:ext uri="{FF2B5EF4-FFF2-40B4-BE49-F238E27FC236}">
                          <a16:creationId xmlns:a16="http://schemas.microsoft.com/office/drawing/2014/main" id="{4C0050BA-A322-4583-87D2-6105F9065B63}"/>
                        </a:ext>
                      </a:extLst>
                    </p:cNvPr>
                    <p:cNvSpPr>
                      <a:spLocks/>
                    </p:cNvSpPr>
                    <p:nvPr/>
                  </p:nvSpPr>
                  <p:spPr bwMode="auto">
                    <a:xfrm>
                      <a:off x="5070" y="2533"/>
                      <a:ext cx="26" cy="23"/>
                    </a:xfrm>
                    <a:custGeom>
                      <a:avLst/>
                      <a:gdLst>
                        <a:gd name="T0" fmla="*/ 25 w 26"/>
                        <a:gd name="T1" fmla="*/ 22 h 23"/>
                        <a:gd name="T2" fmla="*/ 15 w 26"/>
                        <a:gd name="T3" fmla="*/ 19 h 23"/>
                        <a:gd name="T4" fmla="*/ 7 w 26"/>
                        <a:gd name="T5" fmla="*/ 15 h 23"/>
                        <a:gd name="T6" fmla="*/ 0 w 26"/>
                        <a:gd name="T7" fmla="*/ 10 h 23"/>
                        <a:gd name="T8" fmla="*/ 3 w 26"/>
                        <a:gd name="T9" fmla="*/ 0 h 23"/>
                        <a:gd name="T10" fmla="*/ 16 w 26"/>
                        <a:gd name="T11" fmla="*/ 6 h 23"/>
                        <a:gd name="T12" fmla="*/ 24 w 26"/>
                        <a:gd name="T13" fmla="*/ 9 h 23"/>
                        <a:gd name="T14" fmla="*/ 24 w 26"/>
                        <a:gd name="T15" fmla="*/ 7 h 23"/>
                        <a:gd name="T16" fmla="*/ 25 w 26"/>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3">
                          <a:moveTo>
                            <a:pt x="25" y="22"/>
                          </a:moveTo>
                          <a:lnTo>
                            <a:pt x="15" y="19"/>
                          </a:lnTo>
                          <a:lnTo>
                            <a:pt x="7" y="15"/>
                          </a:lnTo>
                          <a:lnTo>
                            <a:pt x="0" y="10"/>
                          </a:lnTo>
                          <a:lnTo>
                            <a:pt x="3" y="0"/>
                          </a:lnTo>
                          <a:lnTo>
                            <a:pt x="16" y="6"/>
                          </a:lnTo>
                          <a:lnTo>
                            <a:pt x="24" y="9"/>
                          </a:lnTo>
                          <a:lnTo>
                            <a:pt x="24" y="7"/>
                          </a:lnTo>
                          <a:lnTo>
                            <a:pt x="25" y="22"/>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nvGrpSpPr>
                  <p:cNvPr id="60" name="Group 501">
                    <a:extLst>
                      <a:ext uri="{FF2B5EF4-FFF2-40B4-BE49-F238E27FC236}">
                        <a16:creationId xmlns:a16="http://schemas.microsoft.com/office/drawing/2014/main" id="{7BC44FB8-A708-4A0F-AA49-87FE461C1174}"/>
                      </a:ext>
                    </a:extLst>
                  </p:cNvPr>
                  <p:cNvGrpSpPr>
                    <a:grpSpLocks/>
                  </p:cNvGrpSpPr>
                  <p:nvPr/>
                </p:nvGrpSpPr>
                <p:grpSpPr bwMode="auto">
                  <a:xfrm>
                    <a:off x="5068" y="2542"/>
                    <a:ext cx="28" cy="129"/>
                    <a:chOff x="5068" y="2542"/>
                    <a:chExt cx="28" cy="129"/>
                  </a:xfrm>
                </p:grpSpPr>
                <p:grpSp>
                  <p:nvGrpSpPr>
                    <p:cNvPr id="61" name="Group 502">
                      <a:extLst>
                        <a:ext uri="{FF2B5EF4-FFF2-40B4-BE49-F238E27FC236}">
                          <a16:creationId xmlns:a16="http://schemas.microsoft.com/office/drawing/2014/main" id="{3AC5C6C1-CC12-4C51-B137-CCDF0C70FB98}"/>
                        </a:ext>
                      </a:extLst>
                    </p:cNvPr>
                    <p:cNvGrpSpPr>
                      <a:grpSpLocks/>
                    </p:cNvGrpSpPr>
                    <p:nvPr/>
                  </p:nvGrpSpPr>
                  <p:grpSpPr bwMode="auto">
                    <a:xfrm>
                      <a:off x="5068" y="2542"/>
                      <a:ext cx="28" cy="45"/>
                      <a:chOff x="5068" y="2542"/>
                      <a:chExt cx="28" cy="45"/>
                    </a:xfrm>
                  </p:grpSpPr>
                  <p:sp>
                    <p:nvSpPr>
                      <p:cNvPr id="63" name="Freeform 503">
                        <a:extLst>
                          <a:ext uri="{FF2B5EF4-FFF2-40B4-BE49-F238E27FC236}">
                            <a16:creationId xmlns:a16="http://schemas.microsoft.com/office/drawing/2014/main" id="{0ABCB4F4-63A4-415E-A032-442534899A58}"/>
                          </a:ext>
                        </a:extLst>
                      </p:cNvPr>
                      <p:cNvSpPr>
                        <a:spLocks/>
                      </p:cNvSpPr>
                      <p:nvPr/>
                    </p:nvSpPr>
                    <p:spPr bwMode="auto">
                      <a:xfrm>
                        <a:off x="5068" y="2542"/>
                        <a:ext cx="25" cy="45"/>
                      </a:xfrm>
                      <a:custGeom>
                        <a:avLst/>
                        <a:gdLst>
                          <a:gd name="T0" fmla="*/ 24 w 25"/>
                          <a:gd name="T1" fmla="*/ 44 h 45"/>
                          <a:gd name="T2" fmla="*/ 0 w 25"/>
                          <a:gd name="T3" fmla="*/ 42 h 45"/>
                          <a:gd name="T4" fmla="*/ 0 w 25"/>
                          <a:gd name="T5" fmla="*/ 0 h 45"/>
                        </a:gdLst>
                        <a:ahLst/>
                        <a:cxnLst>
                          <a:cxn ang="0">
                            <a:pos x="T0" y="T1"/>
                          </a:cxn>
                          <a:cxn ang="0">
                            <a:pos x="T2" y="T3"/>
                          </a:cxn>
                          <a:cxn ang="0">
                            <a:pos x="T4" y="T5"/>
                          </a:cxn>
                        </a:cxnLst>
                        <a:rect l="0" t="0" r="r" b="b"/>
                        <a:pathLst>
                          <a:path w="25" h="45">
                            <a:moveTo>
                              <a:pt x="24" y="44"/>
                            </a:moveTo>
                            <a:lnTo>
                              <a:pt x="0" y="42"/>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sp>
                    <p:nvSpPr>
                      <p:cNvPr id="143360" name="Freeform 504">
                        <a:extLst>
                          <a:ext uri="{FF2B5EF4-FFF2-40B4-BE49-F238E27FC236}">
                            <a16:creationId xmlns:a16="http://schemas.microsoft.com/office/drawing/2014/main" id="{F9EEB4DE-1BBC-499F-B6F9-C18E87C4EB07}"/>
                          </a:ext>
                        </a:extLst>
                      </p:cNvPr>
                      <p:cNvSpPr>
                        <a:spLocks/>
                      </p:cNvSpPr>
                      <p:nvPr/>
                    </p:nvSpPr>
                    <p:spPr bwMode="auto">
                      <a:xfrm>
                        <a:off x="5068" y="2546"/>
                        <a:ext cx="28" cy="13"/>
                      </a:xfrm>
                      <a:custGeom>
                        <a:avLst/>
                        <a:gdLst>
                          <a:gd name="T0" fmla="*/ 27 w 28"/>
                          <a:gd name="T1" fmla="*/ 12 h 13"/>
                          <a:gd name="T2" fmla="*/ 17 w 28"/>
                          <a:gd name="T3" fmla="*/ 9 h 13"/>
                          <a:gd name="T4" fmla="*/ 0 w 28"/>
                          <a:gd name="T5" fmla="*/ 0 h 13"/>
                        </a:gdLst>
                        <a:ahLst/>
                        <a:cxnLst>
                          <a:cxn ang="0">
                            <a:pos x="T0" y="T1"/>
                          </a:cxn>
                          <a:cxn ang="0">
                            <a:pos x="T2" y="T3"/>
                          </a:cxn>
                          <a:cxn ang="0">
                            <a:pos x="T4" y="T5"/>
                          </a:cxn>
                        </a:cxnLst>
                        <a:rect l="0" t="0" r="r" b="b"/>
                        <a:pathLst>
                          <a:path w="28" h="13">
                            <a:moveTo>
                              <a:pt x="27" y="12"/>
                            </a:moveTo>
                            <a:lnTo>
                              <a:pt x="17" y="9"/>
                            </a:lnTo>
                            <a:lnTo>
                              <a:pt x="0" y="0"/>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sp>
                  <p:nvSpPr>
                    <p:cNvPr id="62" name="Freeform 505">
                      <a:extLst>
                        <a:ext uri="{FF2B5EF4-FFF2-40B4-BE49-F238E27FC236}">
                          <a16:creationId xmlns:a16="http://schemas.microsoft.com/office/drawing/2014/main" id="{9E8B1451-3770-4209-B21C-2E8A672917D9}"/>
                        </a:ext>
                      </a:extLst>
                    </p:cNvPr>
                    <p:cNvSpPr>
                      <a:spLocks/>
                    </p:cNvSpPr>
                    <p:nvPr/>
                  </p:nvSpPr>
                  <p:spPr bwMode="auto">
                    <a:xfrm>
                      <a:off x="5073" y="2592"/>
                      <a:ext cx="4" cy="79"/>
                    </a:xfrm>
                    <a:custGeom>
                      <a:avLst/>
                      <a:gdLst>
                        <a:gd name="T0" fmla="*/ 0 w 4"/>
                        <a:gd name="T1" fmla="*/ 0 h 79"/>
                        <a:gd name="T2" fmla="*/ 0 w 4"/>
                        <a:gd name="T3" fmla="*/ 41 h 79"/>
                        <a:gd name="T4" fmla="*/ 3 w 4"/>
                        <a:gd name="T5" fmla="*/ 78 h 79"/>
                      </a:gdLst>
                      <a:ahLst/>
                      <a:cxnLst>
                        <a:cxn ang="0">
                          <a:pos x="T0" y="T1"/>
                        </a:cxn>
                        <a:cxn ang="0">
                          <a:pos x="T2" y="T3"/>
                        </a:cxn>
                        <a:cxn ang="0">
                          <a:pos x="T4" y="T5"/>
                        </a:cxn>
                      </a:cxnLst>
                      <a:rect l="0" t="0" r="r" b="b"/>
                      <a:pathLst>
                        <a:path w="4" h="79">
                          <a:moveTo>
                            <a:pt x="0" y="0"/>
                          </a:moveTo>
                          <a:lnTo>
                            <a:pt x="0" y="41"/>
                          </a:lnTo>
                          <a:lnTo>
                            <a:pt x="3" y="78"/>
                          </a:lnTo>
                        </a:path>
                      </a:pathLst>
                    </a:custGeom>
                    <a:noFill/>
                    <a:ln w="28575"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N"/>
                    </a:p>
                  </p:txBody>
                </p:sp>
              </p:grpSp>
            </p:grpSp>
          </p:grpSp>
          <p:sp>
            <p:nvSpPr>
              <p:cNvPr id="24" name="Rectangle 506">
                <a:extLst>
                  <a:ext uri="{FF2B5EF4-FFF2-40B4-BE49-F238E27FC236}">
                    <a16:creationId xmlns:a16="http://schemas.microsoft.com/office/drawing/2014/main" id="{F3713236-33BB-4E6E-B2BD-1D816EA20E19}"/>
                  </a:ext>
                </a:extLst>
              </p:cNvPr>
              <p:cNvSpPr>
                <a:spLocks noChangeArrowheads="1"/>
              </p:cNvSpPr>
              <p:nvPr/>
            </p:nvSpPr>
            <p:spPr bwMode="auto">
              <a:xfrm>
                <a:off x="1713" y="1999"/>
                <a:ext cx="377"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Supplier</a:t>
                </a:r>
              </a:p>
            </p:txBody>
          </p:sp>
          <p:sp>
            <p:nvSpPr>
              <p:cNvPr id="25" name="Rectangle 507">
                <a:extLst>
                  <a:ext uri="{FF2B5EF4-FFF2-40B4-BE49-F238E27FC236}">
                    <a16:creationId xmlns:a16="http://schemas.microsoft.com/office/drawing/2014/main" id="{81135580-24C0-49B9-B626-CE9C773A5DE9}"/>
                  </a:ext>
                </a:extLst>
              </p:cNvPr>
              <p:cNvSpPr>
                <a:spLocks noChangeArrowheads="1"/>
              </p:cNvSpPr>
              <p:nvPr/>
            </p:nvSpPr>
            <p:spPr bwMode="auto">
              <a:xfrm>
                <a:off x="1713" y="2391"/>
                <a:ext cx="377"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Supplier</a:t>
                </a:r>
              </a:p>
            </p:txBody>
          </p:sp>
          <p:sp>
            <p:nvSpPr>
              <p:cNvPr id="26" name="Rectangle 508">
                <a:extLst>
                  <a:ext uri="{FF2B5EF4-FFF2-40B4-BE49-F238E27FC236}">
                    <a16:creationId xmlns:a16="http://schemas.microsoft.com/office/drawing/2014/main" id="{70680503-8153-4DE0-8F52-F3B0FB2E19AD}"/>
                  </a:ext>
                </a:extLst>
              </p:cNvPr>
              <p:cNvSpPr>
                <a:spLocks noChangeArrowheads="1"/>
              </p:cNvSpPr>
              <p:nvPr/>
            </p:nvSpPr>
            <p:spPr bwMode="auto">
              <a:xfrm>
                <a:off x="3017" y="2015"/>
                <a:ext cx="459"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Distributo</a:t>
                </a:r>
                <a:r>
                  <a:rPr lang="en-US" altLang="en-US" sz="1000" b="1">
                    <a:solidFill>
                      <a:srgbClr val="000000"/>
                    </a:solidFill>
                  </a:rPr>
                  <a:t>r</a:t>
                </a:r>
              </a:p>
            </p:txBody>
          </p:sp>
          <p:sp>
            <p:nvSpPr>
              <p:cNvPr id="27" name="Rectangle 509">
                <a:extLst>
                  <a:ext uri="{FF2B5EF4-FFF2-40B4-BE49-F238E27FC236}">
                    <a16:creationId xmlns:a16="http://schemas.microsoft.com/office/drawing/2014/main" id="{17E2485C-68ED-4530-9780-DE2EEB5B62FB}"/>
                  </a:ext>
                </a:extLst>
              </p:cNvPr>
              <p:cNvSpPr>
                <a:spLocks noChangeArrowheads="1"/>
              </p:cNvSpPr>
              <p:nvPr/>
            </p:nvSpPr>
            <p:spPr bwMode="auto">
              <a:xfrm>
                <a:off x="3014" y="2343"/>
                <a:ext cx="465"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Distributor</a:t>
                </a:r>
              </a:p>
            </p:txBody>
          </p:sp>
          <p:sp>
            <p:nvSpPr>
              <p:cNvPr id="28" name="Rectangle 510">
                <a:extLst>
                  <a:ext uri="{FF2B5EF4-FFF2-40B4-BE49-F238E27FC236}">
                    <a16:creationId xmlns:a16="http://schemas.microsoft.com/office/drawing/2014/main" id="{AB94AFB3-E6D3-440D-8A4B-E253CD2E79F2}"/>
                  </a:ext>
                </a:extLst>
              </p:cNvPr>
              <p:cNvSpPr>
                <a:spLocks noChangeArrowheads="1"/>
              </p:cNvSpPr>
              <p:nvPr/>
            </p:nvSpPr>
            <p:spPr bwMode="auto">
              <a:xfrm>
                <a:off x="3669" y="1975"/>
                <a:ext cx="364"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Retailer</a:t>
                </a:r>
              </a:p>
            </p:txBody>
          </p:sp>
          <p:sp>
            <p:nvSpPr>
              <p:cNvPr id="29" name="Rectangle 511">
                <a:extLst>
                  <a:ext uri="{FF2B5EF4-FFF2-40B4-BE49-F238E27FC236}">
                    <a16:creationId xmlns:a16="http://schemas.microsoft.com/office/drawing/2014/main" id="{6E93EDFC-8A74-4424-89C0-1D02B91689A8}"/>
                  </a:ext>
                </a:extLst>
              </p:cNvPr>
              <p:cNvSpPr>
                <a:spLocks noChangeArrowheads="1"/>
              </p:cNvSpPr>
              <p:nvPr/>
            </p:nvSpPr>
            <p:spPr bwMode="auto">
              <a:xfrm>
                <a:off x="3648" y="2375"/>
                <a:ext cx="406"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End-User</a:t>
                </a:r>
              </a:p>
            </p:txBody>
          </p:sp>
          <p:sp>
            <p:nvSpPr>
              <p:cNvPr id="30" name="Rectangle 512">
                <a:extLst>
                  <a:ext uri="{FF2B5EF4-FFF2-40B4-BE49-F238E27FC236}">
                    <a16:creationId xmlns:a16="http://schemas.microsoft.com/office/drawing/2014/main" id="{61133D53-3342-4241-953D-2E19FF13D6E0}"/>
                  </a:ext>
                </a:extLst>
              </p:cNvPr>
              <p:cNvSpPr>
                <a:spLocks noChangeArrowheads="1"/>
              </p:cNvSpPr>
              <p:nvPr/>
            </p:nvSpPr>
            <p:spPr bwMode="auto">
              <a:xfrm>
                <a:off x="2401" y="1927"/>
                <a:ext cx="426"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Converte</a:t>
                </a:r>
                <a:r>
                  <a:rPr lang="en-US" altLang="en-US" sz="1000" b="1">
                    <a:solidFill>
                      <a:srgbClr val="000000"/>
                    </a:solidFill>
                  </a:rPr>
                  <a:t>r</a:t>
                </a:r>
              </a:p>
            </p:txBody>
          </p:sp>
          <p:sp>
            <p:nvSpPr>
              <p:cNvPr id="31" name="Rectangle 513">
                <a:extLst>
                  <a:ext uri="{FF2B5EF4-FFF2-40B4-BE49-F238E27FC236}">
                    <a16:creationId xmlns:a16="http://schemas.microsoft.com/office/drawing/2014/main" id="{D542B6EF-C7AC-45D8-A98B-6DAD3E5EC91C}"/>
                  </a:ext>
                </a:extLst>
              </p:cNvPr>
              <p:cNvSpPr>
                <a:spLocks noChangeArrowheads="1"/>
              </p:cNvSpPr>
              <p:nvPr/>
            </p:nvSpPr>
            <p:spPr bwMode="auto">
              <a:xfrm>
                <a:off x="2203" y="2259"/>
                <a:ext cx="432"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Converter</a:t>
                </a:r>
              </a:p>
            </p:txBody>
          </p:sp>
          <p:sp>
            <p:nvSpPr>
              <p:cNvPr id="32" name="Rectangle 514">
                <a:extLst>
                  <a:ext uri="{FF2B5EF4-FFF2-40B4-BE49-F238E27FC236}">
                    <a16:creationId xmlns:a16="http://schemas.microsoft.com/office/drawing/2014/main" id="{21D834E3-D670-4932-9349-CF923646B77F}"/>
                  </a:ext>
                </a:extLst>
              </p:cNvPr>
              <p:cNvSpPr>
                <a:spLocks noChangeArrowheads="1"/>
              </p:cNvSpPr>
              <p:nvPr/>
            </p:nvSpPr>
            <p:spPr bwMode="auto">
              <a:xfrm>
                <a:off x="4227" y="2271"/>
                <a:ext cx="472" cy="11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a:lnSpc>
                    <a:spcPts val="1000"/>
                  </a:lnSpc>
                </a:pPr>
                <a:r>
                  <a:rPr lang="en-US" altLang="en-US" sz="1000" b="1">
                    <a:solidFill>
                      <a:srgbClr val="000000"/>
                    </a:solidFill>
                    <a:latin typeface="Tahoma" panose="020B0604030504040204" pitchFamily="34" charset="0"/>
                  </a:rPr>
                  <a:t>Consumers</a:t>
                </a:r>
              </a:p>
            </p:txBody>
          </p:sp>
          <p:sp>
            <p:nvSpPr>
              <p:cNvPr id="33" name="Line 515">
                <a:extLst>
                  <a:ext uri="{FF2B5EF4-FFF2-40B4-BE49-F238E27FC236}">
                    <a16:creationId xmlns:a16="http://schemas.microsoft.com/office/drawing/2014/main" id="{9484D162-5111-4174-B545-FEE98BA023C1}"/>
                  </a:ext>
                </a:extLst>
              </p:cNvPr>
              <p:cNvSpPr>
                <a:spLocks noChangeShapeType="1"/>
              </p:cNvSpPr>
              <p:nvPr/>
            </p:nvSpPr>
            <p:spPr bwMode="auto">
              <a:xfrm flipV="1">
                <a:off x="1472" y="1948"/>
                <a:ext cx="242" cy="12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34" name="Line 516">
                <a:extLst>
                  <a:ext uri="{FF2B5EF4-FFF2-40B4-BE49-F238E27FC236}">
                    <a16:creationId xmlns:a16="http://schemas.microsoft.com/office/drawing/2014/main" id="{58F79DB9-DD6E-4234-A68A-E2B05EDA363C}"/>
                  </a:ext>
                </a:extLst>
              </p:cNvPr>
              <p:cNvSpPr>
                <a:spLocks noChangeShapeType="1"/>
              </p:cNvSpPr>
              <p:nvPr/>
            </p:nvSpPr>
            <p:spPr bwMode="auto">
              <a:xfrm>
                <a:off x="1472" y="2180"/>
                <a:ext cx="235" cy="136"/>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35" name="Line 517">
                <a:extLst>
                  <a:ext uri="{FF2B5EF4-FFF2-40B4-BE49-F238E27FC236}">
                    <a16:creationId xmlns:a16="http://schemas.microsoft.com/office/drawing/2014/main" id="{F5AF62A5-2B6A-4FF4-BA0F-A24DC0B60C3B}"/>
                  </a:ext>
                </a:extLst>
              </p:cNvPr>
              <p:cNvSpPr>
                <a:spLocks noChangeShapeType="1"/>
              </p:cNvSpPr>
              <p:nvPr/>
            </p:nvSpPr>
            <p:spPr bwMode="auto">
              <a:xfrm flipV="1">
                <a:off x="2084" y="1908"/>
                <a:ext cx="227" cy="24"/>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36" name="Line 518">
                <a:extLst>
                  <a:ext uri="{FF2B5EF4-FFF2-40B4-BE49-F238E27FC236}">
                    <a16:creationId xmlns:a16="http://schemas.microsoft.com/office/drawing/2014/main" id="{2192332D-5C39-4E04-B5AA-6E9A01C97F9A}"/>
                  </a:ext>
                </a:extLst>
              </p:cNvPr>
              <p:cNvSpPr>
                <a:spLocks noChangeShapeType="1"/>
              </p:cNvSpPr>
              <p:nvPr/>
            </p:nvSpPr>
            <p:spPr bwMode="auto">
              <a:xfrm>
                <a:off x="2084" y="1956"/>
                <a:ext cx="234" cy="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37" name="Line 519">
                <a:extLst>
                  <a:ext uri="{FF2B5EF4-FFF2-40B4-BE49-F238E27FC236}">
                    <a16:creationId xmlns:a16="http://schemas.microsoft.com/office/drawing/2014/main" id="{7ED008A1-23BB-4EDE-9162-04B55CC06E04}"/>
                  </a:ext>
                </a:extLst>
              </p:cNvPr>
              <p:cNvSpPr>
                <a:spLocks noChangeShapeType="1"/>
              </p:cNvSpPr>
              <p:nvPr/>
            </p:nvSpPr>
            <p:spPr bwMode="auto">
              <a:xfrm>
                <a:off x="2098" y="2332"/>
                <a:ext cx="220" cy="11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38" name="Line 520">
                <a:extLst>
                  <a:ext uri="{FF2B5EF4-FFF2-40B4-BE49-F238E27FC236}">
                    <a16:creationId xmlns:a16="http://schemas.microsoft.com/office/drawing/2014/main" id="{201586E1-8B57-47D9-8078-E15ECB0AD14F}"/>
                  </a:ext>
                </a:extLst>
              </p:cNvPr>
              <p:cNvSpPr>
                <a:spLocks noChangeShapeType="1"/>
              </p:cNvSpPr>
              <p:nvPr/>
            </p:nvSpPr>
            <p:spPr bwMode="auto">
              <a:xfrm flipV="1">
                <a:off x="2098" y="1948"/>
                <a:ext cx="263" cy="36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39" name="Line 521">
                <a:extLst>
                  <a:ext uri="{FF2B5EF4-FFF2-40B4-BE49-F238E27FC236}">
                    <a16:creationId xmlns:a16="http://schemas.microsoft.com/office/drawing/2014/main" id="{D37DB562-D98C-4E55-A413-73C044BFE607}"/>
                  </a:ext>
                </a:extLst>
              </p:cNvPr>
              <p:cNvSpPr>
                <a:spLocks noChangeShapeType="1"/>
              </p:cNvSpPr>
              <p:nvPr/>
            </p:nvSpPr>
            <p:spPr bwMode="auto">
              <a:xfrm>
                <a:off x="2752" y="1876"/>
                <a:ext cx="292" cy="8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40" name="Line 522">
                <a:extLst>
                  <a:ext uri="{FF2B5EF4-FFF2-40B4-BE49-F238E27FC236}">
                    <a16:creationId xmlns:a16="http://schemas.microsoft.com/office/drawing/2014/main" id="{EDD7171C-49D8-40D3-8645-9CF85D06D4CC}"/>
                  </a:ext>
                </a:extLst>
              </p:cNvPr>
              <p:cNvSpPr>
                <a:spLocks noChangeShapeType="1"/>
              </p:cNvSpPr>
              <p:nvPr/>
            </p:nvSpPr>
            <p:spPr bwMode="auto">
              <a:xfrm flipV="1">
                <a:off x="2752" y="1988"/>
                <a:ext cx="299" cy="184"/>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41" name="Line 523">
                <a:extLst>
                  <a:ext uri="{FF2B5EF4-FFF2-40B4-BE49-F238E27FC236}">
                    <a16:creationId xmlns:a16="http://schemas.microsoft.com/office/drawing/2014/main" id="{9F383D5F-83EA-4268-9B76-38B748B43252}"/>
                  </a:ext>
                </a:extLst>
              </p:cNvPr>
              <p:cNvSpPr>
                <a:spLocks noChangeShapeType="1"/>
              </p:cNvSpPr>
              <p:nvPr/>
            </p:nvSpPr>
            <p:spPr bwMode="auto">
              <a:xfrm flipV="1">
                <a:off x="2752" y="2324"/>
                <a:ext cx="313" cy="136"/>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42" name="Line 524">
                <a:extLst>
                  <a:ext uri="{FF2B5EF4-FFF2-40B4-BE49-F238E27FC236}">
                    <a16:creationId xmlns:a16="http://schemas.microsoft.com/office/drawing/2014/main" id="{CEA55278-82CC-4497-87E7-469002BBD72C}"/>
                  </a:ext>
                </a:extLst>
              </p:cNvPr>
              <p:cNvSpPr>
                <a:spLocks noChangeShapeType="1"/>
              </p:cNvSpPr>
              <p:nvPr/>
            </p:nvSpPr>
            <p:spPr bwMode="auto">
              <a:xfrm>
                <a:off x="3421" y="2304"/>
                <a:ext cx="298"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43" name="Line 525">
                <a:extLst>
                  <a:ext uri="{FF2B5EF4-FFF2-40B4-BE49-F238E27FC236}">
                    <a16:creationId xmlns:a16="http://schemas.microsoft.com/office/drawing/2014/main" id="{FC1E4789-9E57-4D15-B78C-D66D2B3BB01F}"/>
                  </a:ext>
                </a:extLst>
              </p:cNvPr>
              <p:cNvSpPr>
                <a:spLocks noChangeShapeType="1"/>
              </p:cNvSpPr>
              <p:nvPr/>
            </p:nvSpPr>
            <p:spPr bwMode="auto">
              <a:xfrm flipV="1">
                <a:off x="3421" y="1916"/>
                <a:ext cx="256" cy="64"/>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44" name="Line 526">
                <a:extLst>
                  <a:ext uri="{FF2B5EF4-FFF2-40B4-BE49-F238E27FC236}">
                    <a16:creationId xmlns:a16="http://schemas.microsoft.com/office/drawing/2014/main" id="{56F47852-EB08-4041-9C79-E7D1C2F9C5B0}"/>
                  </a:ext>
                </a:extLst>
              </p:cNvPr>
              <p:cNvSpPr>
                <a:spLocks noChangeShapeType="1"/>
              </p:cNvSpPr>
              <p:nvPr/>
            </p:nvSpPr>
            <p:spPr bwMode="auto">
              <a:xfrm>
                <a:off x="3421" y="2004"/>
                <a:ext cx="306" cy="224"/>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45" name="Line 527">
                <a:extLst>
                  <a:ext uri="{FF2B5EF4-FFF2-40B4-BE49-F238E27FC236}">
                    <a16:creationId xmlns:a16="http://schemas.microsoft.com/office/drawing/2014/main" id="{38B5430E-F94B-4B28-BA9D-53201EB246FB}"/>
                  </a:ext>
                </a:extLst>
              </p:cNvPr>
              <p:cNvSpPr>
                <a:spLocks noChangeShapeType="1"/>
              </p:cNvSpPr>
              <p:nvPr/>
            </p:nvSpPr>
            <p:spPr bwMode="auto">
              <a:xfrm>
                <a:off x="4011" y="1924"/>
                <a:ext cx="277" cy="16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sp>
            <p:nvSpPr>
              <p:cNvPr id="46" name="Line 528">
                <a:extLst>
                  <a:ext uri="{FF2B5EF4-FFF2-40B4-BE49-F238E27FC236}">
                    <a16:creationId xmlns:a16="http://schemas.microsoft.com/office/drawing/2014/main" id="{D68D1FEE-2C9D-4C7E-9903-BA576A322CAB}"/>
                  </a:ext>
                </a:extLst>
              </p:cNvPr>
              <p:cNvSpPr>
                <a:spLocks noChangeShapeType="1"/>
              </p:cNvSpPr>
              <p:nvPr/>
            </p:nvSpPr>
            <p:spPr bwMode="auto">
              <a:xfrm flipV="1">
                <a:off x="3968" y="2148"/>
                <a:ext cx="320" cy="15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N"/>
              </a:p>
            </p:txBody>
          </p:sp>
        </p:grpSp>
        <p:sp>
          <p:nvSpPr>
            <p:cNvPr id="6" name="AutoShape 529">
              <a:extLst>
                <a:ext uri="{FF2B5EF4-FFF2-40B4-BE49-F238E27FC236}">
                  <a16:creationId xmlns:a16="http://schemas.microsoft.com/office/drawing/2014/main" id="{24528B34-0734-44B7-A4AC-877214F8D589}"/>
                </a:ext>
              </a:extLst>
            </p:cNvPr>
            <p:cNvSpPr>
              <a:spLocks noChangeArrowheads="1"/>
            </p:cNvSpPr>
            <p:nvPr/>
          </p:nvSpPr>
          <p:spPr bwMode="auto">
            <a:xfrm>
              <a:off x="1170" y="3120"/>
              <a:ext cx="3648" cy="240"/>
            </a:xfrm>
            <a:prstGeom prst="leftRightArrow">
              <a:avLst>
                <a:gd name="adj1" fmla="val 68056"/>
                <a:gd name="adj2" fmla="val 90004"/>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Times New Roman" panose="02020603050405020304" pitchFamily="18" charset="0"/>
                </a:rPr>
                <a:t>Information Flow</a:t>
              </a:r>
            </a:p>
          </p:txBody>
        </p:sp>
        <p:sp>
          <p:nvSpPr>
            <p:cNvPr id="7" name="AutoShape 530">
              <a:extLst>
                <a:ext uri="{FF2B5EF4-FFF2-40B4-BE49-F238E27FC236}">
                  <a16:creationId xmlns:a16="http://schemas.microsoft.com/office/drawing/2014/main" id="{53124DEB-BFD0-4C53-9A9D-8B1FA6D604E8}"/>
                </a:ext>
              </a:extLst>
            </p:cNvPr>
            <p:cNvSpPr>
              <a:spLocks noChangeArrowheads="1"/>
            </p:cNvSpPr>
            <p:nvPr/>
          </p:nvSpPr>
          <p:spPr bwMode="auto">
            <a:xfrm>
              <a:off x="1122" y="2832"/>
              <a:ext cx="3696" cy="240"/>
            </a:xfrm>
            <a:prstGeom prst="leftArrow">
              <a:avLst>
                <a:gd name="adj1" fmla="val 64167"/>
                <a:gd name="adj2" fmla="val 106231"/>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en-US" altLang="en-US" b="1">
                  <a:latin typeface="Times New Roman" panose="02020603050405020304" pitchFamily="18" charset="0"/>
                </a:rPr>
                <a:t>Funds/Demand Flow</a:t>
              </a:r>
            </a:p>
          </p:txBody>
        </p:sp>
        <p:sp>
          <p:nvSpPr>
            <p:cNvPr id="8" name="AutoShape 531">
              <a:extLst>
                <a:ext uri="{FF2B5EF4-FFF2-40B4-BE49-F238E27FC236}">
                  <a16:creationId xmlns:a16="http://schemas.microsoft.com/office/drawing/2014/main" id="{D45F4955-BCE0-4960-9B12-F95EA44A1798}"/>
                </a:ext>
              </a:extLst>
            </p:cNvPr>
            <p:cNvSpPr>
              <a:spLocks noChangeArrowheads="1"/>
            </p:cNvSpPr>
            <p:nvPr/>
          </p:nvSpPr>
          <p:spPr bwMode="auto">
            <a:xfrm flipH="1">
              <a:off x="1122" y="2544"/>
              <a:ext cx="3696" cy="240"/>
            </a:xfrm>
            <a:prstGeom prst="leftArrow">
              <a:avLst>
                <a:gd name="adj1" fmla="val 64167"/>
                <a:gd name="adj2" fmla="val 106231"/>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en-US" altLang="en-US" b="1">
                  <a:latin typeface="Times New Roman" panose="02020603050405020304" pitchFamily="18" charset="0"/>
                </a:rPr>
                <a:t>Value-Added Services</a:t>
              </a:r>
            </a:p>
          </p:txBody>
        </p:sp>
        <p:sp>
          <p:nvSpPr>
            <p:cNvPr id="9" name="AutoShape 532">
              <a:extLst>
                <a:ext uri="{FF2B5EF4-FFF2-40B4-BE49-F238E27FC236}">
                  <a16:creationId xmlns:a16="http://schemas.microsoft.com/office/drawing/2014/main" id="{8816A772-0D9A-42BE-A05C-33E2B723D87D}"/>
                </a:ext>
              </a:extLst>
            </p:cNvPr>
            <p:cNvSpPr>
              <a:spLocks noChangeArrowheads="1"/>
            </p:cNvSpPr>
            <p:nvPr/>
          </p:nvSpPr>
          <p:spPr bwMode="auto">
            <a:xfrm flipH="1">
              <a:off x="1122" y="1248"/>
              <a:ext cx="3696" cy="240"/>
            </a:xfrm>
            <a:prstGeom prst="leftArrow">
              <a:avLst>
                <a:gd name="adj1" fmla="val 64167"/>
                <a:gd name="adj2" fmla="val 106231"/>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en-US" altLang="en-US" sz="2000" b="1">
                  <a:latin typeface="Tahoma" panose="020B0604030504040204" pitchFamily="34" charset="0"/>
                </a:rPr>
                <a:t>Material Flow</a:t>
              </a:r>
            </a:p>
          </p:txBody>
        </p:sp>
        <p:sp>
          <p:nvSpPr>
            <p:cNvPr id="10" name="Freeform 533">
              <a:extLst>
                <a:ext uri="{FF2B5EF4-FFF2-40B4-BE49-F238E27FC236}">
                  <a16:creationId xmlns:a16="http://schemas.microsoft.com/office/drawing/2014/main" id="{A1CFBD1B-3CA4-481A-9EED-DC92C93C648E}"/>
                </a:ext>
              </a:extLst>
            </p:cNvPr>
            <p:cNvSpPr>
              <a:spLocks/>
            </p:cNvSpPr>
            <p:nvPr/>
          </p:nvSpPr>
          <p:spPr bwMode="gray">
            <a:xfrm>
              <a:off x="1104" y="3456"/>
              <a:ext cx="3744" cy="297"/>
            </a:xfrm>
            <a:custGeom>
              <a:avLst/>
              <a:gdLst>
                <a:gd name="T0" fmla="*/ 340 w 3984"/>
                <a:gd name="T1" fmla="*/ 64 h 297"/>
                <a:gd name="T2" fmla="*/ 3617 w 3984"/>
                <a:gd name="T3" fmla="*/ 64 h 297"/>
                <a:gd name="T4" fmla="*/ 3617 w 3984"/>
                <a:gd name="T5" fmla="*/ 0 h 297"/>
                <a:gd name="T6" fmla="*/ 3983 w 3984"/>
                <a:gd name="T7" fmla="*/ 138 h 297"/>
                <a:gd name="T8" fmla="*/ 3617 w 3984"/>
                <a:gd name="T9" fmla="*/ 296 h 297"/>
                <a:gd name="T10" fmla="*/ 3617 w 3984"/>
                <a:gd name="T11" fmla="*/ 231 h 297"/>
                <a:gd name="T12" fmla="*/ 340 w 3984"/>
                <a:gd name="T13" fmla="*/ 231 h 297"/>
                <a:gd name="T14" fmla="*/ 340 w 3984"/>
                <a:gd name="T15" fmla="*/ 296 h 297"/>
                <a:gd name="T16" fmla="*/ 0 w 3984"/>
                <a:gd name="T17" fmla="*/ 138 h 297"/>
                <a:gd name="T18" fmla="*/ 340 w 3984"/>
                <a:gd name="T19" fmla="*/ 0 h 297"/>
                <a:gd name="T20" fmla="*/ 340 w 3984"/>
                <a:gd name="T21" fmla="*/ 6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4" h="297">
                  <a:moveTo>
                    <a:pt x="340" y="64"/>
                  </a:moveTo>
                  <a:lnTo>
                    <a:pt x="3617" y="64"/>
                  </a:lnTo>
                  <a:lnTo>
                    <a:pt x="3617" y="0"/>
                  </a:lnTo>
                  <a:lnTo>
                    <a:pt x="3983" y="138"/>
                  </a:lnTo>
                  <a:lnTo>
                    <a:pt x="3617" y="296"/>
                  </a:lnTo>
                  <a:lnTo>
                    <a:pt x="3617" y="231"/>
                  </a:lnTo>
                  <a:lnTo>
                    <a:pt x="340" y="231"/>
                  </a:lnTo>
                  <a:lnTo>
                    <a:pt x="340" y="296"/>
                  </a:lnTo>
                  <a:lnTo>
                    <a:pt x="0" y="138"/>
                  </a:lnTo>
                  <a:lnTo>
                    <a:pt x="340" y="0"/>
                  </a:lnTo>
                  <a:lnTo>
                    <a:pt x="340" y="64"/>
                  </a:lnTo>
                </a:path>
              </a:pathLst>
            </a:custGeom>
            <a:noFill/>
            <a:ln w="28575" cap="rnd" cmpd="sng">
              <a:solidFill>
                <a:schemeClr val="tx1"/>
              </a:solidFill>
              <a:prstDash val="solid"/>
              <a:round/>
              <a:headEnd type="none" w="sm" len="sm"/>
              <a:tailEnd type="none" w="sm" len="sm"/>
            </a:ln>
            <a:effectLst>
              <a:outerShdw dist="53882" dir="2700000" algn="ctr" rotWithShape="0">
                <a:srgbClr val="003366"/>
              </a:outerShdw>
            </a:effectLst>
            <a:extLst>
              <a:ext uri="{909E8E84-426E-40DD-AFC4-6F175D3DCCD1}">
                <a14:hiddenFill xmlns:a14="http://schemas.microsoft.com/office/drawing/2010/main">
                  <a:solidFill>
                    <a:schemeClr val="folHlink"/>
                  </a:solidFill>
                </a14:hiddenFill>
              </a:ext>
            </a:extLst>
          </p:spPr>
          <p:txBody>
            <a:bodyPr/>
            <a:lstStyle/>
            <a:p>
              <a:endParaRPr lang="en-IN"/>
            </a:p>
          </p:txBody>
        </p:sp>
        <p:sp>
          <p:nvSpPr>
            <p:cNvPr id="11" name="Rectangle 534">
              <a:extLst>
                <a:ext uri="{FF2B5EF4-FFF2-40B4-BE49-F238E27FC236}">
                  <a16:creationId xmlns:a16="http://schemas.microsoft.com/office/drawing/2014/main" id="{30970681-4745-402B-9639-7E1FF114C899}"/>
                </a:ext>
              </a:extLst>
            </p:cNvPr>
            <p:cNvSpPr>
              <a:spLocks noChangeArrowheads="1"/>
            </p:cNvSpPr>
            <p:nvPr/>
          </p:nvSpPr>
          <p:spPr bwMode="gray">
            <a:xfrm>
              <a:off x="1239" y="3535"/>
              <a:ext cx="3248" cy="13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57200">
                <a:defRPr>
                  <a:solidFill>
                    <a:schemeClr val="tx1"/>
                  </a:solidFill>
                  <a:latin typeface="Arial" panose="020B0604020202020204" pitchFamily="34" charset="0"/>
                </a:defRPr>
              </a:lvl1pPr>
              <a:lvl2pPr marL="506413" indent="-49213" defTabSz="457200">
                <a:defRPr>
                  <a:solidFill>
                    <a:schemeClr val="tx1"/>
                  </a:solidFill>
                  <a:latin typeface="Arial" panose="020B0604020202020204" pitchFamily="34" charset="0"/>
                </a:defRPr>
              </a:lvl2pPr>
              <a:lvl3pPr marL="911225" indent="3175" defTabSz="457200">
                <a:defRPr>
                  <a:solidFill>
                    <a:schemeClr val="tx1"/>
                  </a:solidFill>
                  <a:latin typeface="Arial" panose="020B0604020202020204" pitchFamily="34" charset="0"/>
                </a:defRPr>
              </a:lvl3pPr>
              <a:lvl4pPr defTabSz="457200">
                <a:defRPr>
                  <a:solidFill>
                    <a:schemeClr val="tx1"/>
                  </a:solidFill>
                  <a:latin typeface="Arial" panose="020B0604020202020204" pitchFamily="34" charset="0"/>
                </a:defRPr>
              </a:lvl4pPr>
              <a:lvl5pPr defTabSz="457200">
                <a:defRPr>
                  <a:solidFill>
                    <a:schemeClr val="tx1"/>
                  </a:solidFill>
                  <a:latin typeface="Arial" panose="020B0604020202020204" pitchFamily="34" charset="0"/>
                </a:defRPr>
              </a:lvl5pPr>
              <a:lvl6pPr defTabSz="457200" fontAlgn="base">
                <a:spcBef>
                  <a:spcPct val="0"/>
                </a:spcBef>
                <a:spcAft>
                  <a:spcPct val="0"/>
                </a:spcAft>
                <a:defRPr>
                  <a:solidFill>
                    <a:schemeClr val="tx1"/>
                  </a:solidFill>
                  <a:latin typeface="Arial" panose="020B0604020202020204" pitchFamily="34" charset="0"/>
                </a:defRPr>
              </a:lvl6pPr>
              <a:lvl7pPr defTabSz="457200" fontAlgn="base">
                <a:spcBef>
                  <a:spcPct val="0"/>
                </a:spcBef>
                <a:spcAft>
                  <a:spcPct val="0"/>
                </a:spcAft>
                <a:defRPr>
                  <a:solidFill>
                    <a:schemeClr val="tx1"/>
                  </a:solidFill>
                  <a:latin typeface="Arial" panose="020B0604020202020204" pitchFamily="34" charset="0"/>
                </a:defRPr>
              </a:lvl7pPr>
              <a:lvl8pPr defTabSz="457200" fontAlgn="base">
                <a:spcBef>
                  <a:spcPct val="0"/>
                </a:spcBef>
                <a:spcAft>
                  <a:spcPct val="0"/>
                </a:spcAft>
                <a:defRPr>
                  <a:solidFill>
                    <a:schemeClr val="tx1"/>
                  </a:solidFill>
                  <a:latin typeface="Arial" panose="020B0604020202020204" pitchFamily="34" charset="0"/>
                </a:defRPr>
              </a:lvl8pPr>
              <a:lvl9pPr defTabSz="457200" fontAlgn="base">
                <a:spcBef>
                  <a:spcPct val="0"/>
                </a:spcBef>
                <a:spcAft>
                  <a:spcPct val="0"/>
                </a:spcAft>
                <a:defRPr>
                  <a:solidFill>
                    <a:schemeClr val="tx1"/>
                  </a:solidFill>
                  <a:latin typeface="Arial" panose="020B0604020202020204" pitchFamily="34" charset="0"/>
                </a:defRPr>
              </a:lvl9pPr>
            </a:lstStyle>
            <a:p>
              <a:pPr algn="ctr"/>
              <a:r>
                <a:rPr lang="en-US" altLang="en-US" b="1">
                  <a:latin typeface="Times New Roman" panose="02020603050405020304" pitchFamily="18" charset="0"/>
                </a:rPr>
                <a:t>Reuse/Maintenance/After Sales Service Flow</a:t>
              </a:r>
            </a:p>
          </p:txBody>
        </p:sp>
      </p:gr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03409" y="762001"/>
            <a:ext cx="4156512" cy="1708244"/>
          </a:xfrm>
        </p:spPr>
        <p:txBody>
          <a:bodyPr vert="horz" lIns="91440" tIns="91425" rIns="91440" bIns="45720" rtlCol="0" anchor="ctr">
            <a:normAutofit/>
          </a:bodyPr>
          <a:lstStyle/>
          <a:p>
            <a:pPr defTabSz="457200"/>
            <a:r>
              <a:rPr lang="en-US" sz="3700" kern="1200">
                <a:latin typeface="Times New Roman" panose="02020603050405020304" pitchFamily="18" charset="0"/>
                <a:ea typeface="+mj-ea"/>
                <a:cs typeface="+mj-cs"/>
              </a:rPr>
              <a:t>The Objective of a Supply Chain </a:t>
            </a:r>
            <a:r>
              <a:rPr lang="en-US" sz="3700">
                <a:latin typeface="Times New Roman" panose="02020603050405020304" pitchFamily="18" charset="0"/>
              </a:rPr>
              <a:t>(1 of 3)</a:t>
            </a:r>
          </a:p>
        </p:txBody>
      </p:sp>
      <p:pic>
        <p:nvPicPr>
          <p:cNvPr id="16" name="Picture 15" descr="Graph">
            <a:extLst>
              <a:ext uri="{FF2B5EF4-FFF2-40B4-BE49-F238E27FC236}">
                <a16:creationId xmlns:a16="http://schemas.microsoft.com/office/drawing/2014/main" id="{1639617A-6AD3-53A2-79C3-D2D98B34AE36}"/>
              </a:ext>
            </a:extLst>
          </p:cNvPr>
          <p:cNvPicPr>
            <a:picLocks noChangeAspect="1"/>
          </p:cNvPicPr>
          <p:nvPr/>
        </p:nvPicPr>
        <p:blipFill rotWithShape="1">
          <a:blip r:embed="rId2"/>
          <a:srcRect l="16589" r="27855"/>
          <a:stretch/>
        </p:blipFill>
        <p:spPr>
          <a:xfrm>
            <a:off x="-1" y="-2"/>
            <a:ext cx="6096001" cy="6858002"/>
          </a:xfrm>
          <a:prstGeom prst="rect">
            <a:avLst/>
          </a:prstGeom>
        </p:spPr>
      </p:pic>
      <p:sp>
        <p:nvSpPr>
          <p:cNvPr id="3" name="Text Placeholder 2"/>
          <p:cNvSpPr>
            <a:spLocks noGrp="1"/>
          </p:cNvSpPr>
          <p:nvPr>
            <p:ph type="body" idx="1"/>
          </p:nvPr>
        </p:nvSpPr>
        <p:spPr>
          <a:xfrm>
            <a:off x="6803409" y="2470245"/>
            <a:ext cx="4156512" cy="3769835"/>
          </a:xfrm>
        </p:spPr>
        <p:txBody>
          <a:bodyPr vert="horz" lIns="91425" tIns="91425" rIns="91425" bIns="91425" rtlCol="0" anchor="ctr">
            <a:normAutofit/>
          </a:bodyPr>
          <a:lstStyle/>
          <a:p>
            <a:pPr marL="255651" indent="-255651" defTabSz="457200">
              <a:spcAft>
                <a:spcPct val="0"/>
              </a:spcAft>
            </a:pPr>
            <a:r>
              <a:rPr lang="en-US" sz="2000">
                <a:latin typeface="Arial (Body)"/>
              </a:rPr>
              <a:t>Maximize net value generated</a:t>
            </a:r>
          </a:p>
          <a:p>
            <a:pPr marL="0" indent="0" defTabSz="457200">
              <a:spcAft>
                <a:spcPct val="0"/>
              </a:spcAft>
              <a:buNone/>
            </a:pPr>
            <a:r>
              <a:rPr lang="en-US" sz="2000" b="1"/>
              <a:t>Supply Chain Surplus = Customer Value − Supply Chain Cost</a:t>
            </a:r>
          </a:p>
        </p:txBody>
      </p:sp>
    </p:spTree>
    <p:extLst>
      <p:ext uri="{BB962C8B-B14F-4D97-AF65-F5344CB8AC3E}">
        <p14:creationId xmlns:p14="http://schemas.microsoft.com/office/powerpoint/2010/main" val="1130414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03409" y="762001"/>
            <a:ext cx="4156512" cy="1708244"/>
          </a:xfrm>
        </p:spPr>
        <p:txBody>
          <a:bodyPr vert="horz" lIns="91440" tIns="91425" rIns="91440" bIns="45720" rtlCol="0" anchor="ctr">
            <a:normAutofit/>
          </a:bodyPr>
          <a:lstStyle/>
          <a:p>
            <a:pPr defTabSz="457200"/>
            <a:r>
              <a:rPr lang="en-US" sz="3700" kern="1200">
                <a:latin typeface="Times New Roman" panose="02020603050405020304" pitchFamily="18" charset="0"/>
                <a:ea typeface="+mj-ea"/>
                <a:cs typeface="+mj-cs"/>
              </a:rPr>
              <a:t>The Objective of a Supply Chain </a:t>
            </a:r>
            <a:br>
              <a:rPr lang="en-US" sz="3700" kern="1200">
                <a:latin typeface="Times New Roman" panose="02020603050405020304" pitchFamily="18" charset="0"/>
                <a:ea typeface="+mj-ea"/>
                <a:cs typeface="+mj-cs"/>
              </a:rPr>
            </a:br>
            <a:r>
              <a:rPr lang="en-US" sz="3700">
                <a:latin typeface="Times New Roman" panose="02020603050405020304" pitchFamily="18" charset="0"/>
              </a:rPr>
              <a:t>(2 of 3)</a:t>
            </a:r>
          </a:p>
        </p:txBody>
      </p:sp>
      <p:pic>
        <p:nvPicPr>
          <p:cNvPr id="5" name="Picture 4" descr="Stock exchange numbers">
            <a:extLst>
              <a:ext uri="{FF2B5EF4-FFF2-40B4-BE49-F238E27FC236}">
                <a16:creationId xmlns:a16="http://schemas.microsoft.com/office/drawing/2014/main" id="{37E2579E-E6B4-CE1B-1A20-9D49735709E0}"/>
              </a:ext>
            </a:extLst>
          </p:cNvPr>
          <p:cNvPicPr>
            <a:picLocks noChangeAspect="1"/>
          </p:cNvPicPr>
          <p:nvPr/>
        </p:nvPicPr>
        <p:blipFill rotWithShape="1">
          <a:blip r:embed="rId2"/>
          <a:srcRect l="21074" r="19592" b="-2"/>
          <a:stretch/>
        </p:blipFill>
        <p:spPr>
          <a:xfrm>
            <a:off x="-1" y="-2"/>
            <a:ext cx="6096001" cy="6858002"/>
          </a:xfrm>
          <a:prstGeom prst="rect">
            <a:avLst/>
          </a:prstGeom>
        </p:spPr>
      </p:pic>
      <p:sp>
        <p:nvSpPr>
          <p:cNvPr id="3" name="Content Placeholder 2"/>
          <p:cNvSpPr>
            <a:spLocks noGrp="1"/>
          </p:cNvSpPr>
          <p:nvPr>
            <p:ph type="body" idx="1"/>
          </p:nvPr>
        </p:nvSpPr>
        <p:spPr>
          <a:xfrm>
            <a:off x="6803409" y="2470245"/>
            <a:ext cx="4156512" cy="3769835"/>
          </a:xfrm>
        </p:spPr>
        <p:txBody>
          <a:bodyPr vert="horz" lIns="91425" tIns="91425" rIns="91425" bIns="91425" rtlCol="0" anchor="ctr">
            <a:normAutofit/>
          </a:bodyPr>
          <a:lstStyle/>
          <a:p>
            <a:pPr marL="255651" indent="-255651" defTabSz="457200">
              <a:spcAft>
                <a:spcPct val="0"/>
              </a:spcAft>
              <a:buSzPct val="100000"/>
            </a:pPr>
            <a:r>
              <a:rPr lang="en-US" sz="1400">
                <a:latin typeface="Arial (Body)"/>
              </a:rPr>
              <a:t>Example: a customer purchases a wireless router from Best Buy for $60 (revenue)</a:t>
            </a:r>
          </a:p>
          <a:p>
            <a:pPr marL="255651" indent="-255651" defTabSz="457200">
              <a:spcAft>
                <a:spcPct val="0"/>
              </a:spcAft>
              <a:buSzPct val="100000"/>
            </a:pPr>
            <a:r>
              <a:rPr lang="en-US" sz="1400">
                <a:latin typeface="Arial (Body)"/>
              </a:rPr>
              <a:t>Supply chain incurs costs (convey information, produce components, storage, transportation, transfer funds, etc.)</a:t>
            </a:r>
          </a:p>
          <a:p>
            <a:pPr marL="255651" indent="-255651" defTabSz="457200">
              <a:spcAft>
                <a:spcPct val="0"/>
              </a:spcAft>
              <a:buSzPct val="100000"/>
            </a:pPr>
            <a:r>
              <a:rPr lang="en-US" sz="1400">
                <a:latin typeface="Arial (Body)"/>
              </a:rPr>
              <a:t>Difference between $60 and the sum of all of these costs is the supply chain profitability</a:t>
            </a:r>
          </a:p>
          <a:p>
            <a:pPr marL="255651" indent="-255651" defTabSz="457200">
              <a:spcAft>
                <a:spcPct val="0"/>
              </a:spcAft>
              <a:buSzPct val="100000"/>
            </a:pPr>
            <a:r>
              <a:rPr lang="en-US" sz="1400">
                <a:latin typeface="Arial (Body)"/>
              </a:rPr>
              <a:t>Supply chain profitability is total profit to be shared across all stages of the supply chain</a:t>
            </a:r>
          </a:p>
          <a:p>
            <a:pPr marL="255651" indent="-255651" defTabSz="457200">
              <a:spcAft>
                <a:spcPct val="0"/>
              </a:spcAft>
              <a:buSzPct val="100000"/>
            </a:pPr>
            <a:r>
              <a:rPr lang="en-US" sz="1400">
                <a:latin typeface="Arial (Body)"/>
              </a:rPr>
              <a:t>Success should be measured by total supply chain surplus, not profits at an individual stage</a:t>
            </a:r>
          </a:p>
        </p:txBody>
      </p:sp>
    </p:spTree>
    <p:extLst>
      <p:ext uri="{BB962C8B-B14F-4D97-AF65-F5344CB8AC3E}">
        <p14:creationId xmlns:p14="http://schemas.microsoft.com/office/powerpoint/2010/main" val="24228684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themeOverride>
</file>

<file path=docProps/app.xml><?xml version="1.0" encoding="utf-8"?>
<Properties xmlns="http://schemas.openxmlformats.org/officeDocument/2006/extended-properties" xmlns:vt="http://schemas.openxmlformats.org/officeDocument/2006/docPropsVTypes">
  <Template/>
  <TotalTime>47</TotalTime>
  <Words>1356</Words>
  <Application>Microsoft Office PowerPoint</Application>
  <PresentationFormat>Widescreen</PresentationFormat>
  <Paragraphs>185</Paragraphs>
  <Slides>29</Slides>
  <Notes>2</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40" baseType="lpstr">
      <vt:lpstr>Aptos</vt:lpstr>
      <vt:lpstr>Aptos Display</vt:lpstr>
      <vt:lpstr>Arial</vt:lpstr>
      <vt:lpstr>Arial (Body)</vt:lpstr>
      <vt:lpstr>Calibri</vt:lpstr>
      <vt:lpstr>Noto Sans Symbols</vt:lpstr>
      <vt:lpstr>Tahoma</vt:lpstr>
      <vt:lpstr>Times New Roman</vt:lpstr>
      <vt:lpstr>Wingdings</vt:lpstr>
      <vt:lpstr>Office Theme</vt:lpstr>
      <vt:lpstr>Microsoft ClipArt Gallery</vt:lpstr>
      <vt:lpstr>Supply Chain</vt:lpstr>
      <vt:lpstr>The Goods-Services Continuum</vt:lpstr>
      <vt:lpstr>Supply chain demand and variability</vt:lpstr>
      <vt:lpstr>What is a Supply Chain?</vt:lpstr>
      <vt:lpstr>What Is Supply Chain Management?</vt:lpstr>
      <vt:lpstr>Two Other Formal Definitions</vt:lpstr>
      <vt:lpstr>PowerPoint Presentation</vt:lpstr>
      <vt:lpstr>The Objective of a Supply Chain (1 of 3)</vt:lpstr>
      <vt:lpstr>The Objective of a Supply Chain  (2 of 3)</vt:lpstr>
      <vt:lpstr>The Objective of a Supply Chain  (3 of 3)</vt:lpstr>
      <vt:lpstr>Customer Needs and Implied Demand Uncertainty</vt:lpstr>
      <vt:lpstr>Key Issues in Supply Chain Management</vt:lpstr>
      <vt:lpstr>Key Issues in Supply Chain Management Continued</vt:lpstr>
      <vt:lpstr>Key Issues in Supply Chain Management Continued</vt:lpstr>
      <vt:lpstr>Key Issues in Supply Chain Management Continued</vt:lpstr>
      <vt:lpstr>Cost-Responsiveness Efficient Frontier</vt:lpstr>
      <vt:lpstr>Responsiveness Spectrum</vt:lpstr>
      <vt:lpstr>Zone of Strategic Fit</vt:lpstr>
      <vt:lpstr>Components of a supply chain</vt:lpstr>
      <vt:lpstr>What is demand forecasting</vt:lpstr>
      <vt:lpstr>How does demand forecasting work?</vt:lpstr>
      <vt:lpstr>PowerPoint Presentation</vt:lpstr>
      <vt:lpstr>Performance Measures</vt:lpstr>
      <vt:lpstr>Financial Measures</vt:lpstr>
      <vt:lpstr>External Measures</vt:lpstr>
      <vt:lpstr>Internal Measures</vt:lpstr>
      <vt:lpstr>Example of Vendor managed inventory solution</vt:lpstr>
      <vt:lpstr>PowerPoint Presentation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AI/ML Applications in Operations &amp; Supply Chain</dc:title>
  <dc:creator>Milan Kumar</dc:creator>
  <cp:lastModifiedBy>Milan Kumar</cp:lastModifiedBy>
  <cp:revision>12</cp:revision>
  <dcterms:created xsi:type="dcterms:W3CDTF">2024-04-21T08:02:42Z</dcterms:created>
  <dcterms:modified xsi:type="dcterms:W3CDTF">2024-06-02T03:55:12Z</dcterms:modified>
</cp:coreProperties>
</file>